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349" r:id="rId2"/>
    <p:sldId id="319" r:id="rId3"/>
    <p:sldId id="331" r:id="rId4"/>
    <p:sldId id="332" r:id="rId5"/>
    <p:sldId id="356" r:id="rId6"/>
    <p:sldId id="357" r:id="rId7"/>
    <p:sldId id="358" r:id="rId8"/>
    <p:sldId id="359" r:id="rId9"/>
    <p:sldId id="360" r:id="rId10"/>
    <p:sldId id="361" r:id="rId11"/>
    <p:sldId id="362" r:id="rId12"/>
    <p:sldId id="363" r:id="rId13"/>
    <p:sldId id="364" r:id="rId14"/>
    <p:sldId id="365" r:id="rId15"/>
    <p:sldId id="366" r:id="rId16"/>
    <p:sldId id="367" r:id="rId17"/>
    <p:sldId id="368" r:id="rId18"/>
    <p:sldId id="369" r:id="rId19"/>
    <p:sldId id="28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56" autoAdjust="0"/>
    <p:restoredTop sz="94660"/>
  </p:normalViewPr>
  <p:slideViewPr>
    <p:cSldViewPr snapToGrid="0">
      <p:cViewPr varScale="1">
        <p:scale>
          <a:sx n="58" d="100"/>
          <a:sy n="58" d="100"/>
        </p:scale>
        <p:origin x="57" y="9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649C6F33-F76A-4475-A398-381B1C4A1F50}"/>
    <pc:docChg chg="delSld">
      <pc:chgData name="Ebad Banissi" userId="46ce2bb489724496" providerId="LiveId" clId="{649C6F33-F76A-4475-A398-381B1C4A1F50}" dt="2024-10-22T20:44:40.778" v="0" actId="2696"/>
      <pc:docMkLst>
        <pc:docMk/>
      </pc:docMkLst>
      <pc:sldChg chg="del">
        <pc:chgData name="Ebad Banissi" userId="46ce2bb489724496" providerId="LiveId" clId="{649C6F33-F76A-4475-A398-381B1C4A1F50}" dt="2024-10-22T20:44:40.778" v="0" actId="2696"/>
        <pc:sldMkLst>
          <pc:docMk/>
          <pc:sldMk cId="359646131" sldId="330"/>
        </pc:sldMkLst>
      </pc:sldChg>
      <pc:sldChg chg="del">
        <pc:chgData name="Ebad Banissi" userId="46ce2bb489724496" providerId="LiveId" clId="{649C6F33-F76A-4475-A398-381B1C4A1F50}" dt="2024-10-22T20:44:40.778" v="0" actId="2696"/>
        <pc:sldMkLst>
          <pc:docMk/>
          <pc:sldMk cId="1063857084" sldId="333"/>
        </pc:sldMkLst>
      </pc:sldChg>
      <pc:sldChg chg="del">
        <pc:chgData name="Ebad Banissi" userId="46ce2bb489724496" providerId="LiveId" clId="{649C6F33-F76A-4475-A398-381B1C4A1F50}" dt="2024-10-22T20:44:40.778" v="0" actId="2696"/>
        <pc:sldMkLst>
          <pc:docMk/>
          <pc:sldMk cId="293549005" sldId="334"/>
        </pc:sldMkLst>
      </pc:sldChg>
      <pc:sldChg chg="del">
        <pc:chgData name="Ebad Banissi" userId="46ce2bb489724496" providerId="LiveId" clId="{649C6F33-F76A-4475-A398-381B1C4A1F50}" dt="2024-10-22T20:44:40.778" v="0" actId="2696"/>
        <pc:sldMkLst>
          <pc:docMk/>
          <pc:sldMk cId="1892960495" sldId="335"/>
        </pc:sldMkLst>
      </pc:sldChg>
      <pc:sldChg chg="del">
        <pc:chgData name="Ebad Banissi" userId="46ce2bb489724496" providerId="LiveId" clId="{649C6F33-F76A-4475-A398-381B1C4A1F50}" dt="2024-10-22T20:44:40.778" v="0" actId="2696"/>
        <pc:sldMkLst>
          <pc:docMk/>
          <pc:sldMk cId="1749711358" sldId="336"/>
        </pc:sldMkLst>
      </pc:sldChg>
      <pc:sldChg chg="del">
        <pc:chgData name="Ebad Banissi" userId="46ce2bb489724496" providerId="LiveId" clId="{649C6F33-F76A-4475-A398-381B1C4A1F50}" dt="2024-10-22T20:44:40.778" v="0" actId="2696"/>
        <pc:sldMkLst>
          <pc:docMk/>
          <pc:sldMk cId="2019375869" sldId="337"/>
        </pc:sldMkLst>
      </pc:sldChg>
      <pc:sldChg chg="del">
        <pc:chgData name="Ebad Banissi" userId="46ce2bb489724496" providerId="LiveId" clId="{649C6F33-F76A-4475-A398-381B1C4A1F50}" dt="2024-10-22T20:44:40.778" v="0" actId="2696"/>
        <pc:sldMkLst>
          <pc:docMk/>
          <pc:sldMk cId="483866380" sldId="338"/>
        </pc:sldMkLst>
      </pc:sldChg>
      <pc:sldChg chg="del">
        <pc:chgData name="Ebad Banissi" userId="46ce2bb489724496" providerId="LiveId" clId="{649C6F33-F76A-4475-A398-381B1C4A1F50}" dt="2024-10-22T20:44:40.778" v="0" actId="2696"/>
        <pc:sldMkLst>
          <pc:docMk/>
          <pc:sldMk cId="590549160" sldId="339"/>
        </pc:sldMkLst>
      </pc:sldChg>
      <pc:sldChg chg="del">
        <pc:chgData name="Ebad Banissi" userId="46ce2bb489724496" providerId="LiveId" clId="{649C6F33-F76A-4475-A398-381B1C4A1F50}" dt="2024-10-22T20:44:40.778" v="0" actId="2696"/>
        <pc:sldMkLst>
          <pc:docMk/>
          <pc:sldMk cId="2283072270" sldId="340"/>
        </pc:sldMkLst>
      </pc:sldChg>
      <pc:sldChg chg="del">
        <pc:chgData name="Ebad Banissi" userId="46ce2bb489724496" providerId="LiveId" clId="{649C6F33-F76A-4475-A398-381B1C4A1F50}" dt="2024-10-22T20:44:40.778" v="0" actId="2696"/>
        <pc:sldMkLst>
          <pc:docMk/>
          <pc:sldMk cId="427726808" sldId="347"/>
        </pc:sldMkLst>
      </pc:sldChg>
      <pc:sldChg chg="del">
        <pc:chgData name="Ebad Banissi" userId="46ce2bb489724496" providerId="LiveId" clId="{649C6F33-F76A-4475-A398-381B1C4A1F50}" dt="2024-10-22T20:44:40.778" v="0" actId="2696"/>
        <pc:sldMkLst>
          <pc:docMk/>
          <pc:sldMk cId="3865978322" sldId="348"/>
        </pc:sldMkLst>
      </pc:sldChg>
      <pc:sldChg chg="del">
        <pc:chgData name="Ebad Banissi" userId="46ce2bb489724496" providerId="LiveId" clId="{649C6F33-F76A-4475-A398-381B1C4A1F50}" dt="2024-10-22T20:44:40.778" v="0" actId="2696"/>
        <pc:sldMkLst>
          <pc:docMk/>
          <pc:sldMk cId="2608216733" sldId="350"/>
        </pc:sldMkLst>
      </pc:sldChg>
      <pc:sldChg chg="del">
        <pc:chgData name="Ebad Banissi" userId="46ce2bb489724496" providerId="LiveId" clId="{649C6F33-F76A-4475-A398-381B1C4A1F50}" dt="2024-10-22T20:44:40.778" v="0" actId="2696"/>
        <pc:sldMkLst>
          <pc:docMk/>
          <pc:sldMk cId="2439664527" sldId="351"/>
        </pc:sldMkLst>
      </pc:sldChg>
      <pc:sldChg chg="del">
        <pc:chgData name="Ebad Banissi" userId="46ce2bb489724496" providerId="LiveId" clId="{649C6F33-F76A-4475-A398-381B1C4A1F50}" dt="2024-10-22T20:44:40.778" v="0" actId="2696"/>
        <pc:sldMkLst>
          <pc:docMk/>
          <pc:sldMk cId="2420891690" sldId="354"/>
        </pc:sldMkLst>
      </pc:sldChg>
      <pc:sldChg chg="del">
        <pc:chgData name="Ebad Banissi" userId="46ce2bb489724496" providerId="LiveId" clId="{649C6F33-F76A-4475-A398-381B1C4A1F50}" dt="2024-10-22T20:44:40.778" v="0" actId="2696"/>
        <pc:sldMkLst>
          <pc:docMk/>
          <pc:sldMk cId="845089800" sldId="355"/>
        </pc:sldMkLst>
      </pc:sldChg>
      <pc:sldChg chg="del">
        <pc:chgData name="Ebad Banissi" userId="46ce2bb489724496" providerId="LiveId" clId="{649C6F33-F76A-4475-A398-381B1C4A1F50}" dt="2024-10-22T20:44:40.778" v="0" actId="2696"/>
        <pc:sldMkLst>
          <pc:docMk/>
          <pc:sldMk cId="2032354345" sldId="370"/>
        </pc:sldMkLst>
      </pc:sldChg>
      <pc:sldChg chg="del">
        <pc:chgData name="Ebad Banissi" userId="46ce2bb489724496" providerId="LiveId" clId="{649C6F33-F76A-4475-A398-381B1C4A1F50}" dt="2024-10-22T20:44:40.778" v="0" actId="2696"/>
        <pc:sldMkLst>
          <pc:docMk/>
          <pc:sldMk cId="255036550" sldId="371"/>
        </pc:sldMkLst>
      </pc:sldChg>
      <pc:sldChg chg="del">
        <pc:chgData name="Ebad Banissi" userId="46ce2bb489724496" providerId="LiveId" clId="{649C6F33-F76A-4475-A398-381B1C4A1F50}" dt="2024-10-22T20:44:40.778" v="0" actId="2696"/>
        <pc:sldMkLst>
          <pc:docMk/>
          <pc:sldMk cId="1371498175" sldId="372"/>
        </pc:sldMkLst>
      </pc:sldChg>
      <pc:sldChg chg="del">
        <pc:chgData name="Ebad Banissi" userId="46ce2bb489724496" providerId="LiveId" clId="{649C6F33-F76A-4475-A398-381B1C4A1F50}" dt="2024-10-22T20:44:40.778" v="0" actId="2696"/>
        <pc:sldMkLst>
          <pc:docMk/>
          <pc:sldMk cId="340531633" sldId="373"/>
        </pc:sldMkLst>
      </pc:sldChg>
      <pc:sldChg chg="del">
        <pc:chgData name="Ebad Banissi" userId="46ce2bb489724496" providerId="LiveId" clId="{649C6F33-F76A-4475-A398-381B1C4A1F50}" dt="2024-10-22T20:44:40.778" v="0" actId="2696"/>
        <pc:sldMkLst>
          <pc:docMk/>
          <pc:sldMk cId="3810010369" sldId="375"/>
        </pc:sldMkLst>
      </pc:sldChg>
      <pc:sldChg chg="del">
        <pc:chgData name="Ebad Banissi" userId="46ce2bb489724496" providerId="LiveId" clId="{649C6F33-F76A-4475-A398-381B1C4A1F50}" dt="2024-10-22T20:44:40.778" v="0" actId="2696"/>
        <pc:sldMkLst>
          <pc:docMk/>
          <pc:sldMk cId="3997084890" sldId="376"/>
        </pc:sldMkLst>
      </pc:sldChg>
      <pc:sldChg chg="del">
        <pc:chgData name="Ebad Banissi" userId="46ce2bb489724496" providerId="LiveId" clId="{649C6F33-F76A-4475-A398-381B1C4A1F50}" dt="2024-10-22T20:44:40.778" v="0" actId="2696"/>
        <pc:sldMkLst>
          <pc:docMk/>
          <pc:sldMk cId="2852822477" sldId="377"/>
        </pc:sldMkLst>
      </pc:sldChg>
      <pc:sldChg chg="del">
        <pc:chgData name="Ebad Banissi" userId="46ce2bb489724496" providerId="LiveId" clId="{649C6F33-F76A-4475-A398-381B1C4A1F50}" dt="2024-10-22T20:44:40.778" v="0" actId="2696"/>
        <pc:sldMkLst>
          <pc:docMk/>
          <pc:sldMk cId="1981399337" sldId="378"/>
        </pc:sldMkLst>
      </pc:sldChg>
      <pc:sldChg chg="del">
        <pc:chgData name="Ebad Banissi" userId="46ce2bb489724496" providerId="LiveId" clId="{649C6F33-F76A-4475-A398-381B1C4A1F50}" dt="2024-10-22T20:44:40.778" v="0" actId="2696"/>
        <pc:sldMkLst>
          <pc:docMk/>
          <pc:sldMk cId="623482354" sldId="379"/>
        </pc:sldMkLst>
      </pc:sldChg>
      <pc:sldChg chg="del">
        <pc:chgData name="Ebad Banissi" userId="46ce2bb489724496" providerId="LiveId" clId="{649C6F33-F76A-4475-A398-381B1C4A1F50}" dt="2024-10-22T20:44:40.778" v="0" actId="2696"/>
        <pc:sldMkLst>
          <pc:docMk/>
          <pc:sldMk cId="2059840576" sldId="380"/>
        </pc:sldMkLst>
      </pc:sldChg>
      <pc:sldChg chg="del">
        <pc:chgData name="Ebad Banissi" userId="46ce2bb489724496" providerId="LiveId" clId="{649C6F33-F76A-4475-A398-381B1C4A1F50}" dt="2024-10-22T20:44:40.778" v="0" actId="2696"/>
        <pc:sldMkLst>
          <pc:docMk/>
          <pc:sldMk cId="2257019796" sldId="381"/>
        </pc:sldMkLst>
      </pc:sldChg>
      <pc:sldChg chg="del">
        <pc:chgData name="Ebad Banissi" userId="46ce2bb489724496" providerId="LiveId" clId="{649C6F33-F76A-4475-A398-381B1C4A1F50}" dt="2024-10-22T20:44:40.778" v="0" actId="2696"/>
        <pc:sldMkLst>
          <pc:docMk/>
          <pc:sldMk cId="3835452663" sldId="382"/>
        </pc:sldMkLst>
      </pc:sldChg>
      <pc:sldChg chg="del">
        <pc:chgData name="Ebad Banissi" userId="46ce2bb489724496" providerId="LiveId" clId="{649C6F33-F76A-4475-A398-381B1C4A1F50}" dt="2024-10-22T20:44:40.778" v="0" actId="2696"/>
        <pc:sldMkLst>
          <pc:docMk/>
          <pc:sldMk cId="2987368412" sldId="383"/>
        </pc:sldMkLst>
      </pc:sldChg>
      <pc:sldChg chg="del">
        <pc:chgData name="Ebad Banissi" userId="46ce2bb489724496" providerId="LiveId" clId="{649C6F33-F76A-4475-A398-381B1C4A1F50}" dt="2024-10-22T20:44:40.778" v="0" actId="2696"/>
        <pc:sldMkLst>
          <pc:docMk/>
          <pc:sldMk cId="1784319135" sldId="384"/>
        </pc:sldMkLst>
      </pc:sldChg>
      <pc:sldChg chg="del">
        <pc:chgData name="Ebad Banissi" userId="46ce2bb489724496" providerId="LiveId" clId="{649C6F33-F76A-4475-A398-381B1C4A1F50}" dt="2024-10-22T20:44:40.778" v="0" actId="2696"/>
        <pc:sldMkLst>
          <pc:docMk/>
          <pc:sldMk cId="1196938307" sldId="385"/>
        </pc:sldMkLst>
      </pc:sldChg>
      <pc:sldChg chg="del">
        <pc:chgData name="Ebad Banissi" userId="46ce2bb489724496" providerId="LiveId" clId="{649C6F33-F76A-4475-A398-381B1C4A1F50}" dt="2024-10-22T20:44:40.778" v="0" actId="2696"/>
        <pc:sldMkLst>
          <pc:docMk/>
          <pc:sldMk cId="1481814162" sldId="386"/>
        </pc:sldMkLst>
      </pc:sldChg>
      <pc:sldChg chg="del">
        <pc:chgData name="Ebad Banissi" userId="46ce2bb489724496" providerId="LiveId" clId="{649C6F33-F76A-4475-A398-381B1C4A1F50}" dt="2024-10-22T20:44:40.778" v="0" actId="2696"/>
        <pc:sldMkLst>
          <pc:docMk/>
          <pc:sldMk cId="3018437334" sldId="387"/>
        </pc:sldMkLst>
      </pc:sldChg>
      <pc:sldChg chg="del">
        <pc:chgData name="Ebad Banissi" userId="46ce2bb489724496" providerId="LiveId" clId="{649C6F33-F76A-4475-A398-381B1C4A1F50}" dt="2024-10-22T20:44:40.778" v="0" actId="2696"/>
        <pc:sldMkLst>
          <pc:docMk/>
          <pc:sldMk cId="472222122" sldId="388"/>
        </pc:sldMkLst>
      </pc:sldChg>
      <pc:sldChg chg="del">
        <pc:chgData name="Ebad Banissi" userId="46ce2bb489724496" providerId="LiveId" clId="{649C6F33-F76A-4475-A398-381B1C4A1F50}" dt="2024-10-22T20:44:40.778" v="0" actId="2696"/>
        <pc:sldMkLst>
          <pc:docMk/>
          <pc:sldMk cId="1594072725" sldId="389"/>
        </pc:sldMkLst>
      </pc:sldChg>
      <pc:sldChg chg="del">
        <pc:chgData name="Ebad Banissi" userId="46ce2bb489724496" providerId="LiveId" clId="{649C6F33-F76A-4475-A398-381B1C4A1F50}" dt="2024-10-22T20:44:40.778" v="0" actId="2696"/>
        <pc:sldMkLst>
          <pc:docMk/>
          <pc:sldMk cId="1782129535" sldId="390"/>
        </pc:sldMkLst>
      </pc:sldChg>
      <pc:sldChg chg="del">
        <pc:chgData name="Ebad Banissi" userId="46ce2bb489724496" providerId="LiveId" clId="{649C6F33-F76A-4475-A398-381B1C4A1F50}" dt="2024-10-22T20:44:40.778" v="0" actId="2696"/>
        <pc:sldMkLst>
          <pc:docMk/>
          <pc:sldMk cId="4019800759" sldId="391"/>
        </pc:sldMkLst>
      </pc:sldChg>
      <pc:sldChg chg="del">
        <pc:chgData name="Ebad Banissi" userId="46ce2bb489724496" providerId="LiveId" clId="{649C6F33-F76A-4475-A398-381B1C4A1F50}" dt="2024-10-22T20:44:40.778" v="0" actId="2696"/>
        <pc:sldMkLst>
          <pc:docMk/>
          <pc:sldMk cId="3015273234" sldId="393"/>
        </pc:sldMkLst>
      </pc:sldChg>
      <pc:sldChg chg="del">
        <pc:chgData name="Ebad Banissi" userId="46ce2bb489724496" providerId="LiveId" clId="{649C6F33-F76A-4475-A398-381B1C4A1F50}" dt="2024-10-22T20:44:40.778" v="0" actId="2696"/>
        <pc:sldMkLst>
          <pc:docMk/>
          <pc:sldMk cId="2739910307" sldId="394"/>
        </pc:sldMkLst>
      </pc:sldChg>
      <pc:sldChg chg="del">
        <pc:chgData name="Ebad Banissi" userId="46ce2bb489724496" providerId="LiveId" clId="{649C6F33-F76A-4475-A398-381B1C4A1F50}" dt="2024-10-22T20:44:40.778" v="0" actId="2696"/>
        <pc:sldMkLst>
          <pc:docMk/>
          <pc:sldMk cId="4109709519" sldId="395"/>
        </pc:sldMkLst>
      </pc:sldChg>
      <pc:sldChg chg="del">
        <pc:chgData name="Ebad Banissi" userId="46ce2bb489724496" providerId="LiveId" clId="{649C6F33-F76A-4475-A398-381B1C4A1F50}" dt="2024-10-22T20:44:40.778" v="0" actId="2696"/>
        <pc:sldMkLst>
          <pc:docMk/>
          <pc:sldMk cId="2152355474" sldId="396"/>
        </pc:sldMkLst>
      </pc:sldChg>
      <pc:sldChg chg="del">
        <pc:chgData name="Ebad Banissi" userId="46ce2bb489724496" providerId="LiveId" clId="{649C6F33-F76A-4475-A398-381B1C4A1F50}" dt="2024-10-22T20:44:40.778" v="0" actId="2696"/>
        <pc:sldMkLst>
          <pc:docMk/>
          <pc:sldMk cId="438731801" sldId="397"/>
        </pc:sldMkLst>
      </pc:sldChg>
      <pc:sldChg chg="del">
        <pc:chgData name="Ebad Banissi" userId="46ce2bb489724496" providerId="LiveId" clId="{649C6F33-F76A-4475-A398-381B1C4A1F50}" dt="2024-10-22T20:44:40.778" v="0" actId="2696"/>
        <pc:sldMkLst>
          <pc:docMk/>
          <pc:sldMk cId="107290858" sldId="398"/>
        </pc:sldMkLst>
      </pc:sldChg>
      <pc:sldChg chg="del">
        <pc:chgData name="Ebad Banissi" userId="46ce2bb489724496" providerId="LiveId" clId="{649C6F33-F76A-4475-A398-381B1C4A1F50}" dt="2024-10-22T20:44:40.778" v="0" actId="2696"/>
        <pc:sldMkLst>
          <pc:docMk/>
          <pc:sldMk cId="1233894855" sldId="39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10/22/2024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10/22/2024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atatab.net/tutorial/chi-square-test" TargetMode="External"/><Relationship Id="rId7" Type="http://schemas.openxmlformats.org/officeDocument/2006/relationships/image" Target="../media/image3.png"/><Relationship Id="rId2" Type="http://schemas.openxmlformats.org/officeDocument/2006/relationships/hyperlink" Target="https://datatab.net/tutorial/t-test" TargetMode="Externa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datatab.net/tutorial/location-parameter" TargetMode="External"/><Relationship Id="rId4" Type="http://schemas.openxmlformats.org/officeDocument/2006/relationships/hyperlink" Target="https://datatab.net/tutorial/linear-regression"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datatab.net/tutorial/location-parameter"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datatab.net/tutorial/paired-t-test"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atatab.net/tutorial/test-of-normality"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datatab.net/tutorial/levene-test"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datatab.net/tutorial/dispersion-parameter" TargetMode="Externa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datatab.net/tutorial/t-distribution" TargetMode="Externa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conjointly.com/kb/reliability-and-valid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B324A217-3DA9-C44D-97D0-6C73E285FF85}"/>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69456AEB-3513-0483-9B78-B6B886215658}"/>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9C5C2DC9-FA16-CE4A-BDE7-1B44C1FEC966}"/>
              </a:ext>
            </a:extLst>
          </p:cNvPr>
          <p:cNvSpPr>
            <a:spLocks noGrp="1"/>
          </p:cNvSpPr>
          <p:nvPr>
            <p:ph type="subTitle" idx="1"/>
          </p:nvPr>
        </p:nvSpPr>
        <p:spPr>
          <a:xfrm>
            <a:off x="0" y="4069780"/>
            <a:ext cx="12167560" cy="2056617"/>
          </a:xfrm>
        </p:spPr>
        <p:txBody>
          <a:bodyPr anchor="t">
            <a:normAutofit/>
          </a:bodyPr>
          <a:lstStyle/>
          <a:p>
            <a:r>
              <a:rPr lang="en-GB" sz="4000" dirty="0">
                <a:solidFill>
                  <a:srgbClr val="FFFFFF"/>
                </a:solidFill>
              </a:rPr>
              <a:t>inferential statistics</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115882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Inferential statistics</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1072644"/>
            <a:ext cx="7162976" cy="5800534"/>
          </a:xfrm>
        </p:spPr>
        <p:txBody>
          <a:bodyPr anchor="ctr">
            <a:noAutofit/>
          </a:bodyPr>
          <a:lstStyle/>
          <a:p>
            <a:r>
              <a:rPr lang="en-GB" sz="2400" b="1" i="0" dirty="0">
                <a:solidFill>
                  <a:srgbClr val="212529"/>
                </a:solidFill>
                <a:effectLst/>
                <a:latin typeface="Roboto" panose="02000000000000000000" pitchFamily="2" charset="0"/>
              </a:rPr>
              <a:t>inferential statistics</a:t>
            </a:r>
            <a:r>
              <a:rPr lang="en-GB" sz="2400" b="0" i="0" dirty="0">
                <a:solidFill>
                  <a:srgbClr val="212529"/>
                </a:solidFill>
                <a:effectLst/>
                <a:latin typeface="Roboto" panose="02000000000000000000" pitchFamily="2" charset="0"/>
              </a:rPr>
              <a:t> want to make a statement about the </a:t>
            </a:r>
            <a:r>
              <a:rPr lang="en-GB" sz="2400" b="1" i="0" dirty="0">
                <a:solidFill>
                  <a:srgbClr val="212529"/>
                </a:solidFill>
                <a:effectLst/>
                <a:latin typeface="Roboto" panose="02000000000000000000" pitchFamily="2" charset="0"/>
              </a:rPr>
              <a:t>population</a:t>
            </a:r>
            <a:endParaRPr lang="en-GB" sz="2400" b="0" i="0" dirty="0">
              <a:solidFill>
                <a:srgbClr val="212529"/>
              </a:solidFill>
              <a:effectLst/>
              <a:latin typeface="Roboto" panose="02000000000000000000" pitchFamily="2" charset="0"/>
            </a:endParaRPr>
          </a:p>
          <a:p>
            <a:r>
              <a:rPr lang="en-GB" sz="2400" dirty="0">
                <a:solidFill>
                  <a:srgbClr val="212529"/>
                </a:solidFill>
                <a:latin typeface="Roboto" panose="02000000000000000000" pitchFamily="2" charset="0"/>
              </a:rPr>
              <a:t>Depending on which statement is to be made about the population or which question is to be answered about the population, different statistical methods or hypothesis tests are used. </a:t>
            </a:r>
          </a:p>
          <a:p>
            <a:r>
              <a:rPr lang="en-GB" sz="2400" b="0" i="0" dirty="0">
                <a:solidFill>
                  <a:srgbClr val="212529"/>
                </a:solidFill>
                <a:effectLst/>
                <a:latin typeface="Roboto" panose="02000000000000000000" pitchFamily="2" charset="0"/>
              </a:rPr>
              <a:t>The best known are the </a:t>
            </a:r>
            <a:r>
              <a:rPr lang="en-GB" sz="2400" b="1" i="0" dirty="0">
                <a:solidFill>
                  <a:srgbClr val="212529"/>
                </a:solidFill>
                <a:effectLst/>
                <a:latin typeface="Roboto" panose="02000000000000000000" pitchFamily="2" charset="0"/>
              </a:rPr>
              <a:t>hypothesis tests </a:t>
            </a:r>
            <a:r>
              <a:rPr lang="en-GB" sz="2400" b="0" i="0" dirty="0">
                <a:solidFill>
                  <a:srgbClr val="212529"/>
                </a:solidFill>
                <a:effectLst/>
                <a:latin typeface="Roboto" panose="02000000000000000000" pitchFamily="2" charset="0"/>
              </a:rPr>
              <a:t>with which a group difference can be tested, such as the </a:t>
            </a:r>
            <a:r>
              <a:rPr lang="en-GB" sz="2400" b="0" i="0" u="none" strike="noStrike" dirty="0">
                <a:solidFill>
                  <a:srgbClr val="018786"/>
                </a:solidFill>
                <a:effectLst/>
                <a:latin typeface="Roboto" panose="02000000000000000000" pitchFamily="2" charset="0"/>
                <a:hlinkClick r:id="rId2"/>
              </a:rPr>
              <a:t>t-test</a:t>
            </a:r>
            <a:r>
              <a:rPr lang="en-GB" sz="2400" b="0" i="0" dirty="0">
                <a:solidFill>
                  <a:srgbClr val="212529"/>
                </a:solidFill>
                <a:effectLst/>
                <a:latin typeface="Roboto" panose="02000000000000000000" pitchFamily="2" charset="0"/>
              </a:rPr>
              <a:t>, the </a:t>
            </a:r>
            <a:r>
              <a:rPr lang="en-GB" sz="2400" b="0" i="0" u="none" strike="noStrike" dirty="0">
                <a:solidFill>
                  <a:srgbClr val="018786"/>
                </a:solidFill>
                <a:effectLst/>
                <a:latin typeface="Roboto" panose="02000000000000000000" pitchFamily="2" charset="0"/>
                <a:hlinkClick r:id="rId3"/>
              </a:rPr>
              <a:t>chi-square test</a:t>
            </a:r>
            <a:r>
              <a:rPr lang="en-GB" sz="2400" b="0" i="0" dirty="0">
                <a:solidFill>
                  <a:srgbClr val="212529"/>
                </a:solidFill>
                <a:effectLst/>
                <a:latin typeface="Roboto" panose="02000000000000000000" pitchFamily="2" charset="0"/>
              </a:rPr>
              <a:t> or the analysis of variance. </a:t>
            </a:r>
          </a:p>
          <a:p>
            <a:r>
              <a:rPr lang="en-GB" sz="2400" b="0" i="0" dirty="0">
                <a:solidFill>
                  <a:srgbClr val="212529"/>
                </a:solidFill>
                <a:effectLst/>
                <a:latin typeface="Roboto" panose="02000000000000000000" pitchFamily="2" charset="0"/>
              </a:rPr>
              <a:t>there are hypothesis tests with which a correlation of variables can be tested, such as correlation analysis and </a:t>
            </a:r>
            <a:r>
              <a:rPr lang="en-GB" sz="2400" b="0" i="0" u="sng" dirty="0">
                <a:solidFill>
                  <a:srgbClr val="003B3B"/>
                </a:solidFill>
                <a:effectLst/>
                <a:latin typeface="Roboto" panose="02000000000000000000" pitchFamily="2" charset="0"/>
                <a:hlinkClick r:id="rId4"/>
              </a:rPr>
              <a:t>regression</a:t>
            </a:r>
            <a:r>
              <a:rPr lang="en-GB" sz="2400" b="0" i="0" dirty="0">
                <a:solidFill>
                  <a:srgbClr val="212529"/>
                </a:solidFill>
                <a:effectLst/>
                <a:latin typeface="Roboto" panose="02000000000000000000" pitchFamily="2" charset="0"/>
              </a:rPr>
              <a:t>.</a:t>
            </a:r>
            <a:endParaRPr lang="en-GB" sz="2400" b="0" i="0" u="none" strike="noStrike" dirty="0">
              <a:solidFill>
                <a:srgbClr val="018786"/>
              </a:solidFill>
              <a:effectLst/>
              <a:latin typeface="Roboto" panose="02000000000000000000" pitchFamily="2" charset="0"/>
              <a:hlinkClick r:id="rId5"/>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E6087C35-7549-2CF7-921C-19C268FE0A33}"/>
              </a:ext>
            </a:extLst>
          </p:cNvPr>
          <p:cNvPicPr>
            <a:picLocks noChangeAspect="1"/>
          </p:cNvPicPr>
          <p:nvPr/>
        </p:nvPicPr>
        <p:blipFill>
          <a:blip r:embed="rId6"/>
          <a:stretch>
            <a:fillRect/>
          </a:stretch>
        </p:blipFill>
        <p:spPr>
          <a:xfrm>
            <a:off x="7613515" y="541426"/>
            <a:ext cx="4210050" cy="2286000"/>
          </a:xfrm>
          <a:prstGeom prst="rect">
            <a:avLst/>
          </a:prstGeom>
        </p:spPr>
      </p:pic>
      <p:pic>
        <p:nvPicPr>
          <p:cNvPr id="7" name="Picture 6">
            <a:extLst>
              <a:ext uri="{FF2B5EF4-FFF2-40B4-BE49-F238E27FC236}">
                <a16:creationId xmlns:a16="http://schemas.microsoft.com/office/drawing/2014/main" id="{833510A6-4603-466E-6A77-80B0CF154C03}"/>
              </a:ext>
            </a:extLst>
          </p:cNvPr>
          <p:cNvPicPr>
            <a:picLocks noChangeAspect="1"/>
          </p:cNvPicPr>
          <p:nvPr/>
        </p:nvPicPr>
        <p:blipFill>
          <a:blip r:embed="rId7"/>
          <a:stretch>
            <a:fillRect/>
          </a:stretch>
        </p:blipFill>
        <p:spPr>
          <a:xfrm>
            <a:off x="7511681" y="3219450"/>
            <a:ext cx="4552950" cy="3638550"/>
          </a:xfrm>
          <a:prstGeom prst="rect">
            <a:avLst/>
          </a:prstGeom>
        </p:spPr>
      </p:pic>
    </p:spTree>
    <p:extLst>
      <p:ext uri="{BB962C8B-B14F-4D97-AF65-F5344CB8AC3E}">
        <p14:creationId xmlns:p14="http://schemas.microsoft.com/office/powerpoint/2010/main" val="374003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1072644"/>
            <a:ext cx="5128967" cy="5800534"/>
          </a:xfrm>
        </p:spPr>
        <p:txBody>
          <a:bodyPr anchor="ctr">
            <a:noAutofit/>
          </a:bodyPr>
          <a:lstStyle/>
          <a:p>
            <a:r>
              <a:rPr lang="en-GB" sz="2400" b="0" i="0" dirty="0">
                <a:solidFill>
                  <a:srgbClr val="212529"/>
                </a:solidFill>
                <a:effectLst/>
                <a:latin typeface="Roboto" panose="02000000000000000000" pitchFamily="2" charset="0"/>
              </a:rPr>
              <a:t>The </a:t>
            </a:r>
            <a:r>
              <a:rPr lang="en-GB" sz="2400" b="1" i="0" dirty="0">
                <a:solidFill>
                  <a:srgbClr val="212529"/>
                </a:solidFill>
                <a:effectLst/>
                <a:latin typeface="Roboto" panose="02000000000000000000" pitchFamily="2" charset="0"/>
              </a:rPr>
              <a:t>t-test</a:t>
            </a:r>
            <a:r>
              <a:rPr lang="en-GB" sz="2400" b="0" i="0" dirty="0">
                <a:solidFill>
                  <a:srgbClr val="212529"/>
                </a:solidFill>
                <a:effectLst/>
                <a:latin typeface="Roboto" panose="02000000000000000000" pitchFamily="2" charset="0"/>
              </a:rPr>
              <a:t> is a statistical test procedure that tests whether there is a significant difference between the means of two groups.</a:t>
            </a:r>
          </a:p>
          <a:p>
            <a:r>
              <a:rPr lang="en-GB" b="1" i="0" dirty="0">
                <a:solidFill>
                  <a:srgbClr val="212529"/>
                </a:solidFill>
                <a:effectLst/>
                <a:latin typeface="Roboto" panose="02000000000000000000" pitchFamily="2" charset="0"/>
              </a:rPr>
              <a:t>Types of t-test</a:t>
            </a:r>
          </a:p>
          <a:p>
            <a:r>
              <a:rPr lang="en-GB" b="1" dirty="0">
                <a:solidFill>
                  <a:srgbClr val="212529"/>
                </a:solidFill>
                <a:latin typeface="Roboto" panose="02000000000000000000" pitchFamily="2" charset="0"/>
              </a:rPr>
              <a:t> </a:t>
            </a:r>
            <a:r>
              <a:rPr lang="en-GB" b="0" i="0" dirty="0">
                <a:solidFill>
                  <a:srgbClr val="212529"/>
                </a:solidFill>
                <a:effectLst/>
                <a:latin typeface="Roboto" panose="02000000000000000000" pitchFamily="2" charset="0"/>
              </a:rPr>
              <a:t>One sample t-Test</a:t>
            </a:r>
          </a:p>
          <a:p>
            <a:r>
              <a:rPr lang="en-GB" b="0" i="0" dirty="0">
                <a:solidFill>
                  <a:srgbClr val="212529"/>
                </a:solidFill>
                <a:effectLst/>
                <a:latin typeface="Roboto" panose="02000000000000000000" pitchFamily="2" charset="0"/>
              </a:rPr>
              <a:t> t-test for independent samples</a:t>
            </a:r>
          </a:p>
          <a:p>
            <a:r>
              <a:rPr lang="en-GB" b="0" i="0" dirty="0">
                <a:solidFill>
                  <a:srgbClr val="212529"/>
                </a:solidFill>
                <a:effectLst/>
                <a:latin typeface="Roboto" panose="02000000000000000000" pitchFamily="2" charset="0"/>
              </a:rPr>
              <a:t>Paired samples t-Test</a:t>
            </a:r>
            <a:endParaRPr lang="en-GB" b="1" i="0" dirty="0">
              <a:solidFill>
                <a:srgbClr val="212529"/>
              </a:solidFill>
              <a:effectLst/>
              <a:latin typeface="Roboto" panose="02000000000000000000" pitchFamily="2" charset="0"/>
            </a:endParaRPr>
          </a:p>
          <a:p>
            <a:endParaRPr lang="en-GB" sz="2400"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a:extLst>
              <a:ext uri="{FF2B5EF4-FFF2-40B4-BE49-F238E27FC236}">
                <a16:creationId xmlns:a16="http://schemas.microsoft.com/office/drawing/2014/main" id="{1197070D-EC19-A8B6-3627-CBF27E1C0DE0}"/>
              </a:ext>
            </a:extLst>
          </p:cNvPr>
          <p:cNvPicPr>
            <a:picLocks noChangeAspect="1"/>
          </p:cNvPicPr>
          <p:nvPr/>
        </p:nvPicPr>
        <p:blipFill>
          <a:blip r:embed="rId2"/>
          <a:stretch>
            <a:fillRect/>
          </a:stretch>
        </p:blipFill>
        <p:spPr>
          <a:xfrm>
            <a:off x="8913235" y="118246"/>
            <a:ext cx="3277197" cy="2699717"/>
          </a:xfrm>
          <a:prstGeom prst="rect">
            <a:avLst/>
          </a:prstGeom>
        </p:spPr>
      </p:pic>
      <p:pic>
        <p:nvPicPr>
          <p:cNvPr id="1026" name="Picture 2" descr="Types of t-test">
            <a:extLst>
              <a:ext uri="{FF2B5EF4-FFF2-40B4-BE49-F238E27FC236}">
                <a16:creationId xmlns:a16="http://schemas.microsoft.com/office/drawing/2014/main" id="{AE43F565-DE62-AD4C-E2E4-CBAF6A87BB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069" y="3164410"/>
            <a:ext cx="7248525" cy="3676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719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1" y="1072644"/>
            <a:ext cx="9585798" cy="5800534"/>
          </a:xfrm>
        </p:spPr>
        <p:txBody>
          <a:bodyPr anchor="ctr">
            <a:noAutofit/>
          </a:bodyPr>
          <a:lstStyle/>
          <a:p>
            <a:endParaRPr lang="en-GB" sz="2400" b="0" i="0" dirty="0">
              <a:solidFill>
                <a:srgbClr val="212529"/>
              </a:solidFill>
              <a:effectLst/>
              <a:latin typeface="Roboto" panose="02000000000000000000" pitchFamily="2" charset="0"/>
            </a:endParaRPr>
          </a:p>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One sample t-Test</a:t>
            </a:r>
          </a:p>
          <a:p>
            <a:r>
              <a:rPr lang="en-GB" b="0" i="0" dirty="0">
                <a:solidFill>
                  <a:srgbClr val="212529"/>
                </a:solidFill>
                <a:effectLst/>
                <a:latin typeface="Roboto" panose="02000000000000000000" pitchFamily="2" charset="0"/>
              </a:rPr>
              <a:t>to compare the mean of a sample with a known reference mean.</a:t>
            </a:r>
          </a:p>
          <a:p>
            <a:pPr algn="l"/>
            <a:r>
              <a:rPr lang="en-GB" dirty="0">
                <a:solidFill>
                  <a:srgbClr val="212529"/>
                </a:solidFill>
                <a:latin typeface="Roboto" panose="02000000000000000000" pitchFamily="2" charset="0"/>
              </a:rPr>
              <a:t> </a:t>
            </a:r>
            <a:r>
              <a:rPr lang="en-GB" b="0" i="0" dirty="0">
                <a:solidFill>
                  <a:srgbClr val="212529"/>
                </a:solidFill>
                <a:effectLst/>
                <a:latin typeface="Roboto" panose="02000000000000000000" pitchFamily="2" charset="0"/>
              </a:rPr>
              <a:t>Example of a one sample t-test</a:t>
            </a:r>
          </a:p>
          <a:p>
            <a:pPr algn="l"/>
            <a:r>
              <a:rPr lang="en-GB" b="0" i="0" dirty="0">
                <a:solidFill>
                  <a:srgbClr val="212529"/>
                </a:solidFill>
                <a:effectLst/>
                <a:latin typeface="Roboto" panose="02000000000000000000" pitchFamily="2" charset="0"/>
              </a:rPr>
              <a:t>A manufacturer of chocolate bars claims that its chocolate bars weigh 50 grams on average. To verify this, a sample of 30 bars is taken and weighed. The </a:t>
            </a:r>
            <a:r>
              <a:rPr lang="en-GB" b="0" i="0" u="none" strike="noStrike" dirty="0">
                <a:solidFill>
                  <a:srgbClr val="018786"/>
                </a:solidFill>
                <a:effectLst/>
                <a:latin typeface="Roboto" panose="02000000000000000000" pitchFamily="2" charset="0"/>
                <a:hlinkClick r:id="rId2"/>
              </a:rPr>
              <a:t>mean value</a:t>
            </a:r>
            <a:r>
              <a:rPr lang="en-GB" b="0" i="0" dirty="0">
                <a:solidFill>
                  <a:srgbClr val="212529"/>
                </a:solidFill>
                <a:effectLst/>
                <a:latin typeface="Roboto" panose="02000000000000000000" pitchFamily="2" charset="0"/>
              </a:rPr>
              <a:t> of this sample is 48 grams.</a:t>
            </a:r>
          </a:p>
          <a:p>
            <a:pPr algn="l"/>
            <a:r>
              <a:rPr lang="en-GB" b="0" i="0" dirty="0">
                <a:solidFill>
                  <a:srgbClr val="212529"/>
                </a:solidFill>
                <a:effectLst/>
                <a:latin typeface="Roboto" panose="02000000000000000000" pitchFamily="2" charset="0"/>
              </a:rPr>
              <a:t>We can now perform a one sample t-test to see if the mean of 48 grams is significantly different from the claimed 50 grams</a:t>
            </a:r>
          </a:p>
          <a:p>
            <a:endParaRPr lang="en-GB" b="1" dirty="0">
              <a:solidFill>
                <a:srgbClr val="212529"/>
              </a:solidFill>
              <a:latin typeface="Roboto" panose="02000000000000000000" pitchFamily="2" charset="0"/>
            </a:endParaRPr>
          </a:p>
          <a:p>
            <a:endParaRPr lang="en-GB" sz="2400"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050" name="Picture 2" descr="One sample t-Test">
            <a:extLst>
              <a:ext uri="{FF2B5EF4-FFF2-40B4-BE49-F238E27FC236}">
                <a16:creationId xmlns:a16="http://schemas.microsoft.com/office/drawing/2014/main" id="{86CFA3E2-DEFF-A186-D560-326DCC585D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7636" y="1857383"/>
            <a:ext cx="3336640" cy="164689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Example one  sample t-test">
            <a:extLst>
              <a:ext uri="{FF2B5EF4-FFF2-40B4-BE49-F238E27FC236}">
                <a16:creationId xmlns:a16="http://schemas.microsoft.com/office/drawing/2014/main" id="{80DBC254-FD9B-E6DF-3CCE-473E7C08A5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7551" y="4398450"/>
            <a:ext cx="3216811" cy="1591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277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1" y="1072644"/>
            <a:ext cx="9585798" cy="5800534"/>
          </a:xfrm>
        </p:spPr>
        <p:txBody>
          <a:bodyPr anchor="ctr">
            <a:noAutofit/>
          </a:bodyPr>
          <a:lstStyle/>
          <a:p>
            <a:endParaRPr lang="en-GB" sz="2400" b="0" i="0" dirty="0">
              <a:solidFill>
                <a:srgbClr val="212529"/>
              </a:solidFill>
              <a:effectLst/>
              <a:latin typeface="Roboto" panose="02000000000000000000" pitchFamily="2" charset="0"/>
            </a:endParaRPr>
          </a:p>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t-test for independent samples</a:t>
            </a:r>
          </a:p>
          <a:p>
            <a:r>
              <a:rPr lang="en-GB" b="0" i="0" dirty="0">
                <a:solidFill>
                  <a:srgbClr val="212529"/>
                </a:solidFill>
                <a:effectLst/>
                <a:latin typeface="Roboto" panose="02000000000000000000" pitchFamily="2" charset="0"/>
              </a:rPr>
              <a:t>to use the t-test for independent samples</a:t>
            </a:r>
            <a:r>
              <a:rPr lang="en-GB" dirty="0">
                <a:solidFill>
                  <a:srgbClr val="212529"/>
                </a:solidFill>
                <a:latin typeface="Roboto" panose="02000000000000000000" pitchFamily="2" charset="0"/>
              </a:rPr>
              <a:t> - </a:t>
            </a:r>
            <a:r>
              <a:rPr lang="en-GB" b="0" i="0" dirty="0">
                <a:solidFill>
                  <a:srgbClr val="212529"/>
                </a:solidFill>
                <a:effectLst/>
                <a:latin typeface="Roboto" panose="02000000000000000000" pitchFamily="2" charset="0"/>
              </a:rPr>
              <a:t> </a:t>
            </a:r>
          </a:p>
          <a:p>
            <a:r>
              <a:rPr lang="en-GB" b="0" i="0" dirty="0">
                <a:solidFill>
                  <a:srgbClr val="212529"/>
                </a:solidFill>
                <a:effectLst/>
                <a:latin typeface="Roboto" panose="02000000000000000000" pitchFamily="2" charset="0"/>
              </a:rPr>
              <a:t>to compare the means of two independent groups or samples. is a significant difference between these means.</a:t>
            </a:r>
          </a:p>
          <a:p>
            <a:r>
              <a:rPr lang="en-GB" b="0" i="0" dirty="0">
                <a:solidFill>
                  <a:srgbClr val="212529"/>
                </a:solidFill>
                <a:effectLst/>
                <a:latin typeface="Roboto" panose="02000000000000000000" pitchFamily="2" charset="0"/>
              </a:rPr>
              <a:t>to compare the effectiveness of two painkillers, </a:t>
            </a:r>
            <a:r>
              <a:rPr lang="en-GB" b="0" i="1" dirty="0">
                <a:solidFill>
                  <a:srgbClr val="212529"/>
                </a:solidFill>
                <a:effectLst/>
                <a:latin typeface="Roboto" panose="02000000000000000000" pitchFamily="2" charset="0"/>
              </a:rPr>
              <a:t>drug A</a:t>
            </a:r>
            <a:r>
              <a:rPr lang="en-GB" b="0" i="0" dirty="0">
                <a:solidFill>
                  <a:srgbClr val="212529"/>
                </a:solidFill>
                <a:effectLst/>
                <a:latin typeface="Roboto" panose="02000000000000000000" pitchFamily="2" charset="0"/>
              </a:rPr>
              <a:t> and </a:t>
            </a:r>
            <a:r>
              <a:rPr lang="en-GB" b="0" i="1" dirty="0">
                <a:solidFill>
                  <a:srgbClr val="212529"/>
                </a:solidFill>
                <a:effectLst/>
                <a:latin typeface="Roboto" panose="02000000000000000000" pitchFamily="2" charset="0"/>
              </a:rPr>
              <a:t>drug B</a:t>
            </a:r>
            <a:endParaRPr lang="en-GB" dirty="0">
              <a:solidFill>
                <a:srgbClr val="212529"/>
              </a:solidFill>
              <a:latin typeface="Roboto" panose="02000000000000000000" pitchFamily="2" charset="0"/>
            </a:endParaRPr>
          </a:p>
          <a:p>
            <a:pPr lvl="1"/>
            <a:r>
              <a:rPr lang="en-GB" dirty="0">
                <a:solidFill>
                  <a:srgbClr val="212529"/>
                </a:solidFill>
                <a:latin typeface="Roboto" panose="02000000000000000000" pitchFamily="2" charset="0"/>
              </a:rPr>
              <a:t> randomly divide 60 test subjects into two groups. The first group receives drug A, the second group receives drug B. With an independent t-test we can now test whether there is a significant difference in pain relief between the two drugs</a:t>
            </a:r>
            <a:endParaRPr lang="en-GB" b="1" dirty="0">
              <a:solidFill>
                <a:srgbClr val="212529"/>
              </a:solidFill>
              <a:latin typeface="Roboto" panose="02000000000000000000" pitchFamily="2" charset="0"/>
            </a:endParaRPr>
          </a:p>
          <a:p>
            <a:endParaRPr lang="en-GB" sz="2400"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C2579031-2841-5233-3BF7-32E671B7B87A}"/>
              </a:ext>
            </a:extLst>
          </p:cNvPr>
          <p:cNvPicPr>
            <a:picLocks noChangeAspect="1"/>
          </p:cNvPicPr>
          <p:nvPr/>
        </p:nvPicPr>
        <p:blipFill>
          <a:blip r:embed="rId2"/>
          <a:stretch>
            <a:fillRect/>
          </a:stretch>
        </p:blipFill>
        <p:spPr>
          <a:xfrm>
            <a:off x="8630972" y="60011"/>
            <a:ext cx="3516193" cy="1487844"/>
          </a:xfrm>
          <a:prstGeom prst="rect">
            <a:avLst/>
          </a:prstGeom>
        </p:spPr>
      </p:pic>
      <p:pic>
        <p:nvPicPr>
          <p:cNvPr id="5" name="Picture 4">
            <a:extLst>
              <a:ext uri="{FF2B5EF4-FFF2-40B4-BE49-F238E27FC236}">
                <a16:creationId xmlns:a16="http://schemas.microsoft.com/office/drawing/2014/main" id="{8252BAAA-C325-40DE-F0CE-39E6322B659A}"/>
              </a:ext>
            </a:extLst>
          </p:cNvPr>
          <p:cNvPicPr>
            <a:picLocks noChangeAspect="1"/>
          </p:cNvPicPr>
          <p:nvPr/>
        </p:nvPicPr>
        <p:blipFill>
          <a:blip r:embed="rId3"/>
          <a:stretch>
            <a:fillRect/>
          </a:stretch>
        </p:blipFill>
        <p:spPr>
          <a:xfrm>
            <a:off x="9538691" y="4409630"/>
            <a:ext cx="2608474" cy="2429529"/>
          </a:xfrm>
          <a:prstGeom prst="rect">
            <a:avLst/>
          </a:prstGeom>
        </p:spPr>
      </p:pic>
    </p:spTree>
    <p:extLst>
      <p:ext uri="{BB962C8B-B14F-4D97-AF65-F5344CB8AC3E}">
        <p14:creationId xmlns:p14="http://schemas.microsoft.com/office/powerpoint/2010/main" val="2620119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1" y="1072644"/>
            <a:ext cx="9585798" cy="5800534"/>
          </a:xfrm>
        </p:spPr>
        <p:txBody>
          <a:bodyPr anchor="ctr">
            <a:noAutofit/>
          </a:bodyPr>
          <a:lstStyle/>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Paired samples t-Test</a:t>
            </a:r>
          </a:p>
          <a:p>
            <a:r>
              <a:rPr lang="en-GB" b="0" i="0" dirty="0">
                <a:solidFill>
                  <a:srgbClr val="212529"/>
                </a:solidFill>
                <a:effectLst/>
                <a:latin typeface="Roboto" panose="02000000000000000000" pitchFamily="2" charset="0"/>
              </a:rPr>
              <a:t>to use the </a:t>
            </a:r>
            <a:r>
              <a:rPr lang="en-GB" b="0" i="0" u="sng" dirty="0">
                <a:solidFill>
                  <a:srgbClr val="003B3B"/>
                </a:solidFill>
                <a:effectLst/>
                <a:latin typeface="Roboto" panose="02000000000000000000" pitchFamily="2" charset="0"/>
                <a:hlinkClick r:id="rId2"/>
              </a:rPr>
              <a:t>t-test for dependent samples (paired t-test)</a:t>
            </a:r>
            <a:r>
              <a:rPr lang="en-GB" dirty="0">
                <a:solidFill>
                  <a:srgbClr val="212529"/>
                </a:solidFill>
                <a:latin typeface="Roboto" panose="02000000000000000000" pitchFamily="2" charset="0"/>
              </a:rPr>
              <a:t>- </a:t>
            </a:r>
            <a:r>
              <a:rPr lang="en-GB" b="0" i="0" dirty="0">
                <a:solidFill>
                  <a:srgbClr val="212529"/>
                </a:solidFill>
                <a:effectLst/>
                <a:latin typeface="Roboto" panose="02000000000000000000" pitchFamily="2" charset="0"/>
              </a:rPr>
              <a:t> </a:t>
            </a:r>
          </a:p>
          <a:p>
            <a:r>
              <a:rPr lang="en-GB" b="0" i="0" dirty="0">
                <a:solidFill>
                  <a:srgbClr val="212529"/>
                </a:solidFill>
                <a:effectLst/>
                <a:latin typeface="Roboto" panose="02000000000000000000" pitchFamily="2" charset="0"/>
              </a:rPr>
              <a:t>The t-test for dependent samples is used to compare the means of two dependent groups</a:t>
            </a:r>
          </a:p>
          <a:p>
            <a:r>
              <a:rPr lang="en-GB" b="0" i="0" dirty="0">
                <a:solidFill>
                  <a:srgbClr val="212529"/>
                </a:solidFill>
                <a:effectLst/>
                <a:latin typeface="Roboto" panose="02000000000000000000" pitchFamily="2" charset="0"/>
              </a:rPr>
              <a:t>We want to know how effective a diet is. To do this, we weigh 30 people before the diet and exactly the same people after the diet.</a:t>
            </a:r>
          </a:p>
          <a:p>
            <a:pPr lvl="1"/>
            <a:r>
              <a:rPr lang="en-GB" dirty="0">
                <a:solidFill>
                  <a:srgbClr val="212529"/>
                </a:solidFill>
                <a:latin typeface="Roboto" panose="02000000000000000000" pitchFamily="2" charset="0"/>
              </a:rPr>
              <a:t>Now we can see for each person how big the weight difference is between before and after. With a dependent t-test we can now check whether there is a significant difference</a:t>
            </a:r>
            <a:endParaRPr lang="en-GB" sz="2000"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026" name="Picture 2" descr="Paired samples t-Test">
            <a:extLst>
              <a:ext uri="{FF2B5EF4-FFF2-40B4-BE49-F238E27FC236}">
                <a16:creationId xmlns:a16="http://schemas.microsoft.com/office/drawing/2014/main" id="{D00CEC51-ECE5-95B5-8BF0-A82BB5AE6F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3552" y="15178"/>
            <a:ext cx="3674898" cy="195890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xample of the t-test for paired samples">
            <a:extLst>
              <a:ext uri="{FF2B5EF4-FFF2-40B4-BE49-F238E27FC236}">
                <a16:creationId xmlns:a16="http://schemas.microsoft.com/office/drawing/2014/main" id="{AE28DB22-BE24-C400-C936-D8D6D32E44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61994" y="3700329"/>
            <a:ext cx="2805568" cy="3147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82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1" y="940952"/>
            <a:ext cx="8393460" cy="5932226"/>
          </a:xfrm>
        </p:spPr>
        <p:txBody>
          <a:bodyPr anchor="ctr">
            <a:noAutofit/>
          </a:bodyPr>
          <a:lstStyle/>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Dependent vs. independent sample</a:t>
            </a:r>
          </a:p>
          <a:p>
            <a:r>
              <a:rPr lang="en-GB" b="0" i="0" dirty="0">
                <a:solidFill>
                  <a:srgbClr val="212529"/>
                </a:solidFill>
                <a:effectLst/>
                <a:latin typeface="Roboto" panose="02000000000000000000" pitchFamily="2" charset="0"/>
              </a:rPr>
              <a:t>In a dependent sample (paired sample), the measured values are available in pairs. The pairs are created, for example, by repeated measurements on the same persons.</a:t>
            </a:r>
          </a:p>
          <a:p>
            <a:r>
              <a:rPr lang="en-GB" b="0" i="0" dirty="0">
                <a:solidFill>
                  <a:srgbClr val="212529"/>
                </a:solidFill>
                <a:effectLst/>
                <a:latin typeface="Roboto" panose="02000000000000000000" pitchFamily="2" charset="0"/>
              </a:rPr>
              <a:t>Independent samples (unpaired sample) result from persons and measurements that are independent of each other.</a:t>
            </a:r>
          </a:p>
          <a:p>
            <a:r>
              <a:rPr lang="en-GB" dirty="0">
                <a:solidFill>
                  <a:srgbClr val="212529"/>
                </a:solidFill>
                <a:latin typeface="Roboto" panose="02000000000000000000" pitchFamily="2" charset="0"/>
              </a:rPr>
              <a:t>Hints:</a:t>
            </a:r>
          </a:p>
          <a:p>
            <a:pPr lvl="1"/>
            <a:r>
              <a:rPr lang="en-GB" b="0" i="0" dirty="0">
                <a:solidFill>
                  <a:srgbClr val="212529"/>
                </a:solidFill>
                <a:effectLst/>
                <a:latin typeface="Roboto" panose="02000000000000000000" pitchFamily="2" charset="0"/>
              </a:rPr>
              <a:t>The t-test for dependent samples is very similar to the t-test for one sample.</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050" name="Picture 2" descr="Paired vs unpaired sample">
            <a:extLst>
              <a:ext uri="{FF2B5EF4-FFF2-40B4-BE49-F238E27FC236}">
                <a16:creationId xmlns:a16="http://schemas.microsoft.com/office/drawing/2014/main" id="{2109A34E-3304-C82E-A500-99A18B1F50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62740" y="21490"/>
            <a:ext cx="3496028" cy="196902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test for one sample and t-test for dependent sample">
            <a:extLst>
              <a:ext uri="{FF2B5EF4-FFF2-40B4-BE49-F238E27FC236}">
                <a16:creationId xmlns:a16="http://schemas.microsoft.com/office/drawing/2014/main" id="{092DA99D-CB2D-7F48-2DAD-A8BABDB253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5931" y="2327040"/>
            <a:ext cx="3832654" cy="167714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4D613D7-258E-2260-7D98-648AD94BC691}"/>
              </a:ext>
            </a:extLst>
          </p:cNvPr>
          <p:cNvSpPr txBox="1"/>
          <p:nvPr/>
        </p:nvSpPr>
        <p:spPr>
          <a:xfrm>
            <a:off x="8796069" y="4125901"/>
            <a:ext cx="3112805" cy="2585323"/>
          </a:xfrm>
          <a:prstGeom prst="rect">
            <a:avLst/>
          </a:prstGeom>
          <a:noFill/>
        </p:spPr>
        <p:txBody>
          <a:bodyPr wrap="square">
            <a:spAutoFit/>
          </a:bodyPr>
          <a:lstStyle/>
          <a:p>
            <a:r>
              <a:rPr lang="en-GB" dirty="0"/>
              <a:t>Once we get -5, once +2, once -1 and so on. Now we want to check whether the mean of the just calculated differences deviates from a reference value. In this case, zero. And that is exactly what the t-test does for a sample</a:t>
            </a:r>
          </a:p>
        </p:txBody>
      </p:sp>
    </p:spTree>
    <p:extLst>
      <p:ext uri="{BB962C8B-B14F-4D97-AF65-F5344CB8AC3E}">
        <p14:creationId xmlns:p14="http://schemas.microsoft.com/office/powerpoint/2010/main" val="1322490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1" y="1448000"/>
            <a:ext cx="7467406" cy="5425178"/>
          </a:xfrm>
        </p:spPr>
        <p:txBody>
          <a:bodyPr anchor="ctr">
            <a:noAutofit/>
          </a:bodyPr>
          <a:lstStyle/>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Assumptions</a:t>
            </a:r>
          </a:p>
          <a:p>
            <a:pPr algn="l"/>
            <a:r>
              <a:rPr lang="en-GB" b="0" i="0" dirty="0">
                <a:solidFill>
                  <a:srgbClr val="212529"/>
                </a:solidFill>
                <a:effectLst/>
                <a:latin typeface="Roboto" panose="02000000000000000000" pitchFamily="2" charset="0"/>
              </a:rPr>
              <a:t>First, of course, we must have a suitable sample.</a:t>
            </a:r>
          </a:p>
          <a:p>
            <a:pPr lvl="1">
              <a:buFont typeface="Arial" panose="020B0604020202020204" pitchFamily="34" charset="0"/>
              <a:buChar char="•"/>
            </a:pPr>
            <a:r>
              <a:rPr lang="en-GB" b="0" i="0" dirty="0">
                <a:solidFill>
                  <a:srgbClr val="212529"/>
                </a:solidFill>
                <a:effectLst/>
                <a:latin typeface="Roboto" panose="02000000000000000000" pitchFamily="2" charset="0"/>
              </a:rPr>
              <a:t>For the one sample t-test we need a sample and a reference value.</a:t>
            </a:r>
          </a:p>
          <a:p>
            <a:pPr lvl="1">
              <a:buFont typeface="Arial" panose="020B0604020202020204" pitchFamily="34" charset="0"/>
              <a:buChar char="•"/>
            </a:pPr>
            <a:r>
              <a:rPr lang="en-GB" b="0" i="0" dirty="0">
                <a:solidFill>
                  <a:srgbClr val="212529"/>
                </a:solidFill>
                <a:effectLst/>
                <a:latin typeface="Roboto" panose="02000000000000000000" pitchFamily="2" charset="0"/>
              </a:rPr>
              <a:t>In an independent t-test, we need two independent samples.</a:t>
            </a:r>
          </a:p>
          <a:p>
            <a:pPr lvl="1">
              <a:buFont typeface="Arial" panose="020B0604020202020204" pitchFamily="34" charset="0"/>
              <a:buChar char="•"/>
            </a:pPr>
            <a:r>
              <a:rPr lang="en-GB" b="0" i="0" dirty="0">
                <a:solidFill>
                  <a:srgbClr val="212529"/>
                </a:solidFill>
                <a:effectLst/>
                <a:latin typeface="Roboto" panose="02000000000000000000" pitchFamily="2" charset="0"/>
              </a:rPr>
              <a:t>And with the paired t-test, we need a dependent sample.</a:t>
            </a:r>
          </a:p>
          <a:p>
            <a:pPr lvl="1">
              <a:buFont typeface="Arial" panose="020B0604020202020204" pitchFamily="34" charset="0"/>
              <a:buChar char="•"/>
            </a:pPr>
            <a:r>
              <a:rPr lang="en-GB" b="0" i="0" dirty="0">
                <a:solidFill>
                  <a:srgbClr val="212529"/>
                </a:solidFill>
                <a:effectLst/>
                <a:latin typeface="Roboto" panose="02000000000000000000" pitchFamily="2" charset="0"/>
              </a:rPr>
              <a:t>the means must be metric. Metric variables are e.g. age, body weight, income. </a:t>
            </a:r>
          </a:p>
          <a:p>
            <a:pPr lvl="1">
              <a:buFont typeface="Arial" panose="020B0604020202020204" pitchFamily="34" charset="0"/>
              <a:buChar char="•"/>
            </a:pPr>
            <a:r>
              <a:rPr lang="en-GB" b="0" i="0" dirty="0">
                <a:solidFill>
                  <a:srgbClr val="212529"/>
                </a:solidFill>
                <a:effectLst/>
                <a:latin typeface="Roboto" panose="02000000000000000000" pitchFamily="2" charset="0"/>
              </a:rPr>
              <a:t>the metric variable must be normally distributed in all three variants of the t-test.</a:t>
            </a:r>
          </a:p>
          <a:p>
            <a:pPr>
              <a:buFont typeface="Arial" panose="020B0604020202020204" pitchFamily="34" charset="0"/>
              <a:buChar char="•"/>
            </a:pPr>
            <a:endParaRPr lang="en-GB" b="0" i="0" dirty="0">
              <a:solidFill>
                <a:srgbClr val="212529"/>
              </a:solidFill>
              <a:effectLst/>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074" name="Picture 2" descr="Assumptions t-test">
            <a:extLst>
              <a:ext uri="{FF2B5EF4-FFF2-40B4-BE49-F238E27FC236}">
                <a16:creationId xmlns:a16="http://schemas.microsoft.com/office/drawing/2014/main" id="{70B52B50-0786-E3E9-DE5F-BC8D03EF35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3579" y="-15178"/>
            <a:ext cx="4730619" cy="285547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CF93C62-B3B1-AC5B-F0E1-5AE5E8B10B5D}"/>
              </a:ext>
            </a:extLst>
          </p:cNvPr>
          <p:cNvSpPr txBox="1"/>
          <p:nvPr/>
        </p:nvSpPr>
        <p:spPr>
          <a:xfrm>
            <a:off x="7535513" y="3686013"/>
            <a:ext cx="4730619" cy="2031325"/>
          </a:xfrm>
          <a:prstGeom prst="rect">
            <a:avLst/>
          </a:prstGeom>
          <a:noFill/>
        </p:spPr>
        <p:txBody>
          <a:bodyPr wrap="square">
            <a:spAutoFit/>
          </a:bodyPr>
          <a:lstStyle/>
          <a:p>
            <a:pPr algn="l"/>
            <a:r>
              <a:rPr lang="en-GB" b="0" i="0" dirty="0">
                <a:solidFill>
                  <a:srgbClr val="212529"/>
                </a:solidFill>
                <a:effectLst/>
                <a:latin typeface="Roboto" panose="02000000000000000000" pitchFamily="2" charset="0"/>
              </a:rPr>
              <a:t>You can find out how to test whether your data are normally distributed in the tutorial on </a:t>
            </a:r>
            <a:r>
              <a:rPr lang="en-GB" b="0" i="0" u="none" strike="noStrike" dirty="0">
                <a:solidFill>
                  <a:srgbClr val="018786"/>
                </a:solidFill>
                <a:effectLst/>
                <a:latin typeface="Roboto" panose="02000000000000000000" pitchFamily="2" charset="0"/>
                <a:hlinkClick r:id="rId3"/>
              </a:rPr>
              <a:t>testing for normal distribution</a:t>
            </a:r>
            <a:r>
              <a:rPr lang="en-GB" b="0" i="0" dirty="0">
                <a:solidFill>
                  <a:srgbClr val="212529"/>
                </a:solidFill>
                <a:effectLst/>
                <a:latin typeface="Roboto" panose="02000000000000000000" pitchFamily="2" charset="0"/>
              </a:rPr>
              <a:t>.</a:t>
            </a:r>
          </a:p>
          <a:p>
            <a:pPr algn="l"/>
            <a:r>
              <a:rPr lang="en-GB" b="0" i="0" dirty="0">
                <a:solidFill>
                  <a:srgbClr val="212529"/>
                </a:solidFill>
                <a:effectLst/>
                <a:latin typeface="Roboto" panose="02000000000000000000" pitchFamily="2" charset="0"/>
              </a:rPr>
              <a:t>For the dependent t-test, the variances in the two groups must still be approximately equal. You can check whether the variances are equal with the </a:t>
            </a:r>
            <a:r>
              <a:rPr lang="en-GB" b="0" i="0" u="none" strike="noStrike" dirty="0">
                <a:solidFill>
                  <a:srgbClr val="018786"/>
                </a:solidFill>
                <a:effectLst/>
                <a:latin typeface="Roboto" panose="02000000000000000000" pitchFamily="2" charset="0"/>
                <a:hlinkClick r:id="rId4"/>
              </a:rPr>
              <a:t>Levene test</a:t>
            </a:r>
            <a:r>
              <a:rPr lang="en-GB" b="0" i="0" dirty="0">
                <a:solidFill>
                  <a:srgbClr val="212529"/>
                </a:solidFill>
                <a:effectLst/>
                <a:latin typeface="Roboto" panose="02000000000000000000" pitchFamily="2" charset="0"/>
              </a:rPr>
              <a:t>.</a:t>
            </a:r>
          </a:p>
        </p:txBody>
      </p:sp>
    </p:spTree>
    <p:extLst>
      <p:ext uri="{BB962C8B-B14F-4D97-AF65-F5344CB8AC3E}">
        <p14:creationId xmlns:p14="http://schemas.microsoft.com/office/powerpoint/2010/main" val="3008370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1" y="1448000"/>
            <a:ext cx="7467406" cy="5425178"/>
          </a:xfrm>
        </p:spPr>
        <p:txBody>
          <a:bodyPr anchor="ctr">
            <a:noAutofit/>
          </a:bodyPr>
          <a:lstStyle/>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Normality test - graphically</a:t>
            </a:r>
          </a:p>
          <a:p>
            <a:r>
              <a:rPr lang="en-GB" b="0" i="0" dirty="0">
                <a:solidFill>
                  <a:srgbClr val="212529"/>
                </a:solidFill>
                <a:effectLst/>
                <a:latin typeface="Roboto" panose="02000000000000000000" pitchFamily="2" charset="0"/>
              </a:rPr>
              <a:t>If the normal distribution is tested graphically, one looks either at the histogram or even better the QQ plot</a:t>
            </a:r>
          </a:p>
          <a:p>
            <a:r>
              <a:rPr lang="en-GB" b="0" i="0" dirty="0">
                <a:solidFill>
                  <a:srgbClr val="212529"/>
                </a:solidFill>
                <a:effectLst/>
                <a:latin typeface="Roboto" panose="02000000000000000000" pitchFamily="2" charset="0"/>
              </a:rPr>
              <a:t>If you want to check the normal distribution using a histogram, plot the normal distribution on the histogram of your data and check that the distribution curve of the data approximately matches the normal distribution curve</a:t>
            </a:r>
          </a:p>
          <a:p>
            <a:r>
              <a:rPr lang="en-GB" b="0" i="0" dirty="0">
                <a:solidFill>
                  <a:srgbClr val="212529"/>
                </a:solidFill>
                <a:effectLst/>
                <a:latin typeface="Roboto" panose="02000000000000000000" pitchFamily="2" charset="0"/>
              </a:rPr>
              <a:t>a quantile-quantile plot, or Q-Q plot for short.</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098" name="Picture 2" descr="Testing normality with histogram">
            <a:extLst>
              <a:ext uri="{FF2B5EF4-FFF2-40B4-BE49-F238E27FC236}">
                <a16:creationId xmlns:a16="http://schemas.microsoft.com/office/drawing/2014/main" id="{7BE57929-2A24-DBB8-76C7-EF1F610FA3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5411" y="3746"/>
            <a:ext cx="4513265" cy="308639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esting normality with QQ-Plot">
            <a:extLst>
              <a:ext uri="{FF2B5EF4-FFF2-40B4-BE49-F238E27FC236}">
                <a16:creationId xmlns:a16="http://schemas.microsoft.com/office/drawing/2014/main" id="{F631E58C-40A2-8442-EBE4-F6934E5E85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2305" y="3767863"/>
            <a:ext cx="4546100" cy="3093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2900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1448000"/>
            <a:ext cx="10743553" cy="5425178"/>
          </a:xfrm>
        </p:spPr>
        <p:txBody>
          <a:bodyPr anchor="ctr">
            <a:noAutofit/>
          </a:bodyPr>
          <a:lstStyle/>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Levene Test</a:t>
            </a:r>
          </a:p>
          <a:p>
            <a:pPr lvl="1"/>
            <a:r>
              <a:rPr lang="en-GB" b="0" i="0" dirty="0">
                <a:solidFill>
                  <a:srgbClr val="212529"/>
                </a:solidFill>
                <a:effectLst/>
                <a:latin typeface="Roboto" panose="02000000000000000000" pitchFamily="2" charset="0"/>
              </a:rPr>
              <a:t>The Levene test checks whether several groups have the same variance in the population.</a:t>
            </a:r>
          </a:p>
          <a:p>
            <a:pPr lvl="1"/>
            <a:r>
              <a:rPr lang="en-GB" b="0" i="0" dirty="0" err="1">
                <a:solidFill>
                  <a:srgbClr val="212529"/>
                </a:solidFill>
                <a:effectLst/>
                <a:latin typeface="Roboto" panose="02000000000000000000" pitchFamily="2" charset="0"/>
              </a:rPr>
              <a:t>Levene's</a:t>
            </a:r>
            <a:r>
              <a:rPr lang="en-GB" b="0" i="0" dirty="0">
                <a:solidFill>
                  <a:srgbClr val="212529"/>
                </a:solidFill>
                <a:effectLst/>
                <a:latin typeface="Roboto" panose="02000000000000000000" pitchFamily="2" charset="0"/>
              </a:rPr>
              <a:t> test is therefore used to test the null hypothesis that the samples to be compared come from a population with the same variance.</a:t>
            </a:r>
          </a:p>
          <a:p>
            <a:pPr lvl="1"/>
            <a:r>
              <a:rPr lang="en-GB" b="0" i="0" dirty="0">
                <a:solidFill>
                  <a:srgbClr val="212529"/>
                </a:solidFill>
                <a:effectLst/>
                <a:latin typeface="Roboto" panose="02000000000000000000" pitchFamily="2" charset="0"/>
              </a:rPr>
              <a:t>If the p-value for the Levene test is greater than .05, then the variances are not significantly different from each other (i.e., the homogeneity assumption of the variance is met). If the p-value for the </a:t>
            </a:r>
            <a:r>
              <a:rPr lang="en-GB" b="0" i="0" dirty="0" err="1">
                <a:solidFill>
                  <a:srgbClr val="212529"/>
                </a:solidFill>
                <a:effectLst/>
                <a:latin typeface="Roboto" panose="02000000000000000000" pitchFamily="2" charset="0"/>
              </a:rPr>
              <a:t>Levene's</a:t>
            </a:r>
            <a:r>
              <a:rPr lang="en-GB" b="0" i="0" dirty="0">
                <a:solidFill>
                  <a:srgbClr val="212529"/>
                </a:solidFill>
                <a:effectLst/>
                <a:latin typeface="Roboto" panose="02000000000000000000" pitchFamily="2" charset="0"/>
              </a:rPr>
              <a:t> test is less than .05, then there is a significant difference between the variances.</a:t>
            </a:r>
          </a:p>
          <a:p>
            <a:pPr lvl="2">
              <a:buFont typeface="Arial" panose="020B0604020202020204" pitchFamily="34" charset="0"/>
              <a:buChar char="•"/>
            </a:pPr>
            <a:r>
              <a:rPr lang="en-GB" b="1" i="0" dirty="0">
                <a:solidFill>
                  <a:srgbClr val="212529"/>
                </a:solidFill>
                <a:effectLst/>
                <a:latin typeface="Roboto" panose="02000000000000000000" pitchFamily="2" charset="0"/>
              </a:rPr>
              <a:t>H</a:t>
            </a:r>
            <a:r>
              <a:rPr lang="en-GB" b="1" i="0" baseline="-25000" dirty="0">
                <a:solidFill>
                  <a:srgbClr val="212529"/>
                </a:solidFill>
                <a:effectLst/>
                <a:latin typeface="Roboto" panose="02000000000000000000" pitchFamily="2" charset="0"/>
              </a:rPr>
              <a:t>0</a:t>
            </a:r>
            <a:r>
              <a:rPr lang="en-GB" b="1" i="0" dirty="0">
                <a:solidFill>
                  <a:srgbClr val="212529"/>
                </a:solidFill>
                <a:effectLst/>
                <a:latin typeface="Roboto" panose="02000000000000000000" pitchFamily="2" charset="0"/>
              </a:rPr>
              <a:t>:</a:t>
            </a:r>
            <a:r>
              <a:rPr lang="en-GB" b="0" i="0" dirty="0">
                <a:solidFill>
                  <a:srgbClr val="212529"/>
                </a:solidFill>
                <a:effectLst/>
                <a:latin typeface="Roboto" panose="02000000000000000000" pitchFamily="2" charset="0"/>
              </a:rPr>
              <a:t> Groups have equal variances</a:t>
            </a:r>
          </a:p>
          <a:p>
            <a:pPr lvl="2">
              <a:buFont typeface="Arial" panose="020B0604020202020204" pitchFamily="34" charset="0"/>
              <a:buChar char="•"/>
            </a:pPr>
            <a:r>
              <a:rPr lang="en-GB" b="1" i="0" dirty="0">
                <a:solidFill>
                  <a:srgbClr val="212529"/>
                </a:solidFill>
                <a:effectLst/>
                <a:latin typeface="Roboto" panose="02000000000000000000" pitchFamily="2" charset="0"/>
              </a:rPr>
              <a:t>H</a:t>
            </a:r>
            <a:r>
              <a:rPr lang="en-GB" b="1" i="0" baseline="-25000" dirty="0">
                <a:solidFill>
                  <a:srgbClr val="212529"/>
                </a:solidFill>
                <a:effectLst/>
                <a:latin typeface="Roboto" panose="02000000000000000000" pitchFamily="2" charset="0"/>
              </a:rPr>
              <a:t>1</a:t>
            </a:r>
            <a:r>
              <a:rPr lang="en-GB" b="1" i="0" dirty="0">
                <a:solidFill>
                  <a:srgbClr val="212529"/>
                </a:solidFill>
                <a:effectLst/>
                <a:latin typeface="Roboto" panose="02000000000000000000" pitchFamily="2" charset="0"/>
              </a:rPr>
              <a:t>:</a:t>
            </a:r>
            <a:r>
              <a:rPr lang="en-GB" b="0" i="0" dirty="0">
                <a:solidFill>
                  <a:srgbClr val="212529"/>
                </a:solidFill>
                <a:effectLst/>
                <a:latin typeface="Roboto" panose="02000000000000000000" pitchFamily="2" charset="0"/>
              </a:rPr>
              <a:t> Groups have different variances</a:t>
            </a:r>
          </a:p>
          <a:p>
            <a:endParaRPr lang="en-GB" b="1" dirty="0">
              <a:solidFill>
                <a:srgbClr val="212529"/>
              </a:solidFill>
              <a:latin typeface="Roboto" panose="02000000000000000000" pitchFamily="2" charset="0"/>
            </a:endParaRPr>
          </a:p>
          <a:p>
            <a:endParaRPr lang="en-GB" b="1"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235818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1448000"/>
            <a:ext cx="4530761" cy="1210348"/>
          </a:xfrm>
        </p:spPr>
        <p:txBody>
          <a:bodyPr anchor="ctr">
            <a:noAutofit/>
          </a:bodyPr>
          <a:lstStyle/>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Levene Test – </a:t>
            </a:r>
            <a:r>
              <a:rPr lang="en-GB" sz="2000" i="1" dirty="0">
                <a:solidFill>
                  <a:srgbClr val="212529"/>
                </a:solidFill>
                <a:latin typeface="Roboto" panose="02000000000000000000" pitchFamily="2" charset="0"/>
              </a:rPr>
              <a:t>An Example</a:t>
            </a:r>
          </a:p>
          <a:p>
            <a:endParaRPr lang="en-GB" sz="2000" i="1" dirty="0">
              <a:solidFill>
                <a:srgbClr val="212529"/>
              </a:solidFill>
              <a:latin typeface="Roboto" panose="02000000000000000000" pitchFamily="2" charset="0"/>
            </a:endParaRPr>
          </a:p>
          <a:p>
            <a:endParaRPr lang="en-GB" b="1" dirty="0">
              <a:solidFill>
                <a:srgbClr val="212529"/>
              </a:solidFill>
              <a:latin typeface="Roboto" panose="02000000000000000000" pitchFamily="2" charset="0"/>
            </a:endParaRPr>
          </a:p>
          <a:p>
            <a:endParaRPr lang="en-GB" b="1"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122" name="Picture 2" descr="Levene-Test Variance">
            <a:extLst>
              <a:ext uri="{FF2B5EF4-FFF2-40B4-BE49-F238E27FC236}">
                <a16:creationId xmlns:a16="http://schemas.microsoft.com/office/drawing/2014/main" id="{9E10056F-BC55-358B-476B-05039D59EE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2196" y="1712002"/>
            <a:ext cx="3409950" cy="208597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Levene-Test Boxplot">
            <a:extLst>
              <a:ext uri="{FF2B5EF4-FFF2-40B4-BE49-F238E27FC236}">
                <a16:creationId xmlns:a16="http://schemas.microsoft.com/office/drawing/2014/main" id="{12634B2D-3BC6-435C-56DD-A42AEA2E0D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4784" y="1647988"/>
            <a:ext cx="3929107" cy="252585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Interpreting-Levene-Test">
            <a:extLst>
              <a:ext uri="{FF2B5EF4-FFF2-40B4-BE49-F238E27FC236}">
                <a16:creationId xmlns:a16="http://schemas.microsoft.com/office/drawing/2014/main" id="{FA55E134-C34F-685C-2087-7B48A70B2E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6400" y="4411751"/>
            <a:ext cx="5906185" cy="225296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able 6">
            <a:extLst>
              <a:ext uri="{FF2B5EF4-FFF2-40B4-BE49-F238E27FC236}">
                <a16:creationId xmlns:a16="http://schemas.microsoft.com/office/drawing/2014/main" id="{02E3715B-0855-A246-908E-1713B5964FAC}"/>
              </a:ext>
            </a:extLst>
          </p:cNvPr>
          <p:cNvGraphicFramePr>
            <a:graphicFrameLocks noGrp="1"/>
          </p:cNvGraphicFramePr>
          <p:nvPr>
            <p:extLst>
              <p:ext uri="{D42A27DB-BD31-4B8C-83A1-F6EECF244321}">
                <p14:modId xmlns:p14="http://schemas.microsoft.com/office/powerpoint/2010/main" val="4207252880"/>
              </p:ext>
            </p:extLst>
          </p:nvPr>
        </p:nvGraphicFramePr>
        <p:xfrm>
          <a:off x="8438" y="2217825"/>
          <a:ext cx="3093684" cy="3480446"/>
        </p:xfrm>
        <a:graphic>
          <a:graphicData uri="http://schemas.openxmlformats.org/drawingml/2006/table">
            <a:tbl>
              <a:tblPr/>
              <a:tblGrid>
                <a:gridCol w="1031228">
                  <a:extLst>
                    <a:ext uri="{9D8B030D-6E8A-4147-A177-3AD203B41FA5}">
                      <a16:colId xmlns:a16="http://schemas.microsoft.com/office/drawing/2014/main" val="2481629272"/>
                    </a:ext>
                  </a:extLst>
                </a:gridCol>
                <a:gridCol w="1031228">
                  <a:extLst>
                    <a:ext uri="{9D8B030D-6E8A-4147-A177-3AD203B41FA5}">
                      <a16:colId xmlns:a16="http://schemas.microsoft.com/office/drawing/2014/main" val="3024704606"/>
                    </a:ext>
                  </a:extLst>
                </a:gridCol>
                <a:gridCol w="1031228">
                  <a:extLst>
                    <a:ext uri="{9D8B030D-6E8A-4147-A177-3AD203B41FA5}">
                      <a16:colId xmlns:a16="http://schemas.microsoft.com/office/drawing/2014/main" val="951887709"/>
                    </a:ext>
                  </a:extLst>
                </a:gridCol>
              </a:tblGrid>
              <a:tr h="0">
                <a:tc>
                  <a:txBody>
                    <a:bodyPr/>
                    <a:lstStyle/>
                    <a:p>
                      <a:pPr algn="l" fontAlgn="b"/>
                      <a:r>
                        <a:rPr lang="en-GB" sz="1400">
                          <a:effectLst/>
                        </a:rPr>
                        <a:t>Math</a:t>
                      </a:r>
                    </a:p>
                  </a:txBody>
                  <a:tcPr marL="47625" marR="47625" marT="23813" marB="23813"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algn="l" fontAlgn="b"/>
                      <a:r>
                        <a:rPr lang="en-GB" sz="1400">
                          <a:effectLst/>
                        </a:rPr>
                        <a:t>History</a:t>
                      </a:r>
                    </a:p>
                  </a:txBody>
                  <a:tcPr marL="47625" marR="47625" marT="23813" marB="23813"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algn="l" fontAlgn="b"/>
                      <a:r>
                        <a:rPr lang="en-GB" sz="1400" dirty="0">
                          <a:effectLst/>
                        </a:rPr>
                        <a:t>Psychology</a:t>
                      </a:r>
                    </a:p>
                  </a:txBody>
                  <a:tcPr marL="47625" marR="47625" marT="23813" marB="23813"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715141715"/>
                  </a:ext>
                </a:extLst>
              </a:tr>
              <a:tr h="0">
                <a:tc>
                  <a:txBody>
                    <a:bodyPr/>
                    <a:lstStyle/>
                    <a:p>
                      <a:pPr fontAlgn="t"/>
                      <a:r>
                        <a:rPr lang="en-GB">
                          <a:effectLst/>
                        </a:rPr>
                        <a:t>21</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18</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17</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307721433"/>
                  </a:ext>
                </a:extLst>
              </a:tr>
              <a:tr h="0">
                <a:tc>
                  <a:txBody>
                    <a:bodyPr/>
                    <a:lstStyle/>
                    <a:p>
                      <a:pPr fontAlgn="t"/>
                      <a:r>
                        <a:rPr lang="en-GB">
                          <a:effectLst/>
                        </a:rPr>
                        <a:t>23</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22</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16</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298904327"/>
                  </a:ext>
                </a:extLst>
              </a:tr>
              <a:tr h="0">
                <a:tc>
                  <a:txBody>
                    <a:bodyPr/>
                    <a:lstStyle/>
                    <a:p>
                      <a:pPr fontAlgn="t"/>
                      <a:r>
                        <a:rPr lang="en-GB">
                          <a:effectLst/>
                        </a:rPr>
                        <a:t>17</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19</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23</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607697681"/>
                  </a:ext>
                </a:extLst>
              </a:tr>
              <a:tr h="0">
                <a:tc>
                  <a:txBody>
                    <a:bodyPr/>
                    <a:lstStyle/>
                    <a:p>
                      <a:pPr fontAlgn="t"/>
                      <a:r>
                        <a:rPr lang="en-GB">
                          <a:effectLst/>
                        </a:rPr>
                        <a:t>11</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26</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7</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377249097"/>
                  </a:ext>
                </a:extLst>
              </a:tr>
              <a:tr h="0">
                <a:tc>
                  <a:txBody>
                    <a:bodyPr/>
                    <a:lstStyle/>
                    <a:p>
                      <a:pPr fontAlgn="t"/>
                      <a:r>
                        <a:rPr lang="en-GB">
                          <a:effectLst/>
                        </a:rPr>
                        <a:t>9</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13</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26</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3053178766"/>
                  </a:ext>
                </a:extLst>
              </a:tr>
              <a:tr h="0">
                <a:tc>
                  <a:txBody>
                    <a:bodyPr/>
                    <a:lstStyle/>
                    <a:p>
                      <a:pPr fontAlgn="t"/>
                      <a:r>
                        <a:rPr lang="en-GB">
                          <a:effectLst/>
                        </a:rPr>
                        <a:t>27</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24</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9</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637308512"/>
                  </a:ext>
                </a:extLst>
              </a:tr>
              <a:tr h="0">
                <a:tc>
                  <a:txBody>
                    <a:bodyPr/>
                    <a:lstStyle/>
                    <a:p>
                      <a:pPr fontAlgn="t"/>
                      <a:r>
                        <a:rPr lang="en-GB">
                          <a:effectLst/>
                        </a:rPr>
                        <a:t>22</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23</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25</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4115550448"/>
                  </a:ext>
                </a:extLst>
              </a:tr>
              <a:tr h="0">
                <a:tc>
                  <a:txBody>
                    <a:bodyPr/>
                    <a:lstStyle/>
                    <a:p>
                      <a:pPr fontAlgn="t"/>
                      <a:r>
                        <a:rPr lang="en-GB">
                          <a:effectLst/>
                        </a:rPr>
                        <a:t>12</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17</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21</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91387761"/>
                  </a:ext>
                </a:extLst>
              </a:tr>
              <a:tr h="0">
                <a:tc>
                  <a:txBody>
                    <a:bodyPr/>
                    <a:lstStyle/>
                    <a:p>
                      <a:pPr fontAlgn="t"/>
                      <a:r>
                        <a:rPr lang="en-GB">
                          <a:effectLst/>
                        </a:rPr>
                        <a:t>20</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21</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a:effectLst/>
                        </a:rPr>
                        <a:t>14</a:t>
                      </a:r>
                    </a:p>
                  </a:txBody>
                  <a:tcPr marL="47625" marR="47625" marT="23813" marB="23813">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995755719"/>
                  </a:ext>
                </a:extLst>
              </a:tr>
              <a:tr h="0">
                <a:tc>
                  <a:txBody>
                    <a:bodyPr/>
                    <a:lstStyle/>
                    <a:p>
                      <a:pPr fontAlgn="t"/>
                      <a:r>
                        <a:rPr lang="en-GB">
                          <a:effectLst/>
                        </a:rPr>
                        <a:t>4</a:t>
                      </a:r>
                    </a:p>
                  </a:txBody>
                  <a:tcPr marL="47625" marR="47625" marT="23813" marB="23813">
                    <a:lnL>
                      <a:noFill/>
                    </a:lnL>
                    <a:lnR>
                      <a:noFill/>
                    </a:lnR>
                    <a:lnT w="4763" cap="flat" cmpd="sng" algn="ctr">
                      <a:solidFill>
                        <a:srgbClr val="DEE2E6"/>
                      </a:solidFill>
                      <a:prstDash val="solid"/>
                      <a:round/>
                      <a:headEnd type="none" w="med" len="med"/>
                      <a:tailEnd type="none" w="med" len="med"/>
                    </a:lnT>
                    <a:lnB>
                      <a:noFill/>
                    </a:lnB>
                    <a:solidFill>
                      <a:srgbClr val="FFFFFF"/>
                    </a:solidFill>
                  </a:tcPr>
                </a:tc>
                <a:tc>
                  <a:txBody>
                    <a:bodyPr/>
                    <a:lstStyle/>
                    <a:p>
                      <a:pPr fontAlgn="t"/>
                      <a:r>
                        <a:rPr lang="en-GB">
                          <a:effectLst/>
                        </a:rPr>
                        <a:t>15</a:t>
                      </a:r>
                    </a:p>
                  </a:txBody>
                  <a:tcPr marL="47625" marR="47625" marT="23813" marB="23813">
                    <a:lnL>
                      <a:noFill/>
                    </a:lnL>
                    <a:lnR>
                      <a:noFill/>
                    </a:lnR>
                    <a:lnT w="4763" cap="flat" cmpd="sng" algn="ctr">
                      <a:solidFill>
                        <a:srgbClr val="DEE2E6"/>
                      </a:solidFill>
                      <a:prstDash val="solid"/>
                      <a:round/>
                      <a:headEnd type="none" w="med" len="med"/>
                      <a:tailEnd type="none" w="med" len="med"/>
                    </a:lnT>
                    <a:lnB>
                      <a:noFill/>
                    </a:lnB>
                    <a:solidFill>
                      <a:srgbClr val="FFFFFF"/>
                    </a:solidFill>
                  </a:tcPr>
                </a:tc>
                <a:tc>
                  <a:txBody>
                    <a:bodyPr/>
                    <a:lstStyle/>
                    <a:p>
                      <a:pPr fontAlgn="t"/>
                      <a:r>
                        <a:rPr lang="en-GB" dirty="0">
                          <a:effectLst/>
                        </a:rPr>
                        <a:t>20</a:t>
                      </a:r>
                    </a:p>
                  </a:txBody>
                  <a:tcPr marL="47625" marR="47625" marT="23813" marB="23813">
                    <a:lnL>
                      <a:noFill/>
                    </a:lnL>
                    <a:lnR>
                      <a:noFill/>
                    </a:lnR>
                    <a:lnT w="4763" cap="flat" cmpd="sng" algn="ctr">
                      <a:solidFill>
                        <a:srgbClr val="DEE2E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848437854"/>
                  </a:ext>
                </a:extLst>
              </a:tr>
            </a:tbl>
          </a:graphicData>
        </a:graphic>
      </p:graphicFrame>
    </p:spTree>
    <p:extLst>
      <p:ext uri="{BB962C8B-B14F-4D97-AF65-F5344CB8AC3E}">
        <p14:creationId xmlns:p14="http://schemas.microsoft.com/office/powerpoint/2010/main" val="3735599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881263"/>
            <a:ext cx="12210582" cy="6013469"/>
          </a:xfrm>
        </p:spPr>
        <p:txBody>
          <a:bodyPr anchor="ctr">
            <a:noAutofit/>
          </a:bodyPr>
          <a:lstStyle/>
          <a:p>
            <a:r>
              <a:rPr lang="en-GB" b="1" dirty="0">
                <a:solidFill>
                  <a:srgbClr val="212529"/>
                </a:solidFill>
                <a:latin typeface="Roboto" panose="02000000000000000000" pitchFamily="2" charset="0"/>
              </a:rPr>
              <a:t>Hypotheses</a:t>
            </a:r>
          </a:p>
          <a:p>
            <a:pPr algn="l"/>
            <a:r>
              <a:rPr lang="en-GB" sz="2400" b="0" i="0" u="sng" dirty="0">
                <a:solidFill>
                  <a:srgbClr val="212529"/>
                </a:solidFill>
                <a:effectLst/>
                <a:latin typeface="Roboto" panose="02000000000000000000" pitchFamily="2" charset="0"/>
              </a:rPr>
              <a:t>t-test for one sample</a:t>
            </a:r>
          </a:p>
          <a:p>
            <a:pPr lvl="1">
              <a:buFont typeface="Arial" panose="020B0604020202020204" pitchFamily="34" charset="0"/>
              <a:buChar char="•"/>
            </a:pPr>
            <a:r>
              <a:rPr lang="en-GB" sz="2000" b="1" i="0" dirty="0">
                <a:solidFill>
                  <a:srgbClr val="212529"/>
                </a:solidFill>
                <a:effectLst/>
                <a:latin typeface="Roboto" panose="02000000000000000000" pitchFamily="2" charset="0"/>
              </a:rPr>
              <a:t>Null hypothesis:</a:t>
            </a:r>
            <a:r>
              <a:rPr lang="en-GB" sz="2000" b="0" i="0" dirty="0">
                <a:solidFill>
                  <a:srgbClr val="212529"/>
                </a:solidFill>
                <a:effectLst/>
                <a:latin typeface="Roboto" panose="02000000000000000000" pitchFamily="2" charset="0"/>
              </a:rPr>
              <a:t> The sample mean is equal to the given reference value (so there is no difference).</a:t>
            </a:r>
          </a:p>
          <a:p>
            <a:pPr lvl="1">
              <a:buFont typeface="Arial" panose="020B0604020202020204" pitchFamily="34" charset="0"/>
              <a:buChar char="•"/>
            </a:pPr>
            <a:r>
              <a:rPr lang="en-GB" sz="2000" b="1" i="0" dirty="0">
                <a:solidFill>
                  <a:srgbClr val="212529"/>
                </a:solidFill>
                <a:effectLst/>
                <a:latin typeface="Roboto" panose="02000000000000000000" pitchFamily="2" charset="0"/>
              </a:rPr>
              <a:t>Alternative hypothesis:</a:t>
            </a:r>
            <a:r>
              <a:rPr lang="en-GB" sz="2000" b="0" i="0" dirty="0">
                <a:solidFill>
                  <a:srgbClr val="212529"/>
                </a:solidFill>
                <a:effectLst/>
                <a:latin typeface="Roboto" panose="02000000000000000000" pitchFamily="2" charset="0"/>
              </a:rPr>
              <a:t> The sample mean is not equal to the given reference value (so there is a difference).</a:t>
            </a:r>
          </a:p>
          <a:p>
            <a:r>
              <a:rPr lang="en-GB" sz="2400" u="sng" dirty="0">
                <a:solidFill>
                  <a:srgbClr val="212529"/>
                </a:solidFill>
                <a:latin typeface="Roboto" panose="02000000000000000000" pitchFamily="2" charset="0"/>
              </a:rPr>
              <a:t>t-test for independent samples</a:t>
            </a:r>
          </a:p>
          <a:p>
            <a:pPr lvl="1">
              <a:buFont typeface="Arial" panose="020B0604020202020204" pitchFamily="34" charset="0"/>
              <a:buChar char="•"/>
            </a:pPr>
            <a:r>
              <a:rPr lang="en-GB" sz="2000" b="1" i="0" dirty="0">
                <a:solidFill>
                  <a:srgbClr val="212529"/>
                </a:solidFill>
                <a:effectLst/>
                <a:latin typeface="Roboto" panose="02000000000000000000" pitchFamily="2" charset="0"/>
              </a:rPr>
              <a:t>Null hypothesis:</a:t>
            </a:r>
            <a:r>
              <a:rPr lang="en-GB" sz="2000" b="0" i="0" dirty="0">
                <a:solidFill>
                  <a:srgbClr val="212529"/>
                </a:solidFill>
                <a:effectLst/>
                <a:latin typeface="Roboto" panose="02000000000000000000" pitchFamily="2" charset="0"/>
              </a:rPr>
              <a:t> The means in the two groups are equal (so there is no difference between the two groups).</a:t>
            </a:r>
          </a:p>
          <a:p>
            <a:pPr lvl="1">
              <a:buFont typeface="Arial" panose="020B0604020202020204" pitchFamily="34" charset="0"/>
              <a:buChar char="•"/>
            </a:pPr>
            <a:r>
              <a:rPr lang="en-GB" sz="2000" b="1" i="0" dirty="0">
                <a:solidFill>
                  <a:srgbClr val="212529"/>
                </a:solidFill>
                <a:effectLst/>
                <a:latin typeface="Roboto" panose="02000000000000000000" pitchFamily="2" charset="0"/>
              </a:rPr>
              <a:t>Alternative hypothesis:</a:t>
            </a:r>
            <a:r>
              <a:rPr lang="en-GB" sz="2000" b="0" i="0" dirty="0">
                <a:solidFill>
                  <a:srgbClr val="212529"/>
                </a:solidFill>
                <a:effectLst/>
                <a:latin typeface="Roboto" panose="02000000000000000000" pitchFamily="2" charset="0"/>
              </a:rPr>
              <a:t> The mean values in the two groups are not equal (i.e. there is a difference between the two groups).</a:t>
            </a:r>
          </a:p>
          <a:p>
            <a:r>
              <a:rPr lang="en-GB" sz="2400" u="sng" dirty="0">
                <a:solidFill>
                  <a:srgbClr val="212529"/>
                </a:solidFill>
                <a:latin typeface="Roboto" panose="02000000000000000000" pitchFamily="2" charset="0"/>
              </a:rPr>
              <a:t>t-test for paired samples</a:t>
            </a:r>
          </a:p>
          <a:p>
            <a:pPr lvl="1">
              <a:buFont typeface="Arial" panose="020B0604020202020204" pitchFamily="34" charset="0"/>
              <a:buChar char="•"/>
            </a:pPr>
            <a:r>
              <a:rPr lang="en-GB" sz="2000" b="1" i="0" dirty="0">
                <a:solidFill>
                  <a:srgbClr val="212529"/>
                </a:solidFill>
                <a:effectLst/>
                <a:latin typeface="Roboto" panose="02000000000000000000" pitchFamily="2" charset="0"/>
              </a:rPr>
              <a:t>Null hypothesis:</a:t>
            </a:r>
            <a:r>
              <a:rPr lang="en-GB" sz="2000" b="0" i="0" dirty="0">
                <a:solidFill>
                  <a:srgbClr val="212529"/>
                </a:solidFill>
                <a:effectLst/>
                <a:latin typeface="Roboto" panose="02000000000000000000" pitchFamily="2" charset="0"/>
              </a:rPr>
              <a:t> The mean of the differences between the pairs is zero.</a:t>
            </a:r>
          </a:p>
          <a:p>
            <a:pPr lvl="1">
              <a:buFont typeface="Arial" panose="020B0604020202020204" pitchFamily="34" charset="0"/>
              <a:buChar char="•"/>
            </a:pPr>
            <a:r>
              <a:rPr lang="en-GB" sz="2000" b="1" i="0" dirty="0">
                <a:solidFill>
                  <a:srgbClr val="212529"/>
                </a:solidFill>
                <a:effectLst/>
                <a:latin typeface="Roboto" panose="02000000000000000000" pitchFamily="2" charset="0"/>
              </a:rPr>
              <a:t>Alternative hypothesis:</a:t>
            </a:r>
            <a:r>
              <a:rPr lang="en-GB" sz="2000" b="0" i="0" dirty="0">
                <a:solidFill>
                  <a:srgbClr val="212529"/>
                </a:solidFill>
                <a:effectLst/>
                <a:latin typeface="Roboto" panose="02000000000000000000" pitchFamily="2" charset="0"/>
              </a:rPr>
              <a:t> The mean of the differences between the pairs is non-zero.</a:t>
            </a:r>
            <a:endParaRPr lang="en-GB" sz="1600" b="0" i="0" dirty="0">
              <a:solidFill>
                <a:srgbClr val="212529"/>
              </a:solidFill>
              <a:effectLst/>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497132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881263"/>
            <a:ext cx="8871451" cy="6013469"/>
          </a:xfrm>
        </p:spPr>
        <p:txBody>
          <a:bodyPr anchor="ctr">
            <a:noAutofit/>
          </a:bodyPr>
          <a:lstStyle/>
          <a:p>
            <a:r>
              <a:rPr lang="en-GB" b="1" dirty="0">
                <a:solidFill>
                  <a:srgbClr val="212529"/>
                </a:solidFill>
                <a:latin typeface="Roboto" panose="02000000000000000000" pitchFamily="2" charset="0"/>
              </a:rPr>
              <a:t>Why do we need a t-test</a:t>
            </a:r>
          </a:p>
          <a:p>
            <a:r>
              <a:rPr lang="en-GB" sz="2400" b="0" i="1" dirty="0">
                <a:solidFill>
                  <a:srgbClr val="212529"/>
                </a:solidFill>
                <a:effectLst/>
                <a:latin typeface="Roboto" panose="02000000000000000000" pitchFamily="2" charset="0"/>
              </a:rPr>
              <a:t>There is a difference in the duration of studying between men and women in Germany.</a:t>
            </a:r>
          </a:p>
          <a:p>
            <a:r>
              <a:rPr lang="en-GB" sz="2400" b="0" i="0" dirty="0">
                <a:solidFill>
                  <a:srgbClr val="212529"/>
                </a:solidFill>
                <a:effectLst/>
                <a:latin typeface="Roboto" panose="02000000000000000000" pitchFamily="2" charset="0"/>
              </a:rPr>
              <a:t>With the t-test we now test the null hypothesis that there is no difference in the population.</a:t>
            </a:r>
          </a:p>
          <a:p>
            <a:r>
              <a:rPr lang="en-GB" sz="2400" dirty="0">
                <a:solidFill>
                  <a:srgbClr val="212529"/>
                </a:solidFill>
                <a:latin typeface="Roboto" panose="02000000000000000000" pitchFamily="2" charset="0"/>
              </a:rPr>
              <a:t>In simple terms, we now want to know at what difference, measured in the sample, we can say that the length of study of men and women is significantly different. And this is exactly what the t-test answers</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146" name="Picture 2" descr="t-Test Sample">
            <a:extLst>
              <a:ext uri="{FF2B5EF4-FFF2-40B4-BE49-F238E27FC236}">
                <a16:creationId xmlns:a16="http://schemas.microsoft.com/office/drawing/2014/main" id="{076074DC-CF74-3AE9-D9F8-18BC174DCD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3263" y="-9525"/>
            <a:ext cx="3952345" cy="2598901"/>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hy do you need a t-test">
            <a:extLst>
              <a:ext uri="{FF2B5EF4-FFF2-40B4-BE49-F238E27FC236}">
                <a16:creationId xmlns:a16="http://schemas.microsoft.com/office/drawing/2014/main" id="{55EDF583-DBEB-4DA0-C45B-C0A3FE6066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3236" y="4567736"/>
            <a:ext cx="3302815" cy="2239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1624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881263"/>
            <a:ext cx="8910427" cy="6013469"/>
          </a:xfrm>
        </p:spPr>
        <p:txBody>
          <a:bodyPr anchor="ctr">
            <a:noAutofit/>
          </a:bodyPr>
          <a:lstStyle/>
          <a:p>
            <a:r>
              <a:rPr lang="en-GB" b="1" dirty="0">
                <a:solidFill>
                  <a:srgbClr val="212529"/>
                </a:solidFill>
                <a:latin typeface="Roboto" panose="02000000000000000000" pitchFamily="2" charset="0"/>
              </a:rPr>
              <a:t>Calculate t-test</a:t>
            </a:r>
          </a:p>
          <a:p>
            <a:r>
              <a:rPr lang="en-GB" sz="2000" dirty="0">
                <a:solidFill>
                  <a:srgbClr val="212529"/>
                </a:solidFill>
                <a:latin typeface="Roboto" panose="02000000000000000000" pitchFamily="2" charset="0"/>
              </a:rPr>
              <a:t>To calculate the t-value, we need two values. First, we need the difference of the means and second, the standard deviation from the mean. This value is called the standard error.</a:t>
            </a:r>
          </a:p>
          <a:p>
            <a:r>
              <a:rPr lang="en-GB" sz="2000" b="0" i="0" dirty="0">
                <a:solidFill>
                  <a:srgbClr val="212529"/>
                </a:solidFill>
                <a:effectLst/>
                <a:latin typeface="Roboto" panose="02000000000000000000" pitchFamily="2" charset="0"/>
              </a:rPr>
              <a:t>In the </a:t>
            </a:r>
            <a:r>
              <a:rPr lang="en-GB" sz="2000" b="1" i="0" dirty="0">
                <a:solidFill>
                  <a:srgbClr val="212529"/>
                </a:solidFill>
                <a:effectLst/>
                <a:latin typeface="Roboto" panose="02000000000000000000" pitchFamily="2" charset="0"/>
              </a:rPr>
              <a:t>sample t-test</a:t>
            </a:r>
            <a:r>
              <a:rPr lang="en-GB" sz="2000" b="0" i="0" dirty="0">
                <a:solidFill>
                  <a:srgbClr val="212529"/>
                </a:solidFill>
                <a:effectLst/>
                <a:latin typeface="Roboto" panose="02000000000000000000" pitchFamily="2" charset="0"/>
              </a:rPr>
              <a:t>, we calculate the difference between the sample mean and the known reference mean. </a:t>
            </a:r>
            <a:r>
              <a:rPr lang="en-GB" sz="2000" b="0" i="1" dirty="0">
                <a:solidFill>
                  <a:srgbClr val="212529"/>
                </a:solidFill>
                <a:effectLst/>
                <a:latin typeface="Roboto" panose="02000000000000000000" pitchFamily="2" charset="0"/>
              </a:rPr>
              <a:t>s</a:t>
            </a:r>
            <a:r>
              <a:rPr lang="en-GB" sz="2000" b="0" i="0" dirty="0">
                <a:solidFill>
                  <a:srgbClr val="212529"/>
                </a:solidFill>
                <a:effectLst/>
                <a:latin typeface="Roboto" panose="02000000000000000000" pitchFamily="2" charset="0"/>
              </a:rPr>
              <a:t> is the </a:t>
            </a:r>
            <a:r>
              <a:rPr lang="en-GB" sz="2000" b="0" i="0" u="none" strike="noStrike" dirty="0">
                <a:solidFill>
                  <a:srgbClr val="018786"/>
                </a:solidFill>
                <a:effectLst/>
                <a:latin typeface="Roboto" panose="02000000000000000000" pitchFamily="2" charset="0"/>
                <a:hlinkClick r:id="rId2"/>
              </a:rPr>
              <a:t>standard deviation</a:t>
            </a:r>
            <a:r>
              <a:rPr lang="en-GB" sz="2000" b="0" i="0" dirty="0">
                <a:solidFill>
                  <a:srgbClr val="212529"/>
                </a:solidFill>
                <a:effectLst/>
                <a:latin typeface="Roboto" panose="02000000000000000000" pitchFamily="2" charset="0"/>
              </a:rPr>
              <a:t> of the data collected and </a:t>
            </a:r>
            <a:r>
              <a:rPr lang="en-GB" sz="2000" b="0" i="1" dirty="0">
                <a:solidFill>
                  <a:srgbClr val="212529"/>
                </a:solidFill>
                <a:effectLst/>
                <a:latin typeface="Roboto" panose="02000000000000000000" pitchFamily="2" charset="0"/>
              </a:rPr>
              <a:t>n</a:t>
            </a:r>
            <a:r>
              <a:rPr lang="en-GB" sz="2000" b="0" i="0" dirty="0">
                <a:solidFill>
                  <a:srgbClr val="212529"/>
                </a:solidFill>
                <a:effectLst/>
                <a:latin typeface="Roboto" panose="02000000000000000000" pitchFamily="2" charset="0"/>
              </a:rPr>
              <a:t> is the number of cases.</a:t>
            </a:r>
            <a:endParaRPr lang="en-GB" sz="2000" dirty="0">
              <a:solidFill>
                <a:srgbClr val="212529"/>
              </a:solidFill>
              <a:latin typeface="Roboto" panose="02000000000000000000" pitchFamily="2" charset="0"/>
            </a:endParaRPr>
          </a:p>
          <a:p>
            <a:r>
              <a:rPr lang="en-GB" sz="2000" dirty="0">
                <a:solidFill>
                  <a:srgbClr val="212529"/>
                </a:solidFill>
                <a:latin typeface="Roboto" panose="02000000000000000000" pitchFamily="2" charset="0"/>
              </a:rPr>
              <a:t> s divided by the square root of n is then the standard deviation from the mean or the standard error.</a:t>
            </a:r>
          </a:p>
          <a:p>
            <a:r>
              <a:rPr lang="en-GB" sz="2000" dirty="0">
                <a:solidFill>
                  <a:srgbClr val="212529"/>
                </a:solidFill>
                <a:latin typeface="Roboto" panose="02000000000000000000" pitchFamily="2" charset="0"/>
              </a:rPr>
              <a:t>In the t-test for independent samples, the difference is simply calculated from the difference of the two sample means.</a:t>
            </a:r>
          </a:p>
          <a:p>
            <a:r>
              <a:rPr lang="en-GB" sz="2000" dirty="0">
                <a:solidFill>
                  <a:srgbClr val="212529"/>
                </a:solidFill>
                <a:latin typeface="Roboto" panose="02000000000000000000" pitchFamily="2" charset="0"/>
              </a:rPr>
              <a:t>To calculate the standard error, we need the standard deviation and the number of cases of the first and the second sample</a:t>
            </a:r>
            <a:r>
              <a:rPr lang="en-GB" sz="2400" dirty="0">
                <a:solidFill>
                  <a:srgbClr val="212529"/>
                </a:solidFill>
                <a:latin typeface="Roboto" panose="02000000000000000000" pitchFamily="2" charset="0"/>
              </a:rPr>
              <a:t>.</a:t>
            </a:r>
          </a:p>
          <a:p>
            <a:r>
              <a:rPr lang="en-GB" sz="2000" dirty="0">
                <a:solidFill>
                  <a:srgbClr val="212529"/>
                </a:solidFill>
                <a:latin typeface="Roboto" panose="02000000000000000000" pitchFamily="2" charset="0"/>
              </a:rPr>
              <a:t>Depending on whether we can assume equal or unequal variances for our data, there are different formulas for the standard error. </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7170" name="Picture 2" descr="Calculate t-value">
            <a:extLst>
              <a:ext uri="{FF2B5EF4-FFF2-40B4-BE49-F238E27FC236}">
                <a16:creationId xmlns:a16="http://schemas.microsoft.com/office/drawing/2014/main" id="{BE306932-55EA-5F79-8454-2E1BCE7E88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2328" y="28963"/>
            <a:ext cx="3919671" cy="144287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t-value in the one sample t-test">
            <a:extLst>
              <a:ext uri="{FF2B5EF4-FFF2-40B4-BE49-F238E27FC236}">
                <a16:creationId xmlns:a16="http://schemas.microsoft.com/office/drawing/2014/main" id="{BF5423CE-DE9E-9E00-72C5-0132E05FFF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18486" y="1893730"/>
            <a:ext cx="3071400" cy="1396856"/>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t-value standard error">
            <a:extLst>
              <a:ext uri="{FF2B5EF4-FFF2-40B4-BE49-F238E27FC236}">
                <a16:creationId xmlns:a16="http://schemas.microsoft.com/office/drawing/2014/main" id="{2587A5F1-96BF-FA60-A589-64744D7C7F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00987" y="3425413"/>
            <a:ext cx="1079814" cy="1043086"/>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t-value in t-test independent samples">
            <a:extLst>
              <a:ext uri="{FF2B5EF4-FFF2-40B4-BE49-F238E27FC236}">
                <a16:creationId xmlns:a16="http://schemas.microsoft.com/office/drawing/2014/main" id="{0A7A27AB-DB3E-AB67-1D61-282630B1E9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44986" y="4664356"/>
            <a:ext cx="2822576" cy="2164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424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881263"/>
            <a:ext cx="9366529" cy="6013469"/>
          </a:xfrm>
        </p:spPr>
        <p:txBody>
          <a:bodyPr anchor="ctr">
            <a:noAutofit/>
          </a:bodyPr>
          <a:lstStyle/>
          <a:p>
            <a:r>
              <a:rPr lang="en-GB" b="1" dirty="0">
                <a:solidFill>
                  <a:srgbClr val="212529"/>
                </a:solidFill>
                <a:latin typeface="Roboto" panose="02000000000000000000" pitchFamily="2" charset="0"/>
              </a:rPr>
              <a:t>Calculate t-test</a:t>
            </a:r>
          </a:p>
          <a:p>
            <a:r>
              <a:rPr lang="en-GB" sz="2400" b="0" i="0" dirty="0">
                <a:solidFill>
                  <a:srgbClr val="212529"/>
                </a:solidFill>
                <a:effectLst/>
                <a:latin typeface="Roboto" panose="02000000000000000000" pitchFamily="2" charset="0"/>
              </a:rPr>
              <a:t>With a </a:t>
            </a:r>
            <a:r>
              <a:rPr lang="en-GB" sz="2400" b="1" i="0" dirty="0">
                <a:solidFill>
                  <a:srgbClr val="212529"/>
                </a:solidFill>
                <a:effectLst/>
                <a:latin typeface="Roboto" panose="02000000000000000000" pitchFamily="2" charset="0"/>
              </a:rPr>
              <a:t>paired samples t-test</a:t>
            </a:r>
            <a:r>
              <a:rPr lang="en-GB" sz="2400" b="0" i="0" dirty="0">
                <a:solidFill>
                  <a:srgbClr val="212529"/>
                </a:solidFill>
                <a:effectLst/>
                <a:latin typeface="Roboto" panose="02000000000000000000" pitchFamily="2" charset="0"/>
              </a:rPr>
              <a:t>,</a:t>
            </a:r>
          </a:p>
          <a:p>
            <a:r>
              <a:rPr lang="en-GB" sz="2400" dirty="0">
                <a:solidFill>
                  <a:srgbClr val="212529"/>
                </a:solidFill>
                <a:latin typeface="Roboto" panose="02000000000000000000" pitchFamily="2" charset="0"/>
              </a:rPr>
              <a:t> need to calculate the difference of the paired values and calculate the mean from this. The standard error is then the same as in the t-test for one sample.</a:t>
            </a:r>
          </a:p>
          <a:p>
            <a:r>
              <a:rPr lang="en-GB" sz="2400" dirty="0">
                <a:solidFill>
                  <a:srgbClr val="212529"/>
                </a:solidFill>
                <a:latin typeface="Roboto" panose="02000000000000000000" pitchFamily="2" charset="0"/>
              </a:rPr>
              <a:t>Interpret t-value</a:t>
            </a:r>
          </a:p>
          <a:p>
            <a:r>
              <a:rPr lang="en-GB" sz="2400" dirty="0">
                <a:solidFill>
                  <a:srgbClr val="212529"/>
                </a:solidFill>
                <a:latin typeface="Roboto" panose="02000000000000000000" pitchFamily="2" charset="0"/>
              </a:rPr>
              <a:t>Regardless of which t-test we calculate, the t-value becomes larger the greater the difference between the means. In the same way, the t-value becomes smaller when the difference between the means is smaller.</a:t>
            </a:r>
          </a:p>
          <a:p>
            <a:r>
              <a:rPr lang="en-GB" sz="2400" dirty="0">
                <a:solidFill>
                  <a:srgbClr val="212529"/>
                </a:solidFill>
                <a:latin typeface="Roboto" panose="02000000000000000000" pitchFamily="2" charset="0"/>
              </a:rPr>
              <a:t>Also, the t-value becomes smaller if we have a larger dispersion of the mean values. So the greater the scatter of the data, the less a given mean difference matters!</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8194" name="Picture 2" descr="t-value in paired samples t-test">
            <a:extLst>
              <a:ext uri="{FF2B5EF4-FFF2-40B4-BE49-F238E27FC236}">
                <a16:creationId xmlns:a16="http://schemas.microsoft.com/office/drawing/2014/main" id="{5665C2CA-1C23-25E7-8D72-5B402BFADE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83308" y="36733"/>
            <a:ext cx="3324225" cy="154305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Interpret t-value">
            <a:extLst>
              <a:ext uri="{FF2B5EF4-FFF2-40B4-BE49-F238E27FC236}">
                <a16:creationId xmlns:a16="http://schemas.microsoft.com/office/drawing/2014/main" id="{A9D76E92-0A1E-C4F9-0C7D-9C3AFB76ED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7000" y="4965107"/>
            <a:ext cx="2860009" cy="1882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2209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7667" y="872540"/>
            <a:ext cx="7446614" cy="5940004"/>
          </a:xfrm>
        </p:spPr>
        <p:txBody>
          <a:bodyPr anchor="ctr">
            <a:noAutofit/>
          </a:bodyPr>
          <a:lstStyle/>
          <a:p>
            <a:r>
              <a:rPr lang="en-GB" b="1" dirty="0">
                <a:solidFill>
                  <a:srgbClr val="212529"/>
                </a:solidFill>
                <a:latin typeface="Roboto" panose="02000000000000000000" pitchFamily="2" charset="0"/>
              </a:rPr>
              <a:t>Calculate t-test</a:t>
            </a:r>
          </a:p>
          <a:p>
            <a:r>
              <a:rPr lang="en-GB" b="1" dirty="0">
                <a:solidFill>
                  <a:srgbClr val="212529"/>
                </a:solidFill>
                <a:latin typeface="Roboto" panose="02000000000000000000" pitchFamily="2" charset="0"/>
              </a:rPr>
              <a:t>The t-value and the null hypothesis</a:t>
            </a:r>
          </a:p>
          <a:p>
            <a:pPr algn="l"/>
            <a:r>
              <a:rPr lang="en-GB" sz="2400" dirty="0">
                <a:solidFill>
                  <a:srgbClr val="212529"/>
                </a:solidFill>
                <a:latin typeface="Roboto" panose="02000000000000000000" pitchFamily="2" charset="0"/>
              </a:rPr>
              <a:t> </a:t>
            </a:r>
            <a:r>
              <a:rPr lang="en-GB" sz="2000" b="0" i="0" dirty="0">
                <a:solidFill>
                  <a:srgbClr val="212529"/>
                </a:solidFill>
                <a:effectLst/>
                <a:latin typeface="Roboto" panose="02000000000000000000" pitchFamily="2" charset="0"/>
              </a:rPr>
              <a:t>to use the t-test to find out whether we reject the null hypothesis or not. To do this, we can use the t-value in two ways. Either we read the so-called critical t-value from a table or we simply calculate the p-value with the help of the t-value.</a:t>
            </a:r>
          </a:p>
          <a:p>
            <a:pPr algn="l"/>
            <a:r>
              <a:rPr lang="en-GB" sz="2000" b="0" i="0" dirty="0">
                <a:solidFill>
                  <a:srgbClr val="212529"/>
                </a:solidFill>
                <a:effectLst/>
                <a:latin typeface="Roboto" panose="02000000000000000000" pitchFamily="2" charset="0"/>
              </a:rPr>
              <a:t>Let's start with the method involving the critical t-value, which we can read from a table. To do this, we first need the </a:t>
            </a:r>
            <a:r>
              <a:rPr lang="en-GB" sz="2000" b="0" i="0" u="none" strike="noStrike" dirty="0">
                <a:solidFill>
                  <a:srgbClr val="018786"/>
                </a:solidFill>
                <a:effectLst/>
                <a:latin typeface="Roboto" panose="02000000000000000000" pitchFamily="2" charset="0"/>
                <a:hlinkClick r:id="rId2"/>
              </a:rPr>
              <a:t>table of critical t-values</a:t>
            </a:r>
            <a:r>
              <a:rPr lang="en-GB" sz="2000" b="0" i="0" u="none" strike="noStrike" dirty="0">
                <a:solidFill>
                  <a:srgbClr val="018786"/>
                </a:solidFill>
                <a:effectLst/>
                <a:latin typeface="Roboto" panose="02000000000000000000" pitchFamily="2" charset="0"/>
              </a:rPr>
              <a:t> (</a:t>
            </a:r>
            <a:r>
              <a:rPr lang="en-GB" sz="2000" b="0" i="0" u="none" strike="noStrike" dirty="0">
                <a:solidFill>
                  <a:srgbClr val="018786"/>
                </a:solidFill>
                <a:effectLst/>
                <a:latin typeface="Roboto" panose="02000000000000000000" pitchFamily="2" charset="0"/>
                <a:hlinkClick r:id="rId2"/>
              </a:rPr>
              <a:t>https://datatab.net/tutorial/t-distribution</a:t>
            </a:r>
            <a:r>
              <a:rPr lang="en-GB" sz="2000" b="0" i="0" u="none" strike="noStrike" dirty="0">
                <a:solidFill>
                  <a:srgbClr val="018786"/>
                </a:solidFill>
                <a:effectLst/>
                <a:latin typeface="Roboto" panose="02000000000000000000" pitchFamily="2" charset="0"/>
              </a:rPr>
              <a:t>) </a:t>
            </a:r>
            <a:r>
              <a:rPr lang="en-GB" sz="2000" b="0" i="0" dirty="0">
                <a:solidFill>
                  <a:srgbClr val="212529"/>
                </a:solidFill>
                <a:effectLst/>
                <a:latin typeface="Roboto" panose="02000000000000000000" pitchFamily="2" charset="0"/>
              </a:rPr>
              <a:t>, which we can find on datatab.net, under "Tutorials" and "t-distribution". Let's start with the two-sided case first, which is a one-sided or directed hypothesis. Below we see the table.</a:t>
            </a:r>
          </a:p>
          <a:p>
            <a:pPr algn="l"/>
            <a:r>
              <a:rPr lang="en-GB" sz="2000" b="0" i="0" dirty="0">
                <a:solidFill>
                  <a:srgbClr val="212529"/>
                </a:solidFill>
                <a:effectLst/>
                <a:latin typeface="Roboto" panose="02000000000000000000" pitchFamily="2" charset="0"/>
              </a:rPr>
              <a:t>Here we choose a significance level of 0.05, i.e. 5%. Then we have to look in the column at 1-0.05, so at 0.95.</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9218" name="Picture 2" descr="The t-value and the null hypothesis">
            <a:extLst>
              <a:ext uri="{FF2B5EF4-FFF2-40B4-BE49-F238E27FC236}">
                <a16:creationId xmlns:a16="http://schemas.microsoft.com/office/drawing/2014/main" id="{3633BBD0-F659-F725-EDE3-57D36B28B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7192" y="311238"/>
            <a:ext cx="5039716" cy="733549"/>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Table t-distribution">
            <a:extLst>
              <a:ext uri="{FF2B5EF4-FFF2-40B4-BE49-F238E27FC236}">
                <a16:creationId xmlns:a16="http://schemas.microsoft.com/office/drawing/2014/main" id="{A442B0C3-78BF-7E24-53F0-87F93BC713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92604" y="3171754"/>
            <a:ext cx="4696348" cy="3668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9303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7666" y="872540"/>
            <a:ext cx="7198119" cy="5940004"/>
          </a:xfrm>
        </p:spPr>
        <p:txBody>
          <a:bodyPr anchor="ctr">
            <a:noAutofit/>
          </a:bodyPr>
          <a:lstStyle/>
          <a:p>
            <a:r>
              <a:rPr lang="en-GB" b="1" dirty="0">
                <a:solidFill>
                  <a:srgbClr val="212529"/>
                </a:solidFill>
                <a:latin typeface="Roboto" panose="02000000000000000000" pitchFamily="2" charset="0"/>
              </a:rPr>
              <a:t>Calculate t-test</a:t>
            </a:r>
          </a:p>
          <a:p>
            <a:r>
              <a:rPr lang="en-GB" b="1" dirty="0">
                <a:solidFill>
                  <a:srgbClr val="212529"/>
                </a:solidFill>
                <a:latin typeface="Roboto" panose="02000000000000000000" pitchFamily="2" charset="0"/>
              </a:rPr>
              <a:t>Degree of freedom</a:t>
            </a:r>
          </a:p>
          <a:p>
            <a:pPr algn="l"/>
            <a:r>
              <a:rPr lang="en-GB" sz="2400" dirty="0">
                <a:solidFill>
                  <a:srgbClr val="212529"/>
                </a:solidFill>
                <a:latin typeface="Roboto" panose="02000000000000000000" pitchFamily="2" charset="0"/>
              </a:rPr>
              <a:t> </a:t>
            </a:r>
            <a:r>
              <a:rPr lang="en-GB" sz="2400" b="0" i="0" dirty="0">
                <a:solidFill>
                  <a:srgbClr val="212529"/>
                </a:solidFill>
                <a:effectLst/>
                <a:latin typeface="Roboto" panose="02000000000000000000" pitchFamily="2" charset="0"/>
              </a:rPr>
              <a:t>a significance level of 5% and 9 degrees of freedom, we get a critical t-value of 2.262.</a:t>
            </a:r>
          </a:p>
          <a:p>
            <a:pPr algn="l"/>
            <a:r>
              <a:rPr lang="en-GB" sz="2400" b="0" i="0" dirty="0">
                <a:solidFill>
                  <a:srgbClr val="212529"/>
                </a:solidFill>
                <a:effectLst/>
                <a:latin typeface="Roboto" panose="02000000000000000000" pitchFamily="2" charset="0"/>
              </a:rPr>
              <a:t>we have now calculated a t-value with the t-test, and then we have the critical t-value.</a:t>
            </a:r>
          </a:p>
          <a:p>
            <a:pPr algn="l"/>
            <a:r>
              <a:rPr lang="en-GB" sz="2400" b="0" i="0" dirty="0">
                <a:solidFill>
                  <a:srgbClr val="212529"/>
                </a:solidFill>
                <a:effectLst/>
                <a:latin typeface="Roboto" panose="02000000000000000000" pitchFamily="2" charset="0"/>
              </a:rPr>
              <a:t>If the calculated t-value is greater than the critical t-value, we reject the null hypothesis.</a:t>
            </a:r>
          </a:p>
          <a:p>
            <a:pPr algn="l"/>
            <a:r>
              <a:rPr lang="en-GB" sz="2400" b="0" i="0" dirty="0">
                <a:solidFill>
                  <a:srgbClr val="212529"/>
                </a:solidFill>
                <a:effectLst/>
                <a:latin typeface="Roboto" panose="02000000000000000000" pitchFamily="2" charset="0"/>
              </a:rPr>
              <a:t>Suppose we have calculated a t-value of 2.5. This value is greater than 2.262 and thus the two means are so far apart that we can reject the null hypothesis.</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0242" name="Picture 2" descr="t-test Degrees of freedom">
            <a:extLst>
              <a:ext uri="{FF2B5EF4-FFF2-40B4-BE49-F238E27FC236}">
                <a16:creationId xmlns:a16="http://schemas.microsoft.com/office/drawing/2014/main" id="{55BEFBE3-BB3D-E88F-6744-2A6E0E85CD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4027" y="1119074"/>
            <a:ext cx="5391150" cy="1371600"/>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Calculate p-value for t-test">
            <a:extLst>
              <a:ext uri="{FF2B5EF4-FFF2-40B4-BE49-F238E27FC236}">
                <a16:creationId xmlns:a16="http://schemas.microsoft.com/office/drawing/2014/main" id="{F4125C3C-F0AD-C718-4844-C4EB2BDA0F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8308" y="4649805"/>
            <a:ext cx="5088954" cy="2174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57933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Inferential statistics_ t-test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 y="842064"/>
            <a:ext cx="6061600" cy="6012189"/>
          </a:xfrm>
        </p:spPr>
        <p:txBody>
          <a:bodyPr anchor="ctr">
            <a:noAutofit/>
          </a:bodyPr>
          <a:lstStyle/>
          <a:p>
            <a:r>
              <a:rPr lang="en-GB" b="1" dirty="0">
                <a:solidFill>
                  <a:srgbClr val="212529"/>
                </a:solidFill>
                <a:latin typeface="Roboto" panose="02000000000000000000" pitchFamily="2" charset="0"/>
              </a:rPr>
              <a:t>Calculate t-test</a:t>
            </a:r>
          </a:p>
          <a:p>
            <a:r>
              <a:rPr lang="en-GB" sz="2400" b="0" i="0" dirty="0">
                <a:solidFill>
                  <a:srgbClr val="212529"/>
                </a:solidFill>
                <a:effectLst/>
                <a:latin typeface="Roboto" panose="02000000000000000000" pitchFamily="2" charset="0"/>
              </a:rPr>
              <a:t>On the other hand, we can also calculate the p-value for the t-value we calculated. </a:t>
            </a:r>
          </a:p>
          <a:p>
            <a:r>
              <a:rPr lang="en-GB" sz="2400" b="0" i="0" dirty="0">
                <a:solidFill>
                  <a:srgbClr val="212529"/>
                </a:solidFill>
                <a:effectLst/>
                <a:latin typeface="Roboto" panose="02000000000000000000" pitchFamily="2" charset="0"/>
              </a:rPr>
              <a:t>If we enter 2.5 for the t-value and 9 for the degrees of freedom at the green marked region of the image, we get a p-value of 0.034. The p-value is smaller than 0.05 and thus we also reject the null hypothesis in this way</a:t>
            </a:r>
          </a:p>
          <a:p>
            <a:r>
              <a:rPr lang="en-GB" sz="2400" dirty="0">
                <a:solidFill>
                  <a:srgbClr val="212529"/>
                </a:solidFill>
                <a:latin typeface="Roboto" panose="02000000000000000000" pitchFamily="2" charset="0"/>
              </a:rPr>
              <a:t>As a check, if we enter the t-value of 2.262, we get exactly a p-value of 0.05, which is exactly the limit.</a:t>
            </a:r>
          </a:p>
          <a:p>
            <a:endParaRPr lang="en-GB" sz="1600" b="0" i="0" dirty="0">
              <a:solidFill>
                <a:srgbClr val="212529"/>
              </a:solidFill>
              <a:effectLst/>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1268" name="Picture 4" descr="t-test significant p-value">
            <a:extLst>
              <a:ext uri="{FF2B5EF4-FFF2-40B4-BE49-F238E27FC236}">
                <a16:creationId xmlns:a16="http://schemas.microsoft.com/office/drawing/2014/main" id="{6388FC86-B748-09E5-88A5-8E046941CA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4647" y="1419079"/>
            <a:ext cx="6176972" cy="2637023"/>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429A97DE-8273-0D0B-F4D7-D90058ECBA01}"/>
              </a:ext>
            </a:extLst>
          </p:cNvPr>
          <p:cNvSpPr txBox="1">
            <a:spLocks/>
          </p:cNvSpPr>
          <p:nvPr/>
        </p:nvSpPr>
        <p:spPr>
          <a:xfrm>
            <a:off x="18825" y="3383165"/>
            <a:ext cx="5883631" cy="3139920"/>
          </a:xfrm>
          <a:prstGeom prst="rect">
            <a:avLst/>
          </a:prstGeom>
        </p:spPr>
        <p:txBody>
          <a:bodyPr vert="horz" lIns="91440" tIns="45720" rIns="91440" bIns="45720" rtlCol="0" anchor="ctr">
            <a:noAutofit/>
          </a:bodyPr>
          <a:lst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solidFill>
                <a:srgbClr val="212529"/>
              </a:solidFill>
              <a:latin typeface="Roboto" panose="02000000000000000000" pitchFamily="2" charset="0"/>
            </a:endParaRPr>
          </a:p>
        </p:txBody>
      </p:sp>
    </p:spTree>
    <p:extLst>
      <p:ext uri="{BB962C8B-B14F-4D97-AF65-F5344CB8AC3E}">
        <p14:creationId xmlns:p14="http://schemas.microsoft.com/office/powerpoint/2010/main" val="542340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F2C2E-2075-290E-E055-BC58A705E7AF}"/>
              </a:ext>
            </a:extLst>
          </p:cNvPr>
          <p:cNvSpPr>
            <a:spLocks noGrp="1"/>
          </p:cNvSpPr>
          <p:nvPr>
            <p:ph type="title"/>
          </p:nvPr>
        </p:nvSpPr>
        <p:spPr>
          <a:xfrm>
            <a:off x="0" y="1"/>
            <a:ext cx="12192000" cy="1343818"/>
          </a:xfrm>
        </p:spPr>
        <p:txBody>
          <a:bodyPr/>
          <a:lstStyle/>
          <a:p>
            <a:r>
              <a:rPr lang="en-GB" dirty="0"/>
              <a:t>References</a:t>
            </a:r>
          </a:p>
        </p:txBody>
      </p:sp>
      <p:sp>
        <p:nvSpPr>
          <p:cNvPr id="3" name="Content Placeholder 2">
            <a:extLst>
              <a:ext uri="{FF2B5EF4-FFF2-40B4-BE49-F238E27FC236}">
                <a16:creationId xmlns:a16="http://schemas.microsoft.com/office/drawing/2014/main" id="{FE45746E-AA62-7446-D675-C7A6B43D2A23}"/>
              </a:ext>
            </a:extLst>
          </p:cNvPr>
          <p:cNvSpPr>
            <a:spLocks noGrp="1"/>
          </p:cNvSpPr>
          <p:nvPr>
            <p:ph idx="1"/>
          </p:nvPr>
        </p:nvSpPr>
        <p:spPr>
          <a:xfrm>
            <a:off x="0" y="1343819"/>
            <a:ext cx="12005187" cy="5514180"/>
          </a:xfrm>
        </p:spPr>
        <p:txBody>
          <a:bodyPr/>
          <a:lstStyle/>
          <a:p>
            <a:r>
              <a:rPr lang="en-GB" sz="1400" dirty="0">
                <a:solidFill>
                  <a:schemeClr val="tx1"/>
                </a:solidFill>
                <a:hlinkClick r:id="rId2">
                  <a:extLst>
                    <a:ext uri="{A12FA001-AC4F-418D-AE19-62706E023703}">
                      <ahyp:hlinkClr xmlns:ahyp="http://schemas.microsoft.com/office/drawing/2018/hyperlinkcolor" val="tx"/>
                    </a:ext>
                  </a:extLst>
                </a:hlinkClick>
              </a:rPr>
              <a:t>T-test - https://datatab.net/tutorial/t-test</a:t>
            </a:r>
          </a:p>
          <a:p>
            <a:r>
              <a:rPr lang="en-GB" sz="1400" dirty="0" err="1">
                <a:solidFill>
                  <a:schemeClr val="tx1"/>
                </a:solidFill>
                <a:hlinkClick r:id="rId2">
                  <a:extLst>
                    <a:ext uri="{A12FA001-AC4F-418D-AE19-62706E023703}">
                      <ahyp:hlinkClr xmlns:ahyp="http://schemas.microsoft.com/office/drawing/2018/hyperlinkcolor" val="tx"/>
                    </a:ext>
                  </a:extLst>
                </a:hlinkClick>
              </a:rPr>
              <a:t>T_Test</a:t>
            </a:r>
            <a:r>
              <a:rPr lang="en-GB" sz="1400" dirty="0">
                <a:solidFill>
                  <a:schemeClr val="tx1"/>
                </a:solidFill>
                <a:hlinkClick r:id="rId2">
                  <a:extLst>
                    <a:ext uri="{A12FA001-AC4F-418D-AE19-62706E023703}">
                      <ahyp:hlinkClr xmlns:ahyp="http://schemas.microsoft.com/office/drawing/2018/hyperlinkcolor" val="tx"/>
                    </a:ext>
                  </a:extLst>
                </a:hlinkClick>
              </a:rPr>
              <a:t> Video: https://www.youtube.com/watch?v=VekJxtk4BYM&amp;t=5s </a:t>
            </a:r>
          </a:p>
          <a:p>
            <a:endParaRPr lang="en-GB" sz="1600" dirty="0">
              <a:solidFill>
                <a:schemeClr val="tx1"/>
              </a:solidFill>
              <a:hlinkClick r:id="rId2">
                <a:extLst>
                  <a:ext uri="{A12FA001-AC4F-418D-AE19-62706E023703}">
                    <ahyp:hlinkClr xmlns:ahyp="http://schemas.microsoft.com/office/drawing/2018/hyperlinkcolor" val="tx"/>
                  </a:ext>
                </a:extLst>
              </a:hlinkClick>
            </a:endParaRPr>
          </a:p>
          <a:p>
            <a:r>
              <a:rPr lang="en-GB" sz="1600" dirty="0">
                <a:solidFill>
                  <a:schemeClr val="tx1"/>
                </a:solidFill>
                <a:hlinkClick r:id="rId2">
                  <a:extLst>
                    <a:ext uri="{A12FA001-AC4F-418D-AE19-62706E023703}">
                      <ahyp:hlinkClr xmlns:ahyp="http://schemas.microsoft.com/office/drawing/2018/hyperlinkcolor" val="tx"/>
                    </a:ext>
                  </a:extLst>
                </a:hlinkClick>
              </a:rPr>
              <a:t>Descriptive statistics and inferential statistics - </a:t>
            </a:r>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https://datatab.net/tutorial/descriptive-inferential-statistics</a:t>
            </a:r>
          </a:p>
          <a:p>
            <a:endParaRPr lang="en-GB" sz="1600" dirty="0">
              <a:solidFill>
                <a:srgbClr val="D26012"/>
              </a:solidFill>
              <a:hlinkClick r:id="rId2">
                <a:extLst>
                  <a:ext uri="{A12FA001-AC4F-418D-AE19-62706E023703}">
                    <ahyp:hlinkClr xmlns:ahyp="http://schemas.microsoft.com/office/drawing/2018/hyperlinkcolor" val="tx"/>
                  </a:ext>
                </a:extLst>
              </a:hlinkClick>
            </a:endParaRPr>
          </a:p>
          <a:p>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https://datatab.net/tutorial/level-of-measurement</a:t>
            </a:r>
          </a:p>
          <a:p>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https://datatab.net/tutorial/t-distribution</a:t>
            </a:r>
          </a:p>
          <a:p>
            <a:endParaRPr lang="en-GB" sz="1100" b="1" i="0" dirty="0">
              <a:solidFill>
                <a:srgbClr val="212529"/>
              </a:solidFill>
              <a:effectLst/>
              <a:latin typeface="aeonik"/>
            </a:endParaRPr>
          </a:p>
          <a:p>
            <a:endParaRPr lang="en-GB" sz="1600" b="1" i="0" dirty="0">
              <a:solidFill>
                <a:srgbClr val="212529"/>
              </a:solidFill>
              <a:effectLst/>
              <a:latin typeface="aeonik"/>
            </a:endParaRPr>
          </a:p>
          <a:p>
            <a:endParaRPr lang="en-GB" dirty="0"/>
          </a:p>
        </p:txBody>
      </p:sp>
    </p:spTree>
    <p:extLst>
      <p:ext uri="{BB962C8B-B14F-4D97-AF65-F5344CB8AC3E}">
        <p14:creationId xmlns:p14="http://schemas.microsoft.com/office/powerpoint/2010/main" val="627287129"/>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2822</TotalTime>
  <Words>1876</Words>
  <Application>Microsoft Office PowerPoint</Application>
  <PresentationFormat>Widescreen</PresentationFormat>
  <Paragraphs>156</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aeonik</vt:lpstr>
      <vt:lpstr>Arial</vt:lpstr>
      <vt:lpstr>Avenir Next LT Pro</vt:lpstr>
      <vt:lpstr>AvenirNext LT Pro Medium</vt:lpstr>
      <vt:lpstr>Roboto</vt:lpstr>
      <vt:lpstr>Rockwell</vt:lpstr>
      <vt:lpstr>Segoe UI</vt:lpstr>
      <vt:lpstr>ExploreVTI</vt:lpstr>
      <vt:lpstr>DBA – Research Methodology </vt:lpstr>
      <vt:lpstr>Inferential statistics</vt:lpstr>
      <vt:lpstr>Inferential statistics_ t-test</vt:lpstr>
      <vt:lpstr>Inferential statistics_ t-test</vt:lpstr>
      <vt:lpstr>Inferential statistics_ t-test</vt:lpstr>
      <vt:lpstr>Inferential statistics_ t-test</vt:lpstr>
      <vt:lpstr>Inferential statistics_ t-test</vt:lpstr>
      <vt:lpstr>Inferential statistics_ t-test</vt:lpstr>
      <vt:lpstr>Inferential statistics_ t-test</vt:lpstr>
      <vt:lpstr>Inferential statistics_ t-test</vt:lpstr>
      <vt:lpstr>Inferential statistics_ t-test</vt:lpstr>
      <vt:lpstr>Inferential statistics_ t-test</vt:lpstr>
      <vt:lpstr>Inferential statistics_ t-test</vt:lpstr>
      <vt:lpstr>Inferential statistics_ t-test</vt:lpstr>
      <vt:lpstr>Inferential statistics_ t-test</vt:lpstr>
      <vt:lpstr>Inferential statistics_ t-test</vt:lpstr>
      <vt:lpstr>Inferential statistics_ t-test</vt:lpstr>
      <vt:lpstr>Inferential statistics_ t-test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Ebad Banissi</cp:lastModifiedBy>
  <cp:revision>22</cp:revision>
  <dcterms:created xsi:type="dcterms:W3CDTF">2024-09-22T18:31:48Z</dcterms:created>
  <dcterms:modified xsi:type="dcterms:W3CDTF">2024-10-22T20:44:49Z</dcterms:modified>
</cp:coreProperties>
</file>