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28"/>
  </p:notesMasterIdLst>
  <p:sldIdLst>
    <p:sldId id="409" r:id="rId10"/>
    <p:sldId id="412" r:id="rId11"/>
    <p:sldId id="1178" r:id="rId12"/>
    <p:sldId id="1054" r:id="rId13"/>
    <p:sldId id="1298" r:id="rId14"/>
    <p:sldId id="1096" r:id="rId15"/>
    <p:sldId id="1095" r:id="rId16"/>
    <p:sldId id="1097" r:id="rId17"/>
    <p:sldId id="1098" r:id="rId18"/>
    <p:sldId id="1099" r:id="rId19"/>
    <p:sldId id="1100" r:id="rId20"/>
    <p:sldId id="1101" r:id="rId21"/>
    <p:sldId id="1102" r:id="rId22"/>
    <p:sldId id="1103" r:id="rId23"/>
    <p:sldId id="1104" r:id="rId24"/>
    <p:sldId id="1105" r:id="rId25"/>
    <p:sldId id="1106" r:id="rId26"/>
    <p:sldId id="40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9443" autoAdjust="0"/>
  </p:normalViewPr>
  <p:slideViewPr>
    <p:cSldViewPr snapToGrid="0">
      <p:cViewPr varScale="1">
        <p:scale>
          <a:sx n="52" d="100"/>
          <a:sy n="52" d="100"/>
        </p:scale>
        <p:origin x="175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703BDE3-1F41-46C4-A04F-68860A308E7A}"/>
    <pc:docChg chg="modSld">
      <pc:chgData name="Nitheesh Kaliyamurthy" userId="2821ebda-f4ac-4963-9a4e-a836dfc45829" providerId="ADAL" clId="{3703BDE3-1F41-46C4-A04F-68860A308E7A}" dt="2024-02-05T09:31:20.789" v="2" actId="6549"/>
      <pc:docMkLst>
        <pc:docMk/>
      </pc:docMkLst>
      <pc:sldChg chg="modNotesTx">
        <pc:chgData name="Nitheesh Kaliyamurthy" userId="2821ebda-f4ac-4963-9a4e-a836dfc45829" providerId="ADAL" clId="{3703BDE3-1F41-46C4-A04F-68860A308E7A}" dt="2024-02-05T09:31:18.231" v="1" actId="20577"/>
        <pc:sldMkLst>
          <pc:docMk/>
          <pc:sldMk cId="840170834" sldId="405"/>
        </pc:sldMkLst>
      </pc:sldChg>
      <pc:sldChg chg="modNotesTx">
        <pc:chgData name="Nitheesh Kaliyamurthy" userId="2821ebda-f4ac-4963-9a4e-a836dfc45829" providerId="ADAL" clId="{3703BDE3-1F41-46C4-A04F-68860A308E7A}" dt="2024-02-05T09:31:20.789" v="2" actId="6549"/>
        <pc:sldMkLst>
          <pc:docMk/>
          <pc:sldMk cId="4172233181" sldId="5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94376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34074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986537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039397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525628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46247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81076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6191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325527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1965718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26030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64442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b="1">
                <a:solidFill>
                  <a:schemeClr val="tx1"/>
                </a:solidFill>
              </a:rPr>
              <a:t>Today’s Discussion</a:t>
            </a:r>
          </a:p>
        </p:txBody>
      </p:sp>
      <p:pic>
        <p:nvPicPr>
          <p:cNvPr id="11" name="Picture 10">
            <a:extLst>
              <a:ext uri="{FF2B5EF4-FFF2-40B4-BE49-F238E27FC236}">
                <a16:creationId xmlns:a16="http://schemas.microsoft.com/office/drawing/2014/main" id="{C48FEEA4-FF41-3951-6FCB-EEFD482C3B6A}"/>
              </a:ext>
            </a:extLst>
          </p:cNvPr>
          <p:cNvPicPr>
            <a:picLocks noChangeAspect="1"/>
          </p:cNvPicPr>
          <p:nvPr/>
        </p:nvPicPr>
        <p:blipFill rotWithShape="1">
          <a:blip r:embed="rId3"/>
          <a:srcRect l="59063" r="1" b="1"/>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E5ABF78-4832-15C0-608D-75C50317CFC7}"/>
              </a:ext>
            </a:extLst>
          </p:cNvPr>
          <p:cNvSpPr txBox="1"/>
          <p:nvPr/>
        </p:nvSpPr>
        <p:spPr>
          <a:xfrm>
            <a:off x="5868557" y="2160491"/>
            <a:ext cx="5444382" cy="2537018"/>
          </a:xfrm>
          <a:prstGeom prst="rect">
            <a:avLst/>
          </a:prstGeom>
        </p:spPr>
        <p:txBody>
          <a:bodyPr vert="horz" lIns="91440" tIns="45720" rIns="91440" bIns="45720" rtlCol="0">
            <a:normAutofit/>
          </a:bodyPr>
          <a:lstStyle/>
          <a:p>
            <a:pPr>
              <a:lnSpc>
                <a:spcPct val="90000"/>
              </a:lnSpc>
              <a:spcBef>
                <a:spcPts val="0"/>
              </a:spcBef>
              <a:spcAft>
                <a:spcPts val="600"/>
              </a:spcAft>
            </a:pPr>
            <a:r>
              <a:rPr lang="en-US" sz="2000" i="1" dirty="0"/>
              <a:t>We will</a:t>
            </a:r>
          </a:p>
          <a:p>
            <a:pPr marL="0" lvl="1" indent="-228600">
              <a:lnSpc>
                <a:spcPct val="90000"/>
              </a:lnSpc>
              <a:spcAft>
                <a:spcPts val="600"/>
              </a:spcAft>
              <a:buFont typeface="Arial" panose="020B0604020202020204" pitchFamily="34" charset="0"/>
              <a:buChar char="•"/>
            </a:pPr>
            <a:r>
              <a:rPr lang="en-US" sz="2000" i="1" dirty="0"/>
              <a:t>Understand VPN Concepts</a:t>
            </a:r>
          </a:p>
          <a:p>
            <a:pPr marL="457200" lvl="2" indent="-228600">
              <a:lnSpc>
                <a:spcPct val="90000"/>
              </a:lnSpc>
              <a:spcAft>
                <a:spcPts val="600"/>
              </a:spcAft>
              <a:buFont typeface="Arial" panose="020B0604020202020204" pitchFamily="34" charset="0"/>
              <a:buChar char="•"/>
            </a:pPr>
            <a:r>
              <a:rPr lang="en-US" sz="2000" i="1" dirty="0"/>
              <a:t>Remote Access VPN</a:t>
            </a:r>
          </a:p>
          <a:p>
            <a:pPr marL="457200" lvl="2" indent="-228600">
              <a:lnSpc>
                <a:spcPct val="90000"/>
              </a:lnSpc>
              <a:spcAft>
                <a:spcPts val="600"/>
              </a:spcAft>
              <a:buFont typeface="Arial" panose="020B0604020202020204" pitchFamily="34" charset="0"/>
              <a:buChar char="•"/>
            </a:pPr>
            <a:r>
              <a:rPr lang="en-US" sz="2000" i="1" dirty="0"/>
              <a:t>Site to site VPN</a:t>
            </a:r>
          </a:p>
          <a:p>
            <a:pPr marL="0" lvl="1">
              <a:lnSpc>
                <a:spcPct val="90000"/>
              </a:lnSpc>
              <a:spcAft>
                <a:spcPts val="600"/>
              </a:spcAft>
            </a:pPr>
            <a:endParaRPr lang="en-US" sz="2000" i="1" dirty="0"/>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VPN Technology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1976" y="975783"/>
            <a:ext cx="11928049" cy="5254196"/>
          </a:xfrm>
        </p:spPr>
        <p:txBody>
          <a:bodyPr/>
          <a:lstStyle/>
          <a:p>
            <a:pPr marL="0" indent="0" algn="l"/>
            <a:r>
              <a:rPr lang="en-US" sz="1867" dirty="0">
                <a:solidFill>
                  <a:srgbClr val="000000"/>
                </a:solidFill>
              </a:rPr>
              <a:t>VPNs can be used to address security concerns incurred when a remote office worker uses broadband services to access the corporate WAN over the internet.</a:t>
            </a:r>
          </a:p>
          <a:p>
            <a:pPr marL="0" indent="0" algn="l"/>
            <a:r>
              <a:rPr lang="en-US" sz="1867" dirty="0">
                <a:solidFill>
                  <a:srgbClr val="000000"/>
                </a:solidFill>
              </a:rPr>
              <a:t>A VPN is an encrypted connection between private networks over a public network. VPN tunnels are routed through the internet from the private network of the company to the remote site or employee host.</a:t>
            </a:r>
          </a:p>
          <a:p>
            <a:pPr marL="0" indent="0" algn="l"/>
            <a:r>
              <a:rPr lang="en-US" sz="1867" dirty="0">
                <a:solidFill>
                  <a:srgbClr val="000000"/>
                </a:solidFill>
              </a:rPr>
              <a:t>There are several benefits to using VPN:</a:t>
            </a:r>
          </a:p>
          <a:p>
            <a:pPr marL="380990" indent="-380990" algn="l">
              <a:buFont typeface="Arial" panose="020B0604020202020204" pitchFamily="34" charset="0"/>
              <a:buChar char="•"/>
            </a:pPr>
            <a:r>
              <a:rPr lang="en-US" sz="1867" b="1" dirty="0">
                <a:solidFill>
                  <a:srgbClr val="000000"/>
                </a:solidFill>
              </a:rPr>
              <a:t>Cost savings </a:t>
            </a:r>
            <a:r>
              <a:rPr lang="en-US" sz="1867" dirty="0">
                <a:solidFill>
                  <a:srgbClr val="000000"/>
                </a:solidFill>
              </a:rPr>
              <a:t>- Eliminates expensive, dedicated WAN links and modem banks.</a:t>
            </a:r>
          </a:p>
          <a:p>
            <a:pPr marL="380990" indent="-380990" algn="l">
              <a:buFont typeface="Arial" panose="020B0604020202020204" pitchFamily="34" charset="0"/>
              <a:buChar char="•"/>
            </a:pPr>
            <a:r>
              <a:rPr lang="en-US" sz="1867" b="1" dirty="0">
                <a:solidFill>
                  <a:srgbClr val="000000"/>
                </a:solidFill>
              </a:rPr>
              <a:t>Security</a:t>
            </a:r>
            <a:r>
              <a:rPr lang="en-US" sz="1867" dirty="0">
                <a:solidFill>
                  <a:srgbClr val="000000"/>
                </a:solidFill>
              </a:rPr>
              <a:t> - Advanced encryption and authentication protocols protect data from unauthorized access.</a:t>
            </a:r>
          </a:p>
          <a:p>
            <a:pPr marL="380990" indent="-380990" algn="l">
              <a:buFont typeface="Arial" panose="020B0604020202020204" pitchFamily="34" charset="0"/>
              <a:buChar char="•"/>
            </a:pPr>
            <a:r>
              <a:rPr lang="en-US" sz="1867" b="1" dirty="0">
                <a:solidFill>
                  <a:srgbClr val="000000"/>
                </a:solidFill>
              </a:rPr>
              <a:t>Scalability</a:t>
            </a:r>
            <a:r>
              <a:rPr lang="en-US" sz="1867" dirty="0">
                <a:solidFill>
                  <a:srgbClr val="000000"/>
                </a:solidFill>
              </a:rPr>
              <a:t> - Corporations can add large amounts of capacity without adding significant infrastructure.</a:t>
            </a:r>
          </a:p>
          <a:p>
            <a:pPr marL="380990" indent="-380990" algn="l">
              <a:buFont typeface="Arial" panose="020B0604020202020204" pitchFamily="34" charset="0"/>
              <a:buChar char="•"/>
            </a:pPr>
            <a:r>
              <a:rPr lang="en-US" sz="1867" b="1" dirty="0">
                <a:solidFill>
                  <a:srgbClr val="000000"/>
                </a:solidFill>
              </a:rPr>
              <a:t>Compatibility with broadband technology </a:t>
            </a:r>
            <a:r>
              <a:rPr lang="en-US" sz="1867" dirty="0">
                <a:solidFill>
                  <a:srgbClr val="000000"/>
                </a:solidFill>
              </a:rPr>
              <a:t>- Supported by broadband service providers such as DSL and cable.</a:t>
            </a:r>
          </a:p>
          <a:p>
            <a:pPr marL="0" indent="0" algn="l"/>
            <a:r>
              <a:rPr lang="en-US" sz="1867" dirty="0">
                <a:solidFill>
                  <a:srgbClr val="000000"/>
                </a:solidFill>
              </a:rPr>
              <a:t>VPNs are commonly implemented as the following:</a:t>
            </a:r>
          </a:p>
          <a:p>
            <a:pPr marL="380990" indent="-380990" algn="l">
              <a:buFont typeface="Arial" panose="020B0604020202020204" pitchFamily="34" charset="0"/>
              <a:buChar char="•"/>
            </a:pPr>
            <a:r>
              <a:rPr lang="en-US" sz="1867" b="1" dirty="0">
                <a:solidFill>
                  <a:srgbClr val="000000"/>
                </a:solidFill>
              </a:rPr>
              <a:t>Site-to-site VPN </a:t>
            </a:r>
            <a:r>
              <a:rPr lang="en-US" sz="1867" dirty="0">
                <a:solidFill>
                  <a:srgbClr val="000000"/>
                </a:solidFill>
              </a:rPr>
              <a:t>- VPN settings are configured on routers. Clients are unaware that their data is being encrypted.</a:t>
            </a:r>
          </a:p>
          <a:p>
            <a:pPr marL="380990" indent="-380990" algn="l">
              <a:buFont typeface="Arial" panose="020B0604020202020204" pitchFamily="34" charset="0"/>
              <a:buChar char="•"/>
            </a:pPr>
            <a:r>
              <a:rPr lang="en-US" sz="1867" b="1" dirty="0">
                <a:solidFill>
                  <a:srgbClr val="000000"/>
                </a:solidFill>
              </a:rPr>
              <a:t>Remote Access </a:t>
            </a:r>
            <a:r>
              <a:rPr lang="en-US" sz="1867" dirty="0">
                <a:solidFill>
                  <a:srgbClr val="000000"/>
                </a:solidFill>
              </a:rPr>
              <a:t>- The user is aware and initiates remote access connection. For example, using HTTPS in a browser to connect to your bank. Alternatively, the user can run VPN client software on their host to connect to and authenticate with the destination device.</a:t>
            </a:r>
          </a:p>
          <a:p>
            <a:pPr marL="0" indent="0" algn="l"/>
            <a:endParaRPr lang="en-US" sz="1600" dirty="0">
              <a:solidFill>
                <a:srgbClr val="000000"/>
              </a:solidFill>
            </a:endParaRPr>
          </a:p>
          <a:p>
            <a:pPr marL="0" indent="0" algn="l"/>
            <a:endParaRPr lang="en-US" sz="2133" dirty="0">
              <a:solidFill>
                <a:srgbClr val="000000"/>
              </a:solidFill>
            </a:endParaRPr>
          </a:p>
        </p:txBody>
      </p:sp>
    </p:spTree>
    <p:extLst>
      <p:ext uri="{BB962C8B-B14F-4D97-AF65-F5344CB8AC3E}">
        <p14:creationId xmlns:p14="http://schemas.microsoft.com/office/powerpoint/2010/main" val="203251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Virtual Private Networks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8"/>
            <a:ext cx="5378271" cy="5012148"/>
          </a:xfrm>
        </p:spPr>
        <p:txBody>
          <a:bodyPr/>
          <a:lstStyle/>
          <a:p>
            <a:pPr marL="457189" indent="-457189" algn="l">
              <a:buFont typeface="Arial" panose="020B0604020202020204" pitchFamily="34" charset="0"/>
              <a:buChar char="•"/>
            </a:pPr>
            <a:r>
              <a:rPr lang="en-US" sz="2133" dirty="0">
                <a:solidFill>
                  <a:srgbClr val="000000"/>
                </a:solidFill>
              </a:rPr>
              <a:t>Virtual private networks (VPNs) to create end-to-end private network connections.</a:t>
            </a:r>
          </a:p>
          <a:p>
            <a:pPr marL="457189" indent="-457189" algn="l">
              <a:buFont typeface="Arial" panose="020B0604020202020204" pitchFamily="34" charset="0"/>
              <a:buChar char="•"/>
            </a:pPr>
            <a:r>
              <a:rPr lang="en-US" sz="2133" dirty="0">
                <a:solidFill>
                  <a:srgbClr val="000000"/>
                </a:solidFill>
              </a:rPr>
              <a:t>A VPN is virtual in that it carries information within a private network, but that information is actually transported over a public network.</a:t>
            </a:r>
          </a:p>
          <a:p>
            <a:pPr marL="457189" indent="-457189" algn="l">
              <a:buFont typeface="Arial" panose="020B0604020202020204" pitchFamily="34" charset="0"/>
              <a:buChar char="•"/>
            </a:pPr>
            <a:r>
              <a:rPr lang="en-US" sz="2133" dirty="0">
                <a:solidFill>
                  <a:srgbClr val="000000"/>
                </a:solidFill>
              </a:rPr>
              <a:t>A VPN is private in that the traffic is encrypted to keep the data confidential while it is transported across the public network.</a:t>
            </a:r>
          </a:p>
        </p:txBody>
      </p:sp>
      <p:pic>
        <p:nvPicPr>
          <p:cNvPr id="6" name="Picture 5">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5954232" y="1140557"/>
            <a:ext cx="5406811" cy="3869712"/>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VPN Benefits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734" y="756736"/>
            <a:ext cx="11040532" cy="1269489"/>
          </a:xfrm>
        </p:spPr>
        <p:txBody>
          <a:bodyPr/>
          <a:lstStyle/>
          <a:p>
            <a:pPr marL="380990" indent="-380990" algn="l">
              <a:buFont typeface="Arial" panose="020B0604020202020204" pitchFamily="34" charset="0"/>
              <a:buChar char="•"/>
            </a:pPr>
            <a:r>
              <a:rPr lang="en-US" sz="2133" dirty="0">
                <a:solidFill>
                  <a:srgbClr val="000000"/>
                </a:solidFill>
              </a:rPr>
              <a:t>Modern VPNs now support encryption features, such as Internet Protocol Security (IPsec) and Secure Sockets Layer (SSL) VPNs to secure network traffic between sites.</a:t>
            </a:r>
          </a:p>
          <a:p>
            <a:pPr marL="380990" indent="-380990" algn="l">
              <a:buFont typeface="Arial" panose="020B0604020202020204" pitchFamily="34" charset="0"/>
              <a:buChar char="•"/>
            </a:pPr>
            <a:r>
              <a:rPr lang="en-US" sz="2133" dirty="0">
                <a:solidFill>
                  <a:srgbClr val="000000"/>
                </a:solidFill>
              </a:rPr>
              <a:t>Major benefits of VPNs are shown in the table:</a:t>
            </a:r>
          </a:p>
        </p:txBody>
      </p:sp>
      <p:graphicFrame>
        <p:nvGraphicFramePr>
          <p:cNvPr id="5" name="Content Placeholder 6">
            <a:extLst>
              <a:ext uri="{FF2B5EF4-FFF2-40B4-BE49-F238E27FC236}">
                <a16:creationId xmlns:a16="http://schemas.microsoft.com/office/drawing/2014/main" id="{2F798802-014A-47D2-99CA-CBFCCDD79014}"/>
              </a:ext>
            </a:extLst>
          </p:cNvPr>
          <p:cNvGraphicFramePr>
            <a:graphicFrameLocks/>
          </p:cNvGraphicFramePr>
          <p:nvPr/>
        </p:nvGraphicFramePr>
        <p:xfrm>
          <a:off x="666273" y="2026226"/>
          <a:ext cx="11040532" cy="3527906"/>
        </p:xfrm>
        <a:graphic>
          <a:graphicData uri="http://schemas.openxmlformats.org/drawingml/2006/table">
            <a:tbl>
              <a:tblPr firstRow="1" bandRow="1">
                <a:tableStyleId>{5C22544A-7EE6-4342-B048-85BDC9FD1C3A}</a:tableStyleId>
              </a:tblPr>
              <a:tblGrid>
                <a:gridCol w="1748811">
                  <a:extLst>
                    <a:ext uri="{9D8B030D-6E8A-4147-A177-3AD203B41FA5}">
                      <a16:colId xmlns:a16="http://schemas.microsoft.com/office/drawing/2014/main" val="3729139006"/>
                    </a:ext>
                  </a:extLst>
                </a:gridCol>
                <a:gridCol w="9291721">
                  <a:extLst>
                    <a:ext uri="{9D8B030D-6E8A-4147-A177-3AD203B41FA5}">
                      <a16:colId xmlns:a16="http://schemas.microsoft.com/office/drawing/2014/main" val="2623022619"/>
                    </a:ext>
                  </a:extLst>
                </a:gridCol>
              </a:tblGrid>
              <a:tr h="408141">
                <a:tc>
                  <a:txBody>
                    <a:bodyPr/>
                    <a:lstStyle/>
                    <a:p>
                      <a:r>
                        <a:rPr lang="en-US" sz="1800" dirty="0"/>
                        <a:t>Benefit</a:t>
                      </a:r>
                    </a:p>
                  </a:txBody>
                  <a:tcPr marL="121920" marR="121920" marT="60960" marB="60960"/>
                </a:tc>
                <a:tc>
                  <a:txBody>
                    <a:bodyPr/>
                    <a:lstStyle/>
                    <a:p>
                      <a:r>
                        <a:rPr lang="en-US" sz="1800" dirty="0"/>
                        <a:t>Description</a:t>
                      </a:r>
                    </a:p>
                  </a:txBody>
                  <a:tcPr marL="121920" marR="121920" marT="60960" marB="60960"/>
                </a:tc>
                <a:extLst>
                  <a:ext uri="{0D108BD9-81ED-4DB2-BD59-A6C34878D82A}">
                    <a16:rowId xmlns:a16="http://schemas.microsoft.com/office/drawing/2014/main" val="2583676789"/>
                  </a:ext>
                </a:extLst>
              </a:tr>
              <a:tr h="704463">
                <a:tc>
                  <a:txBody>
                    <a:bodyPr/>
                    <a:lstStyle/>
                    <a:p>
                      <a:r>
                        <a:rPr lang="en-US" sz="1800" b="1" dirty="0">
                          <a:solidFill>
                            <a:srgbClr val="000000"/>
                          </a:solidFill>
                        </a:rPr>
                        <a:t>Cost Savings</a:t>
                      </a:r>
                    </a:p>
                  </a:txBody>
                  <a:tcPr marL="121920" marR="121920" marT="60960" marB="60960"/>
                </a:tc>
                <a:tc>
                  <a:txBody>
                    <a:bodyPr/>
                    <a:lstStyle/>
                    <a:p>
                      <a:r>
                        <a:rPr lang="en-US" sz="1800" dirty="0"/>
                        <a:t>Organizations can use VPNs to reduce their connectivity costs while simultaneously increasing remote connection bandwidth.</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704463">
                <a:tc>
                  <a:txBody>
                    <a:bodyPr/>
                    <a:lstStyle/>
                    <a:p>
                      <a:r>
                        <a:rPr lang="en-US" sz="1800" b="1" dirty="0">
                          <a:solidFill>
                            <a:srgbClr val="000000"/>
                          </a:solidFill>
                        </a:rPr>
                        <a:t>Security</a:t>
                      </a:r>
                    </a:p>
                  </a:txBody>
                  <a:tcPr marL="121920" marR="121920" marT="60960" marB="60960"/>
                </a:tc>
                <a:tc>
                  <a:txBody>
                    <a:bodyPr/>
                    <a:lstStyle/>
                    <a:p>
                      <a:r>
                        <a:rPr lang="en-US" sz="1800" dirty="0"/>
                        <a:t>Encryption and authentication protocols protect data from unauthorized access.</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r h="704463">
                <a:tc>
                  <a:txBody>
                    <a:bodyPr/>
                    <a:lstStyle/>
                    <a:p>
                      <a:r>
                        <a:rPr lang="en-US" sz="1800" b="1" dirty="0">
                          <a:solidFill>
                            <a:srgbClr val="000000"/>
                          </a:solidFill>
                        </a:rPr>
                        <a:t>Scalability</a:t>
                      </a:r>
                    </a:p>
                  </a:txBody>
                  <a:tcPr marL="121920" marR="121920" marT="60960" marB="60960"/>
                </a:tc>
                <a:tc>
                  <a:txBody>
                    <a:bodyPr/>
                    <a:lstStyle/>
                    <a:p>
                      <a:r>
                        <a:rPr lang="en-US" sz="1800" dirty="0"/>
                        <a:t>VPNs allow organizations to use the internet, making it easy to add new users without adding significant infrastructure.</a:t>
                      </a:r>
                      <a:endParaRPr lang="en-US" sz="1800" dirty="0">
                        <a:solidFill>
                          <a:srgbClr val="000000"/>
                        </a:solidFill>
                      </a:endParaRPr>
                    </a:p>
                  </a:txBody>
                  <a:tcPr marL="121920" marR="121920" marT="60960" marB="60960"/>
                </a:tc>
                <a:extLst>
                  <a:ext uri="{0D108BD9-81ED-4DB2-BD59-A6C34878D82A}">
                    <a16:rowId xmlns:a16="http://schemas.microsoft.com/office/drawing/2014/main" val="354468046"/>
                  </a:ext>
                </a:extLst>
              </a:tr>
              <a:tr h="1006376">
                <a:tc>
                  <a:txBody>
                    <a:bodyPr/>
                    <a:lstStyle/>
                    <a:p>
                      <a:r>
                        <a:rPr lang="en-US" sz="1800" b="1" dirty="0">
                          <a:solidFill>
                            <a:srgbClr val="000000"/>
                          </a:solidFill>
                        </a:rPr>
                        <a:t>Compatibility</a:t>
                      </a:r>
                    </a:p>
                  </a:txBody>
                  <a:tcPr marL="121920" marR="121920" marT="60960" marB="60960"/>
                </a:tc>
                <a:tc>
                  <a:txBody>
                    <a:bodyPr/>
                    <a:lstStyle/>
                    <a:p>
                      <a:r>
                        <a:rPr lang="en-US" sz="1800" dirty="0"/>
                        <a:t>VPNs can be implemented across a wide variety of WAN link options including broadband technologies. Remote workers can use these high-speed connections to gain secure access to corporate networks.</a:t>
                      </a:r>
                      <a:endParaRPr lang="en-US" sz="1800" dirty="0">
                        <a:solidFill>
                          <a:srgbClr val="000000"/>
                        </a:solidFill>
                      </a:endParaRPr>
                    </a:p>
                  </a:txBody>
                  <a:tcPr marL="121920" marR="121920" marT="60960" marB="60960"/>
                </a:tc>
                <a:extLst>
                  <a:ext uri="{0D108BD9-81ED-4DB2-BD59-A6C34878D82A}">
                    <a16:rowId xmlns:a16="http://schemas.microsoft.com/office/drawing/2014/main" val="1458107787"/>
                  </a:ext>
                </a:extLst>
              </a:tr>
            </a:tbl>
          </a:graphicData>
        </a:graphic>
      </p:graphicFrame>
    </p:spTree>
    <p:extLst>
      <p:ext uri="{BB962C8B-B14F-4D97-AF65-F5344CB8AC3E}">
        <p14:creationId xmlns:p14="http://schemas.microsoft.com/office/powerpoint/2010/main" val="349021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and Remote 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10551355" cy="975784"/>
          </a:xfrm>
        </p:spPr>
        <p:txBody>
          <a:bodyPr/>
          <a:lstStyle/>
          <a:p>
            <a:pPr marL="0" indent="0" algn="l"/>
            <a:r>
              <a:rPr lang="en-US" sz="2133" dirty="0">
                <a:solidFill>
                  <a:srgbClr val="000000"/>
                </a:solidFill>
              </a:rPr>
              <a:t>A site-to-site VPN is terminated on VPN gateways. VPN traffic is only encrypted between the gateways. Internal hosts have no knowledge that a VPN is being used.</a:t>
            </a:r>
          </a:p>
        </p:txBody>
      </p:sp>
      <p:pic>
        <p:nvPicPr>
          <p:cNvPr id="6" name="Picture 5">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53065" y="2145181"/>
            <a:ext cx="8797151" cy="3594535"/>
          </a:xfrm>
          <a:prstGeom prst="rect">
            <a:avLst/>
          </a:prstGeom>
        </p:spPr>
      </p:pic>
    </p:spTree>
    <p:extLst>
      <p:ext uri="{BB962C8B-B14F-4D97-AF65-F5344CB8AC3E}">
        <p14:creationId xmlns:p14="http://schemas.microsoft.com/office/powerpoint/2010/main" val="3135922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and Remote Access VPNs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532" cy="965251"/>
          </a:xfrm>
        </p:spPr>
        <p:txBody>
          <a:bodyPr/>
          <a:lstStyle/>
          <a:p>
            <a:pPr marL="0" indent="0" algn="l"/>
            <a:r>
              <a:rPr lang="en-US" sz="2133" dirty="0">
                <a:solidFill>
                  <a:srgbClr val="000000"/>
                </a:solidFill>
              </a:rPr>
              <a:t>A remote-access VPN is dynamically created to establish a secure connection between a client and a VPN terminating device.</a:t>
            </a:r>
          </a:p>
        </p:txBody>
      </p:sp>
      <p:pic>
        <p:nvPicPr>
          <p:cNvPr id="6" name="Picture 5">
            <a:extLst>
              <a:ext uri="{FF2B5EF4-FFF2-40B4-BE49-F238E27FC236}">
                <a16:creationId xmlns:a16="http://schemas.microsoft.com/office/drawing/2014/main" id="{A1B98770-A205-ED48-BB90-81AE0D797D57}"/>
              </a:ext>
            </a:extLst>
          </p:cNvPr>
          <p:cNvPicPr>
            <a:picLocks noChangeAspect="1"/>
          </p:cNvPicPr>
          <p:nvPr/>
        </p:nvPicPr>
        <p:blipFill>
          <a:blip r:embed="rId3"/>
          <a:stretch>
            <a:fillRect/>
          </a:stretch>
        </p:blipFill>
        <p:spPr>
          <a:xfrm>
            <a:off x="1641292" y="2105808"/>
            <a:ext cx="8909416" cy="3476845"/>
          </a:xfrm>
          <a:prstGeom prst="rect">
            <a:avLst/>
          </a:prstGeom>
        </p:spPr>
      </p:pic>
    </p:spTree>
    <p:extLst>
      <p:ext uri="{BB962C8B-B14F-4D97-AF65-F5344CB8AC3E}">
        <p14:creationId xmlns:p14="http://schemas.microsoft.com/office/powerpoint/2010/main" val="3245492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Enterprise and Service Provider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4" y="1140557"/>
            <a:ext cx="4513488" cy="4303312"/>
          </a:xfrm>
        </p:spPr>
        <p:txBody>
          <a:bodyPr/>
          <a:lstStyle/>
          <a:p>
            <a:pPr marL="0" indent="0" algn="l"/>
            <a:r>
              <a:rPr lang="en-US" sz="2133" dirty="0">
                <a:solidFill>
                  <a:srgbClr val="000000"/>
                </a:solidFill>
              </a:rPr>
              <a:t>VPNs can be managed and deployed as:</a:t>
            </a:r>
          </a:p>
          <a:p>
            <a:pPr marL="380990" indent="-380990" algn="l">
              <a:buFont typeface="Arial" panose="020B0604020202020204" pitchFamily="34" charset="0"/>
              <a:buChar char="•"/>
            </a:pPr>
            <a:r>
              <a:rPr lang="en-US" sz="1867" b="1" dirty="0">
                <a:solidFill>
                  <a:srgbClr val="000000"/>
                </a:solidFill>
              </a:rPr>
              <a:t>Enterprise VPNs</a:t>
            </a:r>
            <a:r>
              <a:rPr lang="en-US" sz="1867" dirty="0">
                <a:solidFill>
                  <a:srgbClr val="000000"/>
                </a:solidFill>
              </a:rPr>
              <a:t> - common solution for securing enterprise traffic across the internet. Site-to-site and remote access VPNs are created and managed by the enterprise using IPsec and SSL VPNs.</a:t>
            </a:r>
          </a:p>
          <a:p>
            <a:pPr marL="380990" indent="-380990" algn="l">
              <a:buFont typeface="Arial" panose="020B0604020202020204" pitchFamily="34" charset="0"/>
              <a:buChar char="•"/>
            </a:pPr>
            <a:r>
              <a:rPr lang="en-US" sz="1867" b="1" dirty="0">
                <a:solidFill>
                  <a:srgbClr val="000000"/>
                </a:solidFill>
              </a:rPr>
              <a:t>Service Provider VPNs</a:t>
            </a:r>
            <a:r>
              <a:rPr lang="en-US" sz="1867" dirty="0">
                <a:solidFill>
                  <a:srgbClr val="000000"/>
                </a:solidFill>
              </a:rPr>
              <a:t> - created and managed by the provider network. The provider uses Multiprotocol Label Switching (MPLS) at Layer 2 or Layer 3 to create secure channels between an enterprise’s sites, effectively segregating the traffic from other customer traffic. </a:t>
            </a: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AEEC8A48-50CE-3643-B771-C574D70266A5}"/>
              </a:ext>
            </a:extLst>
          </p:cNvPr>
          <p:cNvPicPr>
            <a:picLocks noChangeAspect="1"/>
          </p:cNvPicPr>
          <p:nvPr/>
        </p:nvPicPr>
        <p:blipFill>
          <a:blip r:embed="rId3"/>
          <a:stretch>
            <a:fillRect/>
          </a:stretch>
        </p:blipFill>
        <p:spPr>
          <a:xfrm>
            <a:off x="5283200" y="1839050"/>
            <a:ext cx="6502400" cy="3725333"/>
          </a:xfrm>
          <a:prstGeom prst="rect">
            <a:avLst/>
          </a:prstGeom>
        </p:spPr>
      </p:pic>
    </p:spTree>
    <p:extLst>
      <p:ext uri="{BB962C8B-B14F-4D97-AF65-F5344CB8AC3E}">
        <p14:creationId xmlns:p14="http://schemas.microsoft.com/office/powerpoint/2010/main" val="315084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5860280" cy="4147368"/>
          </a:xfrm>
        </p:spPr>
        <p:txBody>
          <a:bodyPr/>
          <a:lstStyle/>
          <a:p>
            <a:pPr marL="380990" indent="-380990" algn="l">
              <a:buFont typeface="Arial" panose="020B0604020202020204" pitchFamily="34" charset="0"/>
              <a:buChar char="•"/>
            </a:pPr>
            <a:r>
              <a:rPr lang="en-US" sz="2133" dirty="0">
                <a:solidFill>
                  <a:srgbClr val="000000"/>
                </a:solidFill>
              </a:rPr>
              <a:t>Remote-access VPNs let remote and mobile users securely connect to the enterprise. </a:t>
            </a:r>
          </a:p>
          <a:p>
            <a:pPr marL="380990" indent="-380990" algn="l">
              <a:buFont typeface="Arial" panose="020B0604020202020204" pitchFamily="34" charset="0"/>
              <a:buChar char="•"/>
            </a:pPr>
            <a:r>
              <a:rPr lang="en-US" sz="2133" dirty="0">
                <a:solidFill>
                  <a:srgbClr val="000000"/>
                </a:solidFill>
              </a:rPr>
              <a:t>Remote-access VPNs are typically enabled dynamically by the user when required and  can be created using either IPsec or SSL.</a:t>
            </a:r>
          </a:p>
          <a:p>
            <a:pPr marL="478435" lvl="1" indent="-380990"/>
            <a:r>
              <a:rPr lang="en-US" sz="2133" b="1" dirty="0">
                <a:solidFill>
                  <a:srgbClr val="000000"/>
                </a:solidFill>
              </a:rPr>
              <a:t>Clientless VPN connection</a:t>
            </a:r>
            <a:r>
              <a:rPr lang="en-US" sz="2133" dirty="0">
                <a:solidFill>
                  <a:srgbClr val="000000"/>
                </a:solidFill>
              </a:rPr>
              <a:t> -The connection is secured using a web browser SSL connection.</a:t>
            </a:r>
          </a:p>
          <a:p>
            <a:pPr marL="478435" lvl="1" indent="-380990"/>
            <a:r>
              <a:rPr lang="en-US" sz="2133" b="1" dirty="0">
                <a:solidFill>
                  <a:srgbClr val="000000"/>
                </a:solidFill>
              </a:rPr>
              <a:t>Client-based VPN connection</a:t>
            </a:r>
            <a:r>
              <a:rPr lang="en-US" sz="2133"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566443" y="1855760"/>
            <a:ext cx="5049595" cy="3146481"/>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SSL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695526"/>
            <a:ext cx="10551355" cy="1436103"/>
          </a:xfrm>
        </p:spPr>
        <p:txBody>
          <a:bodyPr/>
          <a:lstStyle/>
          <a:p>
            <a:pPr marL="0" indent="0" algn="l"/>
            <a:r>
              <a:rPr lang="en-US" sz="2133" dirty="0">
                <a:solidFill>
                  <a:srgbClr val="000000"/>
                </a:solidFill>
              </a:rPr>
              <a:t>SSL uses the public key infrastructure and digital certificates to authenticate peers. The type of VPN method implemented is based on the access requirements of the users and the organization’s IT processes. The table compares IPsec and SSL remote access deployments. </a:t>
            </a:r>
            <a:endParaRPr lang="en-US" sz="1867" dirty="0">
              <a:solidFill>
                <a:srgbClr val="000000"/>
              </a:solidFill>
            </a:endParaRPr>
          </a:p>
        </p:txBody>
      </p:sp>
      <p:graphicFrame>
        <p:nvGraphicFramePr>
          <p:cNvPr id="6" name="Content Placeholder 6">
            <a:extLst>
              <a:ext uri="{FF2B5EF4-FFF2-40B4-BE49-F238E27FC236}">
                <a16:creationId xmlns:a16="http://schemas.microsoft.com/office/drawing/2014/main" id="{FCD5C4AB-4FAA-4781-848A-8C81A2D27751}"/>
              </a:ext>
            </a:extLst>
          </p:cNvPr>
          <p:cNvGraphicFramePr>
            <a:graphicFrameLocks/>
          </p:cNvGraphicFramePr>
          <p:nvPr/>
        </p:nvGraphicFramePr>
        <p:xfrm>
          <a:off x="662748" y="1933657"/>
          <a:ext cx="11040531" cy="3427306"/>
        </p:xfrm>
        <a:graphic>
          <a:graphicData uri="http://schemas.openxmlformats.org/drawingml/2006/table">
            <a:tbl>
              <a:tblPr firstRow="1" bandRow="1">
                <a:tableStyleId>{5C22544A-7EE6-4342-B048-85BDC9FD1C3A}</a:tableStyleId>
              </a:tblPr>
              <a:tblGrid>
                <a:gridCol w="2821517">
                  <a:extLst>
                    <a:ext uri="{9D8B030D-6E8A-4147-A177-3AD203B41FA5}">
                      <a16:colId xmlns:a16="http://schemas.microsoft.com/office/drawing/2014/main" val="3729139006"/>
                    </a:ext>
                  </a:extLst>
                </a:gridCol>
                <a:gridCol w="3774013">
                  <a:extLst>
                    <a:ext uri="{9D8B030D-6E8A-4147-A177-3AD203B41FA5}">
                      <a16:colId xmlns:a16="http://schemas.microsoft.com/office/drawing/2014/main" val="2623022619"/>
                    </a:ext>
                  </a:extLst>
                </a:gridCol>
                <a:gridCol w="4445001">
                  <a:extLst>
                    <a:ext uri="{9D8B030D-6E8A-4147-A177-3AD203B41FA5}">
                      <a16:colId xmlns:a16="http://schemas.microsoft.com/office/drawing/2014/main" val="1988913492"/>
                    </a:ext>
                  </a:extLst>
                </a:gridCol>
              </a:tblGrid>
              <a:tr h="494453">
                <a:tc>
                  <a:txBody>
                    <a:bodyPr/>
                    <a:lstStyle/>
                    <a:p>
                      <a:r>
                        <a:rPr lang="en-US" sz="2400" dirty="0"/>
                        <a:t>Feature</a:t>
                      </a:r>
                    </a:p>
                  </a:txBody>
                  <a:tcPr marL="121920" marR="121920" marT="60960" marB="60960"/>
                </a:tc>
                <a:tc>
                  <a:txBody>
                    <a:bodyPr/>
                    <a:lstStyle/>
                    <a:p>
                      <a:r>
                        <a:rPr lang="en-US" sz="2400" dirty="0"/>
                        <a:t>IPsec</a:t>
                      </a:r>
                    </a:p>
                  </a:txBody>
                  <a:tcPr marL="121920" marR="121920" marT="60960" marB="60960"/>
                </a:tc>
                <a:tc>
                  <a:txBody>
                    <a:bodyPr/>
                    <a:lstStyle/>
                    <a:p>
                      <a:r>
                        <a:rPr lang="en-US" sz="2400" dirty="0"/>
                        <a:t>SSL</a:t>
                      </a:r>
                    </a:p>
                  </a:txBody>
                  <a:tcPr marL="121920" marR="121920" marT="60960" marB="60960"/>
                </a:tc>
                <a:extLst>
                  <a:ext uri="{0D108BD9-81ED-4DB2-BD59-A6C34878D82A}">
                    <a16:rowId xmlns:a16="http://schemas.microsoft.com/office/drawing/2014/main" val="2583676789"/>
                  </a:ext>
                </a:extLst>
              </a:tr>
              <a:tr h="609600">
                <a:tc>
                  <a:txBody>
                    <a:bodyPr/>
                    <a:lstStyle/>
                    <a:p>
                      <a:r>
                        <a:rPr lang="en-US" sz="1600" b="1" dirty="0">
                          <a:solidFill>
                            <a:srgbClr val="000000"/>
                          </a:solidFill>
                        </a:rPr>
                        <a:t>Applications supported</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All IP-based applications</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web-based applications and file sharing</a:t>
                      </a:r>
                    </a:p>
                  </a:txBody>
                  <a:tcPr marL="121920" marR="121920" marT="60960" marB="60960"/>
                </a:tc>
                <a:extLst>
                  <a:ext uri="{0D108BD9-81ED-4DB2-BD59-A6C34878D82A}">
                    <a16:rowId xmlns:a16="http://schemas.microsoft.com/office/drawing/2014/main" val="3849654457"/>
                  </a:ext>
                </a:extLst>
              </a:tr>
              <a:tr h="609600">
                <a:tc>
                  <a:txBody>
                    <a:bodyPr/>
                    <a:lstStyle/>
                    <a:p>
                      <a:r>
                        <a:rPr lang="en-US" sz="1600" b="1" dirty="0">
                          <a:solidFill>
                            <a:srgbClr val="000000"/>
                          </a:solidFill>
                        </a:rPr>
                        <a:t>Authentication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Two-way authentication with shared keys or digital certificates</a:t>
                      </a:r>
                    </a:p>
                  </a:txBody>
                  <a:tcPr marL="121920" marR="121920" marT="60960" marB="60960"/>
                </a:tc>
                <a:tc>
                  <a:txBody>
                    <a:bodyPr/>
                    <a:lstStyle/>
                    <a:p>
                      <a:r>
                        <a:rPr lang="en-US" sz="1600" b="1" dirty="0">
                          <a:solidFill>
                            <a:srgbClr val="000000"/>
                          </a:solidFill>
                        </a:rPr>
                        <a:t>Moderate</a:t>
                      </a:r>
                      <a:r>
                        <a:rPr lang="en-US" sz="1600" dirty="0">
                          <a:solidFill>
                            <a:srgbClr val="000000"/>
                          </a:solidFill>
                        </a:rPr>
                        <a:t> – one-way or two-way authentication</a:t>
                      </a:r>
                    </a:p>
                  </a:txBody>
                  <a:tcPr marL="121920" marR="121920" marT="60960" marB="60960"/>
                </a:tc>
                <a:extLst>
                  <a:ext uri="{0D108BD9-81ED-4DB2-BD59-A6C34878D82A}">
                    <a16:rowId xmlns:a16="http://schemas.microsoft.com/office/drawing/2014/main" val="235735172"/>
                  </a:ext>
                </a:extLst>
              </a:tr>
              <a:tr h="494453">
                <a:tc>
                  <a:txBody>
                    <a:bodyPr/>
                    <a:lstStyle/>
                    <a:p>
                      <a:r>
                        <a:rPr lang="en-US" sz="1600" b="1" dirty="0">
                          <a:solidFill>
                            <a:srgbClr val="000000"/>
                          </a:solidFill>
                        </a:rPr>
                        <a:t>Encryption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Key lengths 56 – 256 bits</a:t>
                      </a:r>
                    </a:p>
                  </a:txBody>
                  <a:tcPr marL="121920" marR="121920" marT="60960" marB="60960"/>
                </a:tc>
                <a:tc>
                  <a:txBody>
                    <a:bodyPr/>
                    <a:lstStyle/>
                    <a:p>
                      <a:r>
                        <a:rPr lang="en-US" sz="1600" b="1" dirty="0">
                          <a:solidFill>
                            <a:srgbClr val="000000"/>
                          </a:solidFill>
                        </a:rPr>
                        <a:t>Moderate to strong </a:t>
                      </a:r>
                      <a:r>
                        <a:rPr lang="en-US" sz="1600" dirty="0">
                          <a:solidFill>
                            <a:srgbClr val="000000"/>
                          </a:solidFill>
                        </a:rPr>
                        <a:t>- Key lengths 40 – 256 bits</a:t>
                      </a:r>
                    </a:p>
                  </a:txBody>
                  <a:tcPr marL="121920" marR="121920" marT="60960" marB="60960"/>
                </a:tc>
                <a:extLst>
                  <a:ext uri="{0D108BD9-81ED-4DB2-BD59-A6C34878D82A}">
                    <a16:rowId xmlns:a16="http://schemas.microsoft.com/office/drawing/2014/main" val="354468046"/>
                  </a:ext>
                </a:extLst>
              </a:tr>
              <a:tr h="609600">
                <a:tc>
                  <a:txBody>
                    <a:bodyPr/>
                    <a:lstStyle/>
                    <a:p>
                      <a:r>
                        <a:rPr lang="en-US" sz="1600" b="1" dirty="0">
                          <a:solidFill>
                            <a:srgbClr val="000000"/>
                          </a:solidFill>
                        </a:rPr>
                        <a:t>Connection complexity</a:t>
                      </a:r>
                    </a:p>
                  </a:txBody>
                  <a:tcPr marL="121920" marR="121920" marT="60960" marB="60960"/>
                </a:tc>
                <a:tc>
                  <a:txBody>
                    <a:bodyPr/>
                    <a:lstStyle/>
                    <a:p>
                      <a:r>
                        <a:rPr lang="en-US" sz="1600" b="1" dirty="0">
                          <a:solidFill>
                            <a:srgbClr val="000000"/>
                          </a:solidFill>
                        </a:rPr>
                        <a:t>Medium</a:t>
                      </a:r>
                      <a:r>
                        <a:rPr lang="en-US" sz="1600" dirty="0">
                          <a:solidFill>
                            <a:srgbClr val="000000"/>
                          </a:solidFill>
                        </a:rPr>
                        <a:t> – Requires VPN client installed on a host</a:t>
                      </a:r>
                    </a:p>
                  </a:txBody>
                  <a:tcPr marL="121920" marR="121920" marT="60960" marB="60960"/>
                </a:tc>
                <a:tc>
                  <a:txBody>
                    <a:bodyPr/>
                    <a:lstStyle/>
                    <a:p>
                      <a:r>
                        <a:rPr lang="en-US" sz="1600" b="1" dirty="0">
                          <a:solidFill>
                            <a:srgbClr val="000000"/>
                          </a:solidFill>
                        </a:rPr>
                        <a:t>Low</a:t>
                      </a:r>
                      <a:r>
                        <a:rPr lang="en-US" sz="1600" dirty="0">
                          <a:solidFill>
                            <a:srgbClr val="000000"/>
                          </a:solidFill>
                        </a:rPr>
                        <a:t> – Requires web browser on a host</a:t>
                      </a:r>
                    </a:p>
                  </a:txBody>
                  <a:tcPr marL="121920" marR="121920" marT="60960" marB="60960"/>
                </a:tc>
                <a:extLst>
                  <a:ext uri="{0D108BD9-81ED-4DB2-BD59-A6C34878D82A}">
                    <a16:rowId xmlns:a16="http://schemas.microsoft.com/office/drawing/2014/main" val="1458107787"/>
                  </a:ext>
                </a:extLst>
              </a:tr>
              <a:tr h="609600">
                <a:tc>
                  <a:txBody>
                    <a:bodyPr/>
                    <a:lstStyle/>
                    <a:p>
                      <a:r>
                        <a:rPr lang="en-US" sz="1600" b="1" dirty="0">
                          <a:solidFill>
                            <a:srgbClr val="000000"/>
                          </a:solidFill>
                        </a:rPr>
                        <a:t>Connection option</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specific devices with specific configurations can connect</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Any device with a web browser can connect</a:t>
                      </a:r>
                    </a:p>
                  </a:txBody>
                  <a:tcPr marL="121920" marR="121920" marT="60960" marB="60960"/>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421398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647628" cy="4941267"/>
          </a:xfrm>
        </p:spPr>
        <p:txBody>
          <a:bodyPr/>
          <a:lstStyle/>
          <a:p>
            <a:pPr marL="380990" indent="-380990" algn="l">
              <a:buFont typeface="Arial" panose="020B0604020202020204" pitchFamily="34" charset="0"/>
              <a:buChar char="•"/>
            </a:pPr>
            <a:r>
              <a:rPr lang="en-US" sz="2133" dirty="0">
                <a:solidFill>
                  <a:srgbClr val="000000"/>
                </a:solidFill>
              </a:rPr>
              <a:t>Site-to-site VPNs connect networks across an untrusted network such as the internet.</a:t>
            </a:r>
          </a:p>
          <a:p>
            <a:pPr marL="380990" indent="-380990" algn="l">
              <a:buFont typeface="Arial" panose="020B0604020202020204" pitchFamily="34" charset="0"/>
              <a:buChar char="•"/>
            </a:pPr>
            <a:r>
              <a:rPr lang="en-US" sz="2133" dirty="0">
                <a:solidFill>
                  <a:srgbClr val="000000"/>
                </a:solidFill>
              </a:rPr>
              <a:t>End hosts send and receive normal unencrypted TCP/IP traffic through a VPN gateway.</a:t>
            </a:r>
          </a:p>
          <a:p>
            <a:pPr marL="380990" indent="-380990" algn="l">
              <a:buFont typeface="Arial" panose="020B0604020202020204" pitchFamily="34" charset="0"/>
              <a:buChar char="•"/>
            </a:pPr>
            <a:r>
              <a:rPr lang="en-US" sz="2133"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457056" y="2557204"/>
            <a:ext cx="5158981" cy="2107971"/>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941267"/>
          </a:xfrm>
        </p:spPr>
        <p:txBody>
          <a:bodyPr/>
          <a:lstStyle/>
          <a:p>
            <a:pPr marL="380990" indent="-380990" algn="l">
              <a:buFont typeface="Arial" panose="020B0604020202020204" pitchFamily="34" charset="0"/>
              <a:buChar char="•"/>
            </a:pPr>
            <a:r>
              <a:rPr lang="en-US" sz="2133" dirty="0">
                <a:solidFill>
                  <a:srgbClr val="000000"/>
                </a:solidFill>
              </a:rPr>
              <a:t>Generic Routing Encapsulation (GRE) is a non-secure site-to-site VPN tunneling protocol.</a:t>
            </a:r>
          </a:p>
          <a:p>
            <a:pPr marL="380990" indent="-380990" algn="l">
              <a:buFont typeface="Arial" panose="020B0604020202020204" pitchFamily="34" charset="0"/>
              <a:buChar char="•"/>
            </a:pPr>
            <a:r>
              <a:rPr lang="en-US" sz="2133" dirty="0">
                <a:solidFill>
                  <a:srgbClr val="000000"/>
                </a:solidFill>
              </a:rPr>
              <a:t>A GRE tunnel can encapsulate various network layer protocols as well as multicast and broadcast traffic.</a:t>
            </a:r>
          </a:p>
          <a:p>
            <a:pPr marL="380990" indent="-380990" algn="l">
              <a:buFont typeface="Arial" panose="020B0604020202020204" pitchFamily="34" charset="0"/>
              <a:buChar char="•"/>
            </a:pPr>
            <a:r>
              <a:rPr lang="en-US" sz="2133" dirty="0">
                <a:solidFill>
                  <a:srgbClr val="000000"/>
                </a:solidFill>
              </a:rPr>
              <a:t>GRE does not by default support encryption; and therefore, it does not provide a secure VPN tunnel.</a:t>
            </a:r>
          </a:p>
          <a:p>
            <a:pPr marL="380990" indent="-380990" algn="l">
              <a:buFont typeface="Arial" panose="020B0604020202020204" pitchFamily="34" charset="0"/>
              <a:buChar char="•"/>
            </a:pPr>
            <a:r>
              <a:rPr lang="en-US" sz="2133" dirty="0">
                <a:solidFill>
                  <a:srgbClr val="000000"/>
                </a:solidFill>
              </a:rPr>
              <a:t>A GRE packet can be encapsulated into an IPsec packet to forward it securely to the destination VPN gateway.</a:t>
            </a:r>
          </a:p>
          <a:p>
            <a:pPr marL="478435" lvl="1" indent="-380990"/>
            <a:r>
              <a:rPr lang="en-US" sz="2133" dirty="0">
                <a:solidFill>
                  <a:srgbClr val="000000"/>
                </a:solidFill>
              </a:rPr>
              <a:t>Standard IPsec VPNs (non-GRE) can only create secure tunnels for unicast traffic.</a:t>
            </a:r>
          </a:p>
          <a:p>
            <a:pPr marL="478435" lvl="1" indent="-380990"/>
            <a:r>
              <a:rPr lang="en-US" sz="2133" dirty="0">
                <a:solidFill>
                  <a:srgbClr val="000000"/>
                </a:solidFill>
              </a:rPr>
              <a:t>Encapsulating GRE into IPsec allows multicast routing protocol updates to be secured through a VPN.</a:t>
            </a:r>
          </a:p>
        </p:txBody>
      </p:sp>
    </p:spTree>
    <p:extLst>
      <p:ext uri="{BB962C8B-B14F-4D97-AF65-F5344CB8AC3E}">
        <p14:creationId xmlns:p14="http://schemas.microsoft.com/office/powerpoint/2010/main" val="623093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92201"/>
            <a:ext cx="11401549" cy="2687165"/>
          </a:xfrm>
        </p:spPr>
        <p:txBody>
          <a:bodyPr/>
          <a:lstStyle/>
          <a:p>
            <a:pPr marL="0" indent="0" algn="l"/>
            <a:r>
              <a:rPr lang="en-US" sz="2133" dirty="0">
                <a:solidFill>
                  <a:srgbClr val="000000"/>
                </a:solidFill>
              </a:rPr>
              <a:t>The terms used to describe the encapsulation of GRE over IPsec tunnel are passenger protocol, carrier protocol, and transport protocol.</a:t>
            </a:r>
          </a:p>
          <a:p>
            <a:pPr marL="380990" indent="-380990" algn="l">
              <a:buFont typeface="Arial" panose="020B0604020202020204" pitchFamily="34" charset="0"/>
              <a:buChar char="•"/>
            </a:pPr>
            <a:r>
              <a:rPr lang="en-US" sz="2133" b="1" dirty="0">
                <a:solidFill>
                  <a:srgbClr val="000000"/>
                </a:solidFill>
              </a:rPr>
              <a:t>Passenger protocol</a:t>
            </a:r>
            <a:r>
              <a:rPr lang="en-US" sz="2133" dirty="0">
                <a:solidFill>
                  <a:srgbClr val="000000"/>
                </a:solidFill>
              </a:rPr>
              <a:t> – This is the original packet that is to be encapsulated by GRE. It could be an IPv4 or IPv6 packet, a routing update, and more.</a:t>
            </a:r>
          </a:p>
          <a:p>
            <a:pPr marL="380990" indent="-380990" algn="l">
              <a:buFont typeface="Arial" panose="020B0604020202020204" pitchFamily="34" charset="0"/>
              <a:buChar char="•"/>
            </a:pPr>
            <a:r>
              <a:rPr lang="en-US" sz="2133" b="1" dirty="0">
                <a:solidFill>
                  <a:srgbClr val="000000"/>
                </a:solidFill>
              </a:rPr>
              <a:t>Carrier protocol</a:t>
            </a:r>
            <a:r>
              <a:rPr lang="en-US" sz="2133" dirty="0">
                <a:solidFill>
                  <a:srgbClr val="000000"/>
                </a:solidFill>
              </a:rPr>
              <a:t> – GRE is the carrier protocol that encapsulates the original passenger packet.</a:t>
            </a:r>
          </a:p>
          <a:p>
            <a:pPr marL="380990" indent="-380990" algn="l">
              <a:buFont typeface="Arial" panose="020B0604020202020204" pitchFamily="34" charset="0"/>
              <a:buChar char="•"/>
            </a:pPr>
            <a:r>
              <a:rPr lang="en-US" sz="2133" b="1" dirty="0">
                <a:solidFill>
                  <a:srgbClr val="000000"/>
                </a:solidFill>
              </a:rPr>
              <a:t>Transport protocol</a:t>
            </a:r>
            <a:r>
              <a:rPr lang="en-US" sz="2133" dirty="0">
                <a:solidFill>
                  <a:srgbClr val="000000"/>
                </a:solidFill>
              </a:rPr>
              <a:t> – This is the protocol that will actually be used to forward the packet. This could be IPv4 or IPv6.</a:t>
            </a:r>
          </a:p>
          <a:p>
            <a:pPr marL="0" indent="0" algn="l"/>
            <a:endParaRPr lang="en-US" sz="2133" dirty="0">
              <a:solidFill>
                <a:srgbClr val="000000"/>
              </a:solidFill>
            </a:endParaRPr>
          </a:p>
        </p:txBody>
      </p:sp>
      <p:pic>
        <p:nvPicPr>
          <p:cNvPr id="2" name="Picture 1">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5563658" y="3257826"/>
            <a:ext cx="5761692" cy="2427479"/>
          </a:xfrm>
          <a:prstGeom prst="rect">
            <a:avLst/>
          </a:prstGeom>
        </p:spPr>
      </p:pic>
    </p:spTree>
    <p:extLst>
      <p:ext uri="{BB962C8B-B14F-4D97-AF65-F5344CB8AC3E}">
        <p14:creationId xmlns:p14="http://schemas.microsoft.com/office/powerpoint/2010/main" val="390841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741835"/>
            <a:ext cx="10551355" cy="2089696"/>
          </a:xfrm>
        </p:spPr>
        <p:txBody>
          <a:bodyPr/>
          <a:lstStyle/>
          <a:p>
            <a:pPr marL="0" indent="0" algn="l"/>
            <a:r>
              <a:rPr lang="en-US" sz="2133" dirty="0">
                <a:solidFill>
                  <a:srgbClr val="000000"/>
                </a:solidFill>
              </a:rPr>
              <a:t>For example, Branch and HQ need to exchange OSPF routing information over an IPsec VPN. GRE over IPsec is used to support the routing protocol traffic over the IPsec VPN. Specifically, the OSPF packets (i.e., passenger protocol) would be encapsulated by GRE (i.e., carrier protocol) and subsequently encapsulated in an IPsec VPN tunnel.</a:t>
            </a:r>
          </a:p>
        </p:txBody>
      </p:sp>
      <p:pic>
        <p:nvPicPr>
          <p:cNvPr id="6" name="Picture 5">
            <a:extLst>
              <a:ext uri="{FF2B5EF4-FFF2-40B4-BE49-F238E27FC236}">
                <a16:creationId xmlns:a16="http://schemas.microsoft.com/office/drawing/2014/main" id="{534BAF84-ACE1-FB4E-9F1B-4DACD8FBFD1A}"/>
              </a:ext>
            </a:extLst>
          </p:cNvPr>
          <p:cNvPicPr>
            <a:picLocks noChangeAspect="1"/>
          </p:cNvPicPr>
          <p:nvPr/>
        </p:nvPicPr>
        <p:blipFill>
          <a:blip r:embed="rId3"/>
          <a:stretch>
            <a:fillRect/>
          </a:stretch>
        </p:blipFill>
        <p:spPr>
          <a:xfrm>
            <a:off x="1568467" y="2831531"/>
            <a:ext cx="9055065" cy="2687164"/>
          </a:xfrm>
          <a:prstGeom prst="rect">
            <a:avLst/>
          </a:prstGeom>
        </p:spPr>
      </p:pic>
    </p:spTree>
    <p:extLst>
      <p:ext uri="{BB962C8B-B14F-4D97-AF65-F5344CB8AC3E}">
        <p14:creationId xmlns:p14="http://schemas.microsoft.com/office/powerpoint/2010/main" val="14828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Dynamic Multipoint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811065"/>
          </a:xfrm>
        </p:spPr>
        <p:txBody>
          <a:bodyPr/>
          <a:lstStyle/>
          <a:p>
            <a:pPr marL="0" indent="0" algn="l"/>
            <a:r>
              <a:rPr lang="en-US" sz="2133" dirty="0">
                <a:solidFill>
                  <a:srgbClr val="000000"/>
                </a:solidFill>
              </a:rPr>
              <a:t>Site-to-site IPsec VPNs and GRE over IPsec are not sufficient when the enterprise adds many more sites. Dynamic Multipoint VPN (DMVPN) is a Cisco software solution for building multiple VPNs in an easy, dynamic, and scalable manner.</a:t>
            </a:r>
          </a:p>
          <a:p>
            <a:pPr marL="478435" lvl="1" indent="-380990"/>
            <a:r>
              <a:rPr lang="en-US" sz="2133" dirty="0">
                <a:solidFill>
                  <a:srgbClr val="000000"/>
                </a:solidFill>
              </a:rPr>
              <a:t>DMVPN simplifies the VPN tunnel configuration and provides a flexible option to connect a central site with branch sites. </a:t>
            </a:r>
          </a:p>
          <a:p>
            <a:pPr marL="478435" lvl="1" indent="-380990"/>
            <a:r>
              <a:rPr lang="en-US" sz="2133" dirty="0">
                <a:solidFill>
                  <a:srgbClr val="000000"/>
                </a:solidFill>
              </a:rPr>
              <a:t>It uses a hub-and-spoke configuration to establish a full mesh topology. </a:t>
            </a:r>
          </a:p>
          <a:p>
            <a:pPr marL="478435" lvl="1" indent="-380990"/>
            <a:r>
              <a:rPr lang="en-US" sz="2133" dirty="0">
                <a:solidFill>
                  <a:srgbClr val="000000"/>
                </a:solidFill>
              </a:rPr>
              <a:t>Spoke sites establish secure VPN tunnels with the hub site.</a:t>
            </a:r>
          </a:p>
          <a:p>
            <a:pPr marL="478435" lvl="1" indent="-380990"/>
            <a:r>
              <a:rPr lang="en-US" sz="2133" dirty="0">
                <a:solidFill>
                  <a:srgbClr val="000000"/>
                </a:solidFill>
              </a:rPr>
              <a:t>Each site is configure using Multipoint Generic Routing Encapsulation (mGRE). The mGRE tunnel interface allows a single GRE interface to dynamically support multiple IPsec tunnels.</a:t>
            </a:r>
          </a:p>
          <a:p>
            <a:pPr marL="478435" lvl="1" indent="-380990"/>
            <a:r>
              <a:rPr lang="en-US" sz="2133" dirty="0">
                <a:solidFill>
                  <a:srgbClr val="000000"/>
                </a:solidFill>
              </a:rPr>
              <a:t>Spoke sites can also obtain information about each other, and alternatively build direct tunnels between themselves (spoke-to-spoke tunnels).</a:t>
            </a:r>
          </a:p>
        </p:txBody>
      </p:sp>
    </p:spTree>
    <p:extLst>
      <p:ext uri="{BB962C8B-B14F-4D97-AF65-F5344CB8AC3E}">
        <p14:creationId xmlns:p14="http://schemas.microsoft.com/office/powerpoint/2010/main" val="198211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IPsec Virtual Tunnel Interface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44632"/>
            <a:ext cx="10551355" cy="3566124"/>
          </a:xfrm>
        </p:spPr>
        <p:txBody>
          <a:bodyPr/>
          <a:lstStyle/>
          <a:p>
            <a:pPr marL="0" indent="0" algn="l"/>
            <a:r>
              <a:rPr lang="en-US" sz="2133" dirty="0">
                <a:solidFill>
                  <a:srgbClr val="000000"/>
                </a:solidFill>
              </a:rPr>
              <a:t>IPsec Virtual Tunnel Interface (VTI) simplifies the configuration process required to support multiple sites and remote access.</a:t>
            </a:r>
          </a:p>
          <a:p>
            <a:pPr marL="380990" indent="-380990" algn="l">
              <a:buFont typeface="Arial" panose="020B0604020202020204" pitchFamily="34" charset="0"/>
              <a:buChar char="•"/>
            </a:pPr>
            <a:r>
              <a:rPr lang="en-US" sz="2133" dirty="0">
                <a:solidFill>
                  <a:srgbClr val="000000"/>
                </a:solidFill>
              </a:rPr>
              <a:t>IPsec VTI configurations are applied to a virtual interface instead of static mapping the IPsec sessions to a physical interface.</a:t>
            </a:r>
          </a:p>
          <a:p>
            <a:pPr marL="380990" indent="-380990" algn="l">
              <a:buFont typeface="Arial" panose="020B0604020202020204" pitchFamily="34" charset="0"/>
              <a:buChar char="•"/>
            </a:pPr>
            <a:r>
              <a:rPr lang="en-US" sz="2133" dirty="0">
                <a:solidFill>
                  <a:srgbClr val="000000"/>
                </a:solidFill>
              </a:rPr>
              <a:t>IPsec VTI is capable of sending and receiving both IP unicast and multicast encrypted traffic. Therefore, routing protocols are automatically supported without having to configure GRE tunnels.</a:t>
            </a:r>
          </a:p>
          <a:p>
            <a:pPr marL="380990" indent="-380990" algn="l">
              <a:buFont typeface="Arial" panose="020B0604020202020204" pitchFamily="34" charset="0"/>
              <a:buChar char="•"/>
            </a:pPr>
            <a:r>
              <a:rPr lang="en-US" sz="2133" dirty="0">
                <a:solidFill>
                  <a:srgbClr val="000000"/>
                </a:solidFill>
              </a:rPr>
              <a:t>IPsec VTI can be configured between sites or in a hub-and-spoke topology.</a:t>
            </a:r>
          </a:p>
          <a:p>
            <a:pPr marL="380990" indent="-380990" algn="l">
              <a:buFont typeface="Arial" panose="020B0604020202020204" pitchFamily="34" charset="0"/>
              <a:buChar char="•"/>
            </a:pPr>
            <a:endParaRPr lang="en-US" sz="2133" dirty="0">
              <a:solidFill>
                <a:srgbClr val="000000"/>
              </a:solidFill>
            </a:endParaRPr>
          </a:p>
        </p:txBody>
      </p:sp>
      <p:pic>
        <p:nvPicPr>
          <p:cNvPr id="6" name="Picture 5">
            <a:extLst>
              <a:ext uri="{FF2B5EF4-FFF2-40B4-BE49-F238E27FC236}">
                <a16:creationId xmlns:a16="http://schemas.microsoft.com/office/drawing/2014/main" id="{B1C2A036-1981-48F7-ABB7-DA2F4CF048C3}"/>
              </a:ext>
            </a:extLst>
          </p:cNvPr>
          <p:cNvPicPr>
            <a:picLocks noChangeAspect="1"/>
          </p:cNvPicPr>
          <p:nvPr/>
        </p:nvPicPr>
        <p:blipFill>
          <a:blip r:embed="rId3"/>
          <a:stretch>
            <a:fillRect/>
          </a:stretch>
        </p:blipFill>
        <p:spPr>
          <a:xfrm>
            <a:off x="2701475" y="3849378"/>
            <a:ext cx="5223326" cy="1708866"/>
          </a:xfrm>
          <a:prstGeom prst="rect">
            <a:avLst/>
          </a:prstGeom>
        </p:spPr>
      </p:pic>
    </p:spTree>
    <p:extLst>
      <p:ext uri="{BB962C8B-B14F-4D97-AF65-F5344CB8AC3E}">
        <p14:creationId xmlns:p14="http://schemas.microsoft.com/office/powerpoint/2010/main" val="32232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13177"/>
            <a:ext cx="10551355" cy="4666688"/>
          </a:xfrm>
        </p:spPr>
        <p:txBody>
          <a:bodyPr/>
          <a:lstStyle/>
          <a:p>
            <a:pPr marL="0" indent="0" algn="l"/>
            <a:r>
              <a:rPr lang="en-US" sz="2133" dirty="0">
                <a:solidFill>
                  <a:srgbClr val="000000"/>
                </a:solidFill>
              </a:rPr>
              <a:t>Today, service providers use MPLS in their core network. Traffic is forwarded through the MPLS backbone using labels. Traffic is secure because service provider customers cannot see each other’s traffic.</a:t>
            </a:r>
          </a:p>
          <a:p>
            <a:pPr marL="380990" indent="-380990" algn="l">
              <a:buFont typeface="Arial" panose="020B0604020202020204" pitchFamily="34" charset="0"/>
              <a:buChar char="•"/>
            </a:pPr>
            <a:r>
              <a:rPr lang="en-US" sz="2133" dirty="0">
                <a:solidFill>
                  <a:srgbClr val="000000"/>
                </a:solidFill>
              </a:rPr>
              <a:t>MPLS can provide clients with managed VPN solutions; therefore, securing traffic between client sites is the responsibility of the service provider. </a:t>
            </a:r>
          </a:p>
          <a:p>
            <a:pPr marL="380990" indent="-380990" algn="l">
              <a:buFont typeface="Arial" panose="020B0604020202020204" pitchFamily="34" charset="0"/>
              <a:buChar char="•"/>
            </a:pPr>
            <a:r>
              <a:rPr lang="en-US" sz="2133" dirty="0">
                <a:solidFill>
                  <a:srgbClr val="000000"/>
                </a:solidFill>
              </a:rPr>
              <a:t>There are two types of MPLS VPN solutions supported by service providers:</a:t>
            </a:r>
          </a:p>
          <a:p>
            <a:pPr marL="478435" lvl="1" indent="-380990"/>
            <a:r>
              <a:rPr lang="en-US" b="1" dirty="0">
                <a:solidFill>
                  <a:srgbClr val="000000"/>
                </a:solidFill>
              </a:rPr>
              <a:t>Layer 3 MPLS VPN</a:t>
            </a:r>
            <a:r>
              <a:rPr lang="en-US" dirty="0">
                <a:solidFill>
                  <a:srgbClr val="000000"/>
                </a:solidFill>
              </a:rPr>
              <a:t> - The service provider participates in customer routing by establishing a peering between the customer’s routers and the provider’s routers. </a:t>
            </a:r>
          </a:p>
          <a:p>
            <a:pPr marL="478435" lvl="1" indent="-380990"/>
            <a:r>
              <a:rPr lang="en-US" b="1" dirty="0">
                <a:solidFill>
                  <a:srgbClr val="000000"/>
                </a:solidFill>
              </a:rPr>
              <a:t>Layer 2 MPLS VPN</a:t>
            </a:r>
            <a:r>
              <a:rPr lang="en-US" dirty="0">
                <a:solidFill>
                  <a:srgbClr val="000000"/>
                </a:solidFill>
              </a:rPr>
              <a:t> - The service provider is not involved in the customer routing. Instead, the provider deploys a Virtual Private LAN Service (VPLS) to emulate an Ethernet multiaccess LAN segment over the MPLS network. No routing is involved. The customer’s routers effectively belong to the same multiaccess network.</a:t>
            </a:r>
          </a:p>
          <a:p>
            <a:pPr marL="0" indent="0" algn="l"/>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821935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Network Security</a:t>
            </a:r>
          </a:p>
          <a:p>
            <a:r>
              <a:rPr lang="en-GB" b="1" i="1" dirty="0"/>
              <a:t>(ACCA7032)</a:t>
            </a:r>
            <a:endParaRPr lang="en-GB" i="1"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1553</Words>
  <Application>Microsoft Office PowerPoint</Application>
  <PresentationFormat>Widescreen</PresentationFormat>
  <Paragraphs>126</Paragraphs>
  <Slides>18</Slides>
  <Notes>17</Notes>
  <HiddenSlides>0</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18</vt:i4>
      </vt:variant>
    </vt:vector>
  </HeadingPairs>
  <TitlesOfParts>
    <vt:vector size="27" baseType="lpstr">
      <vt:lpstr>Arial</vt:lpstr>
      <vt:lpstr>Calibri</vt:lpstr>
      <vt:lpstr>Calibri Light</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VPN Technology</vt:lpstr>
      <vt:lpstr>Virtual Private Networks</vt:lpstr>
      <vt:lpstr>VPN Benefits</vt:lpstr>
      <vt:lpstr>Site-to-Site and Remote Access VPNs</vt:lpstr>
      <vt:lpstr>Site-to-Site and Remote Access VPNs (Cont.)</vt:lpstr>
      <vt:lpstr>Enterprise and Service Provider VPNs</vt:lpstr>
      <vt:lpstr>Remote-Access VPNs</vt:lpstr>
      <vt:lpstr>SSL VPNs</vt:lpstr>
      <vt:lpstr>Site-to-Site IPsec VPNs</vt:lpstr>
      <vt:lpstr>GRE over IPsec</vt:lpstr>
      <vt:lpstr>GRE over IPsec (Cont.)</vt:lpstr>
      <vt:lpstr>GRE over IPsec (Cont.)</vt:lpstr>
      <vt:lpstr>Dynamic Multipoint VPNs</vt:lpstr>
      <vt:lpstr>IPsec Virtual Tunnel Interface</vt:lpstr>
      <vt:lpstr>Service Provider MPLS VPNs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61</cp:revision>
  <dcterms:created xsi:type="dcterms:W3CDTF">2021-03-05T06:07:01Z</dcterms:created>
  <dcterms:modified xsi:type="dcterms:W3CDTF">2026-02-07T11:46:35Z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