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91" r:id="rId15"/>
    <p:sldId id="290" r:id="rId16"/>
    <p:sldId id="294" r:id="rId17"/>
    <p:sldId id="293" r:id="rId18"/>
    <p:sldId id="270" r:id="rId19"/>
    <p:sldId id="271" r:id="rId20"/>
    <p:sldId id="295"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7" r:id="rId34"/>
    <p:sldId id="288" r:id="rId35"/>
    <p:sldId id="28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6" d="100"/>
          <a:sy n="66" d="100"/>
        </p:scale>
        <p:origin x="-43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0FA5C7D-3FE7-465A-A85D-3C020078F2FC}" type="datetimeFigureOut">
              <a:rPr lang="en-GB" smtClean="0"/>
              <a:t>14/02/2014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3556711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FA5C7D-3FE7-465A-A85D-3C020078F2FC}" type="datetimeFigureOut">
              <a:rPr lang="en-GB" smtClean="0"/>
              <a:t>14/02/2014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2787026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0FA5C7D-3FE7-465A-A85D-3C020078F2FC}" type="datetimeFigureOut">
              <a:rPr lang="en-GB" smtClean="0"/>
              <a:t>14/02/2014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772509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0FA5C7D-3FE7-465A-A85D-3C020078F2FC}" type="datetimeFigureOut">
              <a:rPr lang="en-GB" smtClean="0"/>
              <a:t>14/02/2014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3854032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0FA5C7D-3FE7-465A-A85D-3C020078F2FC}" type="datetimeFigureOut">
              <a:rPr lang="en-GB" smtClean="0"/>
              <a:t>14/02/2014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678315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0FA5C7D-3FE7-465A-A85D-3C020078F2FC}" type="datetimeFigureOut">
              <a:rPr lang="en-GB" smtClean="0"/>
              <a:t>14/02/2014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3811943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FA5C7D-3FE7-465A-A85D-3C020078F2FC}" type="datetimeFigureOut">
              <a:rPr lang="en-GB" smtClean="0"/>
              <a:t>14/02/2014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4214195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0FA5C7D-3FE7-465A-A85D-3C020078F2FC}" type="datetimeFigureOut">
              <a:rPr lang="en-GB" smtClean="0"/>
              <a:t>14/02/2014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923453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0FA5C7D-3FE7-465A-A85D-3C020078F2FC}" type="datetimeFigureOut">
              <a:rPr lang="en-GB" smtClean="0"/>
              <a:t>14/02/2014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1015604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FA5C7D-3FE7-465A-A85D-3C020078F2FC}" type="datetimeFigureOut">
              <a:rPr lang="en-GB" smtClean="0"/>
              <a:t>14/02/2014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836707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FA5C7D-3FE7-465A-A85D-3C020078F2FC}" type="datetimeFigureOut">
              <a:rPr lang="en-GB" smtClean="0"/>
              <a:t>14/02/2014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DCAEA6-0751-4991-AD37-AE507D424ADE}" type="slidenum">
              <a:rPr lang="en-GB" smtClean="0"/>
              <a:t>‹#›</a:t>
            </a:fld>
            <a:endParaRPr lang="en-GB"/>
          </a:p>
        </p:txBody>
      </p:sp>
    </p:spTree>
    <p:extLst>
      <p:ext uri="{BB962C8B-B14F-4D97-AF65-F5344CB8AC3E}">
        <p14:creationId xmlns:p14="http://schemas.microsoft.com/office/powerpoint/2010/main" val="1919121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FA5C7D-3FE7-465A-A85D-3C020078F2FC}" type="datetimeFigureOut">
              <a:rPr lang="en-GB" smtClean="0"/>
              <a:t>14/02/2014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DCAEA6-0751-4991-AD37-AE507D424ADE}" type="slidenum">
              <a:rPr lang="en-GB" smtClean="0"/>
              <a:t>‹#›</a:t>
            </a:fld>
            <a:endParaRPr lang="en-GB"/>
          </a:p>
        </p:txBody>
      </p:sp>
    </p:spTree>
    <p:extLst>
      <p:ext uri="{BB962C8B-B14F-4D97-AF65-F5344CB8AC3E}">
        <p14:creationId xmlns:p14="http://schemas.microsoft.com/office/powerpoint/2010/main" val="19044780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gif"/><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tif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Medieval Studies</a:t>
            </a:r>
            <a:endParaRPr lang="en-GB" dirty="0"/>
          </a:p>
        </p:txBody>
      </p:sp>
      <p:sp>
        <p:nvSpPr>
          <p:cNvPr id="3" name="Subtitle 2"/>
          <p:cNvSpPr>
            <a:spLocks noGrp="1"/>
          </p:cNvSpPr>
          <p:nvPr>
            <p:ph type="subTitle" idx="1"/>
          </p:nvPr>
        </p:nvSpPr>
        <p:spPr/>
        <p:txBody>
          <a:bodyPr/>
          <a:lstStyle/>
          <a:p>
            <a:r>
              <a:rPr lang="en-GB" dirty="0" smtClean="0"/>
              <a:t>An interdisciplinary approach to the Middle Ages</a:t>
            </a:r>
            <a:endParaRPr lang="en-GB" dirty="0"/>
          </a:p>
        </p:txBody>
      </p:sp>
    </p:spTree>
    <p:extLst>
      <p:ext uri="{BB962C8B-B14F-4D97-AF65-F5344CB8AC3E}">
        <p14:creationId xmlns:p14="http://schemas.microsoft.com/office/powerpoint/2010/main" val="30628999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May include</a:t>
            </a:r>
            <a:endParaRPr lang="en-GB" dirty="0"/>
          </a:p>
        </p:txBody>
      </p:sp>
      <p:sp>
        <p:nvSpPr>
          <p:cNvPr id="3" name="Content Placeholder 2"/>
          <p:cNvSpPr>
            <a:spLocks noGrp="1"/>
          </p:cNvSpPr>
          <p:nvPr>
            <p:ph idx="1"/>
          </p:nvPr>
        </p:nvSpPr>
        <p:spPr/>
        <p:txBody>
          <a:bodyPr/>
          <a:lstStyle/>
          <a:p>
            <a:r>
              <a:rPr lang="en-GB" dirty="0" smtClean="0"/>
              <a:t>History </a:t>
            </a:r>
          </a:p>
          <a:p>
            <a:r>
              <a:rPr lang="en-GB" dirty="0" smtClean="0"/>
              <a:t>Literature</a:t>
            </a:r>
          </a:p>
          <a:p>
            <a:r>
              <a:rPr lang="en-GB" dirty="0" smtClean="0"/>
              <a:t>Archaeology</a:t>
            </a:r>
          </a:p>
          <a:p>
            <a:r>
              <a:rPr lang="en-GB" dirty="0" smtClean="0"/>
              <a:t>Theology</a:t>
            </a:r>
          </a:p>
          <a:p>
            <a:r>
              <a:rPr lang="en-GB" dirty="0" smtClean="0"/>
              <a:t>Art History</a:t>
            </a:r>
          </a:p>
          <a:p>
            <a:r>
              <a:rPr lang="en-GB" dirty="0" smtClean="0"/>
              <a:t>Architecture</a:t>
            </a:r>
          </a:p>
          <a:p>
            <a:r>
              <a:rPr lang="en-GB" dirty="0" smtClean="0"/>
              <a:t>Philosophy</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65214" y="1067658"/>
            <a:ext cx="2448272" cy="183620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79912" y="1101059"/>
            <a:ext cx="1918701" cy="304233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54462" y="3573016"/>
            <a:ext cx="1938018" cy="2584024"/>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16974" y="3132704"/>
            <a:ext cx="2268252" cy="3024336"/>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39552" y="548680"/>
            <a:ext cx="2304256" cy="1062838"/>
          </a:xfrm>
          <a:prstGeom prst="rect">
            <a:avLst/>
          </a:prstGeom>
        </p:spPr>
      </p:pic>
    </p:spTree>
    <p:extLst>
      <p:ext uri="{BB962C8B-B14F-4D97-AF65-F5344CB8AC3E}">
        <p14:creationId xmlns:p14="http://schemas.microsoft.com/office/powerpoint/2010/main" val="15636545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were the ‘Middle Ages’?</a:t>
            </a:r>
            <a:endParaRPr lang="en-GB" dirty="0"/>
          </a:p>
        </p:txBody>
      </p:sp>
      <p:sp>
        <p:nvSpPr>
          <p:cNvPr id="3" name="Content Placeholder 2"/>
          <p:cNvSpPr>
            <a:spLocks noGrp="1"/>
          </p:cNvSpPr>
          <p:nvPr>
            <p:ph idx="1"/>
          </p:nvPr>
        </p:nvSpPr>
        <p:spPr>
          <a:xfrm>
            <a:off x="457200" y="1268760"/>
            <a:ext cx="8229600" cy="4857403"/>
          </a:xfrm>
        </p:spPr>
        <p:txBody>
          <a:bodyPr>
            <a:normAutofit/>
          </a:bodyPr>
          <a:lstStyle/>
          <a:p>
            <a:r>
              <a:rPr lang="en-GB" dirty="0" smtClean="0"/>
              <a:t>? From the Fall of the Roman Empire and the establishment of the ‘barbarian’ kingdoms </a:t>
            </a:r>
          </a:p>
          <a:p>
            <a:endParaRPr lang="en-GB" dirty="0"/>
          </a:p>
          <a:p>
            <a:endParaRPr lang="en-GB" dirty="0" smtClean="0"/>
          </a:p>
          <a:p>
            <a:endParaRPr lang="en-GB" dirty="0"/>
          </a:p>
          <a:p>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5696" y="2420888"/>
            <a:ext cx="6024152" cy="4104456"/>
          </a:xfrm>
          <a:prstGeom prst="rect">
            <a:avLst/>
          </a:prstGeom>
        </p:spPr>
      </p:pic>
    </p:spTree>
    <p:extLst>
      <p:ext uri="{BB962C8B-B14F-4D97-AF65-F5344CB8AC3E}">
        <p14:creationId xmlns:p14="http://schemas.microsoft.com/office/powerpoint/2010/main" val="11800448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the Renaissance???</a:t>
            </a:r>
            <a:endParaRPr lang="en-GB" dirty="0"/>
          </a:p>
        </p:txBody>
      </p:sp>
      <p:sp>
        <p:nvSpPr>
          <p:cNvPr id="3" name="Content Placeholder 2"/>
          <p:cNvSpPr>
            <a:spLocks noGrp="1"/>
          </p:cNvSpPr>
          <p:nvPr>
            <p:ph idx="1"/>
          </p:nvPr>
        </p:nvSpPr>
        <p:spPr/>
        <p:txBody>
          <a:bodyPr/>
          <a:lstStyle/>
          <a:p>
            <a:r>
              <a:rPr lang="en-GB" dirty="0" smtClean="0"/>
              <a:t> A LONG PERIOD OF CHANGE</a:t>
            </a:r>
            <a:endParaRPr lang="en-GB" dirty="0"/>
          </a:p>
        </p:txBody>
      </p:sp>
    </p:spTree>
    <p:extLst>
      <p:ext uri="{BB962C8B-B14F-4D97-AF65-F5344CB8AC3E}">
        <p14:creationId xmlns:p14="http://schemas.microsoft.com/office/powerpoint/2010/main" val="33584072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and the Middle Ages</a:t>
            </a:r>
            <a:endParaRPr lang="en-GB" dirty="0"/>
          </a:p>
        </p:txBody>
      </p:sp>
      <p:sp>
        <p:nvSpPr>
          <p:cNvPr id="3" name="Content Placeholder 2"/>
          <p:cNvSpPr>
            <a:spLocks noGrp="1"/>
          </p:cNvSpPr>
          <p:nvPr>
            <p:ph idx="1"/>
          </p:nvPr>
        </p:nvSpPr>
        <p:spPr/>
        <p:txBody>
          <a:bodyPr/>
          <a:lstStyle/>
          <a:p>
            <a:pPr marL="0" indent="0">
              <a:buNone/>
            </a:pPr>
            <a:r>
              <a:rPr lang="en-GB" dirty="0" smtClean="0"/>
              <a:t>A </a:t>
            </a:r>
            <a:r>
              <a:rPr lang="en-GB" dirty="0"/>
              <a:t>C</a:t>
            </a:r>
            <a:r>
              <a:rPr lang="en-GB" dirty="0" smtClean="0"/>
              <a:t>hristian view</a:t>
            </a:r>
          </a:p>
          <a:p>
            <a:pPr marL="457200" lvl="1" indent="0">
              <a:buNone/>
            </a:pPr>
            <a:r>
              <a:rPr lang="en-GB" dirty="0" smtClean="0"/>
              <a:t>Your majesty, when we compare the present life of man on earth with that time of which we have no knowledge, it seems to me like the swift flight of a single sparrow through the banqueting hall where you are sitting on a winter’s day with your </a:t>
            </a:r>
            <a:r>
              <a:rPr lang="en-GB" dirty="0" err="1" smtClean="0"/>
              <a:t>thegns</a:t>
            </a:r>
            <a:r>
              <a:rPr lang="en-GB" dirty="0" smtClean="0"/>
              <a:t> and counsellors. In the midst there is a comforting fire to warm the hall; outside the storms of winter rain or snow are raging.</a:t>
            </a:r>
            <a:endParaRPr lang="en-GB" dirty="0"/>
          </a:p>
        </p:txBody>
      </p:sp>
    </p:spTree>
    <p:extLst>
      <p:ext uri="{BB962C8B-B14F-4D97-AF65-F5344CB8AC3E}">
        <p14:creationId xmlns:p14="http://schemas.microsoft.com/office/powerpoint/2010/main" val="5384276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0"/>
            <a:ext cx="9144000" cy="6669360"/>
          </a:xfrm>
        </p:spPr>
        <p:txBody>
          <a:bodyPr>
            <a:normAutofit/>
          </a:bodyPr>
          <a:lstStyle/>
          <a:p>
            <a:pPr marL="0" indent="0">
              <a:buNone/>
            </a:pPr>
            <a:r>
              <a:rPr lang="en-GB" dirty="0" smtClean="0"/>
              <a:t>This sparrow flies swiftly in through one door of the hall and out through another. While he is inside he is safe from the winter storms; but after a few moments of comfort, he vanishes from sight into the wintry world from which he came. Even so, man appears on earth for a little while, but of what went before this life or of what follows we know nothing. Therefore if this new teaching has brought any more certain knowledge, it seems only right that we should follow it.</a:t>
            </a:r>
          </a:p>
          <a:p>
            <a:pPr marL="0" indent="0">
              <a:buNone/>
            </a:pPr>
            <a:r>
              <a:rPr lang="en-GB" sz="2800" dirty="0" smtClean="0"/>
              <a:t>Bede, </a:t>
            </a:r>
            <a:r>
              <a:rPr lang="en-GB" sz="2800" i="1" dirty="0" smtClean="0"/>
              <a:t>Ecclesiastical History of the English Church and People</a:t>
            </a:r>
            <a:r>
              <a:rPr lang="en-GB" sz="2800" dirty="0" smtClean="0"/>
              <a:t>, book II, chapter 13; completed in 731 at the monastery of Jarrow</a:t>
            </a:r>
            <a:endParaRPr lang="en-GB" sz="2800" dirty="0"/>
          </a:p>
        </p:txBody>
      </p:sp>
    </p:spTree>
    <p:extLst>
      <p:ext uri="{BB962C8B-B14F-4D97-AF65-F5344CB8AC3E}">
        <p14:creationId xmlns:p14="http://schemas.microsoft.com/office/powerpoint/2010/main" val="4755149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new belief system that came to underpin medieval thought</a:t>
            </a:r>
            <a:endParaRPr lang="en-GB" dirty="0"/>
          </a:p>
        </p:txBody>
      </p:sp>
      <p:sp>
        <p:nvSpPr>
          <p:cNvPr id="3" name="Content Placeholder 2"/>
          <p:cNvSpPr>
            <a:spLocks noGrp="1"/>
          </p:cNvSpPr>
          <p:nvPr>
            <p:ph sz="half" idx="1"/>
          </p:nvPr>
        </p:nvSpPr>
        <p:spPr/>
        <p:txBody>
          <a:bodyPr/>
          <a:lstStyle/>
          <a:p>
            <a:r>
              <a:rPr lang="en-GB" dirty="0" smtClean="0"/>
              <a:t>A story told by Bede of the conversion of King Edwin of Northumbria in 627. The words are spoken by a pagan high priest, </a:t>
            </a:r>
            <a:r>
              <a:rPr lang="en-GB" dirty="0" err="1" smtClean="0"/>
              <a:t>Coifi</a:t>
            </a:r>
            <a:endParaRPr lang="en-GB" dirty="0" smtClean="0"/>
          </a:p>
          <a:p>
            <a:endParaRPr lang="en-GB" dirty="0"/>
          </a:p>
          <a:p>
            <a:r>
              <a:rPr lang="en-GB" dirty="0" smtClean="0"/>
              <a:t>Historical narrative, but with a purpose</a:t>
            </a:r>
            <a:endParaRPr lang="en-GB" dirty="0"/>
          </a:p>
        </p:txBody>
      </p:sp>
      <p:sp>
        <p:nvSpPr>
          <p:cNvPr id="4" name="Content Placeholder 3"/>
          <p:cNvSpPr>
            <a:spLocks noGrp="1"/>
          </p:cNvSpPr>
          <p:nvPr>
            <p:ph sz="half" idx="2"/>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556792"/>
            <a:ext cx="4307060" cy="18226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5842" y="3861048"/>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65741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466728" cy="1143000"/>
          </a:xfrm>
        </p:spPr>
        <p:txBody>
          <a:bodyPr/>
          <a:lstStyle/>
          <a:p>
            <a:r>
              <a:rPr lang="en-GB" dirty="0" smtClean="0"/>
              <a:t>Sutton </a:t>
            </a:r>
            <a:r>
              <a:rPr lang="en-GB" dirty="0" err="1" smtClean="0"/>
              <a:t>Hoo</a:t>
            </a:r>
            <a:endParaRPr lang="en-GB" dirty="0"/>
          </a:p>
        </p:txBody>
      </p:sp>
      <p:sp>
        <p:nvSpPr>
          <p:cNvPr id="3" name="Content Placeholder 2"/>
          <p:cNvSpPr>
            <a:spLocks noGrp="1"/>
          </p:cNvSpPr>
          <p:nvPr>
            <p:ph sz="half" idx="1"/>
          </p:nvPr>
        </p:nvSpPr>
        <p:spPr>
          <a:xfrm>
            <a:off x="457200" y="1600200"/>
            <a:ext cx="3466728" cy="4525963"/>
          </a:xfrm>
        </p:spPr>
        <p:txBody>
          <a:bodyPr>
            <a:normAutofit/>
          </a:bodyPr>
          <a:lstStyle/>
          <a:p>
            <a:r>
              <a:rPr lang="en-GB" dirty="0" smtClean="0"/>
              <a:t>East Anglia</a:t>
            </a:r>
          </a:p>
          <a:p>
            <a:r>
              <a:rPr lang="en-GB" dirty="0" smtClean="0"/>
              <a:t>Seventh century</a:t>
            </a:r>
          </a:p>
          <a:p>
            <a:r>
              <a:rPr lang="en-GB" dirty="0" smtClean="0"/>
              <a:t>Ship – but no body</a:t>
            </a:r>
          </a:p>
          <a:p>
            <a:r>
              <a:rPr lang="en-GB" dirty="0" smtClean="0"/>
              <a:t>Possibly a king of East Anglia such as </a:t>
            </a:r>
            <a:r>
              <a:rPr lang="en-GB" dirty="0" err="1" smtClean="0"/>
              <a:t>Redwald</a:t>
            </a:r>
            <a:endParaRPr lang="en-GB" dirty="0"/>
          </a:p>
        </p:txBody>
      </p:sp>
      <p:sp>
        <p:nvSpPr>
          <p:cNvPr id="4" name="Content Placeholder 3"/>
          <p:cNvSpPr>
            <a:spLocks noGrp="1"/>
          </p:cNvSpPr>
          <p:nvPr>
            <p:ph sz="half" idx="2"/>
          </p:nvPr>
        </p:nvSpPr>
        <p:spPr>
          <a:xfrm>
            <a:off x="3923928" y="620688"/>
            <a:ext cx="5112568" cy="5505475"/>
          </a:xfrm>
        </p:spPr>
        <p:txBody>
          <a:bodyPr>
            <a:normAutofit/>
          </a:bodyPr>
          <a:lstStyle/>
          <a:p>
            <a:pPr marL="0" indent="0">
              <a:buNone/>
            </a:pPr>
            <a:r>
              <a:rPr lang="en-GB" dirty="0" smtClean="0"/>
              <a:t>‘</a:t>
            </a:r>
            <a:r>
              <a:rPr lang="en-GB" dirty="0" err="1" smtClean="0"/>
              <a:t>Redwald</a:t>
            </a:r>
            <a:r>
              <a:rPr lang="en-GB" dirty="0" smtClean="0"/>
              <a:t> had long before been admitted to the sacrament of the Christian faith in Kent, but in vain; for on his return home he … turned back … he seemed at the same time to serve Christ and the gods whom he served before; and in the same temple he had an altar to sacrifice to Christ and another small one to offer victims to devils.</a:t>
            </a:r>
          </a:p>
          <a:p>
            <a:pPr marL="0" indent="0">
              <a:buNone/>
            </a:pPr>
            <a:r>
              <a:rPr lang="en-GB" dirty="0" smtClean="0"/>
              <a:t>(Bede, </a:t>
            </a:r>
            <a:r>
              <a:rPr lang="en-GB" i="1" dirty="0" smtClean="0"/>
              <a:t>EH</a:t>
            </a:r>
            <a:r>
              <a:rPr lang="en-GB" dirty="0" smtClean="0"/>
              <a:t>, II, 15</a:t>
            </a:r>
            <a:endParaRPr lang="en-GB" dirty="0"/>
          </a:p>
        </p:txBody>
      </p:sp>
    </p:spTree>
    <p:extLst>
      <p:ext uri="{BB962C8B-B14F-4D97-AF65-F5344CB8AC3E}">
        <p14:creationId xmlns:p14="http://schemas.microsoft.com/office/powerpoint/2010/main" val="34231576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1943" y="528632"/>
            <a:ext cx="2314575" cy="133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4738726"/>
            <a:ext cx="3379638" cy="17661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12080"/>
            <a:ext cx="2393450" cy="3042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descr="https://encrypted-tbn0.gstatic.com/images?q=tbn:ANd9GcTIiVcm8_WVgCEHOheJGCUxAmNoHOtKOSNwWN977kqxDGeJ-cYx"/>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3030" y="4509742"/>
            <a:ext cx="2933360" cy="1995117"/>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9552" y="505657"/>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54969" y="1994482"/>
            <a:ext cx="4717717" cy="29673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372686" y="2780928"/>
            <a:ext cx="2608987" cy="1569660"/>
          </a:xfrm>
          <a:prstGeom prst="rect">
            <a:avLst/>
          </a:prstGeom>
          <a:noFill/>
        </p:spPr>
        <p:txBody>
          <a:bodyPr wrap="square" rtlCol="0">
            <a:spAutoFit/>
          </a:bodyPr>
          <a:lstStyle/>
          <a:p>
            <a:r>
              <a:rPr lang="en-GB" sz="3200" dirty="0" smtClean="0"/>
              <a:t>Text and Material Culture</a:t>
            </a:r>
            <a:endParaRPr lang="en-GB" sz="3200" dirty="0"/>
          </a:p>
        </p:txBody>
      </p:sp>
    </p:spTree>
    <p:extLst>
      <p:ext uri="{BB962C8B-B14F-4D97-AF65-F5344CB8AC3E}">
        <p14:creationId xmlns:p14="http://schemas.microsoft.com/office/powerpoint/2010/main" val="17700113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410944" cy="1143000"/>
          </a:xfrm>
        </p:spPr>
        <p:txBody>
          <a:bodyPr>
            <a:normAutofit fontScale="90000"/>
          </a:bodyPr>
          <a:lstStyle/>
          <a:p>
            <a:r>
              <a:rPr lang="en-GB" dirty="0" smtClean="0"/>
              <a:t>Christian theology: The Old and New Testaments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OLD TESTAMENT</a:t>
            </a:r>
          </a:p>
          <a:p>
            <a:r>
              <a:rPr lang="en-GB" dirty="0" smtClean="0"/>
              <a:t>Creation</a:t>
            </a:r>
          </a:p>
          <a:p>
            <a:r>
              <a:rPr lang="en-GB" dirty="0" smtClean="0"/>
              <a:t>Fall of Humankind</a:t>
            </a:r>
          </a:p>
          <a:p>
            <a:r>
              <a:rPr lang="en-GB" dirty="0" smtClean="0"/>
              <a:t>Prophecies</a:t>
            </a:r>
          </a:p>
          <a:p>
            <a:pPr marL="0" indent="0">
              <a:buNone/>
            </a:pPr>
            <a:r>
              <a:rPr lang="en-GB" dirty="0" smtClean="0"/>
              <a:t>NEW TESTAMENT</a:t>
            </a:r>
          </a:p>
          <a:p>
            <a:r>
              <a:rPr lang="en-GB" dirty="0" smtClean="0"/>
              <a:t>Coming of Christ</a:t>
            </a:r>
          </a:p>
          <a:p>
            <a:r>
              <a:rPr lang="en-GB" dirty="0" smtClean="0"/>
              <a:t>Death and Burial</a:t>
            </a:r>
          </a:p>
          <a:p>
            <a:r>
              <a:rPr lang="en-GB" dirty="0" smtClean="0"/>
              <a:t>The Apocalypse and the</a:t>
            </a:r>
          </a:p>
          <a:p>
            <a:pPr marL="0" indent="0">
              <a:buNone/>
            </a:pPr>
            <a:r>
              <a:rPr lang="en-GB" dirty="0"/>
              <a:t>	</a:t>
            </a:r>
            <a:r>
              <a:rPr lang="en-GB" dirty="0" smtClean="0"/>
              <a:t>Last Judgement</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53477" y="188640"/>
            <a:ext cx="3390523" cy="5184576"/>
          </a:xfrm>
          <a:prstGeom prst="rect">
            <a:avLst/>
          </a:prstGeom>
        </p:spPr>
      </p:pic>
      <p:sp>
        <p:nvSpPr>
          <p:cNvPr id="5" name="TextBox 4"/>
          <p:cNvSpPr txBox="1"/>
          <p:nvPr/>
        </p:nvSpPr>
        <p:spPr>
          <a:xfrm>
            <a:off x="5868144" y="5584889"/>
            <a:ext cx="3024336" cy="954107"/>
          </a:xfrm>
          <a:prstGeom prst="rect">
            <a:avLst/>
          </a:prstGeom>
          <a:noFill/>
        </p:spPr>
        <p:txBody>
          <a:bodyPr wrap="square" rtlCol="0">
            <a:spAutoFit/>
          </a:bodyPr>
          <a:lstStyle/>
          <a:p>
            <a:r>
              <a:rPr lang="en-GB" sz="2800" dirty="0" smtClean="0"/>
              <a:t>The St Albans Psalter c. 1140</a:t>
            </a:r>
            <a:endParaRPr lang="en-GB" sz="2800" dirty="0"/>
          </a:p>
        </p:txBody>
      </p:sp>
    </p:spTree>
    <p:extLst>
      <p:ext uri="{BB962C8B-B14F-4D97-AF65-F5344CB8AC3E}">
        <p14:creationId xmlns:p14="http://schemas.microsoft.com/office/powerpoint/2010/main" val="20894935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Gospel of Nicodemus</a:t>
            </a:r>
            <a:endParaRPr lang="en-GB" dirty="0"/>
          </a:p>
        </p:txBody>
      </p:sp>
      <p:sp>
        <p:nvSpPr>
          <p:cNvPr id="3" name="Content Placeholder 2"/>
          <p:cNvSpPr>
            <a:spLocks noGrp="1"/>
          </p:cNvSpPr>
          <p:nvPr>
            <p:ph idx="1"/>
          </p:nvPr>
        </p:nvSpPr>
        <p:spPr/>
        <p:txBody>
          <a:bodyPr/>
          <a:lstStyle/>
          <a:p>
            <a:r>
              <a:rPr lang="en-GB" dirty="0" smtClean="0"/>
              <a:t>An apocryphal gospel that fills in the bits that the Gospels ‘leave out’</a:t>
            </a:r>
          </a:p>
          <a:p>
            <a:r>
              <a:rPr lang="en-GB" dirty="0" smtClean="0"/>
              <a:t>The Descent of Christ into Hell and the rescue of the good souls</a:t>
            </a:r>
          </a:p>
          <a:p>
            <a:r>
              <a:rPr lang="en-GB" dirty="0" smtClean="0"/>
              <a:t>The Redemption conceived of as a battle between Christ and the Devil</a:t>
            </a:r>
          </a:p>
          <a:p>
            <a:r>
              <a:rPr lang="en-GB" dirty="0" smtClean="0"/>
              <a:t>Hell defined as a ‘real place’ and damnation as a real threat </a:t>
            </a:r>
            <a:endParaRPr lang="en-GB" dirty="0"/>
          </a:p>
        </p:txBody>
      </p:sp>
    </p:spTree>
    <p:extLst>
      <p:ext uri="{BB962C8B-B14F-4D97-AF65-F5344CB8AC3E}">
        <p14:creationId xmlns:p14="http://schemas.microsoft.com/office/powerpoint/2010/main" val="29249586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16632"/>
            <a:ext cx="8229600" cy="720080"/>
          </a:xfrm>
        </p:spPr>
        <p:txBody>
          <a:bodyPr>
            <a:normAutofit/>
          </a:bodyPr>
          <a:lstStyle/>
          <a:p>
            <a:r>
              <a:rPr lang="en-GB" sz="3200" dirty="0" smtClean="0"/>
              <a:t>The Harrowing of Hell in manuscripts: elite art?</a:t>
            </a:r>
            <a:endParaRPr lang="en-GB" sz="3200" dirty="0"/>
          </a:p>
        </p:txBody>
      </p:sp>
      <p:pic>
        <p:nvPicPr>
          <p:cNvPr id="7" name="Content Placeholder 6"/>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323527" y="692696"/>
            <a:ext cx="3956437" cy="6048672"/>
          </a:xfrm>
        </p:spPr>
      </p:pic>
      <p:pic>
        <p:nvPicPr>
          <p:cNvPr id="8" name="Content Placeholder 7"/>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915298" y="764704"/>
            <a:ext cx="3984310" cy="6093296"/>
          </a:xfrm>
        </p:spPr>
      </p:pic>
    </p:spTree>
    <p:extLst>
      <p:ext uri="{BB962C8B-B14F-4D97-AF65-F5344CB8AC3E}">
        <p14:creationId xmlns:p14="http://schemas.microsoft.com/office/powerpoint/2010/main" val="10257498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600" dirty="0" smtClean="0"/>
              <a:t>Harrowing: from a French book of Hours</a:t>
            </a:r>
            <a:endParaRPr lang="en-GB" sz="3600" dirty="0"/>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536" y="1124744"/>
            <a:ext cx="8515993" cy="5544616"/>
          </a:xfrm>
        </p:spPr>
      </p:pic>
    </p:spTree>
    <p:extLst>
      <p:ext uri="{BB962C8B-B14F-4D97-AF65-F5344CB8AC3E}">
        <p14:creationId xmlns:p14="http://schemas.microsoft.com/office/powerpoint/2010/main" val="5741120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3608" y="548680"/>
            <a:ext cx="3007237" cy="4009648"/>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88024" y="836712"/>
            <a:ext cx="3564397" cy="4752528"/>
          </a:xfrm>
          <a:prstGeom prst="rect">
            <a:avLst/>
          </a:prstGeom>
        </p:spPr>
      </p:pic>
      <p:sp>
        <p:nvSpPr>
          <p:cNvPr id="5" name="TextBox 4"/>
          <p:cNvSpPr txBox="1"/>
          <p:nvPr/>
        </p:nvSpPr>
        <p:spPr>
          <a:xfrm>
            <a:off x="1043608" y="4869160"/>
            <a:ext cx="3384376" cy="1569660"/>
          </a:xfrm>
          <a:prstGeom prst="rect">
            <a:avLst/>
          </a:prstGeom>
          <a:noFill/>
        </p:spPr>
        <p:txBody>
          <a:bodyPr wrap="square" rtlCol="0">
            <a:spAutoFit/>
          </a:bodyPr>
          <a:lstStyle/>
          <a:p>
            <a:r>
              <a:rPr lang="en-GB" sz="3200" dirty="0" err="1" smtClean="0"/>
              <a:t>Chalgrove</a:t>
            </a:r>
            <a:r>
              <a:rPr lang="en-GB" sz="3200" dirty="0" smtClean="0"/>
              <a:t> church</a:t>
            </a:r>
          </a:p>
          <a:p>
            <a:r>
              <a:rPr lang="en-GB" sz="3200" dirty="0" smtClean="0"/>
              <a:t>Oxfordshire: public art</a:t>
            </a:r>
            <a:endParaRPr lang="en-GB" sz="3200" dirty="0"/>
          </a:p>
        </p:txBody>
      </p:sp>
    </p:spTree>
    <p:extLst>
      <p:ext uri="{BB962C8B-B14F-4D97-AF65-F5344CB8AC3E}">
        <p14:creationId xmlns:p14="http://schemas.microsoft.com/office/powerpoint/2010/main" val="8762286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Last Judgement</a:t>
            </a:r>
            <a:endParaRPr lang="en-GB" dirty="0"/>
          </a:p>
        </p:txBody>
      </p:sp>
      <p:sp>
        <p:nvSpPr>
          <p:cNvPr id="3" name="Content Placeholder 2"/>
          <p:cNvSpPr>
            <a:spLocks noGrp="1"/>
          </p:cNvSpPr>
          <p:nvPr>
            <p:ph sz="half" idx="1"/>
          </p:nvPr>
        </p:nvSpPr>
        <p:spPr/>
        <p:txBody>
          <a:bodyPr/>
          <a:lstStyle/>
          <a:p>
            <a:r>
              <a:rPr lang="en-GB" dirty="0" smtClean="0"/>
              <a:t>From </a:t>
            </a:r>
            <a:r>
              <a:rPr lang="en-GB" dirty="0" err="1" smtClean="0"/>
              <a:t>Autun</a:t>
            </a:r>
            <a:r>
              <a:rPr lang="en-GB" dirty="0" smtClean="0"/>
              <a:t> Cathedral: condemned sinners including a miser and an adulteress leave their tombs to face serpents and the devil’s grip</a:t>
            </a:r>
            <a:endParaRPr lang="en-GB" dirty="0"/>
          </a:p>
        </p:txBody>
      </p:sp>
      <p:sp>
        <p:nvSpPr>
          <p:cNvPr id="5" name="Content Placeholder 4"/>
          <p:cNvSpPr>
            <a:spLocks noGrp="1"/>
          </p:cNvSpPr>
          <p:nvPr>
            <p:ph sz="half" idx="2"/>
          </p:nvPr>
        </p:nvSpPr>
        <p:spPr/>
        <p:txBody>
          <a:bodyPr/>
          <a:lstStyle/>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9438" y="1695450"/>
            <a:ext cx="4063155" cy="2669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0873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smtClean="0"/>
              <a:t>The weighing of the souls</a:t>
            </a:r>
            <a:endParaRPr lang="en-GB" dirty="0"/>
          </a:p>
        </p:txBody>
      </p:sp>
      <p:sp>
        <p:nvSpPr>
          <p:cNvPr id="4" name="Content Placeholder 3"/>
          <p:cNvSpPr>
            <a:spLocks noGrp="1"/>
          </p:cNvSpPr>
          <p:nvPr>
            <p:ph sz="half" idx="2"/>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6842" y="260648"/>
            <a:ext cx="4098710"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2905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3381879"/>
            <a:ext cx="4547614" cy="2950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8068" y="404664"/>
            <a:ext cx="3749750"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538" y="404664"/>
            <a:ext cx="3844478" cy="2879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11560" y="3573016"/>
            <a:ext cx="2952328" cy="2062103"/>
          </a:xfrm>
          <a:prstGeom prst="rect">
            <a:avLst/>
          </a:prstGeom>
          <a:noFill/>
        </p:spPr>
        <p:txBody>
          <a:bodyPr wrap="square" rtlCol="0">
            <a:spAutoFit/>
          </a:bodyPr>
          <a:lstStyle/>
          <a:p>
            <a:r>
              <a:rPr lang="en-GB" sz="3200" dirty="0" smtClean="0"/>
              <a:t>Pilgrimage church of St Foy of </a:t>
            </a:r>
            <a:r>
              <a:rPr lang="en-GB" sz="3200" dirty="0" err="1" smtClean="0"/>
              <a:t>Conques</a:t>
            </a:r>
            <a:r>
              <a:rPr lang="en-GB" sz="3200" dirty="0" smtClean="0"/>
              <a:t>, SW France</a:t>
            </a:r>
            <a:endParaRPr lang="en-GB" sz="3200" dirty="0"/>
          </a:p>
        </p:txBody>
      </p:sp>
    </p:spTree>
    <p:extLst>
      <p:ext uri="{BB962C8B-B14F-4D97-AF65-F5344CB8AC3E}">
        <p14:creationId xmlns:p14="http://schemas.microsoft.com/office/powerpoint/2010/main" val="18302312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455" y="692696"/>
            <a:ext cx="8112489" cy="5400600"/>
          </a:xfrm>
          <a:prstGeom prst="rect">
            <a:avLst/>
          </a:prstGeom>
        </p:spPr>
      </p:pic>
    </p:spTree>
    <p:extLst>
      <p:ext uri="{BB962C8B-B14F-4D97-AF65-F5344CB8AC3E}">
        <p14:creationId xmlns:p14="http://schemas.microsoft.com/office/powerpoint/2010/main" val="17687369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955" y="260648"/>
            <a:ext cx="8977822" cy="5976664"/>
          </a:xfrm>
          <a:prstGeom prst="rect">
            <a:avLst/>
          </a:prstGeom>
        </p:spPr>
      </p:pic>
    </p:spTree>
    <p:extLst>
      <p:ext uri="{BB962C8B-B14F-4D97-AF65-F5344CB8AC3E}">
        <p14:creationId xmlns:p14="http://schemas.microsoft.com/office/powerpoint/2010/main" val="40453732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1628800"/>
          </a:xfrm>
        </p:spPr>
        <p:txBody>
          <a:bodyPr>
            <a:normAutofit fontScale="90000"/>
          </a:bodyPr>
          <a:lstStyle/>
          <a:p>
            <a:r>
              <a:rPr lang="en-GB" dirty="0"/>
              <a:t>This also appears in stained glass, here at Eaton Bishop church</a:t>
            </a:r>
            <a:br>
              <a:rPr lang="en-GB" dirty="0"/>
            </a:b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186295"/>
            <a:ext cx="6704193"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1525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happens between death and the last judgement?</a:t>
            </a:r>
            <a:endParaRPr lang="en-GB" dirty="0"/>
          </a:p>
        </p:txBody>
      </p:sp>
      <p:sp>
        <p:nvSpPr>
          <p:cNvPr id="3" name="Content Placeholder 2"/>
          <p:cNvSpPr>
            <a:spLocks noGrp="1"/>
          </p:cNvSpPr>
          <p:nvPr>
            <p:ph idx="1"/>
          </p:nvPr>
        </p:nvSpPr>
        <p:spPr/>
        <p:txBody>
          <a:bodyPr/>
          <a:lstStyle/>
          <a:p>
            <a:r>
              <a:rPr lang="en-GB" dirty="0" smtClean="0"/>
              <a:t>Development of the Idea of Purgatory in the twelfth century (theological ideas)</a:t>
            </a:r>
          </a:p>
          <a:p>
            <a:pPr lvl="1"/>
            <a:r>
              <a:rPr lang="en-GB" dirty="0" smtClean="0"/>
              <a:t>Peter the Chanter, a master of Notre Dame, Paris (d. 1197): wicked souls went straight to Hell, the just went straight to Heaven, or to Purgatory (where they purged themselves of their sins) – a kind of antechamber to Heaven</a:t>
            </a:r>
          </a:p>
          <a:p>
            <a:pPr lvl="1"/>
            <a:endParaRPr lang="en-GB" dirty="0"/>
          </a:p>
        </p:txBody>
      </p:sp>
    </p:spTree>
    <p:extLst>
      <p:ext uri="{BB962C8B-B14F-4D97-AF65-F5344CB8AC3E}">
        <p14:creationId xmlns:p14="http://schemas.microsoft.com/office/powerpoint/2010/main" val="7027695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t>
            </a:r>
            <a:r>
              <a:rPr lang="en-GB" dirty="0" err="1" smtClean="0"/>
              <a:t>Pricke</a:t>
            </a:r>
            <a:r>
              <a:rPr lang="en-GB" dirty="0" smtClean="0"/>
              <a:t> of Conscience – a text in Middle English</a:t>
            </a:r>
            <a:endParaRPr lang="en-GB" dirty="0"/>
          </a:p>
        </p:txBody>
      </p:sp>
      <p:sp>
        <p:nvSpPr>
          <p:cNvPr id="3" name="Content Placeholder 2"/>
          <p:cNvSpPr>
            <a:spLocks noGrp="1"/>
          </p:cNvSpPr>
          <p:nvPr>
            <p:ph idx="1"/>
          </p:nvPr>
        </p:nvSpPr>
        <p:spPr/>
        <p:txBody>
          <a:bodyPr/>
          <a:lstStyle/>
          <a:p>
            <a:r>
              <a:rPr lang="en-GB" dirty="0" smtClean="0"/>
              <a:t>It should be said that Hell is divided into four parts. One is the hell of the damned … Another is the hell above this, and it is called the limbo of the children … Another lies above this and it is called Purgatory … Another is above this and is called the Hell of the holy fathers. It was into this Hell that Christ descended.</a:t>
            </a:r>
            <a:endParaRPr lang="en-GB" dirty="0"/>
          </a:p>
        </p:txBody>
      </p:sp>
    </p:spTree>
    <p:extLst>
      <p:ext uri="{BB962C8B-B14F-4D97-AF65-F5344CB8AC3E}">
        <p14:creationId xmlns:p14="http://schemas.microsoft.com/office/powerpoint/2010/main" val="8114111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9036496" cy="1143000"/>
          </a:xfrm>
        </p:spPr>
        <p:txBody>
          <a:bodyPr>
            <a:normAutofit/>
          </a:bodyPr>
          <a:lstStyle/>
          <a:p>
            <a:r>
              <a:rPr lang="en-GB" dirty="0" smtClean="0"/>
              <a:t>Dante and the geography of Purgatory</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340768"/>
            <a:ext cx="7128792" cy="5357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9555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9036496" cy="4594522"/>
          </a:xfrm>
        </p:spPr>
        <p:txBody>
          <a:bodyPr/>
          <a:lstStyle/>
          <a:p>
            <a:r>
              <a:rPr lang="en-GB" dirty="0" smtClean="0"/>
              <a:t>So, what could medieval folk do to prepare for the inevitable? </a:t>
            </a:r>
            <a:endParaRPr lang="en-GB" dirty="0"/>
          </a:p>
        </p:txBody>
      </p:sp>
    </p:spTree>
    <p:extLst>
      <p:ext uri="{BB962C8B-B14F-4D97-AF65-F5344CB8AC3E}">
        <p14:creationId xmlns:p14="http://schemas.microsoft.com/office/powerpoint/2010/main" val="25876377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466728" cy="1570186"/>
          </a:xfrm>
        </p:spPr>
        <p:txBody>
          <a:bodyPr>
            <a:normAutofit/>
          </a:bodyPr>
          <a:lstStyle/>
          <a:p>
            <a:r>
              <a:rPr lang="en-GB" dirty="0" smtClean="0"/>
              <a:t>Lesson number 1:</a:t>
            </a:r>
            <a:endParaRPr lang="en-GB" dirty="0"/>
          </a:p>
        </p:txBody>
      </p:sp>
      <p:sp>
        <p:nvSpPr>
          <p:cNvPr id="3" name="Content Placeholder 2"/>
          <p:cNvSpPr>
            <a:spLocks noGrp="1"/>
          </p:cNvSpPr>
          <p:nvPr>
            <p:ph idx="1"/>
          </p:nvPr>
        </p:nvSpPr>
        <p:spPr>
          <a:xfrm>
            <a:off x="556860" y="1916832"/>
            <a:ext cx="8229600" cy="4525963"/>
          </a:xfrm>
        </p:spPr>
        <p:txBody>
          <a:bodyPr/>
          <a:lstStyle/>
          <a:p>
            <a:pPr marL="0" indent="0">
              <a:buNone/>
            </a:pPr>
            <a:r>
              <a:rPr lang="en-GB" dirty="0" smtClean="0"/>
              <a:t>Power and wealth</a:t>
            </a:r>
          </a:p>
          <a:p>
            <a:pPr marL="0" indent="0">
              <a:buNone/>
            </a:pPr>
            <a:r>
              <a:rPr lang="en-GB" dirty="0" smtClean="0"/>
              <a:t>don’t help!</a:t>
            </a:r>
          </a:p>
          <a:p>
            <a:pPr marL="0" indent="0">
              <a:buNone/>
            </a:pPr>
            <a:endParaRPr lang="en-GB" dirty="0" smtClean="0"/>
          </a:p>
          <a:p>
            <a:pPr marL="0" indent="0">
              <a:buNone/>
            </a:pPr>
            <a:endParaRPr lang="en-GB" dirty="0"/>
          </a:p>
          <a:p>
            <a:pPr marL="0" indent="0">
              <a:buNone/>
            </a:pPr>
            <a:r>
              <a:rPr lang="en-GB" sz="2000" dirty="0" smtClean="0"/>
              <a:t>From the 14</a:t>
            </a:r>
            <a:r>
              <a:rPr lang="en-GB" sz="2000" baseline="30000" dirty="0" smtClean="0"/>
              <a:t>th</a:t>
            </a:r>
            <a:r>
              <a:rPr lang="en-GB" sz="2000" dirty="0" smtClean="0"/>
              <a:t>-century de</a:t>
            </a:r>
            <a:br>
              <a:rPr lang="en-GB" sz="2000" dirty="0" smtClean="0"/>
            </a:br>
            <a:r>
              <a:rPr lang="en-GB" sz="2000" dirty="0" smtClean="0"/>
              <a:t>Lisle Psalter</a:t>
            </a:r>
          </a:p>
          <a:p>
            <a:pPr marL="0" indent="0">
              <a:buNone/>
            </a:pPr>
            <a:endParaRPr lang="en-GB" sz="2000" dirty="0"/>
          </a:p>
          <a:p>
            <a:pPr marL="0" indent="0">
              <a:buNone/>
            </a:pPr>
            <a:r>
              <a:rPr lang="en-GB" sz="2000" dirty="0" smtClean="0"/>
              <a:t>The Wheel of Fortune</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0413" y="0"/>
            <a:ext cx="4718516" cy="6858000"/>
          </a:xfrm>
          <a:prstGeom prst="rect">
            <a:avLst/>
          </a:prstGeom>
        </p:spPr>
      </p:pic>
    </p:spTree>
    <p:extLst>
      <p:ext uri="{BB962C8B-B14F-4D97-AF65-F5344CB8AC3E}">
        <p14:creationId xmlns:p14="http://schemas.microsoft.com/office/powerpoint/2010/main" val="271039137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4032448" cy="4536504"/>
          </a:xfrm>
        </p:spPr>
        <p:txBody>
          <a:bodyPr>
            <a:normAutofit/>
          </a:bodyPr>
          <a:lstStyle/>
          <a:p>
            <a:pPr algn="l"/>
            <a:r>
              <a:rPr lang="en-GB" dirty="0" smtClean="0"/>
              <a:t>The Three Living and the Three Dead</a:t>
            </a:r>
            <a:br>
              <a:rPr lang="en-GB" dirty="0" smtClean="0"/>
            </a:br>
            <a:r>
              <a:rPr lang="en-GB" dirty="0"/>
              <a:t/>
            </a:r>
            <a:br>
              <a:rPr lang="en-GB" dirty="0"/>
            </a:br>
            <a:r>
              <a:rPr lang="en-GB" sz="2000" dirty="0" smtClean="0"/>
              <a:t>The De Lisle Psalter</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427984" y="116632"/>
            <a:ext cx="4494405" cy="6660078"/>
          </a:xfrm>
        </p:spPr>
      </p:pic>
    </p:spTree>
    <p:extLst>
      <p:ext uri="{BB962C8B-B14F-4D97-AF65-F5344CB8AC3E}">
        <p14:creationId xmlns:p14="http://schemas.microsoft.com/office/powerpoint/2010/main" val="5851907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Live a good life: t</a:t>
            </a:r>
            <a:r>
              <a:rPr lang="en-GB" dirty="0" smtClean="0"/>
              <a:t>he </a:t>
            </a:r>
            <a:r>
              <a:rPr lang="en-GB" dirty="0" smtClean="0"/>
              <a:t>sacraments</a:t>
            </a:r>
            <a:endParaRPr lang="en-GB" dirty="0"/>
          </a:p>
        </p:txBody>
      </p:sp>
      <p:sp>
        <p:nvSpPr>
          <p:cNvPr id="3" name="Content Placeholder 2"/>
          <p:cNvSpPr>
            <a:spLocks noGrp="1"/>
          </p:cNvSpPr>
          <p:nvPr>
            <p:ph idx="1"/>
          </p:nvPr>
        </p:nvSpPr>
        <p:spPr/>
        <p:txBody>
          <a:bodyPr/>
          <a:lstStyle/>
          <a:p>
            <a:r>
              <a:rPr lang="en-GB" dirty="0" smtClean="0"/>
              <a:t>Baptism</a:t>
            </a:r>
          </a:p>
          <a:p>
            <a:r>
              <a:rPr lang="en-GB" dirty="0" smtClean="0"/>
              <a:t>Confirmation</a:t>
            </a:r>
          </a:p>
          <a:p>
            <a:r>
              <a:rPr lang="en-GB" dirty="0" smtClean="0"/>
              <a:t>Eucharist (Mass)</a:t>
            </a:r>
          </a:p>
          <a:p>
            <a:r>
              <a:rPr lang="en-GB" dirty="0" smtClean="0"/>
              <a:t>Marriage</a:t>
            </a:r>
          </a:p>
          <a:p>
            <a:r>
              <a:rPr lang="en-GB" dirty="0" smtClean="0"/>
              <a:t>Ordination of priests</a:t>
            </a:r>
          </a:p>
          <a:p>
            <a:r>
              <a:rPr lang="en-GB" dirty="0" smtClean="0"/>
              <a:t>Penance</a:t>
            </a:r>
          </a:p>
          <a:p>
            <a:r>
              <a:rPr lang="en-GB" dirty="0" smtClean="0"/>
              <a:t>Extreme unction (last rites)</a:t>
            </a:r>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700808"/>
            <a:ext cx="4376760" cy="2473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98833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Vicarious intercession</a:t>
            </a:r>
            <a:endParaRPr lang="en-GB" dirty="0"/>
          </a:p>
        </p:txBody>
      </p:sp>
      <p:sp>
        <p:nvSpPr>
          <p:cNvPr id="3" name="Content Placeholder 2"/>
          <p:cNvSpPr>
            <a:spLocks noGrp="1"/>
          </p:cNvSpPr>
          <p:nvPr>
            <p:ph idx="1"/>
          </p:nvPr>
        </p:nvSpPr>
        <p:spPr/>
        <p:txBody>
          <a:bodyPr/>
          <a:lstStyle/>
          <a:p>
            <a:r>
              <a:rPr lang="en-GB" dirty="0" smtClean="0"/>
              <a:t>Importance of monasticism within medieval culture</a:t>
            </a:r>
          </a:p>
          <a:p>
            <a:r>
              <a:rPr lang="en-GB" i="1" dirty="0" err="1" smtClean="0"/>
              <a:t>Oratores</a:t>
            </a:r>
            <a:r>
              <a:rPr lang="en-GB" i="1" dirty="0" smtClean="0"/>
              <a:t> </a:t>
            </a:r>
            <a:r>
              <a:rPr lang="en-GB" dirty="0" smtClean="0"/>
              <a:t>who pray for the wellbeing of humankind</a:t>
            </a:r>
          </a:p>
          <a:p>
            <a:r>
              <a:rPr lang="en-GB" dirty="0" smtClean="0"/>
              <a:t>Charters enshrine a grant of land made </a:t>
            </a:r>
            <a:r>
              <a:rPr lang="en-GB" i="1" dirty="0" smtClean="0"/>
              <a:t>pro anima </a:t>
            </a:r>
            <a:r>
              <a:rPr lang="en-GB" i="1" dirty="0" err="1" smtClean="0"/>
              <a:t>mea</a:t>
            </a:r>
            <a:endParaRPr lang="en-GB" dirty="0"/>
          </a:p>
        </p:txBody>
      </p:sp>
    </p:spTree>
    <p:extLst>
      <p:ext uri="{BB962C8B-B14F-4D97-AF65-F5344CB8AC3E}">
        <p14:creationId xmlns:p14="http://schemas.microsoft.com/office/powerpoint/2010/main" val="6280131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chaplain advises an earl:</a:t>
            </a:r>
            <a:endParaRPr lang="en-GB" dirty="0"/>
          </a:p>
        </p:txBody>
      </p:sp>
      <p:sp>
        <p:nvSpPr>
          <p:cNvPr id="3" name="Content Placeholder 2"/>
          <p:cNvSpPr>
            <a:spLocks noGrp="1"/>
          </p:cNvSpPr>
          <p:nvPr>
            <p:ph idx="1"/>
          </p:nvPr>
        </p:nvSpPr>
        <p:spPr/>
        <p:txBody>
          <a:bodyPr/>
          <a:lstStyle/>
          <a:p>
            <a:r>
              <a:rPr lang="en-GB" dirty="0" smtClean="0"/>
              <a:t>Consider now what duties are performed in monasteries … countless benefits are obtained there, and Christ’s garrisons struggle manfully against the devil … And so I believe their prayers … rise immediately to the throne of God and whatever they ask of the King of Hosts they surely receive. And so, great and noble earl, I faithfully admonish you to found a monastery….. </a:t>
            </a:r>
            <a:endParaRPr lang="en-GB" dirty="0"/>
          </a:p>
        </p:txBody>
      </p:sp>
    </p:spTree>
    <p:extLst>
      <p:ext uri="{BB962C8B-B14F-4D97-AF65-F5344CB8AC3E}">
        <p14:creationId xmlns:p14="http://schemas.microsoft.com/office/powerpoint/2010/main" val="7997031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Content Placeholder 4"/>
          <p:cNvSpPr>
            <a:spLocks noGrp="1"/>
          </p:cNvSpPr>
          <p:nvPr>
            <p:ph sz="half" idx="1"/>
          </p:nvPr>
        </p:nvSpPr>
        <p:spPr/>
        <p:txBody>
          <a:bodyPr/>
          <a:lstStyle/>
          <a:p>
            <a:pPr marL="0" indent="0">
              <a:buNone/>
            </a:pPr>
            <a:r>
              <a:rPr lang="en-GB" dirty="0" smtClean="0"/>
              <a:t>… where the </a:t>
            </a:r>
            <a:r>
              <a:rPr lang="en-GB" dirty="0" err="1" smtClean="0"/>
              <a:t>cowled</a:t>
            </a:r>
            <a:r>
              <a:rPr lang="en-GB" dirty="0" smtClean="0"/>
              <a:t> champions may engage in ceaseless combat against Behemoth for your soul.</a:t>
            </a:r>
          </a:p>
          <a:p>
            <a:pPr marL="0" indent="0">
              <a:buNone/>
            </a:pPr>
            <a:endParaRPr lang="en-GB" dirty="0"/>
          </a:p>
          <a:p>
            <a:pPr marL="0" indent="0">
              <a:buNone/>
            </a:pPr>
            <a:r>
              <a:rPr lang="en-GB" dirty="0" err="1" smtClean="0"/>
              <a:t>Orderic</a:t>
            </a:r>
            <a:r>
              <a:rPr lang="en-GB" dirty="0" smtClean="0"/>
              <a:t> </a:t>
            </a:r>
            <a:r>
              <a:rPr lang="en-GB" dirty="0" err="1" smtClean="0"/>
              <a:t>Vitalis</a:t>
            </a:r>
            <a:r>
              <a:rPr lang="en-GB" dirty="0" smtClean="0"/>
              <a:t>, </a:t>
            </a:r>
            <a:r>
              <a:rPr lang="en-GB" i="1" dirty="0" smtClean="0"/>
              <a:t>Ecclesiastical History</a:t>
            </a:r>
            <a:endParaRPr lang="en-GB" dirty="0"/>
          </a:p>
        </p:txBody>
      </p:sp>
      <p:sp>
        <p:nvSpPr>
          <p:cNvPr id="6" name="Content Placeholder 5"/>
          <p:cNvSpPr>
            <a:spLocks noGrp="1"/>
          </p:cNvSpPr>
          <p:nvPr>
            <p:ph sz="half" idx="2"/>
          </p:nvPr>
        </p:nvSpPr>
        <p:spPr/>
        <p:txBody>
          <a:bodyPr/>
          <a:lstStyle/>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5701" y="0"/>
            <a:ext cx="4422182"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5701" y="3753528"/>
            <a:ext cx="4508299" cy="3082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001642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4104456" cy="1143000"/>
          </a:xfrm>
        </p:spPr>
        <p:txBody>
          <a:bodyPr/>
          <a:lstStyle/>
          <a:p>
            <a:r>
              <a:rPr lang="en-GB" dirty="0" smtClean="0"/>
              <a:t>Pilgrimage</a:t>
            </a:r>
            <a:endParaRPr lang="en-GB" dirty="0"/>
          </a:p>
        </p:txBody>
      </p:sp>
      <p:sp>
        <p:nvSpPr>
          <p:cNvPr id="3" name="Content Placeholder 2"/>
          <p:cNvSpPr>
            <a:spLocks noGrp="1"/>
          </p:cNvSpPr>
          <p:nvPr>
            <p:ph sz="half" idx="1"/>
          </p:nvPr>
        </p:nvSpPr>
        <p:spPr/>
        <p:txBody>
          <a:bodyPr/>
          <a:lstStyle/>
          <a:p>
            <a:r>
              <a:rPr lang="en-GB" dirty="0" smtClean="0"/>
              <a:t>Jerusalem</a:t>
            </a:r>
          </a:p>
          <a:p>
            <a:r>
              <a:rPr lang="en-GB" dirty="0" smtClean="0"/>
              <a:t>Rome</a:t>
            </a:r>
          </a:p>
          <a:p>
            <a:r>
              <a:rPr lang="en-GB" dirty="0" err="1" smtClean="0"/>
              <a:t>Compostella</a:t>
            </a:r>
            <a:endParaRPr lang="en-GB" dirty="0" smtClean="0"/>
          </a:p>
          <a:p>
            <a:r>
              <a:rPr lang="en-GB" dirty="0" smtClean="0"/>
              <a:t>Canterbury</a:t>
            </a:r>
          </a:p>
          <a:p>
            <a:endParaRPr lang="en-GB" dirty="0"/>
          </a:p>
          <a:p>
            <a:pPr lvl="1"/>
            <a:r>
              <a:rPr lang="en-GB" dirty="0" smtClean="0"/>
              <a:t>A variety of motives</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528090" y="260648"/>
            <a:ext cx="4374486" cy="5832648"/>
          </a:xfrm>
        </p:spPr>
      </p:pic>
    </p:spTree>
    <p:extLst>
      <p:ext uri="{BB962C8B-B14F-4D97-AF65-F5344CB8AC3E}">
        <p14:creationId xmlns:p14="http://schemas.microsoft.com/office/powerpoint/2010/main" val="160636989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Seven works of mercy</a:t>
            </a:r>
            <a:endParaRPr lang="en-GB" dirty="0"/>
          </a:p>
        </p:txBody>
      </p:sp>
      <p:sp>
        <p:nvSpPr>
          <p:cNvPr id="3" name="Content Placeholder 2"/>
          <p:cNvSpPr>
            <a:spLocks noGrp="1"/>
          </p:cNvSpPr>
          <p:nvPr>
            <p:ph sz="half" idx="1"/>
          </p:nvPr>
        </p:nvSpPr>
        <p:spPr/>
        <p:txBody>
          <a:bodyPr/>
          <a:lstStyle/>
          <a:p>
            <a:r>
              <a:rPr lang="en-GB" dirty="0" smtClean="0"/>
              <a:t>Feed the hungry</a:t>
            </a:r>
          </a:p>
          <a:p>
            <a:r>
              <a:rPr lang="en-GB" dirty="0" smtClean="0"/>
              <a:t>Give drink to the thirsty</a:t>
            </a:r>
          </a:p>
          <a:p>
            <a:r>
              <a:rPr lang="en-GB" dirty="0" smtClean="0"/>
              <a:t>Clothe the naked</a:t>
            </a:r>
          </a:p>
          <a:p>
            <a:r>
              <a:rPr lang="en-GB" dirty="0" smtClean="0"/>
              <a:t>House the stranger</a:t>
            </a:r>
          </a:p>
          <a:p>
            <a:r>
              <a:rPr lang="en-GB" dirty="0" smtClean="0"/>
              <a:t>Visit the sick</a:t>
            </a:r>
          </a:p>
          <a:p>
            <a:r>
              <a:rPr lang="en-GB" dirty="0" smtClean="0"/>
              <a:t>Visit those in prison</a:t>
            </a:r>
          </a:p>
          <a:p>
            <a:r>
              <a:rPr lang="en-GB" dirty="0" smtClean="0"/>
              <a:t>Bury the dead</a:t>
            </a:r>
          </a:p>
        </p:txBody>
      </p:sp>
      <p:sp>
        <p:nvSpPr>
          <p:cNvPr id="4" name="Content Placeholder 3"/>
          <p:cNvSpPr>
            <a:spLocks noGrp="1"/>
          </p:cNvSpPr>
          <p:nvPr>
            <p:ph sz="half" idx="2"/>
          </p:nvPr>
        </p:nvSpPr>
        <p:spPr/>
        <p:txBody>
          <a:bodyPr/>
          <a:lstStyle/>
          <a:p>
            <a:r>
              <a:rPr lang="en-GB" dirty="0" smtClean="0"/>
              <a:t>The church of All Saints North Street, York</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3975" y="2516537"/>
            <a:ext cx="4850025" cy="36328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35083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6602" y="188640"/>
            <a:ext cx="5016536" cy="6338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040126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188640"/>
            <a:ext cx="2016224" cy="2085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339" y="4729461"/>
            <a:ext cx="2162175" cy="211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2599348"/>
            <a:ext cx="3456384" cy="4313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846" y="188640"/>
            <a:ext cx="4491162" cy="4093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29563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323528" y="332656"/>
            <a:ext cx="3715072" cy="5793507"/>
          </a:xfrm>
        </p:spPr>
        <p:txBody>
          <a:bodyPr/>
          <a:lstStyle/>
          <a:p>
            <a:pPr marL="0" indent="0">
              <a:buNone/>
            </a:pPr>
            <a:r>
              <a:rPr lang="en-GB" dirty="0" smtClean="0"/>
              <a:t>The Works of Mercy are interspersed with windows showing the </a:t>
            </a:r>
            <a:r>
              <a:rPr lang="en-GB" dirty="0" err="1" smtClean="0"/>
              <a:t>Pricke</a:t>
            </a:r>
            <a:r>
              <a:rPr lang="en-GB" dirty="0" smtClean="0"/>
              <a:t> of Conscience and the Signs of the End of the World</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548680"/>
            <a:ext cx="3478353"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5728" y="3789040"/>
            <a:ext cx="3484227" cy="2239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517132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131</TotalTime>
  <Words>981</Words>
  <Application>Microsoft Office PowerPoint</Application>
  <PresentationFormat>On-screen Show (4:3)</PresentationFormat>
  <Paragraphs>109</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Medieval Studies</vt:lpstr>
      <vt:lpstr>May include</vt:lpstr>
      <vt:lpstr>When were the ‘Middle Ages’?</vt:lpstr>
      <vt:lpstr>To the Renaissance???</vt:lpstr>
      <vt:lpstr>Death and the Middle Ages</vt:lpstr>
      <vt:lpstr>PowerPoint Presentation</vt:lpstr>
      <vt:lpstr>A new belief system that came to underpin medieval thought</vt:lpstr>
      <vt:lpstr>Sutton Hoo</vt:lpstr>
      <vt:lpstr>PowerPoint Presentation</vt:lpstr>
      <vt:lpstr>Christian theology: The Old and New Testaments</vt:lpstr>
      <vt:lpstr>The Gospel of Nicodemus</vt:lpstr>
      <vt:lpstr>The Harrowing of Hell in manuscripts: elite art?</vt:lpstr>
      <vt:lpstr>Harrowing: from a French book of Hours</vt:lpstr>
      <vt:lpstr>PowerPoint Presentation</vt:lpstr>
      <vt:lpstr>The Last Judgement</vt:lpstr>
      <vt:lpstr>PowerPoint Presentation</vt:lpstr>
      <vt:lpstr>PowerPoint Presentation</vt:lpstr>
      <vt:lpstr>PowerPoint Presentation</vt:lpstr>
      <vt:lpstr>PowerPoint Presentation</vt:lpstr>
      <vt:lpstr>This also appears in stained glass, here at Eaton Bishop church </vt:lpstr>
      <vt:lpstr>What happens between death and the last judgement?</vt:lpstr>
      <vt:lpstr>The Pricke of Conscience – a text in Middle English</vt:lpstr>
      <vt:lpstr>Dante and the geography of Purgatory</vt:lpstr>
      <vt:lpstr>So, what could medieval folk do to prepare for the inevitable? </vt:lpstr>
      <vt:lpstr>Lesson number 1:</vt:lpstr>
      <vt:lpstr>The Three Living and the Three Dead  The De Lisle Psalter</vt:lpstr>
      <vt:lpstr>Live a good life: the sacraments</vt:lpstr>
      <vt:lpstr>Vicarious intercession</vt:lpstr>
      <vt:lpstr>A chaplain advises an earl:</vt:lpstr>
      <vt:lpstr>PowerPoint Presentation</vt:lpstr>
      <vt:lpstr>Pilgrimage</vt:lpstr>
      <vt:lpstr>Seven works of mercy</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Janet Burton</dc:creator>
  <cp:lastModifiedBy>Janet Burton</cp:lastModifiedBy>
  <cp:revision>22</cp:revision>
  <dcterms:created xsi:type="dcterms:W3CDTF">2014-02-14T11:22:59Z</dcterms:created>
  <dcterms:modified xsi:type="dcterms:W3CDTF">2014-02-14T13:38:03Z</dcterms:modified>
</cp:coreProperties>
</file>