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46"/>
  </p:handoutMasterIdLst>
  <p:sldIdLst>
    <p:sldId id="256" r:id="rId5"/>
    <p:sldId id="258" r:id="rId6"/>
    <p:sldId id="261" r:id="rId7"/>
    <p:sldId id="266" r:id="rId8"/>
    <p:sldId id="475" r:id="rId9"/>
    <p:sldId id="476" r:id="rId10"/>
    <p:sldId id="477" r:id="rId11"/>
    <p:sldId id="478" r:id="rId12"/>
    <p:sldId id="479" r:id="rId13"/>
    <p:sldId id="480" r:id="rId14"/>
    <p:sldId id="481" r:id="rId15"/>
    <p:sldId id="515" r:id="rId16"/>
    <p:sldId id="483" r:id="rId17"/>
    <p:sldId id="484" r:id="rId18"/>
    <p:sldId id="485" r:id="rId19"/>
    <p:sldId id="486" r:id="rId20"/>
    <p:sldId id="487" r:id="rId21"/>
    <p:sldId id="488" r:id="rId22"/>
    <p:sldId id="489" r:id="rId23"/>
    <p:sldId id="490" r:id="rId24"/>
    <p:sldId id="493" r:id="rId25"/>
    <p:sldId id="491" r:id="rId26"/>
    <p:sldId id="492" r:id="rId27"/>
    <p:sldId id="494" r:id="rId28"/>
    <p:sldId id="495" r:id="rId29"/>
    <p:sldId id="497" r:id="rId30"/>
    <p:sldId id="499" r:id="rId31"/>
    <p:sldId id="501" r:id="rId32"/>
    <p:sldId id="503" r:id="rId33"/>
    <p:sldId id="504" r:id="rId34"/>
    <p:sldId id="502" r:id="rId35"/>
    <p:sldId id="505" r:id="rId36"/>
    <p:sldId id="506" r:id="rId37"/>
    <p:sldId id="507" r:id="rId38"/>
    <p:sldId id="511" r:id="rId39"/>
    <p:sldId id="514" r:id="rId40"/>
    <p:sldId id="510" r:id="rId41"/>
    <p:sldId id="509" r:id="rId42"/>
    <p:sldId id="512" r:id="rId43"/>
    <p:sldId id="413" r:id="rId44"/>
    <p:sldId id="375" r:id="rId4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475"/>
            <p14:sldId id="476"/>
            <p14:sldId id="477"/>
            <p14:sldId id="478"/>
            <p14:sldId id="479"/>
            <p14:sldId id="480"/>
            <p14:sldId id="481"/>
            <p14:sldId id="515"/>
            <p14:sldId id="483"/>
            <p14:sldId id="484"/>
            <p14:sldId id="485"/>
            <p14:sldId id="486"/>
            <p14:sldId id="487"/>
            <p14:sldId id="488"/>
            <p14:sldId id="489"/>
            <p14:sldId id="490"/>
            <p14:sldId id="493"/>
            <p14:sldId id="491"/>
            <p14:sldId id="492"/>
            <p14:sldId id="494"/>
            <p14:sldId id="495"/>
            <p14:sldId id="497"/>
            <p14:sldId id="499"/>
            <p14:sldId id="501"/>
            <p14:sldId id="503"/>
            <p14:sldId id="504"/>
            <p14:sldId id="502"/>
            <p14:sldId id="505"/>
            <p14:sldId id="506"/>
            <p14:sldId id="507"/>
            <p14:sldId id="511"/>
            <p14:sldId id="514"/>
            <p14:sldId id="510"/>
            <p14:sldId id="509"/>
            <p14:sldId id="512"/>
            <p14:sldId id="413"/>
            <p14:sldId id="375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72" autoAdjust="0"/>
    <p:restoredTop sz="94660"/>
  </p:normalViewPr>
  <p:slideViewPr>
    <p:cSldViewPr>
      <p:cViewPr varScale="1">
        <p:scale>
          <a:sx n="105" d="100"/>
          <a:sy n="105" d="100"/>
        </p:scale>
        <p:origin x="716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bb.com/volkswagen/recall/" TargetMode="External"/><Relationship Id="rId2" Type="http://schemas.openxmlformats.org/officeDocument/2006/relationships/hyperlink" Target="https://www.caranddriver.com/news/a30997060/2020-toyota-recall-camry-avalon-rav4-engine-crack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lectricalsafetyfirst.org.uk/product-recalls/brands/hotpoint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altLang="en-US" b="1" dirty="0">
                <a:latin typeface="Times New Roman" pitchFamily="18" charset="0"/>
                <a:cs typeface="Times New Roman" pitchFamily="18" charset="0"/>
              </a:rPr>
              <a:t>BA Leadership &amp; Management Skills for the Workplace</a:t>
            </a:r>
            <a:br>
              <a:rPr lang="en-GB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GB" altLang="en-US" b="1">
                <a:latin typeface="Times New Roman" pitchFamily="18" charset="0"/>
                <a:cs typeface="Times New Roman" pitchFamily="18" charset="0"/>
              </a:rPr>
            </a:br>
            <a:r>
              <a:rPr lang="en-GB" altLang="en-US" b="1">
                <a:latin typeface="Times New Roman" pitchFamily="18" charset="0"/>
                <a:cs typeface="Times New Roman" pitchFamily="18" charset="0"/>
              </a:rPr>
              <a:t>BMSK5103 </a:t>
            </a:r>
            <a:br>
              <a:rPr lang="en-GB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GB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GB" altLang="en-US" b="1" dirty="0">
                <a:latin typeface="Times New Roman" pitchFamily="18" charset="0"/>
                <a:cs typeface="Times New Roman" pitchFamily="18" charset="0"/>
              </a:rPr>
              <a:t>Understanding &amp; Engaging in the Customer Experience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  Management of Quality (cont’d)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Understand the need to manage quality</a:t>
            </a:r>
          </a:p>
          <a:p>
            <a:r>
              <a:rPr lang="en-GB" dirty="0"/>
              <a:t>Identify </a:t>
            </a:r>
            <a:r>
              <a:rPr lang="en-US" altLang="en-US" dirty="0"/>
              <a:t>tools for managing quality</a:t>
            </a:r>
            <a:endParaRPr lang="en-GB" dirty="0"/>
          </a:p>
          <a:p>
            <a:r>
              <a:rPr lang="en-GB" dirty="0"/>
              <a:t>Revisit total quality management (TQM)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5" y="1205906"/>
            <a:ext cx="902029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Last week we examined various quality models and theories.</a:t>
            </a:r>
          </a:p>
          <a:p>
            <a:pPr marL="457200" lvl="1" indent="0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However, quality needs to be consistently managed to ensure customer loyalty. </a:t>
            </a:r>
          </a:p>
          <a:p>
            <a:pPr marL="457200" lvl="1" indent="0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  <a:defRPr/>
            </a:pPr>
            <a:r>
              <a:rPr lang="en-GB" alt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Also, quality needs to be managed so as to consistently meet  or exceed customer expectations, reduce cost and wastage. </a:t>
            </a:r>
          </a:p>
          <a:p>
            <a:pPr marL="457200" lvl="1" indent="0">
              <a:buNone/>
              <a:defRPr/>
            </a:pPr>
            <a:endParaRPr lang="en-US" alt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algn="just"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algn="just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5" y="1205906"/>
            <a:ext cx="8640959" cy="4176464"/>
          </a:xfrm>
        </p:spPr>
        <p:txBody>
          <a:bodyPr>
            <a:normAutofit fontScale="77500" lnSpcReduction="20000"/>
          </a:bodyPr>
          <a:lstStyle/>
          <a:p>
            <a:pPr marL="457200" lvl="1" indent="0">
              <a:buNone/>
              <a:defRPr/>
            </a:pPr>
            <a:r>
              <a:rPr lang="en-GB" altLang="en-US" sz="3100" dirty="0">
                <a:solidFill>
                  <a:srgbClr val="FF0000"/>
                </a:solidFill>
              </a:rPr>
              <a:t>Quality can be managed through: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r>
              <a:rPr lang="en-GB" altLang="en-US" sz="4000" b="1" dirty="0"/>
              <a:t>Quality Assurance:</a:t>
            </a:r>
          </a:p>
          <a:p>
            <a:pPr marL="457200" lvl="1" indent="0">
              <a:buNone/>
              <a:defRPr/>
            </a:pPr>
            <a:r>
              <a:rPr lang="en-GB" altLang="en-US" sz="3600" dirty="0"/>
              <a:t>Emphasis on finding and correcting defects before reaching market</a:t>
            </a:r>
          </a:p>
          <a:p>
            <a:pPr marL="457200" lvl="1" indent="0">
              <a:buNone/>
              <a:defRPr/>
            </a:pPr>
            <a:endParaRPr lang="en-GB" altLang="en-US" sz="4000" dirty="0"/>
          </a:p>
          <a:p>
            <a:pPr marL="457200" lvl="1" indent="0">
              <a:buNone/>
              <a:defRPr/>
            </a:pPr>
            <a:r>
              <a:rPr lang="en-GB" altLang="en-US" sz="4000" b="1" dirty="0"/>
              <a:t>Strategic Approach:</a:t>
            </a:r>
          </a:p>
          <a:p>
            <a:pPr lvl="1">
              <a:buFont typeface="Wingdings" panose="05000000000000000000" pitchFamily="2" charset="2"/>
              <a:buChar char="ü"/>
              <a:defRPr/>
            </a:pPr>
            <a:r>
              <a:rPr lang="en-GB" altLang="en-US" sz="3100" dirty="0"/>
              <a:t>Proactive, focusing on preventing mistakes from occurring</a:t>
            </a:r>
          </a:p>
          <a:p>
            <a:pPr lvl="1">
              <a:buFont typeface="Wingdings" panose="05000000000000000000" pitchFamily="2" charset="2"/>
              <a:buChar char="ü"/>
              <a:defRPr/>
            </a:pPr>
            <a:r>
              <a:rPr lang="en-GB" altLang="en-US" sz="3100" dirty="0"/>
              <a:t>Greater emphasis on customer satisfaction</a:t>
            </a:r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0521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7" y="620688"/>
            <a:ext cx="9020294" cy="4752528"/>
          </a:xfrm>
        </p:spPr>
        <p:txBody>
          <a:bodyPr>
            <a:normAutofit fontScale="70000" lnSpcReduction="20000"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r>
              <a:rPr lang="en-GB" altLang="en-US" sz="4000" b="1" dirty="0"/>
              <a:t>Through the adoption of quality models as postulated by the quality gurus: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Walter Shewhart</a:t>
            </a:r>
          </a:p>
          <a:p>
            <a:pPr marL="457200" lvl="1" indent="0">
              <a:buNone/>
              <a:defRPr/>
            </a:pPr>
            <a:r>
              <a:rPr lang="en-GB" altLang="en-US" sz="4000" dirty="0"/>
              <a:t>  “Father of statistical quality control”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W. Edwards Deming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Joseph M. Juran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Armand Feignbaum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Philip B. Crosby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Kaoru Ishikawa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Genichi Taguchi </a:t>
            </a:r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8219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7" y="620688"/>
            <a:ext cx="8688018" cy="4752528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Some of their known contribution to quality management are: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D3D725-748A-4359-B428-78205E8BFE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1484784"/>
            <a:ext cx="862965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783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Other means of managing quality is by considering dimensions of quality. Some of these are: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sz="2800" i="1" dirty="0"/>
              <a:t>Performance</a:t>
            </a:r>
            <a:r>
              <a:rPr lang="en-US" altLang="en-US" sz="2800" dirty="0"/>
              <a:t> - main characteristics of the product/service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sz="2800" i="1" dirty="0"/>
              <a:t>Aesthetics</a:t>
            </a:r>
            <a:r>
              <a:rPr lang="en-US" altLang="en-US" sz="2800" dirty="0"/>
              <a:t> - appearance, feel, smell, taste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sz="2800" i="1" dirty="0"/>
              <a:t>Special Features </a:t>
            </a:r>
            <a:r>
              <a:rPr lang="en-US" altLang="en-US" sz="2800" dirty="0"/>
              <a:t>- extra characteristics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sz="2800" i="1" dirty="0"/>
              <a:t>Conformance</a:t>
            </a:r>
            <a:r>
              <a:rPr lang="en-US" altLang="en-US" sz="2800" dirty="0"/>
              <a:t> - how well product/service conforms to customer’s expectations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sz="2800" i="1" dirty="0"/>
              <a:t>Reliability</a:t>
            </a:r>
            <a:r>
              <a:rPr lang="en-US" altLang="en-US" sz="2800" dirty="0"/>
              <a:t> - consistency of performance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34275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Other means of managing quality is by considering dimensions of quality. Some of these are (cont’d):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Durability</a:t>
            </a:r>
            <a:r>
              <a:rPr lang="en-US" altLang="en-US" dirty="0"/>
              <a:t> - </a:t>
            </a:r>
            <a:r>
              <a:rPr lang="en-US" altLang="en-US" sz="3000" dirty="0"/>
              <a:t>useful life of the product/service</a:t>
            </a:r>
            <a:endParaRPr lang="en-US" altLang="en-US" dirty="0"/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Perceived Quality - </a:t>
            </a:r>
            <a:r>
              <a:rPr lang="en-US" altLang="en-US" sz="3000" dirty="0"/>
              <a:t>indirect evaluation of quality (e.g. reputation)</a:t>
            </a:r>
            <a:endParaRPr lang="en-US" altLang="en-US" sz="1100" dirty="0"/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Serviceability - service after sale</a:t>
            </a: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4735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Examples of Quality Dimensions are: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E2D69283-C78F-40EF-9C32-561F2AFD013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93139733"/>
              </p:ext>
            </p:extLst>
          </p:nvPr>
        </p:nvGraphicFramePr>
        <p:xfrm>
          <a:off x="266700" y="1484784"/>
          <a:ext cx="8610600" cy="40324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9116640" imgH="5145120" progId="Word.Document.8">
                  <p:embed/>
                </p:oleObj>
              </mc:Choice>
              <mc:Fallback>
                <p:oleObj name="Document" r:id="rId3" imgW="9116640" imgH="5145120" progId="Word.Document.8">
                  <p:embed/>
                  <p:pic>
                    <p:nvPicPr>
                      <p:cNvPr id="20483" name="Object 3">
                        <a:extLst>
                          <a:ext uri="{FF2B5EF4-FFF2-40B4-BE49-F238E27FC236}">
                            <a16:creationId xmlns:a16="http://schemas.microsoft.com/office/drawing/2014/main" id="{68433A4B-E84C-41B0-B7F4-01A9479C4DB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" y="1484784"/>
                        <a:ext cx="8610600" cy="4032448"/>
                      </a:xfrm>
                      <a:prstGeom prst="rect">
                        <a:avLst/>
                      </a:prstGeom>
                      <a:solidFill>
                        <a:srgbClr val="CBE9F9"/>
                      </a:solidFill>
                      <a:ln w="12700">
                        <a:solidFill>
                          <a:srgbClr val="CE27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81699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Examples of Quality Dimensions are (cont’d):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F8D4DB87-866B-4202-81BF-938F6A6436D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05447862"/>
              </p:ext>
            </p:extLst>
          </p:nvPr>
        </p:nvGraphicFramePr>
        <p:xfrm>
          <a:off x="107504" y="1236499"/>
          <a:ext cx="8837689" cy="43850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Document" r:id="rId3" imgW="9119520" imgH="4922640" progId="Word.Document.8">
                  <p:embed/>
                </p:oleObj>
              </mc:Choice>
              <mc:Fallback>
                <p:oleObj name="Document" r:id="rId3" imgW="9119520" imgH="4922640" progId="Word.Document.8">
                  <p:embed/>
                  <p:pic>
                    <p:nvPicPr>
                      <p:cNvPr id="21507" name="Object 3">
                        <a:extLst>
                          <a:ext uri="{FF2B5EF4-FFF2-40B4-BE49-F238E27FC236}">
                            <a16:creationId xmlns:a16="http://schemas.microsoft.com/office/drawing/2014/main" id="{B20C5192-8F23-4CBF-84AE-492A659173B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1236499"/>
                        <a:ext cx="8837689" cy="4385002"/>
                      </a:xfrm>
                      <a:prstGeom prst="rect">
                        <a:avLst/>
                      </a:prstGeom>
                      <a:solidFill>
                        <a:srgbClr val="CBE9F9"/>
                      </a:solidFill>
                      <a:ln w="12700">
                        <a:solidFill>
                          <a:srgbClr val="CE27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13358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0032" y="2564904"/>
            <a:ext cx="3960439" cy="2740439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sz="32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r>
              <a:rPr lang="en-US" altLang="en-US" sz="2400" dirty="0"/>
              <a:t>Parasuraman et al, (1988) 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0D1AB83-1A16-4C70-9679-5A9DF389A855}"/>
              </a:ext>
            </a:extLst>
          </p:cNvPr>
          <p:cNvSpPr txBox="1">
            <a:spLocks noChangeArrowheads="1"/>
          </p:cNvSpPr>
          <p:nvPr/>
        </p:nvSpPr>
        <p:spPr>
          <a:xfrm>
            <a:off x="467544" y="1124744"/>
            <a:ext cx="8496944" cy="44106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  <a:defRPr/>
            </a:pPr>
            <a:r>
              <a:rPr lang="en-GB" altLang="en-US" sz="3200" b="1" dirty="0">
                <a:solidFill>
                  <a:prstClr val="black"/>
                </a:solidFill>
              </a:rPr>
              <a:t>Quality Dimensions - </a:t>
            </a:r>
            <a:r>
              <a:rPr lang="en-US" altLang="en-US" sz="3200" b="1" dirty="0">
                <a:solidFill>
                  <a:prstClr val="black"/>
                </a:solidFill>
              </a:rPr>
              <a:t>Service Quality:</a:t>
            </a:r>
          </a:p>
          <a:p>
            <a:r>
              <a:rPr lang="en-US" altLang="en-US" dirty="0"/>
              <a:t>Convenience</a:t>
            </a:r>
          </a:p>
          <a:p>
            <a:r>
              <a:rPr lang="en-US" altLang="en-US" dirty="0"/>
              <a:t>Reliability</a:t>
            </a:r>
          </a:p>
          <a:p>
            <a:r>
              <a:rPr lang="en-US" altLang="en-US" dirty="0"/>
              <a:t>Responsiveness</a:t>
            </a:r>
          </a:p>
          <a:p>
            <a:r>
              <a:rPr lang="en-US" altLang="en-US" dirty="0"/>
              <a:t>Time</a:t>
            </a:r>
          </a:p>
          <a:p>
            <a:r>
              <a:rPr lang="en-US" altLang="en-US" dirty="0"/>
              <a:t>Assurance</a:t>
            </a:r>
          </a:p>
          <a:p>
            <a:r>
              <a:rPr lang="en-US" altLang="en-US" dirty="0"/>
              <a:t>Courtesy</a:t>
            </a:r>
          </a:p>
          <a:p>
            <a:r>
              <a:rPr lang="en-US" altLang="en-US" dirty="0"/>
              <a:t>Tangibles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2924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7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Examples of Service Quality: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D6C95A-2FA3-40DE-A3A9-E446CF9293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96752"/>
            <a:ext cx="8837689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7484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7" y="764704"/>
            <a:ext cx="8693674" cy="4608512"/>
          </a:xfrm>
        </p:spPr>
        <p:txBody>
          <a:bodyPr>
            <a:normAutofit fontScale="92500"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Challenges with Service Quality are: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Customer expectations often change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Different customers have different expectations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Each customer contact is a “moment of truth”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Customer participation can affect perception of quality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Fail-</a:t>
            </a:r>
            <a:r>
              <a:rPr lang="en-GB" altLang="en-US" dirty="0" err="1"/>
              <a:t>safing</a:t>
            </a:r>
            <a:r>
              <a:rPr lang="en-GB" altLang="en-US" dirty="0"/>
              <a:t> must be designed into the system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36595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Fail-</a:t>
            </a:r>
            <a:r>
              <a:rPr lang="en-GB" altLang="en-US" sz="2400" b="1" dirty="0" err="1"/>
              <a:t>safing</a:t>
            </a:r>
            <a:r>
              <a:rPr lang="en-GB" altLang="en-US" sz="2400" b="1" dirty="0"/>
              <a:t>: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CA2006-D120-4909-8468-F22C6BB78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802" y="1124744"/>
            <a:ext cx="810039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1592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Examples of Fail-</a:t>
            </a:r>
            <a:r>
              <a:rPr lang="en-GB" altLang="en-US" sz="2400" b="1" dirty="0" err="1"/>
              <a:t>safing</a:t>
            </a:r>
            <a:r>
              <a:rPr lang="en-GB" altLang="en-US" sz="2400" b="1" dirty="0"/>
              <a:t>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8EA30F-8727-4453-8FF7-53629DDE2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96752"/>
            <a:ext cx="8837689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7476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Determinants of Quality: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1CBCB2-1215-469B-A173-527458E301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26" y="1304764"/>
            <a:ext cx="8823869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1739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Determinants of Quality (cont’d):</a:t>
            </a:r>
          </a:p>
          <a:p>
            <a:r>
              <a:rPr lang="en-US" altLang="en-US" dirty="0"/>
              <a:t>Quality of design</a:t>
            </a:r>
          </a:p>
          <a:p>
            <a:pPr lvl="1"/>
            <a:r>
              <a:rPr lang="en-US" altLang="en-US" dirty="0"/>
              <a:t>Intension of designers to include or exclude features in a product or service</a:t>
            </a:r>
          </a:p>
          <a:p>
            <a:r>
              <a:rPr lang="en-US" altLang="en-US" dirty="0"/>
              <a:t>Quality of conformance</a:t>
            </a:r>
          </a:p>
          <a:p>
            <a:pPr lvl="1"/>
            <a:r>
              <a:rPr lang="en-US" altLang="en-US" dirty="0"/>
              <a:t>The degree to which goods or services conform to the intent of the designers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973182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The Consequences of Poor Quality: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dirty="0"/>
              <a:t>Loss of business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dirty="0"/>
              <a:t>Liability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dirty="0"/>
              <a:t>Productivity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dirty="0"/>
              <a:t>Costs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ABD8C2-7D66-4C07-9B21-9ED23ED1C5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9343" y="3212976"/>
            <a:ext cx="2895851" cy="231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769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r>
              <a:rPr lang="en-GB" altLang="en-US" sz="3000" b="1" dirty="0"/>
              <a:t>Examples of Consequences of Poor Quality: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sz="2600" b="1" dirty="0"/>
              <a:t>Toyota Recalls 44,000 2019 and 2020 Models over Engine Cracks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r>
              <a:rPr lang="en-GB" sz="2600" b="1" dirty="0">
                <a:hlinkClick r:id="rId2"/>
              </a:rPr>
              <a:t>https://www.caranddriver.com/news/a30997060/2020-toyota-recall-camry-avalon-rav4-engine-cracks/</a:t>
            </a:r>
            <a:endParaRPr lang="en-GB" sz="2600" b="1" dirty="0"/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sz="2600" b="1" dirty="0"/>
              <a:t>Volkswagen Recall 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r>
              <a:rPr lang="en-GB" altLang="en-US" sz="2600" b="1" dirty="0">
                <a:hlinkClick r:id="rId3"/>
              </a:rPr>
              <a:t>https://www.kbb.com/volkswagen/recall/</a:t>
            </a:r>
            <a:endParaRPr lang="en-GB" altLang="en-US" sz="2600" b="1" dirty="0"/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sz="2600" b="1" dirty="0"/>
              <a:t>Hotpoint Recalls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r>
              <a:rPr lang="en-GB" altLang="en-US" sz="2600" b="1" dirty="0">
                <a:hlinkClick r:id="rId4"/>
              </a:rPr>
              <a:t>https://www.electricalsafetyfirst.org.uk/product-recalls/brands/hotpoint/</a:t>
            </a:r>
            <a:endParaRPr lang="en-GB" altLang="en-US" sz="2600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427192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Responsibility for Quality: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Top management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Design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Procurement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Production/operations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Quality assurance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Packaging and shipping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Marketing and sales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Customer service</a:t>
            </a: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927911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Costs of Quality: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6D4CF1-01C4-4A37-B1DE-6C608B2E4C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268760"/>
            <a:ext cx="8424936" cy="439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2181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Costs of Quality: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EEA6DA-5CC7-4292-B978-FD0A591125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67" y="1276925"/>
            <a:ext cx="8746389" cy="430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4698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Ethics and Quality:</a:t>
            </a:r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296B1C-9E2B-4458-AD0B-9C5481FC8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20" y="1484784"/>
            <a:ext cx="862166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7751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Quality Certification:</a:t>
            </a:r>
          </a:p>
          <a:p>
            <a:r>
              <a:rPr lang="en-US" altLang="en-US" dirty="0"/>
              <a:t>ISO 9000</a:t>
            </a:r>
          </a:p>
          <a:p>
            <a:pPr lvl="1"/>
            <a:r>
              <a:rPr lang="en-US" altLang="en-US" sz="2600" dirty="0"/>
              <a:t>Set of international standards on quality management and quality assurance, critical to international business 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072245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ISO 9000 Quality Management Principles: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Customer focus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Leadership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People involvement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Process approach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A systems approach to management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Continual improvement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Factual approach to decision making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Mutually beneficial supplier relationships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309593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Total Quality Management (TQM):</a:t>
            </a:r>
          </a:p>
          <a:p>
            <a:pPr marL="457200" lvl="1" indent="0" algn="just">
              <a:buNone/>
              <a:defRPr/>
            </a:pPr>
            <a:r>
              <a:rPr lang="en-GB" altLang="en-US" sz="3200" dirty="0"/>
              <a:t>A philosophy that involves  everyone in an organization in a continual effort to improve quality and achieve customer satisfaction.</a:t>
            </a:r>
          </a:p>
          <a:p>
            <a:pPr marL="457200" lvl="1" indent="0">
              <a:buNone/>
              <a:defRPr/>
            </a:pPr>
            <a:endParaRPr lang="en-GB" altLang="en-US" sz="3200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68FCE3-53E1-4F38-82EF-8469E94DB3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1833" y="3072353"/>
            <a:ext cx="1018120" cy="7132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4F0E1A-EFD4-43BE-9DC1-38E337911D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598" y="3068960"/>
            <a:ext cx="1012024" cy="7132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59B0AA-F80C-40C0-BA18-DBCACEA79F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7650" y="3072353"/>
            <a:ext cx="1012024" cy="713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426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The TQM Approach</a:t>
            </a:r>
            <a:r>
              <a:rPr lang="en-GB" altLang="en-US" b="1" dirty="0"/>
              <a:t>:</a:t>
            </a:r>
          </a:p>
          <a:p>
            <a:pPr>
              <a:buFontTx/>
              <a:buAutoNum type="arabicPeriod"/>
            </a:pPr>
            <a:r>
              <a:rPr lang="en-US" altLang="en-US" dirty="0"/>
              <a:t>Find out what the customer wants</a:t>
            </a:r>
          </a:p>
          <a:p>
            <a:pPr>
              <a:buFontTx/>
              <a:buAutoNum type="arabicPeriod"/>
            </a:pPr>
            <a:r>
              <a:rPr lang="en-US" altLang="en-US" dirty="0"/>
              <a:t>Design a product or service that meets or exceeds customer wants</a:t>
            </a:r>
          </a:p>
          <a:p>
            <a:pPr>
              <a:buFontTx/>
              <a:buAutoNum type="arabicPeriod"/>
            </a:pPr>
            <a:r>
              <a:rPr lang="en-US" altLang="en-US" dirty="0"/>
              <a:t>Design processes that facilitates doing the job right the first time</a:t>
            </a:r>
          </a:p>
          <a:p>
            <a:pPr>
              <a:buFontTx/>
              <a:buAutoNum type="arabicPeriod"/>
            </a:pPr>
            <a:r>
              <a:rPr lang="en-US" altLang="en-US" dirty="0"/>
              <a:t>Keep track of results</a:t>
            </a:r>
          </a:p>
          <a:p>
            <a:pPr>
              <a:buFontTx/>
              <a:buAutoNum type="arabicPeriod"/>
            </a:pPr>
            <a:r>
              <a:rPr lang="en-US" altLang="en-US" dirty="0"/>
              <a:t>Extend these concepts to suppliers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902601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576064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r>
              <a:rPr lang="en-US" altLang="en-US" sz="3500" b="1" dirty="0"/>
              <a:t>Elements of TQM</a:t>
            </a:r>
            <a:r>
              <a:rPr lang="en-GB" altLang="en-US" sz="3500" b="1" dirty="0"/>
              <a:t>: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Continual improvement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Competitive benchmarking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Employee empowerment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Team approach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Decisions based on facts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Knowledge of tools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Supplier quality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Champion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Quality at the source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Suppliers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020688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576064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sz="3500" b="1" dirty="0"/>
              <a:t>Continuous Improvement</a:t>
            </a:r>
            <a:r>
              <a:rPr lang="en-GB" altLang="en-US" sz="3500" b="1" dirty="0"/>
              <a:t>: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Philosophy that seeks to make never-ending improvements to the process of converting inputs into outputs.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Kaizen: Japanese </a:t>
            </a:r>
            <a:br>
              <a:rPr lang="en-GB" altLang="en-US" b="1" dirty="0"/>
            </a:br>
            <a:r>
              <a:rPr lang="en-GB" altLang="en-US" b="1" dirty="0"/>
              <a:t>word for continuous </a:t>
            </a:r>
            <a:br>
              <a:rPr lang="en-GB" altLang="en-US" b="1" dirty="0"/>
            </a:br>
            <a:r>
              <a:rPr lang="en-GB" altLang="en-US" b="1" dirty="0"/>
              <a:t>improvement.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85E695-410D-47D9-97D8-54B13D1D4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2367" y="3406407"/>
            <a:ext cx="3295650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1415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sz="3200" b="1" dirty="0"/>
              <a:t>Obstacles to Implementing TQM</a:t>
            </a:r>
            <a:r>
              <a:rPr lang="en-GB" altLang="en-US" sz="3200" b="1" dirty="0"/>
              <a:t>: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Lack of: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 Company-wide definition of quality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Strategic plan for change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Customer focus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Real employee empowerment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Strong motivation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Time to devote to quality initiatives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Leadership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17483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Obstacles to Implementing TQM</a:t>
            </a:r>
            <a:r>
              <a:rPr lang="en-GB" altLang="en-US" b="1" dirty="0"/>
              <a:t>:</a:t>
            </a:r>
          </a:p>
          <a:p>
            <a:r>
              <a:rPr lang="en-US" altLang="en-US" dirty="0"/>
              <a:t>Poor inter-organizational communication</a:t>
            </a:r>
          </a:p>
          <a:p>
            <a:r>
              <a:rPr lang="en-US" altLang="en-US" dirty="0"/>
              <a:t>View of quality as a “quick fix”</a:t>
            </a:r>
          </a:p>
          <a:p>
            <a:r>
              <a:rPr lang="en-US" altLang="en-US" dirty="0"/>
              <a:t>Emphasis on short-term financial results</a:t>
            </a:r>
          </a:p>
          <a:p>
            <a:r>
              <a:rPr lang="en-US" altLang="en-US" dirty="0"/>
              <a:t>Internal political and “turf” wars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005426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sz="3600" b="1" dirty="0"/>
              <a:t>Criticisms of TQM</a:t>
            </a:r>
            <a:r>
              <a:rPr lang="en-GB" altLang="en-US" sz="3600" b="1" dirty="0"/>
              <a:t>: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dirty="0"/>
              <a:t>Blind pursuit of TQM programs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dirty="0"/>
              <a:t>Programs may not be linked to strategies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dirty="0"/>
              <a:t>Quality-related decisions may not be tied to market performance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dirty="0"/>
              <a:t>Failure to carefully plan a program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36298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Basic Steps in Problem Solving: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Define the problem and establish an improvement goal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Define measures and collect data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Analyze the problem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Generate potential solutions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Choose a solution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Implement the solution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Monitor the solution to see if it accomplishes the goal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157161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r>
              <a:rPr lang="en-US" altLang="en-US" sz="3900" b="1" dirty="0"/>
              <a:t>Process Improvement and Tools</a:t>
            </a:r>
            <a:r>
              <a:rPr lang="en-GB" altLang="en-US" sz="3900" b="1" dirty="0"/>
              <a:t>:</a:t>
            </a:r>
          </a:p>
          <a:p>
            <a:pPr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Process improvement - a systematic approach to improving a process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Process mapping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Analyze the process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Redesign the process</a:t>
            </a:r>
            <a:endParaRPr lang="en-US" altLang="en-US" sz="3200" dirty="0"/>
          </a:p>
          <a:p>
            <a:pPr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Tools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There are a number of tools  that can be used for problem solving and process improvement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Tools aid in data collection and interpretation, and provide the basis for decision making</a:t>
            </a:r>
            <a:endParaRPr lang="en-US" altLang="en-US" sz="3200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99555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sz="3900" b="1" dirty="0"/>
              <a:t>Benchmarking Process</a:t>
            </a:r>
            <a:r>
              <a:rPr lang="en-GB" altLang="en-US" sz="3900" b="1" dirty="0"/>
              <a:t>:</a:t>
            </a:r>
          </a:p>
          <a:p>
            <a:r>
              <a:rPr lang="en-US" altLang="en-US" dirty="0"/>
              <a:t>Identify a critical process that needs improving</a:t>
            </a:r>
          </a:p>
          <a:p>
            <a:r>
              <a:rPr lang="en-US" altLang="en-US" dirty="0"/>
              <a:t>Identify an organization that excels in this process</a:t>
            </a:r>
          </a:p>
          <a:p>
            <a:r>
              <a:rPr lang="en-US" altLang="en-US" dirty="0"/>
              <a:t>Contact that organization</a:t>
            </a:r>
          </a:p>
          <a:p>
            <a:r>
              <a:rPr lang="en-US" altLang="en-US" dirty="0"/>
              <a:t>Analyze the data</a:t>
            </a:r>
          </a:p>
          <a:p>
            <a:r>
              <a:rPr lang="en-US" altLang="en-US" dirty="0"/>
              <a:t>Improve the critical process</a:t>
            </a:r>
          </a:p>
          <a:p>
            <a:pPr marL="457200" lvl="1" indent="0">
              <a:buNone/>
              <a:defRPr/>
            </a:pPr>
            <a:endParaRPr lang="en-GB" altLang="en-US" sz="3900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444700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r>
              <a:rPr lang="en-US" altLang="en-US" sz="4300" b="1" dirty="0"/>
              <a:t>Basic Quality Managing Tools</a:t>
            </a:r>
            <a:r>
              <a:rPr lang="en-GB" altLang="en-US" sz="4300" b="1" dirty="0"/>
              <a:t>: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Flowcharts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Check sheets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Histograms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Pareto Charts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Scatter diagrams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Control charts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Cause-and-effect diagrams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Run charts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577231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Examples of quality Managing Tools:</a:t>
            </a:r>
          </a:p>
          <a:p>
            <a:pPr marL="457200" lvl="1" indent="0">
              <a:buNone/>
              <a:defRPr/>
            </a:pPr>
            <a:r>
              <a:rPr lang="en-US" altLang="en-US" b="1" dirty="0"/>
              <a:t>Pareto Analysis</a:t>
            </a: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0582DB-3434-4C1B-A47E-99239D27D1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22" y="1772816"/>
            <a:ext cx="2530059" cy="29629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6602F3A-FEDA-4EE7-B37D-B5CFDC244A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2468" y="1916832"/>
            <a:ext cx="5731567" cy="3927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6719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5" y="738129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Examples of quality Managing Tools:</a:t>
            </a:r>
          </a:p>
          <a:p>
            <a:pPr marL="457200" lvl="1" indent="0">
              <a:buNone/>
              <a:defRPr/>
            </a:pPr>
            <a:r>
              <a:rPr lang="en-GB" altLang="en-US" b="1" dirty="0"/>
              <a:t>Cause-and-Effect Diagram: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grpSp>
        <p:nvGrpSpPr>
          <p:cNvPr id="6" name="Group 4">
            <a:extLst>
              <a:ext uri="{FF2B5EF4-FFF2-40B4-BE49-F238E27FC236}">
                <a16:creationId xmlns:a16="http://schemas.microsoft.com/office/drawing/2014/main" id="{5E88B898-89B5-43E7-A183-E14D89A088FA}"/>
              </a:ext>
            </a:extLst>
          </p:cNvPr>
          <p:cNvGrpSpPr>
            <a:grpSpLocks/>
          </p:cNvGrpSpPr>
          <p:nvPr/>
        </p:nvGrpSpPr>
        <p:grpSpPr bwMode="auto">
          <a:xfrm>
            <a:off x="198805" y="1916832"/>
            <a:ext cx="8621667" cy="3456384"/>
            <a:chOff x="564" y="1248"/>
            <a:chExt cx="5004" cy="2211"/>
          </a:xfrm>
        </p:grpSpPr>
        <p:sp>
          <p:nvSpPr>
            <p:cNvPr id="7" name="Oval 5">
              <a:extLst>
                <a:ext uri="{FF2B5EF4-FFF2-40B4-BE49-F238E27FC236}">
                  <a16:creationId xmlns:a16="http://schemas.microsoft.com/office/drawing/2014/main" id="{3FB030A4-EA70-4CCD-B79D-ADB790B79C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55" y="1916"/>
              <a:ext cx="913" cy="82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/>
            <a:p>
              <a:pPr algn="ctr"/>
              <a:r>
                <a:rPr lang="en-US" altLang="en-US" sz="2800" b="1">
                  <a:solidFill>
                    <a:srgbClr val="FFFFFF"/>
                  </a:solidFill>
                  <a:latin typeface="Times New Roman" panose="02020603050405020304" pitchFamily="18" charset="0"/>
                </a:rPr>
                <a:t>Effect</a:t>
              </a:r>
            </a:p>
          </p:txBody>
        </p:sp>
        <p:sp>
          <p:nvSpPr>
            <p:cNvPr id="8" name="Line 6">
              <a:extLst>
                <a:ext uri="{FF2B5EF4-FFF2-40B4-BE49-F238E27FC236}">
                  <a16:creationId xmlns:a16="http://schemas.microsoft.com/office/drawing/2014/main" id="{41D80059-0F21-4176-9F1E-48D216EDE82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998" y="2402"/>
              <a:ext cx="3663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" name="Line 7">
              <a:extLst>
                <a:ext uri="{FF2B5EF4-FFF2-40B4-BE49-F238E27FC236}">
                  <a16:creationId xmlns:a16="http://schemas.microsoft.com/office/drawing/2014/main" id="{F7A1AAE8-065C-46A5-9900-495B344A768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238" y="1637"/>
              <a:ext cx="847" cy="7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" name="Line 8">
              <a:extLst>
                <a:ext uri="{FF2B5EF4-FFF2-40B4-BE49-F238E27FC236}">
                  <a16:creationId xmlns:a16="http://schemas.microsoft.com/office/drawing/2014/main" id="{3D67CA67-4D57-4A62-99EE-BE594AB2E4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830" y="1637"/>
              <a:ext cx="847" cy="7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" name="Line 9">
              <a:extLst>
                <a:ext uri="{FF2B5EF4-FFF2-40B4-BE49-F238E27FC236}">
                  <a16:creationId xmlns:a16="http://schemas.microsoft.com/office/drawing/2014/main" id="{B2F1179D-D363-487D-B6B6-68418832D24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54" y="2391"/>
              <a:ext cx="815" cy="7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" name="Line 10">
              <a:extLst>
                <a:ext uri="{FF2B5EF4-FFF2-40B4-BE49-F238E27FC236}">
                  <a16:creationId xmlns:a16="http://schemas.microsoft.com/office/drawing/2014/main" id="{168157AA-DB42-4398-BC0C-E4B79CC98A8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846" y="2391"/>
              <a:ext cx="815" cy="7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Rectangle 11">
              <a:extLst>
                <a:ext uri="{FF2B5EF4-FFF2-40B4-BE49-F238E27FC236}">
                  <a16:creationId xmlns:a16="http://schemas.microsoft.com/office/drawing/2014/main" id="{3E33317D-D5DA-4285-B974-3B1828DD9B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96" y="1248"/>
              <a:ext cx="1033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 dirty="0">
                  <a:solidFill>
                    <a:srgbClr val="FFFFFF"/>
                  </a:solidFill>
                  <a:latin typeface="Times New Roman" panose="02020603050405020304" pitchFamily="18" charset="0"/>
                </a:rPr>
                <a:t>Materials</a:t>
              </a:r>
            </a:p>
          </p:txBody>
        </p:sp>
        <p:sp>
          <p:nvSpPr>
            <p:cNvPr id="14" name="Rectangle 12">
              <a:extLst>
                <a:ext uri="{FF2B5EF4-FFF2-40B4-BE49-F238E27FC236}">
                  <a16:creationId xmlns:a16="http://schemas.microsoft.com/office/drawing/2014/main" id="{56D6DA97-B660-4684-9CD8-58648E19C4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36" y="1248"/>
              <a:ext cx="948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 dirty="0">
                  <a:solidFill>
                    <a:srgbClr val="FFFFFF"/>
                  </a:solidFill>
                  <a:latin typeface="Times New Roman" panose="02020603050405020304" pitchFamily="18" charset="0"/>
                </a:rPr>
                <a:t>Methods</a:t>
              </a:r>
            </a:p>
          </p:txBody>
        </p:sp>
        <p:sp>
          <p:nvSpPr>
            <p:cNvPr id="15" name="Rectangle 13">
              <a:extLst>
                <a:ext uri="{FF2B5EF4-FFF2-40B4-BE49-F238E27FC236}">
                  <a16:creationId xmlns:a16="http://schemas.microsoft.com/office/drawing/2014/main" id="{24EBD923-F72A-46AC-8290-32EAC449C1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8" y="3134"/>
              <a:ext cx="1186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>
                  <a:solidFill>
                    <a:srgbClr val="FFFFFF"/>
                  </a:solidFill>
                  <a:latin typeface="Times New Roman" panose="02020603050405020304" pitchFamily="18" charset="0"/>
                </a:rPr>
                <a:t>Equipment</a:t>
              </a:r>
            </a:p>
          </p:txBody>
        </p:sp>
        <p:sp>
          <p:nvSpPr>
            <p:cNvPr id="16" name="Rectangle 14">
              <a:extLst>
                <a:ext uri="{FF2B5EF4-FFF2-40B4-BE49-F238E27FC236}">
                  <a16:creationId xmlns:a16="http://schemas.microsoft.com/office/drawing/2014/main" id="{CB69AADD-A5DB-4F10-B8C0-EE1474410B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76" y="3134"/>
              <a:ext cx="748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>
                  <a:solidFill>
                    <a:srgbClr val="FFFFFF"/>
                  </a:solidFill>
                  <a:latin typeface="Times New Roman" panose="02020603050405020304" pitchFamily="18" charset="0"/>
                </a:rPr>
                <a:t>People</a:t>
              </a:r>
            </a:p>
          </p:txBody>
        </p:sp>
        <p:sp>
          <p:nvSpPr>
            <p:cNvPr id="17" name="Rectangle 15">
              <a:extLst>
                <a:ext uri="{FF2B5EF4-FFF2-40B4-BE49-F238E27FC236}">
                  <a16:creationId xmlns:a16="http://schemas.microsoft.com/office/drawing/2014/main" id="{332B62B4-DD38-489F-9709-CC3896A120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" y="2125"/>
              <a:ext cx="1384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>
                  <a:solidFill>
                    <a:srgbClr val="FFFFFF"/>
                  </a:solidFill>
                  <a:latin typeface="Times New Roman" panose="02020603050405020304" pitchFamily="18" charset="0"/>
                </a:rPr>
                <a:t>Environment</a:t>
              </a:r>
            </a:p>
          </p:txBody>
        </p:sp>
        <p:grpSp>
          <p:nvGrpSpPr>
            <p:cNvPr id="18" name="Group 16">
              <a:extLst>
                <a:ext uri="{FF2B5EF4-FFF2-40B4-BE49-F238E27FC236}">
                  <a16:creationId xmlns:a16="http://schemas.microsoft.com/office/drawing/2014/main" id="{9E0CD9DB-1073-44CD-BBBB-C00BFB5EFD7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916" y="2784"/>
              <a:ext cx="576" cy="231"/>
              <a:chOff x="3840" y="1632"/>
              <a:chExt cx="576" cy="231"/>
            </a:xfrm>
          </p:grpSpPr>
          <p:sp>
            <p:nvSpPr>
              <p:cNvPr id="52" name="Line 17">
                <a:extLst>
                  <a:ext uri="{FF2B5EF4-FFF2-40B4-BE49-F238E27FC236}">
                    <a16:creationId xmlns:a16="http://schemas.microsoft.com/office/drawing/2014/main" id="{5D18AD0A-F958-43B3-900F-0292C7AEFC1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" name="Text Box 18">
                <a:extLst>
                  <a:ext uri="{FF2B5EF4-FFF2-40B4-BE49-F238E27FC236}">
                    <a16:creationId xmlns:a16="http://schemas.microsoft.com/office/drawing/2014/main" id="{BFFC6BA5-EAA0-4F33-B86B-CF4889CA463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19" name="Group 19">
              <a:extLst>
                <a:ext uri="{FF2B5EF4-FFF2-40B4-BE49-F238E27FC236}">
                  <a16:creationId xmlns:a16="http://schemas.microsoft.com/office/drawing/2014/main" id="{EE95B464-D5E9-44E1-95ED-AE841BD4A6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96" y="1776"/>
              <a:ext cx="576" cy="231"/>
              <a:chOff x="3840" y="1632"/>
              <a:chExt cx="576" cy="231"/>
            </a:xfrm>
          </p:grpSpPr>
          <p:sp>
            <p:nvSpPr>
              <p:cNvPr id="50" name="Line 20">
                <a:extLst>
                  <a:ext uri="{FF2B5EF4-FFF2-40B4-BE49-F238E27FC236}">
                    <a16:creationId xmlns:a16="http://schemas.microsoft.com/office/drawing/2014/main" id="{57B7CEE1-37BC-412E-B92C-78819D11DE8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" name="Text Box 21">
                <a:extLst>
                  <a:ext uri="{FF2B5EF4-FFF2-40B4-BE49-F238E27FC236}">
                    <a16:creationId xmlns:a16="http://schemas.microsoft.com/office/drawing/2014/main" id="{DF8002BC-CD3F-4BD2-9AEC-A1344EA74B6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0" name="Group 22">
              <a:extLst>
                <a:ext uri="{FF2B5EF4-FFF2-40B4-BE49-F238E27FC236}">
                  <a16:creationId xmlns:a16="http://schemas.microsoft.com/office/drawing/2014/main" id="{D4C2970A-DDAB-4AA4-B5E8-1809FA5232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36" y="2640"/>
              <a:ext cx="576" cy="231"/>
              <a:chOff x="3840" y="1632"/>
              <a:chExt cx="576" cy="231"/>
            </a:xfrm>
          </p:grpSpPr>
          <p:sp>
            <p:nvSpPr>
              <p:cNvPr id="48" name="Line 23">
                <a:extLst>
                  <a:ext uri="{FF2B5EF4-FFF2-40B4-BE49-F238E27FC236}">
                    <a16:creationId xmlns:a16="http://schemas.microsoft.com/office/drawing/2014/main" id="{600E65AD-B07F-468C-8E6B-52534FA1D1C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" name="Text Box 24">
                <a:extLst>
                  <a:ext uri="{FF2B5EF4-FFF2-40B4-BE49-F238E27FC236}">
                    <a16:creationId xmlns:a16="http://schemas.microsoft.com/office/drawing/2014/main" id="{DDFE67D7-3578-4FE8-87D6-FB0E1948F00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1" name="Group 25">
              <a:extLst>
                <a:ext uri="{FF2B5EF4-FFF2-40B4-BE49-F238E27FC236}">
                  <a16:creationId xmlns:a16="http://schemas.microsoft.com/office/drawing/2014/main" id="{FFE8B6EB-C508-4997-823E-69ADF91CAFE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00" y="2400"/>
              <a:ext cx="576" cy="231"/>
              <a:chOff x="3840" y="1632"/>
              <a:chExt cx="576" cy="231"/>
            </a:xfrm>
          </p:grpSpPr>
          <p:sp>
            <p:nvSpPr>
              <p:cNvPr id="46" name="Line 26">
                <a:extLst>
                  <a:ext uri="{FF2B5EF4-FFF2-40B4-BE49-F238E27FC236}">
                    <a16:creationId xmlns:a16="http://schemas.microsoft.com/office/drawing/2014/main" id="{EC32FCDB-C292-4A9B-A1D4-CD3C7FBA8E1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" name="Text Box 27">
                <a:extLst>
                  <a:ext uri="{FF2B5EF4-FFF2-40B4-BE49-F238E27FC236}">
                    <a16:creationId xmlns:a16="http://schemas.microsoft.com/office/drawing/2014/main" id="{CF9DB648-4D20-4F9F-8FC5-F2CE7DEA89C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2" name="Group 28">
              <a:extLst>
                <a:ext uri="{FF2B5EF4-FFF2-40B4-BE49-F238E27FC236}">
                  <a16:creationId xmlns:a16="http://schemas.microsoft.com/office/drawing/2014/main" id="{73082F13-CCC1-4687-B139-97535FCB981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96" y="2688"/>
              <a:ext cx="576" cy="231"/>
              <a:chOff x="3840" y="1632"/>
              <a:chExt cx="576" cy="231"/>
            </a:xfrm>
          </p:grpSpPr>
          <p:sp>
            <p:nvSpPr>
              <p:cNvPr id="44" name="Line 29">
                <a:extLst>
                  <a:ext uri="{FF2B5EF4-FFF2-40B4-BE49-F238E27FC236}">
                    <a16:creationId xmlns:a16="http://schemas.microsoft.com/office/drawing/2014/main" id="{9C8DC864-A5F5-409E-89FC-0982996FEED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" name="Text Box 30">
                <a:extLst>
                  <a:ext uri="{FF2B5EF4-FFF2-40B4-BE49-F238E27FC236}">
                    <a16:creationId xmlns:a16="http://schemas.microsoft.com/office/drawing/2014/main" id="{5660540C-B506-4381-BC91-4ED4DE978A8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3" name="Group 31">
              <a:extLst>
                <a:ext uri="{FF2B5EF4-FFF2-40B4-BE49-F238E27FC236}">
                  <a16:creationId xmlns:a16="http://schemas.microsoft.com/office/drawing/2014/main" id="{6805802B-454B-4BF5-90A2-8DDE5C5F148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56" y="1872"/>
              <a:ext cx="576" cy="231"/>
              <a:chOff x="3840" y="1632"/>
              <a:chExt cx="576" cy="231"/>
            </a:xfrm>
          </p:grpSpPr>
          <p:sp>
            <p:nvSpPr>
              <p:cNvPr id="42" name="Line 32">
                <a:extLst>
                  <a:ext uri="{FF2B5EF4-FFF2-40B4-BE49-F238E27FC236}">
                    <a16:creationId xmlns:a16="http://schemas.microsoft.com/office/drawing/2014/main" id="{FC129F82-AF8B-4B51-8412-66A47B01B72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" name="Text Box 33">
                <a:extLst>
                  <a:ext uri="{FF2B5EF4-FFF2-40B4-BE49-F238E27FC236}">
                    <a16:creationId xmlns:a16="http://schemas.microsoft.com/office/drawing/2014/main" id="{AB7E8E8C-F296-451D-9F99-89613D91514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4" name="Group 34">
              <a:extLst>
                <a:ext uri="{FF2B5EF4-FFF2-40B4-BE49-F238E27FC236}">
                  <a16:creationId xmlns:a16="http://schemas.microsoft.com/office/drawing/2014/main" id="{7614715D-6CE1-41FD-8E6E-CAAC8F69AFE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08" y="2016"/>
              <a:ext cx="576" cy="231"/>
              <a:chOff x="3840" y="1632"/>
              <a:chExt cx="576" cy="231"/>
            </a:xfrm>
          </p:grpSpPr>
          <p:sp>
            <p:nvSpPr>
              <p:cNvPr id="40" name="Line 35">
                <a:extLst>
                  <a:ext uri="{FF2B5EF4-FFF2-40B4-BE49-F238E27FC236}">
                    <a16:creationId xmlns:a16="http://schemas.microsoft.com/office/drawing/2014/main" id="{484CCD68-D36F-4736-850D-5713BD379D4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" name="Text Box 36">
                <a:extLst>
                  <a:ext uri="{FF2B5EF4-FFF2-40B4-BE49-F238E27FC236}">
                    <a16:creationId xmlns:a16="http://schemas.microsoft.com/office/drawing/2014/main" id="{9049068F-8487-46DC-A536-18F46B7AB65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5" name="Group 37">
              <a:extLst>
                <a:ext uri="{FF2B5EF4-FFF2-40B4-BE49-F238E27FC236}">
                  <a16:creationId xmlns:a16="http://schemas.microsoft.com/office/drawing/2014/main" id="{1371C366-E53A-4C37-9833-E047D0D1D11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08" y="2400"/>
              <a:ext cx="576" cy="231"/>
              <a:chOff x="3840" y="1632"/>
              <a:chExt cx="576" cy="231"/>
            </a:xfrm>
          </p:grpSpPr>
          <p:sp>
            <p:nvSpPr>
              <p:cNvPr id="38" name="Line 38">
                <a:extLst>
                  <a:ext uri="{FF2B5EF4-FFF2-40B4-BE49-F238E27FC236}">
                    <a16:creationId xmlns:a16="http://schemas.microsoft.com/office/drawing/2014/main" id="{E69D55A2-E7AF-42B3-825E-49BE0B3C3A7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9" name="Text Box 39">
                <a:extLst>
                  <a:ext uri="{FF2B5EF4-FFF2-40B4-BE49-F238E27FC236}">
                    <a16:creationId xmlns:a16="http://schemas.microsoft.com/office/drawing/2014/main" id="{C7C764C8-8B5B-415D-818B-1CA92F8F8E8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6" name="Group 40">
              <a:extLst>
                <a:ext uri="{FF2B5EF4-FFF2-40B4-BE49-F238E27FC236}">
                  <a16:creationId xmlns:a16="http://schemas.microsoft.com/office/drawing/2014/main" id="{1931189F-0EA6-4318-9080-9DEA96C73A0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96" y="1536"/>
              <a:ext cx="576" cy="231"/>
              <a:chOff x="3840" y="1632"/>
              <a:chExt cx="576" cy="231"/>
            </a:xfrm>
          </p:grpSpPr>
          <p:sp>
            <p:nvSpPr>
              <p:cNvPr id="36" name="Line 41">
                <a:extLst>
                  <a:ext uri="{FF2B5EF4-FFF2-40B4-BE49-F238E27FC236}">
                    <a16:creationId xmlns:a16="http://schemas.microsoft.com/office/drawing/2014/main" id="{1CB30A6D-8F3B-4887-A528-7F55AB1FEAB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7" name="Text Box 42">
                <a:extLst>
                  <a:ext uri="{FF2B5EF4-FFF2-40B4-BE49-F238E27FC236}">
                    <a16:creationId xmlns:a16="http://schemas.microsoft.com/office/drawing/2014/main" id="{FDD85824-845A-4421-B190-4A5DB1937B9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7" name="Group 43">
              <a:extLst>
                <a:ext uri="{FF2B5EF4-FFF2-40B4-BE49-F238E27FC236}">
                  <a16:creationId xmlns:a16="http://schemas.microsoft.com/office/drawing/2014/main" id="{F6B0CBBB-0F0A-4A56-936D-0EACC63DEA8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76" y="1641"/>
              <a:ext cx="576" cy="231"/>
              <a:chOff x="3840" y="1632"/>
              <a:chExt cx="576" cy="231"/>
            </a:xfrm>
          </p:grpSpPr>
          <p:sp>
            <p:nvSpPr>
              <p:cNvPr id="34" name="Line 44">
                <a:extLst>
                  <a:ext uri="{FF2B5EF4-FFF2-40B4-BE49-F238E27FC236}">
                    <a16:creationId xmlns:a16="http://schemas.microsoft.com/office/drawing/2014/main" id="{B45E2055-CCE4-4915-99A8-D66C8707B79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5" name="Text Box 45">
                <a:extLst>
                  <a:ext uri="{FF2B5EF4-FFF2-40B4-BE49-F238E27FC236}">
                    <a16:creationId xmlns:a16="http://schemas.microsoft.com/office/drawing/2014/main" id="{BE3D6351-4309-47B7-8D7A-A435C009FC1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8" name="Group 46">
              <a:extLst>
                <a:ext uri="{FF2B5EF4-FFF2-40B4-BE49-F238E27FC236}">
                  <a16:creationId xmlns:a16="http://schemas.microsoft.com/office/drawing/2014/main" id="{733DDB1D-BCDA-445F-89AA-1A25E48678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76" y="2832"/>
              <a:ext cx="576" cy="231"/>
              <a:chOff x="3840" y="1632"/>
              <a:chExt cx="576" cy="231"/>
            </a:xfrm>
          </p:grpSpPr>
          <p:sp>
            <p:nvSpPr>
              <p:cNvPr id="32" name="Line 47">
                <a:extLst>
                  <a:ext uri="{FF2B5EF4-FFF2-40B4-BE49-F238E27FC236}">
                    <a16:creationId xmlns:a16="http://schemas.microsoft.com/office/drawing/2014/main" id="{E8051084-E670-4177-9AF8-976A4D99635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" name="Text Box 48">
                <a:extLst>
                  <a:ext uri="{FF2B5EF4-FFF2-40B4-BE49-F238E27FC236}">
                    <a16:creationId xmlns:a16="http://schemas.microsoft.com/office/drawing/2014/main" id="{A14844A6-C08C-49BC-BAE6-7111A854E64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9" name="Group 49">
              <a:extLst>
                <a:ext uri="{FF2B5EF4-FFF2-40B4-BE49-F238E27FC236}">
                  <a16:creationId xmlns:a16="http://schemas.microsoft.com/office/drawing/2014/main" id="{CF0C963B-B3F7-4BC7-8DF2-C3ABE4B8FB7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76" y="2016"/>
              <a:ext cx="576" cy="231"/>
              <a:chOff x="3840" y="1632"/>
              <a:chExt cx="576" cy="231"/>
            </a:xfrm>
          </p:grpSpPr>
          <p:sp>
            <p:nvSpPr>
              <p:cNvPr id="30" name="Line 50">
                <a:extLst>
                  <a:ext uri="{FF2B5EF4-FFF2-40B4-BE49-F238E27FC236}">
                    <a16:creationId xmlns:a16="http://schemas.microsoft.com/office/drawing/2014/main" id="{445B9552-6912-4B94-87E9-F20B34086E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" name="Text Box 51">
                <a:extLst>
                  <a:ext uri="{FF2B5EF4-FFF2-40B4-BE49-F238E27FC236}">
                    <a16:creationId xmlns:a16="http://schemas.microsoft.com/office/drawing/2014/main" id="{3502E6EF-0FD2-4E10-8772-6E33FE03148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 dirty="0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451478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4320481"/>
          </a:xfrm>
        </p:spPr>
        <p:txBody>
          <a:bodyPr>
            <a:normAutofit fontScale="85000" lnSpcReduction="20000"/>
          </a:bodyPr>
          <a:lstStyle/>
          <a:p>
            <a:pPr marL="457200" lvl="1" indent="0" algn="just">
              <a:buNone/>
              <a:defRPr/>
            </a:pPr>
            <a:r>
              <a:rPr lang="en-GB" sz="2000" dirty="0"/>
              <a:t>Crosby, P.B. (1979). Quality Is Free, McGraw-Hill, New York, NY.</a:t>
            </a:r>
          </a:p>
          <a:p>
            <a:pPr marL="457200" lvl="1" indent="0" algn="just">
              <a:buNone/>
              <a:defRPr/>
            </a:pPr>
            <a:r>
              <a:rPr lang="en-GB" sz="2000" dirty="0" err="1"/>
              <a:t>Grönroos,Christian</a:t>
            </a:r>
            <a:r>
              <a:rPr lang="en-GB" sz="2000" dirty="0"/>
              <a:t>(1982). </a:t>
            </a:r>
            <a:r>
              <a:rPr lang="en-GB" sz="2000" dirty="0" err="1"/>
              <a:t>StrategicManagementandMarketinginthe</a:t>
            </a:r>
            <a:r>
              <a:rPr lang="en-GB" sz="2000" dirty="0"/>
              <a:t> Service Sector. </a:t>
            </a:r>
            <a:r>
              <a:rPr lang="en-GB" sz="2000" dirty="0" err="1"/>
              <a:t>Helsingfors,Sweden</a:t>
            </a:r>
            <a:r>
              <a:rPr lang="en-GB" sz="2000" dirty="0"/>
              <a:t>: Swedish </a:t>
            </a:r>
            <a:r>
              <a:rPr lang="en-GB" sz="2000" dirty="0" err="1"/>
              <a:t>Schoolof</a:t>
            </a:r>
            <a:r>
              <a:rPr lang="en-GB" sz="2000" dirty="0"/>
              <a:t> Economics and Business Administration. </a:t>
            </a:r>
          </a:p>
          <a:p>
            <a:pPr marL="457200" lvl="1" indent="0" algn="just">
              <a:buNone/>
              <a:defRPr/>
            </a:pPr>
            <a:r>
              <a:rPr lang="en-GB" sz="2000" dirty="0" err="1"/>
              <a:t>Hitt</a:t>
            </a:r>
            <a:r>
              <a:rPr lang="en-GB" sz="2000" dirty="0"/>
              <a:t>, M. A., Ireland, R. D., &amp; </a:t>
            </a:r>
            <a:r>
              <a:rPr lang="en-GB" sz="2000" dirty="0" err="1"/>
              <a:t>Hoskisson</a:t>
            </a:r>
            <a:r>
              <a:rPr lang="en-GB" sz="2000" dirty="0"/>
              <a:t>, R. E. (2004). Strategic management, 6th ed. Thomson/South-Western, United States.</a:t>
            </a:r>
          </a:p>
          <a:p>
            <a:pPr marL="457200" lvl="1" indent="0" algn="just">
              <a:buNone/>
              <a:defRPr/>
            </a:pPr>
            <a:r>
              <a:rPr lang="en-GB" altLang="en-US" sz="2000" dirty="0"/>
              <a:t>Juran, J. M. (1995). A History of Managing for Quality. ASQC quality Press, Milwaukee, Wisconsin.</a:t>
            </a:r>
          </a:p>
          <a:p>
            <a:pPr marL="457200" lvl="1" indent="0" algn="just">
              <a:buNone/>
              <a:defRPr/>
            </a:pPr>
            <a:r>
              <a:rPr lang="en-GB" altLang="en-US" sz="2000" dirty="0"/>
              <a:t>Kotler, P. Armstrong, G. Harris, L. C. and Piercy, N. (2017). Principles of Marketing, 7</a:t>
            </a:r>
            <a:r>
              <a:rPr lang="en-GB" altLang="en-US" sz="2000" baseline="30000" dirty="0"/>
              <a:t>th </a:t>
            </a:r>
            <a:r>
              <a:rPr lang="en-GB" altLang="en-US" sz="2000" dirty="0"/>
              <a:t>European Edition,  Pearson.</a:t>
            </a:r>
          </a:p>
          <a:p>
            <a:pPr algn="just">
              <a:lnSpc>
                <a:spcPct val="90000"/>
              </a:lnSpc>
              <a:buNone/>
              <a:defRPr/>
            </a:pPr>
            <a:r>
              <a:rPr lang="en-GB" sz="2000" dirty="0"/>
              <a:t>        Parasuraman, A. </a:t>
            </a:r>
            <a:r>
              <a:rPr lang="en-GB" sz="2000" dirty="0" err="1"/>
              <a:t>LeonardL.Berry</a:t>
            </a:r>
            <a:r>
              <a:rPr lang="en-GB" sz="2000" dirty="0"/>
              <a:t>, and Valarie A. Zeithaml (1988). “SERVQUAL: A</a:t>
            </a:r>
          </a:p>
          <a:p>
            <a:pPr algn="just">
              <a:lnSpc>
                <a:spcPct val="90000"/>
              </a:lnSpc>
              <a:buNone/>
              <a:defRPr/>
            </a:pPr>
            <a:r>
              <a:rPr lang="en-GB" sz="2000" dirty="0"/>
              <a:t>        Multiple-  Item Scale for Measuring Service Quality,” Journal of Retailing, 64 (1),12-40. </a:t>
            </a:r>
          </a:p>
          <a:p>
            <a:pPr algn="just">
              <a:lnSpc>
                <a:spcPct val="90000"/>
              </a:lnSpc>
              <a:buNone/>
              <a:defRPr/>
            </a:pPr>
            <a:r>
              <a:rPr lang="en-GB" sz="2000" dirty="0"/>
              <a:t>        Pryor, M. G., White, J. C., &amp; </a:t>
            </a:r>
            <a:r>
              <a:rPr lang="en-GB" sz="2000" dirty="0" err="1"/>
              <a:t>Toombs</a:t>
            </a:r>
            <a:r>
              <a:rPr lang="en-GB" sz="2000" dirty="0"/>
              <a:t>, L. A. (1998). Strategic Quality Management:  A</a:t>
            </a:r>
          </a:p>
          <a:p>
            <a:pPr algn="just">
              <a:lnSpc>
                <a:spcPct val="90000"/>
              </a:lnSpc>
              <a:buNone/>
              <a:defRPr/>
            </a:pPr>
            <a:r>
              <a:rPr lang="en-GB" sz="2000" dirty="0"/>
              <a:t>        Strategic, Systems Approach to Quality. Thomson Learning. </a:t>
            </a:r>
          </a:p>
          <a:p>
            <a:pPr algn="just">
              <a:lnSpc>
                <a:spcPct val="90000"/>
              </a:lnSpc>
              <a:buNone/>
              <a:defRPr/>
            </a:pPr>
            <a:endParaRPr lang="en-GB" sz="2000" dirty="0"/>
          </a:p>
          <a:p>
            <a:pPr algn="just">
              <a:lnSpc>
                <a:spcPct val="90000"/>
              </a:lnSpc>
              <a:buNone/>
              <a:defRPr/>
            </a:pPr>
            <a:endParaRPr lang="en-GB" sz="20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sz="20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sz="2000" dirty="0">
                <a:cs typeface="Times New Roman" panose="02020603050405020304" pitchFamily="18" charset="0"/>
              </a:rPr>
              <a:t>      </a:t>
            </a:r>
            <a:endParaRPr lang="en-US" altLang="en-US" sz="1600" dirty="0"/>
          </a:p>
          <a:p>
            <a:pPr marL="457200" lvl="1" indent="0" algn="just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77584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lnSpc>
                <a:spcPct val="70000"/>
              </a:lnSpc>
            </a:pPr>
            <a:endParaRPr lang="en-GB" altLang="en-US" sz="1400" dirty="0"/>
          </a:p>
          <a:p>
            <a:pPr marL="0" indent="0" algn="just">
              <a:buNone/>
            </a:pPr>
            <a:endParaRPr lang="en-GB" altLang="en-US" dirty="0"/>
          </a:p>
          <a:p>
            <a:pPr marL="0" indent="0" algn="ctr">
              <a:buNone/>
            </a:pPr>
            <a:r>
              <a:rPr lang="en-GB" altLang="en-US" sz="6000" b="1" dirty="0">
                <a:solidFill>
                  <a:srgbClr val="0070C0"/>
                </a:solidFill>
              </a:rPr>
              <a:t>Any Question?</a:t>
            </a:r>
          </a:p>
          <a:p>
            <a:pPr marL="0" indent="0" algn="just">
              <a:buNone/>
            </a:pPr>
            <a:endParaRPr lang="en-GB" altLang="en-US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5384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6069</TotalTime>
  <Words>1264</Words>
  <Application>Microsoft Office PowerPoint</Application>
  <PresentationFormat>On-screen Show (4:3)</PresentationFormat>
  <Paragraphs>433</Paragraphs>
  <Slides>41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Arial</vt:lpstr>
      <vt:lpstr>Calibri</vt:lpstr>
      <vt:lpstr>Courier New</vt:lpstr>
      <vt:lpstr>Myriad Pro</vt:lpstr>
      <vt:lpstr>Times New Roman</vt:lpstr>
      <vt:lpstr>Wingdings</vt:lpstr>
      <vt:lpstr>20140311PresentationUWTSDTemplate</vt:lpstr>
      <vt:lpstr>Document</vt:lpstr>
      <vt:lpstr>                  BA Leadership &amp; Management Skills for the Workplace  BMSK5103   Understanding &amp; Engaging in the Customer Experience</vt:lpstr>
      <vt:lpstr>Lecture 7</vt:lpstr>
      <vt:lpstr>Learning Objectives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References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Nauman Ali</cp:lastModifiedBy>
  <cp:revision>403</cp:revision>
  <cp:lastPrinted>2019-01-28T19:43:23Z</cp:lastPrinted>
  <dcterms:created xsi:type="dcterms:W3CDTF">2018-04-28T09:52:16Z</dcterms:created>
  <dcterms:modified xsi:type="dcterms:W3CDTF">2021-10-27T12:06:13Z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