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459" r:id="rId5"/>
    <p:sldId id="258" r:id="rId6"/>
    <p:sldId id="493" r:id="rId7"/>
    <p:sldId id="494" r:id="rId8"/>
    <p:sldId id="495" r:id="rId9"/>
    <p:sldId id="496" r:id="rId10"/>
    <p:sldId id="471" r:id="rId11"/>
    <p:sldId id="472" r:id="rId12"/>
    <p:sldId id="473" r:id="rId13"/>
    <p:sldId id="474" r:id="rId14"/>
    <p:sldId id="475" r:id="rId15"/>
    <p:sldId id="476" r:id="rId16"/>
    <p:sldId id="499" r:id="rId17"/>
    <p:sldId id="478" r:id="rId18"/>
    <p:sldId id="486" r:id="rId19"/>
    <p:sldId id="479" r:id="rId20"/>
    <p:sldId id="468" r:id="rId21"/>
    <p:sldId id="465" r:id="rId22"/>
    <p:sldId id="469" r:id="rId23"/>
    <p:sldId id="466" r:id="rId24"/>
    <p:sldId id="470" r:id="rId25"/>
    <p:sldId id="467" r:id="rId26"/>
    <p:sldId id="278" r:id="rId27"/>
    <p:sldId id="304" r:id="rId28"/>
    <p:sldId id="281" r:id="rId29"/>
    <p:sldId id="500" r:id="rId3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28/11/2023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28/11/2023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t>How you persuade the reader of your case</a:t>
            </a:r>
          </a:p>
        </p:txBody>
      </p:sp>
      <p:sp>
        <p:nvSpPr>
          <p:cNvPr id="215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527CB96-078C-434D-A1AD-28AB17E54D79}" type="slidenum">
              <a:rPr lang="en-US"/>
              <a:pPr fontAlgn="base">
                <a:spcBef>
                  <a:spcPct val="0"/>
                </a:spcBef>
                <a:spcAft>
                  <a:spcPct val="0"/>
                </a:spcAft>
                <a:defRPr/>
              </a:pPr>
              <a:t>22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28/11/2023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What is meant by critical engagement with literature?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Topic Today</a:t>
            </a:r>
          </a:p>
        </p:txBody>
      </p:sp>
      <p:sp>
        <p:nvSpPr>
          <p:cNvPr id="3" name="Content Placeholder 2"/>
          <p:cNvSpPr>
            <a:spLocks noGrp="1"/>
          </p:cNvSpPr>
          <p:nvPr>
            <p:ph idx="1"/>
          </p:nvPr>
        </p:nvSpPr>
        <p:spPr/>
        <p:txBody>
          <a:bodyPr>
            <a:normAutofit/>
          </a:bodyPr>
          <a:lstStyle/>
          <a:p>
            <a:r>
              <a:rPr lang="en-GB" sz="3600" dirty="0"/>
              <a:t>Critical engagement with literature </a:t>
            </a:r>
          </a:p>
          <a:p>
            <a:endParaRPr lang="en-GB" sz="3600" dirty="0"/>
          </a:p>
          <a:p>
            <a:r>
              <a:rPr lang="en-GB" sz="3600" dirty="0"/>
              <a:t>A tool to use creatively! </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68144" y="2497872"/>
            <a:ext cx="2426435" cy="2759927"/>
          </a:xfrm>
          <a:prstGeom prst="rect">
            <a:avLst/>
          </a:prstGeom>
        </p:spPr>
      </p:pic>
    </p:spTree>
    <p:extLst>
      <p:ext uri="{BB962C8B-B14F-4D97-AF65-F5344CB8AC3E}">
        <p14:creationId xmlns:p14="http://schemas.microsoft.com/office/powerpoint/2010/main" val="1682318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0344-842A-3630-0731-923C5A6A6C3D}"/>
              </a:ext>
            </a:extLst>
          </p:cNvPr>
          <p:cNvSpPr>
            <a:spLocks noGrp="1"/>
          </p:cNvSpPr>
          <p:nvPr>
            <p:ph type="title"/>
          </p:nvPr>
        </p:nvSpPr>
        <p:spPr/>
        <p:txBody>
          <a:bodyPr>
            <a:normAutofit/>
          </a:bodyPr>
          <a:lstStyle/>
          <a:p>
            <a:r>
              <a:rPr lang="en-GB" dirty="0"/>
              <a:t>Starting point</a:t>
            </a:r>
          </a:p>
        </p:txBody>
      </p:sp>
      <p:sp>
        <p:nvSpPr>
          <p:cNvPr id="3" name="Content Placeholder 2">
            <a:extLst>
              <a:ext uri="{FF2B5EF4-FFF2-40B4-BE49-F238E27FC236}">
                <a16:creationId xmlns:a16="http://schemas.microsoft.com/office/drawing/2014/main" id="{460858C1-338F-41F9-9B37-4F5FC8B2F849}"/>
              </a:ext>
            </a:extLst>
          </p:cNvPr>
          <p:cNvSpPr>
            <a:spLocks noGrp="1"/>
          </p:cNvSpPr>
          <p:nvPr>
            <p:ph idx="1"/>
          </p:nvPr>
        </p:nvSpPr>
        <p:spPr/>
        <p:txBody>
          <a:bodyPr/>
          <a:lstStyle/>
          <a:p>
            <a:r>
              <a:rPr lang="en-GB" dirty="0"/>
              <a:t>What is a literature review and why is it needed? </a:t>
            </a:r>
          </a:p>
          <a:p>
            <a:endParaRPr lang="en-GB" dirty="0"/>
          </a:p>
          <a:p>
            <a:r>
              <a:rPr lang="en-GB" dirty="0"/>
              <a:t>In the literature review you establish a baseline for your own work </a:t>
            </a:r>
          </a:p>
          <a:p>
            <a:r>
              <a:rPr lang="en-GB" dirty="0"/>
              <a:t>By explaining what others have done </a:t>
            </a:r>
          </a:p>
        </p:txBody>
      </p:sp>
    </p:spTree>
    <p:extLst>
      <p:ext uri="{BB962C8B-B14F-4D97-AF65-F5344CB8AC3E}">
        <p14:creationId xmlns:p14="http://schemas.microsoft.com/office/powerpoint/2010/main" val="2473960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8426A-8B6F-15AE-2957-B030F7F6A1B1}"/>
              </a:ext>
            </a:extLst>
          </p:cNvPr>
          <p:cNvSpPr>
            <a:spLocks noGrp="1"/>
          </p:cNvSpPr>
          <p:nvPr>
            <p:ph type="title"/>
          </p:nvPr>
        </p:nvSpPr>
        <p:spPr/>
        <p:txBody>
          <a:bodyPr>
            <a:normAutofit fontScale="90000"/>
          </a:bodyPr>
          <a:lstStyle/>
          <a:p>
            <a:r>
              <a:rPr lang="en-GB" dirty="0"/>
              <a:t>Literature Review can cover questions such as ...</a:t>
            </a:r>
          </a:p>
        </p:txBody>
      </p:sp>
      <p:sp>
        <p:nvSpPr>
          <p:cNvPr id="3" name="Content Placeholder 2">
            <a:extLst>
              <a:ext uri="{FF2B5EF4-FFF2-40B4-BE49-F238E27FC236}">
                <a16:creationId xmlns:a16="http://schemas.microsoft.com/office/drawing/2014/main" id="{2456BD1F-400B-B76D-5036-83726B2C3C56}"/>
              </a:ext>
            </a:extLst>
          </p:cNvPr>
          <p:cNvSpPr>
            <a:spLocks noGrp="1"/>
          </p:cNvSpPr>
          <p:nvPr>
            <p:ph idx="1"/>
          </p:nvPr>
        </p:nvSpPr>
        <p:spPr/>
        <p:txBody>
          <a:bodyPr/>
          <a:lstStyle/>
          <a:p>
            <a:r>
              <a:rPr lang="en-GB" dirty="0"/>
              <a:t>What is known about the subject?</a:t>
            </a:r>
          </a:p>
          <a:p>
            <a:r>
              <a:rPr lang="en-GB" dirty="0"/>
              <a:t>Are there any gaps in the knowledge of the subject?</a:t>
            </a:r>
          </a:p>
          <a:p>
            <a:r>
              <a:rPr lang="en-GB" dirty="0"/>
              <a:t>Have areas of further study been identified by researchers that you may want to consider?</a:t>
            </a:r>
          </a:p>
          <a:p>
            <a:r>
              <a:rPr lang="en-GB" dirty="0"/>
              <a:t>Is there consensus about the topic?</a:t>
            </a:r>
          </a:p>
        </p:txBody>
      </p:sp>
    </p:spTree>
    <p:extLst>
      <p:ext uri="{BB962C8B-B14F-4D97-AF65-F5344CB8AC3E}">
        <p14:creationId xmlns:p14="http://schemas.microsoft.com/office/powerpoint/2010/main" val="3013702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902-ECFC-EA8B-E21D-35E0DD829A7E}"/>
              </a:ext>
            </a:extLst>
          </p:cNvPr>
          <p:cNvSpPr>
            <a:spLocks noGrp="1"/>
          </p:cNvSpPr>
          <p:nvPr>
            <p:ph type="title"/>
          </p:nvPr>
        </p:nvSpPr>
        <p:spPr/>
        <p:txBody>
          <a:bodyPr>
            <a:normAutofit/>
          </a:bodyPr>
          <a:lstStyle/>
          <a:p>
            <a:r>
              <a:rPr lang="en-GB" dirty="0"/>
              <a:t>Be aware that …</a:t>
            </a:r>
          </a:p>
        </p:txBody>
      </p:sp>
      <p:sp>
        <p:nvSpPr>
          <p:cNvPr id="3" name="Content Placeholder 2">
            <a:extLst>
              <a:ext uri="{FF2B5EF4-FFF2-40B4-BE49-F238E27FC236}">
                <a16:creationId xmlns:a16="http://schemas.microsoft.com/office/drawing/2014/main" id="{C5E41397-2EE8-D408-5046-E920827AE915}"/>
              </a:ext>
            </a:extLst>
          </p:cNvPr>
          <p:cNvSpPr>
            <a:spLocks noGrp="1"/>
          </p:cNvSpPr>
          <p:nvPr>
            <p:ph idx="1"/>
          </p:nvPr>
        </p:nvSpPr>
        <p:spPr/>
        <p:txBody>
          <a:bodyPr>
            <a:normAutofit fontScale="92500" lnSpcReduction="20000"/>
          </a:bodyPr>
          <a:lstStyle/>
          <a:p>
            <a:r>
              <a:rPr lang="en-GB" dirty="0"/>
              <a:t>The content of a lit survey always depends on your own research </a:t>
            </a:r>
          </a:p>
          <a:p>
            <a:r>
              <a:rPr lang="en-GB" dirty="0"/>
              <a:t>It is about the current research in the area of your dissertation </a:t>
            </a:r>
          </a:p>
          <a:p>
            <a:r>
              <a:rPr lang="en-GB" dirty="0"/>
              <a:t>You identify problems that other researchers have studied </a:t>
            </a:r>
          </a:p>
          <a:p>
            <a:r>
              <a:rPr lang="en-GB" dirty="0"/>
              <a:t>And mention sources or information that were identified by others and might be useful to you</a:t>
            </a:r>
          </a:p>
          <a:p>
            <a:endParaRPr lang="en-GB" dirty="0"/>
          </a:p>
        </p:txBody>
      </p:sp>
    </p:spTree>
    <p:extLst>
      <p:ext uri="{BB962C8B-B14F-4D97-AF65-F5344CB8AC3E}">
        <p14:creationId xmlns:p14="http://schemas.microsoft.com/office/powerpoint/2010/main" val="46377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16777-AF97-9BBE-3E95-73D1BFE9B77F}"/>
              </a:ext>
            </a:extLst>
          </p:cNvPr>
          <p:cNvSpPr>
            <a:spLocks noGrp="1"/>
          </p:cNvSpPr>
          <p:nvPr>
            <p:ph type="title"/>
          </p:nvPr>
        </p:nvSpPr>
        <p:spPr/>
        <p:txBody>
          <a:bodyPr/>
          <a:lstStyle/>
          <a:p>
            <a:r>
              <a:rPr lang="en-GB" dirty="0"/>
              <a:t>Purpose of Lit survey is</a:t>
            </a:r>
          </a:p>
        </p:txBody>
      </p:sp>
      <p:sp>
        <p:nvSpPr>
          <p:cNvPr id="3" name="Content Placeholder 2">
            <a:extLst>
              <a:ext uri="{FF2B5EF4-FFF2-40B4-BE49-F238E27FC236}">
                <a16:creationId xmlns:a16="http://schemas.microsoft.com/office/drawing/2014/main" id="{97C269B6-5403-57AE-1CEB-8A6B9D9C1718}"/>
              </a:ext>
            </a:extLst>
          </p:cNvPr>
          <p:cNvSpPr>
            <a:spLocks noGrp="1"/>
          </p:cNvSpPr>
          <p:nvPr>
            <p:ph idx="1"/>
          </p:nvPr>
        </p:nvSpPr>
        <p:spPr/>
        <p:txBody>
          <a:bodyPr/>
          <a:lstStyle/>
          <a:p>
            <a:r>
              <a:rPr lang="en-GB" dirty="0"/>
              <a:t>To show that you are familiar with the area of research </a:t>
            </a:r>
          </a:p>
          <a:p>
            <a:r>
              <a:rPr lang="en-GB" dirty="0"/>
              <a:t>To provide the foundation for your own work in the next chapters </a:t>
            </a:r>
          </a:p>
        </p:txBody>
      </p:sp>
    </p:spTree>
    <p:extLst>
      <p:ext uri="{BB962C8B-B14F-4D97-AF65-F5344CB8AC3E}">
        <p14:creationId xmlns:p14="http://schemas.microsoft.com/office/powerpoint/2010/main" val="4219985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FF77F9-101F-4080-A744-D6D4C620F1D4}"/>
              </a:ext>
            </a:extLst>
          </p:cNvPr>
          <p:cNvSpPr>
            <a:spLocks noGrp="1"/>
          </p:cNvSpPr>
          <p:nvPr>
            <p:ph type="title"/>
          </p:nvPr>
        </p:nvSpPr>
        <p:spPr/>
        <p:txBody>
          <a:bodyPr>
            <a:normAutofit fontScale="90000"/>
          </a:bodyPr>
          <a:lstStyle/>
          <a:p>
            <a:r>
              <a:rPr lang="en-GB" dirty="0"/>
              <a:t>Include your own voice in your writing about the literature </a:t>
            </a:r>
          </a:p>
        </p:txBody>
      </p:sp>
      <p:sp>
        <p:nvSpPr>
          <p:cNvPr id="6" name="Content Placeholder 5">
            <a:extLst>
              <a:ext uri="{FF2B5EF4-FFF2-40B4-BE49-F238E27FC236}">
                <a16:creationId xmlns:a16="http://schemas.microsoft.com/office/drawing/2014/main" id="{AFD7390F-0A4A-4A8C-B8A4-FF1623BE25FB}"/>
              </a:ext>
            </a:extLst>
          </p:cNvPr>
          <p:cNvSpPr>
            <a:spLocks noGrp="1"/>
          </p:cNvSpPr>
          <p:nvPr>
            <p:ph idx="1"/>
          </p:nvPr>
        </p:nvSpPr>
        <p:spPr/>
        <p:txBody>
          <a:bodyPr/>
          <a:lstStyle/>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Your voice will emerge through your discussion, interpretation, and evaluation of the sources.</a:t>
            </a:r>
          </a:p>
          <a:p>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Here are some ways you can establish your voice in your writing: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36989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F5A5D-A9D5-40DC-865D-5F4113BCF016}"/>
              </a:ext>
            </a:extLst>
          </p:cNvPr>
          <p:cNvSpPr>
            <a:spLocks noGrp="1"/>
          </p:cNvSpPr>
          <p:nvPr>
            <p:ph type="title"/>
          </p:nvPr>
        </p:nvSpPr>
        <p:spPr/>
        <p:txBody>
          <a:bodyPr/>
          <a:lstStyle/>
          <a:p>
            <a:r>
              <a:rPr lang="en-GB" dirty="0"/>
              <a:t>Example 1</a:t>
            </a:r>
          </a:p>
        </p:txBody>
      </p:sp>
      <p:sp>
        <p:nvSpPr>
          <p:cNvPr id="3" name="Content Placeholder 2">
            <a:extLst>
              <a:ext uri="{FF2B5EF4-FFF2-40B4-BE49-F238E27FC236}">
                <a16:creationId xmlns:a16="http://schemas.microsoft.com/office/drawing/2014/main" id="{E2A18A6C-1C70-4690-8BD2-386F35D539A6}"/>
              </a:ext>
            </a:extLst>
          </p:cNvPr>
          <p:cNvSpPr>
            <a:spLocks noGrp="1"/>
          </p:cNvSpPr>
          <p:nvPr>
            <p:ph idx="1"/>
          </p:nvPr>
        </p:nvSpPr>
        <p:spPr/>
        <p:txBody>
          <a:bodyPr/>
          <a:lstStyle/>
          <a:p>
            <a:pPr marL="342900" lvl="0" indent="-342900">
              <a:lnSpc>
                <a:spcPts val="2295"/>
              </a:lnSpc>
              <a:spcBef>
                <a:spcPts val="150"/>
              </a:spcBef>
              <a:spcAft>
                <a:spcPts val="150"/>
              </a:spcAft>
              <a:tabLst>
                <a:tab pos="457200" algn="l"/>
              </a:tabLs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Make your unattributed (not referenced) assertion at the start of paragraphs followed by evidence, findings, arguments from your sources.</a:t>
            </a:r>
          </a:p>
          <a:p>
            <a:pPr marL="342900" lvl="0" indent="-342900">
              <a:lnSpc>
                <a:spcPts val="2295"/>
              </a:lnSpc>
              <a:spcBef>
                <a:spcPts val="150"/>
              </a:spcBef>
              <a:spcAft>
                <a:spcPts val="150"/>
              </a:spcAft>
              <a:tabLst>
                <a:tab pos="457200" algn="l"/>
              </a:tabLst>
            </a:pPr>
            <a:endPar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2400" b="1" dirty="0">
                <a:solidFill>
                  <a:srgbClr val="4A4A4A"/>
                </a:solidFill>
                <a:latin typeface="Arial" panose="020B0604020202020204" pitchFamily="34" charset="0"/>
                <a:ea typeface="Times New Roman" panose="02020603050405020304" pitchFamily="18" charset="0"/>
                <a:cs typeface="Arial" panose="020B0604020202020204" pitchFamily="34" charset="0"/>
              </a:rPr>
              <a:t>Example</a:t>
            </a: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a:t>
            </a:r>
          </a:p>
          <a:p>
            <a:pPr>
              <a:lnSpc>
                <a:spcPts val="2160"/>
              </a:lnSpc>
              <a:spcAft>
                <a:spcPts val="1800"/>
              </a:spcAf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“To date there is no well-established tool to measure divided attention in children. Current methods used to assess divided attention usually involve a variation of the CPT with an additional task included e.g. counting or listening to auditory stimuli (Salthouse, 2003).”</a:t>
            </a:r>
          </a:p>
          <a:p>
            <a:endParaRPr lang="en-GB" dirty="0"/>
          </a:p>
        </p:txBody>
      </p:sp>
    </p:spTree>
    <p:extLst>
      <p:ext uri="{BB962C8B-B14F-4D97-AF65-F5344CB8AC3E}">
        <p14:creationId xmlns:p14="http://schemas.microsoft.com/office/powerpoint/2010/main" val="3297645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2693-426A-4D9B-BCDB-6989689E2C7C}"/>
              </a:ext>
            </a:extLst>
          </p:cNvPr>
          <p:cNvSpPr>
            <a:spLocks noGrp="1"/>
          </p:cNvSpPr>
          <p:nvPr>
            <p:ph type="title"/>
          </p:nvPr>
        </p:nvSpPr>
        <p:spPr/>
        <p:txBody>
          <a:bodyPr/>
          <a:lstStyle/>
          <a:p>
            <a:r>
              <a:rPr lang="en-GB" dirty="0"/>
              <a:t>Example 2 </a:t>
            </a:r>
          </a:p>
        </p:txBody>
      </p:sp>
      <p:sp>
        <p:nvSpPr>
          <p:cNvPr id="3" name="Content Placeholder 2">
            <a:extLst>
              <a:ext uri="{FF2B5EF4-FFF2-40B4-BE49-F238E27FC236}">
                <a16:creationId xmlns:a16="http://schemas.microsoft.com/office/drawing/2014/main" id="{2E7A610A-AF9F-4F69-A44F-217B500B941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sources.</a:t>
            </a:r>
          </a:p>
          <a:p>
            <a:pPr marL="0" lvl="0" indent="0">
              <a:lnSpc>
                <a:spcPts val="2295"/>
              </a:lnSpc>
              <a:spcBef>
                <a:spcPts val="150"/>
              </a:spcBef>
              <a:spcAft>
                <a:spcPts val="150"/>
              </a:spcAft>
              <a:buNone/>
              <a:tabLst>
                <a:tab pos="457200" algn="l"/>
              </a:tabLs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 (2009), however takes a different approach...”</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4246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31DFB-A040-4636-9A2D-798157F36517}"/>
              </a:ext>
            </a:extLst>
          </p:cNvPr>
          <p:cNvSpPr>
            <a:spLocks noGrp="1"/>
          </p:cNvSpPr>
          <p:nvPr>
            <p:ph type="title"/>
          </p:nvPr>
        </p:nvSpPr>
        <p:spPr/>
        <p:txBody>
          <a:bodyPr/>
          <a:lstStyle/>
          <a:p>
            <a:r>
              <a:rPr lang="en-GB" dirty="0"/>
              <a:t>Example 3 </a:t>
            </a:r>
          </a:p>
        </p:txBody>
      </p:sp>
      <p:sp>
        <p:nvSpPr>
          <p:cNvPr id="3" name="Content Placeholder 2">
            <a:extLst>
              <a:ext uri="{FF2B5EF4-FFF2-40B4-BE49-F238E27FC236}">
                <a16:creationId xmlns:a16="http://schemas.microsoft.com/office/drawing/2014/main" id="{D49DD804-A95D-46C4-BDA0-63E71680779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those sources and your main assertion.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t>
            </a:r>
            <a:r>
              <a:rPr lang="en-GB" sz="2000" dirty="0" err="1">
                <a:solidFill>
                  <a:srgbClr val="4A4A4A"/>
                </a:solidFill>
                <a:effectLst/>
                <a:latin typeface="Arial" panose="020B0604020202020204" pitchFamily="34" charset="0"/>
                <a:ea typeface="Times New Roman" panose="02020603050405020304" pitchFamily="18" charset="0"/>
                <a:cs typeface="Arial" panose="020B0604020202020204" pitchFamily="34" charset="0"/>
              </a:rPr>
              <a:t>Netzer's</a:t>
            </a: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argument challenges the term 'renaissance', as it displays repeatedly the use of classical imagery during the medieval period, therefore illustrating that canonising a chronological period can be disadvantageous as characteristics of the term.”</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79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98B2-6428-4708-9D00-636BA415A3D6}"/>
              </a:ext>
            </a:extLst>
          </p:cNvPr>
          <p:cNvSpPr>
            <a:spLocks noGrp="1"/>
          </p:cNvSpPr>
          <p:nvPr>
            <p:ph type="title"/>
          </p:nvPr>
        </p:nvSpPr>
        <p:spPr/>
        <p:txBody>
          <a:bodyPr/>
          <a:lstStyle/>
          <a:p>
            <a:r>
              <a:rPr lang="en-GB" dirty="0"/>
              <a:t>Example 4</a:t>
            </a:r>
          </a:p>
        </p:txBody>
      </p:sp>
      <p:sp>
        <p:nvSpPr>
          <p:cNvPr id="3" name="Content Placeholder 2">
            <a:extLst>
              <a:ext uri="{FF2B5EF4-FFF2-40B4-BE49-F238E27FC236}">
                <a16:creationId xmlns:a16="http://schemas.microsoft.com/office/drawing/2014/main" id="{6700E088-47ED-468D-AD58-2223EF15DDAF}"/>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language to show your strong agreement/disagreement/cautious agreement with sources.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“Smith's (2009) findings show a clear...A serious weakness with this argument is...The research suggests...”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398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5F371-AB2C-4F7E-9404-992D09D02A75}"/>
              </a:ext>
            </a:extLst>
          </p:cNvPr>
          <p:cNvSpPr>
            <a:spLocks noGrp="1"/>
          </p:cNvSpPr>
          <p:nvPr>
            <p:ph type="title"/>
          </p:nvPr>
        </p:nvSpPr>
        <p:spPr/>
        <p:txBody>
          <a:bodyPr/>
          <a:lstStyle/>
          <a:p>
            <a:r>
              <a:rPr lang="en-GB" dirty="0"/>
              <a:t>Example 5 </a:t>
            </a:r>
          </a:p>
        </p:txBody>
      </p:sp>
      <p:sp>
        <p:nvSpPr>
          <p:cNvPr id="3" name="Content Placeholder 2">
            <a:extLst>
              <a:ext uri="{FF2B5EF4-FFF2-40B4-BE49-F238E27FC236}">
                <a16:creationId xmlns:a16="http://schemas.microsoft.com/office/drawing/2014/main" id="{BF37852A-EF7C-4A0F-A0F7-F9D22F03D43E}"/>
              </a:ext>
            </a:extLst>
          </p:cNvPr>
          <p:cNvSpPr>
            <a:spLocks noGrp="1"/>
          </p:cNvSpPr>
          <p:nvPr>
            <p:ph idx="1"/>
          </p:nvPr>
        </p:nvSpPr>
        <p:spPr/>
        <p:txBody>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Include “so what” summary sentences (evaluative sentences) at the end of paragraphs.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“This shows that it is detrimental to strictly categorise chronological periods with artistic genres, as many art historians suggest different movements were taking place in separate geographical locations at the same time.”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57506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0406-BDDE-4311-A82B-5CE5B3EFE329}"/>
              </a:ext>
            </a:extLst>
          </p:cNvPr>
          <p:cNvSpPr>
            <a:spLocks noGrp="1"/>
          </p:cNvSpPr>
          <p:nvPr>
            <p:ph type="title"/>
          </p:nvPr>
        </p:nvSpPr>
        <p:spPr/>
        <p:txBody>
          <a:bodyPr/>
          <a:lstStyle/>
          <a:p>
            <a:r>
              <a:rPr lang="en-GB" dirty="0"/>
              <a:t>Other Tips </a:t>
            </a:r>
          </a:p>
        </p:txBody>
      </p:sp>
      <p:sp>
        <p:nvSpPr>
          <p:cNvPr id="3" name="Content Placeholder 2">
            <a:extLst>
              <a:ext uri="{FF2B5EF4-FFF2-40B4-BE49-F238E27FC236}">
                <a16:creationId xmlns:a16="http://schemas.microsoft.com/office/drawing/2014/main" id="{46F35442-D854-4986-B05E-66711D9D6AD1}"/>
              </a:ext>
            </a:extLst>
          </p:cNvPr>
          <p:cNvSpPr>
            <a:spLocks noGrp="1"/>
          </p:cNvSpPr>
          <p:nvPr>
            <p:ph idx="1"/>
          </p:nvPr>
        </p:nvSpPr>
        <p:spPr/>
        <p:txBody>
          <a:bodyPr>
            <a:normAutofit fontScale="25000" lnSpcReduction="20000"/>
          </a:bodyPr>
          <a:lstStyle/>
          <a:p>
            <a:pPr>
              <a:lnSpc>
                <a:spcPts val="2160"/>
              </a:lnSpc>
              <a:spcAft>
                <a:spcPts val="1800"/>
              </a:spcAf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Using different verbs in your writing will show your understanding of the sources, for example:</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explains that...”</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argues...”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describes how...”</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7200" dirty="0">
                <a:solidFill>
                  <a:srgbClr val="4A4A4A"/>
                </a:solidFill>
                <a:latin typeface="Arial" panose="020B0604020202020204" pitchFamily="34" charset="0"/>
                <a:cs typeface="Arial" panose="020B0604020202020204" pitchFamily="34" charset="0"/>
              </a:rPr>
              <a:t>You can also use verbs to show your agreement or disagreement with other author's arguments. For example:</a:t>
            </a: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correctly identifies...”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fails to consider...”</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80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reveals... “</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587967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385B-E9CE-4583-9A1D-AC6B4EBEB0B0}"/>
              </a:ext>
            </a:extLst>
          </p:cNvPr>
          <p:cNvSpPr>
            <a:spLocks noGrp="1"/>
          </p:cNvSpPr>
          <p:nvPr>
            <p:ph type="title"/>
          </p:nvPr>
        </p:nvSpPr>
        <p:spPr/>
        <p:txBody>
          <a:bodyPr>
            <a:normAutofit fontScale="90000"/>
          </a:bodyPr>
          <a:lstStyle/>
          <a:p>
            <a:r>
              <a:rPr lang="en-GB" dirty="0"/>
              <a:t>Now to your own reflection on your reading </a:t>
            </a:r>
          </a:p>
        </p:txBody>
      </p:sp>
      <p:sp>
        <p:nvSpPr>
          <p:cNvPr id="3" name="Content Placeholder 2">
            <a:extLst>
              <a:ext uri="{FF2B5EF4-FFF2-40B4-BE49-F238E27FC236}">
                <a16:creationId xmlns:a16="http://schemas.microsoft.com/office/drawing/2014/main" id="{194A8A68-6FF6-43D6-99E8-28B02C42558C}"/>
              </a:ext>
            </a:extLst>
          </p:cNvPr>
          <p:cNvSpPr>
            <a:spLocks noGrp="1"/>
          </p:cNvSpPr>
          <p:nvPr>
            <p:ph idx="1"/>
          </p:nvPr>
        </p:nvSpPr>
        <p:spPr/>
        <p:txBody>
          <a:bodyPr/>
          <a:lstStyle/>
          <a:p>
            <a:r>
              <a:rPr lang="en-GB" dirty="0"/>
              <a:t>Introduce one of your readings in 2-3 sentences that tell us about its content and why it is important for your dissertation (i.e</a:t>
            </a:r>
            <a:r>
              <a:rPr lang="en-GB"/>
              <a:t>., reflection) </a:t>
            </a:r>
          </a:p>
        </p:txBody>
      </p:sp>
    </p:spTree>
    <p:extLst>
      <p:ext uri="{BB962C8B-B14F-4D97-AF65-F5344CB8AC3E}">
        <p14:creationId xmlns:p14="http://schemas.microsoft.com/office/powerpoint/2010/main" val="2151483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normAutofit fontScale="90000"/>
          </a:bodyPr>
          <a:lstStyle/>
          <a:p>
            <a:pPr eaLnBrk="1" hangingPunct="1"/>
            <a:r>
              <a:rPr lang="en-GB" dirty="0"/>
              <a:t>Moving on from literature to writing </a:t>
            </a:r>
          </a:p>
        </p:txBody>
      </p:sp>
      <p:sp>
        <p:nvSpPr>
          <p:cNvPr id="16386" name="Content Placeholder 2"/>
          <p:cNvSpPr>
            <a:spLocks noGrp="1"/>
          </p:cNvSpPr>
          <p:nvPr>
            <p:ph idx="1"/>
          </p:nvPr>
        </p:nvSpPr>
        <p:spPr/>
        <p:txBody>
          <a:bodyPr/>
          <a:lstStyle/>
          <a:p>
            <a:pPr eaLnBrk="1" hangingPunct="1"/>
            <a:r>
              <a:rPr lang="en-GB" dirty="0"/>
              <a:t>OK...so you’ve got your plan...</a:t>
            </a:r>
          </a:p>
          <a:p>
            <a:pPr eaLnBrk="1" hangingPunct="1"/>
            <a:r>
              <a:rPr lang="en-GB" dirty="0"/>
              <a:t>Now what?</a:t>
            </a:r>
          </a:p>
          <a:p>
            <a:pPr eaLnBrk="1" hangingPunct="1"/>
            <a:r>
              <a:rPr lang="en-GB" dirty="0"/>
              <a:t>How do you start writing?</a:t>
            </a:r>
          </a:p>
        </p:txBody>
      </p:sp>
      <p:pic>
        <p:nvPicPr>
          <p:cNvPr id="16387" name="Picture 2" descr="C:\Users\luci\AppData\Local\Microsoft\Windows\Temporary Internet Files\Content.IE5\G040T1WM\MC900055515[1].wmf"/>
          <p:cNvPicPr>
            <a:picLocks noChangeAspect="1" noChangeArrowheads="1"/>
          </p:cNvPicPr>
          <p:nvPr/>
        </p:nvPicPr>
        <p:blipFill>
          <a:blip r:embed="rId2"/>
          <a:srcRect/>
          <a:stretch>
            <a:fillRect/>
          </a:stretch>
        </p:blipFill>
        <p:spPr bwMode="auto">
          <a:xfrm>
            <a:off x="4873625" y="3789363"/>
            <a:ext cx="3082925" cy="211455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D45D9-DDE1-F39E-1395-3EE7BA8C98DC}"/>
              </a:ext>
            </a:extLst>
          </p:cNvPr>
          <p:cNvSpPr>
            <a:spLocks noGrp="1"/>
          </p:cNvSpPr>
          <p:nvPr>
            <p:ph type="title"/>
          </p:nvPr>
        </p:nvSpPr>
        <p:spPr/>
        <p:txBody>
          <a:bodyPr/>
          <a:lstStyle/>
          <a:p>
            <a:r>
              <a:rPr lang="en-GB" dirty="0"/>
              <a:t>Getting started with writing . . .</a:t>
            </a:r>
          </a:p>
        </p:txBody>
      </p:sp>
      <p:sp>
        <p:nvSpPr>
          <p:cNvPr id="3" name="Content Placeholder 2">
            <a:extLst>
              <a:ext uri="{FF2B5EF4-FFF2-40B4-BE49-F238E27FC236}">
                <a16:creationId xmlns:a16="http://schemas.microsoft.com/office/drawing/2014/main" id="{3A0E9E78-2A7C-2CC2-E4B7-06BBF427FCA6}"/>
              </a:ext>
            </a:extLst>
          </p:cNvPr>
          <p:cNvSpPr>
            <a:spLocks noGrp="1"/>
          </p:cNvSpPr>
          <p:nvPr>
            <p:ph idx="1"/>
          </p:nvPr>
        </p:nvSpPr>
        <p:spPr/>
        <p:txBody>
          <a:bodyPr/>
          <a:lstStyle/>
          <a:p>
            <a:r>
              <a:rPr lang="en-GB" dirty="0"/>
              <a:t>Take 5 minutes to discuss with the person next to you . . . </a:t>
            </a:r>
          </a:p>
          <a:p>
            <a:pPr lvl="1"/>
            <a:r>
              <a:rPr lang="en-GB" dirty="0"/>
              <a:t>How do you start the writing process?</a:t>
            </a:r>
          </a:p>
          <a:p>
            <a:pPr lvl="1"/>
            <a:r>
              <a:rPr lang="en-GB" dirty="0"/>
              <a:t>What do you need to have in place before you start?</a:t>
            </a:r>
          </a:p>
          <a:p>
            <a:pPr lvl="1"/>
            <a:r>
              <a:rPr lang="en-GB" dirty="0"/>
              <a:t>Any other tips for what works/doesn’t work for you?</a:t>
            </a:r>
          </a:p>
        </p:txBody>
      </p:sp>
    </p:spTree>
    <p:extLst>
      <p:ext uri="{BB962C8B-B14F-4D97-AF65-F5344CB8AC3E}">
        <p14:creationId xmlns:p14="http://schemas.microsoft.com/office/powerpoint/2010/main" val="633073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31D79-7A28-4107-9F03-FB81566B66C4}"/>
              </a:ext>
            </a:extLst>
          </p:cNvPr>
          <p:cNvSpPr>
            <a:spLocks noGrp="1"/>
          </p:cNvSpPr>
          <p:nvPr>
            <p:ph type="title"/>
          </p:nvPr>
        </p:nvSpPr>
        <p:spPr/>
        <p:txBody>
          <a:bodyPr/>
          <a:lstStyle/>
          <a:p>
            <a:r>
              <a:rPr lang="en-GB" dirty="0"/>
              <a:t>Build an Argument </a:t>
            </a:r>
          </a:p>
        </p:txBody>
      </p:sp>
      <p:sp>
        <p:nvSpPr>
          <p:cNvPr id="3" name="Content Placeholder 2">
            <a:extLst>
              <a:ext uri="{FF2B5EF4-FFF2-40B4-BE49-F238E27FC236}">
                <a16:creationId xmlns:a16="http://schemas.microsoft.com/office/drawing/2014/main" id="{F4C7D627-30B3-4461-AD0D-CC840C549831}"/>
              </a:ext>
            </a:extLst>
          </p:cNvPr>
          <p:cNvSpPr>
            <a:spLocks noGrp="1"/>
          </p:cNvSpPr>
          <p:nvPr>
            <p:ph idx="1"/>
          </p:nvPr>
        </p:nvSpPr>
        <p:spPr/>
        <p:txBody>
          <a:bodyPr>
            <a:normAutofit fontScale="85000" lnSpcReduction="10000"/>
          </a:bodyPr>
          <a:lstStyle/>
          <a:p>
            <a:r>
              <a:rPr lang="en-GB" sz="2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Your argument is how you express your viewpoint and </a:t>
            </a:r>
            <a:r>
              <a:rPr lang="en-GB" sz="2800" dirty="0">
                <a:solidFill>
                  <a:srgbClr val="4A4A4A"/>
                </a:solidFill>
                <a:latin typeface="Arial" panose="020B0604020202020204" pitchFamily="34" charset="0"/>
                <a:cs typeface="Arial" panose="020B0604020202020204" pitchFamily="34" charset="0"/>
              </a:rPr>
              <a:t>answer</a:t>
            </a:r>
            <a:r>
              <a:rPr lang="en-GB" sz="2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the question you have been set, using evidence.</a:t>
            </a:r>
          </a:p>
          <a:p>
            <a:r>
              <a:rPr lang="en-GB" sz="2800" dirty="0">
                <a:solidFill>
                  <a:srgbClr val="4A4A4A"/>
                </a:solidFill>
                <a:latin typeface="Arial" panose="020B0604020202020204" pitchFamily="34" charset="0"/>
                <a:cs typeface="Arial" panose="020B0604020202020204" pitchFamily="34" charset="0"/>
              </a:rPr>
              <a:t>Your argument can help you plan the structure of your work and guide you to find the evidence you need to support it.</a:t>
            </a:r>
          </a:p>
          <a:p>
            <a:pPr>
              <a:lnSpc>
                <a:spcPts val="2160"/>
              </a:lnSpc>
              <a:spcAft>
                <a:spcPts val="1800"/>
              </a:spcAft>
            </a:pPr>
            <a:r>
              <a:rPr lang="en-GB" sz="2800" dirty="0">
                <a:solidFill>
                  <a:srgbClr val="4A4A4A"/>
                </a:solidFill>
                <a:latin typeface="Arial" panose="020B0604020202020204" pitchFamily="34" charset="0"/>
                <a:cs typeface="Arial" panose="020B0604020202020204" pitchFamily="34" charset="0"/>
              </a:rPr>
              <a:t>Make sure that your argument runs throughout your writing and that everything you include is relevant to it. </a:t>
            </a:r>
          </a:p>
          <a:p>
            <a:pPr>
              <a:lnSpc>
                <a:spcPts val="2160"/>
              </a:lnSpc>
              <a:spcAft>
                <a:spcPts val="1800"/>
              </a:spcAft>
            </a:pPr>
            <a:r>
              <a:rPr lang="en-GB" sz="2800" dirty="0">
                <a:solidFill>
                  <a:srgbClr val="4A4A4A"/>
                </a:solidFill>
                <a:latin typeface="Arial" panose="020B0604020202020204" pitchFamily="34" charset="0"/>
                <a:cs typeface="Arial" panose="020B0604020202020204" pitchFamily="34" charset="0"/>
              </a:rPr>
              <a:t>Try to sum up your argument in a few words before you start writing and keep checking that it remains the focus as you research and write your work.</a:t>
            </a:r>
          </a:p>
          <a:p>
            <a:endParaRPr lang="en-GB" dirty="0"/>
          </a:p>
        </p:txBody>
      </p:sp>
    </p:spTree>
    <p:extLst>
      <p:ext uri="{BB962C8B-B14F-4D97-AF65-F5344CB8AC3E}">
        <p14:creationId xmlns:p14="http://schemas.microsoft.com/office/powerpoint/2010/main" val="4140703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a:xfrm>
            <a:off x="457200" y="274638"/>
            <a:ext cx="8229600" cy="1143000"/>
          </a:xfrm>
        </p:spPr>
        <p:txBody>
          <a:bodyPr anchor="ctr">
            <a:normAutofit/>
          </a:bodyPr>
          <a:lstStyle/>
          <a:p>
            <a:pPr eaLnBrk="1" hangingPunct="1"/>
            <a:r>
              <a:rPr lang="en-US"/>
              <a:t>Putting ideas onto paper</a:t>
            </a:r>
          </a:p>
        </p:txBody>
      </p:sp>
      <p:sp>
        <p:nvSpPr>
          <p:cNvPr id="17410" name="Content Placeholder 2"/>
          <p:cNvSpPr>
            <a:spLocks noGrp="1"/>
          </p:cNvSpPr>
          <p:nvPr>
            <p:ph sz="half" idx="1"/>
          </p:nvPr>
        </p:nvSpPr>
        <p:spPr>
          <a:xfrm>
            <a:off x="457200" y="1600201"/>
            <a:ext cx="4038600" cy="3989040"/>
          </a:xfrm>
        </p:spPr>
        <p:txBody>
          <a:bodyPr>
            <a:normAutofit/>
          </a:bodyPr>
          <a:lstStyle/>
          <a:p>
            <a:pPr eaLnBrk="1" hangingPunct="1">
              <a:lnSpc>
                <a:spcPct val="90000"/>
              </a:lnSpc>
            </a:pPr>
            <a:r>
              <a:rPr lang="en-US" dirty="0"/>
              <a:t>Plan should indicate direction and structure</a:t>
            </a:r>
          </a:p>
          <a:p>
            <a:pPr eaLnBrk="1" hangingPunct="1">
              <a:lnSpc>
                <a:spcPct val="90000"/>
              </a:lnSpc>
            </a:pPr>
            <a:r>
              <a:rPr lang="en-US" dirty="0"/>
              <a:t>Having researched you should have examples to back up your thesis</a:t>
            </a:r>
          </a:p>
          <a:p>
            <a:pPr eaLnBrk="1" hangingPunct="1">
              <a:lnSpc>
                <a:spcPct val="90000"/>
              </a:lnSpc>
            </a:pPr>
            <a:r>
              <a:rPr lang="en-US" dirty="0"/>
              <a:t>Start to think of sequence of ‘story’</a:t>
            </a:r>
          </a:p>
          <a:p>
            <a:pPr eaLnBrk="1" hangingPunct="1">
              <a:lnSpc>
                <a:spcPct val="90000"/>
              </a:lnSpc>
            </a:pPr>
            <a:endParaRPr lang="en-US" dirty="0"/>
          </a:p>
        </p:txBody>
      </p:sp>
      <p:pic>
        <p:nvPicPr>
          <p:cNvPr id="17411" name="Picture 4"/>
          <p:cNvPicPr>
            <a:picLocks noChangeAspect="1"/>
          </p:cNvPicPr>
          <p:nvPr/>
        </p:nvPicPr>
        <p:blipFill rotWithShape="1">
          <a:blip r:embed="rId2"/>
          <a:srcRect l="20394" r="12110" b="-1"/>
          <a:stretch/>
        </p:blipFill>
        <p:spPr bwMode="auto">
          <a:xfrm>
            <a:off x="4648200" y="1600201"/>
            <a:ext cx="4038600" cy="398904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4885D-9350-418B-8DA5-D10BC9A19CFA}"/>
              </a:ext>
            </a:extLst>
          </p:cNvPr>
          <p:cNvSpPr>
            <a:spLocks noGrp="1"/>
          </p:cNvSpPr>
          <p:nvPr>
            <p:ph type="title"/>
          </p:nvPr>
        </p:nvSpPr>
        <p:spPr/>
        <p:txBody>
          <a:bodyPr/>
          <a:lstStyle/>
          <a:p>
            <a:r>
              <a:rPr lang="en-GB" dirty="0"/>
              <a:t>Structure your argument </a:t>
            </a:r>
          </a:p>
        </p:txBody>
      </p:sp>
      <p:sp>
        <p:nvSpPr>
          <p:cNvPr id="3" name="Content Placeholder 2">
            <a:extLst>
              <a:ext uri="{FF2B5EF4-FFF2-40B4-BE49-F238E27FC236}">
                <a16:creationId xmlns:a16="http://schemas.microsoft.com/office/drawing/2014/main" id="{2A6CE1C2-AB73-4982-9B61-0CAAF02C5FB9}"/>
              </a:ext>
            </a:extLst>
          </p:cNvPr>
          <p:cNvSpPr>
            <a:spLocks noGrp="1"/>
          </p:cNvSpPr>
          <p:nvPr>
            <p:ph idx="1"/>
          </p:nvPr>
        </p:nvSpPr>
        <p:spPr/>
        <p:txBody>
          <a:bodyPr/>
          <a:lstStyle/>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Guide your reader through your argument in a logical way. Think about what questions your reader might have. If you can answer these questions through your argument, it will seem more convincing.</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Present both sides of the debate, along with your thoughts, linking together the different elements.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can then work towards a conclusion by weighing the evidence and showing how certain ideas are accepted and others are rejected. Your conclusion should make clear where you stand.</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88065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US" dirty="0"/>
              <a:t>Sequence of info</a:t>
            </a:r>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US" dirty="0"/>
              <a:t>Stories have a beginning, middle and an end</a:t>
            </a:r>
          </a:p>
          <a:p>
            <a:pPr eaLnBrk="1" fontAlgn="auto" hangingPunct="1">
              <a:spcAft>
                <a:spcPts val="0"/>
              </a:spcAft>
              <a:buFont typeface="Arial" pitchFamily="34" charset="0"/>
              <a:buChar char="•"/>
              <a:defRPr/>
            </a:pPr>
            <a:r>
              <a:rPr lang="en-US" dirty="0"/>
              <a:t>Stories are written for the reader</a:t>
            </a:r>
          </a:p>
          <a:p>
            <a:pPr eaLnBrk="1" fontAlgn="auto" hangingPunct="1">
              <a:spcAft>
                <a:spcPts val="0"/>
              </a:spcAft>
              <a:buFont typeface="Arial" pitchFamily="34" charset="0"/>
              <a:buChar char="•"/>
              <a:defRPr/>
            </a:pPr>
            <a:r>
              <a:rPr lang="en-US" dirty="0"/>
              <a:t>Each part of the story should unfold in logical  order </a:t>
            </a:r>
          </a:p>
          <a:p>
            <a:pPr eaLnBrk="1" fontAlgn="auto" hangingPunct="1">
              <a:spcAft>
                <a:spcPts val="0"/>
              </a:spcAft>
              <a:buFont typeface="Arial" pitchFamily="34" charset="0"/>
              <a:buChar char="•"/>
              <a:defRPr/>
            </a:pPr>
            <a:r>
              <a:rPr lang="en-US" dirty="0"/>
              <a:t>Think ‘instructions’ </a:t>
            </a:r>
          </a:p>
          <a:p>
            <a:pPr lvl="1" eaLnBrk="1" fontAlgn="auto" hangingPunct="1">
              <a:spcAft>
                <a:spcPts val="0"/>
              </a:spcAft>
              <a:buFont typeface="Arial" pitchFamily="34" charset="0"/>
              <a:buChar char="–"/>
              <a:defRPr/>
            </a:pPr>
            <a:r>
              <a:rPr lang="en-US" dirty="0"/>
              <a:t> how to make a cup of tea….</a:t>
            </a:r>
          </a:p>
          <a:p>
            <a:pPr marL="457200" lvl="1" indent="0" eaLnBrk="1" fontAlgn="auto" hangingPunct="1">
              <a:spcAft>
                <a:spcPts val="0"/>
              </a:spcAft>
              <a:buFont typeface="Arial" pitchFamily="34" charset="0"/>
              <a:buNone/>
              <a:defRPr/>
            </a:pPr>
            <a:endParaRPr lang="en-US" dirty="0"/>
          </a:p>
        </p:txBody>
      </p:sp>
      <p:pic>
        <p:nvPicPr>
          <p:cNvPr id="18435" name="Picture 3" descr="RoseTeacup.jpg"/>
          <p:cNvPicPr>
            <a:picLocks noChangeAspect="1"/>
          </p:cNvPicPr>
          <p:nvPr/>
        </p:nvPicPr>
        <p:blipFill>
          <a:blip r:embed="rId2"/>
          <a:srcRect/>
          <a:stretch>
            <a:fillRect/>
          </a:stretch>
        </p:blipFill>
        <p:spPr bwMode="auto">
          <a:xfrm>
            <a:off x="4995863" y="4110708"/>
            <a:ext cx="4148137" cy="281305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1996-413C-4429-8181-D8EDF5203FFB}"/>
              </a:ext>
            </a:extLst>
          </p:cNvPr>
          <p:cNvSpPr>
            <a:spLocks noGrp="1"/>
          </p:cNvSpPr>
          <p:nvPr>
            <p:ph type="title"/>
          </p:nvPr>
        </p:nvSpPr>
        <p:spPr/>
        <p:txBody>
          <a:bodyPr/>
          <a:lstStyle/>
          <a:p>
            <a:r>
              <a:rPr lang="en-GB" dirty="0"/>
              <a:t>Develop your argument </a:t>
            </a:r>
          </a:p>
        </p:txBody>
      </p:sp>
      <p:sp>
        <p:nvSpPr>
          <p:cNvPr id="3" name="Content Placeholder 2">
            <a:extLst>
              <a:ext uri="{FF2B5EF4-FFF2-40B4-BE49-F238E27FC236}">
                <a16:creationId xmlns:a16="http://schemas.microsoft.com/office/drawing/2014/main" id="{79CBD99D-69B8-490C-B64D-41B939DCC68E}"/>
              </a:ext>
            </a:extLst>
          </p:cNvPr>
          <p:cNvSpPr>
            <a:spLocks noGrp="1"/>
          </p:cNvSpPr>
          <p:nvPr>
            <p:ph idx="1"/>
          </p:nvPr>
        </p:nvSpPr>
        <p:spPr/>
        <p:txBody>
          <a:bodyPr>
            <a:normAutofit fontScale="25000" lnSpcReduction="20000"/>
          </a:bodyPr>
          <a:lstStyle/>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Develop your argument by considering the evidence and drawing your own conclusion.</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are considering a range of opinions, try to group them together under different headings.</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Look at the strengths and weaknesses of the different sets of evidence and present these clearly and in a critical way. This will help to show you understand what you have read.</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Take the evidence into account in developing your own argument and make clear what your viewpoint is. Perhaps your argument has strengths and weaknesses as well – it is fine to acknowledge these.</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4167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457200" y="274638"/>
            <a:ext cx="8229600" cy="1143000"/>
          </a:xfrm>
        </p:spPr>
        <p:txBody>
          <a:bodyPr anchor="ctr">
            <a:normAutofit/>
          </a:bodyPr>
          <a:lstStyle/>
          <a:p>
            <a:pPr eaLnBrk="1" hangingPunct="1"/>
            <a:r>
              <a:rPr lang="en-US" dirty="0"/>
              <a:t>An argument is ..</a:t>
            </a:r>
          </a:p>
        </p:txBody>
      </p:sp>
      <p:sp>
        <p:nvSpPr>
          <p:cNvPr id="20482" name="Content Placeholder 2"/>
          <p:cNvSpPr>
            <a:spLocks noGrp="1"/>
          </p:cNvSpPr>
          <p:nvPr>
            <p:ph sz="half" idx="1"/>
          </p:nvPr>
        </p:nvSpPr>
        <p:spPr>
          <a:xfrm>
            <a:off x="457200" y="1600201"/>
            <a:ext cx="4038600" cy="3989040"/>
          </a:xfrm>
        </p:spPr>
        <p:txBody>
          <a:bodyPr>
            <a:normAutofit/>
          </a:bodyPr>
          <a:lstStyle/>
          <a:p>
            <a:pPr eaLnBrk="1" hangingPunct="1">
              <a:lnSpc>
                <a:spcPct val="90000"/>
              </a:lnSpc>
            </a:pPr>
            <a:r>
              <a:rPr lang="en-US" sz="2200" dirty="0"/>
              <a:t>A discussion that shows how one idea (or thing) links to, or follows from, another</a:t>
            </a:r>
          </a:p>
          <a:p>
            <a:pPr lvl="1" eaLnBrk="1" hangingPunct="1">
              <a:lnSpc>
                <a:spcPct val="90000"/>
              </a:lnSpc>
            </a:pPr>
            <a:r>
              <a:rPr lang="en-US" sz="2200" dirty="0"/>
              <a:t>It deals with causes and consequences</a:t>
            </a:r>
          </a:p>
          <a:p>
            <a:pPr lvl="1" eaLnBrk="1" hangingPunct="1">
              <a:lnSpc>
                <a:spcPct val="90000"/>
              </a:lnSpc>
            </a:pPr>
            <a:r>
              <a:rPr lang="en-US" sz="2200" dirty="0"/>
              <a:t>It should show reasons/rationale</a:t>
            </a:r>
          </a:p>
          <a:p>
            <a:pPr lvl="1" eaLnBrk="1" hangingPunct="1">
              <a:lnSpc>
                <a:spcPct val="90000"/>
              </a:lnSpc>
            </a:pPr>
            <a:r>
              <a:rPr lang="en-US" sz="2200" dirty="0"/>
              <a:t>It should be logical</a:t>
            </a:r>
          </a:p>
          <a:p>
            <a:pPr lvl="1" eaLnBrk="1" hangingPunct="1">
              <a:lnSpc>
                <a:spcPct val="90000"/>
              </a:lnSpc>
            </a:pPr>
            <a:r>
              <a:rPr lang="en-US" sz="2200" dirty="0"/>
              <a:t>It should be persuasive</a:t>
            </a:r>
          </a:p>
          <a:p>
            <a:pPr lvl="1" eaLnBrk="1" hangingPunct="1">
              <a:lnSpc>
                <a:spcPct val="90000"/>
              </a:lnSpc>
            </a:pPr>
            <a:r>
              <a:rPr lang="en-US" sz="2200" dirty="0"/>
              <a:t>It should make sense</a:t>
            </a:r>
          </a:p>
        </p:txBody>
      </p:sp>
      <p:pic>
        <p:nvPicPr>
          <p:cNvPr id="20483" name="Picture 3"/>
          <p:cNvPicPr>
            <a:picLocks noChangeAspect="1"/>
          </p:cNvPicPr>
          <p:nvPr/>
        </p:nvPicPr>
        <p:blipFill rotWithShape="1">
          <a:blip r:embed="rId3"/>
          <a:srcRect l="3884" r="20185" b="2"/>
          <a:stretch/>
        </p:blipFill>
        <p:spPr bwMode="auto">
          <a:xfrm>
            <a:off x="4648200" y="1600201"/>
            <a:ext cx="4038600" cy="398904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pPr eaLnBrk="1" hangingPunct="1"/>
            <a:r>
              <a:rPr lang="en-GB"/>
              <a:t>What makes a coherent argument?</a:t>
            </a:r>
          </a:p>
        </p:txBody>
      </p:sp>
      <p:sp>
        <p:nvSpPr>
          <p:cNvPr id="22530" name="Content Placeholder 2"/>
          <p:cNvSpPr>
            <a:spLocks noGrp="1"/>
          </p:cNvSpPr>
          <p:nvPr>
            <p:ph idx="1"/>
          </p:nvPr>
        </p:nvSpPr>
        <p:spPr>
          <a:xfrm>
            <a:off x="354013" y="1417639"/>
            <a:ext cx="7026275" cy="4887912"/>
          </a:xfrm>
        </p:spPr>
        <p:txBody>
          <a:bodyPr/>
          <a:lstStyle/>
          <a:p>
            <a:pPr eaLnBrk="1" hangingPunct="1"/>
            <a:r>
              <a:rPr lang="en-GB" dirty="0">
                <a:solidFill>
                  <a:srgbClr val="0070C0"/>
                </a:solidFill>
              </a:rPr>
              <a:t>Thesis</a:t>
            </a:r>
            <a:r>
              <a:rPr lang="en-GB" dirty="0"/>
              <a:t> –  the point/argument/view that you want to express</a:t>
            </a:r>
          </a:p>
          <a:p>
            <a:pPr eaLnBrk="1" hangingPunct="1"/>
            <a:r>
              <a:rPr lang="en-GB" dirty="0">
                <a:solidFill>
                  <a:srgbClr val="FF0000"/>
                </a:solidFill>
              </a:rPr>
              <a:t>Evidence</a:t>
            </a:r>
            <a:r>
              <a:rPr lang="en-GB" dirty="0"/>
              <a:t> – examples to back up claims</a:t>
            </a:r>
          </a:p>
          <a:p>
            <a:pPr eaLnBrk="1" hangingPunct="1"/>
            <a:r>
              <a:rPr lang="en-GB" dirty="0">
                <a:solidFill>
                  <a:srgbClr val="FFC000"/>
                </a:solidFill>
              </a:rPr>
              <a:t>Warrant</a:t>
            </a:r>
            <a:r>
              <a:rPr lang="en-GB" dirty="0"/>
              <a:t> – shows how examples back up your thesis</a:t>
            </a:r>
          </a:p>
          <a:p>
            <a:pPr eaLnBrk="1" hangingPunct="1"/>
            <a:r>
              <a:rPr lang="en-GB" dirty="0">
                <a:solidFill>
                  <a:srgbClr val="00B050"/>
                </a:solidFill>
              </a:rPr>
              <a:t>Concessions/qualifications</a:t>
            </a:r>
            <a:r>
              <a:rPr lang="en-GB" dirty="0"/>
              <a:t> – points that balance your discussion</a:t>
            </a:r>
          </a:p>
        </p:txBody>
      </p:sp>
      <p:pic>
        <p:nvPicPr>
          <p:cNvPr id="22531" name="Picture 2" descr="C:\Users\luci\AppData\Local\Microsoft\Windows\Temporary Internet Files\Content.IE5\YXOSHNW9\MP900385754[1].jpg"/>
          <p:cNvPicPr>
            <a:picLocks noChangeAspect="1" noChangeArrowheads="1"/>
          </p:cNvPicPr>
          <p:nvPr/>
        </p:nvPicPr>
        <p:blipFill>
          <a:blip r:embed="rId2"/>
          <a:srcRect/>
          <a:stretch>
            <a:fillRect/>
          </a:stretch>
        </p:blipFill>
        <p:spPr bwMode="auto">
          <a:xfrm>
            <a:off x="7454106" y="2480359"/>
            <a:ext cx="1466850" cy="2052637"/>
          </a:xfrm>
          <a:prstGeom prst="rect">
            <a:avLst/>
          </a:prstGeom>
          <a:noFill/>
          <a:ln w="9525">
            <a:noFill/>
            <a:miter lim="800000"/>
            <a:headEnd/>
            <a:tailEnd/>
          </a:ln>
        </p:spPr>
      </p:pic>
      <p:pic>
        <p:nvPicPr>
          <p:cNvPr id="22532" name="Picture 3" descr="C:\Users\luci\AppData\Local\Microsoft\Windows\Temporary Internet Files\Content.IE5\MY9XFZ5T\MC900431558[1].png"/>
          <p:cNvPicPr>
            <a:picLocks noChangeAspect="1" noChangeArrowheads="1"/>
          </p:cNvPicPr>
          <p:nvPr/>
        </p:nvPicPr>
        <p:blipFill>
          <a:blip r:embed="rId3"/>
          <a:srcRect/>
          <a:stretch>
            <a:fillRect/>
          </a:stretch>
        </p:blipFill>
        <p:spPr bwMode="auto">
          <a:xfrm>
            <a:off x="7791449" y="3284984"/>
            <a:ext cx="792163" cy="790575"/>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a:solidFill>
                  <a:schemeClr val="accent1">
                    <a:satMod val="150000"/>
                  </a:schemeClr>
                </a:solidFill>
              </a:rPr>
              <a:t>Example:</a:t>
            </a:r>
            <a:endParaRPr lang="en-GB" dirty="0">
              <a:solidFill>
                <a:schemeClr val="accent1">
                  <a:satMod val="150000"/>
                </a:schemeClr>
              </a:solidFill>
            </a:endParaRPr>
          </a:p>
        </p:txBody>
      </p:sp>
      <p:sp>
        <p:nvSpPr>
          <p:cNvPr id="21507"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a:solidFill>
                  <a:srgbClr val="00B050"/>
                </a:solidFill>
              </a:rPr>
              <a:t>Claim</a:t>
            </a:r>
            <a:r>
              <a:rPr lang="en-GB" dirty="0"/>
              <a:t> – hand washing stops the spread of germs</a:t>
            </a:r>
          </a:p>
          <a:p>
            <a:pPr eaLnBrk="1" fontAlgn="auto" hangingPunct="1">
              <a:spcAft>
                <a:spcPts val="0"/>
              </a:spcAft>
              <a:buFont typeface="Arial" pitchFamily="34" charset="0"/>
              <a:buChar char="•"/>
              <a:defRPr/>
            </a:pPr>
            <a:r>
              <a:rPr lang="en-GB" dirty="0">
                <a:solidFill>
                  <a:srgbClr val="00B0F0"/>
                </a:solidFill>
              </a:rPr>
              <a:t>Evidence</a:t>
            </a:r>
            <a:r>
              <a:rPr lang="en-GB" dirty="0"/>
              <a:t> – various reports show that germs are not transferred between people if hands are regularly washed</a:t>
            </a:r>
          </a:p>
          <a:p>
            <a:pPr eaLnBrk="1" fontAlgn="auto" hangingPunct="1">
              <a:spcAft>
                <a:spcPts val="0"/>
              </a:spcAft>
              <a:buFont typeface="Arial" pitchFamily="34" charset="0"/>
              <a:buChar char="•"/>
              <a:defRPr/>
            </a:pPr>
            <a:r>
              <a:rPr lang="en-GB" dirty="0">
                <a:solidFill>
                  <a:srgbClr val="FFFF00"/>
                </a:solidFill>
              </a:rPr>
              <a:t>Warrant</a:t>
            </a:r>
            <a:r>
              <a:rPr lang="en-GB" dirty="0"/>
              <a:t> – reports back up the claim</a:t>
            </a:r>
          </a:p>
          <a:p>
            <a:pPr eaLnBrk="1" fontAlgn="auto" hangingPunct="1">
              <a:spcAft>
                <a:spcPts val="0"/>
              </a:spcAft>
              <a:buFont typeface="Arial" pitchFamily="34" charset="0"/>
              <a:buChar char="•"/>
              <a:defRPr/>
            </a:pPr>
            <a:r>
              <a:rPr lang="en-GB" dirty="0">
                <a:solidFill>
                  <a:srgbClr val="FF0000"/>
                </a:solidFill>
              </a:rPr>
              <a:t>Qualification/Concessions</a:t>
            </a:r>
            <a:r>
              <a:rPr lang="en-GB" dirty="0">
                <a:solidFill>
                  <a:srgbClr val="FFFFFF"/>
                </a:solidFill>
              </a:rPr>
              <a:t> </a:t>
            </a:r>
            <a:r>
              <a:rPr lang="en-GB" dirty="0"/>
              <a:t>– not all germs might be killed by washing; time and </a:t>
            </a:r>
            <a:r>
              <a:rPr lang="en-GB"/>
              <a:t>manner might </a:t>
            </a:r>
            <a:r>
              <a:rPr lang="en-GB" dirty="0"/>
              <a:t>matter</a:t>
            </a:r>
          </a:p>
        </p:txBody>
      </p:sp>
      <p:pic>
        <p:nvPicPr>
          <p:cNvPr id="23555" name="Picture 7" descr="C:\Users\luci\AppData\Local\Microsoft\Windows\Temporary Internet Files\Content.IE5\YXOSHNW9\MC900297965[1].wmf"/>
          <p:cNvPicPr>
            <a:picLocks noChangeAspect="1" noChangeArrowheads="1"/>
          </p:cNvPicPr>
          <p:nvPr/>
        </p:nvPicPr>
        <p:blipFill>
          <a:blip r:embed="rId2"/>
          <a:srcRect/>
          <a:stretch>
            <a:fillRect/>
          </a:stretch>
        </p:blipFill>
        <p:spPr bwMode="auto">
          <a:xfrm>
            <a:off x="6156325" y="260350"/>
            <a:ext cx="2265363" cy="1512888"/>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Outlines</a:t>
            </a:r>
          </a:p>
        </p:txBody>
      </p:sp>
      <p:sp>
        <p:nvSpPr>
          <p:cNvPr id="3" name="Content Placeholder 2"/>
          <p:cNvSpPr>
            <a:spLocks noGrp="1"/>
          </p:cNvSpPr>
          <p:nvPr>
            <p:ph idx="1"/>
          </p:nvPr>
        </p:nvSpPr>
        <p:spPr/>
        <p:txBody>
          <a:bodyPr>
            <a:normAutofit fontScale="85000" lnSpcReduction="10000"/>
          </a:bodyPr>
          <a:lstStyle/>
          <a:p>
            <a:pPr>
              <a:buFont typeface="Wingdings" panose="05000000000000000000" pitchFamily="2" charset="2"/>
              <a:buChar char="v"/>
            </a:pPr>
            <a:r>
              <a:rPr lang="en-GB" dirty="0"/>
              <a:t> Always be thinking about the structure </a:t>
            </a:r>
          </a:p>
          <a:p>
            <a:pPr>
              <a:buFont typeface="Wingdings" panose="05000000000000000000" pitchFamily="2" charset="2"/>
              <a:buChar char="v"/>
            </a:pPr>
            <a:r>
              <a:rPr lang="en-GB" dirty="0"/>
              <a:t> Create an outline, and develop it</a:t>
            </a:r>
          </a:p>
          <a:p>
            <a:pPr>
              <a:buFont typeface="Wingdings" panose="05000000000000000000" pitchFamily="2" charset="2"/>
              <a:buChar char="v"/>
            </a:pPr>
            <a:r>
              <a:rPr lang="en-GB" dirty="0"/>
              <a:t> By the end of block 2, you should have an annotated outline, i.e. a detailed outline with a summary of what you will put in each chapter. </a:t>
            </a:r>
          </a:p>
          <a:p>
            <a:pPr>
              <a:buFont typeface="Wingdings" panose="05000000000000000000" pitchFamily="2" charset="2"/>
              <a:buChar char="v"/>
            </a:pPr>
            <a:r>
              <a:rPr lang="en-GB" dirty="0"/>
              <a:t>You will need to bring this along to your sessions with your supervisor </a:t>
            </a:r>
          </a:p>
          <a:p>
            <a:pPr>
              <a:buFont typeface="Wingdings" panose="05000000000000000000" pitchFamily="2" charset="2"/>
              <a:buChar char="v"/>
            </a:pPr>
            <a:r>
              <a:rPr lang="en-GB" dirty="0"/>
              <a:t> This is not written in stone but it will help you to develop your project</a:t>
            </a:r>
          </a:p>
        </p:txBody>
      </p:sp>
    </p:spTree>
    <p:extLst>
      <p:ext uri="{BB962C8B-B14F-4D97-AF65-F5344CB8AC3E}">
        <p14:creationId xmlns:p14="http://schemas.microsoft.com/office/powerpoint/2010/main" val="40254596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0D765-51E8-B15C-5677-572B279A3AD4}"/>
              </a:ext>
            </a:extLst>
          </p:cNvPr>
          <p:cNvSpPr>
            <a:spLocks noGrp="1"/>
          </p:cNvSpPr>
          <p:nvPr>
            <p:ph type="title"/>
          </p:nvPr>
        </p:nvSpPr>
        <p:spPr/>
        <p:txBody>
          <a:bodyPr/>
          <a:lstStyle/>
          <a:p>
            <a:r>
              <a:rPr lang="en-GB" dirty="0"/>
              <a:t>Next time (23 Jan 2024)</a:t>
            </a:r>
          </a:p>
        </p:txBody>
      </p:sp>
      <p:sp>
        <p:nvSpPr>
          <p:cNvPr id="3" name="Content Placeholder 2">
            <a:extLst>
              <a:ext uri="{FF2B5EF4-FFF2-40B4-BE49-F238E27FC236}">
                <a16:creationId xmlns:a16="http://schemas.microsoft.com/office/drawing/2014/main" id="{F1E3384F-B2C7-A7CA-F806-7DD078AC7714}"/>
              </a:ext>
            </a:extLst>
          </p:cNvPr>
          <p:cNvSpPr>
            <a:spLocks noGrp="1"/>
          </p:cNvSpPr>
          <p:nvPr>
            <p:ph idx="1"/>
          </p:nvPr>
        </p:nvSpPr>
        <p:spPr/>
        <p:txBody>
          <a:bodyPr/>
          <a:lstStyle/>
          <a:p>
            <a:r>
              <a:rPr lang="en-GB" dirty="0"/>
              <a:t>How to get started writing the dissertation?</a:t>
            </a:r>
          </a:p>
          <a:p>
            <a:r>
              <a:rPr lang="en-GB" dirty="0"/>
              <a:t>Comparison of different structures for the dissertation </a:t>
            </a:r>
          </a:p>
          <a:p>
            <a:endParaRPr lang="en-GB" dirty="0"/>
          </a:p>
        </p:txBody>
      </p:sp>
    </p:spTree>
    <p:extLst>
      <p:ext uri="{BB962C8B-B14F-4D97-AF65-F5344CB8AC3E}">
        <p14:creationId xmlns:p14="http://schemas.microsoft.com/office/powerpoint/2010/main" val="17939292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39</TotalTime>
  <Words>1291</Words>
  <Application>Microsoft Office PowerPoint</Application>
  <PresentationFormat>On-screen Show (4:3)</PresentationFormat>
  <Paragraphs>122</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Myriad Pro</vt:lpstr>
      <vt:lpstr>Symbol</vt:lpstr>
      <vt:lpstr>Wingdings</vt:lpstr>
      <vt:lpstr>20140311PresentationUWTSDTemplate</vt:lpstr>
      <vt:lpstr>What is meant by critical engagement with literature? </vt:lpstr>
      <vt:lpstr>Topic Today</vt:lpstr>
      <vt:lpstr>Starting point</vt:lpstr>
      <vt:lpstr>Literature Review can cover questions such as ...</vt:lpstr>
      <vt:lpstr>Be aware that …</vt:lpstr>
      <vt:lpstr>Purpose of Lit survey is</vt:lpstr>
      <vt:lpstr>Include your own voice in your writing about the literature </vt:lpstr>
      <vt:lpstr>Example 1</vt:lpstr>
      <vt:lpstr>Example 2 </vt:lpstr>
      <vt:lpstr>Example 3 </vt:lpstr>
      <vt:lpstr>Example 4</vt:lpstr>
      <vt:lpstr>Example 5 </vt:lpstr>
      <vt:lpstr>Other Tips </vt:lpstr>
      <vt:lpstr>Now to your own reflection on your reading </vt:lpstr>
      <vt:lpstr>Moving on from literature to writing </vt:lpstr>
      <vt:lpstr>Getting started with writing . . .</vt:lpstr>
      <vt:lpstr>Build an Argument </vt:lpstr>
      <vt:lpstr>Putting ideas onto paper</vt:lpstr>
      <vt:lpstr>Structure your argument </vt:lpstr>
      <vt:lpstr>Sequence of info</vt:lpstr>
      <vt:lpstr>Develop your argument </vt:lpstr>
      <vt:lpstr>An argument is ..</vt:lpstr>
      <vt:lpstr>What makes a coherent argument?</vt:lpstr>
      <vt:lpstr>Example:</vt:lpstr>
      <vt:lpstr>Outlines</vt:lpstr>
      <vt:lpstr>Next time (23 Jan 2024)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15</cp:revision>
  <cp:lastPrinted>2022-11-10T09:38:15Z</cp:lastPrinted>
  <dcterms:created xsi:type="dcterms:W3CDTF">2020-09-10T15:23:04Z</dcterms:created>
  <dcterms:modified xsi:type="dcterms:W3CDTF">2023-11-28T08:25:57Z</dcterms:modified>
</cp:coreProperties>
</file>