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38" autoAdjust="0"/>
    <p:restoredTop sz="82646" autoAdjust="0"/>
  </p:normalViewPr>
  <p:slideViewPr>
    <p:cSldViewPr snapToGrid="0">
      <p:cViewPr varScale="1">
        <p:scale>
          <a:sx n="91" d="100"/>
          <a:sy n="91" d="100"/>
        </p:scale>
        <p:origin x="67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15BD4-89F8-43DC-B9EC-5D9CB147484A}"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5F196E35-760D-47BE-A73C-447CF4B43383}">
      <dgm:prSet/>
      <dgm:spPr/>
      <dgm:t>
        <a:bodyPr/>
        <a:lstStyle/>
        <a:p>
          <a:r>
            <a:rPr lang="en-GB" b="1" dirty="0">
              <a:latin typeface="Arial" panose="020B0604020202020204" pitchFamily="34" charset="0"/>
              <a:cs typeface="Arial" panose="020B0604020202020204" pitchFamily="34" charset="0"/>
            </a:rPr>
            <a:t>A rapidly evolving organisation in the digital healthcare sector</a:t>
          </a:r>
          <a:endParaRPr lang="en-US" dirty="0">
            <a:latin typeface="Arial" panose="020B0604020202020204" pitchFamily="34" charset="0"/>
            <a:cs typeface="Arial" panose="020B0604020202020204" pitchFamily="34" charset="0"/>
          </a:endParaRPr>
        </a:p>
      </dgm:t>
    </dgm:pt>
    <dgm:pt modelId="{35CFD510-257F-436A-8220-0AFA235A305F}" type="parTrans" cxnId="{4864255E-228E-4709-8C69-F97F21ABF986}">
      <dgm:prSet/>
      <dgm:spPr/>
      <dgm:t>
        <a:bodyPr/>
        <a:lstStyle/>
        <a:p>
          <a:endParaRPr lang="en-US"/>
        </a:p>
      </dgm:t>
    </dgm:pt>
    <dgm:pt modelId="{0A317BBE-AF08-42B3-87D2-31F045BA39B4}" type="sibTrans" cxnId="{4864255E-228E-4709-8C69-F97F21ABF986}">
      <dgm:prSet/>
      <dgm:spPr/>
      <dgm:t>
        <a:bodyPr/>
        <a:lstStyle/>
        <a:p>
          <a:endParaRPr lang="en-US"/>
        </a:p>
      </dgm:t>
    </dgm:pt>
    <dgm:pt modelId="{6717729A-88B8-417A-9CFA-80809579B8C0}">
      <dgm:prSet/>
      <dgm:spPr/>
      <dgm:t>
        <a:bodyPr/>
        <a:lstStyle/>
        <a:p>
          <a:r>
            <a:rPr lang="en-GB" b="1" dirty="0">
              <a:latin typeface="Arial" panose="020B0604020202020204" pitchFamily="34" charset="0"/>
              <a:cs typeface="Arial" panose="020B0604020202020204" pitchFamily="34" charset="0"/>
            </a:rPr>
            <a:t>Services</a:t>
          </a:r>
          <a:endParaRPr lang="en-US" dirty="0">
            <a:latin typeface="Arial" panose="020B0604020202020204" pitchFamily="34" charset="0"/>
            <a:cs typeface="Arial" panose="020B0604020202020204" pitchFamily="34" charset="0"/>
          </a:endParaRPr>
        </a:p>
      </dgm:t>
    </dgm:pt>
    <dgm:pt modelId="{493ED1BF-BF8F-460A-B5BB-FB9E6BBC030B}" type="parTrans" cxnId="{CDA988B0-0739-42CF-8FD3-980FE220F71A}">
      <dgm:prSet/>
      <dgm:spPr/>
      <dgm:t>
        <a:bodyPr/>
        <a:lstStyle/>
        <a:p>
          <a:endParaRPr lang="en-US"/>
        </a:p>
      </dgm:t>
    </dgm:pt>
    <dgm:pt modelId="{716F83B5-DF2F-496C-B9F4-9897E3931BCF}" type="sibTrans" cxnId="{CDA988B0-0739-42CF-8FD3-980FE220F71A}">
      <dgm:prSet/>
      <dgm:spPr/>
      <dgm:t>
        <a:bodyPr/>
        <a:lstStyle/>
        <a:p>
          <a:endParaRPr lang="en-US"/>
        </a:p>
      </dgm:t>
    </dgm:pt>
    <dgm:pt modelId="{C956CDAB-1D9F-47A5-A37D-313E893A48BC}">
      <dgm:prSet/>
      <dgm:spPr/>
      <dgm:t>
        <a:bodyPr/>
        <a:lstStyle/>
        <a:p>
          <a:r>
            <a:rPr lang="en-GB" dirty="0">
              <a:latin typeface="Arial" panose="020B0604020202020204" pitchFamily="34" charset="0"/>
              <a:cs typeface="Arial" panose="020B0604020202020204" pitchFamily="34" charset="0"/>
            </a:rPr>
            <a:t>Virtual</a:t>
          </a:r>
          <a:r>
            <a:rPr lang="en-GB" dirty="0"/>
            <a:t> consultations</a:t>
          </a:r>
          <a:endParaRPr lang="en-US" dirty="0"/>
        </a:p>
      </dgm:t>
    </dgm:pt>
    <dgm:pt modelId="{E95059A1-73E2-456C-9880-4A210EB9D5B0}" type="parTrans" cxnId="{C4E5EE48-D95E-4409-8EA8-C25B430EA49C}">
      <dgm:prSet/>
      <dgm:spPr/>
      <dgm:t>
        <a:bodyPr/>
        <a:lstStyle/>
        <a:p>
          <a:endParaRPr lang="en-US"/>
        </a:p>
      </dgm:t>
    </dgm:pt>
    <dgm:pt modelId="{4C47257C-875A-4264-86CA-E86630422D10}" type="sibTrans" cxnId="{C4E5EE48-D95E-4409-8EA8-C25B430EA49C}">
      <dgm:prSet/>
      <dgm:spPr/>
      <dgm:t>
        <a:bodyPr/>
        <a:lstStyle/>
        <a:p>
          <a:endParaRPr lang="en-US"/>
        </a:p>
      </dgm:t>
    </dgm:pt>
    <dgm:pt modelId="{EF6BF47C-42B2-4880-989E-54D13A50504E}">
      <dgm:prSet/>
      <dgm:spPr/>
      <dgm:t>
        <a:bodyPr/>
        <a:lstStyle/>
        <a:p>
          <a:r>
            <a:rPr lang="en-GB" dirty="0">
              <a:latin typeface="Arial" panose="020B0604020202020204" pitchFamily="34" charset="0"/>
              <a:cs typeface="Arial" panose="020B0604020202020204" pitchFamily="34" charset="0"/>
            </a:rPr>
            <a:t>Remote patient monitoring</a:t>
          </a:r>
          <a:endParaRPr lang="en-US" dirty="0">
            <a:latin typeface="Arial" panose="020B0604020202020204" pitchFamily="34" charset="0"/>
            <a:cs typeface="Arial" panose="020B0604020202020204" pitchFamily="34" charset="0"/>
          </a:endParaRPr>
        </a:p>
      </dgm:t>
    </dgm:pt>
    <dgm:pt modelId="{F1A210FA-5002-47EB-9497-A532D6A58753}" type="parTrans" cxnId="{D2B7DC9D-4915-46DC-BEE0-D5AB9281242B}">
      <dgm:prSet/>
      <dgm:spPr/>
      <dgm:t>
        <a:bodyPr/>
        <a:lstStyle/>
        <a:p>
          <a:endParaRPr lang="en-US"/>
        </a:p>
      </dgm:t>
    </dgm:pt>
    <dgm:pt modelId="{8E4E9422-8117-4BBF-A2BE-62323A2B89DD}" type="sibTrans" cxnId="{D2B7DC9D-4915-46DC-BEE0-D5AB9281242B}">
      <dgm:prSet/>
      <dgm:spPr/>
      <dgm:t>
        <a:bodyPr/>
        <a:lstStyle/>
        <a:p>
          <a:endParaRPr lang="en-US"/>
        </a:p>
      </dgm:t>
    </dgm:pt>
    <dgm:pt modelId="{96AFD463-B8D7-4A97-99D8-3680BB4AE8B4}">
      <dgm:prSet/>
      <dgm:spPr/>
      <dgm:t>
        <a:bodyPr/>
        <a:lstStyle/>
        <a:p>
          <a:r>
            <a:rPr lang="en-GB" dirty="0">
              <a:latin typeface="Arial" panose="020B0604020202020204" pitchFamily="34" charset="0"/>
              <a:cs typeface="Arial" panose="020B0604020202020204" pitchFamily="34" charset="0"/>
            </a:rPr>
            <a:t>Digital healthcare services across the UK</a:t>
          </a:r>
          <a:endParaRPr lang="en-US" dirty="0">
            <a:latin typeface="Arial" panose="020B0604020202020204" pitchFamily="34" charset="0"/>
            <a:cs typeface="Arial" panose="020B0604020202020204" pitchFamily="34" charset="0"/>
          </a:endParaRPr>
        </a:p>
      </dgm:t>
    </dgm:pt>
    <dgm:pt modelId="{6E9DBEC1-2EC9-40A0-8902-D7FE996CAE37}" type="parTrans" cxnId="{BC2E266F-0909-4F9A-B7A0-6F8B92BC34D4}">
      <dgm:prSet/>
      <dgm:spPr/>
      <dgm:t>
        <a:bodyPr/>
        <a:lstStyle/>
        <a:p>
          <a:endParaRPr lang="en-US"/>
        </a:p>
      </dgm:t>
    </dgm:pt>
    <dgm:pt modelId="{555FE264-67C1-4470-A3AA-500E05B05417}" type="sibTrans" cxnId="{BC2E266F-0909-4F9A-B7A0-6F8B92BC34D4}">
      <dgm:prSet/>
      <dgm:spPr/>
      <dgm:t>
        <a:bodyPr/>
        <a:lstStyle/>
        <a:p>
          <a:endParaRPr lang="en-US"/>
        </a:p>
      </dgm:t>
    </dgm:pt>
    <dgm:pt modelId="{DB9CD525-23D1-4040-898C-922E7FCAF234}">
      <dgm:prSet/>
      <dgm:spPr/>
      <dgm:t>
        <a:bodyPr/>
        <a:lstStyle/>
        <a:p>
          <a:r>
            <a:rPr lang="en-GB" b="1" dirty="0">
              <a:latin typeface="Arial" panose="020B0604020202020204" pitchFamily="34" charset="0"/>
              <a:cs typeface="Arial" panose="020B0604020202020204" pitchFamily="34" charset="0"/>
            </a:rPr>
            <a:t>Key workforce challenges</a:t>
          </a:r>
          <a:endParaRPr lang="en-US" dirty="0">
            <a:latin typeface="Arial" panose="020B0604020202020204" pitchFamily="34" charset="0"/>
            <a:cs typeface="Arial" panose="020B0604020202020204" pitchFamily="34" charset="0"/>
          </a:endParaRPr>
        </a:p>
      </dgm:t>
    </dgm:pt>
    <dgm:pt modelId="{839A409C-E758-415A-B2C0-12E2A9EE2733}" type="parTrans" cxnId="{73EA05C9-A841-4FD6-975C-4FD9431E3BF4}">
      <dgm:prSet/>
      <dgm:spPr/>
      <dgm:t>
        <a:bodyPr/>
        <a:lstStyle/>
        <a:p>
          <a:endParaRPr lang="en-US"/>
        </a:p>
      </dgm:t>
    </dgm:pt>
    <dgm:pt modelId="{64A9244B-F888-4784-8ADF-FE21ADE77CF5}" type="sibTrans" cxnId="{73EA05C9-A841-4FD6-975C-4FD9431E3BF4}">
      <dgm:prSet/>
      <dgm:spPr/>
      <dgm:t>
        <a:bodyPr/>
        <a:lstStyle/>
        <a:p>
          <a:endParaRPr lang="en-US"/>
        </a:p>
      </dgm:t>
    </dgm:pt>
    <dgm:pt modelId="{5AE44FD6-966E-44DF-AFF4-1C0D6D29F42A}">
      <dgm:prSet/>
      <dgm:spPr/>
      <dgm:t>
        <a:bodyPr/>
        <a:lstStyle/>
        <a:p>
          <a:r>
            <a:rPr lang="en-GB" b="1" dirty="0">
              <a:latin typeface="Arial" panose="020B0604020202020204" pitchFamily="34" charset="0"/>
              <a:cs typeface="Arial" panose="020B0604020202020204" pitchFamily="34" charset="0"/>
            </a:rPr>
            <a:t>Attract</a:t>
          </a:r>
          <a:endParaRPr lang="en-US" dirty="0">
            <a:latin typeface="Arial" panose="020B0604020202020204" pitchFamily="34" charset="0"/>
            <a:cs typeface="Arial" panose="020B0604020202020204" pitchFamily="34" charset="0"/>
          </a:endParaRPr>
        </a:p>
      </dgm:t>
    </dgm:pt>
    <dgm:pt modelId="{6B519A7F-6268-40BF-9869-E342E901FBA1}" type="parTrans" cxnId="{B42C5409-48C7-4F4A-8481-A82BA96DE516}">
      <dgm:prSet/>
      <dgm:spPr/>
      <dgm:t>
        <a:bodyPr/>
        <a:lstStyle/>
        <a:p>
          <a:endParaRPr lang="en-US"/>
        </a:p>
      </dgm:t>
    </dgm:pt>
    <dgm:pt modelId="{0A0E346B-A4BC-461D-939A-2A283879C1FB}" type="sibTrans" cxnId="{B42C5409-48C7-4F4A-8481-A82BA96DE516}">
      <dgm:prSet/>
      <dgm:spPr/>
      <dgm:t>
        <a:bodyPr/>
        <a:lstStyle/>
        <a:p>
          <a:endParaRPr lang="en-US"/>
        </a:p>
      </dgm:t>
    </dgm:pt>
    <dgm:pt modelId="{E319E69D-E224-4B03-A7BF-41974D1485DF}">
      <dgm:prSet/>
      <dgm:spPr/>
      <dgm:t>
        <a:bodyPr/>
        <a:lstStyle/>
        <a:p>
          <a:r>
            <a:rPr lang="en-GB" dirty="0">
              <a:latin typeface="Arial" panose="020B0604020202020204" pitchFamily="34" charset="0"/>
              <a:cs typeface="Arial" panose="020B0604020202020204" pitchFamily="34" charset="0"/>
            </a:rPr>
            <a:t>Deficit of healthcare and technology experts</a:t>
          </a:r>
          <a:endParaRPr lang="en-US" dirty="0">
            <a:latin typeface="Arial" panose="020B0604020202020204" pitchFamily="34" charset="0"/>
            <a:cs typeface="Arial" panose="020B0604020202020204" pitchFamily="34" charset="0"/>
          </a:endParaRPr>
        </a:p>
      </dgm:t>
    </dgm:pt>
    <dgm:pt modelId="{1D114211-470B-4D31-AB50-D2B9C91342F3}" type="parTrans" cxnId="{E7941A56-1545-46D0-ADB4-FB247706E15C}">
      <dgm:prSet/>
      <dgm:spPr/>
      <dgm:t>
        <a:bodyPr/>
        <a:lstStyle/>
        <a:p>
          <a:endParaRPr lang="en-US"/>
        </a:p>
      </dgm:t>
    </dgm:pt>
    <dgm:pt modelId="{33131B80-8897-451F-A9EA-D0AAB140094A}" type="sibTrans" cxnId="{E7941A56-1545-46D0-ADB4-FB247706E15C}">
      <dgm:prSet/>
      <dgm:spPr/>
      <dgm:t>
        <a:bodyPr/>
        <a:lstStyle/>
        <a:p>
          <a:endParaRPr lang="en-US"/>
        </a:p>
      </dgm:t>
    </dgm:pt>
    <dgm:pt modelId="{01CE805A-8DBB-4798-8D09-3F23223C8C4D}">
      <dgm:prSet/>
      <dgm:spPr/>
      <dgm:t>
        <a:bodyPr/>
        <a:lstStyle/>
        <a:p>
          <a:r>
            <a:rPr lang="en-GB" b="1" dirty="0">
              <a:latin typeface="Arial" panose="020B0604020202020204" pitchFamily="34" charset="0"/>
              <a:cs typeface="Arial" panose="020B0604020202020204" pitchFamily="34" charset="0"/>
            </a:rPr>
            <a:t>Retain</a:t>
          </a:r>
          <a:endParaRPr lang="en-US" dirty="0">
            <a:latin typeface="Arial" panose="020B0604020202020204" pitchFamily="34" charset="0"/>
            <a:cs typeface="Arial" panose="020B0604020202020204" pitchFamily="34" charset="0"/>
          </a:endParaRPr>
        </a:p>
      </dgm:t>
    </dgm:pt>
    <dgm:pt modelId="{783AB32D-760D-406C-B882-32BBE2134154}" type="parTrans" cxnId="{5B2380A5-1A8F-4676-8528-0E9ADBBB1741}">
      <dgm:prSet/>
      <dgm:spPr/>
      <dgm:t>
        <a:bodyPr/>
        <a:lstStyle/>
        <a:p>
          <a:endParaRPr lang="en-US"/>
        </a:p>
      </dgm:t>
    </dgm:pt>
    <dgm:pt modelId="{9DEF565D-5F70-4169-9247-D73C28FBD1D2}" type="sibTrans" cxnId="{5B2380A5-1A8F-4676-8528-0E9ADBBB1741}">
      <dgm:prSet/>
      <dgm:spPr/>
      <dgm:t>
        <a:bodyPr/>
        <a:lstStyle/>
        <a:p>
          <a:endParaRPr lang="en-US"/>
        </a:p>
      </dgm:t>
    </dgm:pt>
    <dgm:pt modelId="{07F73CC5-6996-4646-B32B-7FA9A7CC1232}">
      <dgm:prSet/>
      <dgm:spPr/>
      <dgm:t>
        <a:bodyPr/>
        <a:lstStyle/>
        <a:p>
          <a:r>
            <a:rPr lang="en-GB" dirty="0">
              <a:latin typeface="Arial" panose="020B0604020202020204" pitchFamily="34" charset="0"/>
              <a:cs typeface="Arial" panose="020B0604020202020204" pitchFamily="34" charset="0"/>
            </a:rPr>
            <a:t>Increasing employee turnover</a:t>
          </a:r>
          <a:r>
            <a:rPr lang="en-GB" b="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D00A7617-E0CA-461C-9379-08AC8ACE8CFB}" type="parTrans" cxnId="{75F5914C-75CC-4D3C-8DE8-6F253C177E6A}">
      <dgm:prSet/>
      <dgm:spPr/>
      <dgm:t>
        <a:bodyPr/>
        <a:lstStyle/>
        <a:p>
          <a:endParaRPr lang="en-US"/>
        </a:p>
      </dgm:t>
    </dgm:pt>
    <dgm:pt modelId="{2EB42AB1-5F9D-4F93-9B71-FE18BCD430E0}" type="sibTrans" cxnId="{75F5914C-75CC-4D3C-8DE8-6F253C177E6A}">
      <dgm:prSet/>
      <dgm:spPr/>
      <dgm:t>
        <a:bodyPr/>
        <a:lstStyle/>
        <a:p>
          <a:endParaRPr lang="en-US"/>
        </a:p>
      </dgm:t>
    </dgm:pt>
    <dgm:pt modelId="{092A4C85-55F0-4A60-945D-0A9FDCA741C2}" type="pres">
      <dgm:prSet presAssocID="{9D015BD4-89F8-43DC-B9EC-5D9CB147484A}" presName="diagram" presStyleCnt="0">
        <dgm:presLayoutVars>
          <dgm:dir/>
          <dgm:resizeHandles val="exact"/>
        </dgm:presLayoutVars>
      </dgm:prSet>
      <dgm:spPr/>
    </dgm:pt>
    <dgm:pt modelId="{4F3F47F9-D564-4BF3-8709-432247C7BCA0}" type="pres">
      <dgm:prSet presAssocID="{5F196E35-760D-47BE-A73C-447CF4B43383}" presName="node" presStyleLbl="node1" presStyleIdx="0" presStyleCnt="10">
        <dgm:presLayoutVars>
          <dgm:bulletEnabled val="1"/>
        </dgm:presLayoutVars>
      </dgm:prSet>
      <dgm:spPr/>
    </dgm:pt>
    <dgm:pt modelId="{51CB0FCF-A6DA-45A0-8F5A-622BAC7E2CDB}" type="pres">
      <dgm:prSet presAssocID="{0A317BBE-AF08-42B3-87D2-31F045BA39B4}" presName="sibTrans" presStyleCnt="0"/>
      <dgm:spPr/>
    </dgm:pt>
    <dgm:pt modelId="{FE6E9F74-C11B-473A-8C69-52C7C071E765}" type="pres">
      <dgm:prSet presAssocID="{6717729A-88B8-417A-9CFA-80809579B8C0}" presName="node" presStyleLbl="node1" presStyleIdx="1" presStyleCnt="10">
        <dgm:presLayoutVars>
          <dgm:bulletEnabled val="1"/>
        </dgm:presLayoutVars>
      </dgm:prSet>
      <dgm:spPr/>
    </dgm:pt>
    <dgm:pt modelId="{034BD7C1-8689-404C-A627-AEE1A394425C}" type="pres">
      <dgm:prSet presAssocID="{716F83B5-DF2F-496C-B9F4-9897E3931BCF}" presName="sibTrans" presStyleCnt="0"/>
      <dgm:spPr/>
    </dgm:pt>
    <dgm:pt modelId="{2FA1862D-5B91-479B-ABC5-7948DC77A946}" type="pres">
      <dgm:prSet presAssocID="{C956CDAB-1D9F-47A5-A37D-313E893A48BC}" presName="node" presStyleLbl="node1" presStyleIdx="2" presStyleCnt="10">
        <dgm:presLayoutVars>
          <dgm:bulletEnabled val="1"/>
        </dgm:presLayoutVars>
      </dgm:prSet>
      <dgm:spPr/>
    </dgm:pt>
    <dgm:pt modelId="{16E7B23A-2F63-4FD5-A15D-6CAA31EA0AAF}" type="pres">
      <dgm:prSet presAssocID="{4C47257C-875A-4264-86CA-E86630422D10}" presName="sibTrans" presStyleCnt="0"/>
      <dgm:spPr/>
    </dgm:pt>
    <dgm:pt modelId="{65E3806D-11EC-4767-95B1-3598B5E40547}" type="pres">
      <dgm:prSet presAssocID="{EF6BF47C-42B2-4880-989E-54D13A50504E}" presName="node" presStyleLbl="node1" presStyleIdx="3" presStyleCnt="10">
        <dgm:presLayoutVars>
          <dgm:bulletEnabled val="1"/>
        </dgm:presLayoutVars>
      </dgm:prSet>
      <dgm:spPr/>
    </dgm:pt>
    <dgm:pt modelId="{AA736A2C-9A23-4F9C-A1AD-FB18D89DDC86}" type="pres">
      <dgm:prSet presAssocID="{8E4E9422-8117-4BBF-A2BE-62323A2B89DD}" presName="sibTrans" presStyleCnt="0"/>
      <dgm:spPr/>
    </dgm:pt>
    <dgm:pt modelId="{9667EAFD-D64D-41D3-98A7-54248FCA28DC}" type="pres">
      <dgm:prSet presAssocID="{96AFD463-B8D7-4A97-99D8-3680BB4AE8B4}" presName="node" presStyleLbl="node1" presStyleIdx="4" presStyleCnt="10">
        <dgm:presLayoutVars>
          <dgm:bulletEnabled val="1"/>
        </dgm:presLayoutVars>
      </dgm:prSet>
      <dgm:spPr/>
    </dgm:pt>
    <dgm:pt modelId="{4ED2C7FF-1BE2-44BF-AFCE-AB9A40F71388}" type="pres">
      <dgm:prSet presAssocID="{555FE264-67C1-4470-A3AA-500E05B05417}" presName="sibTrans" presStyleCnt="0"/>
      <dgm:spPr/>
    </dgm:pt>
    <dgm:pt modelId="{0DF7E1B7-85CC-4B23-85D5-33466E1893F9}" type="pres">
      <dgm:prSet presAssocID="{DB9CD525-23D1-4040-898C-922E7FCAF234}" presName="node" presStyleLbl="node1" presStyleIdx="5" presStyleCnt="10">
        <dgm:presLayoutVars>
          <dgm:bulletEnabled val="1"/>
        </dgm:presLayoutVars>
      </dgm:prSet>
      <dgm:spPr/>
    </dgm:pt>
    <dgm:pt modelId="{59EA2667-104B-4974-BB64-B32147398B3F}" type="pres">
      <dgm:prSet presAssocID="{64A9244B-F888-4784-8ADF-FE21ADE77CF5}" presName="sibTrans" presStyleCnt="0"/>
      <dgm:spPr/>
    </dgm:pt>
    <dgm:pt modelId="{B8318FB2-A796-4DD4-8B37-6227A2DC00EB}" type="pres">
      <dgm:prSet presAssocID="{5AE44FD6-966E-44DF-AFF4-1C0D6D29F42A}" presName="node" presStyleLbl="node1" presStyleIdx="6" presStyleCnt="10">
        <dgm:presLayoutVars>
          <dgm:bulletEnabled val="1"/>
        </dgm:presLayoutVars>
      </dgm:prSet>
      <dgm:spPr/>
    </dgm:pt>
    <dgm:pt modelId="{AB267A4F-A293-4328-9002-3FC5016F2F54}" type="pres">
      <dgm:prSet presAssocID="{0A0E346B-A4BC-461D-939A-2A283879C1FB}" presName="sibTrans" presStyleCnt="0"/>
      <dgm:spPr/>
    </dgm:pt>
    <dgm:pt modelId="{97566B58-BEF5-47C3-BC93-770442CD218E}" type="pres">
      <dgm:prSet presAssocID="{E319E69D-E224-4B03-A7BF-41974D1485DF}" presName="node" presStyleLbl="node1" presStyleIdx="7" presStyleCnt="10">
        <dgm:presLayoutVars>
          <dgm:bulletEnabled val="1"/>
        </dgm:presLayoutVars>
      </dgm:prSet>
      <dgm:spPr/>
    </dgm:pt>
    <dgm:pt modelId="{C5013570-A5A8-4640-ACB4-AEB9C8D89416}" type="pres">
      <dgm:prSet presAssocID="{33131B80-8897-451F-A9EA-D0AAB140094A}" presName="sibTrans" presStyleCnt="0"/>
      <dgm:spPr/>
    </dgm:pt>
    <dgm:pt modelId="{F51212F0-BF32-468F-A85E-91505F900AA1}" type="pres">
      <dgm:prSet presAssocID="{01CE805A-8DBB-4798-8D09-3F23223C8C4D}" presName="node" presStyleLbl="node1" presStyleIdx="8" presStyleCnt="10">
        <dgm:presLayoutVars>
          <dgm:bulletEnabled val="1"/>
        </dgm:presLayoutVars>
      </dgm:prSet>
      <dgm:spPr/>
    </dgm:pt>
    <dgm:pt modelId="{DA2FCEF3-6089-46B7-9B3D-9106B53FF016}" type="pres">
      <dgm:prSet presAssocID="{9DEF565D-5F70-4169-9247-D73C28FBD1D2}" presName="sibTrans" presStyleCnt="0"/>
      <dgm:spPr/>
    </dgm:pt>
    <dgm:pt modelId="{7127882A-4D9D-4537-8617-C328214876AF}" type="pres">
      <dgm:prSet presAssocID="{07F73CC5-6996-4646-B32B-7FA9A7CC1232}" presName="node" presStyleLbl="node1" presStyleIdx="9" presStyleCnt="10">
        <dgm:presLayoutVars>
          <dgm:bulletEnabled val="1"/>
        </dgm:presLayoutVars>
      </dgm:prSet>
      <dgm:spPr/>
    </dgm:pt>
  </dgm:ptLst>
  <dgm:cxnLst>
    <dgm:cxn modelId="{B42C5409-48C7-4F4A-8481-A82BA96DE516}" srcId="{9D015BD4-89F8-43DC-B9EC-5D9CB147484A}" destId="{5AE44FD6-966E-44DF-AFF4-1C0D6D29F42A}" srcOrd="6" destOrd="0" parTransId="{6B519A7F-6268-40BF-9869-E342E901FBA1}" sibTransId="{0A0E346B-A4BC-461D-939A-2A283879C1FB}"/>
    <dgm:cxn modelId="{45212B0A-AF20-4005-BD8A-24A93471B121}" type="presOf" srcId="{5F196E35-760D-47BE-A73C-447CF4B43383}" destId="{4F3F47F9-D564-4BF3-8709-432247C7BCA0}" srcOrd="0" destOrd="0" presId="urn:microsoft.com/office/officeart/2005/8/layout/default"/>
    <dgm:cxn modelId="{2BC2F80C-9698-4C2A-8C70-221F76F0878A}" type="presOf" srcId="{01CE805A-8DBB-4798-8D09-3F23223C8C4D}" destId="{F51212F0-BF32-468F-A85E-91505F900AA1}" srcOrd="0" destOrd="0" presId="urn:microsoft.com/office/officeart/2005/8/layout/default"/>
    <dgm:cxn modelId="{9BA7FF1C-8F15-4AFB-87F0-1D68EA660E68}" type="presOf" srcId="{07F73CC5-6996-4646-B32B-7FA9A7CC1232}" destId="{7127882A-4D9D-4537-8617-C328214876AF}" srcOrd="0" destOrd="0" presId="urn:microsoft.com/office/officeart/2005/8/layout/default"/>
    <dgm:cxn modelId="{D1326626-689A-4B6A-BE7D-A2DB822DCEB3}" type="presOf" srcId="{DB9CD525-23D1-4040-898C-922E7FCAF234}" destId="{0DF7E1B7-85CC-4B23-85D5-33466E1893F9}" srcOrd="0" destOrd="0" presId="urn:microsoft.com/office/officeart/2005/8/layout/default"/>
    <dgm:cxn modelId="{228AC040-217E-4B10-94D8-1A89F5534397}" type="presOf" srcId="{C956CDAB-1D9F-47A5-A37D-313E893A48BC}" destId="{2FA1862D-5B91-479B-ABC5-7948DC77A946}" srcOrd="0" destOrd="0" presId="urn:microsoft.com/office/officeart/2005/8/layout/default"/>
    <dgm:cxn modelId="{4864255E-228E-4709-8C69-F97F21ABF986}" srcId="{9D015BD4-89F8-43DC-B9EC-5D9CB147484A}" destId="{5F196E35-760D-47BE-A73C-447CF4B43383}" srcOrd="0" destOrd="0" parTransId="{35CFD510-257F-436A-8220-0AFA235A305F}" sibTransId="{0A317BBE-AF08-42B3-87D2-31F045BA39B4}"/>
    <dgm:cxn modelId="{8EFCA25F-1F9F-4F6F-B1A7-DDBF33E8A3D2}" type="presOf" srcId="{EF6BF47C-42B2-4880-989E-54D13A50504E}" destId="{65E3806D-11EC-4767-95B1-3598B5E40547}" srcOrd="0" destOrd="0" presId="urn:microsoft.com/office/officeart/2005/8/layout/default"/>
    <dgm:cxn modelId="{CCDCBC68-4099-492E-93C0-B1F9EBF86224}" type="presOf" srcId="{96AFD463-B8D7-4A97-99D8-3680BB4AE8B4}" destId="{9667EAFD-D64D-41D3-98A7-54248FCA28DC}" srcOrd="0" destOrd="0" presId="urn:microsoft.com/office/officeart/2005/8/layout/default"/>
    <dgm:cxn modelId="{C4E5EE48-D95E-4409-8EA8-C25B430EA49C}" srcId="{9D015BD4-89F8-43DC-B9EC-5D9CB147484A}" destId="{C956CDAB-1D9F-47A5-A37D-313E893A48BC}" srcOrd="2" destOrd="0" parTransId="{E95059A1-73E2-456C-9880-4A210EB9D5B0}" sibTransId="{4C47257C-875A-4264-86CA-E86630422D10}"/>
    <dgm:cxn modelId="{75F5914C-75CC-4D3C-8DE8-6F253C177E6A}" srcId="{9D015BD4-89F8-43DC-B9EC-5D9CB147484A}" destId="{07F73CC5-6996-4646-B32B-7FA9A7CC1232}" srcOrd="9" destOrd="0" parTransId="{D00A7617-E0CA-461C-9379-08AC8ACE8CFB}" sibTransId="{2EB42AB1-5F9D-4F93-9B71-FE18BCD430E0}"/>
    <dgm:cxn modelId="{BC2E266F-0909-4F9A-B7A0-6F8B92BC34D4}" srcId="{9D015BD4-89F8-43DC-B9EC-5D9CB147484A}" destId="{96AFD463-B8D7-4A97-99D8-3680BB4AE8B4}" srcOrd="4" destOrd="0" parTransId="{6E9DBEC1-2EC9-40A0-8902-D7FE996CAE37}" sibTransId="{555FE264-67C1-4470-A3AA-500E05B05417}"/>
    <dgm:cxn modelId="{E7941A56-1545-46D0-ADB4-FB247706E15C}" srcId="{9D015BD4-89F8-43DC-B9EC-5D9CB147484A}" destId="{E319E69D-E224-4B03-A7BF-41974D1485DF}" srcOrd="7" destOrd="0" parTransId="{1D114211-470B-4D31-AB50-D2B9C91342F3}" sibTransId="{33131B80-8897-451F-A9EA-D0AAB140094A}"/>
    <dgm:cxn modelId="{BD1AE178-70BF-4290-B93A-2F7678B12861}" type="presOf" srcId="{6717729A-88B8-417A-9CFA-80809579B8C0}" destId="{FE6E9F74-C11B-473A-8C69-52C7C071E765}" srcOrd="0" destOrd="0" presId="urn:microsoft.com/office/officeart/2005/8/layout/default"/>
    <dgm:cxn modelId="{11931180-B4E3-425A-B167-928A2B18D81B}" type="presOf" srcId="{E319E69D-E224-4B03-A7BF-41974D1485DF}" destId="{97566B58-BEF5-47C3-BC93-770442CD218E}" srcOrd="0" destOrd="0" presId="urn:microsoft.com/office/officeart/2005/8/layout/default"/>
    <dgm:cxn modelId="{D2B7DC9D-4915-46DC-BEE0-D5AB9281242B}" srcId="{9D015BD4-89F8-43DC-B9EC-5D9CB147484A}" destId="{EF6BF47C-42B2-4880-989E-54D13A50504E}" srcOrd="3" destOrd="0" parTransId="{F1A210FA-5002-47EB-9497-A532D6A58753}" sibTransId="{8E4E9422-8117-4BBF-A2BE-62323A2B89DD}"/>
    <dgm:cxn modelId="{5B2380A5-1A8F-4676-8528-0E9ADBBB1741}" srcId="{9D015BD4-89F8-43DC-B9EC-5D9CB147484A}" destId="{01CE805A-8DBB-4798-8D09-3F23223C8C4D}" srcOrd="8" destOrd="0" parTransId="{783AB32D-760D-406C-B882-32BBE2134154}" sibTransId="{9DEF565D-5F70-4169-9247-D73C28FBD1D2}"/>
    <dgm:cxn modelId="{CDA988B0-0739-42CF-8FD3-980FE220F71A}" srcId="{9D015BD4-89F8-43DC-B9EC-5D9CB147484A}" destId="{6717729A-88B8-417A-9CFA-80809579B8C0}" srcOrd="1" destOrd="0" parTransId="{493ED1BF-BF8F-460A-B5BB-FB9E6BBC030B}" sibTransId="{716F83B5-DF2F-496C-B9F4-9897E3931BCF}"/>
    <dgm:cxn modelId="{73EA05C9-A841-4FD6-975C-4FD9431E3BF4}" srcId="{9D015BD4-89F8-43DC-B9EC-5D9CB147484A}" destId="{DB9CD525-23D1-4040-898C-922E7FCAF234}" srcOrd="5" destOrd="0" parTransId="{839A409C-E758-415A-B2C0-12E2A9EE2733}" sibTransId="{64A9244B-F888-4784-8ADF-FE21ADE77CF5}"/>
    <dgm:cxn modelId="{9F0BCADD-4A3E-450C-8E77-3A467EBA4053}" type="presOf" srcId="{5AE44FD6-966E-44DF-AFF4-1C0D6D29F42A}" destId="{B8318FB2-A796-4DD4-8B37-6227A2DC00EB}" srcOrd="0" destOrd="0" presId="urn:microsoft.com/office/officeart/2005/8/layout/default"/>
    <dgm:cxn modelId="{26FBDAF6-7ADE-4E20-8549-2C6B03C4229D}" type="presOf" srcId="{9D015BD4-89F8-43DC-B9EC-5D9CB147484A}" destId="{092A4C85-55F0-4A60-945D-0A9FDCA741C2}" srcOrd="0" destOrd="0" presId="urn:microsoft.com/office/officeart/2005/8/layout/default"/>
    <dgm:cxn modelId="{6333B157-AD3C-4E5E-AB93-3BB23466060B}" type="presParOf" srcId="{092A4C85-55F0-4A60-945D-0A9FDCA741C2}" destId="{4F3F47F9-D564-4BF3-8709-432247C7BCA0}" srcOrd="0" destOrd="0" presId="urn:microsoft.com/office/officeart/2005/8/layout/default"/>
    <dgm:cxn modelId="{0ADA0368-37D1-4BFC-B1F6-234A808A48FE}" type="presParOf" srcId="{092A4C85-55F0-4A60-945D-0A9FDCA741C2}" destId="{51CB0FCF-A6DA-45A0-8F5A-622BAC7E2CDB}" srcOrd="1" destOrd="0" presId="urn:microsoft.com/office/officeart/2005/8/layout/default"/>
    <dgm:cxn modelId="{BA7D389E-61F3-4834-AD3E-CAA6FBF4D14F}" type="presParOf" srcId="{092A4C85-55F0-4A60-945D-0A9FDCA741C2}" destId="{FE6E9F74-C11B-473A-8C69-52C7C071E765}" srcOrd="2" destOrd="0" presId="urn:microsoft.com/office/officeart/2005/8/layout/default"/>
    <dgm:cxn modelId="{0B96BD77-9072-49AB-A5ED-D973E0572C3E}" type="presParOf" srcId="{092A4C85-55F0-4A60-945D-0A9FDCA741C2}" destId="{034BD7C1-8689-404C-A627-AEE1A394425C}" srcOrd="3" destOrd="0" presId="urn:microsoft.com/office/officeart/2005/8/layout/default"/>
    <dgm:cxn modelId="{F4989088-5595-43D4-84BA-868785679C7E}" type="presParOf" srcId="{092A4C85-55F0-4A60-945D-0A9FDCA741C2}" destId="{2FA1862D-5B91-479B-ABC5-7948DC77A946}" srcOrd="4" destOrd="0" presId="urn:microsoft.com/office/officeart/2005/8/layout/default"/>
    <dgm:cxn modelId="{85E76902-880E-4F2B-A13C-C1C0FAE824D4}" type="presParOf" srcId="{092A4C85-55F0-4A60-945D-0A9FDCA741C2}" destId="{16E7B23A-2F63-4FD5-A15D-6CAA31EA0AAF}" srcOrd="5" destOrd="0" presId="urn:microsoft.com/office/officeart/2005/8/layout/default"/>
    <dgm:cxn modelId="{34A96E58-2445-44F7-8695-0AC5FC8F6691}" type="presParOf" srcId="{092A4C85-55F0-4A60-945D-0A9FDCA741C2}" destId="{65E3806D-11EC-4767-95B1-3598B5E40547}" srcOrd="6" destOrd="0" presId="urn:microsoft.com/office/officeart/2005/8/layout/default"/>
    <dgm:cxn modelId="{18880FB8-B9B6-4F0B-8FEE-45BD36EEB288}" type="presParOf" srcId="{092A4C85-55F0-4A60-945D-0A9FDCA741C2}" destId="{AA736A2C-9A23-4F9C-A1AD-FB18D89DDC86}" srcOrd="7" destOrd="0" presId="urn:microsoft.com/office/officeart/2005/8/layout/default"/>
    <dgm:cxn modelId="{45C6805D-7973-471C-A9EB-E49666240944}" type="presParOf" srcId="{092A4C85-55F0-4A60-945D-0A9FDCA741C2}" destId="{9667EAFD-D64D-41D3-98A7-54248FCA28DC}" srcOrd="8" destOrd="0" presId="urn:microsoft.com/office/officeart/2005/8/layout/default"/>
    <dgm:cxn modelId="{FFA91A6B-1055-4C99-A800-827340CBD441}" type="presParOf" srcId="{092A4C85-55F0-4A60-945D-0A9FDCA741C2}" destId="{4ED2C7FF-1BE2-44BF-AFCE-AB9A40F71388}" srcOrd="9" destOrd="0" presId="urn:microsoft.com/office/officeart/2005/8/layout/default"/>
    <dgm:cxn modelId="{0181BD5B-0436-40C2-ADAD-B423EDFF1C37}" type="presParOf" srcId="{092A4C85-55F0-4A60-945D-0A9FDCA741C2}" destId="{0DF7E1B7-85CC-4B23-85D5-33466E1893F9}" srcOrd="10" destOrd="0" presId="urn:microsoft.com/office/officeart/2005/8/layout/default"/>
    <dgm:cxn modelId="{F96B724C-8F22-4F5A-88F8-0E98E0A6F8CC}" type="presParOf" srcId="{092A4C85-55F0-4A60-945D-0A9FDCA741C2}" destId="{59EA2667-104B-4974-BB64-B32147398B3F}" srcOrd="11" destOrd="0" presId="urn:microsoft.com/office/officeart/2005/8/layout/default"/>
    <dgm:cxn modelId="{FDC7A574-BAA4-4BBA-9857-DF9953B3E151}" type="presParOf" srcId="{092A4C85-55F0-4A60-945D-0A9FDCA741C2}" destId="{B8318FB2-A796-4DD4-8B37-6227A2DC00EB}" srcOrd="12" destOrd="0" presId="urn:microsoft.com/office/officeart/2005/8/layout/default"/>
    <dgm:cxn modelId="{32CEC62D-CDE4-4989-BD13-10E514ABE545}" type="presParOf" srcId="{092A4C85-55F0-4A60-945D-0A9FDCA741C2}" destId="{AB267A4F-A293-4328-9002-3FC5016F2F54}" srcOrd="13" destOrd="0" presId="urn:microsoft.com/office/officeart/2005/8/layout/default"/>
    <dgm:cxn modelId="{3B25A847-F256-4973-A601-1078ABF68CFD}" type="presParOf" srcId="{092A4C85-55F0-4A60-945D-0A9FDCA741C2}" destId="{97566B58-BEF5-47C3-BC93-770442CD218E}" srcOrd="14" destOrd="0" presId="urn:microsoft.com/office/officeart/2005/8/layout/default"/>
    <dgm:cxn modelId="{671F8A79-26E6-4CC8-9152-6C51E387652E}" type="presParOf" srcId="{092A4C85-55F0-4A60-945D-0A9FDCA741C2}" destId="{C5013570-A5A8-4640-ACB4-AEB9C8D89416}" srcOrd="15" destOrd="0" presId="urn:microsoft.com/office/officeart/2005/8/layout/default"/>
    <dgm:cxn modelId="{5C87E95F-2CFA-4944-A892-62303C9854B8}" type="presParOf" srcId="{092A4C85-55F0-4A60-945D-0A9FDCA741C2}" destId="{F51212F0-BF32-468F-A85E-91505F900AA1}" srcOrd="16" destOrd="0" presId="urn:microsoft.com/office/officeart/2005/8/layout/default"/>
    <dgm:cxn modelId="{DA6DA8B1-2490-4FEE-8FA6-97D3872686F7}" type="presParOf" srcId="{092A4C85-55F0-4A60-945D-0A9FDCA741C2}" destId="{DA2FCEF3-6089-46B7-9B3D-9106B53FF016}" srcOrd="17" destOrd="0" presId="urn:microsoft.com/office/officeart/2005/8/layout/default"/>
    <dgm:cxn modelId="{CD8D57A6-9D4B-4EDA-B771-3B0CE29E4DD0}" type="presParOf" srcId="{092A4C85-55F0-4A60-945D-0A9FDCA741C2}" destId="{7127882A-4D9D-4537-8617-C328214876AF}"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F47F9-D564-4BF3-8709-432247C7BCA0}">
      <dsp:nvSpPr>
        <dsp:cNvPr id="0" name=""/>
        <dsp:cNvSpPr/>
      </dsp:nvSpPr>
      <dsp:spPr>
        <a:xfrm>
          <a:off x="0" y="84058"/>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 rapidly evolving organisation in the digital healthcare sector</a:t>
          </a:r>
          <a:endParaRPr lang="en-US" sz="1400" kern="1200" dirty="0">
            <a:latin typeface="Arial" panose="020B0604020202020204" pitchFamily="34" charset="0"/>
            <a:cs typeface="Arial" panose="020B0604020202020204" pitchFamily="34" charset="0"/>
          </a:endParaRPr>
        </a:p>
      </dsp:txBody>
      <dsp:txXfrm>
        <a:off x="0" y="84058"/>
        <a:ext cx="1693877" cy="1016326"/>
      </dsp:txXfrm>
    </dsp:sp>
    <dsp:sp modelId="{FE6E9F74-C11B-473A-8C69-52C7C071E765}">
      <dsp:nvSpPr>
        <dsp:cNvPr id="0" name=""/>
        <dsp:cNvSpPr/>
      </dsp:nvSpPr>
      <dsp:spPr>
        <a:xfrm>
          <a:off x="1863265" y="84058"/>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Services</a:t>
          </a:r>
          <a:endParaRPr lang="en-US" sz="1400" kern="1200" dirty="0">
            <a:latin typeface="Arial" panose="020B0604020202020204" pitchFamily="34" charset="0"/>
            <a:cs typeface="Arial" panose="020B0604020202020204" pitchFamily="34" charset="0"/>
          </a:endParaRPr>
        </a:p>
      </dsp:txBody>
      <dsp:txXfrm>
        <a:off x="1863265" y="84058"/>
        <a:ext cx="1693877" cy="1016326"/>
      </dsp:txXfrm>
    </dsp:sp>
    <dsp:sp modelId="{2FA1862D-5B91-479B-ABC5-7948DC77A946}">
      <dsp:nvSpPr>
        <dsp:cNvPr id="0" name=""/>
        <dsp:cNvSpPr/>
      </dsp:nvSpPr>
      <dsp:spPr>
        <a:xfrm>
          <a:off x="3726531" y="84058"/>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Virtual</a:t>
          </a:r>
          <a:r>
            <a:rPr lang="en-GB" sz="1400" kern="1200" dirty="0"/>
            <a:t> consultations</a:t>
          </a:r>
          <a:endParaRPr lang="en-US" sz="1400" kern="1200" dirty="0"/>
        </a:p>
      </dsp:txBody>
      <dsp:txXfrm>
        <a:off x="3726531" y="84058"/>
        <a:ext cx="1693877" cy="1016326"/>
      </dsp:txXfrm>
    </dsp:sp>
    <dsp:sp modelId="{65E3806D-11EC-4767-95B1-3598B5E40547}">
      <dsp:nvSpPr>
        <dsp:cNvPr id="0" name=""/>
        <dsp:cNvSpPr/>
      </dsp:nvSpPr>
      <dsp:spPr>
        <a:xfrm>
          <a:off x="0" y="1269773"/>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Remote patient monitoring</a:t>
          </a:r>
          <a:endParaRPr lang="en-US" sz="1400" kern="1200" dirty="0">
            <a:latin typeface="Arial" panose="020B0604020202020204" pitchFamily="34" charset="0"/>
            <a:cs typeface="Arial" panose="020B0604020202020204" pitchFamily="34" charset="0"/>
          </a:endParaRPr>
        </a:p>
      </dsp:txBody>
      <dsp:txXfrm>
        <a:off x="0" y="1269773"/>
        <a:ext cx="1693877" cy="1016326"/>
      </dsp:txXfrm>
    </dsp:sp>
    <dsp:sp modelId="{9667EAFD-D64D-41D3-98A7-54248FCA28DC}">
      <dsp:nvSpPr>
        <dsp:cNvPr id="0" name=""/>
        <dsp:cNvSpPr/>
      </dsp:nvSpPr>
      <dsp:spPr>
        <a:xfrm>
          <a:off x="1863265" y="1269773"/>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Digital healthcare services across the UK</a:t>
          </a:r>
          <a:endParaRPr lang="en-US" sz="1400" kern="1200" dirty="0">
            <a:latin typeface="Arial" panose="020B0604020202020204" pitchFamily="34" charset="0"/>
            <a:cs typeface="Arial" panose="020B0604020202020204" pitchFamily="34" charset="0"/>
          </a:endParaRPr>
        </a:p>
      </dsp:txBody>
      <dsp:txXfrm>
        <a:off x="1863265" y="1269773"/>
        <a:ext cx="1693877" cy="1016326"/>
      </dsp:txXfrm>
    </dsp:sp>
    <dsp:sp modelId="{0DF7E1B7-85CC-4B23-85D5-33466E1893F9}">
      <dsp:nvSpPr>
        <dsp:cNvPr id="0" name=""/>
        <dsp:cNvSpPr/>
      </dsp:nvSpPr>
      <dsp:spPr>
        <a:xfrm>
          <a:off x="3726531" y="1269773"/>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Key workforce challenges</a:t>
          </a:r>
          <a:endParaRPr lang="en-US" sz="1400" kern="1200" dirty="0">
            <a:latin typeface="Arial" panose="020B0604020202020204" pitchFamily="34" charset="0"/>
            <a:cs typeface="Arial" panose="020B0604020202020204" pitchFamily="34" charset="0"/>
          </a:endParaRPr>
        </a:p>
      </dsp:txBody>
      <dsp:txXfrm>
        <a:off x="3726531" y="1269773"/>
        <a:ext cx="1693877" cy="1016326"/>
      </dsp:txXfrm>
    </dsp:sp>
    <dsp:sp modelId="{B8318FB2-A796-4DD4-8B37-6227A2DC00EB}">
      <dsp:nvSpPr>
        <dsp:cNvPr id="0" name=""/>
        <dsp:cNvSpPr/>
      </dsp:nvSpPr>
      <dsp:spPr>
        <a:xfrm>
          <a:off x="0" y="2455487"/>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Attract</a:t>
          </a:r>
          <a:endParaRPr lang="en-US" sz="1400" kern="1200" dirty="0">
            <a:latin typeface="Arial" panose="020B0604020202020204" pitchFamily="34" charset="0"/>
            <a:cs typeface="Arial" panose="020B0604020202020204" pitchFamily="34" charset="0"/>
          </a:endParaRPr>
        </a:p>
      </dsp:txBody>
      <dsp:txXfrm>
        <a:off x="0" y="2455487"/>
        <a:ext cx="1693877" cy="1016326"/>
      </dsp:txXfrm>
    </dsp:sp>
    <dsp:sp modelId="{97566B58-BEF5-47C3-BC93-770442CD218E}">
      <dsp:nvSpPr>
        <dsp:cNvPr id="0" name=""/>
        <dsp:cNvSpPr/>
      </dsp:nvSpPr>
      <dsp:spPr>
        <a:xfrm>
          <a:off x="1863265" y="2455487"/>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Deficit of healthcare and technology experts</a:t>
          </a:r>
          <a:endParaRPr lang="en-US" sz="1400" kern="1200" dirty="0">
            <a:latin typeface="Arial" panose="020B0604020202020204" pitchFamily="34" charset="0"/>
            <a:cs typeface="Arial" panose="020B0604020202020204" pitchFamily="34" charset="0"/>
          </a:endParaRPr>
        </a:p>
      </dsp:txBody>
      <dsp:txXfrm>
        <a:off x="1863265" y="2455487"/>
        <a:ext cx="1693877" cy="1016326"/>
      </dsp:txXfrm>
    </dsp:sp>
    <dsp:sp modelId="{F51212F0-BF32-468F-A85E-91505F900AA1}">
      <dsp:nvSpPr>
        <dsp:cNvPr id="0" name=""/>
        <dsp:cNvSpPr/>
      </dsp:nvSpPr>
      <dsp:spPr>
        <a:xfrm>
          <a:off x="3726531" y="2455487"/>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Retain</a:t>
          </a:r>
          <a:endParaRPr lang="en-US" sz="1400" kern="1200" dirty="0">
            <a:latin typeface="Arial" panose="020B0604020202020204" pitchFamily="34" charset="0"/>
            <a:cs typeface="Arial" panose="020B0604020202020204" pitchFamily="34" charset="0"/>
          </a:endParaRPr>
        </a:p>
      </dsp:txBody>
      <dsp:txXfrm>
        <a:off x="3726531" y="2455487"/>
        <a:ext cx="1693877" cy="1016326"/>
      </dsp:txXfrm>
    </dsp:sp>
    <dsp:sp modelId="{7127882A-4D9D-4537-8617-C328214876AF}">
      <dsp:nvSpPr>
        <dsp:cNvPr id="0" name=""/>
        <dsp:cNvSpPr/>
      </dsp:nvSpPr>
      <dsp:spPr>
        <a:xfrm>
          <a:off x="1863265" y="3641202"/>
          <a:ext cx="1693877" cy="10163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Increasing employee turnover</a:t>
          </a:r>
          <a:r>
            <a:rPr lang="en-GB" sz="1400" b="1" kern="1200" dirty="0">
              <a:latin typeface="Arial" panose="020B0604020202020204" pitchFamily="34" charset="0"/>
              <a:cs typeface="Arial" panose="020B0604020202020204" pitchFamily="34" charset="0"/>
            </a:rPr>
            <a:t> </a:t>
          </a:r>
          <a:endParaRPr lang="en-US" sz="1400" kern="1200" dirty="0">
            <a:latin typeface="Arial" panose="020B0604020202020204" pitchFamily="34" charset="0"/>
            <a:cs typeface="Arial" panose="020B0604020202020204" pitchFamily="34" charset="0"/>
          </a:endParaRPr>
        </a:p>
      </dsp:txBody>
      <dsp:txXfrm>
        <a:off x="1863265" y="3641202"/>
        <a:ext cx="1693877" cy="10163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15713D-63AA-44AF-B6A7-2AF8242E2D1A}"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76CB3F-70B7-41FE-8778-B32569FB883D}" type="slidenum">
              <a:rPr lang="en-GB" smtClean="0"/>
              <a:t>‹#›</a:t>
            </a:fld>
            <a:endParaRPr lang="en-GB"/>
          </a:p>
        </p:txBody>
      </p:sp>
    </p:spTree>
    <p:extLst>
      <p:ext uri="{BB962C8B-B14F-4D97-AF65-F5344CB8AC3E}">
        <p14:creationId xmlns:p14="http://schemas.microsoft.com/office/powerpoint/2010/main" val="2016733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The aim of this presentation is to assess how strategic Human Resource Management can facilitate the continued growth of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UK. I will look at the workforce challenges faced by the organisation and assess HR practices around workforce planning, recruitment, selection, learning &amp; development, talent management, performance motivation wellbeing &amp; various aspects of leadership. Finally, I will recommend an integrated human resource approach that focuses on building employee capability, engagement and retention in support of the organisational performance objectives.</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1</a:t>
            </a:fld>
            <a:endParaRPr lang="en-GB"/>
          </a:p>
        </p:txBody>
      </p:sp>
    </p:spTree>
    <p:extLst>
      <p:ext uri="{BB962C8B-B14F-4D97-AF65-F5344CB8AC3E}">
        <p14:creationId xmlns:p14="http://schemas.microsoft.com/office/powerpoint/2010/main" val="254864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few interlinked workforce challenges due to the speed at which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UK is growing. It needs healthcare professionals with high end skills as well as employees with digital and technology competencies. It is also facing turnover, wellbeing challenges, engagement declines and leadership gaps too.</a:t>
            </a:r>
          </a:p>
          <a:p>
            <a:r>
              <a:rPr lang="en-GB" sz="1200" kern="1200" dirty="0">
                <a:solidFill>
                  <a:schemeClr val="tx1"/>
                </a:solidFill>
                <a:effectLst/>
                <a:latin typeface="+mn-lt"/>
                <a:ea typeface="+mn-ea"/>
                <a:cs typeface="+mn-cs"/>
              </a:rPr>
              <a:t>This makes HRM strategically important.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needs an integrated people strategy ,one that aligns with the long-term organisational goals of the company instead of treating recruitment, training, reward and employee relations as a set of independent business activities. According to CIPD, strategic HRM is providing a systematic framework for recruitment, management and development of employees in support of long term business objectives (CIPD, 2025).</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2</a:t>
            </a:fld>
            <a:endParaRPr lang="en-GB"/>
          </a:p>
        </p:txBody>
      </p:sp>
    </p:spTree>
    <p:extLst>
      <p:ext uri="{BB962C8B-B14F-4D97-AF65-F5344CB8AC3E}">
        <p14:creationId xmlns:p14="http://schemas.microsoft.com/office/powerpoint/2010/main" val="1334639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Workforce planning allows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to prepare for anticipated workforce needs instead of having to respond to vacancies as they occur.</a:t>
            </a:r>
          </a:p>
          <a:p>
            <a:r>
              <a:rPr lang="en-GB" sz="1200" kern="1200" dirty="0">
                <a:solidFill>
                  <a:schemeClr val="tx1"/>
                </a:solidFill>
                <a:effectLst/>
                <a:latin typeface="+mn-lt"/>
                <a:ea typeface="+mn-ea"/>
                <a:cs typeface="+mn-cs"/>
              </a:rPr>
              <a:t>The Skills for England 2026 assessment identifies high demand in health occupations, and states that qualifications underpinned 95% of employment in the health priority occupations at Level 4 or above as of 2024. It recognizes digital literacy, analytic thinking, and problem-solving and decision-making as fundamental core skills relevant to health professions (Skills England, 2026).</a:t>
            </a:r>
          </a:p>
          <a:p>
            <a:r>
              <a:rPr lang="en-GB" sz="1200" kern="1200" dirty="0">
                <a:solidFill>
                  <a:schemeClr val="tx1"/>
                </a:solidFill>
                <a:effectLst/>
                <a:latin typeface="+mn-lt"/>
                <a:ea typeface="+mn-ea"/>
                <a:cs typeface="+mn-cs"/>
              </a:rPr>
              <a:t>The investment in human capital is supported based on Human Capital Theory since enhancing the capacity of the labour force, increases available productive resources for an organisation (Becker 1993).</a:t>
            </a:r>
          </a:p>
          <a:p>
            <a:r>
              <a:rPr lang="en-GB" sz="1200" kern="1200" dirty="0">
                <a:solidFill>
                  <a:schemeClr val="tx1"/>
                </a:solidFill>
                <a:effectLst/>
                <a:latin typeface="+mn-lt"/>
                <a:ea typeface="+mn-ea"/>
                <a:cs typeface="+mn-cs"/>
              </a:rPr>
              <a:t>It is recommended that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undertake an annual skills audit and determine whether each capability should be built in-house, bought-in from external talent or obtained through alternative workforce arrangements.</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3</a:t>
            </a:fld>
            <a:endParaRPr lang="en-GB"/>
          </a:p>
        </p:txBody>
      </p:sp>
    </p:spTree>
    <p:extLst>
      <p:ext uri="{BB962C8B-B14F-4D97-AF65-F5344CB8AC3E}">
        <p14:creationId xmlns:p14="http://schemas.microsoft.com/office/powerpoint/2010/main" val="1289590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is competing for talent in the pools of both healthcare and technology. So the test is not just to increase the number of roles being advertised.</a:t>
            </a:r>
          </a:p>
          <a:p>
            <a:r>
              <a:rPr lang="en-GB" sz="1200" kern="1200" dirty="0">
                <a:solidFill>
                  <a:schemeClr val="tx1"/>
                </a:solidFill>
                <a:effectLst/>
                <a:latin typeface="+mn-lt"/>
                <a:ea typeface="+mn-ea"/>
                <a:cs typeface="+mn-cs"/>
              </a:rPr>
              <a:t>The organisation also needs to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what the staying and leaving employees are really about.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may remain troubled by attrition if it continues to hire aggressively without developing people, wellbeing, management and career opportunities.</a:t>
            </a:r>
          </a:p>
          <a:p>
            <a:r>
              <a:rPr lang="en-GB" sz="1200" kern="1200" dirty="0">
                <a:solidFill>
                  <a:schemeClr val="tx1"/>
                </a:solidFill>
                <a:effectLst/>
                <a:latin typeface="+mn-lt"/>
                <a:ea typeface="+mn-ea"/>
                <a:cs typeface="+mn-cs"/>
              </a:rPr>
              <a:t>This indicates that recruitment needs to be seen as only a single facet of much larger employee lifecycle. An effective HR strategy must integrate attraction with selection, development, engagement and retention.</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4</a:t>
            </a:fld>
            <a:endParaRPr lang="en-GB"/>
          </a:p>
        </p:txBody>
      </p:sp>
    </p:spTree>
    <p:extLst>
      <p:ext uri="{BB962C8B-B14F-4D97-AF65-F5344CB8AC3E}">
        <p14:creationId xmlns:p14="http://schemas.microsoft.com/office/powerpoint/2010/main" val="3656116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 recruitment methodology imparts a different strategic advantage.</a:t>
            </a:r>
          </a:p>
          <a:p>
            <a:r>
              <a:rPr lang="en-GB" sz="1200" kern="1200" dirty="0">
                <a:solidFill>
                  <a:schemeClr val="tx1"/>
                </a:solidFill>
                <a:effectLst/>
                <a:latin typeface="+mn-lt"/>
                <a:ea typeface="+mn-ea"/>
                <a:cs typeface="+mn-cs"/>
              </a:rPr>
              <a:t>Increased internal recruitment can reinforce career development and organisational understanding, however, with many specialist </a:t>
            </a:r>
            <a:r>
              <a:rPr lang="en-GB" sz="1200" kern="1200" dirty="0" err="1">
                <a:solidFill>
                  <a:schemeClr val="tx1"/>
                </a:solidFill>
                <a:effectLst/>
                <a:latin typeface="+mn-lt"/>
                <a:ea typeface="+mn-ea"/>
                <a:cs typeface="+mn-cs"/>
              </a:rPr>
              <a:t>skills,HealthConnect</a:t>
            </a:r>
            <a:r>
              <a:rPr lang="en-GB" sz="1200" kern="1200" dirty="0">
                <a:solidFill>
                  <a:schemeClr val="tx1"/>
                </a:solidFill>
                <a:effectLst/>
                <a:latin typeface="+mn-lt"/>
                <a:ea typeface="+mn-ea"/>
                <a:cs typeface="+mn-cs"/>
              </a:rPr>
              <a:t> cannot remain solely reliant on internal candidates.</a:t>
            </a:r>
          </a:p>
          <a:p>
            <a:r>
              <a:rPr lang="en-GB" sz="1200" kern="1200" dirty="0">
                <a:solidFill>
                  <a:schemeClr val="tx1"/>
                </a:solidFill>
                <a:effectLst/>
                <a:latin typeface="+mn-lt"/>
                <a:ea typeface="+mn-ea"/>
                <a:cs typeface="+mn-cs"/>
              </a:rPr>
              <a:t>External recruitment: Accessing new skills in exchange for higher costs that may take longer to integrate.</a:t>
            </a:r>
          </a:p>
          <a:p>
            <a:r>
              <a:rPr lang="en-GB" sz="1200" kern="1200" dirty="0">
                <a:solidFill>
                  <a:schemeClr val="tx1"/>
                </a:solidFill>
                <a:effectLst/>
                <a:latin typeface="+mn-lt"/>
                <a:ea typeface="+mn-ea"/>
                <a:cs typeface="+mn-cs"/>
              </a:rPr>
              <a:t>Recruitment advertisements on the internet are all about reach and efficiency, while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will capitalize on using social technology as a way of engaging professionals in technology, including passive candidates.</a:t>
            </a:r>
          </a:p>
          <a:p>
            <a:r>
              <a:rPr lang="en-GB" sz="1200" kern="1200" dirty="0">
                <a:solidFill>
                  <a:schemeClr val="tx1"/>
                </a:solidFill>
                <a:effectLst/>
                <a:latin typeface="+mn-lt"/>
                <a:ea typeface="+mn-ea"/>
                <a:cs typeface="+mn-cs"/>
              </a:rPr>
              <a:t>Consequently, the best way is not to select a single method. It's using each method where the workforce need is best suited.</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5</a:t>
            </a:fld>
            <a:endParaRPr lang="en-GB"/>
          </a:p>
        </p:txBody>
      </p:sp>
    </p:spTree>
    <p:extLst>
      <p:ext uri="{BB962C8B-B14F-4D97-AF65-F5344CB8AC3E}">
        <p14:creationId xmlns:p14="http://schemas.microsoft.com/office/powerpoint/2010/main" val="1079481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I suggest is an integrated multi-channel recruitment strategy.</a:t>
            </a:r>
          </a:p>
          <a:p>
            <a:r>
              <a:rPr lang="en-GB" sz="1200" kern="1200" dirty="0">
                <a:solidFill>
                  <a:schemeClr val="tx1"/>
                </a:solidFill>
                <a:effectLst/>
                <a:latin typeface="+mn-lt"/>
                <a:ea typeface="+mn-ea"/>
                <a:cs typeface="+mn-cs"/>
              </a:rPr>
              <a:t>Internal recruitment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should leverage internal recruitment to develop clear career pathways within the company, ensuring that employees stay on board. Where no internal specialist capabilities exist, use targeted external recruitment.</a:t>
            </a:r>
          </a:p>
          <a:p>
            <a:r>
              <a:rPr lang="en-GB" sz="1200" kern="1200" dirty="0">
                <a:solidFill>
                  <a:schemeClr val="tx1"/>
                </a:solidFill>
                <a:effectLst/>
                <a:latin typeface="+mn-lt"/>
                <a:ea typeface="+mn-ea"/>
                <a:cs typeface="+mn-cs"/>
              </a:rPr>
              <a:t>Online recruitment will also need to give wide access to candidates, and this is positively impacted by social media and professional networks. But every map of recruitment channels needs to meet in an unified selection process.</a:t>
            </a:r>
          </a:p>
          <a:p>
            <a:r>
              <a:rPr lang="en-GB" sz="1200" kern="1200" dirty="0">
                <a:solidFill>
                  <a:schemeClr val="tx1"/>
                </a:solidFill>
                <a:effectLst/>
                <a:latin typeface="+mn-lt"/>
                <a:ea typeface="+mn-ea"/>
                <a:cs typeface="+mn-cs"/>
              </a:rPr>
              <a:t>It achieves two goals: it builds and develops the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workforce already in place, but it also allows access to specialist skill that cannot currently be provided internally.</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6</a:t>
            </a:fld>
            <a:endParaRPr lang="en-GB"/>
          </a:p>
        </p:txBody>
      </p:sp>
    </p:spTree>
    <p:extLst>
      <p:ext uri="{BB962C8B-B14F-4D97-AF65-F5344CB8AC3E}">
        <p14:creationId xmlns:p14="http://schemas.microsoft.com/office/powerpoint/2010/main" val="1616737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Hiring success is not based on the number of applications.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must choose people with the appropriate traits and those who will fit into their behaviours.</a:t>
            </a:r>
          </a:p>
          <a:p>
            <a:r>
              <a:rPr lang="en-GB" sz="1200" kern="1200" dirty="0">
                <a:solidFill>
                  <a:schemeClr val="tx1"/>
                </a:solidFill>
                <a:effectLst/>
                <a:latin typeface="+mn-lt"/>
                <a:ea typeface="+mn-ea"/>
                <a:cs typeface="+mn-cs"/>
              </a:rPr>
              <a:t>Structured interviews, job-related assessments and consistent scoring can increase reliability and objectivity in the decision process.</a:t>
            </a:r>
          </a:p>
          <a:p>
            <a:r>
              <a:rPr lang="en-GB" sz="1200" kern="1200" dirty="0">
                <a:solidFill>
                  <a:schemeClr val="tx1"/>
                </a:solidFill>
                <a:effectLst/>
                <a:latin typeface="+mn-lt"/>
                <a:ea typeface="+mn-ea"/>
                <a:cs typeface="+mn-cs"/>
              </a:rPr>
              <a:t>Person–Job Fit refers to how well a person's ability meets the demands of the job, and Person–Organisation Fit takes into account alignment in terms of values.</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7</a:t>
            </a:fld>
            <a:endParaRPr lang="en-GB"/>
          </a:p>
        </p:txBody>
      </p:sp>
    </p:spTree>
    <p:extLst>
      <p:ext uri="{BB962C8B-B14F-4D97-AF65-F5344CB8AC3E}">
        <p14:creationId xmlns:p14="http://schemas.microsoft.com/office/powerpoint/2010/main" val="2517120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Secondly, you should look to use learning and development strategically to fill the skills gaps at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organisation can include your digital-health training and leadership with coaching, mentoring and multidisciplinary team development.</a:t>
            </a:r>
          </a:p>
          <a:p>
            <a:r>
              <a:rPr lang="en-GB" sz="1200" kern="1200" dirty="0">
                <a:solidFill>
                  <a:schemeClr val="tx1"/>
                </a:solidFill>
                <a:effectLst/>
                <a:latin typeface="+mn-lt"/>
                <a:ea typeface="+mn-ea"/>
                <a:cs typeface="+mn-cs"/>
              </a:rPr>
              <a:t>This can help to rely less on external recruitment as capabilities are developed from within.</a:t>
            </a:r>
          </a:p>
          <a:p>
            <a:r>
              <a:rPr lang="en-GB" sz="1200" kern="1200" dirty="0">
                <a:solidFill>
                  <a:schemeClr val="tx1"/>
                </a:solidFill>
                <a:effectLst/>
                <a:latin typeface="+mn-lt"/>
                <a:ea typeface="+mn-ea"/>
                <a:cs typeface="+mn-cs"/>
              </a:rPr>
              <a:t>This is where Kirkpatrick's model offers such great support in evaluating training, because just because employees enjoyed the course does not mean that training was successful.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should consider whether employees actually  learnt, modified their workplace behaviour (and if so to what extent) and ultimately whether this helped achieve organisational outcomes.</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8</a:t>
            </a:fld>
            <a:endParaRPr lang="en-GB"/>
          </a:p>
        </p:txBody>
      </p:sp>
    </p:spTree>
    <p:extLst>
      <p:ext uri="{BB962C8B-B14F-4D97-AF65-F5344CB8AC3E}">
        <p14:creationId xmlns:p14="http://schemas.microsoft.com/office/powerpoint/2010/main" val="2431212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should adopt a talent management system of its own which helps it retaining the skills developed by business.</a:t>
            </a:r>
          </a:p>
          <a:p>
            <a:r>
              <a:rPr lang="en-GB" sz="1200" kern="1200" dirty="0">
                <a:solidFill>
                  <a:schemeClr val="tx1"/>
                </a:solidFill>
                <a:effectLst/>
                <a:latin typeface="+mn-lt"/>
                <a:ea typeface="+mn-ea"/>
                <a:cs typeface="+mn-cs"/>
              </a:rPr>
              <a:t>Identify high-potential employees and development opportunities. Consolidation plan for succession takes centre stage at the top of your organisation due to its </a:t>
            </a:r>
            <a:r>
              <a:rPr lang="en-GB" sz="1200" kern="1200" dirty="0" err="1">
                <a:solidFill>
                  <a:schemeClr val="tx1"/>
                </a:solidFill>
                <a:effectLst/>
                <a:latin typeface="+mn-lt"/>
                <a:ea typeface="+mn-ea"/>
                <a:cs typeface="+mn-cs"/>
              </a:rPr>
              <a:t>weakleads</a:t>
            </a:r>
            <a:r>
              <a:rPr lang="en-GB" sz="1200" kern="1200" dirty="0">
                <a:solidFill>
                  <a:schemeClr val="tx1"/>
                </a:solidFill>
                <a:effectLst/>
                <a:latin typeface="+mn-lt"/>
                <a:ea typeface="+mn-ea"/>
                <a:cs typeface="+mn-cs"/>
              </a:rPr>
              <a:t> programme.</a:t>
            </a:r>
          </a:p>
          <a:p>
            <a:r>
              <a:rPr lang="en-GB" sz="1200" kern="1200" dirty="0">
                <a:solidFill>
                  <a:schemeClr val="tx1"/>
                </a:solidFill>
                <a:effectLst/>
                <a:latin typeface="+mn-lt"/>
                <a:ea typeface="+mn-ea"/>
                <a:cs typeface="+mn-cs"/>
              </a:rPr>
              <a:t>Performance management needs to evolve from an annual appraisal rubric as well. Frequent input and goal setting along with developmental conversations can lead to an ongoing cycle of performance management.</a:t>
            </a:r>
          </a:p>
          <a:p>
            <a:r>
              <a:rPr lang="en-GB" sz="1200" kern="1200" dirty="0">
                <a:solidFill>
                  <a:schemeClr val="tx1"/>
                </a:solidFill>
                <a:effectLst/>
                <a:latin typeface="+mn-lt"/>
                <a:ea typeface="+mn-ea"/>
                <a:cs typeface="+mn-cs"/>
              </a:rPr>
              <a:t>The AMO framework can be an effective way of linking HR practices with performance. Performance, motivation to contribute and competence; these three things are key for an employee to meet productivity goals and excel as a member of their team.</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9</a:t>
            </a:fld>
            <a:endParaRPr lang="en-GB"/>
          </a:p>
        </p:txBody>
      </p:sp>
    </p:spTree>
    <p:extLst>
      <p:ext uri="{BB962C8B-B14F-4D97-AF65-F5344CB8AC3E}">
        <p14:creationId xmlns:p14="http://schemas.microsoft.com/office/powerpoint/2010/main" val="2870715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cannot just rely on increasing pay to resolve its engagement and retention issues.</a:t>
            </a:r>
          </a:p>
          <a:p>
            <a:r>
              <a:rPr lang="en-GB" sz="1200" kern="1200" dirty="0">
                <a:solidFill>
                  <a:schemeClr val="tx1"/>
                </a:solidFill>
                <a:effectLst/>
                <a:latin typeface="+mn-lt"/>
                <a:ea typeface="+mn-ea"/>
                <a:cs typeface="+mn-cs"/>
              </a:rPr>
              <a:t>One of the most well-known of these theories is that proposed by Herzberg, which divides factors into those that can alleviate dissatisfaction and those that can promote motivation. This translates into better pay and conditions in combination with recognition, responsibility and development prospects.</a:t>
            </a:r>
          </a:p>
          <a:p>
            <a:r>
              <a:rPr lang="en-GB" sz="1200" kern="1200" dirty="0">
                <a:solidFill>
                  <a:schemeClr val="tx1"/>
                </a:solidFill>
                <a:effectLst/>
                <a:latin typeface="+mn-lt"/>
                <a:ea typeface="+mn-ea"/>
                <a:cs typeface="+mn-cs"/>
              </a:rPr>
              <a:t>A complementary view to this is provided by Self-Determination Theory. Positive motivation among employees is mainly due to autonomy, competence and relatedness (Ryan and Deci, 2000).</a:t>
            </a:r>
          </a:p>
          <a:p>
            <a:r>
              <a:rPr lang="en-GB" sz="1200" kern="1200" dirty="0">
                <a:solidFill>
                  <a:schemeClr val="tx1"/>
                </a:solidFill>
                <a:effectLst/>
                <a:latin typeface="+mn-lt"/>
                <a:ea typeface="+mn-ea"/>
                <a:cs typeface="+mn-cs"/>
              </a:rPr>
              <a:t>For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this may involve balancing adequate autonomy in its workforce, commitment to development and properly structured team collaboration.</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10</a:t>
            </a:fld>
            <a:endParaRPr lang="en-GB"/>
          </a:p>
        </p:txBody>
      </p:sp>
    </p:spTree>
    <p:extLst>
      <p:ext uri="{BB962C8B-B14F-4D97-AF65-F5344CB8AC3E}">
        <p14:creationId xmlns:p14="http://schemas.microsoft.com/office/powerpoint/2010/main" val="6287507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 multidisciplinary organisation, where employees hail from various professional backgrounds, it is essential to balance the need for a common purpose with that of maintaining specialist knowledge — hence why leadership becomes even more important.</a:t>
            </a:r>
          </a:p>
          <a:p>
            <a:r>
              <a:rPr lang="en-GB" sz="1200" kern="1200" dirty="0">
                <a:solidFill>
                  <a:schemeClr val="tx1"/>
                </a:solidFill>
                <a:effectLst/>
                <a:latin typeface="+mn-lt"/>
                <a:ea typeface="+mn-ea"/>
                <a:cs typeface="+mn-cs"/>
              </a:rPr>
              <a:t>The transformational leadership is </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on vision focus, inspiration and development and empowerment. Such traits are pertinent to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as the landscape for digital healthcare is everchanging </a:t>
            </a:r>
            <a:r>
              <a:rPr lang="en-GB" sz="1200" kern="1200" dirty="0" err="1">
                <a:solidFill>
                  <a:schemeClr val="tx1"/>
                </a:solidFill>
                <a:effectLst/>
                <a:latin typeface="+mn-lt"/>
                <a:ea typeface="+mn-ea"/>
                <a:cs typeface="+mn-cs"/>
              </a:rPr>
              <a:t>behaviorally</a:t>
            </a:r>
            <a:r>
              <a:rPr lang="en-GB" sz="1200" kern="1200" dirty="0">
                <a:solidFill>
                  <a:schemeClr val="tx1"/>
                </a:solidFill>
                <a:effectLst/>
                <a:latin typeface="+mn-lt"/>
                <a:ea typeface="+mn-ea"/>
                <a:cs typeface="+mn-cs"/>
              </a:rPr>
              <a:t> necessitating collaboration and innovation toward lifelong learning.</a:t>
            </a:r>
          </a:p>
          <a:p>
            <a:r>
              <a:rPr lang="en-GB" sz="1200" kern="1200" dirty="0">
                <a:solidFill>
                  <a:schemeClr val="tx1"/>
                </a:solidFill>
                <a:effectLst/>
                <a:latin typeface="+mn-lt"/>
                <a:ea typeface="+mn-ea"/>
                <a:cs typeface="+mn-cs"/>
              </a:rPr>
              <a:t>In broader terms, the message is that leadership cannot function in isolation from HRM. Workforce plan, recruit, develop, motivate and lead should be mutually supportive.</a:t>
            </a:r>
          </a:p>
          <a:p>
            <a:r>
              <a:rPr lang="en-GB" sz="1200" kern="1200" dirty="0">
                <a:solidFill>
                  <a:schemeClr val="tx1"/>
                </a:solidFill>
                <a:effectLst/>
                <a:latin typeface="+mn-lt"/>
                <a:ea typeface="+mn-ea"/>
                <a:cs typeface="+mn-cs"/>
              </a:rPr>
              <a:t>These practices can be combined effectively and scaled, the workforce capability is enhanced through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more engaged employees aligned with strategic objectives lead to a sustainable organisational performance which will help in employee retention.</a:t>
            </a:r>
          </a:p>
          <a:p>
            <a:endParaRPr lang="en-GB" dirty="0"/>
          </a:p>
        </p:txBody>
      </p:sp>
      <p:sp>
        <p:nvSpPr>
          <p:cNvPr id="4" name="Slide Number Placeholder 3"/>
          <p:cNvSpPr>
            <a:spLocks noGrp="1"/>
          </p:cNvSpPr>
          <p:nvPr>
            <p:ph type="sldNum" sz="quarter" idx="5"/>
          </p:nvPr>
        </p:nvSpPr>
        <p:spPr/>
        <p:txBody>
          <a:bodyPr/>
          <a:lstStyle/>
          <a:p>
            <a:fld id="{DF76CB3F-70B7-41FE-8778-B32569FB883D}" type="slidenum">
              <a:rPr lang="en-GB" smtClean="0"/>
              <a:t>11</a:t>
            </a:fld>
            <a:endParaRPr lang="en-GB"/>
          </a:p>
        </p:txBody>
      </p:sp>
    </p:spTree>
    <p:extLst>
      <p:ext uri="{BB962C8B-B14F-4D97-AF65-F5344CB8AC3E}">
        <p14:creationId xmlns:p14="http://schemas.microsoft.com/office/powerpoint/2010/main" val="1185829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2880" y="5176159"/>
            <a:ext cx="11640312" cy="845493"/>
          </a:xfrm>
        </p:spPr>
        <p:txBody>
          <a:bodyPr vert="horz" lIns="91440" tIns="45720" rIns="91440" bIns="45720" rtlCol="0" anchor="b">
            <a:normAutofit/>
          </a:bodyPr>
          <a:lstStyle>
            <a:lvl1pPr>
              <a:defRPr lang="en-US" sz="44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0313" y="5980176"/>
            <a:ext cx="11612880" cy="530352"/>
          </a:xfrm>
        </p:spPr>
        <p:txBody>
          <a:bodyPr vert="horz" lIns="91440" tIns="45720" rIns="91440" bIns="45720" rtlCol="0">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74220" y="266700"/>
            <a:ext cx="11649456"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82880" y="6391657"/>
            <a:ext cx="2805405" cy="330466"/>
          </a:xfrm>
        </p:spPr>
        <p:txBody>
          <a:bodyPr/>
          <a:lstStyle>
            <a:lvl1pPr>
              <a:defRPr>
                <a:solidFill>
                  <a:schemeClr val="tx2"/>
                </a:solidFill>
                <a:effectLst/>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137848" y="6391657"/>
            <a:ext cx="3494314" cy="330466"/>
          </a:xfrm>
        </p:spPr>
        <p:txBody>
          <a:bodyPr/>
          <a:lstStyle>
            <a:lvl1pPr algn="r">
              <a:defRPr>
                <a:solidFill>
                  <a:schemeClr val="tx2"/>
                </a:solidFill>
                <a:effectLst/>
              </a:defRPr>
            </a:lvl1p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391657"/>
            <a:ext cx="429207" cy="330466"/>
          </a:xfrm>
        </p:spPr>
        <p:txBody>
          <a:bodyPr/>
          <a:lstStyle>
            <a:lvl1pPr>
              <a:defRPr>
                <a:solidFill>
                  <a:schemeClr val="tx2"/>
                </a:solidFill>
                <a:effectLst/>
              </a:defRPr>
            </a:lvl1pPr>
          </a:lstStyle>
          <a:p>
            <a:fld id="{74374145-2291-463F-A6B8-A7D333E0DF00}" type="slidenum">
              <a:rPr lang="en-GB" smtClean="0"/>
              <a:t>‹#›</a:t>
            </a:fld>
            <a:endParaRPr lang="en-GB"/>
          </a:p>
        </p:txBody>
      </p:sp>
    </p:spTree>
    <p:extLst>
      <p:ext uri="{BB962C8B-B14F-4D97-AF65-F5344CB8AC3E}">
        <p14:creationId xmlns:p14="http://schemas.microsoft.com/office/powerpoint/2010/main" val="15258706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2677009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endParaRPr lang="en-US" dirty="0"/>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74320" y="266699"/>
            <a:ext cx="7238998" cy="6322891"/>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74374145-2291-463F-A6B8-A7D333E0DF00}" type="slidenum">
              <a:rPr lang="en-GB" smtClean="0"/>
              <a:t>‹#›</a:t>
            </a:fld>
            <a:endParaRPr lang="en-GB"/>
          </a:p>
        </p:txBody>
      </p:sp>
    </p:spTree>
    <p:extLst>
      <p:ext uri="{BB962C8B-B14F-4D97-AF65-F5344CB8AC3E}">
        <p14:creationId xmlns:p14="http://schemas.microsoft.com/office/powerpoint/2010/main" val="880305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018598" y="1529542"/>
            <a:ext cx="8154804" cy="2323883"/>
          </a:xfrm>
        </p:spPr>
        <p:txBody>
          <a:bodyPr anchor="b">
            <a:normAutofit/>
          </a:bodyPr>
          <a:lstStyle>
            <a:lvl1pPr algn="ctr">
              <a:defRPr sz="5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110715" y="4053504"/>
            <a:ext cx="5970570" cy="1072678"/>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74374145-2291-463F-A6B8-A7D333E0DF00}" type="slidenum">
              <a:rPr lang="en-GB" smtClean="0"/>
              <a:t>‹#›</a:t>
            </a:fld>
            <a:endParaRPr lang="en-GB"/>
          </a:p>
        </p:txBody>
      </p:sp>
    </p:spTree>
    <p:extLst>
      <p:ext uri="{BB962C8B-B14F-4D97-AF65-F5344CB8AC3E}">
        <p14:creationId xmlns:p14="http://schemas.microsoft.com/office/powerpoint/2010/main" val="198757825"/>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57729" y="3200400"/>
            <a:ext cx="9002895" cy="3582184"/>
          </a:xfrm>
        </p:spPr>
        <p:txBody>
          <a:bodyPr anchor="b">
            <a:normAutofit/>
          </a:bodyPr>
          <a:lstStyle>
            <a:lvl1pPr>
              <a:defRPr sz="69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78704" y="141216"/>
            <a:ext cx="2703777" cy="33832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10477500" y="141216"/>
            <a:ext cx="1032084" cy="338328"/>
          </a:xfrm>
        </p:spPr>
        <p:txBody>
          <a:bodyPr/>
          <a:lstStyle>
            <a:lvl1pPr>
              <a:defRPr>
                <a:solidFill>
                  <a:schemeClr val="tx2"/>
                </a:solidFill>
              </a:defRPr>
            </a:lvl1p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509584" y="141216"/>
            <a:ext cx="457200" cy="338328"/>
          </a:xfrm>
        </p:spPr>
        <p:txBody>
          <a:bodyPr/>
          <a:lstStyle>
            <a:lvl1pPr>
              <a:defRPr>
                <a:solidFill>
                  <a:schemeClr val="tx2"/>
                </a:solidFill>
              </a:defRPr>
            </a:lvl1pPr>
          </a:lstStyle>
          <a:p>
            <a:fld id="{74374145-2291-463F-A6B8-A7D333E0DF00}" type="slidenum">
              <a:rPr lang="en-GB" smtClean="0"/>
              <a:t>‹#›</a:t>
            </a:fld>
            <a:endParaRPr lang="en-GB"/>
          </a:p>
        </p:txBody>
      </p:sp>
    </p:spTree>
    <p:extLst>
      <p:ext uri="{BB962C8B-B14F-4D97-AF65-F5344CB8AC3E}">
        <p14:creationId xmlns:p14="http://schemas.microsoft.com/office/powerpoint/2010/main" val="4166668344"/>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3815" y="189689"/>
            <a:ext cx="11341905" cy="1629485"/>
          </a:xfrm>
        </p:spPr>
        <p:txBody>
          <a:bodyPr anchor="t">
            <a:normAutofit/>
          </a:bodyPr>
          <a:lstStyle>
            <a:lvl1pPr>
              <a:defRPr sz="7600" baseline="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2362200"/>
            <a:ext cx="5829300" cy="3810000"/>
          </a:xfrm>
        </p:spPr>
        <p:txBody>
          <a:bodyPr vert="horz" lIns="91440" tIns="45720" rIns="91440" bIns="45720" rtlCol="0" anchor="b">
            <a:normAutofit/>
          </a:bodyPr>
          <a:lstStyle>
            <a:lvl1pPr marL="457200" indent="-457200">
              <a:buFont typeface="+mj-lt"/>
              <a:buAutoNum type="arabicPeriod"/>
              <a:defRPr lang="en-US" sz="1600" dirty="0"/>
            </a:lvl1pPr>
            <a:lvl2pPr marL="571500" indent="-342900">
              <a:buFont typeface="+mj-lt"/>
              <a:buAutoNum type="arabicPeriod"/>
              <a:defRPr lang="en-US" sz="1600" dirty="0"/>
            </a:lvl2pPr>
            <a:lvl3pPr marL="800100" indent="-342900">
              <a:buFont typeface="+mj-lt"/>
              <a:buAutoNum type="arabicPeriod"/>
              <a:defRPr lang="en-US" sz="1600" dirty="0"/>
            </a:lvl3pPr>
            <a:lvl4pPr>
              <a:buFont typeface="+mj-lt"/>
              <a:buAutoNum type="arabicPeriod"/>
              <a:defRPr lang="en-US" sz="1600" dirty="0"/>
            </a:lvl4pPr>
            <a:lvl5pPr>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230094145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0" y="4061862"/>
            <a:ext cx="5913120" cy="2268359"/>
          </a:xfrm>
        </p:spPr>
        <p:txBody>
          <a:bodyPr anchor="t">
            <a:normAutofit/>
          </a:bodyPr>
          <a:lstStyle>
            <a:lvl1pPr>
              <a:defRPr sz="5800"/>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74320" y="268508"/>
            <a:ext cx="11649456"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3" y="4039118"/>
            <a:ext cx="4419601" cy="2268360"/>
          </a:xfrm>
        </p:spPr>
        <p:txBody>
          <a:bodyPr vert="horz" lIns="91440" tIns="45720" rIns="91440" bIns="45720" rtlCol="0">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2689989198"/>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233083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0" y="219456"/>
            <a:ext cx="3310394" cy="4058127"/>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972674" y="266700"/>
            <a:ext cx="7688495" cy="6047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716693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19525" y="219456"/>
            <a:ext cx="6376547" cy="1066006"/>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74320" y="268573"/>
            <a:ext cx="4419600" cy="6325969"/>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9526" y="1285462"/>
            <a:ext cx="6376546" cy="498635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919526" y="6387737"/>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664957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88702" y="219456"/>
            <a:ext cx="7241297" cy="923544"/>
          </a:xfrm>
        </p:spPr>
        <p:txBody>
          <a:bodyPr anchor="t"/>
          <a:lstStyle>
            <a:lvl1pPr>
              <a:defRPr/>
            </a:lvl1pPr>
          </a:lstStyle>
          <a:p>
            <a:r>
              <a:rPr lang="en-US"/>
              <a:t>Click to edit Master title style</a:t>
            </a:r>
            <a:endParaRPr lang="en-US" dirty="0"/>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88702"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88702" y="6382981"/>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9694612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7241297" cy="923544"/>
          </a:xfrm>
        </p:spPr>
        <p:txBody>
          <a:bodyPr anchor="t"/>
          <a:lstStyle>
            <a:lvl1pPr>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82880"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2880" y="6382981"/>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92093" y="6387128"/>
            <a:ext cx="1032084" cy="338328"/>
          </a:xfrm>
        </p:spPr>
        <p:txBody>
          <a:bodyPr/>
          <a:lstStyle>
            <a:lvl1pPr>
              <a:defRPr>
                <a:solidFill>
                  <a:schemeClr val="tx1"/>
                </a:solidFill>
                <a:effectLst/>
              </a:defRPr>
            </a:lvl1p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424177" y="6387128"/>
            <a:ext cx="457200" cy="338328"/>
          </a:xfrm>
        </p:spPr>
        <p:txBody>
          <a:bodyPr/>
          <a:lstStyle/>
          <a:p>
            <a:fld id="{74374145-2291-463F-A6B8-A7D333E0DF00}" type="slidenum">
              <a:rPr lang="en-GB" smtClean="0"/>
              <a:t>‹#›</a:t>
            </a:fld>
            <a:endParaRPr lang="en-GB"/>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8249412"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3373419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5" y="219456"/>
            <a:ext cx="4717429" cy="11808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400344"/>
            <a:ext cx="4729045" cy="4871473"/>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588172" y="6390795"/>
            <a:ext cx="1298784" cy="338328"/>
          </a:xfrm>
        </p:spPr>
        <p:txBody>
          <a:body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86956" y="6390795"/>
            <a:ext cx="457200" cy="338328"/>
          </a:xfrm>
        </p:spPr>
        <p:txBody>
          <a:bodyPr/>
          <a:lstStyle>
            <a:lvl1pPr>
              <a:defRPr>
                <a:solidFill>
                  <a:schemeClr val="tx1"/>
                </a:solidFill>
                <a:effectLst/>
              </a:defRPr>
            </a:lvl1pPr>
          </a:lstStyle>
          <a:p>
            <a:fld id="{74374145-2291-463F-A6B8-A7D333E0DF00}" type="slidenum">
              <a:rPr lang="en-GB" smtClean="0"/>
              <a:t>‹#›</a:t>
            </a:fld>
            <a:endParaRPr lang="en-GB"/>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600703" y="266700"/>
            <a:ext cx="6324469" cy="632460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984496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3208020" cy="3088635"/>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4686300" y="266700"/>
            <a:ext cx="3500538" cy="63246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461087" y="220870"/>
            <a:ext cx="3200400" cy="605555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74374145-2291-463F-A6B8-A7D333E0DF00}" type="slidenum">
              <a:rPr lang="en-GB" smtClean="0"/>
              <a:t>‹#›</a:t>
            </a:fld>
            <a:endParaRPr lang="en-GB"/>
          </a:p>
        </p:txBody>
      </p:sp>
    </p:spTree>
    <p:extLst>
      <p:ext uri="{BB962C8B-B14F-4D97-AF65-F5344CB8AC3E}">
        <p14:creationId xmlns:p14="http://schemas.microsoft.com/office/powerpoint/2010/main" val="3030859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13755" y="219456"/>
            <a:ext cx="3891435" cy="1225339"/>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70473" y="265176"/>
            <a:ext cx="6984636" cy="6327648"/>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513753" y="1435652"/>
            <a:ext cx="3891435" cy="483386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15079" y="6387128"/>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025039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219456"/>
            <a:ext cx="3234982" cy="157721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85854" y="1796675"/>
            <a:ext cx="3234982" cy="4471476"/>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705" y="6387128"/>
            <a:ext cx="209577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206416" y="6390795"/>
            <a:ext cx="1032084" cy="338328"/>
          </a:xfrm>
        </p:spPr>
        <p:txBody>
          <a:bodyPr/>
          <a:lstStyle>
            <a:lvl1pPr>
              <a:defRPr>
                <a:solidFill>
                  <a:schemeClr val="tx1"/>
                </a:solidFill>
                <a:effectLst/>
              </a:defRPr>
            </a:lvl1p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38500" y="6390795"/>
            <a:ext cx="457200" cy="338328"/>
          </a:xfrm>
        </p:spPr>
        <p:txBody>
          <a:bodyPr/>
          <a:lstStyle/>
          <a:p>
            <a:fld id="{74374145-2291-463F-A6B8-A7D333E0DF00}" type="slidenum">
              <a:rPr lang="en-GB" smtClean="0"/>
              <a:t>‹#›</a:t>
            </a:fld>
            <a:endParaRPr lang="en-GB"/>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965783" y="265176"/>
            <a:ext cx="7959517" cy="6327648"/>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155076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78" y="216452"/>
            <a:ext cx="3381587" cy="2213524"/>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177492"/>
            <a:ext cx="7962900" cy="2286000"/>
          </a:xfrm>
        </p:spPr>
        <p:txBody>
          <a:bodyPr>
            <a:norm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5878" y="2513464"/>
            <a:ext cx="2805405"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30339" y="2516244"/>
            <a:ext cx="1284010" cy="338328"/>
          </a:xfrm>
        </p:spPr>
        <p:txBody>
          <a:body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09585" y="2513464"/>
            <a:ext cx="449306" cy="338328"/>
          </a:xfrm>
        </p:spPr>
        <p:txBody>
          <a:bodyPr/>
          <a:lstStyle/>
          <a:p>
            <a:fld id="{74374145-2291-463F-A6B8-A7D333E0DF00}" type="slidenum">
              <a:rPr lang="en-GB" smtClean="0"/>
              <a:t>‹#›</a:t>
            </a:fld>
            <a:endParaRPr lang="en-GB"/>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74220" y="2935280"/>
            <a:ext cx="11651080" cy="3656020"/>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5401680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3172641" cy="3145019"/>
          </a:xfrm>
        </p:spPr>
        <p:txBody>
          <a:bodyPr anchor="t">
            <a:normAutofit/>
          </a:bodyPr>
          <a:lstStyle>
            <a:lvl1pPr>
              <a:defRPr sz="30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4000500" y="265332"/>
            <a:ext cx="7924800" cy="309583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14565" y="3543597"/>
            <a:ext cx="8010734" cy="284353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8476266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1231821" y="760151"/>
            <a:ext cx="9728359" cy="4233673"/>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55159"/>
            <a:ext cx="9299448" cy="1025326"/>
          </a:xfrm>
        </p:spPr>
        <p:txBody>
          <a:bodyPr anchor="ctr">
            <a:normAutofit/>
          </a:bodyPr>
          <a:lstStyle>
            <a:lvl1pPr algn="ctr">
              <a:lnSpc>
                <a:spcPct val="90000"/>
              </a:lnSpc>
              <a:defRPr sz="2400" spc="-50"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1"/>
            <a:ext cx="9299448" cy="3943921"/>
          </a:xfrm>
        </p:spPr>
        <p:txBody>
          <a:bodyPr anchor="ctr">
            <a:normAutofit/>
          </a:bodyPr>
          <a:lstStyle>
            <a:lvl1pPr marL="0" indent="0" algn="ctr">
              <a:lnSpc>
                <a:spcPct val="80000"/>
              </a:lnSpc>
              <a:buNone/>
              <a:defRPr sz="26000" spc="-100" baseline="0">
                <a:solidFill>
                  <a:schemeClr val="tx1"/>
                </a:solidFill>
              </a:defRPr>
            </a:lvl1pPr>
          </a:lstStyle>
          <a:p>
            <a:pPr lvl="0"/>
            <a:r>
              <a:rPr lang="en-US" dirty="0"/>
              <a:t>XX%</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5962114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880" y="173736"/>
            <a:ext cx="10475499" cy="4850651"/>
          </a:xfrm>
        </p:spPr>
        <p:txBody>
          <a:bodyPr anchor="t">
            <a:noAutofit/>
          </a:bodyPr>
          <a:lstStyle>
            <a:lvl1pPr marL="0" indent="0">
              <a:lnSpc>
                <a:spcPct val="90000"/>
              </a:lnSpc>
              <a:buNone/>
              <a:defRPr sz="7600" b="0" cap="none" spc="-50" baseline="0"/>
            </a:lvl1pPr>
            <a:lvl2pPr marL="228600" indent="0">
              <a:lnSpc>
                <a:spcPct val="90000"/>
              </a:lnSpc>
              <a:buNone/>
              <a:defRPr sz="6600" b="0" cap="none" spc="-50" baseline="0"/>
            </a:lvl2pPr>
            <a:lvl3pPr marL="457200" indent="0">
              <a:lnSpc>
                <a:spcPct val="90000"/>
              </a:lnSpc>
              <a:buNone/>
              <a:defRPr sz="6000" b="0" cap="none" spc="-50" baseline="0"/>
            </a:lvl3pPr>
            <a:lvl4pPr marL="685800" indent="0">
              <a:lnSpc>
                <a:spcPct val="90000"/>
              </a:lnSpc>
              <a:buNone/>
              <a:defRPr sz="5400" b="0" cap="none" spc="-50" baseline="0"/>
            </a:lvl4pPr>
            <a:lvl5pPr marL="914400" indent="0">
              <a:lnSpc>
                <a:spcPct val="90000"/>
              </a:lnSpc>
              <a:buNone/>
              <a:defRPr sz="4800" b="0" cap="none" spc="-50" baseline="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1978973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388784" y="5029200"/>
            <a:ext cx="9198864" cy="713232"/>
          </a:xfrm>
        </p:spPr>
        <p:txBody>
          <a:bodyPr anchor="t">
            <a:normAutofit/>
          </a:bodyPr>
          <a:lstStyle>
            <a:lvl1pPr>
              <a:lnSpc>
                <a:spcPct val="90000"/>
              </a:lnSpc>
              <a:defRPr sz="2000" b="1" spc="-5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388784" y="1115568"/>
            <a:ext cx="9198864"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lvl1pPr>
          </a:lstStyle>
          <a:p>
            <a:pPr lvl="0"/>
            <a:r>
              <a:rPr lang="en-US" dirty="0"/>
              <a:t>Click to edit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15653039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11326704" cy="1041564"/>
          </a:xfrm>
        </p:spPr>
        <p:txBody>
          <a:bodyPr/>
          <a:lstStyle/>
          <a:p>
            <a:r>
              <a:rPr lang="en-US"/>
              <a:t>Click to edit Master title style</a:t>
            </a:r>
            <a:endParaRPr lang="en-US" dirty="0"/>
          </a:p>
        </p:txBody>
      </p:sp>
      <p:sp>
        <p:nvSpPr>
          <p:cNvPr id="8" name="Content Placeholder 3">
            <a:extLst>
              <a:ext uri="{FF2B5EF4-FFF2-40B4-BE49-F238E27FC236}">
                <a16:creationId xmlns:a16="http://schemas.microsoft.com/office/drawing/2014/main" id="{12E940BF-81C2-1FFB-391F-670B2E738E5C}"/>
              </a:ext>
            </a:extLst>
          </p:cNvPr>
          <p:cNvSpPr>
            <a:spLocks noGrp="1"/>
          </p:cNvSpPr>
          <p:nvPr>
            <p:ph sz="quarter" idx="15"/>
          </p:nvPr>
        </p:nvSpPr>
        <p:spPr>
          <a:xfrm>
            <a:off x="182880" y="1645920"/>
            <a:ext cx="5420409" cy="4741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FB763AB3-1DFB-9F9F-2339-33F3C49C8C10}"/>
              </a:ext>
            </a:extLst>
          </p:cNvPr>
          <p:cNvSpPr>
            <a:spLocks noGrp="1"/>
          </p:cNvSpPr>
          <p:nvPr>
            <p:ph sz="quarter" idx="16"/>
          </p:nvPr>
        </p:nvSpPr>
        <p:spPr>
          <a:xfrm>
            <a:off x="6248400" y="1645920"/>
            <a:ext cx="5261184" cy="4741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3366487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81186" y="219456"/>
            <a:ext cx="11274552" cy="7898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81185"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D6A39E64-722E-F001-F641-974F5225314A}"/>
              </a:ext>
            </a:extLst>
          </p:cNvPr>
          <p:cNvSpPr>
            <a:spLocks noGrp="1"/>
          </p:cNvSpPr>
          <p:nvPr>
            <p:ph sz="quarter" idx="15"/>
          </p:nvPr>
        </p:nvSpPr>
        <p:spPr>
          <a:xfrm>
            <a:off x="181631" y="1649451"/>
            <a:ext cx="521208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45352"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4B9C0BFD-5C7B-FA0D-DCE8-95D24728FEB0}"/>
              </a:ext>
            </a:extLst>
          </p:cNvPr>
          <p:cNvSpPr>
            <a:spLocks noGrp="1"/>
          </p:cNvSpPr>
          <p:nvPr>
            <p:ph sz="quarter" idx="16"/>
          </p:nvPr>
        </p:nvSpPr>
        <p:spPr>
          <a:xfrm>
            <a:off x="6245352" y="1649451"/>
            <a:ext cx="521208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491646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39170843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964507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7861" y="207228"/>
            <a:ext cx="11001943" cy="1790700"/>
          </a:xfrm>
        </p:spPr>
        <p:txBody>
          <a:bodyPr anchor="t">
            <a:no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22195" y="3264408"/>
            <a:ext cx="10147610"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946926339"/>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915580" y="1089247"/>
            <a:ext cx="6360840" cy="2171716"/>
          </a:xfrm>
        </p:spPr>
        <p:txBody>
          <a:bodyPr anchor="b">
            <a:noAutofit/>
          </a:bodyPr>
          <a:lstStyle>
            <a:lvl1pPr algn="ct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322864" y="3499880"/>
            <a:ext cx="5543550" cy="1771650"/>
          </a:xfrm>
        </p:spPr>
        <p:txBody>
          <a:bodyPr vert="horz" lIns="91440" tIns="45720" rIns="91440" bIns="45720" rtlCol="0">
            <a:normAutofit/>
          </a:bodyPr>
          <a:lstStyle>
            <a:lvl1pPr marL="0" indent="0" algn="ctr">
              <a:buNone/>
              <a:defRPr lang="en-US" sz="1600" dirty="0"/>
            </a:lvl1pPr>
            <a:lvl2pPr marL="228600" indent="0" algn="ctr">
              <a:buNone/>
              <a:defRPr lang="en-US" sz="1600" dirty="0"/>
            </a:lvl2pPr>
            <a:lvl3pPr marL="457200" indent="0" algn="ctr">
              <a:buNone/>
              <a:defRPr lang="en-US" sz="1600" dirty="0"/>
            </a:lvl3pPr>
            <a:lvl4pPr marL="685800" indent="0" algn="ctr">
              <a:buNone/>
              <a:defRPr lang="en-US" sz="1600" dirty="0"/>
            </a:lvl4pPr>
            <a:lvl5pPr marL="914400" indent="0" algn="ctr">
              <a:buNone/>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3684055784"/>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67FB-DFFD-8713-8569-F9CA2A0956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C310F3-EF39-5844-6742-99C24A9ACD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409C58-E1B0-6572-BE42-5315B7C2D1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27AD22-319D-8855-A7A2-168D7DEAAC7F}"/>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Footer Placeholder 5">
            <a:extLst>
              <a:ext uri="{FF2B5EF4-FFF2-40B4-BE49-F238E27FC236}">
                <a16:creationId xmlns:a16="http://schemas.microsoft.com/office/drawing/2014/main" id="{7253C4E0-97CA-DBC9-81B9-492E496096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19B2F0-D6EC-2DCE-D4A3-1ED7BF49E430}"/>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28452814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5D236-97EA-2B41-F4A6-B7683CE0B5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1904A1-34D1-8AA4-22D5-3842F501B0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A9720E-C85B-6F71-C002-43669CEE8A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68A4DB-0C55-F23D-8A9A-0D6DE07869A0}"/>
              </a:ext>
            </a:extLst>
          </p:cNvPr>
          <p:cNvSpPr>
            <a:spLocks noGrp="1"/>
          </p:cNvSpPr>
          <p:nvPr>
            <p:ph type="dt" sz="half" idx="10"/>
          </p:nvPr>
        </p:nvSpPr>
        <p:spPr/>
        <p:txBody>
          <a:bodyPr/>
          <a:lstStyle/>
          <a:p>
            <a:fld id="{6C67DA3E-9C25-4CDD-99E9-CD5D1380F396}" type="datetimeFigureOut">
              <a:rPr lang="en-GB" smtClean="0"/>
              <a:t>07/10/2026</a:t>
            </a:fld>
            <a:endParaRPr lang="en-GB"/>
          </a:p>
        </p:txBody>
      </p:sp>
      <p:sp>
        <p:nvSpPr>
          <p:cNvPr id="6" name="Footer Placeholder 5">
            <a:extLst>
              <a:ext uri="{FF2B5EF4-FFF2-40B4-BE49-F238E27FC236}">
                <a16:creationId xmlns:a16="http://schemas.microsoft.com/office/drawing/2014/main" id="{EACEB388-4EEE-61A7-BA32-9A30E84EDE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40DFA7-EE9E-5618-9433-955D48FC423E}"/>
              </a:ext>
            </a:extLst>
          </p:cNvPr>
          <p:cNvSpPr>
            <a:spLocks noGrp="1"/>
          </p:cNvSpPr>
          <p:nvPr>
            <p:ph type="sldNum" sz="quarter" idx="12"/>
          </p:nvPr>
        </p:nvSpPr>
        <p:spPr/>
        <p:txBody>
          <a:bodyPr/>
          <a:lstStyle/>
          <a:p>
            <a:fld id="{74374145-2291-463F-A6B8-A7D333E0DF00}" type="slidenum">
              <a:rPr lang="en-GB" smtClean="0"/>
              <a:t>‹#›</a:t>
            </a:fld>
            <a:endParaRPr lang="en-GB"/>
          </a:p>
        </p:txBody>
      </p:sp>
    </p:spTree>
    <p:extLst>
      <p:ext uri="{BB962C8B-B14F-4D97-AF65-F5344CB8AC3E}">
        <p14:creationId xmlns:p14="http://schemas.microsoft.com/office/powerpoint/2010/main" val="2253153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0" y="219456"/>
            <a:ext cx="10835640" cy="969264"/>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82880" y="1183206"/>
            <a:ext cx="10835640" cy="50886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78704" y="6387128"/>
            <a:ext cx="2703777" cy="338328"/>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477500" y="6387128"/>
            <a:ext cx="1032084" cy="338328"/>
          </a:xfrm>
          <a:prstGeom prst="rect">
            <a:avLst/>
          </a:prstGeom>
        </p:spPr>
        <p:txBody>
          <a:bodyPr vert="horz" lIns="91440" tIns="45720" rIns="91440" bIns="45720" rtlCol="0" anchor="ctr"/>
          <a:lstStyle>
            <a:lvl1pPr algn="r">
              <a:defRPr sz="750">
                <a:solidFill>
                  <a:schemeClr val="tx1"/>
                </a:solidFill>
              </a:defRPr>
            </a:lvl1pPr>
          </a:lstStyle>
          <a:p>
            <a:fld id="{6C67DA3E-9C25-4CDD-99E9-CD5D1380F396}" type="datetimeFigureOut">
              <a:rPr lang="en-GB" smtClean="0"/>
              <a:t>07/10/2026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09584" y="6387128"/>
            <a:ext cx="457200" cy="338328"/>
          </a:xfrm>
          <a:prstGeom prst="rect">
            <a:avLst/>
          </a:prstGeom>
        </p:spPr>
        <p:txBody>
          <a:bodyPr vert="horz" lIns="91440" tIns="45720" rIns="91440" bIns="45720" rtlCol="0" anchor="ctr"/>
          <a:lstStyle>
            <a:lvl1pPr algn="r">
              <a:defRPr sz="750">
                <a:solidFill>
                  <a:schemeClr val="tx1"/>
                </a:solidFill>
              </a:defRPr>
            </a:lvl1pPr>
          </a:lstStyle>
          <a:p>
            <a:fld id="{74374145-2291-463F-A6B8-A7D333E0DF00}" type="slidenum">
              <a:rPr lang="en-GB" smtClean="0"/>
              <a:t>‹#›</a:t>
            </a:fld>
            <a:endParaRPr lang="en-GB"/>
          </a:p>
        </p:txBody>
      </p:sp>
    </p:spTree>
    <p:extLst>
      <p:ext uri="{BB962C8B-B14F-4D97-AF65-F5344CB8AC3E}">
        <p14:creationId xmlns:p14="http://schemas.microsoft.com/office/powerpoint/2010/main" val="19845282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txStyles>
    <p:titleStyle>
      <a:lvl1pPr algn="l" defTabSz="914400" rtl="0" eaLnBrk="1" latinLnBrk="0" hangingPunct="1">
        <a:lnSpc>
          <a:spcPct val="85000"/>
        </a:lnSpc>
        <a:spcBef>
          <a:spcPct val="0"/>
        </a:spcBef>
        <a:buNone/>
        <a:defRPr sz="3000" b="0" kern="1200" spc="-100"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5143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7429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715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78150-9415-0D95-D8DB-4C4E3D3E8B60}"/>
              </a:ext>
            </a:extLst>
          </p:cNvPr>
          <p:cNvSpPr>
            <a:spLocks noGrp="1"/>
          </p:cNvSpPr>
          <p:nvPr>
            <p:ph type="title"/>
          </p:nvPr>
        </p:nvSpPr>
        <p:spPr>
          <a:xfrm>
            <a:off x="182880" y="4061862"/>
            <a:ext cx="5913120" cy="2268359"/>
          </a:xfrm>
        </p:spPr>
        <p:txBody>
          <a:bodyPr>
            <a:normAutofit/>
          </a:bodyPr>
          <a:lstStyle/>
          <a:p>
            <a:r>
              <a:rPr lang="en-GB" sz="2800" b="1" u="sng" dirty="0">
                <a:latin typeface="Arial" panose="020B0604020202020204" pitchFamily="34" charset="0"/>
                <a:cs typeface="Arial" panose="020B0604020202020204" pitchFamily="34" charset="0"/>
              </a:rPr>
              <a:t>Strategic Human Resource Management at </a:t>
            </a:r>
            <a:r>
              <a:rPr lang="en-GB" sz="2800" b="1" u="sng" dirty="0" err="1">
                <a:latin typeface="Arial" panose="020B0604020202020204" pitchFamily="34" charset="0"/>
                <a:cs typeface="Arial" panose="020B0604020202020204" pitchFamily="34" charset="0"/>
              </a:rPr>
              <a:t>HealthConnect</a:t>
            </a:r>
            <a:r>
              <a:rPr lang="en-GB" sz="2800" b="1" u="sng" dirty="0">
                <a:latin typeface="Arial" panose="020B0604020202020204" pitchFamily="34" charset="0"/>
                <a:cs typeface="Arial" panose="020B0604020202020204" pitchFamily="34" charset="0"/>
              </a:rPr>
              <a:t> UK</a:t>
            </a:r>
            <a:br>
              <a:rPr lang="en-GB" sz="2800" u="sng" dirty="0">
                <a:latin typeface="Arial" panose="020B0604020202020204" pitchFamily="34" charset="0"/>
                <a:cs typeface="Arial" panose="020B0604020202020204" pitchFamily="34" charset="0"/>
              </a:rPr>
            </a:br>
            <a:r>
              <a:rPr lang="en-GB" sz="2800" b="1" u="sng" dirty="0">
                <a:latin typeface="Arial" panose="020B0604020202020204" pitchFamily="34" charset="0"/>
                <a:cs typeface="Arial" panose="020B0604020202020204" pitchFamily="34" charset="0"/>
              </a:rPr>
              <a:t>Attracting, Developing, Motivating and Retaining a High-Performing Workforce</a:t>
            </a:r>
            <a:br>
              <a:rPr lang="en-GB" sz="2800" u="sng" dirty="0">
                <a:latin typeface="Arial" panose="020B0604020202020204" pitchFamily="34" charset="0"/>
                <a:cs typeface="Arial" panose="020B0604020202020204" pitchFamily="34" charset="0"/>
              </a:rPr>
            </a:br>
            <a:endParaRPr lang="en-GB" sz="2800" u="sng" dirty="0">
              <a:latin typeface="Arial" panose="020B0604020202020204" pitchFamily="34" charset="0"/>
              <a:cs typeface="Arial" panose="020B0604020202020204" pitchFamily="34" charset="0"/>
            </a:endParaRPr>
          </a:p>
        </p:txBody>
      </p:sp>
      <p:pic>
        <p:nvPicPr>
          <p:cNvPr id="5" name="Video 4" descr="People Discussing">
            <a:extLst>
              <a:ext uri="{FF2B5EF4-FFF2-40B4-BE49-F238E27FC236}">
                <a16:creationId xmlns:a16="http://schemas.microsoft.com/office/drawing/2014/main" id="{66812D2C-C9C9-D65E-79DC-BB4E0F49AE5F}"/>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84" r="1" b="1"/>
          <a:stretch>
            <a:fillRect/>
          </a:stretch>
        </p:blipFill>
        <p:spPr>
          <a:xfrm>
            <a:off x="2881835" y="268508"/>
            <a:ext cx="6434425"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noFill/>
        </p:spPr>
      </p:pic>
      <p:sp>
        <p:nvSpPr>
          <p:cNvPr id="3" name="Subtitle 2">
            <a:extLst>
              <a:ext uri="{FF2B5EF4-FFF2-40B4-BE49-F238E27FC236}">
                <a16:creationId xmlns:a16="http://schemas.microsoft.com/office/drawing/2014/main" id="{F7650869-7112-3F3D-19B6-9FF64A2EF848}"/>
              </a:ext>
            </a:extLst>
          </p:cNvPr>
          <p:cNvSpPr>
            <a:spLocks noGrp="1"/>
          </p:cNvSpPr>
          <p:nvPr>
            <p:ph sz="quarter" idx="13"/>
          </p:nvPr>
        </p:nvSpPr>
        <p:spPr>
          <a:xfrm>
            <a:off x="7515973" y="4039118"/>
            <a:ext cx="4419601" cy="2268360"/>
          </a:xfrm>
        </p:spPr>
        <p:txBody>
          <a:bodyPr>
            <a:normAutofit/>
          </a:bodyPr>
          <a:lstStyle/>
          <a:p>
            <a:r>
              <a:rPr lang="en-GB" b="1"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Meirosu Mihaela</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ID:</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2435735</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Module Code &amp; Title: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LCLM5002-Developing and Managing Individuals and Teams</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Lecturer:</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Amer Kareem</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Samson Oladejo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0355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99EAB-B210-AB3F-99B9-C1B0DC062564}"/>
              </a:ext>
            </a:extLst>
          </p:cNvPr>
          <p:cNvSpPr>
            <a:spLocks noGrp="1"/>
          </p:cNvSpPr>
          <p:nvPr>
            <p:ph type="title"/>
          </p:nvPr>
        </p:nvSpPr>
        <p:spPr>
          <a:xfrm>
            <a:off x="182880" y="219456"/>
            <a:ext cx="11326704" cy="1041564"/>
          </a:xfrm>
        </p:spPr>
        <p:txBody>
          <a:bodyPr>
            <a:normAutofit/>
          </a:bodyPr>
          <a:lstStyle/>
          <a:p>
            <a:r>
              <a:rPr lang="en-GB" b="1"/>
              <a:t>HealthConnect UK: The Workforce Challenge</a:t>
            </a:r>
            <a:br>
              <a:rPr lang="en-GB"/>
            </a:br>
            <a:endParaRPr lang="en-GB"/>
          </a:p>
        </p:txBody>
      </p:sp>
      <p:sp>
        <p:nvSpPr>
          <p:cNvPr id="4" name="Content Placeholder 3">
            <a:extLst>
              <a:ext uri="{FF2B5EF4-FFF2-40B4-BE49-F238E27FC236}">
                <a16:creationId xmlns:a16="http://schemas.microsoft.com/office/drawing/2014/main" id="{E2FD2C1D-3C43-EAE4-5C46-FC835BD04760}"/>
              </a:ext>
            </a:extLst>
          </p:cNvPr>
          <p:cNvSpPr>
            <a:spLocks noGrp="1"/>
          </p:cNvSpPr>
          <p:nvPr>
            <p:ph sz="quarter" idx="16"/>
          </p:nvPr>
        </p:nvSpPr>
        <p:spPr>
          <a:xfrm>
            <a:off x="6248400" y="1645920"/>
            <a:ext cx="5261184" cy="4741588"/>
          </a:xfrm>
        </p:spPr>
        <p:txBody>
          <a:bodyPr>
            <a:normAutofit/>
          </a:bodyPr>
          <a:lstStyle/>
          <a:p>
            <a:pPr marL="0" indent="0">
              <a:buNone/>
            </a:pPr>
            <a:r>
              <a:rPr lang="en-GB" b="1" dirty="0">
                <a:latin typeface="Arial" panose="020B0604020202020204" pitchFamily="34" charset="0"/>
                <a:cs typeface="Arial" panose="020B0604020202020204" pitchFamily="34" charset="0"/>
              </a:rPr>
              <a:t>Develop</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Digital skills shortages</a:t>
            </a:r>
          </a:p>
          <a:p>
            <a:r>
              <a:rPr lang="en-GB" dirty="0">
                <a:latin typeface="Arial" panose="020B0604020202020204" pitchFamily="34" charset="0"/>
                <a:cs typeface="Arial" panose="020B0604020202020204" pitchFamily="34" charset="0"/>
              </a:rPr>
              <a:t>Leadership development gaps</a:t>
            </a:r>
          </a:p>
          <a:p>
            <a:pPr marL="0" indent="0">
              <a:buNone/>
            </a:pPr>
            <a:r>
              <a:rPr lang="en-GB" b="1" dirty="0">
                <a:latin typeface="Arial" panose="020B0604020202020204" pitchFamily="34" charset="0"/>
                <a:cs typeface="Arial" panose="020B0604020202020204" pitchFamily="34" charset="0"/>
              </a:rPr>
              <a:t>Engage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Reduced employee engagement</a:t>
            </a:r>
          </a:p>
          <a:p>
            <a:r>
              <a:rPr lang="en-GB" dirty="0">
                <a:latin typeface="Arial" panose="020B0604020202020204" pitchFamily="34" charset="0"/>
                <a:cs typeface="Arial" panose="020B0604020202020204" pitchFamily="34" charset="0"/>
              </a:rPr>
              <a:t>Multidisciplinary team challenges</a:t>
            </a:r>
          </a:p>
          <a:p>
            <a:pPr marL="0" indent="0">
              <a:buNone/>
            </a:pPr>
            <a:r>
              <a:rPr lang="en-GB" b="1" dirty="0">
                <a:latin typeface="Arial" panose="020B0604020202020204" pitchFamily="34" charset="0"/>
                <a:cs typeface="Arial" panose="020B0604020202020204" pitchFamily="34" charset="0"/>
              </a:rPr>
              <a:t>Protect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Employee wellbeing and burnout concerns</a:t>
            </a:r>
          </a:p>
          <a:p>
            <a:pPr marL="0" indent="0">
              <a:buNone/>
            </a:pPr>
            <a:r>
              <a:rPr lang="en-GB" b="1" dirty="0">
                <a:latin typeface="Arial" panose="020B0604020202020204" pitchFamily="34" charset="0"/>
                <a:cs typeface="Arial" panose="020B0604020202020204" pitchFamily="34" charset="0"/>
              </a:rPr>
              <a:t>Why HRM matters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People strategy - Business strategy - sustainable growth.</a:t>
            </a:r>
          </a:p>
          <a:p>
            <a:r>
              <a:rPr lang="en-GB" b="1" dirty="0">
                <a:latin typeface="Arial" panose="020B0604020202020204" pitchFamily="34" charset="0"/>
                <a:cs typeface="Arial" panose="020B0604020202020204" pitchFamily="34" charset="0"/>
              </a:rPr>
              <a:t>Key Message </a:t>
            </a:r>
            <a:r>
              <a:rPr lang="en-GB" dirty="0">
                <a:latin typeface="Arial" panose="020B0604020202020204" pitchFamily="34" charset="0"/>
                <a:cs typeface="Arial" panose="020B0604020202020204" pitchFamily="34" charset="0"/>
              </a:rPr>
              <a:t>- Strategic HRM needs to Align people, skills and organisational goals.</a:t>
            </a:r>
          </a:p>
          <a:p>
            <a:endParaRPr lang="en-GB" dirty="0">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9C273428-8A79-4B03-9991-C25AF9DF7A89}"/>
              </a:ext>
            </a:extLst>
          </p:cNvPr>
          <p:cNvGraphicFramePr>
            <a:graphicFrameLocks noGrp="1"/>
          </p:cNvGraphicFramePr>
          <p:nvPr>
            <p:ph sz="quarter" idx="15"/>
            <p:extLst>
              <p:ext uri="{D42A27DB-BD31-4B8C-83A1-F6EECF244321}">
                <p14:modId xmlns:p14="http://schemas.microsoft.com/office/powerpoint/2010/main" val="435560699"/>
              </p:ext>
            </p:extLst>
          </p:nvPr>
        </p:nvGraphicFramePr>
        <p:xfrm>
          <a:off x="182880" y="1645920"/>
          <a:ext cx="5420409" cy="4741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2D60D-047A-28E9-DD97-FF55BF50FD23}"/>
              </a:ext>
            </a:extLst>
          </p:cNvPr>
          <p:cNvSpPr>
            <a:spLocks noGrp="1"/>
          </p:cNvSpPr>
          <p:nvPr>
            <p:ph type="title"/>
          </p:nvPr>
        </p:nvSpPr>
        <p:spPr>
          <a:xfrm>
            <a:off x="0" y="18255"/>
            <a:ext cx="10515600" cy="1325563"/>
          </a:xfrm>
        </p:spPr>
        <p:txBody>
          <a:bodyPr>
            <a:normAutofit/>
          </a:bodyPr>
          <a:lstStyle/>
          <a:p>
            <a:r>
              <a:rPr lang="en-GB" sz="2400" b="1" dirty="0">
                <a:latin typeface="Arial" panose="020B0604020202020204" pitchFamily="34" charset="0"/>
                <a:cs typeface="Arial" panose="020B0604020202020204" pitchFamily="34" charset="0"/>
              </a:rPr>
              <a:t>Workforce Planning &amp; Skills Gaps</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E56259-5080-BD04-CCFB-585A32AAB57D}"/>
              </a:ext>
            </a:extLst>
          </p:cNvPr>
          <p:cNvSpPr>
            <a:spLocks noGrp="1"/>
          </p:cNvSpPr>
          <p:nvPr>
            <p:ph sz="half" idx="1"/>
          </p:nvPr>
        </p:nvSpPr>
        <p:spPr>
          <a:xfrm>
            <a:off x="76199" y="939004"/>
            <a:ext cx="6019801" cy="5900740"/>
          </a:xfrm>
        </p:spPr>
        <p:txBody>
          <a:bodyPr>
            <a:normAutofit/>
          </a:bodyPr>
          <a:lstStyle/>
          <a:p>
            <a:pPr marL="0" indent="0">
              <a:buNone/>
            </a:pPr>
            <a:r>
              <a:rPr lang="en-GB" sz="2000" b="1" dirty="0">
                <a:latin typeface="Arial" panose="020B0604020202020204" pitchFamily="34" charset="0"/>
                <a:cs typeface="Arial" panose="020B0604020202020204" pitchFamily="34" charset="0"/>
              </a:rPr>
              <a:t>Planning the workforce of Today for the Foundation of Tomorrow's Healthcare</a:t>
            </a:r>
          </a:p>
          <a:p>
            <a:pPr marL="0" indent="0">
              <a:buNone/>
            </a:pPr>
            <a:r>
              <a:rPr lang="en-GB" sz="2000" b="1" dirty="0">
                <a:latin typeface="Arial" panose="020B0604020202020204" pitchFamily="34" charset="0"/>
                <a:cs typeface="Arial" panose="020B0604020202020204" pitchFamily="34" charset="0"/>
              </a:rPr>
              <a:t>Workforce planning cycle</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A1978D7-2161-611C-76AB-F0C6C6B34A70}"/>
              </a:ext>
            </a:extLst>
          </p:cNvPr>
          <p:cNvSpPr>
            <a:spLocks noGrp="1"/>
          </p:cNvSpPr>
          <p:nvPr>
            <p:ph sz="half" idx="2"/>
          </p:nvPr>
        </p:nvSpPr>
        <p:spPr>
          <a:xfrm>
            <a:off x="6096000" y="939003"/>
            <a:ext cx="6096000" cy="5900741"/>
          </a:xfrm>
        </p:spPr>
        <p:txBody>
          <a:bodyPr>
            <a:normAutofit/>
          </a:bodyPr>
          <a:lstStyle/>
          <a:p>
            <a:pPr marL="0" indent="0">
              <a:buNone/>
            </a:pPr>
            <a:r>
              <a:rPr lang="en-GB" sz="1800" b="1" dirty="0">
                <a:latin typeface="Arial" panose="020B0604020202020204" pitchFamily="34" charset="0"/>
                <a:cs typeface="Arial" panose="020B0604020202020204" pitchFamily="34" charset="0"/>
              </a:rPr>
              <a:t>Priority capabilities</a:t>
            </a:r>
          </a:p>
          <a:p>
            <a:r>
              <a:rPr lang="en-GB" sz="1600" dirty="0">
                <a:latin typeface="Arial" panose="020B0604020202020204" pitchFamily="34" charset="0"/>
                <a:cs typeface="Arial" panose="020B0604020202020204" pitchFamily="34" charset="0"/>
              </a:rPr>
              <a:t>Digital healthcare technologies</a:t>
            </a:r>
          </a:p>
          <a:p>
            <a:r>
              <a:rPr lang="en-GB" sz="1600" dirty="0">
                <a:latin typeface="Arial" panose="020B0604020202020204" pitchFamily="34" charset="0"/>
                <a:cs typeface="Arial" panose="020B0604020202020204" pitchFamily="34" charset="0"/>
              </a:rPr>
              <a:t>Digital and data literacy</a:t>
            </a:r>
          </a:p>
          <a:p>
            <a:r>
              <a:rPr lang="en-GB" sz="1600" dirty="0">
                <a:latin typeface="Arial" panose="020B0604020202020204" pitchFamily="34" charset="0"/>
                <a:cs typeface="Arial" panose="020B0604020202020204" pitchFamily="34" charset="0"/>
              </a:rPr>
              <a:t>Clinical expertise</a:t>
            </a:r>
          </a:p>
          <a:p>
            <a:r>
              <a:rPr lang="en-GB" sz="1600" dirty="0">
                <a:latin typeface="Arial" panose="020B0604020202020204" pitchFamily="34" charset="0"/>
                <a:cs typeface="Arial" panose="020B0604020202020204" pitchFamily="34" charset="0"/>
              </a:rPr>
              <a:t>Problem-solving and decision-making</a:t>
            </a:r>
          </a:p>
          <a:p>
            <a:r>
              <a:rPr lang="en-GB" sz="1600" dirty="0">
                <a:latin typeface="Arial" panose="020B0604020202020204" pitchFamily="34" charset="0"/>
                <a:cs typeface="Arial" panose="020B0604020202020204" pitchFamily="34" charset="0"/>
              </a:rPr>
              <a:t>Leadership</a:t>
            </a:r>
          </a:p>
          <a:p>
            <a:r>
              <a:rPr lang="en-GB" sz="1600" dirty="0">
                <a:latin typeface="Arial" panose="020B0604020202020204" pitchFamily="34" charset="0"/>
                <a:cs typeface="Arial" panose="020B0604020202020204" pitchFamily="34" charset="0"/>
              </a:rPr>
              <a:t>Multidisciplinary collaboration</a:t>
            </a:r>
          </a:p>
          <a:p>
            <a:pPr marL="0" indent="0">
              <a:buNone/>
            </a:pPr>
            <a:r>
              <a:rPr lang="en-GB" sz="1800" b="1" dirty="0">
                <a:latin typeface="Arial" panose="020B0604020202020204" pitchFamily="34" charset="0"/>
                <a:cs typeface="Arial" panose="020B0604020202020204" pitchFamily="34" charset="0"/>
              </a:rPr>
              <a:t>Human Capital Theory</a:t>
            </a:r>
            <a:endParaRPr lang="en-GB" sz="18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Employee knowledge, skills and capabilities represent valuable organisational resources.</a:t>
            </a:r>
          </a:p>
          <a:p>
            <a:pPr marL="0" indent="0">
              <a:buNone/>
            </a:pPr>
            <a:r>
              <a:rPr lang="en-GB" sz="1800" b="1" dirty="0">
                <a:latin typeface="Arial" panose="020B0604020202020204" pitchFamily="34" charset="0"/>
                <a:cs typeface="Arial" panose="020B0604020202020204" pitchFamily="34" charset="0"/>
              </a:rPr>
              <a:t>Recommendation:</a:t>
            </a:r>
            <a:endParaRPr lang="en-GB" sz="18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Introduce an annual workforce and skills audit linked to </a:t>
            </a:r>
            <a:r>
              <a:rPr lang="en-GB" sz="1600" b="1" dirty="0" err="1">
                <a:latin typeface="Arial" panose="020B0604020202020204" pitchFamily="34" charset="0"/>
                <a:cs typeface="Arial" panose="020B0604020202020204" pitchFamily="34" charset="0"/>
              </a:rPr>
              <a:t>HealthConnect's</a:t>
            </a:r>
            <a:r>
              <a:rPr lang="en-GB" sz="1600" b="1" dirty="0">
                <a:latin typeface="Arial" panose="020B0604020202020204" pitchFamily="34" charset="0"/>
                <a:cs typeface="Arial" panose="020B0604020202020204" pitchFamily="34" charset="0"/>
              </a:rPr>
              <a:t> growth strategy.</a:t>
            </a:r>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920CA7B-2369-FF01-4A68-E9A42E743F19}"/>
              </a:ext>
            </a:extLst>
          </p:cNvPr>
          <p:cNvSpPr txBox="1"/>
          <p:nvPr/>
        </p:nvSpPr>
        <p:spPr>
          <a:xfrm>
            <a:off x="1190625" y="2139085"/>
            <a:ext cx="30480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CURRENT WORKFORCE</a:t>
            </a:r>
          </a:p>
        </p:txBody>
      </p:sp>
      <p:sp>
        <p:nvSpPr>
          <p:cNvPr id="11" name="TextBox 10">
            <a:extLst>
              <a:ext uri="{FF2B5EF4-FFF2-40B4-BE49-F238E27FC236}">
                <a16:creationId xmlns:a16="http://schemas.microsoft.com/office/drawing/2014/main" id="{83AA92CF-9826-4E71-7169-FF6DCE787350}"/>
              </a:ext>
            </a:extLst>
          </p:cNvPr>
          <p:cNvSpPr txBox="1"/>
          <p:nvPr/>
        </p:nvSpPr>
        <p:spPr>
          <a:xfrm>
            <a:off x="1190625" y="2731135"/>
            <a:ext cx="246697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FUTURE DEMAND</a:t>
            </a:r>
          </a:p>
        </p:txBody>
      </p:sp>
      <p:sp>
        <p:nvSpPr>
          <p:cNvPr id="13" name="TextBox 12">
            <a:extLst>
              <a:ext uri="{FF2B5EF4-FFF2-40B4-BE49-F238E27FC236}">
                <a16:creationId xmlns:a16="http://schemas.microsoft.com/office/drawing/2014/main" id="{3F25C579-A823-1729-B592-F047D1CD7D64}"/>
              </a:ext>
            </a:extLst>
          </p:cNvPr>
          <p:cNvSpPr txBox="1"/>
          <p:nvPr/>
        </p:nvSpPr>
        <p:spPr>
          <a:xfrm>
            <a:off x="1190625" y="3366531"/>
            <a:ext cx="2466975"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SKILLS-GAP</a:t>
            </a:r>
            <a:r>
              <a:rPr lang="en-GB" b="1" dirty="0"/>
              <a:t> ANALYSIS</a:t>
            </a:r>
          </a:p>
        </p:txBody>
      </p:sp>
      <p:sp>
        <p:nvSpPr>
          <p:cNvPr id="15" name="TextBox 14">
            <a:extLst>
              <a:ext uri="{FF2B5EF4-FFF2-40B4-BE49-F238E27FC236}">
                <a16:creationId xmlns:a16="http://schemas.microsoft.com/office/drawing/2014/main" id="{D96C3241-712A-C88C-1A71-940BEE6A1F2A}"/>
              </a:ext>
            </a:extLst>
          </p:cNvPr>
          <p:cNvSpPr txBox="1"/>
          <p:nvPr/>
        </p:nvSpPr>
        <p:spPr>
          <a:xfrm>
            <a:off x="1123038" y="4290484"/>
            <a:ext cx="2702728"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CAPABILITY TO BUILD/BUY/BORROW</a:t>
            </a:r>
          </a:p>
        </p:txBody>
      </p:sp>
      <p:sp>
        <p:nvSpPr>
          <p:cNvPr id="17" name="TextBox 16">
            <a:extLst>
              <a:ext uri="{FF2B5EF4-FFF2-40B4-BE49-F238E27FC236}">
                <a16:creationId xmlns:a16="http://schemas.microsoft.com/office/drawing/2014/main" id="{FF55ECB3-7C10-3625-EAC3-FC18887E255A}"/>
              </a:ext>
            </a:extLst>
          </p:cNvPr>
          <p:cNvSpPr txBox="1"/>
          <p:nvPr/>
        </p:nvSpPr>
        <p:spPr>
          <a:xfrm>
            <a:off x="1123038" y="5259981"/>
            <a:ext cx="2143125"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MEASURE AND REVIEW</a:t>
            </a:r>
          </a:p>
        </p:txBody>
      </p:sp>
      <p:sp>
        <p:nvSpPr>
          <p:cNvPr id="18" name="Arrow: Down 17">
            <a:extLst>
              <a:ext uri="{FF2B5EF4-FFF2-40B4-BE49-F238E27FC236}">
                <a16:creationId xmlns:a16="http://schemas.microsoft.com/office/drawing/2014/main" id="{57BED5AC-D28B-4112-384D-9BC0EE2DBEB4}"/>
              </a:ext>
            </a:extLst>
          </p:cNvPr>
          <p:cNvSpPr/>
          <p:nvPr/>
        </p:nvSpPr>
        <p:spPr>
          <a:xfrm>
            <a:off x="1999337" y="2465549"/>
            <a:ext cx="195263" cy="26228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CB92D76E-E0CE-BC84-21D2-7FFD31C6676D}"/>
              </a:ext>
            </a:extLst>
          </p:cNvPr>
          <p:cNvSpPr/>
          <p:nvPr/>
        </p:nvSpPr>
        <p:spPr>
          <a:xfrm>
            <a:off x="1999337" y="3140035"/>
            <a:ext cx="195263" cy="26228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Down 21">
            <a:extLst>
              <a:ext uri="{FF2B5EF4-FFF2-40B4-BE49-F238E27FC236}">
                <a16:creationId xmlns:a16="http://schemas.microsoft.com/office/drawing/2014/main" id="{E45EBCDA-3B2D-2C62-0C8E-0A38F929BCB8}"/>
              </a:ext>
            </a:extLst>
          </p:cNvPr>
          <p:cNvSpPr/>
          <p:nvPr/>
        </p:nvSpPr>
        <p:spPr>
          <a:xfrm>
            <a:off x="2004746" y="4020530"/>
            <a:ext cx="195263" cy="26228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Down 23">
            <a:extLst>
              <a:ext uri="{FF2B5EF4-FFF2-40B4-BE49-F238E27FC236}">
                <a16:creationId xmlns:a16="http://schemas.microsoft.com/office/drawing/2014/main" id="{C1E11C23-B2D2-4CE4-2EC2-E21D871E3C0C}"/>
              </a:ext>
            </a:extLst>
          </p:cNvPr>
          <p:cNvSpPr/>
          <p:nvPr/>
        </p:nvSpPr>
        <p:spPr>
          <a:xfrm>
            <a:off x="1999337" y="4897566"/>
            <a:ext cx="195263" cy="26228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2625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BC51-4E2B-EB5A-232D-95376B84F318}"/>
              </a:ext>
            </a:extLst>
          </p:cNvPr>
          <p:cNvSpPr>
            <a:spLocks noGrp="1"/>
          </p:cNvSpPr>
          <p:nvPr>
            <p:ph type="title"/>
          </p:nvPr>
        </p:nvSpPr>
        <p:spPr>
          <a:xfrm>
            <a:off x="0" y="-476212"/>
            <a:ext cx="10515600" cy="1325563"/>
          </a:xfrm>
        </p:spPr>
        <p:txBody>
          <a:bodyPr>
            <a:normAutofit/>
          </a:bodyPr>
          <a:lstStyle/>
          <a:p>
            <a:r>
              <a:rPr lang="en-GB" sz="2400" b="1" dirty="0"/>
              <a:t>Recruitment: The Strategic Challenge</a:t>
            </a:r>
            <a:endParaRPr lang="en-GB" sz="2400" dirty="0"/>
          </a:p>
        </p:txBody>
      </p:sp>
      <p:sp>
        <p:nvSpPr>
          <p:cNvPr id="3" name="Content Placeholder 2">
            <a:extLst>
              <a:ext uri="{FF2B5EF4-FFF2-40B4-BE49-F238E27FC236}">
                <a16:creationId xmlns:a16="http://schemas.microsoft.com/office/drawing/2014/main" id="{E9F3B5ED-1A0E-EF2D-4613-69791358E7CD}"/>
              </a:ext>
            </a:extLst>
          </p:cNvPr>
          <p:cNvSpPr>
            <a:spLocks noGrp="1"/>
          </p:cNvSpPr>
          <p:nvPr>
            <p:ph sz="half" idx="1"/>
          </p:nvPr>
        </p:nvSpPr>
        <p:spPr>
          <a:xfrm>
            <a:off x="0" y="391318"/>
            <a:ext cx="6096000" cy="4351338"/>
          </a:xfrm>
        </p:spPr>
        <p:txBody>
          <a:bodyPr/>
          <a:lstStyle/>
          <a:p>
            <a:pPr marL="0" indent="0">
              <a:buNone/>
            </a:pPr>
            <a:r>
              <a:rPr lang="en-GB" sz="2000" b="1" dirty="0">
                <a:latin typeface="Arial" panose="020B0604020202020204" pitchFamily="34" charset="0"/>
                <a:cs typeface="Arial" panose="020B0604020202020204" pitchFamily="34" charset="0"/>
              </a:rPr>
              <a:t>Why is attracting talent difficult?</a:t>
            </a:r>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DF8687D2-943C-4973-5798-24E33BCBE295}"/>
              </a:ext>
            </a:extLst>
          </p:cNvPr>
          <p:cNvGraphicFramePr>
            <a:graphicFrameLocks noGrp="1"/>
          </p:cNvGraphicFramePr>
          <p:nvPr>
            <p:ph sz="half" idx="2"/>
            <p:extLst>
              <p:ext uri="{D42A27DB-BD31-4B8C-83A1-F6EECF244321}">
                <p14:modId xmlns:p14="http://schemas.microsoft.com/office/powerpoint/2010/main" val="3369790050"/>
              </p:ext>
            </p:extLst>
          </p:nvPr>
        </p:nvGraphicFramePr>
        <p:xfrm>
          <a:off x="411846" y="1091466"/>
          <a:ext cx="7449891" cy="5120640"/>
        </p:xfrm>
        <a:graphic>
          <a:graphicData uri="http://schemas.openxmlformats.org/drawingml/2006/table">
            <a:tbl>
              <a:tblPr firstRow="1" bandRow="1">
                <a:tableStyleId>{5C22544A-7EE6-4342-B048-85BDC9FD1C3A}</a:tableStyleId>
              </a:tblPr>
              <a:tblGrid>
                <a:gridCol w="1862473">
                  <a:extLst>
                    <a:ext uri="{9D8B030D-6E8A-4147-A177-3AD203B41FA5}">
                      <a16:colId xmlns:a16="http://schemas.microsoft.com/office/drawing/2014/main" val="1705398811"/>
                    </a:ext>
                  </a:extLst>
                </a:gridCol>
                <a:gridCol w="1862473">
                  <a:extLst>
                    <a:ext uri="{9D8B030D-6E8A-4147-A177-3AD203B41FA5}">
                      <a16:colId xmlns:a16="http://schemas.microsoft.com/office/drawing/2014/main" val="1079973831"/>
                    </a:ext>
                  </a:extLst>
                </a:gridCol>
                <a:gridCol w="2185148">
                  <a:extLst>
                    <a:ext uri="{9D8B030D-6E8A-4147-A177-3AD203B41FA5}">
                      <a16:colId xmlns:a16="http://schemas.microsoft.com/office/drawing/2014/main" val="4189442196"/>
                    </a:ext>
                  </a:extLst>
                </a:gridCol>
                <a:gridCol w="1539797">
                  <a:extLst>
                    <a:ext uri="{9D8B030D-6E8A-4147-A177-3AD203B41FA5}">
                      <a16:colId xmlns:a16="http://schemas.microsoft.com/office/drawing/2014/main" val="4253342350"/>
                    </a:ext>
                  </a:extLst>
                </a:gridCol>
              </a:tblGrid>
              <a:tr h="370840">
                <a:tc>
                  <a:txBody>
                    <a:bodyPr/>
                    <a:lstStyle/>
                    <a:p>
                      <a:r>
                        <a:rPr lang="en-GB" dirty="0">
                          <a:latin typeface="Arial" panose="020B0604020202020204" pitchFamily="34" charset="0"/>
                          <a:cs typeface="Arial" panose="020B0604020202020204" pitchFamily="34" charset="0"/>
                        </a:rPr>
                        <a:t>Healthcare</a:t>
                      </a:r>
                    </a:p>
                  </a:txBody>
                  <a:tcPr/>
                </a:tc>
                <a:tc>
                  <a:txBody>
                    <a:bodyPr/>
                    <a:lstStyle/>
                    <a:p>
                      <a:r>
                        <a:rPr lang="en-GB" dirty="0">
                          <a:latin typeface="Arial" panose="020B0604020202020204" pitchFamily="34" charset="0"/>
                          <a:cs typeface="Arial" panose="020B0604020202020204" pitchFamily="34" charset="0"/>
                        </a:rPr>
                        <a:t>Technology</a:t>
                      </a:r>
                    </a:p>
                  </a:txBody>
                  <a:tcPr/>
                </a:tc>
                <a:tc>
                  <a:txBody>
                    <a:bodyPr/>
                    <a:lstStyle/>
                    <a:p>
                      <a:r>
                        <a:rPr lang="en-GB" dirty="0">
                          <a:latin typeface="Arial" panose="020B0604020202020204" pitchFamily="34" charset="0"/>
                          <a:cs typeface="Arial" panose="020B0604020202020204" pitchFamily="34" charset="0"/>
                        </a:rPr>
                        <a:t>Organisational</a:t>
                      </a:r>
                    </a:p>
                  </a:txBody>
                  <a:tcPr/>
                </a:tc>
                <a:tc>
                  <a:txBody>
                    <a:bodyPr/>
                    <a:lstStyle/>
                    <a:p>
                      <a:r>
                        <a:rPr lang="en-GB" dirty="0">
                          <a:latin typeface="Arial" panose="020B0604020202020204" pitchFamily="34" charset="0"/>
                          <a:cs typeface="Arial" panose="020B0604020202020204" pitchFamily="34" charset="0"/>
                        </a:rPr>
                        <a:t>Critical analysis</a:t>
                      </a:r>
                    </a:p>
                  </a:txBody>
                  <a:tcPr/>
                </a:tc>
                <a:extLst>
                  <a:ext uri="{0D108BD9-81ED-4DB2-BD59-A6C34878D82A}">
                    <a16:rowId xmlns:a16="http://schemas.microsoft.com/office/drawing/2014/main" val="246535232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Competition for qualified professionals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Competition for digital specialists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Rapid workforce expansion</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Arial" panose="020B0604020202020204" pitchFamily="34" charset="0"/>
                          <a:ea typeface="+mn-ea"/>
                          <a:cs typeface="Arial" panose="020B0604020202020204" pitchFamily="34" charset="0"/>
                        </a:rPr>
                        <a:t>Recruitment alone cannot solve the problem.</a:t>
                      </a:r>
                    </a:p>
                    <a:p>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082937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Specialist skill requirements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Rapid technological change</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Multidisciplinary working</a:t>
                      </a:r>
                    </a:p>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7899057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Workload and wellbeing pressures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Scarce specialist capabilities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Leadership capability gaps</a:t>
                      </a:r>
                    </a:p>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0194987"/>
                  </a:ext>
                </a:extLst>
              </a:tr>
              <a:tr h="370840">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Employee turnover</a:t>
                      </a:r>
                    </a:p>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65682892"/>
                  </a:ext>
                </a:extLst>
              </a:tr>
            </a:tbl>
          </a:graphicData>
        </a:graphic>
      </p:graphicFrame>
      <p:sp>
        <p:nvSpPr>
          <p:cNvPr id="7" name="TextBox 6">
            <a:extLst>
              <a:ext uri="{FF2B5EF4-FFF2-40B4-BE49-F238E27FC236}">
                <a16:creationId xmlns:a16="http://schemas.microsoft.com/office/drawing/2014/main" id="{F7A1C622-06BB-3E29-9E1A-2B3BA9654DBA}"/>
              </a:ext>
            </a:extLst>
          </p:cNvPr>
          <p:cNvSpPr txBox="1"/>
          <p:nvPr/>
        </p:nvSpPr>
        <p:spPr>
          <a:xfrm>
            <a:off x="7074694" y="391318"/>
            <a:ext cx="3767137" cy="369332"/>
          </a:xfrm>
          <a:prstGeom prst="rect">
            <a:avLst/>
          </a:prstGeom>
          <a:noFill/>
        </p:spPr>
        <p:txBody>
          <a:bodyPr wrap="square">
            <a:spAutoFit/>
          </a:bodyPr>
          <a:lstStyle/>
          <a:p>
            <a:pP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Employee lifecycle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138DA6A-04FF-6DF2-1EE7-9E368ECE955B}"/>
              </a:ext>
            </a:extLst>
          </p:cNvPr>
          <p:cNvSpPr txBox="1"/>
          <p:nvPr/>
        </p:nvSpPr>
        <p:spPr>
          <a:xfrm>
            <a:off x="8392129" y="1231343"/>
            <a:ext cx="1257588"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ATTRACT</a:t>
            </a:r>
          </a:p>
        </p:txBody>
      </p:sp>
      <p:sp>
        <p:nvSpPr>
          <p:cNvPr id="9" name="TextBox 8">
            <a:extLst>
              <a:ext uri="{FF2B5EF4-FFF2-40B4-BE49-F238E27FC236}">
                <a16:creationId xmlns:a16="http://schemas.microsoft.com/office/drawing/2014/main" id="{8298723C-E14A-3489-92AE-0C16F64E9AB7}"/>
              </a:ext>
            </a:extLst>
          </p:cNvPr>
          <p:cNvSpPr txBox="1"/>
          <p:nvPr/>
        </p:nvSpPr>
        <p:spPr>
          <a:xfrm>
            <a:off x="8392129" y="2162730"/>
            <a:ext cx="1095172"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SELECT</a:t>
            </a:r>
          </a:p>
        </p:txBody>
      </p:sp>
      <p:sp>
        <p:nvSpPr>
          <p:cNvPr id="10" name="TextBox 9">
            <a:extLst>
              <a:ext uri="{FF2B5EF4-FFF2-40B4-BE49-F238E27FC236}">
                <a16:creationId xmlns:a16="http://schemas.microsoft.com/office/drawing/2014/main" id="{0D2721E6-193D-6248-0B85-64C6D6A82DEF}"/>
              </a:ext>
            </a:extLst>
          </p:cNvPr>
          <p:cNvSpPr txBox="1"/>
          <p:nvPr/>
        </p:nvSpPr>
        <p:spPr>
          <a:xfrm>
            <a:off x="8392129" y="3141701"/>
            <a:ext cx="1287532"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DEVELOP</a:t>
            </a:r>
          </a:p>
        </p:txBody>
      </p:sp>
      <p:sp>
        <p:nvSpPr>
          <p:cNvPr id="11" name="TextBox 10">
            <a:extLst>
              <a:ext uri="{FF2B5EF4-FFF2-40B4-BE49-F238E27FC236}">
                <a16:creationId xmlns:a16="http://schemas.microsoft.com/office/drawing/2014/main" id="{BA60ED2D-C49C-E40F-FD46-67F799D37184}"/>
              </a:ext>
            </a:extLst>
          </p:cNvPr>
          <p:cNvSpPr txBox="1"/>
          <p:nvPr/>
        </p:nvSpPr>
        <p:spPr>
          <a:xfrm>
            <a:off x="8390763" y="4077176"/>
            <a:ext cx="1184940"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ENGAGE</a:t>
            </a:r>
          </a:p>
        </p:txBody>
      </p:sp>
      <p:sp>
        <p:nvSpPr>
          <p:cNvPr id="12" name="TextBox 11">
            <a:extLst>
              <a:ext uri="{FF2B5EF4-FFF2-40B4-BE49-F238E27FC236}">
                <a16:creationId xmlns:a16="http://schemas.microsoft.com/office/drawing/2014/main" id="{93E0375F-5EFB-F27C-6989-B4236CC9C5E3}"/>
              </a:ext>
            </a:extLst>
          </p:cNvPr>
          <p:cNvSpPr txBox="1"/>
          <p:nvPr/>
        </p:nvSpPr>
        <p:spPr>
          <a:xfrm>
            <a:off x="8390763" y="5052059"/>
            <a:ext cx="1026756"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RETAIN</a:t>
            </a:r>
          </a:p>
        </p:txBody>
      </p:sp>
      <p:sp>
        <p:nvSpPr>
          <p:cNvPr id="13" name="Arrow: Down 12">
            <a:extLst>
              <a:ext uri="{FF2B5EF4-FFF2-40B4-BE49-F238E27FC236}">
                <a16:creationId xmlns:a16="http://schemas.microsoft.com/office/drawing/2014/main" id="{DC56BE50-C739-CCF5-98C1-8687AD558620}"/>
              </a:ext>
            </a:extLst>
          </p:cNvPr>
          <p:cNvSpPr/>
          <p:nvPr/>
        </p:nvSpPr>
        <p:spPr>
          <a:xfrm>
            <a:off x="8646429" y="1793398"/>
            <a:ext cx="473078" cy="3693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ACA980FB-CD1C-50BA-97DF-6EC93E07AB8F}"/>
              </a:ext>
            </a:extLst>
          </p:cNvPr>
          <p:cNvSpPr/>
          <p:nvPr/>
        </p:nvSpPr>
        <p:spPr>
          <a:xfrm>
            <a:off x="8646429" y="2630467"/>
            <a:ext cx="484632" cy="3693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D603B66-A14F-DEF3-D3CB-AFF3C66C2C9E}"/>
              </a:ext>
            </a:extLst>
          </p:cNvPr>
          <p:cNvSpPr/>
          <p:nvPr/>
        </p:nvSpPr>
        <p:spPr>
          <a:xfrm>
            <a:off x="8646429" y="3556774"/>
            <a:ext cx="484632" cy="3693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7A894145-B018-D8A8-A170-A2F4CA367255}"/>
              </a:ext>
            </a:extLst>
          </p:cNvPr>
          <p:cNvSpPr/>
          <p:nvPr/>
        </p:nvSpPr>
        <p:spPr>
          <a:xfrm>
            <a:off x="8646429" y="4531657"/>
            <a:ext cx="484632" cy="3693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2918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8EEE-C6D1-CD7D-112A-E41456BB76C8}"/>
              </a:ext>
            </a:extLst>
          </p:cNvPr>
          <p:cNvSpPr>
            <a:spLocks noGrp="1"/>
          </p:cNvSpPr>
          <p:nvPr>
            <p:ph type="title"/>
          </p:nvPr>
        </p:nvSpPr>
        <p:spPr>
          <a:xfrm>
            <a:off x="839788" y="457200"/>
            <a:ext cx="3932237" cy="1600200"/>
          </a:xfrm>
        </p:spPr>
        <p:txBody>
          <a:bodyPr anchor="b">
            <a:normAutofit/>
          </a:bodyPr>
          <a:lstStyle/>
          <a:p>
            <a:r>
              <a:rPr lang="en-GB" b="1" dirty="0">
                <a:latin typeface="Arial" panose="020B0604020202020204" pitchFamily="34" charset="0"/>
                <a:cs typeface="Arial" panose="020B0604020202020204" pitchFamily="34" charset="0"/>
              </a:rPr>
              <a:t>Recruitment Methods: Critical Evaluation</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762A5F2-F4F3-17F7-79CD-9B333938D14B}"/>
              </a:ext>
            </a:extLst>
          </p:cNvPr>
          <p:cNvSpPr>
            <a:spLocks noGrp="1"/>
          </p:cNvSpPr>
          <p:nvPr>
            <p:ph type="body" sz="half" idx="2"/>
          </p:nvPr>
        </p:nvSpPr>
        <p:spPr>
          <a:xfrm>
            <a:off x="839788" y="2057400"/>
            <a:ext cx="3932237" cy="3811588"/>
          </a:xfrm>
        </p:spPr>
        <p:txBody>
          <a:bodyPr>
            <a:normAutofit/>
          </a:bodyPr>
          <a:lstStyle/>
          <a:p>
            <a:pPr>
              <a:lnSpc>
                <a:spcPct val="110000"/>
              </a:lnSpc>
            </a:pPr>
            <a:r>
              <a:rPr lang="en-GB" sz="1400" b="1" dirty="0">
                <a:latin typeface="Arial" panose="020B0604020202020204" pitchFamily="34" charset="0"/>
                <a:cs typeface="Arial" panose="020B0604020202020204" pitchFamily="34" charset="0"/>
              </a:rPr>
              <a:t>Internal</a:t>
            </a:r>
            <a:r>
              <a:rPr lang="en-GB" sz="1400" dirty="0">
                <a:latin typeface="Arial" panose="020B0604020202020204" pitchFamily="34" charset="0"/>
                <a:cs typeface="Arial" panose="020B0604020202020204" pitchFamily="34" charset="0"/>
              </a:rPr>
              <a:t>: Leverages existing capability but could be a band-aid for specialist shortage.</a:t>
            </a:r>
          </a:p>
          <a:p>
            <a:pPr>
              <a:lnSpc>
                <a:spcPct val="110000"/>
              </a:lnSpc>
            </a:pPr>
            <a:r>
              <a:rPr lang="en-GB" sz="1400" b="1" dirty="0">
                <a:latin typeface="Arial" panose="020B0604020202020204" pitchFamily="34" charset="0"/>
                <a:cs typeface="Arial" panose="020B0604020202020204" pitchFamily="34" charset="0"/>
              </a:rPr>
              <a:t>External</a:t>
            </a:r>
            <a:r>
              <a:rPr lang="en-GB" sz="1400" dirty="0">
                <a:latin typeface="Arial" panose="020B0604020202020204" pitchFamily="34" charset="0"/>
                <a:cs typeface="Arial" panose="020B0604020202020204" pitchFamily="34" charset="0"/>
              </a:rPr>
              <a:t>: Opens up the candidate base but bumps the recruitment and onboarding costs.</a:t>
            </a:r>
          </a:p>
          <a:p>
            <a:pPr>
              <a:lnSpc>
                <a:spcPct val="110000"/>
              </a:lnSpc>
            </a:pPr>
            <a:r>
              <a:rPr lang="en-GB" sz="1400" b="1" dirty="0">
                <a:latin typeface="Arial" panose="020B0604020202020204" pitchFamily="34" charset="0"/>
                <a:cs typeface="Arial" panose="020B0604020202020204" pitchFamily="34" charset="0"/>
              </a:rPr>
              <a:t>Online</a:t>
            </a:r>
            <a:r>
              <a:rPr lang="en-GB" sz="1400" dirty="0">
                <a:latin typeface="Arial" panose="020B0604020202020204" pitchFamily="34" charset="0"/>
                <a:cs typeface="Arial" panose="020B0604020202020204" pitchFamily="34" charset="0"/>
              </a:rPr>
              <a:t>: Scalable, accessible, and needs good screening</a:t>
            </a:r>
          </a:p>
          <a:p>
            <a:pPr>
              <a:lnSpc>
                <a:spcPct val="110000"/>
              </a:lnSpc>
            </a:pPr>
            <a:r>
              <a:rPr lang="en-GB" sz="1400" b="1" dirty="0">
                <a:latin typeface="Arial" panose="020B0604020202020204" pitchFamily="34" charset="0"/>
                <a:cs typeface="Arial" panose="020B0604020202020204" pitchFamily="34" charset="0"/>
              </a:rPr>
              <a:t>Social Media</a:t>
            </a:r>
            <a:r>
              <a:rPr lang="en-GB" sz="1400" dirty="0">
                <a:latin typeface="Arial" panose="020B0604020202020204" pitchFamily="34" charset="0"/>
                <a:cs typeface="Arial" panose="020B0604020202020204" pitchFamily="34" charset="0"/>
              </a:rPr>
              <a:t>: Widen the search for passive candidates but need to complement a structured selection</a:t>
            </a:r>
          </a:p>
          <a:p>
            <a:pPr>
              <a:lnSpc>
                <a:spcPct val="110000"/>
              </a:lnSpc>
            </a:pPr>
            <a:r>
              <a:rPr lang="en-GB" sz="1400" b="1" dirty="0">
                <a:latin typeface="Arial" panose="020B0604020202020204" pitchFamily="34" charset="0"/>
                <a:cs typeface="Arial" panose="020B0604020202020204" pitchFamily="34" charset="0"/>
              </a:rPr>
              <a:t>Decision</a:t>
            </a:r>
            <a:r>
              <a:rPr lang="en-GB" sz="1400" dirty="0">
                <a:latin typeface="Arial" panose="020B0604020202020204" pitchFamily="34" charset="0"/>
                <a:cs typeface="Arial" panose="020B0604020202020204" pitchFamily="34" charset="0"/>
              </a:rPr>
              <a:t>: Employ all four — but for separate things.</a:t>
            </a:r>
          </a:p>
          <a:p>
            <a:pPr>
              <a:lnSpc>
                <a:spcPct val="110000"/>
              </a:lnSpc>
            </a:pPr>
            <a:endParaRPr lang="en-GB" sz="1400"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2D54E98C-8730-442E-D82A-143D8EA78CD0}"/>
              </a:ext>
            </a:extLst>
          </p:cNvPr>
          <p:cNvGraphicFramePr>
            <a:graphicFrameLocks noGrp="1"/>
          </p:cNvGraphicFramePr>
          <p:nvPr>
            <p:ph idx="1"/>
            <p:extLst>
              <p:ext uri="{D42A27DB-BD31-4B8C-83A1-F6EECF244321}">
                <p14:modId xmlns:p14="http://schemas.microsoft.com/office/powerpoint/2010/main" val="427350959"/>
              </p:ext>
            </p:extLst>
          </p:nvPr>
        </p:nvGraphicFramePr>
        <p:xfrm>
          <a:off x="5183188" y="1694879"/>
          <a:ext cx="6172202" cy="3458720"/>
        </p:xfrm>
        <a:graphic>
          <a:graphicData uri="http://schemas.openxmlformats.org/drawingml/2006/table">
            <a:tbl>
              <a:tblPr firstRow="1" bandRow="1">
                <a:tableStyleId>{5C22544A-7EE6-4342-B048-85BDC9FD1C3A}</a:tableStyleId>
              </a:tblPr>
              <a:tblGrid>
                <a:gridCol w="1659250">
                  <a:extLst>
                    <a:ext uri="{9D8B030D-6E8A-4147-A177-3AD203B41FA5}">
                      <a16:colId xmlns:a16="http://schemas.microsoft.com/office/drawing/2014/main" val="2082689792"/>
                    </a:ext>
                  </a:extLst>
                </a:gridCol>
                <a:gridCol w="2425257">
                  <a:extLst>
                    <a:ext uri="{9D8B030D-6E8A-4147-A177-3AD203B41FA5}">
                      <a16:colId xmlns:a16="http://schemas.microsoft.com/office/drawing/2014/main" val="1787533444"/>
                    </a:ext>
                  </a:extLst>
                </a:gridCol>
                <a:gridCol w="2087695">
                  <a:extLst>
                    <a:ext uri="{9D8B030D-6E8A-4147-A177-3AD203B41FA5}">
                      <a16:colId xmlns:a16="http://schemas.microsoft.com/office/drawing/2014/main" val="476361404"/>
                    </a:ext>
                  </a:extLst>
                </a:gridCol>
              </a:tblGrid>
              <a:tr h="691744">
                <a:tc>
                  <a:txBody>
                    <a:bodyPr/>
                    <a:lstStyle/>
                    <a:p>
                      <a:r>
                        <a:rPr lang="en-GB" sz="1800" dirty="0">
                          <a:latin typeface="Arial" panose="020B0604020202020204" pitchFamily="34" charset="0"/>
                          <a:cs typeface="Arial" panose="020B0604020202020204" pitchFamily="34" charset="0"/>
                        </a:rPr>
                        <a:t>APPROACH</a:t>
                      </a:r>
                    </a:p>
                  </a:txBody>
                  <a:tcPr marL="93479" marR="93479" marT="46739" marB="46739"/>
                </a:tc>
                <a:tc>
                  <a:txBody>
                    <a:bodyPr/>
                    <a:lstStyle/>
                    <a:p>
                      <a:r>
                        <a:rPr lang="en-GB" sz="1800">
                          <a:latin typeface="Arial" panose="020B0604020202020204" pitchFamily="34" charset="0"/>
                          <a:cs typeface="Arial" panose="020B0604020202020204" pitchFamily="34" charset="0"/>
                        </a:rPr>
                        <a:t>MAIN BENEFIT</a:t>
                      </a:r>
                    </a:p>
                  </a:txBody>
                  <a:tcPr marL="93479" marR="93479" marT="46739" marB="46739"/>
                </a:tc>
                <a:tc>
                  <a:txBody>
                    <a:bodyPr/>
                    <a:lstStyle/>
                    <a:p>
                      <a:r>
                        <a:rPr lang="en-GB" sz="1800">
                          <a:latin typeface="Arial" panose="020B0604020202020204" pitchFamily="34" charset="0"/>
                          <a:cs typeface="Arial" panose="020B0604020202020204" pitchFamily="34" charset="0"/>
                        </a:rPr>
                        <a:t>MAIN LIMITATION</a:t>
                      </a:r>
                    </a:p>
                  </a:txBody>
                  <a:tcPr marL="93479" marR="93479" marT="46739" marB="46739"/>
                </a:tc>
                <a:extLst>
                  <a:ext uri="{0D108BD9-81ED-4DB2-BD59-A6C34878D82A}">
                    <a16:rowId xmlns:a16="http://schemas.microsoft.com/office/drawing/2014/main" val="2478714436"/>
                  </a:ext>
                </a:extLst>
              </a:tr>
              <a:tr h="691744">
                <a:tc>
                  <a:txBody>
                    <a:bodyPr/>
                    <a:lstStyle/>
                    <a:p>
                      <a:r>
                        <a:rPr lang="en-GB" sz="1800" dirty="0">
                          <a:latin typeface="Arial" panose="020B0604020202020204" pitchFamily="34" charset="0"/>
                          <a:cs typeface="Arial" panose="020B0604020202020204" pitchFamily="34" charset="0"/>
                        </a:rPr>
                        <a:t>Internal recruitment</a:t>
                      </a:r>
                    </a:p>
                  </a:txBody>
                  <a:tcPr marL="93479" marR="93479" marT="46739" marB="46739"/>
                </a:tc>
                <a:tc>
                  <a:txBody>
                    <a:bodyPr/>
                    <a:lstStyle/>
                    <a:p>
                      <a:r>
                        <a:rPr lang="en-GB" sz="1800">
                          <a:latin typeface="Arial" panose="020B0604020202020204" pitchFamily="34" charset="0"/>
                          <a:cs typeface="Arial" panose="020B0604020202020204" pitchFamily="34" charset="0"/>
                        </a:rPr>
                        <a:t>Career progression and retention</a:t>
                      </a:r>
                    </a:p>
                  </a:txBody>
                  <a:tcPr marL="93479" marR="93479" marT="46739" marB="46739"/>
                </a:tc>
                <a:tc>
                  <a:txBody>
                    <a:bodyPr/>
                    <a:lstStyle/>
                    <a:p>
                      <a:r>
                        <a:rPr lang="en-GB" sz="1800">
                          <a:latin typeface="Arial" panose="020B0604020202020204" pitchFamily="34" charset="0"/>
                          <a:cs typeface="Arial" panose="020B0604020202020204" pitchFamily="34" charset="0"/>
                        </a:rPr>
                        <a:t>Smaller candidate pool</a:t>
                      </a:r>
                    </a:p>
                  </a:txBody>
                  <a:tcPr marL="93479" marR="93479" marT="46739" marB="46739"/>
                </a:tc>
                <a:extLst>
                  <a:ext uri="{0D108BD9-81ED-4DB2-BD59-A6C34878D82A}">
                    <a16:rowId xmlns:a16="http://schemas.microsoft.com/office/drawing/2014/main" val="481123850"/>
                  </a:ext>
                </a:extLst>
              </a:tr>
              <a:tr h="691744">
                <a:tc>
                  <a:txBody>
                    <a:bodyPr/>
                    <a:lstStyle/>
                    <a:p>
                      <a:r>
                        <a:rPr lang="en-GB" sz="1800" dirty="0">
                          <a:latin typeface="Arial" panose="020B0604020202020204" pitchFamily="34" charset="0"/>
                          <a:cs typeface="Arial" panose="020B0604020202020204" pitchFamily="34" charset="0"/>
                        </a:rPr>
                        <a:t>External recruitment</a:t>
                      </a:r>
                    </a:p>
                  </a:txBody>
                  <a:tcPr marL="93479" marR="93479" marT="46739" marB="46739"/>
                </a:tc>
                <a:tc>
                  <a:txBody>
                    <a:bodyPr/>
                    <a:lstStyle/>
                    <a:p>
                      <a:r>
                        <a:rPr lang="en-GB" sz="1800">
                          <a:latin typeface="Arial" panose="020B0604020202020204" pitchFamily="34" charset="0"/>
                          <a:cs typeface="Arial" panose="020B0604020202020204" pitchFamily="34" charset="0"/>
                        </a:rPr>
                        <a:t>Access to new specialist skills</a:t>
                      </a:r>
                    </a:p>
                  </a:txBody>
                  <a:tcPr marL="93479" marR="93479" marT="46739" marB="46739"/>
                </a:tc>
                <a:tc>
                  <a:txBody>
                    <a:bodyPr/>
                    <a:lstStyle/>
                    <a:p>
                      <a:r>
                        <a:rPr lang="en-GB" sz="1800">
                          <a:latin typeface="Arial" panose="020B0604020202020204" pitchFamily="34" charset="0"/>
                          <a:cs typeface="Arial" panose="020B0604020202020204" pitchFamily="34" charset="0"/>
                        </a:rPr>
                        <a:t>Higher cost and onboarding</a:t>
                      </a:r>
                    </a:p>
                  </a:txBody>
                  <a:tcPr marL="93479" marR="93479" marT="46739" marB="46739"/>
                </a:tc>
                <a:extLst>
                  <a:ext uri="{0D108BD9-81ED-4DB2-BD59-A6C34878D82A}">
                    <a16:rowId xmlns:a16="http://schemas.microsoft.com/office/drawing/2014/main" val="2319526724"/>
                  </a:ext>
                </a:extLst>
              </a:tr>
              <a:tr h="691744">
                <a:tc>
                  <a:txBody>
                    <a:bodyPr/>
                    <a:lstStyle/>
                    <a:p>
                      <a:r>
                        <a:rPr lang="en-GB" sz="1800" dirty="0">
                          <a:latin typeface="Arial" panose="020B0604020202020204" pitchFamily="34" charset="0"/>
                          <a:cs typeface="Arial" panose="020B0604020202020204" pitchFamily="34" charset="0"/>
                        </a:rPr>
                        <a:t>Online recruitment</a:t>
                      </a:r>
                    </a:p>
                  </a:txBody>
                  <a:tcPr marL="93479" marR="93479" marT="46739" marB="46739"/>
                </a:tc>
                <a:tc>
                  <a:txBody>
                    <a:bodyPr/>
                    <a:lstStyle/>
                    <a:p>
                      <a:r>
                        <a:rPr lang="en-GB" sz="1800">
                          <a:latin typeface="Arial" panose="020B0604020202020204" pitchFamily="34" charset="0"/>
                          <a:cs typeface="Arial" panose="020B0604020202020204" pitchFamily="34" charset="0"/>
                        </a:rPr>
                        <a:t>Wide and efficient reach</a:t>
                      </a:r>
                    </a:p>
                  </a:txBody>
                  <a:tcPr marL="93479" marR="93479" marT="46739" marB="46739"/>
                </a:tc>
                <a:tc>
                  <a:txBody>
                    <a:bodyPr/>
                    <a:lstStyle/>
                    <a:p>
                      <a:r>
                        <a:rPr lang="en-GB" sz="1800">
                          <a:latin typeface="Arial" panose="020B0604020202020204" pitchFamily="34" charset="0"/>
                          <a:cs typeface="Arial" panose="020B0604020202020204" pitchFamily="34" charset="0"/>
                        </a:rPr>
                        <a:t>High application volumes</a:t>
                      </a:r>
                    </a:p>
                  </a:txBody>
                  <a:tcPr marL="93479" marR="93479" marT="46739" marB="46739"/>
                </a:tc>
                <a:extLst>
                  <a:ext uri="{0D108BD9-81ED-4DB2-BD59-A6C34878D82A}">
                    <a16:rowId xmlns:a16="http://schemas.microsoft.com/office/drawing/2014/main" val="302561919"/>
                  </a:ext>
                </a:extLst>
              </a:tr>
              <a:tr h="691744">
                <a:tc>
                  <a:txBody>
                    <a:bodyPr/>
                    <a:lstStyle/>
                    <a:p>
                      <a:r>
                        <a:rPr lang="en-GB" sz="1800">
                          <a:latin typeface="Arial" panose="020B0604020202020204" pitchFamily="34" charset="0"/>
                          <a:cs typeface="Arial" panose="020B0604020202020204" pitchFamily="34" charset="0"/>
                        </a:rPr>
                        <a:t>Social media recruitment</a:t>
                      </a:r>
                    </a:p>
                  </a:txBody>
                  <a:tcPr marL="93479" marR="93479" marT="46739" marB="46739"/>
                </a:tc>
                <a:tc>
                  <a:txBody>
                    <a:bodyPr/>
                    <a:lstStyle/>
                    <a:p>
                      <a:r>
                        <a:rPr lang="en-GB" sz="1800">
                          <a:latin typeface="Arial" panose="020B0604020202020204" pitchFamily="34" charset="0"/>
                          <a:cs typeface="Arial" panose="020B0604020202020204" pitchFamily="34" charset="0"/>
                        </a:rPr>
                        <a:t>Access to passive/digital talent</a:t>
                      </a:r>
                    </a:p>
                  </a:txBody>
                  <a:tcPr marL="93479" marR="93479" marT="46739" marB="46739"/>
                </a:tc>
                <a:tc>
                  <a:txBody>
                    <a:bodyPr/>
                    <a:lstStyle/>
                    <a:p>
                      <a:r>
                        <a:rPr lang="en-GB" sz="1800" dirty="0">
                          <a:latin typeface="Arial" panose="020B0604020202020204" pitchFamily="34" charset="0"/>
                          <a:cs typeface="Arial" panose="020B0604020202020204" pitchFamily="34" charset="0"/>
                        </a:rPr>
                        <a:t>Bias and reputational risks</a:t>
                      </a:r>
                    </a:p>
                  </a:txBody>
                  <a:tcPr marL="93479" marR="93479" marT="46739" marB="46739"/>
                </a:tc>
                <a:extLst>
                  <a:ext uri="{0D108BD9-81ED-4DB2-BD59-A6C34878D82A}">
                    <a16:rowId xmlns:a16="http://schemas.microsoft.com/office/drawing/2014/main" val="1757253152"/>
                  </a:ext>
                </a:extLst>
              </a:tr>
            </a:tbl>
          </a:graphicData>
        </a:graphic>
      </p:graphicFrame>
    </p:spTree>
    <p:extLst>
      <p:ext uri="{BB962C8B-B14F-4D97-AF65-F5344CB8AC3E}">
        <p14:creationId xmlns:p14="http://schemas.microsoft.com/office/powerpoint/2010/main" val="2930474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B02-3873-07F0-7C38-72D53883852B}"/>
              </a:ext>
            </a:extLst>
          </p:cNvPr>
          <p:cNvSpPr>
            <a:spLocks noGrp="1"/>
          </p:cNvSpPr>
          <p:nvPr>
            <p:ph type="title"/>
          </p:nvPr>
        </p:nvSpPr>
        <p:spPr>
          <a:xfrm>
            <a:off x="0" y="1"/>
            <a:ext cx="6915150" cy="971549"/>
          </a:xfrm>
        </p:spPr>
        <p:txBody>
          <a:bodyPr>
            <a:normAutofit/>
          </a:bodyPr>
          <a:lstStyle/>
          <a:p>
            <a:r>
              <a:rPr lang="en-GB" sz="2400" b="1" dirty="0">
                <a:latin typeface="Arial" panose="020B0604020202020204" pitchFamily="34" charset="0"/>
                <a:cs typeface="Arial" panose="020B0604020202020204" pitchFamily="34" charset="0"/>
              </a:rPr>
              <a:t>Recommended Recruitment Strategy</a:t>
            </a:r>
            <a:endParaRPr lang="en-GB" sz="2400"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9E115D82-B10B-D06D-D307-D6ADC6432129}"/>
              </a:ext>
            </a:extLst>
          </p:cNvPr>
          <p:cNvGraphicFramePr>
            <a:graphicFrameLocks noGrp="1"/>
          </p:cNvGraphicFramePr>
          <p:nvPr>
            <p:ph sz="half" idx="1"/>
            <p:extLst>
              <p:ext uri="{D42A27DB-BD31-4B8C-83A1-F6EECF244321}">
                <p14:modId xmlns:p14="http://schemas.microsoft.com/office/powerpoint/2010/main" val="246244190"/>
              </p:ext>
            </p:extLst>
          </p:nvPr>
        </p:nvGraphicFramePr>
        <p:xfrm>
          <a:off x="2076761" y="808684"/>
          <a:ext cx="7696200" cy="640080"/>
        </p:xfrm>
        <a:graphic>
          <a:graphicData uri="http://schemas.openxmlformats.org/drawingml/2006/table">
            <a:tbl>
              <a:tblPr firstRow="1" bandRow="1">
                <a:tableStyleId>{5C22544A-7EE6-4342-B048-85BDC9FD1C3A}</a:tableStyleId>
              </a:tblPr>
              <a:tblGrid>
                <a:gridCol w="1924050">
                  <a:extLst>
                    <a:ext uri="{9D8B030D-6E8A-4147-A177-3AD203B41FA5}">
                      <a16:colId xmlns:a16="http://schemas.microsoft.com/office/drawing/2014/main" val="2524424321"/>
                    </a:ext>
                  </a:extLst>
                </a:gridCol>
                <a:gridCol w="1924050">
                  <a:extLst>
                    <a:ext uri="{9D8B030D-6E8A-4147-A177-3AD203B41FA5}">
                      <a16:colId xmlns:a16="http://schemas.microsoft.com/office/drawing/2014/main" val="3168628533"/>
                    </a:ext>
                  </a:extLst>
                </a:gridCol>
                <a:gridCol w="1924050">
                  <a:extLst>
                    <a:ext uri="{9D8B030D-6E8A-4147-A177-3AD203B41FA5}">
                      <a16:colId xmlns:a16="http://schemas.microsoft.com/office/drawing/2014/main" val="410809476"/>
                    </a:ext>
                  </a:extLst>
                </a:gridCol>
                <a:gridCol w="1924050">
                  <a:extLst>
                    <a:ext uri="{9D8B030D-6E8A-4147-A177-3AD203B41FA5}">
                      <a16:colId xmlns:a16="http://schemas.microsoft.com/office/drawing/2014/main" val="3606641967"/>
                    </a:ext>
                  </a:extLst>
                </a:gridCol>
              </a:tblGrid>
              <a:tr h="0">
                <a:tc>
                  <a:txBody>
                    <a:bodyPr/>
                    <a:lstStyle/>
                    <a:p>
                      <a:r>
                        <a:rPr lang="en-GB" b="1" dirty="0">
                          <a:latin typeface="Arial" panose="020B0604020202020204" pitchFamily="34" charset="0"/>
                          <a:cs typeface="Arial" panose="020B0604020202020204" pitchFamily="34" charset="0"/>
                        </a:rPr>
                        <a:t>INTERNAL</a:t>
                      </a:r>
                    </a:p>
                  </a:txBody>
                  <a:tcPr/>
                </a:tc>
                <a:tc>
                  <a:txBody>
                    <a:bodyPr/>
                    <a:lstStyle/>
                    <a:p>
                      <a:r>
                        <a:rPr lang="en-GB" b="0" dirty="0">
                          <a:latin typeface="Arial" panose="020B0604020202020204" pitchFamily="34" charset="0"/>
                          <a:cs typeface="Arial" panose="020B0604020202020204" pitchFamily="34" charset="0"/>
                        </a:rPr>
                        <a:t>Career pathways</a:t>
                      </a:r>
                    </a:p>
                  </a:txBody>
                  <a:tcPr/>
                </a:tc>
                <a:tc>
                  <a:txBody>
                    <a:bodyPr/>
                    <a:lstStyle/>
                    <a:p>
                      <a:r>
                        <a:rPr lang="en-GB" b="0" dirty="0">
                          <a:latin typeface="Arial" panose="020B0604020202020204" pitchFamily="34" charset="0"/>
                          <a:cs typeface="Arial" panose="020B0604020202020204" pitchFamily="34" charset="0"/>
                        </a:rPr>
                        <a:t>Internal vacancies</a:t>
                      </a:r>
                    </a:p>
                  </a:txBody>
                  <a:tcPr/>
                </a:tc>
                <a:tc>
                  <a:txBody>
                    <a:bodyPr/>
                    <a:lstStyle/>
                    <a:p>
                      <a:r>
                        <a:rPr lang="en-GB" b="0" dirty="0">
                          <a:latin typeface="Arial" panose="020B0604020202020204" pitchFamily="34" charset="0"/>
                          <a:cs typeface="Arial" panose="020B0604020202020204" pitchFamily="34" charset="0"/>
                        </a:rPr>
                        <a:t>Employee mobility</a:t>
                      </a:r>
                    </a:p>
                  </a:txBody>
                  <a:tcPr/>
                </a:tc>
                <a:extLst>
                  <a:ext uri="{0D108BD9-81ED-4DB2-BD59-A6C34878D82A}">
                    <a16:rowId xmlns:a16="http://schemas.microsoft.com/office/drawing/2014/main" val="3891109497"/>
                  </a:ext>
                </a:extLst>
              </a:tr>
            </a:tbl>
          </a:graphicData>
        </a:graphic>
      </p:graphicFrame>
      <p:graphicFrame>
        <p:nvGraphicFramePr>
          <p:cNvPr id="6" name="Content Placeholder 4">
            <a:extLst>
              <a:ext uri="{FF2B5EF4-FFF2-40B4-BE49-F238E27FC236}">
                <a16:creationId xmlns:a16="http://schemas.microsoft.com/office/drawing/2014/main" id="{0EF402CA-4DCE-9DEF-AB68-1A55370FE4F5}"/>
              </a:ext>
            </a:extLst>
          </p:cNvPr>
          <p:cNvGraphicFramePr>
            <a:graphicFrameLocks/>
          </p:cNvGraphicFramePr>
          <p:nvPr>
            <p:extLst>
              <p:ext uri="{D42A27DB-BD31-4B8C-83A1-F6EECF244321}">
                <p14:modId xmlns:p14="http://schemas.microsoft.com/office/powerpoint/2010/main" val="189878981"/>
              </p:ext>
            </p:extLst>
          </p:nvPr>
        </p:nvGraphicFramePr>
        <p:xfrm>
          <a:off x="2076761" y="1945068"/>
          <a:ext cx="7696200" cy="640080"/>
        </p:xfrm>
        <a:graphic>
          <a:graphicData uri="http://schemas.openxmlformats.org/drawingml/2006/table">
            <a:tbl>
              <a:tblPr firstRow="1" bandRow="1">
                <a:tableStyleId>{5C22544A-7EE6-4342-B048-85BDC9FD1C3A}</a:tableStyleId>
              </a:tblPr>
              <a:tblGrid>
                <a:gridCol w="1924050">
                  <a:extLst>
                    <a:ext uri="{9D8B030D-6E8A-4147-A177-3AD203B41FA5}">
                      <a16:colId xmlns:a16="http://schemas.microsoft.com/office/drawing/2014/main" val="2524424321"/>
                    </a:ext>
                  </a:extLst>
                </a:gridCol>
                <a:gridCol w="1924050">
                  <a:extLst>
                    <a:ext uri="{9D8B030D-6E8A-4147-A177-3AD203B41FA5}">
                      <a16:colId xmlns:a16="http://schemas.microsoft.com/office/drawing/2014/main" val="3168628533"/>
                    </a:ext>
                  </a:extLst>
                </a:gridCol>
                <a:gridCol w="1924050">
                  <a:extLst>
                    <a:ext uri="{9D8B030D-6E8A-4147-A177-3AD203B41FA5}">
                      <a16:colId xmlns:a16="http://schemas.microsoft.com/office/drawing/2014/main" val="410809476"/>
                    </a:ext>
                  </a:extLst>
                </a:gridCol>
                <a:gridCol w="1924050">
                  <a:extLst>
                    <a:ext uri="{9D8B030D-6E8A-4147-A177-3AD203B41FA5}">
                      <a16:colId xmlns:a16="http://schemas.microsoft.com/office/drawing/2014/main" val="3606641967"/>
                    </a:ext>
                  </a:extLst>
                </a:gridCol>
              </a:tblGrid>
              <a:tr h="0">
                <a:tc>
                  <a:txBody>
                    <a:bodyPr/>
                    <a:lstStyle/>
                    <a:p>
                      <a:r>
                        <a:rPr lang="en-GB" dirty="0">
                          <a:latin typeface="Arial" panose="020B0604020202020204" pitchFamily="34" charset="0"/>
                          <a:cs typeface="Arial" panose="020B0604020202020204" pitchFamily="34" charset="0"/>
                        </a:rPr>
                        <a:t>EXTERNAL</a:t>
                      </a:r>
                    </a:p>
                  </a:txBody>
                  <a:tcPr/>
                </a:tc>
                <a:tc>
                  <a:txBody>
                    <a:bodyPr/>
                    <a:lstStyle/>
                    <a:p>
                      <a:r>
                        <a:rPr lang="en-GB" b="0" dirty="0">
                          <a:latin typeface="Arial" panose="020B0604020202020204" pitchFamily="34" charset="0"/>
                          <a:cs typeface="Arial" panose="020B0604020202020204" pitchFamily="34" charset="0"/>
                        </a:rPr>
                        <a:t>Specialist recruitment</a:t>
                      </a:r>
                    </a:p>
                  </a:txBody>
                  <a:tcPr/>
                </a:tc>
                <a:tc>
                  <a:txBody>
                    <a:bodyPr/>
                    <a:lstStyle/>
                    <a:p>
                      <a:r>
                        <a:rPr lang="en-GB" b="0" dirty="0">
                          <a:latin typeface="Arial" panose="020B0604020202020204" pitchFamily="34" charset="0"/>
                          <a:cs typeface="Arial" panose="020B0604020202020204" pitchFamily="34" charset="0"/>
                        </a:rPr>
                        <a:t>Professional networks</a:t>
                      </a:r>
                    </a:p>
                  </a:txBody>
                  <a:tcPr/>
                </a:tc>
                <a:tc>
                  <a:txBody>
                    <a:bodyPr/>
                    <a:lstStyle/>
                    <a:p>
                      <a:r>
                        <a:rPr lang="en-GB" b="0" dirty="0">
                          <a:latin typeface="Arial" panose="020B0604020202020204" pitchFamily="34" charset="0"/>
                          <a:cs typeface="Arial" panose="020B0604020202020204" pitchFamily="34" charset="0"/>
                        </a:rPr>
                        <a:t>University partnerships</a:t>
                      </a:r>
                    </a:p>
                  </a:txBody>
                  <a:tcPr/>
                </a:tc>
                <a:extLst>
                  <a:ext uri="{0D108BD9-81ED-4DB2-BD59-A6C34878D82A}">
                    <a16:rowId xmlns:a16="http://schemas.microsoft.com/office/drawing/2014/main" val="3891109497"/>
                  </a:ext>
                </a:extLst>
              </a:tr>
            </a:tbl>
          </a:graphicData>
        </a:graphic>
      </p:graphicFrame>
      <p:graphicFrame>
        <p:nvGraphicFramePr>
          <p:cNvPr id="7" name="Content Placeholder 4">
            <a:extLst>
              <a:ext uri="{FF2B5EF4-FFF2-40B4-BE49-F238E27FC236}">
                <a16:creationId xmlns:a16="http://schemas.microsoft.com/office/drawing/2014/main" id="{B7CD1F44-8856-EA0F-A41F-0976C7DC8A2B}"/>
              </a:ext>
            </a:extLst>
          </p:cNvPr>
          <p:cNvGraphicFramePr>
            <a:graphicFrameLocks/>
          </p:cNvGraphicFramePr>
          <p:nvPr>
            <p:extLst>
              <p:ext uri="{D42A27DB-BD31-4B8C-83A1-F6EECF244321}">
                <p14:modId xmlns:p14="http://schemas.microsoft.com/office/powerpoint/2010/main" val="1746748544"/>
              </p:ext>
            </p:extLst>
          </p:nvPr>
        </p:nvGraphicFramePr>
        <p:xfrm>
          <a:off x="2076761" y="3103171"/>
          <a:ext cx="7696200" cy="640080"/>
        </p:xfrm>
        <a:graphic>
          <a:graphicData uri="http://schemas.openxmlformats.org/drawingml/2006/table">
            <a:tbl>
              <a:tblPr firstRow="1" bandRow="1">
                <a:tableStyleId>{5C22544A-7EE6-4342-B048-85BDC9FD1C3A}</a:tableStyleId>
              </a:tblPr>
              <a:tblGrid>
                <a:gridCol w="1924050">
                  <a:extLst>
                    <a:ext uri="{9D8B030D-6E8A-4147-A177-3AD203B41FA5}">
                      <a16:colId xmlns:a16="http://schemas.microsoft.com/office/drawing/2014/main" val="2524424321"/>
                    </a:ext>
                  </a:extLst>
                </a:gridCol>
                <a:gridCol w="1924050">
                  <a:extLst>
                    <a:ext uri="{9D8B030D-6E8A-4147-A177-3AD203B41FA5}">
                      <a16:colId xmlns:a16="http://schemas.microsoft.com/office/drawing/2014/main" val="3168628533"/>
                    </a:ext>
                  </a:extLst>
                </a:gridCol>
                <a:gridCol w="1924050">
                  <a:extLst>
                    <a:ext uri="{9D8B030D-6E8A-4147-A177-3AD203B41FA5}">
                      <a16:colId xmlns:a16="http://schemas.microsoft.com/office/drawing/2014/main" val="410809476"/>
                    </a:ext>
                  </a:extLst>
                </a:gridCol>
                <a:gridCol w="1924050">
                  <a:extLst>
                    <a:ext uri="{9D8B030D-6E8A-4147-A177-3AD203B41FA5}">
                      <a16:colId xmlns:a16="http://schemas.microsoft.com/office/drawing/2014/main" val="3606641967"/>
                    </a:ext>
                  </a:extLst>
                </a:gridCol>
              </a:tblGrid>
              <a:tr h="0">
                <a:tc>
                  <a:txBody>
                    <a:bodyPr/>
                    <a:lstStyle/>
                    <a:p>
                      <a:r>
                        <a:rPr lang="en-GB" dirty="0">
                          <a:latin typeface="Arial" panose="020B0604020202020204" pitchFamily="34" charset="0"/>
                          <a:cs typeface="Arial" panose="020B0604020202020204" pitchFamily="34" charset="0"/>
                        </a:rPr>
                        <a:t>DIGITAL</a:t>
                      </a:r>
                    </a:p>
                  </a:txBody>
                  <a:tcPr/>
                </a:tc>
                <a:tc>
                  <a:txBody>
                    <a:bodyPr/>
                    <a:lstStyle/>
                    <a:p>
                      <a:r>
                        <a:rPr lang="en-GB" b="0" dirty="0">
                          <a:latin typeface="Arial" panose="020B0604020202020204" pitchFamily="34" charset="0"/>
                          <a:cs typeface="Arial" panose="020B0604020202020204" pitchFamily="34" charset="0"/>
                        </a:rPr>
                        <a:t>Careers website</a:t>
                      </a:r>
                    </a:p>
                  </a:txBody>
                  <a:tcPr/>
                </a:tc>
                <a:tc>
                  <a:txBody>
                    <a:bodyPr/>
                    <a:lstStyle/>
                    <a:p>
                      <a:r>
                        <a:rPr lang="en-GB" b="0" dirty="0">
                          <a:latin typeface="Arial" panose="020B0604020202020204" pitchFamily="34" charset="0"/>
                          <a:cs typeface="Arial" panose="020B0604020202020204" pitchFamily="34" charset="0"/>
                        </a:rPr>
                        <a:t>Online job boards</a:t>
                      </a:r>
                    </a:p>
                  </a:txBody>
                  <a:tcPr/>
                </a:tc>
                <a:tc>
                  <a:txBody>
                    <a:bodyPr/>
                    <a:lstStyle/>
                    <a:p>
                      <a:r>
                        <a:rPr lang="en-GB" b="0" dirty="0">
                          <a:latin typeface="Arial" panose="020B0604020202020204" pitchFamily="34" charset="0"/>
                          <a:cs typeface="Arial" panose="020B0604020202020204" pitchFamily="34" charset="0"/>
                        </a:rPr>
                        <a:t>LinkedIn/social media</a:t>
                      </a:r>
                    </a:p>
                  </a:txBody>
                  <a:tcPr/>
                </a:tc>
                <a:extLst>
                  <a:ext uri="{0D108BD9-81ED-4DB2-BD59-A6C34878D82A}">
                    <a16:rowId xmlns:a16="http://schemas.microsoft.com/office/drawing/2014/main" val="3891109497"/>
                  </a:ext>
                </a:extLst>
              </a:tr>
            </a:tbl>
          </a:graphicData>
        </a:graphic>
      </p:graphicFrame>
      <p:graphicFrame>
        <p:nvGraphicFramePr>
          <p:cNvPr id="8" name="Content Placeholder 4">
            <a:extLst>
              <a:ext uri="{FF2B5EF4-FFF2-40B4-BE49-F238E27FC236}">
                <a16:creationId xmlns:a16="http://schemas.microsoft.com/office/drawing/2014/main" id="{34F97350-F910-E037-A863-F3C696C26EC2}"/>
              </a:ext>
            </a:extLst>
          </p:cNvPr>
          <p:cNvGraphicFramePr>
            <a:graphicFrameLocks/>
          </p:cNvGraphicFramePr>
          <p:nvPr>
            <p:extLst>
              <p:ext uri="{D42A27DB-BD31-4B8C-83A1-F6EECF244321}">
                <p14:modId xmlns:p14="http://schemas.microsoft.com/office/powerpoint/2010/main" val="1069984504"/>
              </p:ext>
            </p:extLst>
          </p:nvPr>
        </p:nvGraphicFramePr>
        <p:xfrm>
          <a:off x="2076761" y="4378887"/>
          <a:ext cx="7543800" cy="640080"/>
        </p:xfrm>
        <a:graphic>
          <a:graphicData uri="http://schemas.openxmlformats.org/drawingml/2006/table">
            <a:tbl>
              <a:tblPr firstRow="1" bandRow="1">
                <a:tableStyleId>{5C22544A-7EE6-4342-B048-85BDC9FD1C3A}</a:tableStyleId>
              </a:tblPr>
              <a:tblGrid>
                <a:gridCol w="1771650">
                  <a:extLst>
                    <a:ext uri="{9D8B030D-6E8A-4147-A177-3AD203B41FA5}">
                      <a16:colId xmlns:a16="http://schemas.microsoft.com/office/drawing/2014/main" val="2524424321"/>
                    </a:ext>
                  </a:extLst>
                </a:gridCol>
                <a:gridCol w="1924050">
                  <a:extLst>
                    <a:ext uri="{9D8B030D-6E8A-4147-A177-3AD203B41FA5}">
                      <a16:colId xmlns:a16="http://schemas.microsoft.com/office/drawing/2014/main" val="3168628533"/>
                    </a:ext>
                  </a:extLst>
                </a:gridCol>
                <a:gridCol w="1924050">
                  <a:extLst>
                    <a:ext uri="{9D8B030D-6E8A-4147-A177-3AD203B41FA5}">
                      <a16:colId xmlns:a16="http://schemas.microsoft.com/office/drawing/2014/main" val="410809476"/>
                    </a:ext>
                  </a:extLst>
                </a:gridCol>
                <a:gridCol w="1924050">
                  <a:extLst>
                    <a:ext uri="{9D8B030D-6E8A-4147-A177-3AD203B41FA5}">
                      <a16:colId xmlns:a16="http://schemas.microsoft.com/office/drawing/2014/main" val="3606641967"/>
                    </a:ext>
                  </a:extLst>
                </a:gridCol>
              </a:tblGrid>
              <a:tr h="362265">
                <a:tc>
                  <a:txBody>
                    <a:bodyPr/>
                    <a:lstStyle/>
                    <a:p>
                      <a:r>
                        <a:rPr lang="en-GB" dirty="0">
                          <a:latin typeface="Arial" panose="020B0604020202020204" pitchFamily="34" charset="0"/>
                          <a:cs typeface="Arial" panose="020B0604020202020204" pitchFamily="34" charset="0"/>
                        </a:rPr>
                        <a:t>STRUCTURED SELECTION</a:t>
                      </a:r>
                    </a:p>
                  </a:txBody>
                  <a:tcPr/>
                </a:tc>
                <a:tc>
                  <a:txBody>
                    <a:bodyPr/>
                    <a:lstStyle/>
                    <a:p>
                      <a:r>
                        <a:rPr lang="en-GB" b="0" dirty="0">
                          <a:latin typeface="Arial" panose="020B0604020202020204" pitchFamily="34" charset="0"/>
                          <a:cs typeface="Arial" panose="020B0604020202020204" pitchFamily="34" charset="0"/>
                        </a:rPr>
                        <a:t>Competency assessment</a:t>
                      </a:r>
                    </a:p>
                  </a:txBody>
                  <a:tcPr/>
                </a:tc>
                <a:tc>
                  <a:txBody>
                    <a:bodyPr/>
                    <a:lstStyle/>
                    <a:p>
                      <a:r>
                        <a:rPr lang="en-GB" b="0" dirty="0">
                          <a:latin typeface="Arial" panose="020B0604020202020204" pitchFamily="34" charset="0"/>
                          <a:cs typeface="Arial" panose="020B0604020202020204" pitchFamily="34" charset="0"/>
                        </a:rPr>
                        <a:t>Structured interviews</a:t>
                      </a:r>
                    </a:p>
                  </a:txBody>
                  <a:tcPr/>
                </a:tc>
                <a:tc>
                  <a:txBody>
                    <a:bodyPr/>
                    <a:lstStyle/>
                    <a:p>
                      <a:r>
                        <a:rPr lang="en-GB" b="0" dirty="0">
                          <a:latin typeface="Arial" panose="020B0604020202020204" pitchFamily="34" charset="0"/>
                          <a:cs typeface="Arial" panose="020B0604020202020204" pitchFamily="34" charset="0"/>
                        </a:rPr>
                        <a:t>Consistent scoring</a:t>
                      </a:r>
                    </a:p>
                  </a:txBody>
                  <a:tcPr/>
                </a:tc>
                <a:extLst>
                  <a:ext uri="{0D108BD9-81ED-4DB2-BD59-A6C34878D82A}">
                    <a16:rowId xmlns:a16="http://schemas.microsoft.com/office/drawing/2014/main" val="3891109497"/>
                  </a:ext>
                </a:extLst>
              </a:tr>
            </a:tbl>
          </a:graphicData>
        </a:graphic>
      </p:graphicFrame>
      <p:sp>
        <p:nvSpPr>
          <p:cNvPr id="9" name="Arrow: Down 8">
            <a:extLst>
              <a:ext uri="{FF2B5EF4-FFF2-40B4-BE49-F238E27FC236}">
                <a16:creationId xmlns:a16="http://schemas.microsoft.com/office/drawing/2014/main" id="{74C8B25D-0F1A-A70E-7368-B9AF76E07D8C}"/>
              </a:ext>
            </a:extLst>
          </p:cNvPr>
          <p:cNvSpPr/>
          <p:nvPr/>
        </p:nvSpPr>
        <p:spPr>
          <a:xfrm>
            <a:off x="5655036" y="1473479"/>
            <a:ext cx="269823" cy="3775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02DBFA74-F469-51EC-25DD-C8C15629B847}"/>
              </a:ext>
            </a:extLst>
          </p:cNvPr>
          <p:cNvSpPr/>
          <p:nvPr/>
        </p:nvSpPr>
        <p:spPr>
          <a:xfrm>
            <a:off x="5655037" y="2633658"/>
            <a:ext cx="269823" cy="3775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16479C52-B97A-AEB3-54D8-9D55E1F67AAD}"/>
              </a:ext>
            </a:extLst>
          </p:cNvPr>
          <p:cNvSpPr/>
          <p:nvPr/>
        </p:nvSpPr>
        <p:spPr>
          <a:xfrm>
            <a:off x="5655038" y="3883709"/>
            <a:ext cx="269823" cy="3775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226D3CB-3C79-9E94-220F-6447A88DF804}"/>
              </a:ext>
            </a:extLst>
          </p:cNvPr>
          <p:cNvSpPr txBox="1"/>
          <p:nvPr/>
        </p:nvSpPr>
        <p:spPr>
          <a:xfrm>
            <a:off x="221104" y="5339007"/>
            <a:ext cx="6138472" cy="964367"/>
          </a:xfrm>
          <a:prstGeom prst="rect">
            <a:avLst/>
          </a:prstGeom>
          <a:noFill/>
        </p:spPr>
        <p:txBody>
          <a:bodyPr wrap="square">
            <a:spAutoFit/>
          </a:bodyPr>
          <a:lstStyle/>
          <a:p>
            <a:pP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Recommended strategy</a:t>
            </a:r>
          </a:p>
          <a:p>
            <a:pPr>
              <a:lnSpc>
                <a:spcPct val="100000"/>
              </a:lnSpc>
              <a:spcAft>
                <a:spcPts val="8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Grow your own talent as much as possible and hire externally only where genuine skills gaps exist.</a:t>
            </a:r>
          </a:p>
        </p:txBody>
      </p:sp>
    </p:spTree>
    <p:extLst>
      <p:ext uri="{BB962C8B-B14F-4D97-AF65-F5344CB8AC3E}">
        <p14:creationId xmlns:p14="http://schemas.microsoft.com/office/powerpoint/2010/main" val="1698260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6614F-6165-E755-DCAF-A128D016B415}"/>
              </a:ext>
            </a:extLst>
          </p:cNvPr>
          <p:cNvSpPr>
            <a:spLocks noGrp="1"/>
          </p:cNvSpPr>
          <p:nvPr>
            <p:ph type="title"/>
          </p:nvPr>
        </p:nvSpPr>
        <p:spPr>
          <a:xfrm>
            <a:off x="0" y="0"/>
            <a:ext cx="7375161" cy="681037"/>
          </a:xfrm>
        </p:spPr>
        <p:txBody>
          <a:bodyPr>
            <a:normAutofit/>
          </a:bodyPr>
          <a:lstStyle/>
          <a:p>
            <a:r>
              <a:rPr lang="en-GB" sz="2400" b="1" dirty="0">
                <a:latin typeface="Arial" panose="020B0604020202020204" pitchFamily="34" charset="0"/>
                <a:cs typeface="Arial" panose="020B0604020202020204" pitchFamily="34" charset="0"/>
              </a:rPr>
              <a:t>Selection &amp; Employer Value Proposition</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04C443-909C-169E-DFC8-B211EB0A5430}"/>
              </a:ext>
            </a:extLst>
          </p:cNvPr>
          <p:cNvSpPr>
            <a:spLocks noGrp="1"/>
          </p:cNvSpPr>
          <p:nvPr>
            <p:ph sz="half" idx="1"/>
          </p:nvPr>
        </p:nvSpPr>
        <p:spPr>
          <a:xfrm>
            <a:off x="0" y="692852"/>
            <a:ext cx="5666282" cy="6165148"/>
          </a:xfrm>
        </p:spPr>
        <p:txBody>
          <a:bodyPr>
            <a:normAutofit/>
          </a:bodyPr>
          <a:lstStyle/>
          <a:p>
            <a:pPr marL="0" indent="0">
              <a:buNone/>
            </a:pPr>
            <a:r>
              <a:rPr lang="en-GB" sz="1800" b="1" dirty="0">
                <a:latin typeface="Arial" panose="020B0604020202020204" pitchFamily="34" charset="0"/>
                <a:cs typeface="Arial" panose="020B0604020202020204" pitchFamily="34" charset="0"/>
              </a:rPr>
              <a:t>From attracting applicants to selecting the right people</a:t>
            </a: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Structured selection</a:t>
            </a:r>
            <a:endParaRPr lang="en-GB" sz="18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Competency-based interviews</a:t>
            </a:r>
          </a:p>
          <a:p>
            <a:pPr lvl="0"/>
            <a:r>
              <a:rPr lang="en-GB" sz="1700" dirty="0">
                <a:latin typeface="Arial" panose="020B0604020202020204" pitchFamily="34" charset="0"/>
                <a:cs typeface="Arial" panose="020B0604020202020204" pitchFamily="34" charset="0"/>
              </a:rPr>
              <a:t>Job-related assessment tasks</a:t>
            </a:r>
          </a:p>
          <a:p>
            <a:pPr lvl="0"/>
            <a:r>
              <a:rPr lang="en-GB" sz="1700" dirty="0">
                <a:latin typeface="Arial" panose="020B0604020202020204" pitchFamily="34" charset="0"/>
                <a:cs typeface="Arial" panose="020B0604020202020204" pitchFamily="34" charset="0"/>
              </a:rPr>
              <a:t>Clear person specifications</a:t>
            </a:r>
          </a:p>
          <a:p>
            <a:pPr lvl="0"/>
            <a:r>
              <a:rPr lang="en-GB" sz="1700" dirty="0">
                <a:latin typeface="Arial" panose="020B0604020202020204" pitchFamily="34" charset="0"/>
                <a:cs typeface="Arial" panose="020B0604020202020204" pitchFamily="34" charset="0"/>
              </a:rPr>
              <a:t>Consistent scoring criteria</a:t>
            </a:r>
          </a:p>
          <a:p>
            <a:pPr lvl="0"/>
            <a:r>
              <a:rPr lang="en-GB" sz="1700" dirty="0">
                <a:latin typeface="Arial" panose="020B0604020202020204" pitchFamily="34" charset="0"/>
                <a:cs typeface="Arial" panose="020B0604020202020204" pitchFamily="34" charset="0"/>
              </a:rPr>
              <a:t>Multiple assessors for key roles</a:t>
            </a:r>
          </a:p>
          <a:p>
            <a:pPr marL="0" indent="0">
              <a:buNone/>
            </a:pPr>
            <a:r>
              <a:rPr lang="en-GB" sz="1800" b="1" dirty="0">
                <a:latin typeface="Arial" panose="020B0604020202020204" pitchFamily="34" charset="0"/>
                <a:cs typeface="Arial" panose="020B0604020202020204" pitchFamily="34" charset="0"/>
              </a:rPr>
              <a:t>Person–Job Fit</a:t>
            </a: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Can the candidate perform the role effectively?</a:t>
            </a: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Person–Organisation Fit</a:t>
            </a: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Will the candidate align with </a:t>
            </a:r>
            <a:r>
              <a:rPr lang="en-GB" sz="1800" b="1" dirty="0" err="1">
                <a:latin typeface="Arial" panose="020B0604020202020204" pitchFamily="34" charset="0"/>
                <a:cs typeface="Arial" panose="020B0604020202020204" pitchFamily="34" charset="0"/>
              </a:rPr>
              <a:t>HealthConnect's</a:t>
            </a:r>
            <a:r>
              <a:rPr lang="en-GB" sz="1800" b="1" dirty="0">
                <a:latin typeface="Arial" panose="020B0604020202020204" pitchFamily="34" charset="0"/>
                <a:cs typeface="Arial" panose="020B0604020202020204" pitchFamily="34" charset="0"/>
              </a:rPr>
              <a:t> values and culture?</a:t>
            </a:r>
            <a:endParaRPr lang="en-GB"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135812E-92C7-43B3-10D3-B0076D41650C}"/>
              </a:ext>
            </a:extLst>
          </p:cNvPr>
          <p:cNvSpPr>
            <a:spLocks noGrp="1"/>
          </p:cNvSpPr>
          <p:nvPr>
            <p:ph sz="half" idx="2"/>
          </p:nvPr>
        </p:nvSpPr>
        <p:spPr>
          <a:xfrm>
            <a:off x="5687518" y="681037"/>
            <a:ext cx="6504482" cy="6165148"/>
          </a:xfrm>
        </p:spPr>
        <p:txBody>
          <a:bodyPr>
            <a:normAutofit/>
          </a:bodyPr>
          <a:lstStyle/>
          <a:p>
            <a:pPr marL="0" indent="0">
              <a:buNone/>
            </a:pPr>
            <a:r>
              <a:rPr lang="en-GB" sz="1800" b="1" dirty="0">
                <a:latin typeface="Arial" panose="020B0604020202020204" pitchFamily="34" charset="0"/>
                <a:cs typeface="Arial" panose="020B0604020202020204" pitchFamily="34" charset="0"/>
              </a:rPr>
              <a:t>                                   Employer Value Proposition</a:t>
            </a:r>
            <a:endParaRPr lang="en-GB" sz="1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21B441A-A742-0180-BA18-3AA6C3A3E74C}"/>
              </a:ext>
            </a:extLst>
          </p:cNvPr>
          <p:cNvSpPr txBox="1"/>
          <p:nvPr/>
        </p:nvSpPr>
        <p:spPr>
          <a:xfrm>
            <a:off x="6895475" y="1683293"/>
            <a:ext cx="320789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Meaningful work</a:t>
            </a:r>
          </a:p>
        </p:txBody>
      </p:sp>
      <p:sp>
        <p:nvSpPr>
          <p:cNvPr id="9" name="TextBox 8">
            <a:extLst>
              <a:ext uri="{FF2B5EF4-FFF2-40B4-BE49-F238E27FC236}">
                <a16:creationId xmlns:a16="http://schemas.microsoft.com/office/drawing/2014/main" id="{F308636E-1667-C694-9E73-D4C7DFE47849}"/>
              </a:ext>
            </a:extLst>
          </p:cNvPr>
          <p:cNvSpPr txBox="1"/>
          <p:nvPr/>
        </p:nvSpPr>
        <p:spPr>
          <a:xfrm>
            <a:off x="6895475" y="2402340"/>
            <a:ext cx="2728209"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Career development</a:t>
            </a:r>
          </a:p>
        </p:txBody>
      </p:sp>
      <p:sp>
        <p:nvSpPr>
          <p:cNvPr id="10" name="TextBox 9">
            <a:extLst>
              <a:ext uri="{FF2B5EF4-FFF2-40B4-BE49-F238E27FC236}">
                <a16:creationId xmlns:a16="http://schemas.microsoft.com/office/drawing/2014/main" id="{FE1266A0-0353-E47B-7325-2024163B42D5}"/>
              </a:ext>
            </a:extLst>
          </p:cNvPr>
          <p:cNvSpPr txBox="1"/>
          <p:nvPr/>
        </p:nvSpPr>
        <p:spPr>
          <a:xfrm>
            <a:off x="6895475" y="3121387"/>
            <a:ext cx="206864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Wellbeing</a:t>
            </a:r>
          </a:p>
        </p:txBody>
      </p:sp>
      <p:sp>
        <p:nvSpPr>
          <p:cNvPr id="13" name="TextBox 12">
            <a:extLst>
              <a:ext uri="{FF2B5EF4-FFF2-40B4-BE49-F238E27FC236}">
                <a16:creationId xmlns:a16="http://schemas.microsoft.com/office/drawing/2014/main" id="{6F3B8D4A-0FFC-FEC0-0548-906D57EF0B15}"/>
              </a:ext>
            </a:extLst>
          </p:cNvPr>
          <p:cNvSpPr txBox="1"/>
          <p:nvPr/>
        </p:nvSpPr>
        <p:spPr>
          <a:xfrm>
            <a:off x="6895475" y="3840434"/>
            <a:ext cx="238343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Flexibility</a:t>
            </a:r>
          </a:p>
        </p:txBody>
      </p:sp>
      <p:sp>
        <p:nvSpPr>
          <p:cNvPr id="14" name="TextBox 13">
            <a:extLst>
              <a:ext uri="{FF2B5EF4-FFF2-40B4-BE49-F238E27FC236}">
                <a16:creationId xmlns:a16="http://schemas.microsoft.com/office/drawing/2014/main" id="{D346775A-1FCC-D481-C669-69B29616711B}"/>
              </a:ext>
            </a:extLst>
          </p:cNvPr>
          <p:cNvSpPr txBox="1"/>
          <p:nvPr/>
        </p:nvSpPr>
        <p:spPr>
          <a:xfrm>
            <a:off x="6895475" y="4559481"/>
            <a:ext cx="238343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Fair reward</a:t>
            </a:r>
          </a:p>
        </p:txBody>
      </p:sp>
      <p:sp>
        <p:nvSpPr>
          <p:cNvPr id="15" name="Plus Sign 14">
            <a:extLst>
              <a:ext uri="{FF2B5EF4-FFF2-40B4-BE49-F238E27FC236}">
                <a16:creationId xmlns:a16="http://schemas.microsoft.com/office/drawing/2014/main" id="{36FB25BF-AD91-860B-3E15-43E1B10F7D4D}"/>
              </a:ext>
            </a:extLst>
          </p:cNvPr>
          <p:cNvSpPr/>
          <p:nvPr/>
        </p:nvSpPr>
        <p:spPr>
          <a:xfrm>
            <a:off x="7300210" y="2042816"/>
            <a:ext cx="339155" cy="369333"/>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460F1FD8-4A36-26FF-C0A4-88B073152B64}"/>
              </a:ext>
            </a:extLst>
          </p:cNvPr>
          <p:cNvSpPr/>
          <p:nvPr/>
        </p:nvSpPr>
        <p:spPr>
          <a:xfrm>
            <a:off x="7300209" y="2771672"/>
            <a:ext cx="339155" cy="369333"/>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Plus Sign 18">
            <a:extLst>
              <a:ext uri="{FF2B5EF4-FFF2-40B4-BE49-F238E27FC236}">
                <a16:creationId xmlns:a16="http://schemas.microsoft.com/office/drawing/2014/main" id="{1922DF7C-DA9F-BDD1-FDF1-050E9F955598}"/>
              </a:ext>
            </a:extLst>
          </p:cNvPr>
          <p:cNvSpPr/>
          <p:nvPr/>
        </p:nvSpPr>
        <p:spPr>
          <a:xfrm>
            <a:off x="7300208" y="3490719"/>
            <a:ext cx="339155" cy="369333"/>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Plus Sign 20">
            <a:extLst>
              <a:ext uri="{FF2B5EF4-FFF2-40B4-BE49-F238E27FC236}">
                <a16:creationId xmlns:a16="http://schemas.microsoft.com/office/drawing/2014/main" id="{9E5EE95E-61EC-741F-4FE2-A1230F498127}"/>
              </a:ext>
            </a:extLst>
          </p:cNvPr>
          <p:cNvSpPr/>
          <p:nvPr/>
        </p:nvSpPr>
        <p:spPr>
          <a:xfrm>
            <a:off x="7300208" y="4227984"/>
            <a:ext cx="339155" cy="369333"/>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13161824-2CEC-66D5-B41E-2F3411A201B0}"/>
              </a:ext>
            </a:extLst>
          </p:cNvPr>
          <p:cNvSpPr txBox="1"/>
          <p:nvPr/>
        </p:nvSpPr>
        <p:spPr>
          <a:xfrm>
            <a:off x="5870523" y="5355456"/>
            <a:ext cx="6138472" cy="964367"/>
          </a:xfrm>
          <a:prstGeom prst="rect">
            <a:avLst/>
          </a:prstGeom>
          <a:noFill/>
        </p:spPr>
        <p:txBody>
          <a:bodyPr wrap="square">
            <a:spAutoFit/>
          </a:bodyPr>
          <a:lstStyle/>
          <a:p>
            <a:pP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Key principle</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Promote an attractive employer brand — but ensure the employee experience matches the promise.</a:t>
            </a:r>
          </a:p>
        </p:txBody>
      </p:sp>
    </p:spTree>
    <p:extLst>
      <p:ext uri="{BB962C8B-B14F-4D97-AF65-F5344CB8AC3E}">
        <p14:creationId xmlns:p14="http://schemas.microsoft.com/office/powerpoint/2010/main" val="2251334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AC93-D36D-AB74-E2ED-D8F25BF50A36}"/>
              </a:ext>
            </a:extLst>
          </p:cNvPr>
          <p:cNvSpPr>
            <a:spLocks noGrp="1"/>
          </p:cNvSpPr>
          <p:nvPr>
            <p:ph type="title"/>
          </p:nvPr>
        </p:nvSpPr>
        <p:spPr>
          <a:xfrm>
            <a:off x="0" y="41821"/>
            <a:ext cx="6340839" cy="639216"/>
          </a:xfrm>
        </p:spPr>
        <p:txBody>
          <a:bodyPr>
            <a:normAutofit/>
          </a:bodyPr>
          <a:lstStyle/>
          <a:p>
            <a:r>
              <a:rPr lang="en-GB" sz="2400" b="1" dirty="0">
                <a:latin typeface="Arial" panose="020B0604020202020204" pitchFamily="34" charset="0"/>
                <a:cs typeface="Arial" panose="020B0604020202020204" pitchFamily="34" charset="0"/>
              </a:rPr>
              <a:t>Learning &amp; Development</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1D9116-EDF3-0756-1909-C57E7FB264A8}"/>
              </a:ext>
            </a:extLst>
          </p:cNvPr>
          <p:cNvSpPr>
            <a:spLocks noGrp="1"/>
          </p:cNvSpPr>
          <p:nvPr>
            <p:ph sz="half" idx="1"/>
          </p:nvPr>
        </p:nvSpPr>
        <p:spPr>
          <a:xfrm>
            <a:off x="1" y="681037"/>
            <a:ext cx="5181600" cy="6135142"/>
          </a:xfrm>
        </p:spPr>
        <p:txBody>
          <a:bodyPr/>
          <a:lstStyle/>
          <a:p>
            <a:pPr marL="0" indent="0">
              <a:buNone/>
            </a:pPr>
            <a:r>
              <a:rPr lang="en-GB" sz="2000" b="1" dirty="0">
                <a:latin typeface="Arial" panose="020B0604020202020204" pitchFamily="34" charset="0"/>
                <a:cs typeface="Arial" panose="020B0604020202020204" pitchFamily="34" charset="0"/>
              </a:rPr>
              <a:t>Turning Skills Gaps into Organisational Capability</a:t>
            </a:r>
            <a:endParaRPr lang="en-GB" sz="20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L&amp;D cycle</a:t>
            </a:r>
            <a:endParaRPr lang="en-GB" sz="18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390D14E-B673-CAB1-D408-4E5A93557DFB}"/>
              </a:ext>
            </a:extLst>
          </p:cNvPr>
          <p:cNvSpPr>
            <a:spLocks noGrp="1"/>
          </p:cNvSpPr>
          <p:nvPr>
            <p:ph sz="half" idx="2"/>
          </p:nvPr>
        </p:nvSpPr>
        <p:spPr>
          <a:xfrm>
            <a:off x="5181601" y="681038"/>
            <a:ext cx="7010398" cy="6135141"/>
          </a:xfrm>
        </p:spPr>
        <p:txBody>
          <a:bodyPr/>
          <a:lstStyle/>
          <a:p>
            <a:pPr marL="0" indent="0">
              <a:buNone/>
            </a:pPr>
            <a:r>
              <a:rPr lang="en-GB" sz="1800" b="1" dirty="0">
                <a:latin typeface="Arial" panose="020B0604020202020204" pitchFamily="34" charset="0"/>
                <a:cs typeface="Arial" panose="020B0604020202020204" pitchFamily="34" charset="0"/>
              </a:rPr>
              <a:t>Priority development areas</a:t>
            </a:r>
            <a:endParaRPr lang="en-GB" sz="18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Digital healthcare technologies</a:t>
            </a:r>
          </a:p>
          <a:p>
            <a:pPr lvl="0"/>
            <a:r>
              <a:rPr lang="en-GB" sz="1600" dirty="0">
                <a:latin typeface="Arial" panose="020B0604020202020204" pitchFamily="34" charset="0"/>
                <a:cs typeface="Arial" panose="020B0604020202020204" pitchFamily="34" charset="0"/>
              </a:rPr>
              <a:t>Data and digital literacy</a:t>
            </a:r>
          </a:p>
          <a:p>
            <a:pPr lvl="0"/>
            <a:r>
              <a:rPr lang="en-GB" sz="1600" dirty="0">
                <a:latin typeface="Arial" panose="020B0604020202020204" pitchFamily="34" charset="0"/>
                <a:cs typeface="Arial" panose="020B0604020202020204" pitchFamily="34" charset="0"/>
              </a:rPr>
              <a:t>Leadership</a:t>
            </a:r>
          </a:p>
          <a:p>
            <a:pPr lvl="0"/>
            <a:r>
              <a:rPr lang="en-GB" sz="1600" dirty="0">
                <a:latin typeface="Arial" panose="020B0604020202020204" pitchFamily="34" charset="0"/>
                <a:cs typeface="Arial" panose="020B0604020202020204" pitchFamily="34" charset="0"/>
              </a:rPr>
              <a:t>Communication</a:t>
            </a:r>
          </a:p>
          <a:p>
            <a:pPr lvl="0"/>
            <a:r>
              <a:rPr lang="en-GB" sz="1600" dirty="0">
                <a:latin typeface="Arial" panose="020B0604020202020204" pitchFamily="34" charset="0"/>
                <a:cs typeface="Arial" panose="020B0604020202020204" pitchFamily="34" charset="0"/>
              </a:rPr>
              <a:t>Multidisciplinary teamwork</a:t>
            </a:r>
          </a:p>
          <a:p>
            <a:pPr lvl="0"/>
            <a:r>
              <a:rPr lang="en-GB" sz="1600" dirty="0">
                <a:latin typeface="Arial" panose="020B0604020202020204" pitchFamily="34" charset="0"/>
                <a:cs typeface="Arial" panose="020B0604020202020204" pitchFamily="34" charset="0"/>
              </a:rPr>
              <a:t>Change management</a:t>
            </a:r>
          </a:p>
          <a:p>
            <a:pPr marL="0" indent="0">
              <a:buNone/>
            </a:pPr>
            <a:r>
              <a:rPr lang="en-GB" sz="1800" b="1" dirty="0">
                <a:latin typeface="Arial" panose="020B0604020202020204" pitchFamily="34" charset="0"/>
                <a:cs typeface="Arial" panose="020B0604020202020204" pitchFamily="34" charset="0"/>
              </a:rPr>
              <a:t>Kirkpatrick's Model</a:t>
            </a: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1. Reaction</a:t>
            </a: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Was training useful?</a:t>
            </a:r>
          </a:p>
          <a:p>
            <a:pPr marL="0" indent="0">
              <a:buNone/>
            </a:pPr>
            <a:r>
              <a:rPr lang="en-GB" sz="1800" b="1" dirty="0">
                <a:latin typeface="Arial" panose="020B0604020202020204" pitchFamily="34" charset="0"/>
                <a:cs typeface="Arial" panose="020B0604020202020204" pitchFamily="34" charset="0"/>
              </a:rPr>
              <a:t>2. Learning</a:t>
            </a: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What was learned?</a:t>
            </a:r>
          </a:p>
          <a:p>
            <a:pPr marL="0" indent="0">
              <a:buNone/>
            </a:pPr>
            <a:r>
              <a:rPr lang="en-GB" sz="1800" b="1" dirty="0">
                <a:latin typeface="Arial" panose="020B0604020202020204" pitchFamily="34" charset="0"/>
                <a:cs typeface="Arial" panose="020B0604020202020204" pitchFamily="34" charset="0"/>
              </a:rPr>
              <a:t>3. Behaviour</a:t>
            </a: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Is learning applied?</a:t>
            </a:r>
          </a:p>
          <a:p>
            <a:pPr marL="0" indent="0">
              <a:buNone/>
            </a:pPr>
            <a:r>
              <a:rPr lang="en-GB" sz="1800" b="1" dirty="0">
                <a:latin typeface="Arial" panose="020B0604020202020204" pitchFamily="34" charset="0"/>
                <a:cs typeface="Arial" panose="020B0604020202020204" pitchFamily="34" charset="0"/>
              </a:rPr>
              <a:t>4. Results</a:t>
            </a: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Did performance improve?</a:t>
            </a:r>
          </a:p>
          <a:p>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B921769-623D-5B55-DACA-0E269196E1E1}"/>
              </a:ext>
            </a:extLst>
          </p:cNvPr>
          <p:cNvSpPr txBox="1"/>
          <p:nvPr/>
        </p:nvSpPr>
        <p:spPr>
          <a:xfrm>
            <a:off x="644577" y="2113615"/>
            <a:ext cx="320789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Skills audit</a:t>
            </a:r>
          </a:p>
        </p:txBody>
      </p:sp>
      <p:sp>
        <p:nvSpPr>
          <p:cNvPr id="8" name="TextBox 7">
            <a:extLst>
              <a:ext uri="{FF2B5EF4-FFF2-40B4-BE49-F238E27FC236}">
                <a16:creationId xmlns:a16="http://schemas.microsoft.com/office/drawing/2014/main" id="{CD81EED1-FB3A-88A4-2F2A-FF776AA86C1C}"/>
              </a:ext>
            </a:extLst>
          </p:cNvPr>
          <p:cNvSpPr txBox="1"/>
          <p:nvPr/>
        </p:nvSpPr>
        <p:spPr>
          <a:xfrm>
            <a:off x="644577" y="2820862"/>
            <a:ext cx="320789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Identify development needs</a:t>
            </a:r>
          </a:p>
        </p:txBody>
      </p:sp>
      <p:sp>
        <p:nvSpPr>
          <p:cNvPr id="10" name="TextBox 9">
            <a:extLst>
              <a:ext uri="{FF2B5EF4-FFF2-40B4-BE49-F238E27FC236}">
                <a16:creationId xmlns:a16="http://schemas.microsoft.com/office/drawing/2014/main" id="{3761D458-AFC1-C9E0-3447-B92A5CFE7D21}"/>
              </a:ext>
            </a:extLst>
          </p:cNvPr>
          <p:cNvSpPr txBox="1"/>
          <p:nvPr/>
        </p:nvSpPr>
        <p:spPr>
          <a:xfrm>
            <a:off x="644577" y="3666227"/>
            <a:ext cx="2518348"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Training + coaching + mentoring</a:t>
            </a:r>
          </a:p>
        </p:txBody>
      </p:sp>
      <p:sp>
        <p:nvSpPr>
          <p:cNvPr id="12" name="TextBox 11">
            <a:extLst>
              <a:ext uri="{FF2B5EF4-FFF2-40B4-BE49-F238E27FC236}">
                <a16:creationId xmlns:a16="http://schemas.microsoft.com/office/drawing/2014/main" id="{2EB79A9D-B99F-1389-3E98-8EACCD9C6C05}"/>
              </a:ext>
            </a:extLst>
          </p:cNvPr>
          <p:cNvSpPr txBox="1"/>
          <p:nvPr/>
        </p:nvSpPr>
        <p:spPr>
          <a:xfrm>
            <a:off x="644577" y="4842481"/>
            <a:ext cx="320789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Workplace application</a:t>
            </a:r>
          </a:p>
        </p:txBody>
      </p:sp>
      <p:sp>
        <p:nvSpPr>
          <p:cNvPr id="14" name="TextBox 13">
            <a:extLst>
              <a:ext uri="{FF2B5EF4-FFF2-40B4-BE49-F238E27FC236}">
                <a16:creationId xmlns:a16="http://schemas.microsoft.com/office/drawing/2014/main" id="{C554E333-A0FF-6C91-20F4-E8245EA4CF9F}"/>
              </a:ext>
            </a:extLst>
          </p:cNvPr>
          <p:cNvSpPr txBox="1"/>
          <p:nvPr/>
        </p:nvSpPr>
        <p:spPr>
          <a:xfrm>
            <a:off x="644577" y="5557070"/>
            <a:ext cx="320789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Evaluate results</a:t>
            </a:r>
          </a:p>
        </p:txBody>
      </p:sp>
      <p:sp>
        <p:nvSpPr>
          <p:cNvPr id="15" name="Arrow: Down 14">
            <a:extLst>
              <a:ext uri="{FF2B5EF4-FFF2-40B4-BE49-F238E27FC236}">
                <a16:creationId xmlns:a16="http://schemas.microsoft.com/office/drawing/2014/main" id="{34B042D8-0A86-0D07-90C6-A1A786708002}"/>
              </a:ext>
            </a:extLst>
          </p:cNvPr>
          <p:cNvSpPr/>
          <p:nvPr/>
        </p:nvSpPr>
        <p:spPr>
          <a:xfrm>
            <a:off x="1214203" y="2527236"/>
            <a:ext cx="369758" cy="24199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Arrow: Down 18">
            <a:extLst>
              <a:ext uri="{FF2B5EF4-FFF2-40B4-BE49-F238E27FC236}">
                <a16:creationId xmlns:a16="http://schemas.microsoft.com/office/drawing/2014/main" id="{0FCCB9FB-1978-B2A5-C2BD-F43F35BACC8A}"/>
              </a:ext>
            </a:extLst>
          </p:cNvPr>
          <p:cNvSpPr/>
          <p:nvPr/>
        </p:nvSpPr>
        <p:spPr>
          <a:xfrm>
            <a:off x="1214203" y="3353379"/>
            <a:ext cx="369758" cy="24199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7AB17ED9-07AF-2CEA-E705-A29D534FBFDA}"/>
              </a:ext>
            </a:extLst>
          </p:cNvPr>
          <p:cNvSpPr/>
          <p:nvPr/>
        </p:nvSpPr>
        <p:spPr>
          <a:xfrm>
            <a:off x="1214203" y="4390504"/>
            <a:ext cx="369758" cy="24199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E6F18E2D-0D9B-332A-679A-491C76421B69}"/>
              </a:ext>
            </a:extLst>
          </p:cNvPr>
          <p:cNvSpPr/>
          <p:nvPr/>
        </p:nvSpPr>
        <p:spPr>
          <a:xfrm>
            <a:off x="1214203" y="5271715"/>
            <a:ext cx="369758" cy="27578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4832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B59F2-6824-F5DF-A351-6D31A26369BD}"/>
              </a:ext>
            </a:extLst>
          </p:cNvPr>
          <p:cNvSpPr>
            <a:spLocks noGrp="1"/>
          </p:cNvSpPr>
          <p:nvPr>
            <p:ph type="title"/>
          </p:nvPr>
        </p:nvSpPr>
        <p:spPr>
          <a:xfrm>
            <a:off x="-1" y="93295"/>
            <a:ext cx="5186598" cy="563095"/>
          </a:xfrm>
        </p:spPr>
        <p:txBody>
          <a:bodyPr>
            <a:noAutofit/>
          </a:bodyPr>
          <a:lstStyle/>
          <a:p>
            <a:r>
              <a:rPr lang="en-GB" sz="2400" b="1" dirty="0">
                <a:latin typeface="Arial" panose="020B0604020202020204" pitchFamily="34" charset="0"/>
                <a:cs typeface="Arial" panose="020B0604020202020204" pitchFamily="34" charset="0"/>
              </a:rPr>
              <a:t>Talent &amp; Performance Management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233EE9B8-4BB9-09B9-AB04-45F9CC94B93B}"/>
              </a:ext>
            </a:extLst>
          </p:cNvPr>
          <p:cNvGraphicFramePr>
            <a:graphicFrameLocks noGrp="1"/>
          </p:cNvGraphicFramePr>
          <p:nvPr>
            <p:ph sz="half" idx="1"/>
            <p:extLst>
              <p:ext uri="{D42A27DB-BD31-4B8C-83A1-F6EECF244321}">
                <p14:modId xmlns:p14="http://schemas.microsoft.com/office/powerpoint/2010/main" val="3286109280"/>
              </p:ext>
            </p:extLst>
          </p:nvPr>
        </p:nvGraphicFramePr>
        <p:xfrm>
          <a:off x="-1" y="656390"/>
          <a:ext cx="7600014" cy="5564238"/>
        </p:xfrm>
        <a:graphic>
          <a:graphicData uri="http://schemas.openxmlformats.org/drawingml/2006/table">
            <a:tbl>
              <a:tblPr firstRow="1" bandRow="1">
                <a:tableStyleId>{5C22544A-7EE6-4342-B048-85BDC9FD1C3A}</a:tableStyleId>
              </a:tblPr>
              <a:tblGrid>
                <a:gridCol w="3972394">
                  <a:extLst>
                    <a:ext uri="{9D8B030D-6E8A-4147-A177-3AD203B41FA5}">
                      <a16:colId xmlns:a16="http://schemas.microsoft.com/office/drawing/2014/main" val="3253569136"/>
                    </a:ext>
                  </a:extLst>
                </a:gridCol>
                <a:gridCol w="3627620">
                  <a:extLst>
                    <a:ext uri="{9D8B030D-6E8A-4147-A177-3AD203B41FA5}">
                      <a16:colId xmlns:a16="http://schemas.microsoft.com/office/drawing/2014/main" val="4167435528"/>
                    </a:ext>
                  </a:extLst>
                </a:gridCol>
              </a:tblGrid>
              <a:tr h="475481">
                <a:tc>
                  <a:txBody>
                    <a:bodyPr/>
                    <a:lstStyle/>
                    <a:p>
                      <a:r>
                        <a:rPr lang="en-GB" b="1" dirty="0">
                          <a:latin typeface="Arial" panose="020B0604020202020204" pitchFamily="34" charset="0"/>
                          <a:cs typeface="Arial" panose="020B0604020202020204" pitchFamily="34" charset="0"/>
                        </a:rPr>
                        <a:t>TALENT MANAGEMENT</a:t>
                      </a:r>
                    </a:p>
                  </a:txBody>
                  <a:tcPr/>
                </a:tc>
                <a:tc>
                  <a:txBody>
                    <a:bodyPr/>
                    <a:lstStyle/>
                    <a:p>
                      <a:r>
                        <a:rPr lang="en-GB" dirty="0">
                          <a:latin typeface="Arial" panose="020B0604020202020204" pitchFamily="34" charset="0"/>
                          <a:cs typeface="Arial" panose="020B0604020202020204" pitchFamily="34" charset="0"/>
                        </a:rPr>
                        <a:t>PERFORMANCE MANAGEMENT</a:t>
                      </a:r>
                    </a:p>
                  </a:txBody>
                  <a:tcPr/>
                </a:tc>
                <a:extLst>
                  <a:ext uri="{0D108BD9-81ED-4DB2-BD59-A6C34878D82A}">
                    <a16:rowId xmlns:a16="http://schemas.microsoft.com/office/drawing/2014/main" val="2573643091"/>
                  </a:ext>
                </a:extLst>
              </a:tr>
              <a:tr h="8206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Identify high-potential employees</a:t>
                      </a:r>
                    </a:p>
                    <a:p>
                      <a:endParaRPr lang="en-GB" b="1"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SMART objectives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19305036"/>
                  </a:ext>
                </a:extLst>
              </a:tr>
              <a:tr h="8206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Individual development plans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Regular feedback</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7657927"/>
                  </a:ext>
                </a:extLst>
              </a:tr>
              <a:tr h="8206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Career pathways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Development-focused reviews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2286740"/>
                  </a:ext>
                </a:extLst>
              </a:tr>
              <a:tr h="8206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Coaching and mentoring</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Recognition</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67501207"/>
                  </a:ext>
                </a:extLst>
              </a:tr>
              <a:tr h="8206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Succession planning</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Clear expectations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5627610"/>
                  </a:ext>
                </a:extLst>
              </a:tr>
              <a:tr h="8206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Internal mobility</a:t>
                      </a:r>
                    </a:p>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3322601"/>
                  </a:ext>
                </a:extLst>
              </a:tr>
            </a:tbl>
          </a:graphicData>
        </a:graphic>
      </p:graphicFrame>
      <p:sp>
        <p:nvSpPr>
          <p:cNvPr id="4" name="Content Placeholder 3">
            <a:extLst>
              <a:ext uri="{FF2B5EF4-FFF2-40B4-BE49-F238E27FC236}">
                <a16:creationId xmlns:a16="http://schemas.microsoft.com/office/drawing/2014/main" id="{5A3D0A4E-D6E4-6984-DDE3-848FA264124C}"/>
              </a:ext>
            </a:extLst>
          </p:cNvPr>
          <p:cNvSpPr>
            <a:spLocks noGrp="1"/>
          </p:cNvSpPr>
          <p:nvPr>
            <p:ph sz="half" idx="2"/>
          </p:nvPr>
        </p:nvSpPr>
        <p:spPr>
          <a:xfrm>
            <a:off x="8024735" y="674646"/>
            <a:ext cx="4167265" cy="6183354"/>
          </a:xfrm>
        </p:spPr>
        <p:txBody>
          <a:bodyPr/>
          <a:lstStyle/>
          <a:p>
            <a:pPr marL="0" indent="0">
              <a:buNone/>
            </a:pPr>
            <a:r>
              <a:rPr lang="en-GB" sz="1800" b="1" dirty="0">
                <a:latin typeface="Arial" panose="020B0604020202020204" pitchFamily="34" charset="0"/>
                <a:cs typeface="Arial" panose="020B0604020202020204" pitchFamily="34" charset="0"/>
              </a:rPr>
              <a:t>AMO Framework</a:t>
            </a: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ABILITY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Training + skills</a:t>
            </a:r>
          </a:p>
          <a:p>
            <a:pPr marL="0" indent="0">
              <a:buNone/>
            </a:pPr>
            <a:r>
              <a:rPr lang="en-GB" sz="1800" b="1" dirty="0">
                <a:latin typeface="Arial" panose="020B0604020202020204" pitchFamily="34" charset="0"/>
                <a:cs typeface="Arial" panose="020B0604020202020204" pitchFamily="34" charset="0"/>
              </a:rPr>
              <a:t>MOTIVATION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Reward + recognition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OPPORTUNITY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Autonomy + participation</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Employee effectiveness</a:t>
            </a:r>
          </a:p>
          <a:p>
            <a:pPr marL="0" indent="0">
              <a:buNone/>
            </a:pPr>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Arrow: Down 7">
            <a:extLst>
              <a:ext uri="{FF2B5EF4-FFF2-40B4-BE49-F238E27FC236}">
                <a16:creationId xmlns:a16="http://schemas.microsoft.com/office/drawing/2014/main" id="{6EE752CA-1062-42BF-DE98-85DA3F30D75A}"/>
              </a:ext>
            </a:extLst>
          </p:cNvPr>
          <p:cNvSpPr/>
          <p:nvPr/>
        </p:nvSpPr>
        <p:spPr>
          <a:xfrm>
            <a:off x="8944648" y="4383592"/>
            <a:ext cx="284813" cy="3164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8437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9422-266B-1254-DEED-3964DB23CC83}"/>
              </a:ext>
            </a:extLst>
          </p:cNvPr>
          <p:cNvSpPr>
            <a:spLocks noGrp="1"/>
          </p:cNvSpPr>
          <p:nvPr>
            <p:ph type="title"/>
          </p:nvPr>
        </p:nvSpPr>
        <p:spPr>
          <a:xfrm>
            <a:off x="1" y="18256"/>
            <a:ext cx="4781862" cy="791214"/>
          </a:xfrm>
        </p:spPr>
        <p:txBody>
          <a:bodyPr>
            <a:normAutofit/>
          </a:bodyPr>
          <a:lstStyle/>
          <a:p>
            <a:r>
              <a:rPr lang="en-GB" sz="2400" b="1" dirty="0">
                <a:latin typeface="Arial" panose="020B0604020202020204" pitchFamily="34" charset="0"/>
                <a:cs typeface="Arial" panose="020B0604020202020204" pitchFamily="34" charset="0"/>
              </a:rPr>
              <a:t>Motivation, Reward &amp; Wellbeing</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D54905-95CF-ECA9-68F0-4660E76E403B}"/>
              </a:ext>
            </a:extLst>
          </p:cNvPr>
          <p:cNvSpPr>
            <a:spLocks noGrp="1"/>
          </p:cNvSpPr>
          <p:nvPr>
            <p:ph sz="half" idx="1"/>
          </p:nvPr>
        </p:nvSpPr>
        <p:spPr>
          <a:xfrm>
            <a:off x="-1" y="911226"/>
            <a:ext cx="6019801" cy="5946774"/>
          </a:xfrm>
        </p:spPr>
        <p:txBody>
          <a:bodyPr/>
          <a:lstStyle/>
          <a:p>
            <a:pPr marL="0" indent="0">
              <a:buNone/>
            </a:pPr>
            <a:r>
              <a:rPr lang="en-GB" sz="2000" b="1" dirty="0">
                <a:latin typeface="Arial" panose="020B0604020202020204" pitchFamily="34" charset="0"/>
                <a:cs typeface="Arial" panose="020B0604020202020204" pitchFamily="34" charset="0"/>
              </a:rPr>
              <a:t>From employee satisfaction to sustainable engagement</a:t>
            </a:r>
            <a:endParaRPr lang="en-GB" sz="2000" dirty="0">
              <a:latin typeface="Arial" panose="020B0604020202020204" pitchFamily="34" charset="0"/>
              <a:cs typeface="Arial" panose="020B0604020202020204" pitchFamily="34" charset="0"/>
            </a:endParaRPr>
          </a:p>
          <a:p>
            <a:pPr marL="0" indent="0">
              <a:buNone/>
            </a:pPr>
            <a:r>
              <a:rPr lang="en-GB" sz="1800" b="1" u="sng" dirty="0">
                <a:latin typeface="Arial" panose="020B0604020202020204" pitchFamily="34" charset="0"/>
                <a:cs typeface="Arial" panose="020B0604020202020204" pitchFamily="34" charset="0"/>
              </a:rPr>
              <a:t>Herzberg's Two-Factor Theory</a:t>
            </a:r>
            <a:r>
              <a:rPr lang="en-GB" sz="1800" dirty="0">
                <a:latin typeface="Arial" panose="020B0604020202020204" pitchFamily="34" charset="0"/>
                <a:cs typeface="Arial" panose="020B0604020202020204" pitchFamily="34" charset="0"/>
              </a:rPr>
              <a:t>(Herzberg, Mausner and Snyderman, 1959)</a:t>
            </a:r>
          </a:p>
          <a:p>
            <a:pPr marL="0" indent="0">
              <a:buNone/>
            </a:pPr>
            <a:endParaRPr lang="en-GB" sz="1800" u="sng" dirty="0"/>
          </a:p>
          <a:p>
            <a:endParaRPr lang="en-GB" dirty="0"/>
          </a:p>
        </p:txBody>
      </p:sp>
      <p:graphicFrame>
        <p:nvGraphicFramePr>
          <p:cNvPr id="5" name="Content Placeholder 4">
            <a:extLst>
              <a:ext uri="{FF2B5EF4-FFF2-40B4-BE49-F238E27FC236}">
                <a16:creationId xmlns:a16="http://schemas.microsoft.com/office/drawing/2014/main" id="{0A493AE2-0852-AB1B-AA33-ED92FF87F48C}"/>
              </a:ext>
            </a:extLst>
          </p:cNvPr>
          <p:cNvGraphicFramePr>
            <a:graphicFrameLocks noGrp="1"/>
          </p:cNvGraphicFramePr>
          <p:nvPr>
            <p:ph sz="half" idx="2"/>
            <p:extLst>
              <p:ext uri="{D42A27DB-BD31-4B8C-83A1-F6EECF244321}">
                <p14:modId xmlns:p14="http://schemas.microsoft.com/office/powerpoint/2010/main" val="351639948"/>
              </p:ext>
            </p:extLst>
          </p:nvPr>
        </p:nvGraphicFramePr>
        <p:xfrm>
          <a:off x="0" y="2230359"/>
          <a:ext cx="5181600" cy="320040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1307902"/>
                    </a:ext>
                  </a:extLst>
                </a:gridCol>
                <a:gridCol w="2590800">
                  <a:extLst>
                    <a:ext uri="{9D8B030D-6E8A-4147-A177-3AD203B41FA5}">
                      <a16:colId xmlns:a16="http://schemas.microsoft.com/office/drawing/2014/main" val="1490912904"/>
                    </a:ext>
                  </a:extLst>
                </a:gridCol>
              </a:tblGrid>
              <a:tr h="6002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Arial" panose="020B0604020202020204" pitchFamily="34" charset="0"/>
                          <a:ea typeface="+mn-ea"/>
                          <a:cs typeface="Arial" panose="020B0604020202020204" pitchFamily="34" charset="0"/>
                        </a:rPr>
                        <a:t>HYGIENE FACTORS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Arial" panose="020B0604020202020204" pitchFamily="34" charset="0"/>
                          <a:ea typeface="+mn-ea"/>
                          <a:cs typeface="Arial" panose="020B0604020202020204" pitchFamily="34" charset="0"/>
                        </a:rPr>
                        <a:t>MOTIVATORS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71035403"/>
                  </a:ext>
                </a:extLst>
              </a:tr>
              <a:tr h="6002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Pay</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Achievement</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21052125"/>
                  </a:ext>
                </a:extLst>
              </a:tr>
              <a:tr h="6002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Working conditions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Recognition</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6278213"/>
                  </a:ext>
                </a:extLst>
              </a:tr>
              <a:tr h="6002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Management</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Responsibility</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44750265"/>
                  </a:ext>
                </a:extLst>
              </a:tr>
              <a:tr h="6002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Job security</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Arial" panose="020B0604020202020204" pitchFamily="34" charset="0"/>
                          <a:ea typeface="+mn-ea"/>
                          <a:cs typeface="Arial" panose="020B0604020202020204" pitchFamily="34" charset="0"/>
                        </a:rPr>
                        <a:t>Career development</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02487869"/>
                  </a:ext>
                </a:extLst>
              </a:tr>
            </a:tbl>
          </a:graphicData>
        </a:graphic>
      </p:graphicFrame>
      <p:sp>
        <p:nvSpPr>
          <p:cNvPr id="9" name="TextBox 8">
            <a:extLst>
              <a:ext uri="{FF2B5EF4-FFF2-40B4-BE49-F238E27FC236}">
                <a16:creationId xmlns:a16="http://schemas.microsoft.com/office/drawing/2014/main" id="{0D6F64E1-8EE2-8F17-BEF3-DAEF750671D3}"/>
              </a:ext>
            </a:extLst>
          </p:cNvPr>
          <p:cNvSpPr txBox="1"/>
          <p:nvPr/>
        </p:nvSpPr>
        <p:spPr>
          <a:xfrm>
            <a:off x="6096000" y="668696"/>
            <a:ext cx="6138472" cy="5786199"/>
          </a:xfrm>
          <a:prstGeom prst="rect">
            <a:avLst/>
          </a:prstGeom>
          <a:noFill/>
        </p:spPr>
        <p:txBody>
          <a:bodyPr wrap="square">
            <a:spAutoFit/>
          </a:bodyPr>
          <a:lstStyle/>
          <a:p>
            <a:pPr>
              <a:lnSpc>
                <a:spcPct val="100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Self-Determination Theory</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AUTONOMY</a:t>
            </a:r>
            <a:br>
              <a:rPr lang="en-GB" sz="1800" kern="100" dirty="0">
                <a:effectLst/>
                <a:latin typeface="Arial" panose="020B0604020202020204" pitchFamily="34" charset="0"/>
                <a:ea typeface="Aptos" panose="020B0004020202020204" pitchFamily="34" charset="0"/>
                <a:cs typeface="Arial" panose="020B0604020202020204" pitchFamily="34" charset="0"/>
              </a:rPr>
            </a:br>
            <a:r>
              <a:rPr lang="en-GB" sz="1800" kern="100" dirty="0">
                <a:effectLst/>
                <a:latin typeface="Arial" panose="020B0604020202020204" pitchFamily="34" charset="0"/>
                <a:ea typeface="Aptos" panose="020B0004020202020204" pitchFamily="34" charset="0"/>
                <a:cs typeface="Arial" panose="020B0604020202020204" pitchFamily="34" charset="0"/>
              </a:rPr>
              <a:t>Employee choice and involvement</a:t>
            </a:r>
          </a:p>
          <a:p>
            <a:pP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COMPETENCE</a:t>
            </a:r>
            <a:br>
              <a:rPr lang="en-GB" sz="1800" kern="100" dirty="0">
                <a:effectLst/>
                <a:latin typeface="Arial" panose="020B0604020202020204" pitchFamily="34" charset="0"/>
                <a:ea typeface="Aptos" panose="020B0004020202020204" pitchFamily="34" charset="0"/>
                <a:cs typeface="Arial" panose="020B0604020202020204" pitchFamily="34" charset="0"/>
              </a:rPr>
            </a:br>
            <a:r>
              <a:rPr lang="en-GB" sz="1800" kern="100" dirty="0">
                <a:effectLst/>
                <a:latin typeface="Arial" panose="020B0604020202020204" pitchFamily="34" charset="0"/>
                <a:ea typeface="Aptos" panose="020B0004020202020204" pitchFamily="34" charset="0"/>
                <a:cs typeface="Arial" panose="020B0604020202020204" pitchFamily="34" charset="0"/>
              </a:rPr>
              <a:t>Learning and development</a:t>
            </a:r>
          </a:p>
          <a:p>
            <a:pP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RELATEDNESS</a:t>
            </a:r>
            <a:br>
              <a:rPr lang="en-GB" sz="1800" kern="100" dirty="0">
                <a:effectLst/>
                <a:latin typeface="Arial" panose="020B0604020202020204" pitchFamily="34" charset="0"/>
                <a:ea typeface="Aptos" panose="020B0004020202020204" pitchFamily="34" charset="0"/>
                <a:cs typeface="Arial" panose="020B0604020202020204" pitchFamily="34" charset="0"/>
              </a:rPr>
            </a:br>
            <a:r>
              <a:rPr lang="en-GB" sz="1800" kern="100" dirty="0">
                <a:effectLst/>
                <a:latin typeface="Arial" panose="020B0604020202020204" pitchFamily="34" charset="0"/>
                <a:ea typeface="Aptos" panose="020B0004020202020204" pitchFamily="34" charset="0"/>
                <a:cs typeface="Arial" panose="020B0604020202020204" pitchFamily="34" charset="0"/>
              </a:rPr>
              <a:t>Positive relationships</a:t>
            </a:r>
          </a:p>
          <a:p>
            <a:pPr>
              <a:lnSpc>
                <a:spcPct val="10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(Ryan and Deci, 2000)</a:t>
            </a:r>
          </a:p>
          <a:p>
            <a:pPr>
              <a:lnSpc>
                <a:spcPct val="100000"/>
              </a:lnSpc>
              <a:spcAft>
                <a:spcPts val="800"/>
              </a:spcAft>
              <a:buNone/>
            </a:pPr>
            <a:r>
              <a:rPr lang="en-GB" sz="1800" b="1" kern="100" dirty="0" err="1">
                <a:effectLst/>
                <a:latin typeface="Arial" panose="020B0604020202020204" pitchFamily="34" charset="0"/>
                <a:ea typeface="Aptos" panose="020B0004020202020204" pitchFamily="34" charset="0"/>
                <a:cs typeface="Arial" panose="020B0604020202020204" pitchFamily="34" charset="0"/>
              </a:rPr>
              <a:t>HealthConnect</a:t>
            </a:r>
            <a:r>
              <a:rPr lang="en-GB" sz="1800" b="1" kern="100" dirty="0">
                <a:effectLst/>
                <a:latin typeface="Arial" panose="020B0604020202020204" pitchFamily="34" charset="0"/>
                <a:ea typeface="Aptos" panose="020B0004020202020204" pitchFamily="34" charset="0"/>
                <a:cs typeface="Arial" panose="020B0604020202020204" pitchFamily="34" charset="0"/>
              </a:rPr>
              <a:t> actions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Monitor workload and burnout</a:t>
            </a: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Flexible working where appropriate</a:t>
            </a: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Wellbeing support</a:t>
            </a: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Manager training</a:t>
            </a: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Recognition programmes</a:t>
            </a: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Career development</a:t>
            </a:r>
          </a:p>
          <a:p>
            <a:pPr marL="342900" lvl="0" indent="-342900">
              <a:lnSpc>
                <a:spcPct val="100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Employee voice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289576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8091-6396-F90D-3448-0277721BFE4B}"/>
              </a:ext>
            </a:extLst>
          </p:cNvPr>
          <p:cNvSpPr>
            <a:spLocks noGrp="1"/>
          </p:cNvSpPr>
          <p:nvPr>
            <p:ph type="title"/>
          </p:nvPr>
        </p:nvSpPr>
        <p:spPr>
          <a:xfrm>
            <a:off x="0" y="0"/>
            <a:ext cx="6096000" cy="854439"/>
          </a:xfrm>
        </p:spPr>
        <p:txBody>
          <a:bodyPr>
            <a:normAutofit/>
          </a:bodyPr>
          <a:lstStyle/>
          <a:p>
            <a:r>
              <a:rPr lang="en-GB" sz="2400" b="1" dirty="0">
                <a:latin typeface="Arial" panose="020B0604020202020204" pitchFamily="34" charset="0"/>
                <a:cs typeface="Arial" panose="020B0604020202020204" pitchFamily="34" charset="0"/>
              </a:rPr>
              <a:t>Leadership &amp; Organisational Impact</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AB7F50-3BCA-9604-5705-9429C22363C5}"/>
              </a:ext>
            </a:extLst>
          </p:cNvPr>
          <p:cNvSpPr>
            <a:spLocks noGrp="1"/>
          </p:cNvSpPr>
          <p:nvPr>
            <p:ph sz="half" idx="1"/>
          </p:nvPr>
        </p:nvSpPr>
        <p:spPr>
          <a:xfrm>
            <a:off x="-1" y="854438"/>
            <a:ext cx="5906126" cy="6003561"/>
          </a:xfrm>
        </p:spPr>
        <p:txBody>
          <a:bodyPr>
            <a:normAutofit fontScale="92500" lnSpcReduction="10000"/>
          </a:bodyPr>
          <a:lstStyle/>
          <a:p>
            <a:pPr marL="0" indent="0">
              <a:buNone/>
            </a:pPr>
            <a:r>
              <a:rPr lang="en-GB" sz="1800" b="1" dirty="0">
                <a:latin typeface="Arial" panose="020B0604020202020204" pitchFamily="34" charset="0"/>
                <a:cs typeface="Arial" panose="020B0604020202020204" pitchFamily="34" charset="0"/>
              </a:rPr>
              <a:t>VISION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Clear strategic direction</a:t>
            </a:r>
          </a:p>
          <a:p>
            <a:pPr marL="0" indent="0">
              <a:buNone/>
            </a:pPr>
            <a:r>
              <a:rPr lang="en-GB" sz="1800" b="1" dirty="0">
                <a:latin typeface="Arial" panose="020B0604020202020204" pitchFamily="34" charset="0"/>
                <a:cs typeface="Arial" panose="020B0604020202020204" pitchFamily="34" charset="0"/>
              </a:rPr>
              <a:t>INSPIRATION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Connect people to purpose</a:t>
            </a:r>
          </a:p>
          <a:p>
            <a:pPr marL="0" indent="0">
              <a:buNone/>
            </a:pPr>
            <a:r>
              <a:rPr lang="en-GB" sz="1800" b="1" dirty="0">
                <a:latin typeface="Arial" panose="020B0604020202020204" pitchFamily="34" charset="0"/>
                <a:cs typeface="Arial" panose="020B0604020202020204" pitchFamily="34" charset="0"/>
              </a:rPr>
              <a:t>DEVELOPMENT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Build employee capability</a:t>
            </a:r>
          </a:p>
          <a:p>
            <a:pPr marL="0" indent="0">
              <a:buNone/>
            </a:pPr>
            <a:r>
              <a:rPr lang="en-GB" sz="1800" b="1" dirty="0">
                <a:latin typeface="Arial" panose="020B0604020202020204" pitchFamily="34" charset="0"/>
                <a:cs typeface="Arial" panose="020B0604020202020204" pitchFamily="34" charset="0"/>
              </a:rPr>
              <a:t>EMPOWERMENT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Encourage autonomy and innovation</a:t>
            </a:r>
          </a:p>
          <a:p>
            <a:pPr marL="0" indent="0">
              <a:buNone/>
            </a:pPr>
            <a:r>
              <a:rPr lang="en-GB" sz="1800" b="1" dirty="0">
                <a:latin typeface="Arial" panose="020B0604020202020204" pitchFamily="34" charset="0"/>
                <a:cs typeface="Arial" panose="020B0604020202020204" pitchFamily="34" charset="0"/>
              </a:rPr>
              <a:t>COLLABORATION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Strengthen multidisciplinary working</a:t>
            </a:r>
          </a:p>
          <a:p>
            <a:pPr marL="0" indent="0">
              <a:buNone/>
            </a:pPr>
            <a:r>
              <a:rPr lang="en-GB" sz="1600" dirty="0">
                <a:latin typeface="Arial" panose="020B0604020202020204" pitchFamily="34" charset="0"/>
                <a:cs typeface="Arial" panose="020B0604020202020204" pitchFamily="34" charset="0"/>
              </a:rPr>
              <a:t>(Bass and Riggio, 2006)</a:t>
            </a:r>
          </a:p>
          <a:p>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861C69F-772E-4BFD-1629-8111D2CEE199}"/>
              </a:ext>
            </a:extLst>
          </p:cNvPr>
          <p:cNvSpPr>
            <a:spLocks noGrp="1"/>
          </p:cNvSpPr>
          <p:nvPr>
            <p:ph sz="half" idx="2"/>
          </p:nvPr>
        </p:nvSpPr>
        <p:spPr>
          <a:xfrm>
            <a:off x="5906124" y="854437"/>
            <a:ext cx="6285875" cy="6003561"/>
          </a:xfrm>
        </p:spPr>
        <p:txBody>
          <a:bodyPr>
            <a:normAutofit fontScale="92500" lnSpcReduction="10000"/>
          </a:bodyPr>
          <a:lstStyle/>
          <a:p>
            <a:pPr marL="0" indent="0">
              <a:buNone/>
            </a:pPr>
            <a:r>
              <a:rPr lang="en-GB" sz="2400" b="1" dirty="0">
                <a:latin typeface="Arial" panose="020B0604020202020204" pitchFamily="34" charset="0"/>
                <a:cs typeface="Arial" panose="020B0604020202020204" pitchFamily="34" charset="0"/>
              </a:rPr>
              <a:t>Integrated HRM impact</a:t>
            </a:r>
            <a:endParaRPr lang="en-GB" sz="24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WORKFORCE PLANNING</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RECRUITMENT &amp; SELECTION</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L&amp;D &amp; TALENT MANAGEMENT</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MOTIVATION &amp; WELLBEING</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EFFECTIVE LEADERSHIP</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ENGAGEMENT + CAPABILITY + RETENTION</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SUSTAINABLE ORGANISATIONAL PERFORMANCE</a:t>
            </a:r>
            <a:endParaRPr lang="en-GB" sz="18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Arrow: Down 4">
            <a:extLst>
              <a:ext uri="{FF2B5EF4-FFF2-40B4-BE49-F238E27FC236}">
                <a16:creationId xmlns:a16="http://schemas.microsoft.com/office/drawing/2014/main" id="{F3705F40-635E-A252-59FA-B83CC01F1368}"/>
              </a:ext>
            </a:extLst>
          </p:cNvPr>
          <p:cNvSpPr/>
          <p:nvPr/>
        </p:nvSpPr>
        <p:spPr>
          <a:xfrm>
            <a:off x="7135318" y="1754465"/>
            <a:ext cx="329784" cy="3297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89210B2A-7C24-4ABE-2D2C-9F112C5EF3CF}"/>
              </a:ext>
            </a:extLst>
          </p:cNvPr>
          <p:cNvSpPr/>
          <p:nvPr/>
        </p:nvSpPr>
        <p:spPr>
          <a:xfrm>
            <a:off x="7135318" y="2564723"/>
            <a:ext cx="329784" cy="34571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7C53F75-2045-81C7-587B-870B9254CC01}"/>
              </a:ext>
            </a:extLst>
          </p:cNvPr>
          <p:cNvSpPr/>
          <p:nvPr/>
        </p:nvSpPr>
        <p:spPr>
          <a:xfrm>
            <a:off x="7135318" y="3435087"/>
            <a:ext cx="329784" cy="3297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16B10D38-0BF8-BF2C-ECE9-0975D0B89582}"/>
              </a:ext>
            </a:extLst>
          </p:cNvPr>
          <p:cNvSpPr/>
          <p:nvPr/>
        </p:nvSpPr>
        <p:spPr>
          <a:xfrm>
            <a:off x="7135318" y="4182722"/>
            <a:ext cx="329784" cy="3297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0B3E022D-9F52-FE79-DD3F-1B4E3159CBEC}"/>
              </a:ext>
            </a:extLst>
          </p:cNvPr>
          <p:cNvSpPr/>
          <p:nvPr/>
        </p:nvSpPr>
        <p:spPr>
          <a:xfrm>
            <a:off x="7135318" y="5037159"/>
            <a:ext cx="329784" cy="3297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Down 14">
            <a:extLst>
              <a:ext uri="{FF2B5EF4-FFF2-40B4-BE49-F238E27FC236}">
                <a16:creationId xmlns:a16="http://schemas.microsoft.com/office/drawing/2014/main" id="{C6AE7437-8C33-28DE-68D6-AD412E0E1C1A}"/>
              </a:ext>
            </a:extLst>
          </p:cNvPr>
          <p:cNvSpPr/>
          <p:nvPr/>
        </p:nvSpPr>
        <p:spPr>
          <a:xfrm>
            <a:off x="7135318" y="5947578"/>
            <a:ext cx="329784" cy="3297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74389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E151A-A1A4-BADA-0687-78DD0FAD3BE5}"/>
              </a:ext>
            </a:extLst>
          </p:cNvPr>
          <p:cNvSpPr>
            <a:spLocks noGrp="1"/>
          </p:cNvSpPr>
          <p:nvPr>
            <p:ph type="title"/>
          </p:nvPr>
        </p:nvSpPr>
        <p:spPr>
          <a:xfrm>
            <a:off x="0" y="0"/>
            <a:ext cx="4661941" cy="742013"/>
          </a:xfrm>
        </p:spPr>
        <p:txBody>
          <a:bodyPr>
            <a:normAutofit/>
          </a:bodyPr>
          <a:lstStyle/>
          <a:p>
            <a:r>
              <a:rPr lang="en-GB" sz="2400" b="1" dirty="0">
                <a:latin typeface="Arial" panose="020B0604020202020204" pitchFamily="34" charset="0"/>
                <a:cs typeface="Arial" panose="020B0604020202020204" pitchFamily="34" charset="0"/>
              </a:rPr>
              <a:t>Conclusion &amp; References</a:t>
            </a:r>
            <a:endParaRPr lang="en-GB" sz="24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2B637BE3-26A1-C23E-DA71-1506A4B2F672}"/>
              </a:ext>
            </a:extLst>
          </p:cNvPr>
          <p:cNvSpPr>
            <a:spLocks noGrp="1"/>
          </p:cNvSpPr>
          <p:nvPr>
            <p:ph type="body" sz="half" idx="2"/>
          </p:nvPr>
        </p:nvSpPr>
        <p:spPr>
          <a:xfrm>
            <a:off x="179882" y="1049311"/>
            <a:ext cx="8544394" cy="5808689"/>
          </a:xfrm>
        </p:spPr>
        <p:txBody>
          <a:bodyPr>
            <a:normAutofit fontScale="85000" lnSpcReduction="20000"/>
          </a:bodyPr>
          <a:lstStyle/>
          <a:p>
            <a:r>
              <a:rPr lang="en-GB" sz="1800" dirty="0">
                <a:latin typeface="Arial" panose="020B0604020202020204" pitchFamily="34" charset="0"/>
                <a:cs typeface="Arial" panose="020B0604020202020204" pitchFamily="34" charset="0"/>
              </a:rPr>
              <a:t>Workforce challenges in </a:t>
            </a:r>
            <a:r>
              <a:rPr lang="en-GB" sz="1800" dirty="0" err="1">
                <a:latin typeface="Arial" panose="020B0604020202020204" pitchFamily="34" charset="0"/>
                <a:cs typeface="Arial" panose="020B0604020202020204" pitchFamily="34" charset="0"/>
              </a:rPr>
              <a:t>HealthConnect</a:t>
            </a:r>
            <a:r>
              <a:rPr lang="en-GB" sz="1800" dirty="0">
                <a:latin typeface="Arial" panose="020B0604020202020204" pitchFamily="34" charset="0"/>
                <a:cs typeface="Arial" panose="020B0604020202020204" pitchFamily="34" charset="0"/>
              </a:rPr>
              <a:t> UK need integrated strategic HRM approach</a:t>
            </a:r>
          </a:p>
          <a:p>
            <a:r>
              <a:rPr lang="en-GB" dirty="0">
                <a:latin typeface="Arial" panose="020B0604020202020204" pitchFamily="34" charset="0"/>
                <a:cs typeface="Arial" panose="020B0604020202020204" pitchFamily="34" charset="0"/>
              </a:rPr>
              <a:t>Six priorities</a:t>
            </a:r>
          </a:p>
          <a:p>
            <a:r>
              <a:rPr lang="en-GB" sz="1800" b="1" dirty="0">
                <a:latin typeface="Arial" panose="020B0604020202020204" pitchFamily="34" charset="0"/>
                <a:cs typeface="Arial" panose="020B0604020202020204" pitchFamily="34" charset="0"/>
              </a:rPr>
              <a:t>WORKFORCE PLANNING</a:t>
            </a:r>
          </a:p>
          <a:p>
            <a:r>
              <a:rPr lang="en-GB" dirty="0">
                <a:latin typeface="Arial" panose="020B0604020202020204" pitchFamily="34" charset="0"/>
                <a:cs typeface="Arial" panose="020B0604020202020204" pitchFamily="34" charset="0"/>
              </a:rPr>
              <a:t>Forecasted skills and workforce needs</a:t>
            </a:r>
          </a:p>
          <a:p>
            <a:r>
              <a:rPr lang="en-GB" sz="1800" b="1" dirty="0">
                <a:latin typeface="Arial" panose="020B0604020202020204" pitchFamily="34" charset="0"/>
                <a:cs typeface="Arial" panose="020B0604020202020204" pitchFamily="34" charset="0"/>
              </a:rPr>
              <a:t>MULTI-CHANNEL RECRUITMENT</a:t>
            </a:r>
          </a:p>
          <a:p>
            <a:r>
              <a:rPr lang="en-GB" dirty="0">
                <a:latin typeface="Arial" panose="020B0604020202020204" pitchFamily="34" charset="0"/>
                <a:cs typeface="Arial" panose="020B0604020202020204" pitchFamily="34" charset="0"/>
              </a:rPr>
              <a:t>A combination of internal, external, online and social recruitment.</a:t>
            </a:r>
          </a:p>
          <a:p>
            <a:r>
              <a:rPr lang="en-GB" sz="1800" b="1" dirty="0">
                <a:latin typeface="Arial" panose="020B0604020202020204" pitchFamily="34" charset="0"/>
                <a:cs typeface="Arial" panose="020B0604020202020204" pitchFamily="34" charset="0"/>
              </a:rPr>
              <a:t>STRUCTURED SELECTION</a:t>
            </a:r>
          </a:p>
          <a:p>
            <a:r>
              <a:rPr lang="en-GB" dirty="0">
                <a:latin typeface="Arial" panose="020B0604020202020204" pitchFamily="34" charset="0"/>
                <a:cs typeface="Arial" panose="020B0604020202020204" pitchFamily="34" charset="0"/>
              </a:rPr>
              <a:t>Improve consistency and person–job fit.</a:t>
            </a:r>
          </a:p>
          <a:p>
            <a:r>
              <a:rPr lang="en-GB" sz="1800" b="1" dirty="0">
                <a:latin typeface="Arial" panose="020B0604020202020204" pitchFamily="34" charset="0"/>
                <a:cs typeface="Arial" panose="020B0604020202020204" pitchFamily="34" charset="0"/>
              </a:rPr>
              <a:t>LEARNING &amp; DEVELOPMENT</a:t>
            </a:r>
          </a:p>
          <a:p>
            <a:r>
              <a:rPr lang="en-GB" dirty="0">
                <a:latin typeface="Arial" panose="020B0604020202020204" pitchFamily="34" charset="0"/>
                <a:cs typeface="Arial" panose="020B0604020202020204" pitchFamily="34" charset="0"/>
              </a:rPr>
              <a:t>Develop digital capabilities, leadership and team work.</a:t>
            </a:r>
          </a:p>
          <a:p>
            <a:r>
              <a:rPr lang="en-GB" sz="1800" b="1" dirty="0">
                <a:latin typeface="Arial" panose="020B0604020202020204" pitchFamily="34" charset="0"/>
                <a:cs typeface="Arial" panose="020B0604020202020204" pitchFamily="34" charset="0"/>
              </a:rPr>
              <a:t>TALENT &amp; PERFORMANCE</a:t>
            </a:r>
          </a:p>
          <a:p>
            <a:r>
              <a:rPr lang="en-GB" dirty="0">
                <a:latin typeface="Arial" panose="020B0604020202020204" pitchFamily="34" charset="0"/>
                <a:cs typeface="Arial" panose="020B0604020202020204" pitchFamily="34" charset="0"/>
              </a:rPr>
              <a:t>Develop, recognise and retain employees.</a:t>
            </a:r>
          </a:p>
          <a:p>
            <a:r>
              <a:rPr lang="en-GB" sz="1800" b="1" dirty="0">
                <a:latin typeface="Arial" panose="020B0604020202020204" pitchFamily="34" charset="0"/>
                <a:cs typeface="Arial" panose="020B0604020202020204" pitchFamily="34" charset="0"/>
              </a:rPr>
              <a:t>WELLBEING &amp; LEADERSHIP</a:t>
            </a:r>
          </a:p>
          <a:p>
            <a:r>
              <a:rPr lang="en-GB" dirty="0">
                <a:latin typeface="Arial" panose="020B0604020202020204" pitchFamily="34" charset="0"/>
                <a:cs typeface="Arial" panose="020B0604020202020204" pitchFamily="34" charset="0"/>
              </a:rPr>
              <a:t>Encourage sustainable engagement and interdisciplinary working.</a:t>
            </a:r>
          </a:p>
          <a:p>
            <a:r>
              <a:rPr lang="en-GB" sz="1800" b="1" dirty="0">
                <a:latin typeface="Arial" panose="020B0604020202020204" pitchFamily="34" charset="0"/>
                <a:cs typeface="Arial" panose="020B0604020202020204" pitchFamily="34" charset="0"/>
              </a:rPr>
              <a:t>Final message</a:t>
            </a:r>
          </a:p>
          <a:p>
            <a:r>
              <a:rPr lang="en-GB" dirty="0">
                <a:latin typeface="Arial" panose="020B0604020202020204" pitchFamily="34" charset="0"/>
                <a:cs typeface="Arial" panose="020B0604020202020204" pitchFamily="34" charset="0"/>
              </a:rPr>
              <a:t>Attract → Develop → Motivate → Retain → Perform</a:t>
            </a:r>
          </a:p>
          <a:p>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699C5FB-EB77-13E9-6C96-0FE4955CA0A7}"/>
              </a:ext>
            </a:extLst>
          </p:cNvPr>
          <p:cNvSpPr txBox="1"/>
          <p:nvPr/>
        </p:nvSpPr>
        <p:spPr>
          <a:xfrm>
            <a:off x="6524641" y="1595021"/>
            <a:ext cx="5198056" cy="526297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Becker, G.S. (1993) </a:t>
            </a:r>
            <a:r>
              <a:rPr lang="en-GB" sz="1200" b="1" i="1" dirty="0">
                <a:latin typeface="Arial" panose="020B0604020202020204" pitchFamily="34" charset="0"/>
                <a:cs typeface="Arial" panose="020B0604020202020204" pitchFamily="34" charset="0"/>
              </a:rPr>
              <a:t>Human Capital: A Theoretical and Empirical Analysis, with Special Reference to Education</a:t>
            </a:r>
            <a:r>
              <a:rPr lang="en-GB" sz="1200" b="1" dirty="0">
                <a:latin typeface="Arial" panose="020B0604020202020204" pitchFamily="34" charset="0"/>
                <a:cs typeface="Arial" panose="020B0604020202020204" pitchFamily="34" charset="0"/>
              </a:rPr>
              <a:t>. 3rd </a:t>
            </a:r>
            <a:r>
              <a:rPr lang="en-GB" sz="1200" b="1" dirty="0" err="1">
                <a:latin typeface="Arial" panose="020B0604020202020204" pitchFamily="34" charset="0"/>
                <a:cs typeface="Arial" panose="020B0604020202020204" pitchFamily="34" charset="0"/>
              </a:rPr>
              <a:t>edn</a:t>
            </a:r>
            <a:r>
              <a:rPr lang="en-GB" sz="1200" b="1" dirty="0">
                <a:latin typeface="Arial" panose="020B0604020202020204" pitchFamily="34" charset="0"/>
                <a:cs typeface="Arial" panose="020B0604020202020204" pitchFamily="34" charset="0"/>
              </a:rPr>
              <a:t>. Chicago: University of Chicago Press.</a:t>
            </a:r>
          </a:p>
          <a:p>
            <a:r>
              <a:rPr lang="en-GB" sz="1200" b="1" dirty="0">
                <a:latin typeface="Arial" panose="020B0604020202020204" pitchFamily="34" charset="0"/>
                <a:cs typeface="Arial" panose="020B0604020202020204" pitchFamily="34" charset="0"/>
              </a:rPr>
              <a:t>Bass, B.M. and Riggio, R.E. (2006) </a:t>
            </a:r>
            <a:r>
              <a:rPr lang="en-GB" sz="1200" b="1" i="1" dirty="0">
                <a:latin typeface="Arial" panose="020B0604020202020204" pitchFamily="34" charset="0"/>
                <a:cs typeface="Arial" panose="020B0604020202020204" pitchFamily="34" charset="0"/>
              </a:rPr>
              <a:t>Transformational Leadership</a:t>
            </a:r>
            <a:r>
              <a:rPr lang="en-GB" sz="1200" b="1" dirty="0">
                <a:latin typeface="Arial" panose="020B0604020202020204" pitchFamily="34" charset="0"/>
                <a:cs typeface="Arial" panose="020B0604020202020204" pitchFamily="34" charset="0"/>
              </a:rPr>
              <a:t>. 2nd </a:t>
            </a:r>
            <a:r>
              <a:rPr lang="en-GB" sz="1200" b="1" dirty="0" err="1">
                <a:latin typeface="Arial" panose="020B0604020202020204" pitchFamily="34" charset="0"/>
                <a:cs typeface="Arial" panose="020B0604020202020204" pitchFamily="34" charset="0"/>
              </a:rPr>
              <a:t>edn</a:t>
            </a:r>
            <a:r>
              <a:rPr lang="en-GB" sz="1200" b="1" dirty="0">
                <a:latin typeface="Arial" panose="020B0604020202020204" pitchFamily="34" charset="0"/>
                <a:cs typeface="Arial" panose="020B0604020202020204" pitchFamily="34" charset="0"/>
              </a:rPr>
              <a:t>. Mahwah, NJ: Lawrence Erlbaum Associates.</a:t>
            </a:r>
          </a:p>
          <a:p>
            <a:r>
              <a:rPr lang="en-GB" sz="1200" b="1" dirty="0">
                <a:latin typeface="Arial" panose="020B0604020202020204" pitchFamily="34" charset="0"/>
                <a:cs typeface="Arial" panose="020B0604020202020204" pitchFamily="34" charset="0"/>
              </a:rPr>
              <a:t>Boxall, P. and Purcell, J. (2022) </a:t>
            </a:r>
            <a:r>
              <a:rPr lang="en-GB" sz="1200" b="1" i="1" dirty="0">
                <a:latin typeface="Arial" panose="020B0604020202020204" pitchFamily="34" charset="0"/>
                <a:cs typeface="Arial" panose="020B0604020202020204" pitchFamily="34" charset="0"/>
              </a:rPr>
              <a:t>Strategy and Human Resource Management</a:t>
            </a:r>
            <a:r>
              <a:rPr lang="en-GB" sz="1200" b="1" dirty="0">
                <a:latin typeface="Arial" panose="020B0604020202020204" pitchFamily="34" charset="0"/>
                <a:cs typeface="Arial" panose="020B0604020202020204" pitchFamily="34" charset="0"/>
              </a:rPr>
              <a:t>. 5th </a:t>
            </a:r>
            <a:r>
              <a:rPr lang="en-GB" sz="1200" b="1" dirty="0" err="1">
                <a:latin typeface="Arial" panose="020B0604020202020204" pitchFamily="34" charset="0"/>
                <a:cs typeface="Arial" panose="020B0604020202020204" pitchFamily="34" charset="0"/>
              </a:rPr>
              <a:t>edn</a:t>
            </a:r>
            <a:r>
              <a:rPr lang="en-GB" sz="1200" b="1" dirty="0">
                <a:latin typeface="Arial" panose="020B0604020202020204" pitchFamily="34" charset="0"/>
                <a:cs typeface="Arial" panose="020B0604020202020204" pitchFamily="34" charset="0"/>
              </a:rPr>
              <a:t>. London: Bloomsbury Academic.</a:t>
            </a:r>
          </a:p>
          <a:p>
            <a:r>
              <a:rPr lang="en-GB" sz="1200" b="1" dirty="0">
                <a:latin typeface="Arial" panose="020B0604020202020204" pitchFamily="34" charset="0"/>
                <a:cs typeface="Arial" panose="020B0604020202020204" pitchFamily="34" charset="0"/>
              </a:rPr>
              <a:t>CIPD (2025) </a:t>
            </a:r>
            <a:r>
              <a:rPr lang="en-GB" sz="1200" b="1" i="1" dirty="0">
                <a:latin typeface="Arial" panose="020B0604020202020204" pitchFamily="34" charset="0"/>
                <a:cs typeface="Arial" panose="020B0604020202020204" pitchFamily="34" charset="0"/>
              </a:rPr>
              <a:t>Strategic human resource management</a:t>
            </a:r>
            <a:r>
              <a:rPr lang="en-GB" sz="1200" b="1" dirty="0">
                <a:latin typeface="Arial" panose="020B0604020202020204" pitchFamily="34" charset="0"/>
                <a:cs typeface="Arial" panose="020B0604020202020204" pitchFamily="34" charset="0"/>
              </a:rPr>
              <a:t>. London: Chartered Institute of Personnel and Development.</a:t>
            </a:r>
          </a:p>
          <a:p>
            <a:r>
              <a:rPr lang="en-GB" sz="1200" b="1" dirty="0">
                <a:latin typeface="Arial" panose="020B0604020202020204" pitchFamily="34" charset="0"/>
                <a:cs typeface="Arial" panose="020B0604020202020204" pitchFamily="34" charset="0"/>
              </a:rPr>
              <a:t>CIPD (2025) </a:t>
            </a:r>
            <a:r>
              <a:rPr lang="en-GB" sz="1200" b="1" i="1" dirty="0">
                <a:latin typeface="Arial" panose="020B0604020202020204" pitchFamily="34" charset="0"/>
                <a:cs typeface="Arial" panose="020B0604020202020204" pitchFamily="34" charset="0"/>
              </a:rPr>
              <a:t>Workforce planning</a:t>
            </a:r>
            <a:r>
              <a:rPr lang="en-GB" sz="1200" b="1" dirty="0">
                <a:latin typeface="Arial" panose="020B0604020202020204" pitchFamily="34" charset="0"/>
                <a:cs typeface="Arial" panose="020B0604020202020204" pitchFamily="34" charset="0"/>
              </a:rPr>
              <a:t>. London: Chartered Institute of Personnel and Development.</a:t>
            </a:r>
          </a:p>
          <a:p>
            <a:r>
              <a:rPr lang="en-GB" sz="1200" b="1" dirty="0">
                <a:latin typeface="Arial" panose="020B0604020202020204" pitchFamily="34" charset="0"/>
                <a:cs typeface="Arial" panose="020B0604020202020204" pitchFamily="34" charset="0"/>
              </a:rPr>
              <a:t>CIPD (2026) </a:t>
            </a:r>
            <a:r>
              <a:rPr lang="en-GB" sz="1200" b="1" i="1" dirty="0">
                <a:latin typeface="Arial" panose="020B0604020202020204" pitchFamily="34" charset="0"/>
                <a:cs typeface="Arial" panose="020B0604020202020204" pitchFamily="34" charset="0"/>
              </a:rPr>
              <a:t>Performance management: An introduction</a:t>
            </a:r>
            <a:r>
              <a:rPr lang="en-GB" sz="1200" b="1" dirty="0">
                <a:latin typeface="Arial" panose="020B0604020202020204" pitchFamily="34" charset="0"/>
                <a:cs typeface="Arial" panose="020B0604020202020204" pitchFamily="34" charset="0"/>
              </a:rPr>
              <a:t>. London: Chartered Institute of Personnel and Development.</a:t>
            </a:r>
          </a:p>
          <a:p>
            <a:r>
              <a:rPr lang="en-GB" sz="1200" b="1" dirty="0">
                <a:latin typeface="Arial" panose="020B0604020202020204" pitchFamily="34" charset="0"/>
                <a:cs typeface="Arial" panose="020B0604020202020204" pitchFamily="34" charset="0"/>
              </a:rPr>
              <a:t>CIPD (2026) </a:t>
            </a:r>
            <a:r>
              <a:rPr lang="en-GB" sz="1200" b="1" i="1" dirty="0">
                <a:latin typeface="Arial" panose="020B0604020202020204" pitchFamily="34" charset="0"/>
                <a:cs typeface="Arial" panose="020B0604020202020204" pitchFamily="34" charset="0"/>
              </a:rPr>
              <a:t>Recruitment: An introduction</a:t>
            </a:r>
            <a:r>
              <a:rPr lang="en-GB" sz="1200" b="1" dirty="0">
                <a:latin typeface="Arial" panose="020B0604020202020204" pitchFamily="34" charset="0"/>
                <a:cs typeface="Arial" panose="020B0604020202020204" pitchFamily="34" charset="0"/>
              </a:rPr>
              <a:t>. London: Chartered Institute of Personnel and Development.</a:t>
            </a:r>
          </a:p>
          <a:p>
            <a:r>
              <a:rPr lang="en-GB" sz="1200" b="1" dirty="0">
                <a:latin typeface="Arial" panose="020B0604020202020204" pitchFamily="34" charset="0"/>
                <a:cs typeface="Arial" panose="020B0604020202020204" pitchFamily="34" charset="0"/>
              </a:rPr>
              <a:t>CIPD (2026) </a:t>
            </a:r>
            <a:r>
              <a:rPr lang="en-GB" sz="1200" b="1" i="1" dirty="0">
                <a:latin typeface="Arial" panose="020B0604020202020204" pitchFamily="34" charset="0"/>
                <a:cs typeface="Arial" panose="020B0604020202020204" pitchFamily="34" charset="0"/>
              </a:rPr>
              <a:t>Health and wellbeing at work</a:t>
            </a:r>
            <a:r>
              <a:rPr lang="en-GB" sz="1200" b="1" dirty="0">
                <a:latin typeface="Arial" panose="020B0604020202020204" pitchFamily="34" charset="0"/>
                <a:cs typeface="Arial" panose="020B0604020202020204" pitchFamily="34" charset="0"/>
              </a:rPr>
              <a:t>. London: Chartered Institute of Personnel and Development.</a:t>
            </a:r>
          </a:p>
          <a:p>
            <a:r>
              <a:rPr lang="en-GB" sz="1200" b="1" dirty="0">
                <a:latin typeface="Arial" panose="020B0604020202020204" pitchFamily="34" charset="0"/>
                <a:cs typeface="Arial" panose="020B0604020202020204" pitchFamily="34" charset="0"/>
              </a:rPr>
              <a:t>Herzberg, F., Mausner, B. and Snyderman, B.B. (1959) </a:t>
            </a:r>
            <a:r>
              <a:rPr lang="en-GB" sz="1200" b="1" i="1" dirty="0">
                <a:latin typeface="Arial" panose="020B0604020202020204" pitchFamily="34" charset="0"/>
                <a:cs typeface="Arial" panose="020B0604020202020204" pitchFamily="34" charset="0"/>
              </a:rPr>
              <a:t>The Motivation to Work</a:t>
            </a:r>
            <a:r>
              <a:rPr lang="en-GB" sz="1200" b="1" dirty="0">
                <a:latin typeface="Arial" panose="020B0604020202020204" pitchFamily="34" charset="0"/>
                <a:cs typeface="Arial" panose="020B0604020202020204" pitchFamily="34" charset="0"/>
              </a:rPr>
              <a:t>. 2nd </a:t>
            </a:r>
            <a:r>
              <a:rPr lang="en-GB" sz="1200" b="1" dirty="0" err="1">
                <a:latin typeface="Arial" panose="020B0604020202020204" pitchFamily="34" charset="0"/>
                <a:cs typeface="Arial" panose="020B0604020202020204" pitchFamily="34" charset="0"/>
              </a:rPr>
              <a:t>edn</a:t>
            </a:r>
            <a:r>
              <a:rPr lang="en-GB" sz="1200" b="1" dirty="0">
                <a:latin typeface="Arial" panose="020B0604020202020204" pitchFamily="34" charset="0"/>
                <a:cs typeface="Arial" panose="020B0604020202020204" pitchFamily="34" charset="0"/>
              </a:rPr>
              <a:t>. New York: Wiley.</a:t>
            </a:r>
          </a:p>
          <a:p>
            <a:r>
              <a:rPr lang="en-GB" sz="1200" b="1" dirty="0">
                <a:latin typeface="Arial" panose="020B0604020202020204" pitchFamily="34" charset="0"/>
                <a:cs typeface="Arial" panose="020B0604020202020204" pitchFamily="34" charset="0"/>
              </a:rPr>
              <a:t>Kirkpatrick, D.L. and Kirkpatrick, J.D. (2006) </a:t>
            </a:r>
            <a:r>
              <a:rPr lang="en-GB" sz="1200" b="1" i="1" dirty="0">
                <a:latin typeface="Arial" panose="020B0604020202020204" pitchFamily="34" charset="0"/>
                <a:cs typeface="Arial" panose="020B0604020202020204" pitchFamily="34" charset="0"/>
              </a:rPr>
              <a:t>Evaluating Training Programs: The Four Levels</a:t>
            </a:r>
            <a:r>
              <a:rPr lang="en-GB" sz="1200" b="1" dirty="0">
                <a:latin typeface="Arial" panose="020B0604020202020204" pitchFamily="34" charset="0"/>
                <a:cs typeface="Arial" panose="020B0604020202020204" pitchFamily="34" charset="0"/>
              </a:rPr>
              <a:t>. 3rd </a:t>
            </a:r>
            <a:r>
              <a:rPr lang="en-GB" sz="1200" b="1" dirty="0" err="1">
                <a:latin typeface="Arial" panose="020B0604020202020204" pitchFamily="34" charset="0"/>
                <a:cs typeface="Arial" panose="020B0604020202020204" pitchFamily="34" charset="0"/>
              </a:rPr>
              <a:t>edn</a:t>
            </a:r>
            <a:r>
              <a:rPr lang="en-GB" sz="1200" b="1" dirty="0">
                <a:latin typeface="Arial" panose="020B0604020202020204" pitchFamily="34" charset="0"/>
                <a:cs typeface="Arial" panose="020B0604020202020204" pitchFamily="34" charset="0"/>
              </a:rPr>
              <a:t>. San Francisco: Berrett-Koehler.</a:t>
            </a:r>
          </a:p>
          <a:p>
            <a:r>
              <a:rPr lang="en-GB" sz="1200" b="1" dirty="0">
                <a:latin typeface="Arial" panose="020B0604020202020204" pitchFamily="34" charset="0"/>
                <a:cs typeface="Arial" panose="020B0604020202020204" pitchFamily="34" charset="0"/>
              </a:rPr>
              <a:t>Ryan, R.M. and Deci, E.L. (2000) ‘The “What” and “Why” of Goal Pursuits: Human Needs and the Self-Determination of </a:t>
            </a:r>
            <a:r>
              <a:rPr lang="en-GB" sz="1200" b="1" dirty="0" err="1">
                <a:latin typeface="Arial" panose="020B0604020202020204" pitchFamily="34" charset="0"/>
                <a:cs typeface="Arial" panose="020B0604020202020204" pitchFamily="34" charset="0"/>
              </a:rPr>
              <a:t>Behavior</a:t>
            </a:r>
            <a:r>
              <a:rPr lang="en-GB" sz="1200" b="1" dirty="0">
                <a:latin typeface="Arial" panose="020B0604020202020204" pitchFamily="34" charset="0"/>
                <a:cs typeface="Arial" panose="020B0604020202020204" pitchFamily="34" charset="0"/>
              </a:rPr>
              <a:t>’, </a:t>
            </a:r>
            <a:r>
              <a:rPr lang="en-GB" sz="1200" b="1" i="1" dirty="0">
                <a:latin typeface="Arial" panose="020B0604020202020204" pitchFamily="34" charset="0"/>
                <a:cs typeface="Arial" panose="020B0604020202020204" pitchFamily="34" charset="0"/>
              </a:rPr>
              <a:t>Psychological Inquiry</a:t>
            </a:r>
            <a:r>
              <a:rPr lang="en-GB" sz="1200" b="1" dirty="0">
                <a:latin typeface="Arial" panose="020B0604020202020204" pitchFamily="34" charset="0"/>
                <a:cs typeface="Arial" panose="020B0604020202020204" pitchFamily="34" charset="0"/>
              </a:rPr>
              <a:t>, 11(4), pp. 227–268.</a:t>
            </a:r>
          </a:p>
          <a:p>
            <a:r>
              <a:rPr lang="en-GB" sz="1200" b="1" dirty="0">
                <a:latin typeface="Arial" panose="020B0604020202020204" pitchFamily="34" charset="0"/>
                <a:cs typeface="Arial" panose="020B0604020202020204" pitchFamily="34" charset="0"/>
              </a:rPr>
              <a:t>Skills England (2026) </a:t>
            </a:r>
            <a:r>
              <a:rPr lang="en-GB" sz="1200" b="1" i="1" dirty="0">
                <a:latin typeface="Arial" panose="020B0604020202020204" pitchFamily="34" charset="0"/>
                <a:cs typeface="Arial" panose="020B0604020202020204" pitchFamily="34" charset="0"/>
              </a:rPr>
              <a:t>Sector Skills Needs Assessment – Health and adult social care</a:t>
            </a:r>
            <a:r>
              <a:rPr lang="en-GB" sz="1200" b="1" dirty="0">
                <a:latin typeface="Arial" panose="020B0604020202020204" pitchFamily="34" charset="0"/>
                <a:cs typeface="Arial" panose="020B0604020202020204" pitchFamily="34" charset="0"/>
              </a:rPr>
              <a:t>. London: Department for Work and Pensions.</a:t>
            </a:r>
          </a:p>
          <a:p>
            <a:endParaRPr lang="en-GB" sz="1200" b="1"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8876120"/>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7A434096-21D7-44B8-8536-5670F4990977}" vid="{9E2B180D-3A1B-4983-B64A-9C133C18DC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emplate>Dune</Template>
  <TotalTime>588</TotalTime>
  <Words>2495</Words>
  <Application>Microsoft Office PowerPoint</Application>
  <PresentationFormat>Widescreen</PresentationFormat>
  <Paragraphs>295</Paragraphs>
  <Slides>12</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Neue Haas Grotesk Text Pro</vt:lpstr>
      <vt:lpstr>Symbol</vt:lpstr>
      <vt:lpstr>Dune</vt:lpstr>
      <vt:lpstr>Strategic Human Resource Management at HealthConnect UK Attracting, Developing, Motivating and Retaining a High-Performing Workforce </vt:lpstr>
      <vt:lpstr>HealthConnect UK: The Workforce Challenge </vt:lpstr>
      <vt:lpstr>Workforce Planning &amp; Skills Gaps</vt:lpstr>
      <vt:lpstr>Recruitment: The Strategic Challenge</vt:lpstr>
      <vt:lpstr>Recruitment Methods: Critical Evaluation</vt:lpstr>
      <vt:lpstr>Recommended Recruitment Strategy</vt:lpstr>
      <vt:lpstr>Selection &amp; Employer Value Proposition</vt:lpstr>
      <vt:lpstr>Learning &amp; Development</vt:lpstr>
      <vt:lpstr>Talent &amp; Performance Management </vt:lpstr>
      <vt:lpstr>Motivation, Reward &amp; Wellbeing</vt:lpstr>
      <vt:lpstr>Leadership &amp; Organisational Impact</vt:lpstr>
      <vt:lpstr>Conclusion &amp;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Iulian-Tiberiu Meirosu</dc:creator>
  <cp:lastModifiedBy>Iulian-Tiberiu Meirosu</cp:lastModifiedBy>
  <cp:revision>32</cp:revision>
  <dcterms:created xsi:type="dcterms:W3CDTF">2026-10-04T15:36:51Z</dcterms:created>
  <dcterms:modified xsi:type="dcterms:W3CDTF">2026-10-07T19:04:01Z</dcterms:modified>
</cp:coreProperties>
</file>