
<file path=[Content_Types].xml><?xml version="1.0" encoding="utf-8"?>
<Types xmlns="http://schemas.openxmlformats.org/package/2006/content-types">
  <Default Extension="bin" ContentType="application/vnd.openxmlformats-officedocument.oleObject"/>
  <Default Extension="png" ContentType="image/png"/>
  <Default Extension="emf" ContentType="image/x-emf"/>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34"/>
  </p:notesMasterIdLst>
  <p:handoutMasterIdLst>
    <p:handoutMasterId r:id="rId35"/>
  </p:handoutMasterIdLst>
  <p:sldIdLst>
    <p:sldId id="256" r:id="rId2"/>
    <p:sldId id="257" r:id="rId3"/>
    <p:sldId id="258" r:id="rId4"/>
    <p:sldId id="259" r:id="rId5"/>
    <p:sldId id="261" r:id="rId6"/>
    <p:sldId id="263" r:id="rId7"/>
    <p:sldId id="281" r:id="rId8"/>
    <p:sldId id="282" r:id="rId9"/>
    <p:sldId id="283" r:id="rId10"/>
    <p:sldId id="284" r:id="rId11"/>
    <p:sldId id="285" r:id="rId12"/>
    <p:sldId id="280" r:id="rId13"/>
    <p:sldId id="264" r:id="rId14"/>
    <p:sldId id="265" r:id="rId15"/>
    <p:sldId id="266" r:id="rId16"/>
    <p:sldId id="268" r:id="rId17"/>
    <p:sldId id="267" r:id="rId18"/>
    <p:sldId id="275" r:id="rId19"/>
    <p:sldId id="271" r:id="rId20"/>
    <p:sldId id="273" r:id="rId21"/>
    <p:sldId id="277" r:id="rId22"/>
    <p:sldId id="278" r:id="rId23"/>
    <p:sldId id="279" r:id="rId24"/>
    <p:sldId id="276" r:id="rId25"/>
    <p:sldId id="286" r:id="rId26"/>
    <p:sldId id="287" r:id="rId27"/>
    <p:sldId id="288" r:id="rId28"/>
    <p:sldId id="289" r:id="rId29"/>
    <p:sldId id="290" r:id="rId30"/>
    <p:sldId id="291" r:id="rId31"/>
    <p:sldId id="292" r:id="rId32"/>
    <p:sldId id="293" r:id="rId33"/>
  </p:sldIdLst>
  <p:sldSz cx="9144000" cy="6858000" type="letter"/>
  <p:notesSz cx="6669088" cy="9753600"/>
  <p:kinsoku lang="ja-JP" invalStChars="、。，．・：；？！゛゜ヽヾゝゞ々ー’”）〕］｝〉》」』】°‰′″℃￠％ぁぃぅぇぉっゃゅょゎァィゥェォッャュョヮヵヶ!%),.:;?]}｡｣､･ｧｨｩｪｫｬｭｮｯｰﾞﾟ" invalEndChars="‘“（〔［｛〈《「『【￥＄$([\{｢￡"/>
  <p:defaultTextStyle>
    <a:defPPr>
      <a:defRPr lang="en-GB"/>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8373" autoAdjust="0"/>
    <p:restoredTop sz="90929"/>
  </p:normalViewPr>
  <p:slideViewPr>
    <p:cSldViewPr>
      <p:cViewPr varScale="1">
        <p:scale>
          <a:sx n="104" d="100"/>
          <a:sy n="104" d="100"/>
        </p:scale>
        <p:origin x="1422"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936"/>
    </p:cViewPr>
  </p:sorterViewPr>
  <p:notesViewPr>
    <p:cSldViewPr>
      <p:cViewPr varScale="1">
        <p:scale>
          <a:sx n="63" d="100"/>
          <a:sy n="63" d="100"/>
        </p:scale>
        <p:origin x="-2088"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4.w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6.w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7.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ChangeArrowheads="1"/>
          </p:cNvSpPr>
          <p:nvPr/>
        </p:nvSpPr>
        <p:spPr bwMode="auto">
          <a:xfrm>
            <a:off x="6216040" y="9351084"/>
            <a:ext cx="391135" cy="305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spAutoFit/>
          </a:bodyPr>
          <a:lstStyle/>
          <a:p>
            <a:pPr algn="r"/>
            <a:fld id="{7085653C-6735-471E-B6B8-7E3DC7EA050E}" type="slidenum">
              <a:rPr lang="en-GB" altLang="en-US" sz="1400"/>
              <a:pPr algn="r"/>
              <a:t>‹#›</a:t>
            </a:fld>
            <a:endParaRPr lang="en-GB" altLang="en-US" sz="1400"/>
          </a:p>
        </p:txBody>
      </p:sp>
    </p:spTree>
    <p:extLst>
      <p:ext uri="{BB962C8B-B14F-4D97-AF65-F5344CB8AC3E}">
        <p14:creationId xmlns:p14="http://schemas.microsoft.com/office/powerpoint/2010/main" val="187593936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body" sz="quarter" idx="3"/>
          </p:nvPr>
        </p:nvSpPr>
        <p:spPr bwMode="auto">
          <a:xfrm>
            <a:off x="890588" y="4635562"/>
            <a:ext cx="4887912" cy="41057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488" tIns="44450" rIns="90488" bIns="44450" numCol="1" anchor="t" anchorCtr="0" compatLnSpc="1">
            <a:prstTxWarp prst="textNoShape">
              <a:avLst/>
            </a:prstTxWarp>
          </a:bodyPr>
          <a:lstStyle/>
          <a:p>
            <a:pPr lvl="0"/>
            <a:r>
              <a:rPr lang="en-GB" altLang="en-US"/>
              <a:t>Click to edit Master notes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2051" name="Rectangle 3"/>
          <p:cNvSpPr>
            <a:spLocks noGrp="1" noRot="1" noChangeAspect="1" noChangeArrowheads="1" noTextEdit="1"/>
          </p:cNvSpPr>
          <p:nvPr>
            <p:ph type="sldImg" idx="2"/>
          </p:nvPr>
        </p:nvSpPr>
        <p:spPr bwMode="auto">
          <a:xfrm>
            <a:off x="898525" y="733425"/>
            <a:ext cx="4872038" cy="3654425"/>
          </a:xfrm>
          <a:prstGeom prst="rect">
            <a:avLst/>
          </a:prstGeom>
          <a:noFill/>
          <a:ln w="12700">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052" name="Rectangle 4"/>
          <p:cNvSpPr>
            <a:spLocks noChangeArrowheads="1"/>
          </p:cNvSpPr>
          <p:nvPr/>
        </p:nvSpPr>
        <p:spPr bwMode="auto">
          <a:xfrm>
            <a:off x="6216040" y="9351084"/>
            <a:ext cx="391135" cy="305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spAutoFit/>
          </a:bodyPr>
          <a:lstStyle/>
          <a:p>
            <a:pPr algn="r"/>
            <a:fld id="{9CF30CDA-C4B9-463B-BA60-8EE1D332F4CF}" type="slidenum">
              <a:rPr lang="en-GB" altLang="en-US" sz="1400"/>
              <a:pPr algn="r"/>
              <a:t>‹#›</a:t>
            </a:fld>
            <a:endParaRPr lang="en-GB" altLang="en-US" sz="1400"/>
          </a:p>
        </p:txBody>
      </p:sp>
    </p:spTree>
    <p:extLst>
      <p:ext uri="{BB962C8B-B14F-4D97-AF65-F5344CB8AC3E}">
        <p14:creationId xmlns:p14="http://schemas.microsoft.com/office/powerpoint/2010/main" val="397223330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body" idx="1"/>
          </p:nvPr>
        </p:nvSpPr>
        <p:spPr>
          <a:noFill/>
          <a:ln/>
        </p:spPr>
        <p:txBody>
          <a:bodyPr/>
          <a:lstStyle/>
          <a:p>
            <a:r>
              <a:rPr lang="en-GB" altLang="en-US"/>
              <a:t>Human Memory</a:t>
            </a:r>
          </a:p>
          <a:p>
            <a:r>
              <a:rPr lang="en-GB" altLang="en-US"/>
              <a:t>We will look at the structure of human memory and, as always, relate what we know to interface design.</a:t>
            </a:r>
          </a:p>
          <a:p>
            <a:r>
              <a:rPr lang="en-GB" altLang="en-US"/>
              <a:t>Basic structure of human memory (this view is simplified &amp; there is some disagreement. Also, are these separate systems, or 3 parts of the same structure? But this is quite enough detail for computing students.</a:t>
            </a:r>
          </a:p>
        </p:txBody>
      </p:sp>
      <p:sp>
        <p:nvSpPr>
          <p:cNvPr id="5123" name="Rectangle 3"/>
          <p:cNvSpPr>
            <a:spLocks noGrp="1" noRot="1" noChangeAspect="1" noChangeArrowheads="1" noTextEdit="1"/>
          </p:cNvSpPr>
          <p:nvPr>
            <p:ph type="sldImg"/>
          </p:nvPr>
        </p:nvSpPr>
        <p:spPr>
          <a:ln cap="flat"/>
        </p:spPr>
      </p:sp>
    </p:spTree>
    <p:extLst>
      <p:ext uri="{BB962C8B-B14F-4D97-AF65-F5344CB8AC3E}">
        <p14:creationId xmlns:p14="http://schemas.microsoft.com/office/powerpoint/2010/main" val="24497952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body" idx="1"/>
          </p:nvPr>
        </p:nvSpPr>
        <p:spPr>
          <a:noFill/>
          <a:ln/>
        </p:spPr>
        <p:txBody>
          <a:bodyPr/>
          <a:lstStyle/>
          <a:p>
            <a:r>
              <a:rPr lang="en-GB" altLang="en-US"/>
              <a:t>cf buffers in computer architecture.</a:t>
            </a:r>
          </a:p>
          <a:p>
            <a:r>
              <a:rPr lang="en-GB" altLang="en-US"/>
              <a:t>Sensory memories are constantly overwritten by new memories.</a:t>
            </a:r>
          </a:p>
          <a:p>
            <a:r>
              <a:rPr lang="en-GB" altLang="en-US"/>
              <a:t>You can demonstrate the existence of iconic memory by moving your hand in front of your eyes. Can you see it in more than one place at once? This demonstrates a persistence of the image. Same principal for fireworks, animated images.</a:t>
            </a:r>
          </a:p>
          <a:p>
            <a:r>
              <a:rPr lang="en-GB" altLang="en-US"/>
              <a:t>Persistence of iconic memory ~0.5 sec.</a:t>
            </a:r>
          </a:p>
          <a:p>
            <a:endParaRPr lang="en-GB" altLang="en-US"/>
          </a:p>
          <a:p>
            <a:r>
              <a:rPr lang="en-GB" altLang="en-US"/>
              <a:t>Echoic memory demonstrated by ability to determine direction of sound by info received by 2 ears. But this is received at slightly different time, so we must store the sound in the mean time. Echoic memory allows brief ‘play-back’ of information, eg. asking someone to repeat a question, only to interrupt them with the answer. </a:t>
            </a:r>
          </a:p>
          <a:p>
            <a:r>
              <a:rPr lang="en-GB" altLang="en-US"/>
              <a:t>Persistence of echoic memory ~2 sec </a:t>
            </a:r>
          </a:p>
          <a:p>
            <a:r>
              <a:rPr lang="en-GB" altLang="en-US"/>
              <a:t>Information is passed from sensory memory -&gt; STM by attention, filtering out any stimuli that are not of interest at the time. We are able to pay attention only to part of the info coming in from the world around us, eg. in the library to ignore a conversation in the background and concentrate on our reading. </a:t>
            </a:r>
          </a:p>
          <a:p>
            <a:r>
              <a:rPr lang="en-GB" altLang="en-US"/>
              <a:t>Any information not passed to STM is quickly overwritten &amp; lost.</a:t>
            </a:r>
          </a:p>
        </p:txBody>
      </p:sp>
      <p:sp>
        <p:nvSpPr>
          <p:cNvPr id="7171" name="Rectangle 3"/>
          <p:cNvSpPr>
            <a:spLocks noGrp="1" noRot="1" noChangeAspect="1" noChangeArrowheads="1" noTextEdit="1"/>
          </p:cNvSpPr>
          <p:nvPr>
            <p:ph type="sldImg"/>
          </p:nvPr>
        </p:nvSpPr>
        <p:spPr>
          <a:ln cap="flat"/>
        </p:spPr>
      </p:sp>
    </p:spTree>
    <p:extLst>
      <p:ext uri="{BB962C8B-B14F-4D97-AF65-F5344CB8AC3E}">
        <p14:creationId xmlns:p14="http://schemas.microsoft.com/office/powerpoint/2010/main" val="24912888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body" idx="1"/>
          </p:nvPr>
        </p:nvSpPr>
        <p:spPr>
          <a:noFill/>
          <a:ln/>
        </p:spPr>
        <p:txBody>
          <a:bodyPr/>
          <a:lstStyle/>
          <a:p>
            <a:r>
              <a:rPr lang="en-GB" altLang="en-US"/>
              <a:t>eg. calculate 35X6. Most people do this in stages, eg 5x6, then 30x6 or 2x35 then 3x70. To complete the calculation, you need to store the intermediate stages in STM. Also, when you read a sentence, you need to hold the start in STM while you read the rest. </a:t>
            </a:r>
          </a:p>
          <a:p>
            <a:endParaRPr lang="en-GB" altLang="en-US"/>
          </a:p>
          <a:p>
            <a:r>
              <a:rPr lang="en-GB" altLang="en-US"/>
              <a:t>We’ll demonstrate the capacity of STM in tutorials. </a:t>
            </a:r>
          </a:p>
        </p:txBody>
      </p:sp>
      <p:sp>
        <p:nvSpPr>
          <p:cNvPr id="9219" name="Rectangle 3"/>
          <p:cNvSpPr>
            <a:spLocks noGrp="1" noRot="1" noChangeAspect="1" noChangeArrowheads="1" noTextEdit="1"/>
          </p:cNvSpPr>
          <p:nvPr>
            <p:ph type="sldImg"/>
          </p:nvPr>
        </p:nvSpPr>
        <p:spPr>
          <a:ln cap="flat"/>
        </p:spPr>
      </p:sp>
    </p:spTree>
    <p:extLst>
      <p:ext uri="{BB962C8B-B14F-4D97-AF65-F5344CB8AC3E}">
        <p14:creationId xmlns:p14="http://schemas.microsoft.com/office/powerpoint/2010/main" val="2761252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body" idx="1"/>
          </p:nvPr>
        </p:nvSpPr>
        <p:spPr>
          <a:noFill/>
          <a:ln/>
        </p:spPr>
        <p:txBody>
          <a:bodyPr/>
          <a:lstStyle/>
          <a:p>
            <a:r>
              <a:rPr lang="en-GB" altLang="en-US"/>
              <a:t>Avoid long sequences of operations, the user will forget what they are doing in mid stream. Instead, break down into smaller tasks.</a:t>
            </a:r>
          </a:p>
          <a:p>
            <a:r>
              <a:rPr lang="en-GB" altLang="en-US"/>
              <a:t>Avoid a string of more than 7 items on a menu, the user may forget the start of the list as they read through it.</a:t>
            </a:r>
          </a:p>
          <a:p>
            <a:endParaRPr lang="en-GB" altLang="en-US"/>
          </a:p>
        </p:txBody>
      </p:sp>
      <p:sp>
        <p:nvSpPr>
          <p:cNvPr id="11267" name="Rectangle 3"/>
          <p:cNvSpPr>
            <a:spLocks noGrp="1" noRot="1" noChangeAspect="1" noChangeArrowheads="1" noTextEdit="1"/>
          </p:cNvSpPr>
          <p:nvPr>
            <p:ph type="sldImg"/>
          </p:nvPr>
        </p:nvSpPr>
        <p:spPr>
          <a:ln cap="flat"/>
        </p:spPr>
      </p:sp>
    </p:spTree>
    <p:extLst>
      <p:ext uri="{BB962C8B-B14F-4D97-AF65-F5344CB8AC3E}">
        <p14:creationId xmlns:p14="http://schemas.microsoft.com/office/powerpoint/2010/main" val="2031996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body" idx="1"/>
          </p:nvPr>
        </p:nvSpPr>
        <p:spPr>
          <a:noFill/>
          <a:ln/>
        </p:spPr>
        <p:txBody>
          <a:bodyPr/>
          <a:lstStyle/>
          <a:p>
            <a:r>
              <a:rPr lang="en-GB" altLang="en-US"/>
              <a:t>eg. star diagrams for revision - structure info to aid retrieval from LTM</a:t>
            </a:r>
          </a:p>
        </p:txBody>
      </p:sp>
      <p:sp>
        <p:nvSpPr>
          <p:cNvPr id="15363" name="Rectangle 3"/>
          <p:cNvSpPr>
            <a:spLocks noGrp="1" noRot="1" noChangeAspect="1" noChangeArrowheads="1" noTextEdit="1"/>
          </p:cNvSpPr>
          <p:nvPr>
            <p:ph type="sldImg"/>
          </p:nvPr>
        </p:nvSpPr>
        <p:spPr>
          <a:ln cap="flat"/>
        </p:spPr>
      </p:sp>
      <p:sp>
        <p:nvSpPr>
          <p:cNvPr id="15364" name="Rectangle 4"/>
          <p:cNvSpPr>
            <a:spLocks noChangeArrowheads="1"/>
          </p:cNvSpPr>
          <p:nvPr/>
        </p:nvSpPr>
        <p:spPr bwMode="auto">
          <a:xfrm>
            <a:off x="2674939" y="6556008"/>
            <a:ext cx="1171575" cy="745790"/>
          </a:xfrm>
          <a:prstGeom prst="rect">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65" name="Rectangle 5"/>
          <p:cNvSpPr>
            <a:spLocks noChangeArrowheads="1"/>
          </p:cNvSpPr>
          <p:nvPr/>
        </p:nvSpPr>
        <p:spPr bwMode="auto">
          <a:xfrm>
            <a:off x="2722563" y="6529205"/>
            <a:ext cx="1088441" cy="8284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r>
              <a:rPr lang="en-GB" altLang="en-US"/>
              <a:t>Human</a:t>
            </a:r>
          </a:p>
          <a:p>
            <a:r>
              <a:rPr lang="en-GB" altLang="en-US"/>
              <a:t>Senses</a:t>
            </a:r>
          </a:p>
        </p:txBody>
      </p:sp>
      <p:sp>
        <p:nvSpPr>
          <p:cNvPr id="15366" name="Rectangle 6"/>
          <p:cNvSpPr>
            <a:spLocks noChangeArrowheads="1"/>
          </p:cNvSpPr>
          <p:nvPr/>
        </p:nvSpPr>
        <p:spPr bwMode="auto">
          <a:xfrm>
            <a:off x="1414464" y="5338780"/>
            <a:ext cx="1322387" cy="747366"/>
          </a:xfrm>
          <a:prstGeom prst="rect">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67" name="Rectangle 7"/>
          <p:cNvSpPr>
            <a:spLocks noChangeArrowheads="1"/>
          </p:cNvSpPr>
          <p:nvPr/>
        </p:nvSpPr>
        <p:spPr bwMode="auto">
          <a:xfrm>
            <a:off x="1387475" y="5234716"/>
            <a:ext cx="977900" cy="4667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r>
              <a:rPr lang="en-GB" altLang="en-US"/>
              <a:t>Vision</a:t>
            </a:r>
          </a:p>
        </p:txBody>
      </p:sp>
      <p:sp>
        <p:nvSpPr>
          <p:cNvPr id="15368" name="Rectangle 8"/>
          <p:cNvSpPr>
            <a:spLocks noChangeArrowheads="1"/>
          </p:cNvSpPr>
          <p:nvPr/>
        </p:nvSpPr>
        <p:spPr bwMode="auto">
          <a:xfrm>
            <a:off x="3414714" y="5384505"/>
            <a:ext cx="1322387" cy="747366"/>
          </a:xfrm>
          <a:prstGeom prst="rect">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69" name="Rectangle 9"/>
          <p:cNvSpPr>
            <a:spLocks noChangeArrowheads="1"/>
          </p:cNvSpPr>
          <p:nvPr/>
        </p:nvSpPr>
        <p:spPr bwMode="auto">
          <a:xfrm>
            <a:off x="3389313" y="5280441"/>
            <a:ext cx="1173399" cy="459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r>
              <a:rPr lang="en-GB" altLang="en-US"/>
              <a:t>Hearing</a:t>
            </a:r>
          </a:p>
        </p:txBody>
      </p:sp>
      <p:sp>
        <p:nvSpPr>
          <p:cNvPr id="15370" name="Rectangle 10"/>
          <p:cNvSpPr>
            <a:spLocks noChangeArrowheads="1"/>
          </p:cNvSpPr>
          <p:nvPr/>
        </p:nvSpPr>
        <p:spPr bwMode="auto">
          <a:xfrm>
            <a:off x="969963" y="7848920"/>
            <a:ext cx="1320800" cy="745790"/>
          </a:xfrm>
          <a:prstGeom prst="rect">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71" name="Rectangle 11"/>
          <p:cNvSpPr>
            <a:spLocks noChangeArrowheads="1"/>
          </p:cNvSpPr>
          <p:nvPr/>
        </p:nvSpPr>
        <p:spPr bwMode="auto">
          <a:xfrm>
            <a:off x="944564" y="7744856"/>
            <a:ext cx="942975" cy="4667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r>
              <a:rPr lang="en-GB" altLang="en-US"/>
              <a:t>Touch</a:t>
            </a:r>
          </a:p>
        </p:txBody>
      </p:sp>
      <p:sp>
        <p:nvSpPr>
          <p:cNvPr id="15372" name="Rectangle 12"/>
          <p:cNvSpPr>
            <a:spLocks noChangeArrowheads="1"/>
          </p:cNvSpPr>
          <p:nvPr/>
        </p:nvSpPr>
        <p:spPr bwMode="auto">
          <a:xfrm>
            <a:off x="2451100" y="7923027"/>
            <a:ext cx="1320800" cy="748942"/>
          </a:xfrm>
          <a:prstGeom prst="rect">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73" name="Rectangle 13"/>
          <p:cNvSpPr>
            <a:spLocks noChangeArrowheads="1"/>
          </p:cNvSpPr>
          <p:nvPr/>
        </p:nvSpPr>
        <p:spPr bwMode="auto">
          <a:xfrm>
            <a:off x="2433638" y="7971904"/>
            <a:ext cx="830262" cy="4667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r>
              <a:rPr lang="en-GB" altLang="en-US"/>
              <a:t>Taste</a:t>
            </a:r>
          </a:p>
        </p:txBody>
      </p:sp>
      <p:sp>
        <p:nvSpPr>
          <p:cNvPr id="15374" name="Rectangle 14"/>
          <p:cNvSpPr>
            <a:spLocks noChangeArrowheads="1"/>
          </p:cNvSpPr>
          <p:nvPr/>
        </p:nvSpPr>
        <p:spPr bwMode="auto">
          <a:xfrm>
            <a:off x="3932239" y="7618720"/>
            <a:ext cx="1322387" cy="748943"/>
          </a:xfrm>
          <a:prstGeom prst="rect">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75" name="Rectangle 15"/>
          <p:cNvSpPr>
            <a:spLocks noChangeArrowheads="1"/>
          </p:cNvSpPr>
          <p:nvPr/>
        </p:nvSpPr>
        <p:spPr bwMode="auto">
          <a:xfrm>
            <a:off x="3981450" y="7744856"/>
            <a:ext cx="899286" cy="459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r>
              <a:rPr lang="en-GB" altLang="en-US"/>
              <a:t>Smell</a:t>
            </a:r>
          </a:p>
        </p:txBody>
      </p:sp>
      <p:sp>
        <p:nvSpPr>
          <p:cNvPr id="15376" name="Line 16"/>
          <p:cNvSpPr>
            <a:spLocks noChangeShapeType="1"/>
          </p:cNvSpPr>
          <p:nvPr/>
        </p:nvSpPr>
        <p:spPr bwMode="auto">
          <a:xfrm flipH="1">
            <a:off x="1771650" y="7011682"/>
            <a:ext cx="903288" cy="824625"/>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77" name="Line 17"/>
          <p:cNvSpPr>
            <a:spLocks noChangeShapeType="1"/>
          </p:cNvSpPr>
          <p:nvPr/>
        </p:nvSpPr>
        <p:spPr bwMode="auto">
          <a:xfrm>
            <a:off x="2963863" y="7315988"/>
            <a:ext cx="0" cy="594425"/>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78" name="Line 18"/>
          <p:cNvSpPr>
            <a:spLocks noChangeShapeType="1"/>
          </p:cNvSpPr>
          <p:nvPr/>
        </p:nvSpPr>
        <p:spPr bwMode="auto">
          <a:xfrm>
            <a:off x="3859213" y="6934422"/>
            <a:ext cx="581025" cy="671683"/>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79" name="Line 19"/>
          <p:cNvSpPr>
            <a:spLocks noChangeShapeType="1"/>
          </p:cNvSpPr>
          <p:nvPr/>
        </p:nvSpPr>
        <p:spPr bwMode="auto">
          <a:xfrm flipH="1" flipV="1">
            <a:off x="1993900" y="6086146"/>
            <a:ext cx="903288" cy="469863"/>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80" name="Line 20"/>
          <p:cNvSpPr>
            <a:spLocks noChangeShapeType="1"/>
          </p:cNvSpPr>
          <p:nvPr/>
        </p:nvSpPr>
        <p:spPr bwMode="auto">
          <a:xfrm flipV="1">
            <a:off x="3489325" y="6163406"/>
            <a:ext cx="431800" cy="392603"/>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22477399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body" idx="1"/>
          </p:nvPr>
        </p:nvSpPr>
        <p:spPr>
          <a:ln/>
        </p:spPr>
        <p:txBody>
          <a:bodyPr/>
          <a:lstStyle/>
          <a:p>
            <a:endParaRPr lang="en-US" altLang="en-US"/>
          </a:p>
        </p:txBody>
      </p:sp>
      <p:sp>
        <p:nvSpPr>
          <p:cNvPr id="19459" name="Rectangle 3"/>
          <p:cNvSpPr>
            <a:spLocks noGrp="1" noRot="1" noChangeAspect="1" noChangeArrowheads="1" noTextEdit="1"/>
          </p:cNvSpPr>
          <p:nvPr>
            <p:ph type="sldImg"/>
          </p:nvPr>
        </p:nvSpPr>
        <p:spPr>
          <a:ln cap="flat"/>
        </p:spPr>
      </p:sp>
    </p:spTree>
    <p:extLst>
      <p:ext uri="{BB962C8B-B14F-4D97-AF65-F5344CB8AC3E}">
        <p14:creationId xmlns:p14="http://schemas.microsoft.com/office/powerpoint/2010/main" val="3828310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9153058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9154889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5260994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104773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41932838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0121008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6416227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3071204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200242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6652939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069685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5927361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3240507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9454442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8694793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2623707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42902810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184586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3861107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43908942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24492295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58260874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63067613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04259593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88926155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4479068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9745283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292803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Tree>
    <p:extLst>
      <p:ext uri="{BB962C8B-B14F-4D97-AF65-F5344CB8AC3E}">
        <p14:creationId xmlns:p14="http://schemas.microsoft.com/office/powerpoint/2010/main" val="33362625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3824347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675649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3399943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95149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144690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8025826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3315327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85800"/>
            <a:ext cx="1943100" cy="54102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85800" y="685800"/>
            <a:ext cx="5676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956357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75" name="Group 51"/>
          <p:cNvGrpSpPr>
            <a:grpSpLocks/>
          </p:cNvGrpSpPr>
          <p:nvPr/>
        </p:nvGrpSpPr>
        <p:grpSpPr bwMode="auto">
          <a:xfrm>
            <a:off x="0" y="0"/>
            <a:ext cx="9132888" cy="6846888"/>
            <a:chOff x="0" y="0"/>
            <a:chExt cx="4315" cy="5750"/>
          </a:xfrm>
        </p:grpSpPr>
        <p:grpSp>
          <p:nvGrpSpPr>
            <p:cNvPr id="1030" name="Group 6"/>
            <p:cNvGrpSpPr>
              <a:grpSpLocks/>
            </p:cNvGrpSpPr>
            <p:nvPr/>
          </p:nvGrpSpPr>
          <p:grpSpPr bwMode="auto">
            <a:xfrm>
              <a:off x="0" y="0"/>
              <a:ext cx="4311" cy="5749"/>
              <a:chOff x="0" y="0"/>
              <a:chExt cx="4311" cy="5749"/>
            </a:xfrm>
          </p:grpSpPr>
          <p:sp>
            <p:nvSpPr>
              <p:cNvPr id="1026" name="Rectangle 2"/>
              <p:cNvSpPr>
                <a:spLocks noChangeArrowheads="1"/>
              </p:cNvSpPr>
              <p:nvPr/>
            </p:nvSpPr>
            <p:spPr bwMode="auto">
              <a:xfrm>
                <a:off x="0" y="0"/>
                <a:ext cx="2152" cy="2880"/>
              </a:xfrm>
              <a:prstGeom prst="rect">
                <a:avLst/>
              </a:prstGeom>
              <a:gradFill rotWithShape="0">
                <a:gsLst>
                  <a:gs pos="0">
                    <a:srgbClr val="DADADA"/>
                  </a:gs>
                  <a:gs pos="100000">
                    <a:srgbClr val="DADADA">
                      <a:gamma/>
                      <a:tint val="0"/>
                      <a:invGamma/>
                    </a:srgbClr>
                  </a:gs>
                </a:gsLst>
                <a:path path="rect">
                  <a:fillToRect r="100000" b="100000"/>
                </a:path>
              </a:gra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27" name="Rectangle 3"/>
              <p:cNvSpPr>
                <a:spLocks noChangeArrowheads="1"/>
              </p:cNvSpPr>
              <p:nvPr/>
            </p:nvSpPr>
            <p:spPr bwMode="auto">
              <a:xfrm>
                <a:off x="0" y="2880"/>
                <a:ext cx="2151" cy="2869"/>
              </a:xfrm>
              <a:prstGeom prst="rect">
                <a:avLst/>
              </a:prstGeom>
              <a:gradFill rotWithShape="0">
                <a:gsLst>
                  <a:gs pos="0">
                    <a:srgbClr val="DADADA"/>
                  </a:gs>
                  <a:gs pos="100000">
                    <a:srgbClr val="DADADA">
                      <a:gamma/>
                      <a:tint val="0"/>
                      <a:invGamma/>
                    </a:srgbClr>
                  </a:gs>
                </a:gsLst>
                <a:path path="rect">
                  <a:fillToRect t="100000" r="100000"/>
                </a:path>
              </a:gra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28" name="Rectangle 4"/>
              <p:cNvSpPr>
                <a:spLocks noChangeArrowheads="1"/>
              </p:cNvSpPr>
              <p:nvPr/>
            </p:nvSpPr>
            <p:spPr bwMode="auto">
              <a:xfrm>
                <a:off x="2159" y="0"/>
                <a:ext cx="2152" cy="2880"/>
              </a:xfrm>
              <a:prstGeom prst="rect">
                <a:avLst/>
              </a:prstGeom>
              <a:gradFill rotWithShape="0">
                <a:gsLst>
                  <a:gs pos="0">
                    <a:srgbClr val="DADADA"/>
                  </a:gs>
                  <a:gs pos="100000">
                    <a:srgbClr val="DADADA">
                      <a:gamma/>
                      <a:tint val="0"/>
                      <a:invGamma/>
                    </a:srgbClr>
                  </a:gs>
                </a:gsLst>
                <a:path path="rect">
                  <a:fillToRect l="100000" b="100000"/>
                </a:path>
              </a:gra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29" name="Rectangle 5"/>
              <p:cNvSpPr>
                <a:spLocks noChangeArrowheads="1"/>
              </p:cNvSpPr>
              <p:nvPr/>
            </p:nvSpPr>
            <p:spPr bwMode="auto">
              <a:xfrm>
                <a:off x="2159" y="2880"/>
                <a:ext cx="2152" cy="2869"/>
              </a:xfrm>
              <a:prstGeom prst="rect">
                <a:avLst/>
              </a:prstGeom>
              <a:gradFill rotWithShape="0">
                <a:gsLst>
                  <a:gs pos="0">
                    <a:srgbClr val="DADADA"/>
                  </a:gs>
                  <a:gs pos="100000">
                    <a:srgbClr val="DADADA">
                      <a:gamma/>
                      <a:tint val="0"/>
                      <a:invGamma/>
                    </a:srgbClr>
                  </a:gs>
                </a:gsLst>
                <a:path path="rect">
                  <a:fillToRect l="100000" t="100000"/>
                </a:path>
              </a:gra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useBgFill="1">
          <p:nvSpPr>
            <p:cNvPr id="1031" name="Rectangle 7"/>
            <p:cNvSpPr>
              <a:spLocks noChangeArrowheads="1"/>
            </p:cNvSpPr>
            <p:nvPr/>
          </p:nvSpPr>
          <p:spPr bwMode="auto">
            <a:xfrm>
              <a:off x="139" y="276"/>
              <a:ext cx="4041" cy="5208"/>
            </a:xfrm>
            <a:prstGeom prst="rect">
              <a:avLst/>
            </a:prstGeom>
            <a:ln w="12700">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32" name="Rectangle 8"/>
            <p:cNvSpPr>
              <a:spLocks noChangeArrowheads="1"/>
            </p:cNvSpPr>
            <p:nvPr/>
          </p:nvSpPr>
          <p:spPr bwMode="auto">
            <a:xfrm>
              <a:off x="189" y="355"/>
              <a:ext cx="3942" cy="5050"/>
            </a:xfrm>
            <a:prstGeom prst="rect">
              <a:avLst/>
            </a:prstGeom>
            <a:solidFill>
              <a:schemeClr val="folHlink"/>
            </a:solidFill>
            <a:ln w="12700">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useBgFill="1">
          <p:nvSpPr>
            <p:cNvPr id="1033" name="Rectangle 9"/>
            <p:cNvSpPr>
              <a:spLocks noChangeArrowheads="1"/>
            </p:cNvSpPr>
            <p:nvPr/>
          </p:nvSpPr>
          <p:spPr bwMode="auto">
            <a:xfrm>
              <a:off x="225" y="424"/>
              <a:ext cx="3868" cy="4908"/>
            </a:xfrm>
            <a:prstGeom prst="rect">
              <a:avLst/>
            </a:prstGeom>
            <a:ln w="12700">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074" name="Group 50"/>
            <p:cNvGrpSpPr>
              <a:grpSpLocks/>
            </p:cNvGrpSpPr>
            <p:nvPr/>
          </p:nvGrpSpPr>
          <p:grpSpPr bwMode="auto">
            <a:xfrm>
              <a:off x="0" y="0"/>
              <a:ext cx="4315" cy="5750"/>
              <a:chOff x="0" y="0"/>
              <a:chExt cx="4315" cy="5750"/>
            </a:xfrm>
          </p:grpSpPr>
          <p:grpSp>
            <p:nvGrpSpPr>
              <p:cNvPr id="1043" name="Group 19"/>
              <p:cNvGrpSpPr>
                <a:grpSpLocks/>
              </p:cNvGrpSpPr>
              <p:nvPr/>
            </p:nvGrpSpPr>
            <p:grpSpPr bwMode="auto">
              <a:xfrm>
                <a:off x="1939" y="0"/>
                <a:ext cx="425" cy="449"/>
                <a:chOff x="1939" y="0"/>
                <a:chExt cx="425" cy="449"/>
              </a:xfrm>
            </p:grpSpPr>
            <p:grpSp>
              <p:nvGrpSpPr>
                <p:cNvPr id="1036" name="Group 12"/>
                <p:cNvGrpSpPr>
                  <a:grpSpLocks/>
                </p:cNvGrpSpPr>
                <p:nvPr/>
              </p:nvGrpSpPr>
              <p:grpSpPr bwMode="auto">
                <a:xfrm>
                  <a:off x="2222" y="0"/>
                  <a:ext cx="142" cy="449"/>
                  <a:chOff x="2222" y="0"/>
                  <a:chExt cx="142" cy="449"/>
                </a:xfrm>
              </p:grpSpPr>
              <p:sp>
                <p:nvSpPr>
                  <p:cNvPr id="1034" name="Freeform 10"/>
                  <p:cNvSpPr>
                    <a:spLocks/>
                  </p:cNvSpPr>
                  <p:nvPr/>
                </p:nvSpPr>
                <p:spPr bwMode="auto">
                  <a:xfrm>
                    <a:off x="2291" y="0"/>
                    <a:ext cx="73" cy="449"/>
                  </a:xfrm>
                  <a:custGeom>
                    <a:avLst/>
                    <a:gdLst>
                      <a:gd name="T0" fmla="*/ 72 w 73"/>
                      <a:gd name="T1" fmla="*/ 0 h 449"/>
                      <a:gd name="T2" fmla="*/ 72 w 73"/>
                      <a:gd name="T3" fmla="*/ 291 h 449"/>
                      <a:gd name="T4" fmla="*/ 0 w 73"/>
                      <a:gd name="T5" fmla="*/ 448 h 449"/>
                      <a:gd name="T6" fmla="*/ 0 w 73"/>
                      <a:gd name="T7" fmla="*/ 0 h 449"/>
                      <a:gd name="T8" fmla="*/ 72 w 73"/>
                      <a:gd name="T9" fmla="*/ 0 h 449"/>
                    </a:gdLst>
                    <a:ahLst/>
                    <a:cxnLst>
                      <a:cxn ang="0">
                        <a:pos x="T0" y="T1"/>
                      </a:cxn>
                      <a:cxn ang="0">
                        <a:pos x="T2" y="T3"/>
                      </a:cxn>
                      <a:cxn ang="0">
                        <a:pos x="T4" y="T5"/>
                      </a:cxn>
                      <a:cxn ang="0">
                        <a:pos x="T6" y="T7"/>
                      </a:cxn>
                      <a:cxn ang="0">
                        <a:pos x="T8" y="T9"/>
                      </a:cxn>
                    </a:cxnLst>
                    <a:rect l="0" t="0" r="r" b="b"/>
                    <a:pathLst>
                      <a:path w="73" h="449">
                        <a:moveTo>
                          <a:pt x="72" y="0"/>
                        </a:moveTo>
                        <a:lnTo>
                          <a:pt x="72" y="291"/>
                        </a:lnTo>
                        <a:lnTo>
                          <a:pt x="0" y="448"/>
                        </a:lnTo>
                        <a:lnTo>
                          <a:pt x="0" y="0"/>
                        </a:lnTo>
                        <a:lnTo>
                          <a:pt x="72" y="0"/>
                        </a:lnTo>
                      </a:path>
                    </a:pathLst>
                  </a:custGeom>
                  <a:solidFill>
                    <a:schemeClr val="folHlink"/>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35" name="Freeform 11"/>
                  <p:cNvSpPr>
                    <a:spLocks/>
                  </p:cNvSpPr>
                  <p:nvPr/>
                </p:nvSpPr>
                <p:spPr bwMode="auto">
                  <a:xfrm>
                    <a:off x="2222" y="0"/>
                    <a:ext cx="70" cy="449"/>
                  </a:xfrm>
                  <a:custGeom>
                    <a:avLst/>
                    <a:gdLst>
                      <a:gd name="T0" fmla="*/ 0 w 70"/>
                      <a:gd name="T1" fmla="*/ 0 h 449"/>
                      <a:gd name="T2" fmla="*/ 0 w 70"/>
                      <a:gd name="T3" fmla="*/ 291 h 449"/>
                      <a:gd name="T4" fmla="*/ 69 w 70"/>
                      <a:gd name="T5" fmla="*/ 448 h 449"/>
                      <a:gd name="T6" fmla="*/ 69 w 70"/>
                      <a:gd name="T7" fmla="*/ 0 h 449"/>
                      <a:gd name="T8" fmla="*/ 0 w 70"/>
                      <a:gd name="T9" fmla="*/ 0 h 449"/>
                    </a:gdLst>
                    <a:ahLst/>
                    <a:cxnLst>
                      <a:cxn ang="0">
                        <a:pos x="T0" y="T1"/>
                      </a:cxn>
                      <a:cxn ang="0">
                        <a:pos x="T2" y="T3"/>
                      </a:cxn>
                      <a:cxn ang="0">
                        <a:pos x="T4" y="T5"/>
                      </a:cxn>
                      <a:cxn ang="0">
                        <a:pos x="T6" y="T7"/>
                      </a:cxn>
                      <a:cxn ang="0">
                        <a:pos x="T8" y="T9"/>
                      </a:cxn>
                    </a:cxnLst>
                    <a:rect l="0" t="0" r="r" b="b"/>
                    <a:pathLst>
                      <a:path w="70" h="449">
                        <a:moveTo>
                          <a:pt x="0" y="0"/>
                        </a:moveTo>
                        <a:lnTo>
                          <a:pt x="0" y="291"/>
                        </a:lnTo>
                        <a:lnTo>
                          <a:pt x="69" y="448"/>
                        </a:lnTo>
                        <a:lnTo>
                          <a:pt x="69" y="0"/>
                        </a:lnTo>
                        <a:lnTo>
                          <a:pt x="0" y="0"/>
                        </a:lnTo>
                      </a:path>
                    </a:pathLst>
                  </a:custGeom>
                  <a:solidFill>
                    <a:schemeClr val="accent2"/>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039" name="Group 15"/>
                <p:cNvGrpSpPr>
                  <a:grpSpLocks/>
                </p:cNvGrpSpPr>
                <p:nvPr/>
              </p:nvGrpSpPr>
              <p:grpSpPr bwMode="auto">
                <a:xfrm>
                  <a:off x="2080" y="0"/>
                  <a:ext cx="143" cy="449"/>
                  <a:chOff x="2080" y="0"/>
                  <a:chExt cx="143" cy="449"/>
                </a:xfrm>
              </p:grpSpPr>
              <p:sp>
                <p:nvSpPr>
                  <p:cNvPr id="1037" name="Freeform 13"/>
                  <p:cNvSpPr>
                    <a:spLocks/>
                  </p:cNvSpPr>
                  <p:nvPr/>
                </p:nvSpPr>
                <p:spPr bwMode="auto">
                  <a:xfrm>
                    <a:off x="2151" y="0"/>
                    <a:ext cx="72" cy="449"/>
                  </a:xfrm>
                  <a:custGeom>
                    <a:avLst/>
                    <a:gdLst>
                      <a:gd name="T0" fmla="*/ 71 w 72"/>
                      <a:gd name="T1" fmla="*/ 0 h 449"/>
                      <a:gd name="T2" fmla="*/ 71 w 72"/>
                      <a:gd name="T3" fmla="*/ 291 h 449"/>
                      <a:gd name="T4" fmla="*/ 0 w 72"/>
                      <a:gd name="T5" fmla="*/ 448 h 449"/>
                      <a:gd name="T6" fmla="*/ 0 w 72"/>
                      <a:gd name="T7" fmla="*/ 0 h 449"/>
                      <a:gd name="T8" fmla="*/ 71 w 72"/>
                      <a:gd name="T9" fmla="*/ 0 h 449"/>
                    </a:gdLst>
                    <a:ahLst/>
                    <a:cxnLst>
                      <a:cxn ang="0">
                        <a:pos x="T0" y="T1"/>
                      </a:cxn>
                      <a:cxn ang="0">
                        <a:pos x="T2" y="T3"/>
                      </a:cxn>
                      <a:cxn ang="0">
                        <a:pos x="T4" y="T5"/>
                      </a:cxn>
                      <a:cxn ang="0">
                        <a:pos x="T6" y="T7"/>
                      </a:cxn>
                      <a:cxn ang="0">
                        <a:pos x="T8" y="T9"/>
                      </a:cxn>
                    </a:cxnLst>
                    <a:rect l="0" t="0" r="r" b="b"/>
                    <a:pathLst>
                      <a:path w="72" h="449">
                        <a:moveTo>
                          <a:pt x="71" y="0"/>
                        </a:moveTo>
                        <a:lnTo>
                          <a:pt x="71" y="291"/>
                        </a:lnTo>
                        <a:lnTo>
                          <a:pt x="0" y="448"/>
                        </a:lnTo>
                        <a:lnTo>
                          <a:pt x="0" y="0"/>
                        </a:lnTo>
                        <a:lnTo>
                          <a:pt x="71" y="0"/>
                        </a:lnTo>
                      </a:path>
                    </a:pathLst>
                  </a:custGeom>
                  <a:solidFill>
                    <a:schemeClr val="folHlink"/>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38" name="Freeform 14"/>
                  <p:cNvSpPr>
                    <a:spLocks/>
                  </p:cNvSpPr>
                  <p:nvPr/>
                </p:nvSpPr>
                <p:spPr bwMode="auto">
                  <a:xfrm>
                    <a:off x="2080" y="0"/>
                    <a:ext cx="72" cy="449"/>
                  </a:xfrm>
                  <a:custGeom>
                    <a:avLst/>
                    <a:gdLst>
                      <a:gd name="T0" fmla="*/ 0 w 72"/>
                      <a:gd name="T1" fmla="*/ 0 h 449"/>
                      <a:gd name="T2" fmla="*/ 0 w 72"/>
                      <a:gd name="T3" fmla="*/ 291 h 449"/>
                      <a:gd name="T4" fmla="*/ 71 w 72"/>
                      <a:gd name="T5" fmla="*/ 448 h 449"/>
                      <a:gd name="T6" fmla="*/ 71 w 72"/>
                      <a:gd name="T7" fmla="*/ 0 h 449"/>
                      <a:gd name="T8" fmla="*/ 0 w 72"/>
                      <a:gd name="T9" fmla="*/ 0 h 449"/>
                    </a:gdLst>
                    <a:ahLst/>
                    <a:cxnLst>
                      <a:cxn ang="0">
                        <a:pos x="T0" y="T1"/>
                      </a:cxn>
                      <a:cxn ang="0">
                        <a:pos x="T2" y="T3"/>
                      </a:cxn>
                      <a:cxn ang="0">
                        <a:pos x="T4" y="T5"/>
                      </a:cxn>
                      <a:cxn ang="0">
                        <a:pos x="T6" y="T7"/>
                      </a:cxn>
                      <a:cxn ang="0">
                        <a:pos x="T8" y="T9"/>
                      </a:cxn>
                    </a:cxnLst>
                    <a:rect l="0" t="0" r="r" b="b"/>
                    <a:pathLst>
                      <a:path w="72" h="449">
                        <a:moveTo>
                          <a:pt x="0" y="0"/>
                        </a:moveTo>
                        <a:lnTo>
                          <a:pt x="0" y="291"/>
                        </a:lnTo>
                        <a:lnTo>
                          <a:pt x="71" y="448"/>
                        </a:lnTo>
                        <a:lnTo>
                          <a:pt x="71" y="0"/>
                        </a:lnTo>
                        <a:lnTo>
                          <a:pt x="0" y="0"/>
                        </a:lnTo>
                      </a:path>
                    </a:pathLst>
                  </a:custGeom>
                  <a:solidFill>
                    <a:schemeClr val="accent2"/>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042" name="Group 18"/>
                <p:cNvGrpSpPr>
                  <a:grpSpLocks/>
                </p:cNvGrpSpPr>
                <p:nvPr/>
              </p:nvGrpSpPr>
              <p:grpSpPr bwMode="auto">
                <a:xfrm>
                  <a:off x="1939" y="0"/>
                  <a:ext cx="142" cy="449"/>
                  <a:chOff x="1939" y="0"/>
                  <a:chExt cx="142" cy="449"/>
                </a:xfrm>
              </p:grpSpPr>
              <p:sp>
                <p:nvSpPr>
                  <p:cNvPr id="1040" name="Freeform 16"/>
                  <p:cNvSpPr>
                    <a:spLocks/>
                  </p:cNvSpPr>
                  <p:nvPr/>
                </p:nvSpPr>
                <p:spPr bwMode="auto">
                  <a:xfrm>
                    <a:off x="2010" y="0"/>
                    <a:ext cx="71" cy="449"/>
                  </a:xfrm>
                  <a:custGeom>
                    <a:avLst/>
                    <a:gdLst>
                      <a:gd name="T0" fmla="*/ 70 w 71"/>
                      <a:gd name="T1" fmla="*/ 0 h 449"/>
                      <a:gd name="T2" fmla="*/ 70 w 71"/>
                      <a:gd name="T3" fmla="*/ 291 h 449"/>
                      <a:gd name="T4" fmla="*/ 0 w 71"/>
                      <a:gd name="T5" fmla="*/ 448 h 449"/>
                      <a:gd name="T6" fmla="*/ 0 w 71"/>
                      <a:gd name="T7" fmla="*/ 0 h 449"/>
                      <a:gd name="T8" fmla="*/ 70 w 71"/>
                      <a:gd name="T9" fmla="*/ 0 h 449"/>
                    </a:gdLst>
                    <a:ahLst/>
                    <a:cxnLst>
                      <a:cxn ang="0">
                        <a:pos x="T0" y="T1"/>
                      </a:cxn>
                      <a:cxn ang="0">
                        <a:pos x="T2" y="T3"/>
                      </a:cxn>
                      <a:cxn ang="0">
                        <a:pos x="T4" y="T5"/>
                      </a:cxn>
                      <a:cxn ang="0">
                        <a:pos x="T6" y="T7"/>
                      </a:cxn>
                      <a:cxn ang="0">
                        <a:pos x="T8" y="T9"/>
                      </a:cxn>
                    </a:cxnLst>
                    <a:rect l="0" t="0" r="r" b="b"/>
                    <a:pathLst>
                      <a:path w="71" h="449">
                        <a:moveTo>
                          <a:pt x="70" y="0"/>
                        </a:moveTo>
                        <a:lnTo>
                          <a:pt x="70" y="291"/>
                        </a:lnTo>
                        <a:lnTo>
                          <a:pt x="0" y="448"/>
                        </a:lnTo>
                        <a:lnTo>
                          <a:pt x="0" y="0"/>
                        </a:lnTo>
                        <a:lnTo>
                          <a:pt x="70" y="0"/>
                        </a:lnTo>
                      </a:path>
                    </a:pathLst>
                  </a:custGeom>
                  <a:solidFill>
                    <a:schemeClr val="folHlink"/>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41" name="Freeform 17"/>
                  <p:cNvSpPr>
                    <a:spLocks/>
                  </p:cNvSpPr>
                  <p:nvPr/>
                </p:nvSpPr>
                <p:spPr bwMode="auto">
                  <a:xfrm>
                    <a:off x="1939" y="0"/>
                    <a:ext cx="72" cy="449"/>
                  </a:xfrm>
                  <a:custGeom>
                    <a:avLst/>
                    <a:gdLst>
                      <a:gd name="T0" fmla="*/ 0 w 72"/>
                      <a:gd name="T1" fmla="*/ 0 h 449"/>
                      <a:gd name="T2" fmla="*/ 0 w 72"/>
                      <a:gd name="T3" fmla="*/ 291 h 449"/>
                      <a:gd name="T4" fmla="*/ 71 w 72"/>
                      <a:gd name="T5" fmla="*/ 448 h 449"/>
                      <a:gd name="T6" fmla="*/ 71 w 72"/>
                      <a:gd name="T7" fmla="*/ 0 h 449"/>
                      <a:gd name="T8" fmla="*/ 0 w 72"/>
                      <a:gd name="T9" fmla="*/ 0 h 449"/>
                    </a:gdLst>
                    <a:ahLst/>
                    <a:cxnLst>
                      <a:cxn ang="0">
                        <a:pos x="T0" y="T1"/>
                      </a:cxn>
                      <a:cxn ang="0">
                        <a:pos x="T2" y="T3"/>
                      </a:cxn>
                      <a:cxn ang="0">
                        <a:pos x="T4" y="T5"/>
                      </a:cxn>
                      <a:cxn ang="0">
                        <a:pos x="T6" y="T7"/>
                      </a:cxn>
                      <a:cxn ang="0">
                        <a:pos x="T8" y="T9"/>
                      </a:cxn>
                    </a:cxnLst>
                    <a:rect l="0" t="0" r="r" b="b"/>
                    <a:pathLst>
                      <a:path w="72" h="449">
                        <a:moveTo>
                          <a:pt x="0" y="0"/>
                        </a:moveTo>
                        <a:lnTo>
                          <a:pt x="0" y="291"/>
                        </a:lnTo>
                        <a:lnTo>
                          <a:pt x="71" y="448"/>
                        </a:lnTo>
                        <a:lnTo>
                          <a:pt x="71" y="0"/>
                        </a:lnTo>
                        <a:lnTo>
                          <a:pt x="0" y="0"/>
                        </a:lnTo>
                      </a:path>
                    </a:pathLst>
                  </a:custGeom>
                  <a:solidFill>
                    <a:schemeClr val="accent2"/>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grpSp>
            <p:nvGrpSpPr>
              <p:cNvPr id="1053" name="Group 29"/>
              <p:cNvGrpSpPr>
                <a:grpSpLocks/>
              </p:cNvGrpSpPr>
              <p:nvPr/>
            </p:nvGrpSpPr>
            <p:grpSpPr bwMode="auto">
              <a:xfrm>
                <a:off x="1939" y="5312"/>
                <a:ext cx="425" cy="438"/>
                <a:chOff x="1939" y="5312"/>
                <a:chExt cx="425" cy="438"/>
              </a:xfrm>
            </p:grpSpPr>
            <p:grpSp>
              <p:nvGrpSpPr>
                <p:cNvPr id="1046" name="Group 22"/>
                <p:cNvGrpSpPr>
                  <a:grpSpLocks/>
                </p:cNvGrpSpPr>
                <p:nvPr/>
              </p:nvGrpSpPr>
              <p:grpSpPr bwMode="auto">
                <a:xfrm>
                  <a:off x="2222" y="5312"/>
                  <a:ext cx="142" cy="438"/>
                  <a:chOff x="2222" y="5312"/>
                  <a:chExt cx="142" cy="438"/>
                </a:xfrm>
              </p:grpSpPr>
              <p:sp>
                <p:nvSpPr>
                  <p:cNvPr id="1044" name="Freeform 20"/>
                  <p:cNvSpPr>
                    <a:spLocks/>
                  </p:cNvSpPr>
                  <p:nvPr/>
                </p:nvSpPr>
                <p:spPr bwMode="auto">
                  <a:xfrm>
                    <a:off x="2291" y="5312"/>
                    <a:ext cx="73" cy="438"/>
                  </a:xfrm>
                  <a:custGeom>
                    <a:avLst/>
                    <a:gdLst>
                      <a:gd name="T0" fmla="*/ 72 w 73"/>
                      <a:gd name="T1" fmla="*/ 437 h 438"/>
                      <a:gd name="T2" fmla="*/ 72 w 73"/>
                      <a:gd name="T3" fmla="*/ 154 h 438"/>
                      <a:gd name="T4" fmla="*/ 0 w 73"/>
                      <a:gd name="T5" fmla="*/ 0 h 438"/>
                      <a:gd name="T6" fmla="*/ 0 w 73"/>
                      <a:gd name="T7" fmla="*/ 437 h 438"/>
                      <a:gd name="T8" fmla="*/ 72 w 73"/>
                      <a:gd name="T9" fmla="*/ 437 h 438"/>
                    </a:gdLst>
                    <a:ahLst/>
                    <a:cxnLst>
                      <a:cxn ang="0">
                        <a:pos x="T0" y="T1"/>
                      </a:cxn>
                      <a:cxn ang="0">
                        <a:pos x="T2" y="T3"/>
                      </a:cxn>
                      <a:cxn ang="0">
                        <a:pos x="T4" y="T5"/>
                      </a:cxn>
                      <a:cxn ang="0">
                        <a:pos x="T6" y="T7"/>
                      </a:cxn>
                      <a:cxn ang="0">
                        <a:pos x="T8" y="T9"/>
                      </a:cxn>
                    </a:cxnLst>
                    <a:rect l="0" t="0" r="r" b="b"/>
                    <a:pathLst>
                      <a:path w="73" h="438">
                        <a:moveTo>
                          <a:pt x="72" y="437"/>
                        </a:moveTo>
                        <a:lnTo>
                          <a:pt x="72" y="154"/>
                        </a:lnTo>
                        <a:lnTo>
                          <a:pt x="0" y="0"/>
                        </a:lnTo>
                        <a:lnTo>
                          <a:pt x="0" y="437"/>
                        </a:lnTo>
                        <a:lnTo>
                          <a:pt x="72" y="437"/>
                        </a:lnTo>
                      </a:path>
                    </a:pathLst>
                  </a:custGeom>
                  <a:solidFill>
                    <a:schemeClr val="folHlink"/>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45" name="Freeform 21"/>
                  <p:cNvSpPr>
                    <a:spLocks/>
                  </p:cNvSpPr>
                  <p:nvPr/>
                </p:nvSpPr>
                <p:spPr bwMode="auto">
                  <a:xfrm>
                    <a:off x="2222" y="5312"/>
                    <a:ext cx="70" cy="438"/>
                  </a:xfrm>
                  <a:custGeom>
                    <a:avLst/>
                    <a:gdLst>
                      <a:gd name="T0" fmla="*/ 0 w 70"/>
                      <a:gd name="T1" fmla="*/ 437 h 438"/>
                      <a:gd name="T2" fmla="*/ 0 w 70"/>
                      <a:gd name="T3" fmla="*/ 154 h 438"/>
                      <a:gd name="T4" fmla="*/ 69 w 70"/>
                      <a:gd name="T5" fmla="*/ 0 h 438"/>
                      <a:gd name="T6" fmla="*/ 69 w 70"/>
                      <a:gd name="T7" fmla="*/ 437 h 438"/>
                      <a:gd name="T8" fmla="*/ 0 w 70"/>
                      <a:gd name="T9" fmla="*/ 437 h 438"/>
                    </a:gdLst>
                    <a:ahLst/>
                    <a:cxnLst>
                      <a:cxn ang="0">
                        <a:pos x="T0" y="T1"/>
                      </a:cxn>
                      <a:cxn ang="0">
                        <a:pos x="T2" y="T3"/>
                      </a:cxn>
                      <a:cxn ang="0">
                        <a:pos x="T4" y="T5"/>
                      </a:cxn>
                      <a:cxn ang="0">
                        <a:pos x="T6" y="T7"/>
                      </a:cxn>
                      <a:cxn ang="0">
                        <a:pos x="T8" y="T9"/>
                      </a:cxn>
                    </a:cxnLst>
                    <a:rect l="0" t="0" r="r" b="b"/>
                    <a:pathLst>
                      <a:path w="70" h="438">
                        <a:moveTo>
                          <a:pt x="0" y="437"/>
                        </a:moveTo>
                        <a:lnTo>
                          <a:pt x="0" y="154"/>
                        </a:lnTo>
                        <a:lnTo>
                          <a:pt x="69" y="0"/>
                        </a:lnTo>
                        <a:lnTo>
                          <a:pt x="69" y="437"/>
                        </a:lnTo>
                        <a:lnTo>
                          <a:pt x="0" y="437"/>
                        </a:lnTo>
                      </a:path>
                    </a:pathLst>
                  </a:custGeom>
                  <a:solidFill>
                    <a:schemeClr val="accent2"/>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049" name="Group 25"/>
                <p:cNvGrpSpPr>
                  <a:grpSpLocks/>
                </p:cNvGrpSpPr>
                <p:nvPr/>
              </p:nvGrpSpPr>
              <p:grpSpPr bwMode="auto">
                <a:xfrm>
                  <a:off x="2080" y="5312"/>
                  <a:ext cx="143" cy="438"/>
                  <a:chOff x="2080" y="5312"/>
                  <a:chExt cx="143" cy="438"/>
                </a:xfrm>
              </p:grpSpPr>
              <p:sp>
                <p:nvSpPr>
                  <p:cNvPr id="1047" name="Freeform 23"/>
                  <p:cNvSpPr>
                    <a:spLocks/>
                  </p:cNvSpPr>
                  <p:nvPr/>
                </p:nvSpPr>
                <p:spPr bwMode="auto">
                  <a:xfrm>
                    <a:off x="2151" y="5312"/>
                    <a:ext cx="72" cy="438"/>
                  </a:xfrm>
                  <a:custGeom>
                    <a:avLst/>
                    <a:gdLst>
                      <a:gd name="T0" fmla="*/ 71 w 72"/>
                      <a:gd name="T1" fmla="*/ 437 h 438"/>
                      <a:gd name="T2" fmla="*/ 71 w 72"/>
                      <a:gd name="T3" fmla="*/ 154 h 438"/>
                      <a:gd name="T4" fmla="*/ 0 w 72"/>
                      <a:gd name="T5" fmla="*/ 0 h 438"/>
                      <a:gd name="T6" fmla="*/ 0 w 72"/>
                      <a:gd name="T7" fmla="*/ 437 h 438"/>
                      <a:gd name="T8" fmla="*/ 71 w 72"/>
                      <a:gd name="T9" fmla="*/ 437 h 438"/>
                    </a:gdLst>
                    <a:ahLst/>
                    <a:cxnLst>
                      <a:cxn ang="0">
                        <a:pos x="T0" y="T1"/>
                      </a:cxn>
                      <a:cxn ang="0">
                        <a:pos x="T2" y="T3"/>
                      </a:cxn>
                      <a:cxn ang="0">
                        <a:pos x="T4" y="T5"/>
                      </a:cxn>
                      <a:cxn ang="0">
                        <a:pos x="T6" y="T7"/>
                      </a:cxn>
                      <a:cxn ang="0">
                        <a:pos x="T8" y="T9"/>
                      </a:cxn>
                    </a:cxnLst>
                    <a:rect l="0" t="0" r="r" b="b"/>
                    <a:pathLst>
                      <a:path w="72" h="438">
                        <a:moveTo>
                          <a:pt x="71" y="437"/>
                        </a:moveTo>
                        <a:lnTo>
                          <a:pt x="71" y="154"/>
                        </a:lnTo>
                        <a:lnTo>
                          <a:pt x="0" y="0"/>
                        </a:lnTo>
                        <a:lnTo>
                          <a:pt x="0" y="437"/>
                        </a:lnTo>
                        <a:lnTo>
                          <a:pt x="71" y="437"/>
                        </a:lnTo>
                      </a:path>
                    </a:pathLst>
                  </a:custGeom>
                  <a:solidFill>
                    <a:schemeClr val="folHlink"/>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48" name="Freeform 24"/>
                  <p:cNvSpPr>
                    <a:spLocks/>
                  </p:cNvSpPr>
                  <p:nvPr/>
                </p:nvSpPr>
                <p:spPr bwMode="auto">
                  <a:xfrm>
                    <a:off x="2080" y="5312"/>
                    <a:ext cx="72" cy="438"/>
                  </a:xfrm>
                  <a:custGeom>
                    <a:avLst/>
                    <a:gdLst>
                      <a:gd name="T0" fmla="*/ 0 w 72"/>
                      <a:gd name="T1" fmla="*/ 437 h 438"/>
                      <a:gd name="T2" fmla="*/ 0 w 72"/>
                      <a:gd name="T3" fmla="*/ 154 h 438"/>
                      <a:gd name="T4" fmla="*/ 71 w 72"/>
                      <a:gd name="T5" fmla="*/ 0 h 438"/>
                      <a:gd name="T6" fmla="*/ 71 w 72"/>
                      <a:gd name="T7" fmla="*/ 437 h 438"/>
                      <a:gd name="T8" fmla="*/ 0 w 72"/>
                      <a:gd name="T9" fmla="*/ 437 h 438"/>
                    </a:gdLst>
                    <a:ahLst/>
                    <a:cxnLst>
                      <a:cxn ang="0">
                        <a:pos x="T0" y="T1"/>
                      </a:cxn>
                      <a:cxn ang="0">
                        <a:pos x="T2" y="T3"/>
                      </a:cxn>
                      <a:cxn ang="0">
                        <a:pos x="T4" y="T5"/>
                      </a:cxn>
                      <a:cxn ang="0">
                        <a:pos x="T6" y="T7"/>
                      </a:cxn>
                      <a:cxn ang="0">
                        <a:pos x="T8" y="T9"/>
                      </a:cxn>
                    </a:cxnLst>
                    <a:rect l="0" t="0" r="r" b="b"/>
                    <a:pathLst>
                      <a:path w="72" h="438">
                        <a:moveTo>
                          <a:pt x="0" y="437"/>
                        </a:moveTo>
                        <a:lnTo>
                          <a:pt x="0" y="154"/>
                        </a:lnTo>
                        <a:lnTo>
                          <a:pt x="71" y="0"/>
                        </a:lnTo>
                        <a:lnTo>
                          <a:pt x="71" y="437"/>
                        </a:lnTo>
                        <a:lnTo>
                          <a:pt x="0" y="437"/>
                        </a:lnTo>
                      </a:path>
                    </a:pathLst>
                  </a:custGeom>
                  <a:solidFill>
                    <a:schemeClr val="accent2"/>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052" name="Group 28"/>
                <p:cNvGrpSpPr>
                  <a:grpSpLocks/>
                </p:cNvGrpSpPr>
                <p:nvPr/>
              </p:nvGrpSpPr>
              <p:grpSpPr bwMode="auto">
                <a:xfrm>
                  <a:off x="1939" y="5312"/>
                  <a:ext cx="142" cy="438"/>
                  <a:chOff x="1939" y="5312"/>
                  <a:chExt cx="142" cy="438"/>
                </a:xfrm>
              </p:grpSpPr>
              <p:sp>
                <p:nvSpPr>
                  <p:cNvPr id="1050" name="Freeform 26"/>
                  <p:cNvSpPr>
                    <a:spLocks/>
                  </p:cNvSpPr>
                  <p:nvPr/>
                </p:nvSpPr>
                <p:spPr bwMode="auto">
                  <a:xfrm>
                    <a:off x="2010" y="5312"/>
                    <a:ext cx="71" cy="438"/>
                  </a:xfrm>
                  <a:custGeom>
                    <a:avLst/>
                    <a:gdLst>
                      <a:gd name="T0" fmla="*/ 70 w 71"/>
                      <a:gd name="T1" fmla="*/ 437 h 438"/>
                      <a:gd name="T2" fmla="*/ 70 w 71"/>
                      <a:gd name="T3" fmla="*/ 154 h 438"/>
                      <a:gd name="T4" fmla="*/ 0 w 71"/>
                      <a:gd name="T5" fmla="*/ 0 h 438"/>
                      <a:gd name="T6" fmla="*/ 0 w 71"/>
                      <a:gd name="T7" fmla="*/ 437 h 438"/>
                      <a:gd name="T8" fmla="*/ 70 w 71"/>
                      <a:gd name="T9" fmla="*/ 437 h 438"/>
                    </a:gdLst>
                    <a:ahLst/>
                    <a:cxnLst>
                      <a:cxn ang="0">
                        <a:pos x="T0" y="T1"/>
                      </a:cxn>
                      <a:cxn ang="0">
                        <a:pos x="T2" y="T3"/>
                      </a:cxn>
                      <a:cxn ang="0">
                        <a:pos x="T4" y="T5"/>
                      </a:cxn>
                      <a:cxn ang="0">
                        <a:pos x="T6" y="T7"/>
                      </a:cxn>
                      <a:cxn ang="0">
                        <a:pos x="T8" y="T9"/>
                      </a:cxn>
                    </a:cxnLst>
                    <a:rect l="0" t="0" r="r" b="b"/>
                    <a:pathLst>
                      <a:path w="71" h="438">
                        <a:moveTo>
                          <a:pt x="70" y="437"/>
                        </a:moveTo>
                        <a:lnTo>
                          <a:pt x="70" y="154"/>
                        </a:lnTo>
                        <a:lnTo>
                          <a:pt x="0" y="0"/>
                        </a:lnTo>
                        <a:lnTo>
                          <a:pt x="0" y="437"/>
                        </a:lnTo>
                        <a:lnTo>
                          <a:pt x="70" y="437"/>
                        </a:lnTo>
                      </a:path>
                    </a:pathLst>
                  </a:custGeom>
                  <a:solidFill>
                    <a:schemeClr val="folHlink"/>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51" name="Freeform 27"/>
                  <p:cNvSpPr>
                    <a:spLocks/>
                  </p:cNvSpPr>
                  <p:nvPr/>
                </p:nvSpPr>
                <p:spPr bwMode="auto">
                  <a:xfrm>
                    <a:off x="1939" y="5312"/>
                    <a:ext cx="72" cy="438"/>
                  </a:xfrm>
                  <a:custGeom>
                    <a:avLst/>
                    <a:gdLst>
                      <a:gd name="T0" fmla="*/ 0 w 72"/>
                      <a:gd name="T1" fmla="*/ 437 h 438"/>
                      <a:gd name="T2" fmla="*/ 0 w 72"/>
                      <a:gd name="T3" fmla="*/ 154 h 438"/>
                      <a:gd name="T4" fmla="*/ 71 w 72"/>
                      <a:gd name="T5" fmla="*/ 0 h 438"/>
                      <a:gd name="T6" fmla="*/ 71 w 72"/>
                      <a:gd name="T7" fmla="*/ 437 h 438"/>
                      <a:gd name="T8" fmla="*/ 0 w 72"/>
                      <a:gd name="T9" fmla="*/ 437 h 438"/>
                    </a:gdLst>
                    <a:ahLst/>
                    <a:cxnLst>
                      <a:cxn ang="0">
                        <a:pos x="T0" y="T1"/>
                      </a:cxn>
                      <a:cxn ang="0">
                        <a:pos x="T2" y="T3"/>
                      </a:cxn>
                      <a:cxn ang="0">
                        <a:pos x="T4" y="T5"/>
                      </a:cxn>
                      <a:cxn ang="0">
                        <a:pos x="T6" y="T7"/>
                      </a:cxn>
                      <a:cxn ang="0">
                        <a:pos x="T8" y="T9"/>
                      </a:cxn>
                    </a:cxnLst>
                    <a:rect l="0" t="0" r="r" b="b"/>
                    <a:pathLst>
                      <a:path w="72" h="438">
                        <a:moveTo>
                          <a:pt x="0" y="437"/>
                        </a:moveTo>
                        <a:lnTo>
                          <a:pt x="0" y="154"/>
                        </a:lnTo>
                        <a:lnTo>
                          <a:pt x="71" y="0"/>
                        </a:lnTo>
                        <a:lnTo>
                          <a:pt x="71" y="437"/>
                        </a:lnTo>
                        <a:lnTo>
                          <a:pt x="0" y="437"/>
                        </a:lnTo>
                      </a:path>
                    </a:pathLst>
                  </a:custGeom>
                  <a:solidFill>
                    <a:schemeClr val="accent2"/>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grpSp>
            <p:nvGrpSpPr>
              <p:cNvPr id="1063" name="Group 39"/>
              <p:cNvGrpSpPr>
                <a:grpSpLocks/>
              </p:cNvGrpSpPr>
              <p:nvPr/>
            </p:nvGrpSpPr>
            <p:grpSpPr bwMode="auto">
              <a:xfrm>
                <a:off x="0" y="2444"/>
                <a:ext cx="235" cy="889"/>
                <a:chOff x="0" y="2444"/>
                <a:chExt cx="235" cy="889"/>
              </a:xfrm>
            </p:grpSpPr>
            <p:grpSp>
              <p:nvGrpSpPr>
                <p:cNvPr id="1056" name="Group 32"/>
                <p:cNvGrpSpPr>
                  <a:grpSpLocks/>
                </p:cNvGrpSpPr>
                <p:nvPr/>
              </p:nvGrpSpPr>
              <p:grpSpPr bwMode="auto">
                <a:xfrm>
                  <a:off x="0" y="3036"/>
                  <a:ext cx="235" cy="297"/>
                  <a:chOff x="0" y="3036"/>
                  <a:chExt cx="235" cy="297"/>
                </a:xfrm>
              </p:grpSpPr>
              <p:sp>
                <p:nvSpPr>
                  <p:cNvPr id="1054" name="Freeform 30"/>
                  <p:cNvSpPr>
                    <a:spLocks/>
                  </p:cNvSpPr>
                  <p:nvPr/>
                </p:nvSpPr>
                <p:spPr bwMode="auto">
                  <a:xfrm>
                    <a:off x="0" y="3184"/>
                    <a:ext cx="235" cy="149"/>
                  </a:xfrm>
                  <a:custGeom>
                    <a:avLst/>
                    <a:gdLst>
                      <a:gd name="T0" fmla="*/ 0 w 235"/>
                      <a:gd name="T1" fmla="*/ 148 h 149"/>
                      <a:gd name="T2" fmla="*/ 152 w 235"/>
                      <a:gd name="T3" fmla="*/ 148 h 149"/>
                      <a:gd name="T4" fmla="*/ 234 w 235"/>
                      <a:gd name="T5" fmla="*/ 0 h 149"/>
                      <a:gd name="T6" fmla="*/ 0 w 235"/>
                      <a:gd name="T7" fmla="*/ 0 h 149"/>
                      <a:gd name="T8" fmla="*/ 0 w 235"/>
                      <a:gd name="T9" fmla="*/ 148 h 149"/>
                    </a:gdLst>
                    <a:ahLst/>
                    <a:cxnLst>
                      <a:cxn ang="0">
                        <a:pos x="T0" y="T1"/>
                      </a:cxn>
                      <a:cxn ang="0">
                        <a:pos x="T2" y="T3"/>
                      </a:cxn>
                      <a:cxn ang="0">
                        <a:pos x="T4" y="T5"/>
                      </a:cxn>
                      <a:cxn ang="0">
                        <a:pos x="T6" y="T7"/>
                      </a:cxn>
                      <a:cxn ang="0">
                        <a:pos x="T8" y="T9"/>
                      </a:cxn>
                    </a:cxnLst>
                    <a:rect l="0" t="0" r="r" b="b"/>
                    <a:pathLst>
                      <a:path w="235" h="149">
                        <a:moveTo>
                          <a:pt x="0" y="148"/>
                        </a:moveTo>
                        <a:lnTo>
                          <a:pt x="152" y="148"/>
                        </a:lnTo>
                        <a:lnTo>
                          <a:pt x="234" y="0"/>
                        </a:lnTo>
                        <a:lnTo>
                          <a:pt x="0" y="0"/>
                        </a:lnTo>
                        <a:lnTo>
                          <a:pt x="0" y="148"/>
                        </a:lnTo>
                      </a:path>
                    </a:pathLst>
                  </a:custGeom>
                  <a:solidFill>
                    <a:schemeClr val="folHlink"/>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55" name="Freeform 31"/>
                  <p:cNvSpPr>
                    <a:spLocks/>
                  </p:cNvSpPr>
                  <p:nvPr/>
                </p:nvSpPr>
                <p:spPr bwMode="auto">
                  <a:xfrm>
                    <a:off x="0" y="3036"/>
                    <a:ext cx="235" cy="149"/>
                  </a:xfrm>
                  <a:custGeom>
                    <a:avLst/>
                    <a:gdLst>
                      <a:gd name="T0" fmla="*/ 0 w 235"/>
                      <a:gd name="T1" fmla="*/ 0 h 149"/>
                      <a:gd name="T2" fmla="*/ 152 w 235"/>
                      <a:gd name="T3" fmla="*/ 0 h 149"/>
                      <a:gd name="T4" fmla="*/ 234 w 235"/>
                      <a:gd name="T5" fmla="*/ 148 h 149"/>
                      <a:gd name="T6" fmla="*/ 0 w 235"/>
                      <a:gd name="T7" fmla="*/ 148 h 149"/>
                      <a:gd name="T8" fmla="*/ 0 w 235"/>
                      <a:gd name="T9" fmla="*/ 0 h 149"/>
                    </a:gdLst>
                    <a:ahLst/>
                    <a:cxnLst>
                      <a:cxn ang="0">
                        <a:pos x="T0" y="T1"/>
                      </a:cxn>
                      <a:cxn ang="0">
                        <a:pos x="T2" y="T3"/>
                      </a:cxn>
                      <a:cxn ang="0">
                        <a:pos x="T4" y="T5"/>
                      </a:cxn>
                      <a:cxn ang="0">
                        <a:pos x="T6" y="T7"/>
                      </a:cxn>
                      <a:cxn ang="0">
                        <a:pos x="T8" y="T9"/>
                      </a:cxn>
                    </a:cxnLst>
                    <a:rect l="0" t="0" r="r" b="b"/>
                    <a:pathLst>
                      <a:path w="235" h="149">
                        <a:moveTo>
                          <a:pt x="0" y="0"/>
                        </a:moveTo>
                        <a:lnTo>
                          <a:pt x="152" y="0"/>
                        </a:lnTo>
                        <a:lnTo>
                          <a:pt x="234" y="148"/>
                        </a:lnTo>
                        <a:lnTo>
                          <a:pt x="0" y="148"/>
                        </a:lnTo>
                        <a:lnTo>
                          <a:pt x="0" y="0"/>
                        </a:lnTo>
                      </a:path>
                    </a:pathLst>
                  </a:custGeom>
                  <a:solidFill>
                    <a:schemeClr val="accent2"/>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059" name="Group 35"/>
                <p:cNvGrpSpPr>
                  <a:grpSpLocks/>
                </p:cNvGrpSpPr>
                <p:nvPr/>
              </p:nvGrpSpPr>
              <p:grpSpPr bwMode="auto">
                <a:xfrm>
                  <a:off x="0" y="2740"/>
                  <a:ext cx="235" cy="297"/>
                  <a:chOff x="0" y="2740"/>
                  <a:chExt cx="235" cy="297"/>
                </a:xfrm>
              </p:grpSpPr>
              <p:sp>
                <p:nvSpPr>
                  <p:cNvPr id="1057" name="Freeform 33"/>
                  <p:cNvSpPr>
                    <a:spLocks/>
                  </p:cNvSpPr>
                  <p:nvPr/>
                </p:nvSpPr>
                <p:spPr bwMode="auto">
                  <a:xfrm>
                    <a:off x="0" y="2888"/>
                    <a:ext cx="235" cy="149"/>
                  </a:xfrm>
                  <a:custGeom>
                    <a:avLst/>
                    <a:gdLst>
                      <a:gd name="T0" fmla="*/ 0 w 235"/>
                      <a:gd name="T1" fmla="*/ 148 h 149"/>
                      <a:gd name="T2" fmla="*/ 152 w 235"/>
                      <a:gd name="T3" fmla="*/ 148 h 149"/>
                      <a:gd name="T4" fmla="*/ 234 w 235"/>
                      <a:gd name="T5" fmla="*/ 0 h 149"/>
                      <a:gd name="T6" fmla="*/ 0 w 235"/>
                      <a:gd name="T7" fmla="*/ 0 h 149"/>
                      <a:gd name="T8" fmla="*/ 0 w 235"/>
                      <a:gd name="T9" fmla="*/ 148 h 149"/>
                    </a:gdLst>
                    <a:ahLst/>
                    <a:cxnLst>
                      <a:cxn ang="0">
                        <a:pos x="T0" y="T1"/>
                      </a:cxn>
                      <a:cxn ang="0">
                        <a:pos x="T2" y="T3"/>
                      </a:cxn>
                      <a:cxn ang="0">
                        <a:pos x="T4" y="T5"/>
                      </a:cxn>
                      <a:cxn ang="0">
                        <a:pos x="T6" y="T7"/>
                      </a:cxn>
                      <a:cxn ang="0">
                        <a:pos x="T8" y="T9"/>
                      </a:cxn>
                    </a:cxnLst>
                    <a:rect l="0" t="0" r="r" b="b"/>
                    <a:pathLst>
                      <a:path w="235" h="149">
                        <a:moveTo>
                          <a:pt x="0" y="148"/>
                        </a:moveTo>
                        <a:lnTo>
                          <a:pt x="152" y="148"/>
                        </a:lnTo>
                        <a:lnTo>
                          <a:pt x="234" y="0"/>
                        </a:lnTo>
                        <a:lnTo>
                          <a:pt x="0" y="0"/>
                        </a:lnTo>
                        <a:lnTo>
                          <a:pt x="0" y="148"/>
                        </a:lnTo>
                      </a:path>
                    </a:pathLst>
                  </a:custGeom>
                  <a:solidFill>
                    <a:schemeClr val="folHlink"/>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58" name="Freeform 34"/>
                  <p:cNvSpPr>
                    <a:spLocks/>
                  </p:cNvSpPr>
                  <p:nvPr/>
                </p:nvSpPr>
                <p:spPr bwMode="auto">
                  <a:xfrm>
                    <a:off x="0" y="2740"/>
                    <a:ext cx="235" cy="149"/>
                  </a:xfrm>
                  <a:custGeom>
                    <a:avLst/>
                    <a:gdLst>
                      <a:gd name="T0" fmla="*/ 0 w 235"/>
                      <a:gd name="T1" fmla="*/ 0 h 149"/>
                      <a:gd name="T2" fmla="*/ 152 w 235"/>
                      <a:gd name="T3" fmla="*/ 0 h 149"/>
                      <a:gd name="T4" fmla="*/ 234 w 235"/>
                      <a:gd name="T5" fmla="*/ 148 h 149"/>
                      <a:gd name="T6" fmla="*/ 0 w 235"/>
                      <a:gd name="T7" fmla="*/ 148 h 149"/>
                      <a:gd name="T8" fmla="*/ 0 w 235"/>
                      <a:gd name="T9" fmla="*/ 0 h 149"/>
                    </a:gdLst>
                    <a:ahLst/>
                    <a:cxnLst>
                      <a:cxn ang="0">
                        <a:pos x="T0" y="T1"/>
                      </a:cxn>
                      <a:cxn ang="0">
                        <a:pos x="T2" y="T3"/>
                      </a:cxn>
                      <a:cxn ang="0">
                        <a:pos x="T4" y="T5"/>
                      </a:cxn>
                      <a:cxn ang="0">
                        <a:pos x="T6" y="T7"/>
                      </a:cxn>
                      <a:cxn ang="0">
                        <a:pos x="T8" y="T9"/>
                      </a:cxn>
                    </a:cxnLst>
                    <a:rect l="0" t="0" r="r" b="b"/>
                    <a:pathLst>
                      <a:path w="235" h="149">
                        <a:moveTo>
                          <a:pt x="0" y="0"/>
                        </a:moveTo>
                        <a:lnTo>
                          <a:pt x="152" y="0"/>
                        </a:lnTo>
                        <a:lnTo>
                          <a:pt x="234" y="148"/>
                        </a:lnTo>
                        <a:lnTo>
                          <a:pt x="0" y="148"/>
                        </a:lnTo>
                        <a:lnTo>
                          <a:pt x="0" y="0"/>
                        </a:lnTo>
                      </a:path>
                    </a:pathLst>
                  </a:custGeom>
                  <a:solidFill>
                    <a:schemeClr val="accent2"/>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062" name="Group 38"/>
                <p:cNvGrpSpPr>
                  <a:grpSpLocks/>
                </p:cNvGrpSpPr>
                <p:nvPr/>
              </p:nvGrpSpPr>
              <p:grpSpPr bwMode="auto">
                <a:xfrm>
                  <a:off x="0" y="2444"/>
                  <a:ext cx="235" cy="297"/>
                  <a:chOff x="0" y="2444"/>
                  <a:chExt cx="235" cy="297"/>
                </a:xfrm>
              </p:grpSpPr>
              <p:sp>
                <p:nvSpPr>
                  <p:cNvPr id="1060" name="Freeform 36"/>
                  <p:cNvSpPr>
                    <a:spLocks/>
                  </p:cNvSpPr>
                  <p:nvPr/>
                </p:nvSpPr>
                <p:spPr bwMode="auto">
                  <a:xfrm>
                    <a:off x="0" y="2592"/>
                    <a:ext cx="235" cy="149"/>
                  </a:xfrm>
                  <a:custGeom>
                    <a:avLst/>
                    <a:gdLst>
                      <a:gd name="T0" fmla="*/ 0 w 235"/>
                      <a:gd name="T1" fmla="*/ 148 h 149"/>
                      <a:gd name="T2" fmla="*/ 152 w 235"/>
                      <a:gd name="T3" fmla="*/ 148 h 149"/>
                      <a:gd name="T4" fmla="*/ 234 w 235"/>
                      <a:gd name="T5" fmla="*/ 0 h 149"/>
                      <a:gd name="T6" fmla="*/ 0 w 235"/>
                      <a:gd name="T7" fmla="*/ 0 h 149"/>
                      <a:gd name="T8" fmla="*/ 0 w 235"/>
                      <a:gd name="T9" fmla="*/ 148 h 149"/>
                    </a:gdLst>
                    <a:ahLst/>
                    <a:cxnLst>
                      <a:cxn ang="0">
                        <a:pos x="T0" y="T1"/>
                      </a:cxn>
                      <a:cxn ang="0">
                        <a:pos x="T2" y="T3"/>
                      </a:cxn>
                      <a:cxn ang="0">
                        <a:pos x="T4" y="T5"/>
                      </a:cxn>
                      <a:cxn ang="0">
                        <a:pos x="T6" y="T7"/>
                      </a:cxn>
                      <a:cxn ang="0">
                        <a:pos x="T8" y="T9"/>
                      </a:cxn>
                    </a:cxnLst>
                    <a:rect l="0" t="0" r="r" b="b"/>
                    <a:pathLst>
                      <a:path w="235" h="149">
                        <a:moveTo>
                          <a:pt x="0" y="148"/>
                        </a:moveTo>
                        <a:lnTo>
                          <a:pt x="152" y="148"/>
                        </a:lnTo>
                        <a:lnTo>
                          <a:pt x="234" y="0"/>
                        </a:lnTo>
                        <a:lnTo>
                          <a:pt x="0" y="0"/>
                        </a:lnTo>
                        <a:lnTo>
                          <a:pt x="0" y="148"/>
                        </a:lnTo>
                      </a:path>
                    </a:pathLst>
                  </a:custGeom>
                  <a:solidFill>
                    <a:schemeClr val="folHlink"/>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61" name="Freeform 37"/>
                  <p:cNvSpPr>
                    <a:spLocks/>
                  </p:cNvSpPr>
                  <p:nvPr/>
                </p:nvSpPr>
                <p:spPr bwMode="auto">
                  <a:xfrm>
                    <a:off x="0" y="2444"/>
                    <a:ext cx="235" cy="149"/>
                  </a:xfrm>
                  <a:custGeom>
                    <a:avLst/>
                    <a:gdLst>
                      <a:gd name="T0" fmla="*/ 0 w 235"/>
                      <a:gd name="T1" fmla="*/ 0 h 149"/>
                      <a:gd name="T2" fmla="*/ 152 w 235"/>
                      <a:gd name="T3" fmla="*/ 0 h 149"/>
                      <a:gd name="T4" fmla="*/ 234 w 235"/>
                      <a:gd name="T5" fmla="*/ 148 h 149"/>
                      <a:gd name="T6" fmla="*/ 0 w 235"/>
                      <a:gd name="T7" fmla="*/ 148 h 149"/>
                      <a:gd name="T8" fmla="*/ 0 w 235"/>
                      <a:gd name="T9" fmla="*/ 0 h 149"/>
                    </a:gdLst>
                    <a:ahLst/>
                    <a:cxnLst>
                      <a:cxn ang="0">
                        <a:pos x="T0" y="T1"/>
                      </a:cxn>
                      <a:cxn ang="0">
                        <a:pos x="T2" y="T3"/>
                      </a:cxn>
                      <a:cxn ang="0">
                        <a:pos x="T4" y="T5"/>
                      </a:cxn>
                      <a:cxn ang="0">
                        <a:pos x="T6" y="T7"/>
                      </a:cxn>
                      <a:cxn ang="0">
                        <a:pos x="T8" y="T9"/>
                      </a:cxn>
                    </a:cxnLst>
                    <a:rect l="0" t="0" r="r" b="b"/>
                    <a:pathLst>
                      <a:path w="235" h="149">
                        <a:moveTo>
                          <a:pt x="0" y="0"/>
                        </a:moveTo>
                        <a:lnTo>
                          <a:pt x="152" y="0"/>
                        </a:lnTo>
                        <a:lnTo>
                          <a:pt x="234" y="148"/>
                        </a:lnTo>
                        <a:lnTo>
                          <a:pt x="0" y="148"/>
                        </a:lnTo>
                        <a:lnTo>
                          <a:pt x="0" y="0"/>
                        </a:lnTo>
                      </a:path>
                    </a:pathLst>
                  </a:custGeom>
                  <a:solidFill>
                    <a:schemeClr val="accent2"/>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grpSp>
            <p:nvGrpSpPr>
              <p:cNvPr id="1073" name="Group 49"/>
              <p:cNvGrpSpPr>
                <a:grpSpLocks/>
              </p:cNvGrpSpPr>
              <p:nvPr/>
            </p:nvGrpSpPr>
            <p:grpSpPr bwMode="auto">
              <a:xfrm>
                <a:off x="4076" y="2456"/>
                <a:ext cx="239" cy="849"/>
                <a:chOff x="4076" y="2456"/>
                <a:chExt cx="239" cy="849"/>
              </a:xfrm>
            </p:grpSpPr>
            <p:grpSp>
              <p:nvGrpSpPr>
                <p:cNvPr id="1066" name="Group 42"/>
                <p:cNvGrpSpPr>
                  <a:grpSpLocks/>
                </p:cNvGrpSpPr>
                <p:nvPr/>
              </p:nvGrpSpPr>
              <p:grpSpPr bwMode="auto">
                <a:xfrm>
                  <a:off x="4076" y="3021"/>
                  <a:ext cx="239" cy="284"/>
                  <a:chOff x="4076" y="3021"/>
                  <a:chExt cx="239" cy="284"/>
                </a:xfrm>
              </p:grpSpPr>
              <p:sp>
                <p:nvSpPr>
                  <p:cNvPr id="1064" name="Freeform 40"/>
                  <p:cNvSpPr>
                    <a:spLocks/>
                  </p:cNvSpPr>
                  <p:nvPr/>
                </p:nvSpPr>
                <p:spPr bwMode="auto">
                  <a:xfrm>
                    <a:off x="4076" y="3163"/>
                    <a:ext cx="239" cy="142"/>
                  </a:xfrm>
                  <a:custGeom>
                    <a:avLst/>
                    <a:gdLst>
                      <a:gd name="T0" fmla="*/ 238 w 239"/>
                      <a:gd name="T1" fmla="*/ 141 h 142"/>
                      <a:gd name="T2" fmla="*/ 84 w 239"/>
                      <a:gd name="T3" fmla="*/ 141 h 142"/>
                      <a:gd name="T4" fmla="*/ 0 w 239"/>
                      <a:gd name="T5" fmla="*/ 0 h 142"/>
                      <a:gd name="T6" fmla="*/ 238 w 239"/>
                      <a:gd name="T7" fmla="*/ 0 h 142"/>
                      <a:gd name="T8" fmla="*/ 238 w 239"/>
                      <a:gd name="T9" fmla="*/ 141 h 142"/>
                    </a:gdLst>
                    <a:ahLst/>
                    <a:cxnLst>
                      <a:cxn ang="0">
                        <a:pos x="T0" y="T1"/>
                      </a:cxn>
                      <a:cxn ang="0">
                        <a:pos x="T2" y="T3"/>
                      </a:cxn>
                      <a:cxn ang="0">
                        <a:pos x="T4" y="T5"/>
                      </a:cxn>
                      <a:cxn ang="0">
                        <a:pos x="T6" y="T7"/>
                      </a:cxn>
                      <a:cxn ang="0">
                        <a:pos x="T8" y="T9"/>
                      </a:cxn>
                    </a:cxnLst>
                    <a:rect l="0" t="0" r="r" b="b"/>
                    <a:pathLst>
                      <a:path w="239" h="142">
                        <a:moveTo>
                          <a:pt x="238" y="141"/>
                        </a:moveTo>
                        <a:lnTo>
                          <a:pt x="84" y="141"/>
                        </a:lnTo>
                        <a:lnTo>
                          <a:pt x="0" y="0"/>
                        </a:lnTo>
                        <a:lnTo>
                          <a:pt x="238" y="0"/>
                        </a:lnTo>
                        <a:lnTo>
                          <a:pt x="238" y="141"/>
                        </a:lnTo>
                      </a:path>
                    </a:pathLst>
                  </a:custGeom>
                  <a:solidFill>
                    <a:schemeClr val="folHlink"/>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65" name="Freeform 41"/>
                  <p:cNvSpPr>
                    <a:spLocks/>
                  </p:cNvSpPr>
                  <p:nvPr/>
                </p:nvSpPr>
                <p:spPr bwMode="auto">
                  <a:xfrm>
                    <a:off x="4076" y="3021"/>
                    <a:ext cx="239" cy="143"/>
                  </a:xfrm>
                  <a:custGeom>
                    <a:avLst/>
                    <a:gdLst>
                      <a:gd name="T0" fmla="*/ 238 w 239"/>
                      <a:gd name="T1" fmla="*/ 0 h 143"/>
                      <a:gd name="T2" fmla="*/ 84 w 239"/>
                      <a:gd name="T3" fmla="*/ 0 h 143"/>
                      <a:gd name="T4" fmla="*/ 0 w 239"/>
                      <a:gd name="T5" fmla="*/ 142 h 143"/>
                      <a:gd name="T6" fmla="*/ 238 w 239"/>
                      <a:gd name="T7" fmla="*/ 142 h 143"/>
                      <a:gd name="T8" fmla="*/ 238 w 239"/>
                      <a:gd name="T9" fmla="*/ 0 h 143"/>
                    </a:gdLst>
                    <a:ahLst/>
                    <a:cxnLst>
                      <a:cxn ang="0">
                        <a:pos x="T0" y="T1"/>
                      </a:cxn>
                      <a:cxn ang="0">
                        <a:pos x="T2" y="T3"/>
                      </a:cxn>
                      <a:cxn ang="0">
                        <a:pos x="T4" y="T5"/>
                      </a:cxn>
                      <a:cxn ang="0">
                        <a:pos x="T6" y="T7"/>
                      </a:cxn>
                      <a:cxn ang="0">
                        <a:pos x="T8" y="T9"/>
                      </a:cxn>
                    </a:cxnLst>
                    <a:rect l="0" t="0" r="r" b="b"/>
                    <a:pathLst>
                      <a:path w="239" h="143">
                        <a:moveTo>
                          <a:pt x="238" y="0"/>
                        </a:moveTo>
                        <a:lnTo>
                          <a:pt x="84" y="0"/>
                        </a:lnTo>
                        <a:lnTo>
                          <a:pt x="0" y="142"/>
                        </a:lnTo>
                        <a:lnTo>
                          <a:pt x="238" y="142"/>
                        </a:lnTo>
                        <a:lnTo>
                          <a:pt x="238" y="0"/>
                        </a:lnTo>
                      </a:path>
                    </a:pathLst>
                  </a:custGeom>
                  <a:solidFill>
                    <a:schemeClr val="accent2"/>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069" name="Group 45"/>
                <p:cNvGrpSpPr>
                  <a:grpSpLocks/>
                </p:cNvGrpSpPr>
                <p:nvPr/>
              </p:nvGrpSpPr>
              <p:grpSpPr bwMode="auto">
                <a:xfrm>
                  <a:off x="4076" y="2739"/>
                  <a:ext cx="239" cy="283"/>
                  <a:chOff x="4076" y="2739"/>
                  <a:chExt cx="239" cy="283"/>
                </a:xfrm>
              </p:grpSpPr>
              <p:sp>
                <p:nvSpPr>
                  <p:cNvPr id="1067" name="Freeform 43"/>
                  <p:cNvSpPr>
                    <a:spLocks/>
                  </p:cNvSpPr>
                  <p:nvPr/>
                </p:nvSpPr>
                <p:spPr bwMode="auto">
                  <a:xfrm>
                    <a:off x="4076" y="2880"/>
                    <a:ext cx="239" cy="142"/>
                  </a:xfrm>
                  <a:custGeom>
                    <a:avLst/>
                    <a:gdLst>
                      <a:gd name="T0" fmla="*/ 238 w 239"/>
                      <a:gd name="T1" fmla="*/ 141 h 142"/>
                      <a:gd name="T2" fmla="*/ 84 w 239"/>
                      <a:gd name="T3" fmla="*/ 141 h 142"/>
                      <a:gd name="T4" fmla="*/ 0 w 239"/>
                      <a:gd name="T5" fmla="*/ 0 h 142"/>
                      <a:gd name="T6" fmla="*/ 238 w 239"/>
                      <a:gd name="T7" fmla="*/ 0 h 142"/>
                      <a:gd name="T8" fmla="*/ 238 w 239"/>
                      <a:gd name="T9" fmla="*/ 141 h 142"/>
                    </a:gdLst>
                    <a:ahLst/>
                    <a:cxnLst>
                      <a:cxn ang="0">
                        <a:pos x="T0" y="T1"/>
                      </a:cxn>
                      <a:cxn ang="0">
                        <a:pos x="T2" y="T3"/>
                      </a:cxn>
                      <a:cxn ang="0">
                        <a:pos x="T4" y="T5"/>
                      </a:cxn>
                      <a:cxn ang="0">
                        <a:pos x="T6" y="T7"/>
                      </a:cxn>
                      <a:cxn ang="0">
                        <a:pos x="T8" y="T9"/>
                      </a:cxn>
                    </a:cxnLst>
                    <a:rect l="0" t="0" r="r" b="b"/>
                    <a:pathLst>
                      <a:path w="239" h="142">
                        <a:moveTo>
                          <a:pt x="238" y="141"/>
                        </a:moveTo>
                        <a:lnTo>
                          <a:pt x="84" y="141"/>
                        </a:lnTo>
                        <a:lnTo>
                          <a:pt x="0" y="0"/>
                        </a:lnTo>
                        <a:lnTo>
                          <a:pt x="238" y="0"/>
                        </a:lnTo>
                        <a:lnTo>
                          <a:pt x="238" y="141"/>
                        </a:lnTo>
                      </a:path>
                    </a:pathLst>
                  </a:custGeom>
                  <a:solidFill>
                    <a:schemeClr val="folHlink"/>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68" name="Freeform 44"/>
                  <p:cNvSpPr>
                    <a:spLocks/>
                  </p:cNvSpPr>
                  <p:nvPr/>
                </p:nvSpPr>
                <p:spPr bwMode="auto">
                  <a:xfrm>
                    <a:off x="4076" y="2739"/>
                    <a:ext cx="239" cy="142"/>
                  </a:xfrm>
                  <a:custGeom>
                    <a:avLst/>
                    <a:gdLst>
                      <a:gd name="T0" fmla="*/ 238 w 239"/>
                      <a:gd name="T1" fmla="*/ 0 h 142"/>
                      <a:gd name="T2" fmla="*/ 84 w 239"/>
                      <a:gd name="T3" fmla="*/ 0 h 142"/>
                      <a:gd name="T4" fmla="*/ 0 w 239"/>
                      <a:gd name="T5" fmla="*/ 141 h 142"/>
                      <a:gd name="T6" fmla="*/ 238 w 239"/>
                      <a:gd name="T7" fmla="*/ 141 h 142"/>
                      <a:gd name="T8" fmla="*/ 238 w 239"/>
                      <a:gd name="T9" fmla="*/ 0 h 142"/>
                    </a:gdLst>
                    <a:ahLst/>
                    <a:cxnLst>
                      <a:cxn ang="0">
                        <a:pos x="T0" y="T1"/>
                      </a:cxn>
                      <a:cxn ang="0">
                        <a:pos x="T2" y="T3"/>
                      </a:cxn>
                      <a:cxn ang="0">
                        <a:pos x="T4" y="T5"/>
                      </a:cxn>
                      <a:cxn ang="0">
                        <a:pos x="T6" y="T7"/>
                      </a:cxn>
                      <a:cxn ang="0">
                        <a:pos x="T8" y="T9"/>
                      </a:cxn>
                    </a:cxnLst>
                    <a:rect l="0" t="0" r="r" b="b"/>
                    <a:pathLst>
                      <a:path w="239" h="142">
                        <a:moveTo>
                          <a:pt x="238" y="0"/>
                        </a:moveTo>
                        <a:lnTo>
                          <a:pt x="84" y="0"/>
                        </a:lnTo>
                        <a:lnTo>
                          <a:pt x="0" y="141"/>
                        </a:lnTo>
                        <a:lnTo>
                          <a:pt x="238" y="141"/>
                        </a:lnTo>
                        <a:lnTo>
                          <a:pt x="238" y="0"/>
                        </a:lnTo>
                      </a:path>
                    </a:pathLst>
                  </a:custGeom>
                  <a:solidFill>
                    <a:schemeClr val="accent2"/>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072" name="Group 48"/>
                <p:cNvGrpSpPr>
                  <a:grpSpLocks/>
                </p:cNvGrpSpPr>
                <p:nvPr/>
              </p:nvGrpSpPr>
              <p:grpSpPr bwMode="auto">
                <a:xfrm>
                  <a:off x="4076" y="2456"/>
                  <a:ext cx="239" cy="284"/>
                  <a:chOff x="4076" y="2456"/>
                  <a:chExt cx="239" cy="284"/>
                </a:xfrm>
              </p:grpSpPr>
              <p:sp>
                <p:nvSpPr>
                  <p:cNvPr id="1070" name="Freeform 46"/>
                  <p:cNvSpPr>
                    <a:spLocks/>
                  </p:cNvSpPr>
                  <p:nvPr/>
                </p:nvSpPr>
                <p:spPr bwMode="auto">
                  <a:xfrm>
                    <a:off x="4076" y="2597"/>
                    <a:ext cx="239" cy="143"/>
                  </a:xfrm>
                  <a:custGeom>
                    <a:avLst/>
                    <a:gdLst>
                      <a:gd name="T0" fmla="*/ 238 w 239"/>
                      <a:gd name="T1" fmla="*/ 142 h 143"/>
                      <a:gd name="T2" fmla="*/ 84 w 239"/>
                      <a:gd name="T3" fmla="*/ 142 h 143"/>
                      <a:gd name="T4" fmla="*/ 0 w 239"/>
                      <a:gd name="T5" fmla="*/ 0 h 143"/>
                      <a:gd name="T6" fmla="*/ 238 w 239"/>
                      <a:gd name="T7" fmla="*/ 0 h 143"/>
                      <a:gd name="T8" fmla="*/ 238 w 239"/>
                      <a:gd name="T9" fmla="*/ 142 h 143"/>
                    </a:gdLst>
                    <a:ahLst/>
                    <a:cxnLst>
                      <a:cxn ang="0">
                        <a:pos x="T0" y="T1"/>
                      </a:cxn>
                      <a:cxn ang="0">
                        <a:pos x="T2" y="T3"/>
                      </a:cxn>
                      <a:cxn ang="0">
                        <a:pos x="T4" y="T5"/>
                      </a:cxn>
                      <a:cxn ang="0">
                        <a:pos x="T6" y="T7"/>
                      </a:cxn>
                      <a:cxn ang="0">
                        <a:pos x="T8" y="T9"/>
                      </a:cxn>
                    </a:cxnLst>
                    <a:rect l="0" t="0" r="r" b="b"/>
                    <a:pathLst>
                      <a:path w="239" h="143">
                        <a:moveTo>
                          <a:pt x="238" y="142"/>
                        </a:moveTo>
                        <a:lnTo>
                          <a:pt x="84" y="142"/>
                        </a:lnTo>
                        <a:lnTo>
                          <a:pt x="0" y="0"/>
                        </a:lnTo>
                        <a:lnTo>
                          <a:pt x="238" y="0"/>
                        </a:lnTo>
                        <a:lnTo>
                          <a:pt x="238" y="142"/>
                        </a:lnTo>
                      </a:path>
                    </a:pathLst>
                  </a:custGeom>
                  <a:solidFill>
                    <a:schemeClr val="folHlink"/>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71" name="Freeform 47"/>
                  <p:cNvSpPr>
                    <a:spLocks/>
                  </p:cNvSpPr>
                  <p:nvPr/>
                </p:nvSpPr>
                <p:spPr bwMode="auto">
                  <a:xfrm>
                    <a:off x="4076" y="2456"/>
                    <a:ext cx="239" cy="142"/>
                  </a:xfrm>
                  <a:custGeom>
                    <a:avLst/>
                    <a:gdLst>
                      <a:gd name="T0" fmla="*/ 238 w 239"/>
                      <a:gd name="T1" fmla="*/ 0 h 142"/>
                      <a:gd name="T2" fmla="*/ 84 w 239"/>
                      <a:gd name="T3" fmla="*/ 0 h 142"/>
                      <a:gd name="T4" fmla="*/ 0 w 239"/>
                      <a:gd name="T5" fmla="*/ 141 h 142"/>
                      <a:gd name="T6" fmla="*/ 238 w 239"/>
                      <a:gd name="T7" fmla="*/ 141 h 142"/>
                      <a:gd name="T8" fmla="*/ 238 w 239"/>
                      <a:gd name="T9" fmla="*/ 0 h 142"/>
                    </a:gdLst>
                    <a:ahLst/>
                    <a:cxnLst>
                      <a:cxn ang="0">
                        <a:pos x="T0" y="T1"/>
                      </a:cxn>
                      <a:cxn ang="0">
                        <a:pos x="T2" y="T3"/>
                      </a:cxn>
                      <a:cxn ang="0">
                        <a:pos x="T4" y="T5"/>
                      </a:cxn>
                      <a:cxn ang="0">
                        <a:pos x="T6" y="T7"/>
                      </a:cxn>
                      <a:cxn ang="0">
                        <a:pos x="T8" y="T9"/>
                      </a:cxn>
                    </a:cxnLst>
                    <a:rect l="0" t="0" r="r" b="b"/>
                    <a:pathLst>
                      <a:path w="239" h="142">
                        <a:moveTo>
                          <a:pt x="238" y="0"/>
                        </a:moveTo>
                        <a:lnTo>
                          <a:pt x="84" y="0"/>
                        </a:lnTo>
                        <a:lnTo>
                          <a:pt x="0" y="141"/>
                        </a:lnTo>
                        <a:lnTo>
                          <a:pt x="238" y="141"/>
                        </a:lnTo>
                        <a:lnTo>
                          <a:pt x="238" y="0"/>
                        </a:lnTo>
                      </a:path>
                    </a:pathLst>
                  </a:custGeom>
                  <a:solidFill>
                    <a:schemeClr val="accent2"/>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grpSp>
      </p:grpSp>
      <p:sp>
        <p:nvSpPr>
          <p:cNvPr id="1076" name="Rectangle 52"/>
          <p:cNvSpPr>
            <a:spLocks noGrp="1" noChangeArrowheads="1"/>
          </p:cNvSpPr>
          <p:nvPr>
            <p:ph type="title"/>
          </p:nvPr>
        </p:nvSpPr>
        <p:spPr bwMode="auto">
          <a:xfrm>
            <a:off x="685800" y="685800"/>
            <a:ext cx="77724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77" name="Rectangle 53"/>
          <p:cNvSpPr>
            <a:spLocks noGrp="1" noChangeArrowheads="1"/>
          </p:cNvSpPr>
          <p:nvPr>
            <p:ph type="body" idx="1"/>
          </p:nvPr>
        </p:nvSpPr>
        <p:spPr bwMode="auto">
          <a:xfrm>
            <a:off x="685800" y="1981200"/>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488" tIns="44450" rIns="90488" bIns="4445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78" name="Rectangle 54"/>
          <p:cNvSpPr>
            <a:spLocks noChangeArrowheads="1"/>
          </p:cNvSpPr>
          <p:nvPr/>
        </p:nvSpPr>
        <p:spPr bwMode="auto">
          <a:xfrm>
            <a:off x="61913" y="6488113"/>
            <a:ext cx="858837" cy="301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spAutoFit/>
          </a:bodyPr>
          <a:lstStyle/>
          <a:p>
            <a:r>
              <a:rPr lang="en-GB" altLang="en-US" sz="1400"/>
              <a:t>Sue Maw</a:t>
            </a:r>
          </a:p>
        </p:txBody>
      </p:sp>
      <p:sp>
        <p:nvSpPr>
          <p:cNvPr id="1079" name="Rectangle 55"/>
          <p:cNvSpPr>
            <a:spLocks noChangeArrowheads="1"/>
          </p:cNvSpPr>
          <p:nvPr/>
        </p:nvSpPr>
        <p:spPr bwMode="auto">
          <a:xfrm>
            <a:off x="8694738" y="6488113"/>
            <a:ext cx="387350" cy="301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spAutoFit/>
          </a:bodyPr>
          <a:lstStyle/>
          <a:p>
            <a:pPr algn="r"/>
            <a:fld id="{AF6FC4CE-5534-4BE4-9139-4FB183F01602}" type="slidenum">
              <a:rPr lang="en-GB" altLang="en-US" sz="1400"/>
              <a:pPr algn="r"/>
              <a:t>‹#›</a:t>
            </a:fld>
            <a:endParaRPr lang="en-GB" altLang="en-US" sz="140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anose="02020603050405020304" pitchFamily="18" charset="0"/>
        </a:defRPr>
      </a:lvl2pPr>
      <a:lvl3pPr algn="ctr" rtl="0" eaLnBrk="0" fontAlgn="base" hangingPunct="0">
        <a:spcBef>
          <a:spcPct val="0"/>
        </a:spcBef>
        <a:spcAft>
          <a:spcPct val="0"/>
        </a:spcAft>
        <a:defRPr sz="4400">
          <a:solidFill>
            <a:schemeClr val="tx2"/>
          </a:solidFill>
          <a:latin typeface="Times New Roman" panose="02020603050405020304" pitchFamily="18" charset="0"/>
        </a:defRPr>
      </a:lvl3pPr>
      <a:lvl4pPr algn="ctr" rtl="0" eaLnBrk="0" fontAlgn="base" hangingPunct="0">
        <a:spcBef>
          <a:spcPct val="0"/>
        </a:spcBef>
        <a:spcAft>
          <a:spcPct val="0"/>
        </a:spcAft>
        <a:defRPr sz="4400">
          <a:solidFill>
            <a:schemeClr val="tx2"/>
          </a:solidFill>
          <a:latin typeface="Times New Roman" panose="02020603050405020304" pitchFamily="18" charset="0"/>
        </a:defRPr>
      </a:lvl4pPr>
      <a:lvl5pPr algn="ctr" rtl="0" eaLnBrk="0" fontAlgn="base" hangingPunct="0">
        <a:spcBef>
          <a:spcPct val="0"/>
        </a:spcBef>
        <a:spcAft>
          <a:spcPct val="0"/>
        </a:spcAft>
        <a:defRPr sz="4400">
          <a:solidFill>
            <a:schemeClr val="tx2"/>
          </a:solidFill>
          <a:latin typeface="Times New Roman" panose="02020603050405020304" pitchFamily="18" charset="0"/>
        </a:defRPr>
      </a:lvl5pPr>
      <a:lvl6pPr marL="457200" algn="ctr" rtl="0" eaLnBrk="0" fontAlgn="base" hangingPunct="0">
        <a:spcBef>
          <a:spcPct val="0"/>
        </a:spcBef>
        <a:spcAft>
          <a:spcPct val="0"/>
        </a:spcAft>
        <a:defRPr sz="4400">
          <a:solidFill>
            <a:schemeClr val="tx2"/>
          </a:solidFill>
          <a:latin typeface="Times New Roman" panose="02020603050405020304" pitchFamily="18" charset="0"/>
        </a:defRPr>
      </a:lvl6pPr>
      <a:lvl7pPr marL="914400" algn="ctr" rtl="0" eaLnBrk="0" fontAlgn="base" hangingPunct="0">
        <a:spcBef>
          <a:spcPct val="0"/>
        </a:spcBef>
        <a:spcAft>
          <a:spcPct val="0"/>
        </a:spcAft>
        <a:defRPr sz="4400">
          <a:solidFill>
            <a:schemeClr val="tx2"/>
          </a:solidFill>
          <a:latin typeface="Times New Roman" panose="02020603050405020304" pitchFamily="18" charset="0"/>
        </a:defRPr>
      </a:lvl7pPr>
      <a:lvl8pPr marL="1371600" algn="ctr" rtl="0" eaLnBrk="0" fontAlgn="base" hangingPunct="0">
        <a:spcBef>
          <a:spcPct val="0"/>
        </a:spcBef>
        <a:spcAft>
          <a:spcPct val="0"/>
        </a:spcAft>
        <a:defRPr sz="4400">
          <a:solidFill>
            <a:schemeClr val="tx2"/>
          </a:solidFill>
          <a:latin typeface="Times New Roman" panose="02020603050405020304" pitchFamily="18" charset="0"/>
        </a:defRPr>
      </a:lvl8pPr>
      <a:lvl9pPr marL="1828800" algn="ctr" rtl="0" eaLnBrk="0" fontAlgn="base" hangingPunct="0">
        <a:spcBef>
          <a:spcPct val="0"/>
        </a:spcBef>
        <a:spcAft>
          <a:spcPct val="0"/>
        </a:spcAft>
        <a:defRPr sz="4400">
          <a:solidFill>
            <a:schemeClr val="tx2"/>
          </a:solidFill>
          <a:latin typeface="Times New Roman" panose="02020603050405020304" pitchFamily="18" charset="0"/>
        </a:defRPr>
      </a:lvl9pPr>
    </p:titleStyle>
    <p:bodyStyle>
      <a:lvl1pPr marL="342900" indent="-342900" algn="l" rtl="0" eaLnBrk="0" fontAlgn="base" hangingPunct="0">
        <a:spcBef>
          <a:spcPct val="20000"/>
        </a:spcBef>
        <a:spcAft>
          <a:spcPct val="0"/>
        </a:spcAft>
        <a:buClr>
          <a:schemeClr val="tx1"/>
        </a:buClr>
        <a:buSzPct val="75000"/>
        <a:buFont typeface="Monotype Sorts" charset="2"/>
        <a:buChar char="u"/>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tx1"/>
        </a:buClr>
        <a:buSzPct val="10000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lr>
          <a:schemeClr val="tx1"/>
        </a:buClr>
        <a:buSzPct val="10000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tx1"/>
        </a:buClr>
        <a:buSzPct val="10000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lr>
          <a:schemeClr val="tx1"/>
        </a:buClr>
        <a:buSzPct val="10000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xml"/><Relationship Id="rId1" Type="http://schemas.openxmlformats.org/officeDocument/2006/relationships/vmlDrawing" Target="../drawings/vmlDrawing1.vml"/><Relationship Id="rId5" Type="http://schemas.openxmlformats.org/officeDocument/2006/relationships/image" Target="../media/image1.emf"/><Relationship Id="rId4" Type="http://schemas.openxmlformats.org/officeDocument/2006/relationships/oleObject" Target="../embeddings/oleObject1.bin"/></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mlDrawing" Target="../drawings/vmlDrawing2.vml"/><Relationship Id="rId5" Type="http://schemas.openxmlformats.org/officeDocument/2006/relationships/image" Target="../media/image2.emf"/><Relationship Id="rId4" Type="http://schemas.openxmlformats.org/officeDocument/2006/relationships/oleObject" Target="../embeddings/oleObject2.bin"/></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6.xml"/><Relationship Id="rId1" Type="http://schemas.openxmlformats.org/officeDocument/2006/relationships/vmlDrawing" Target="../drawings/vmlDrawing3.vml"/><Relationship Id="rId5" Type="http://schemas.openxmlformats.org/officeDocument/2006/relationships/image" Target="../media/image3.emf"/><Relationship Id="rId4" Type="http://schemas.openxmlformats.org/officeDocument/2006/relationships/oleObject" Target="../embeddings/oleObject3.bin"/></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6.xml"/><Relationship Id="rId1" Type="http://schemas.openxmlformats.org/officeDocument/2006/relationships/vmlDrawing" Target="../drawings/vmlDrawing4.vml"/><Relationship Id="rId5" Type="http://schemas.openxmlformats.org/officeDocument/2006/relationships/image" Target="../media/image4.wmf"/><Relationship Id="rId4" Type="http://schemas.openxmlformats.org/officeDocument/2006/relationships/oleObject" Target="../embeddings/oleObject4.bin"/></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lingscars.com/"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vmlDrawing" Target="../drawings/vmlDrawing5.vml"/><Relationship Id="rId5" Type="http://schemas.openxmlformats.org/officeDocument/2006/relationships/image" Target="../media/image6.wmf"/><Relationship Id="rId4" Type="http://schemas.openxmlformats.org/officeDocument/2006/relationships/oleObject" Target="../embeddings/oleObject5.bin"/></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6.xml"/><Relationship Id="rId1" Type="http://schemas.openxmlformats.org/officeDocument/2006/relationships/vmlDrawing" Target="../drawings/vmlDrawing6.vml"/><Relationship Id="rId5" Type="http://schemas.openxmlformats.org/officeDocument/2006/relationships/image" Target="../media/image7.emf"/><Relationship Id="rId4" Type="http://schemas.openxmlformats.org/officeDocument/2006/relationships/oleObject" Target="../embeddings/oleObject6.bin"/></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155700" y="628650"/>
            <a:ext cx="6832600" cy="685800"/>
          </a:xfrm>
          <a:noFill/>
          <a:ln/>
        </p:spPr>
        <p:txBody>
          <a:bodyPr/>
          <a:lstStyle/>
          <a:p>
            <a:r>
              <a:rPr lang="en-GB" altLang="en-US" b="1" u="sng"/>
              <a:t>Human Memory</a:t>
            </a:r>
          </a:p>
        </p:txBody>
      </p:sp>
      <p:sp>
        <p:nvSpPr>
          <p:cNvPr id="4099" name="Rectangle 3"/>
          <p:cNvSpPr>
            <a:spLocks noChangeArrowheads="1"/>
          </p:cNvSpPr>
          <p:nvPr/>
        </p:nvSpPr>
        <p:spPr bwMode="auto">
          <a:xfrm>
            <a:off x="2547938" y="1604963"/>
            <a:ext cx="4048125" cy="1019175"/>
          </a:xfrm>
          <a:prstGeom prst="rect">
            <a:avLst/>
          </a:prstGeom>
          <a:solidFill>
            <a:schemeClr val="accent2"/>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0" name="Rectangle 4"/>
          <p:cNvSpPr>
            <a:spLocks noChangeArrowheads="1"/>
          </p:cNvSpPr>
          <p:nvPr/>
        </p:nvSpPr>
        <p:spPr bwMode="auto">
          <a:xfrm>
            <a:off x="2935288" y="1939925"/>
            <a:ext cx="3070225"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r>
              <a:rPr lang="en-GB" altLang="en-US"/>
              <a:t>Sensory Memory</a:t>
            </a:r>
          </a:p>
        </p:txBody>
      </p:sp>
      <p:sp>
        <p:nvSpPr>
          <p:cNvPr id="4101" name="Rectangle 5"/>
          <p:cNvSpPr>
            <a:spLocks noChangeArrowheads="1"/>
          </p:cNvSpPr>
          <p:nvPr/>
        </p:nvSpPr>
        <p:spPr bwMode="auto">
          <a:xfrm>
            <a:off x="2547938" y="3262313"/>
            <a:ext cx="4048125" cy="1019175"/>
          </a:xfrm>
          <a:prstGeom prst="rect">
            <a:avLst/>
          </a:prstGeom>
          <a:solidFill>
            <a:schemeClr val="accent2"/>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2" name="Rectangle 6"/>
          <p:cNvSpPr>
            <a:spLocks noChangeArrowheads="1"/>
          </p:cNvSpPr>
          <p:nvPr/>
        </p:nvSpPr>
        <p:spPr bwMode="auto">
          <a:xfrm>
            <a:off x="2935288" y="3436938"/>
            <a:ext cx="3070225"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r>
              <a:rPr lang="en-GB" altLang="en-US"/>
              <a:t>Short Term Memory</a:t>
            </a:r>
          </a:p>
        </p:txBody>
      </p:sp>
      <p:sp>
        <p:nvSpPr>
          <p:cNvPr id="4103" name="Rectangle 7"/>
          <p:cNvSpPr>
            <a:spLocks noChangeArrowheads="1"/>
          </p:cNvSpPr>
          <p:nvPr/>
        </p:nvSpPr>
        <p:spPr bwMode="auto">
          <a:xfrm>
            <a:off x="2547938" y="5033963"/>
            <a:ext cx="4048125" cy="1019175"/>
          </a:xfrm>
          <a:prstGeom prst="rect">
            <a:avLst/>
          </a:prstGeom>
          <a:solidFill>
            <a:schemeClr val="accent2"/>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4" name="Rectangle 8"/>
          <p:cNvSpPr>
            <a:spLocks noChangeArrowheads="1"/>
          </p:cNvSpPr>
          <p:nvPr/>
        </p:nvSpPr>
        <p:spPr bwMode="auto">
          <a:xfrm>
            <a:off x="2935288" y="5254625"/>
            <a:ext cx="3070225"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r>
              <a:rPr lang="en-GB" altLang="en-US"/>
              <a:t>Long Term Memory</a:t>
            </a:r>
          </a:p>
        </p:txBody>
      </p:sp>
      <p:sp>
        <p:nvSpPr>
          <p:cNvPr id="4105" name="Line 9"/>
          <p:cNvSpPr>
            <a:spLocks noChangeShapeType="1"/>
          </p:cNvSpPr>
          <p:nvPr/>
        </p:nvSpPr>
        <p:spPr bwMode="auto">
          <a:xfrm>
            <a:off x="4572000" y="2690813"/>
            <a:ext cx="0" cy="56197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6" name="Line 10"/>
          <p:cNvSpPr>
            <a:spLocks noChangeShapeType="1"/>
          </p:cNvSpPr>
          <p:nvPr/>
        </p:nvSpPr>
        <p:spPr bwMode="auto">
          <a:xfrm>
            <a:off x="4572000" y="4291013"/>
            <a:ext cx="0" cy="73342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7" name="Rectangle 11"/>
          <p:cNvSpPr>
            <a:spLocks noChangeArrowheads="1"/>
          </p:cNvSpPr>
          <p:nvPr/>
        </p:nvSpPr>
        <p:spPr bwMode="auto">
          <a:xfrm>
            <a:off x="4951413" y="2784475"/>
            <a:ext cx="1330325"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r>
              <a:rPr lang="en-GB" altLang="en-US"/>
              <a:t>Attention</a:t>
            </a:r>
          </a:p>
        </p:txBody>
      </p:sp>
      <p:sp>
        <p:nvSpPr>
          <p:cNvPr id="4108" name="Rectangle 12"/>
          <p:cNvSpPr>
            <a:spLocks noChangeArrowheads="1"/>
          </p:cNvSpPr>
          <p:nvPr/>
        </p:nvSpPr>
        <p:spPr bwMode="auto">
          <a:xfrm>
            <a:off x="4951413" y="4498975"/>
            <a:ext cx="1381125"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r>
              <a:rPr lang="en-GB" altLang="en-US"/>
              <a:t>Rehearsal</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ctrTitle"/>
          </p:nvPr>
        </p:nvSpPr>
        <p:spPr>
          <a:xfrm>
            <a:off x="76200" y="342900"/>
            <a:ext cx="7137400" cy="971550"/>
          </a:xfrm>
          <a:noFill/>
          <a:ln/>
        </p:spPr>
        <p:txBody>
          <a:bodyPr anchor="ctr"/>
          <a:lstStyle/>
          <a:p>
            <a:r>
              <a:rPr lang="en-GB" altLang="en-US" sz="4400" b="1" u="sng"/>
              <a:t>Sensory Memory</a:t>
            </a:r>
          </a:p>
        </p:txBody>
      </p:sp>
      <p:sp>
        <p:nvSpPr>
          <p:cNvPr id="6147" name="Rectangle 3"/>
          <p:cNvSpPr>
            <a:spLocks noGrp="1" noChangeArrowheads="1"/>
          </p:cNvSpPr>
          <p:nvPr>
            <p:ph type="subTitle" idx="1"/>
          </p:nvPr>
        </p:nvSpPr>
        <p:spPr>
          <a:xfrm>
            <a:off x="1270000" y="5543550"/>
            <a:ext cx="6553200" cy="571500"/>
          </a:xfrm>
          <a:noFill/>
          <a:ln/>
        </p:spPr>
        <p:txBody>
          <a:bodyPr/>
          <a:lstStyle/>
          <a:p>
            <a:pPr marL="342900" indent="-342900" algn="l">
              <a:buFont typeface="Monotype Sorts" charset="2"/>
              <a:buChar char="u"/>
            </a:pPr>
            <a:r>
              <a:rPr lang="en-GB" altLang="en-US" sz="2800"/>
              <a:t>Iconic memory allows us to see animated images</a:t>
            </a:r>
          </a:p>
        </p:txBody>
      </p:sp>
      <p:graphicFrame>
        <p:nvGraphicFramePr>
          <p:cNvPr id="6148" name="Object 4">
            <a:hlinkClick r:id="" action="ppaction://ole?verb=0"/>
          </p:cNvPr>
          <p:cNvGraphicFramePr>
            <a:graphicFrameLocks/>
          </p:cNvGraphicFramePr>
          <p:nvPr/>
        </p:nvGraphicFramePr>
        <p:xfrm>
          <a:off x="2705100" y="3575050"/>
          <a:ext cx="3328988" cy="1879600"/>
        </p:xfrm>
        <a:graphic>
          <a:graphicData uri="http://schemas.openxmlformats.org/presentationml/2006/ole">
            <mc:AlternateContent xmlns:mc="http://schemas.openxmlformats.org/markup-compatibility/2006">
              <mc:Choice xmlns:v="urn:schemas-microsoft-com:vml" Requires="v">
                <p:oleObj spid="_x0000_s6153" name="Document" r:id="rId4" imgW="4525920" imgH="2555640" progId="Word.Document.6">
                  <p:embed/>
                </p:oleObj>
              </mc:Choice>
              <mc:Fallback>
                <p:oleObj name="Document" r:id="rId4" imgW="4525920" imgH="2555640" progId="Word.Document.6">
                  <p:embed/>
                  <p:pic>
                    <p:nvPicPr>
                      <p:cNvPr id="0" name="Object 4"/>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05100" y="3575050"/>
                        <a:ext cx="3328988" cy="187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6149" name="Rectangle 5"/>
          <p:cNvSpPr>
            <a:spLocks noChangeArrowheads="1"/>
          </p:cNvSpPr>
          <p:nvPr/>
        </p:nvSpPr>
        <p:spPr bwMode="auto">
          <a:xfrm>
            <a:off x="1371600" y="1543050"/>
            <a:ext cx="6553200" cy="2057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lvl1pPr marL="342900" indent="-3429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20000"/>
              </a:spcBef>
              <a:buClr>
                <a:schemeClr val="tx1"/>
              </a:buClr>
              <a:buSzPct val="75000"/>
              <a:buFont typeface="Monotype Sorts" charset="2"/>
              <a:buChar char="u"/>
            </a:pPr>
            <a:r>
              <a:rPr lang="en-GB" altLang="en-US" sz="2800"/>
              <a:t>The sensory registers act as buffers for stimuli received through the senses </a:t>
            </a:r>
          </a:p>
          <a:p>
            <a:pPr>
              <a:spcBef>
                <a:spcPct val="20000"/>
              </a:spcBef>
              <a:buClr>
                <a:schemeClr val="tx1"/>
              </a:buClr>
              <a:buSzPct val="75000"/>
              <a:buFont typeface="Monotype Sorts" charset="2"/>
              <a:buChar char="u"/>
            </a:pPr>
            <a:r>
              <a:rPr lang="en-GB" altLang="en-US" sz="2800"/>
              <a:t>Persistence is short (0.2 seconds for vision, 2 seconds for hearing)</a:t>
            </a: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990600" y="628650"/>
            <a:ext cx="7239000" cy="571500"/>
          </a:xfrm>
          <a:noFill/>
          <a:ln/>
        </p:spPr>
        <p:txBody>
          <a:bodyPr/>
          <a:lstStyle/>
          <a:p>
            <a:r>
              <a:rPr lang="en-GB" altLang="en-US" sz="3200" b="1" u="sng"/>
              <a:t>Short Term Memory (STM)</a:t>
            </a:r>
          </a:p>
        </p:txBody>
      </p:sp>
      <p:sp>
        <p:nvSpPr>
          <p:cNvPr id="8195" name="Rectangle 3"/>
          <p:cNvSpPr>
            <a:spLocks noGrp="1" noChangeArrowheads="1"/>
          </p:cNvSpPr>
          <p:nvPr>
            <p:ph type="body" idx="1"/>
          </p:nvPr>
        </p:nvSpPr>
        <p:spPr>
          <a:xfrm>
            <a:off x="584200" y="1466850"/>
            <a:ext cx="7772400" cy="4114800"/>
          </a:xfrm>
          <a:noFill/>
          <a:ln/>
        </p:spPr>
        <p:txBody>
          <a:bodyPr/>
          <a:lstStyle/>
          <a:p>
            <a:pPr>
              <a:lnSpc>
                <a:spcPct val="90000"/>
              </a:lnSpc>
            </a:pPr>
            <a:r>
              <a:rPr lang="en-GB" altLang="en-US" sz="2400"/>
              <a:t>STM acts as a ‘scratch-pad’ for information we are holding in consciousness</a:t>
            </a:r>
          </a:p>
          <a:p>
            <a:pPr>
              <a:lnSpc>
                <a:spcPct val="90000"/>
              </a:lnSpc>
            </a:pPr>
            <a:r>
              <a:rPr lang="en-GB" altLang="en-US" sz="2400"/>
              <a:t>We are using STM when we:</a:t>
            </a:r>
          </a:p>
          <a:p>
            <a:pPr>
              <a:lnSpc>
                <a:spcPct val="90000"/>
              </a:lnSpc>
              <a:buFont typeface="Monotype Sorts" charset="2"/>
              <a:buChar char="ý"/>
            </a:pPr>
            <a:r>
              <a:rPr lang="en-GB" altLang="en-US" sz="2400"/>
              <a:t>Hold a list of numbers in our heads</a:t>
            </a:r>
          </a:p>
          <a:p>
            <a:pPr>
              <a:lnSpc>
                <a:spcPct val="90000"/>
              </a:lnSpc>
              <a:buFont typeface="Monotype Sorts" charset="2"/>
              <a:buChar char="ý"/>
            </a:pPr>
            <a:r>
              <a:rPr lang="en-GB" altLang="en-US" sz="2400"/>
              <a:t>Perform mental arithmetic</a:t>
            </a:r>
          </a:p>
          <a:p>
            <a:pPr>
              <a:lnSpc>
                <a:spcPct val="90000"/>
              </a:lnSpc>
              <a:buFont typeface="Monotype Sorts" charset="2"/>
              <a:buChar char="ý"/>
            </a:pPr>
            <a:r>
              <a:rPr lang="en-GB" altLang="en-US" sz="2400"/>
              <a:t>Read or speak a sentence</a:t>
            </a:r>
          </a:p>
          <a:p>
            <a:pPr>
              <a:lnSpc>
                <a:spcPct val="90000"/>
              </a:lnSpc>
              <a:buFont typeface="Monotype Sorts" charset="2"/>
              <a:buChar char="ý"/>
            </a:pPr>
            <a:r>
              <a:rPr lang="en-GB" altLang="en-US" sz="2400"/>
              <a:t>Follow a chain of reasoning</a:t>
            </a:r>
            <a:endParaRPr lang="en-GB" altLang="en-US" sz="2800"/>
          </a:p>
          <a:p>
            <a:pPr>
              <a:lnSpc>
                <a:spcPct val="90000"/>
              </a:lnSpc>
            </a:pPr>
            <a:r>
              <a:rPr lang="en-GB" altLang="en-US" sz="2400"/>
              <a:t>Experiments performed by G. A. Miller in the 1950s established that the number of ‘chunks’ of information most people can hold in STM is 7 +/- 2 (Miller’s Magic Number)</a:t>
            </a:r>
          </a:p>
          <a:p>
            <a:pPr>
              <a:lnSpc>
                <a:spcPct val="90000"/>
              </a:lnSpc>
            </a:pPr>
            <a:r>
              <a:rPr lang="en-GB" altLang="en-US" sz="2400"/>
              <a:t>The limited capacity of STM is a bottleneck in human information processing</a:t>
            </a:r>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noFill/>
          <a:ln/>
        </p:spPr>
        <p:txBody>
          <a:bodyPr/>
          <a:lstStyle/>
          <a:p>
            <a:r>
              <a:rPr lang="en-GB" altLang="en-US" b="1" u="sng"/>
              <a:t>STM &amp; Interface Design</a:t>
            </a:r>
          </a:p>
        </p:txBody>
      </p:sp>
      <p:sp>
        <p:nvSpPr>
          <p:cNvPr id="10243" name="Rectangle 3"/>
          <p:cNvSpPr>
            <a:spLocks noGrp="1" noChangeArrowheads="1"/>
          </p:cNvSpPr>
          <p:nvPr>
            <p:ph type="body" idx="1"/>
          </p:nvPr>
        </p:nvSpPr>
        <p:spPr>
          <a:noFill/>
          <a:ln/>
        </p:spPr>
        <p:txBody>
          <a:bodyPr/>
          <a:lstStyle/>
          <a:p>
            <a:r>
              <a:rPr lang="en-GB" altLang="en-US" sz="2800"/>
              <a:t>The danger of overloading the STM is greater for new users of computer systems: experienced users will have committed knowledge about the system to LTM</a:t>
            </a:r>
          </a:p>
          <a:p>
            <a:r>
              <a:rPr lang="en-GB" altLang="en-US" sz="2800"/>
              <a:t>The interface designer should:</a:t>
            </a:r>
          </a:p>
        </p:txBody>
      </p:sp>
      <p:graphicFrame>
        <p:nvGraphicFramePr>
          <p:cNvPr id="10244" name="Object 4">
            <a:hlinkClick r:id="" action="ppaction://ole?verb=0"/>
          </p:cNvPr>
          <p:cNvGraphicFramePr>
            <a:graphicFrameLocks/>
          </p:cNvGraphicFramePr>
          <p:nvPr/>
        </p:nvGraphicFramePr>
        <p:xfrm>
          <a:off x="827088" y="4437063"/>
          <a:ext cx="7205662" cy="1541462"/>
        </p:xfrm>
        <a:graphic>
          <a:graphicData uri="http://schemas.openxmlformats.org/presentationml/2006/ole">
            <mc:AlternateContent xmlns:mc="http://schemas.openxmlformats.org/markup-compatibility/2006">
              <mc:Choice xmlns:v="urn:schemas-microsoft-com:vml" Requires="v">
                <p:oleObj spid="_x0000_s10248" name="Document" r:id="rId4" imgW="5062320" imgH="2004840" progId="Word.Document.6">
                  <p:embed/>
                </p:oleObj>
              </mc:Choice>
              <mc:Fallback>
                <p:oleObj name="Document" r:id="rId4" imgW="5062320" imgH="2004840" progId="Word.Document.6">
                  <p:embed/>
                  <p:pic>
                    <p:nvPicPr>
                      <p:cNvPr id="0" name="Object 4"/>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7088" y="4437063"/>
                        <a:ext cx="7205662" cy="154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noFill/>
          <a:ln/>
        </p:spPr>
        <p:txBody>
          <a:bodyPr/>
          <a:lstStyle/>
          <a:p>
            <a:r>
              <a:rPr lang="en-GB" altLang="en-US" b="1" u="sng"/>
              <a:t>Long Term Memory (LTM)</a:t>
            </a:r>
          </a:p>
        </p:txBody>
      </p:sp>
      <p:sp>
        <p:nvSpPr>
          <p:cNvPr id="14339" name="Rectangle 3"/>
          <p:cNvSpPr>
            <a:spLocks noGrp="1" noChangeArrowheads="1"/>
          </p:cNvSpPr>
          <p:nvPr>
            <p:ph type="body" idx="1"/>
          </p:nvPr>
        </p:nvSpPr>
        <p:spPr>
          <a:xfrm>
            <a:off x="482600" y="5013325"/>
            <a:ext cx="7950200" cy="1008063"/>
          </a:xfrm>
          <a:noFill/>
          <a:ln/>
        </p:spPr>
        <p:txBody>
          <a:bodyPr/>
          <a:lstStyle/>
          <a:p>
            <a:pPr>
              <a:lnSpc>
                <a:spcPct val="90000"/>
              </a:lnSpc>
            </a:pPr>
            <a:r>
              <a:rPr lang="en-GB" altLang="en-US" sz="2800"/>
              <a:t>Semantic memory is </a:t>
            </a:r>
            <a:r>
              <a:rPr lang="en-GB" altLang="en-US" sz="2800" b="1">
                <a:effectLst>
                  <a:outerShdw blurRad="38100" dist="38100" dir="2700000" algn="tl">
                    <a:srgbClr val="C0C0C0"/>
                  </a:outerShdw>
                </a:effectLst>
              </a:rPr>
              <a:t>structured</a:t>
            </a:r>
            <a:r>
              <a:rPr lang="en-GB" altLang="en-US" sz="2800"/>
              <a:t> to allow us to access &amp; use information stored</a:t>
            </a:r>
          </a:p>
        </p:txBody>
      </p:sp>
      <p:sp>
        <p:nvSpPr>
          <p:cNvPr id="14340" name="Rectangle 4"/>
          <p:cNvSpPr>
            <a:spLocks noChangeArrowheads="1"/>
          </p:cNvSpPr>
          <p:nvPr/>
        </p:nvSpPr>
        <p:spPr bwMode="auto">
          <a:xfrm>
            <a:off x="685800" y="1981200"/>
            <a:ext cx="7950200" cy="590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lvl1pPr marL="342900" indent="-3429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20000"/>
              </a:spcBef>
              <a:buClr>
                <a:schemeClr val="tx1"/>
              </a:buClr>
              <a:buSzPct val="75000"/>
              <a:buFont typeface="Monotype Sorts" charset="2"/>
              <a:buChar char="u"/>
            </a:pPr>
            <a:r>
              <a:rPr lang="en-GB" altLang="en-US" sz="3200"/>
              <a:t>LTM has a very large capacity</a:t>
            </a:r>
          </a:p>
        </p:txBody>
      </p:sp>
      <p:sp>
        <p:nvSpPr>
          <p:cNvPr id="14341" name="Rectangle 5"/>
          <p:cNvSpPr>
            <a:spLocks noChangeArrowheads="1"/>
          </p:cNvSpPr>
          <p:nvPr/>
        </p:nvSpPr>
        <p:spPr bwMode="auto">
          <a:xfrm>
            <a:off x="3665538" y="2462213"/>
            <a:ext cx="1609725" cy="390525"/>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342" name="Line 6"/>
          <p:cNvSpPr>
            <a:spLocks noChangeShapeType="1"/>
          </p:cNvSpPr>
          <p:nvPr/>
        </p:nvSpPr>
        <p:spPr bwMode="auto">
          <a:xfrm>
            <a:off x="4470400" y="2862263"/>
            <a:ext cx="0" cy="333375"/>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343" name="Line 7"/>
          <p:cNvSpPr>
            <a:spLocks noChangeShapeType="1"/>
          </p:cNvSpPr>
          <p:nvPr/>
        </p:nvSpPr>
        <p:spPr bwMode="auto">
          <a:xfrm flipH="1">
            <a:off x="2430463" y="3200400"/>
            <a:ext cx="4079875"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344" name="Rectangle 8"/>
          <p:cNvSpPr>
            <a:spLocks noChangeArrowheads="1"/>
          </p:cNvSpPr>
          <p:nvPr/>
        </p:nvSpPr>
        <p:spPr bwMode="auto">
          <a:xfrm>
            <a:off x="922338" y="3319463"/>
            <a:ext cx="3133725" cy="1117600"/>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345" name="Rectangle 9"/>
          <p:cNvSpPr>
            <a:spLocks noChangeArrowheads="1"/>
          </p:cNvSpPr>
          <p:nvPr/>
        </p:nvSpPr>
        <p:spPr bwMode="auto">
          <a:xfrm>
            <a:off x="4783138" y="3319463"/>
            <a:ext cx="3032125" cy="1117600"/>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346" name="Rectangle 10"/>
          <p:cNvSpPr>
            <a:spLocks noChangeArrowheads="1"/>
          </p:cNvSpPr>
          <p:nvPr/>
        </p:nvSpPr>
        <p:spPr bwMode="auto">
          <a:xfrm>
            <a:off x="3833813" y="2498725"/>
            <a:ext cx="1114425" cy="3508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r>
              <a:rPr lang="en-GB" altLang="en-US"/>
              <a:t>LTM</a:t>
            </a:r>
          </a:p>
        </p:txBody>
      </p:sp>
      <p:sp>
        <p:nvSpPr>
          <p:cNvPr id="14347" name="Rectangle 11"/>
          <p:cNvSpPr>
            <a:spLocks noChangeArrowheads="1"/>
          </p:cNvSpPr>
          <p:nvPr/>
        </p:nvSpPr>
        <p:spPr bwMode="auto">
          <a:xfrm>
            <a:off x="989013" y="3333750"/>
            <a:ext cx="320675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r>
              <a:rPr lang="en-GB" altLang="en-US" sz="2000"/>
              <a:t>Episodic Memory</a:t>
            </a:r>
            <a:endParaRPr lang="en-GB" altLang="en-US"/>
          </a:p>
          <a:p>
            <a:r>
              <a:rPr lang="en-GB" altLang="en-US" sz="2000"/>
              <a:t>Events &amp; experiences</a:t>
            </a:r>
          </a:p>
        </p:txBody>
      </p:sp>
      <p:sp>
        <p:nvSpPr>
          <p:cNvPr id="14348" name="Rectangle 12"/>
          <p:cNvSpPr>
            <a:spLocks noChangeArrowheads="1"/>
          </p:cNvSpPr>
          <p:nvPr/>
        </p:nvSpPr>
        <p:spPr bwMode="auto">
          <a:xfrm>
            <a:off x="4849813" y="3298825"/>
            <a:ext cx="2763837"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r>
              <a:rPr lang="en-GB" altLang="en-US" sz="2000"/>
              <a:t>Semantic Memory</a:t>
            </a:r>
          </a:p>
          <a:p>
            <a:r>
              <a:rPr lang="en-GB" altLang="en-US" sz="2000"/>
              <a:t>Facts, concepts &amp; </a:t>
            </a:r>
          </a:p>
          <a:p>
            <a:r>
              <a:rPr lang="en-GB" altLang="en-US" sz="2000"/>
              <a:t>skills</a:t>
            </a:r>
          </a:p>
        </p:txBody>
      </p:sp>
      <p:sp>
        <p:nvSpPr>
          <p:cNvPr id="14349" name="Line 13"/>
          <p:cNvSpPr>
            <a:spLocks noChangeShapeType="1"/>
          </p:cNvSpPr>
          <p:nvPr/>
        </p:nvSpPr>
        <p:spPr bwMode="auto">
          <a:xfrm>
            <a:off x="2438400" y="3205163"/>
            <a:ext cx="0" cy="104775"/>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350" name="Line 14"/>
          <p:cNvSpPr>
            <a:spLocks noChangeShapeType="1"/>
          </p:cNvSpPr>
          <p:nvPr/>
        </p:nvSpPr>
        <p:spPr bwMode="auto">
          <a:xfrm>
            <a:off x="6502400" y="3205163"/>
            <a:ext cx="0" cy="104775"/>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85800" y="685800"/>
            <a:ext cx="7645400" cy="685800"/>
          </a:xfrm>
          <a:noFill/>
          <a:ln/>
        </p:spPr>
        <p:txBody>
          <a:bodyPr/>
          <a:lstStyle/>
          <a:p>
            <a:r>
              <a:rPr lang="en-GB" altLang="en-US" b="1" u="sng"/>
              <a:t>Retrieval from LTM</a:t>
            </a:r>
          </a:p>
        </p:txBody>
      </p:sp>
      <p:sp>
        <p:nvSpPr>
          <p:cNvPr id="18435" name="Rectangle 3"/>
          <p:cNvSpPr>
            <a:spLocks noGrp="1" noChangeArrowheads="1"/>
          </p:cNvSpPr>
          <p:nvPr>
            <p:ph type="body" idx="1"/>
          </p:nvPr>
        </p:nvSpPr>
        <p:spPr>
          <a:xfrm>
            <a:off x="685800" y="1352550"/>
            <a:ext cx="7747000" cy="2705100"/>
          </a:xfrm>
          <a:noFill/>
          <a:ln/>
        </p:spPr>
        <p:txBody>
          <a:bodyPr/>
          <a:lstStyle/>
          <a:p>
            <a:r>
              <a:rPr lang="en-GB" altLang="en-US" sz="2800"/>
              <a:t>Recognition is an easier form of retrieval than recall</a:t>
            </a:r>
          </a:p>
          <a:p>
            <a:r>
              <a:rPr lang="en-GB" altLang="en-US" sz="2800"/>
              <a:t>We use cues to help recall</a:t>
            </a:r>
          </a:p>
          <a:p>
            <a:r>
              <a:rPr lang="en-GB" altLang="en-US" sz="2800"/>
              <a:t>Organising information in categories</a:t>
            </a:r>
          </a:p>
          <a:p>
            <a:r>
              <a:rPr lang="en-GB" altLang="en-US" sz="2800"/>
              <a:t>Imagery</a:t>
            </a:r>
          </a:p>
        </p:txBody>
      </p:sp>
      <p:sp>
        <p:nvSpPr>
          <p:cNvPr id="18436" name="Rectangle 4"/>
          <p:cNvSpPr>
            <a:spLocks noChangeArrowheads="1"/>
          </p:cNvSpPr>
          <p:nvPr/>
        </p:nvSpPr>
        <p:spPr bwMode="auto">
          <a:xfrm>
            <a:off x="749300" y="3714750"/>
            <a:ext cx="76454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lstStyle/>
          <a:p>
            <a:pPr algn="ctr"/>
            <a:r>
              <a:rPr lang="en-GB" altLang="en-US" sz="4400" b="1" u="sng">
                <a:solidFill>
                  <a:schemeClr val="tx2"/>
                </a:solidFill>
              </a:rPr>
              <a:t>LTM &amp; Interface Design</a:t>
            </a:r>
          </a:p>
        </p:txBody>
      </p:sp>
      <p:sp>
        <p:nvSpPr>
          <p:cNvPr id="18437" name="Rectangle 5"/>
          <p:cNvSpPr>
            <a:spLocks noChangeArrowheads="1"/>
          </p:cNvSpPr>
          <p:nvPr/>
        </p:nvSpPr>
        <p:spPr bwMode="auto">
          <a:xfrm>
            <a:off x="1016000" y="4914900"/>
            <a:ext cx="6502400" cy="1314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438" name="Rectangle 6"/>
          <p:cNvSpPr>
            <a:spLocks noChangeArrowheads="1"/>
          </p:cNvSpPr>
          <p:nvPr/>
        </p:nvSpPr>
        <p:spPr bwMode="auto">
          <a:xfrm>
            <a:off x="889000" y="4676775"/>
            <a:ext cx="7366000" cy="1390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lvl1pPr marL="342900" indent="-3429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20000"/>
              </a:spcBef>
              <a:buClr>
                <a:schemeClr val="tx1"/>
              </a:buClr>
              <a:buSzPct val="75000"/>
              <a:buFont typeface="Monotype Sorts" charset="2"/>
              <a:buChar char="u"/>
            </a:pPr>
            <a:r>
              <a:rPr lang="en-GB" altLang="en-US" sz="2800"/>
              <a:t>Menus allow users to make use of recognition rather than recall</a:t>
            </a:r>
          </a:p>
          <a:p>
            <a:pPr>
              <a:spcBef>
                <a:spcPct val="20000"/>
              </a:spcBef>
              <a:buClr>
                <a:schemeClr val="tx1"/>
              </a:buClr>
              <a:buSzPct val="75000"/>
              <a:buFont typeface="Monotype Sorts" charset="2"/>
              <a:buChar char="u"/>
            </a:pPr>
            <a:r>
              <a:rPr lang="en-GB" altLang="en-US" sz="2800"/>
              <a:t>Operations for graphical interfaces are easier to remember</a:t>
            </a:r>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1026"/>
          <p:cNvSpPr>
            <a:spLocks noGrp="1" noChangeArrowheads="1"/>
          </p:cNvSpPr>
          <p:nvPr>
            <p:ph type="title"/>
          </p:nvPr>
        </p:nvSpPr>
        <p:spPr/>
        <p:txBody>
          <a:bodyPr/>
          <a:lstStyle/>
          <a:p>
            <a:r>
              <a:rPr lang="en-US" altLang="ja-JP">
                <a:ea typeface="MS PGothic" panose="020B0600070205080204" pitchFamily="34" charset="-128"/>
              </a:rPr>
              <a:t>Semantic network</a:t>
            </a:r>
          </a:p>
        </p:txBody>
      </p:sp>
      <p:graphicFrame>
        <p:nvGraphicFramePr>
          <p:cNvPr id="53251" name="Object 1027"/>
          <p:cNvGraphicFramePr>
            <a:graphicFrameLocks noChangeAspect="1"/>
          </p:cNvGraphicFramePr>
          <p:nvPr/>
        </p:nvGraphicFramePr>
        <p:xfrm>
          <a:off x="1682750" y="1755775"/>
          <a:ext cx="7099300" cy="4999038"/>
        </p:xfrm>
        <a:graphic>
          <a:graphicData uri="http://schemas.openxmlformats.org/presentationml/2006/ole">
            <mc:AlternateContent xmlns:mc="http://schemas.openxmlformats.org/markup-compatibility/2006">
              <mc:Choice xmlns:v="urn:schemas-microsoft-com:vml" Requires="v">
                <p:oleObj spid="_x0000_s53255" name="VISIO" r:id="rId4" imgW="7619400" imgH="5315400" progId="Visio.Drawing.6">
                  <p:embed/>
                </p:oleObj>
              </mc:Choice>
              <mc:Fallback>
                <p:oleObj name="VISIO" r:id="rId4" imgW="7619400" imgH="5315400" progId="Visio.Drawing.6">
                  <p:embed/>
                  <p:pic>
                    <p:nvPicPr>
                      <p:cNvPr id="0" name="Object 102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82750" y="1755775"/>
                        <a:ext cx="7099300" cy="4999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r>
              <a:rPr lang="en-US" altLang="ja-JP">
                <a:ea typeface="MS PGothic" panose="020B0600070205080204" pitchFamily="34" charset="-128"/>
              </a:rPr>
              <a:t>Spreading activation theory</a:t>
            </a:r>
          </a:p>
        </p:txBody>
      </p:sp>
      <p:sp>
        <p:nvSpPr>
          <p:cNvPr id="54275" name="Rectangle 3"/>
          <p:cNvSpPr>
            <a:spLocks noGrp="1" noChangeArrowheads="1"/>
          </p:cNvSpPr>
          <p:nvPr>
            <p:ph type="body" idx="1"/>
          </p:nvPr>
        </p:nvSpPr>
        <p:spPr/>
        <p:txBody>
          <a:bodyPr/>
          <a:lstStyle/>
          <a:p>
            <a:pPr>
              <a:spcBef>
                <a:spcPct val="50000"/>
              </a:spcBef>
            </a:pPr>
            <a:r>
              <a:rPr lang="en-US" altLang="ja-JP">
                <a:ea typeface="MS PGothic" panose="020B0600070205080204" pitchFamily="34" charset="-128"/>
              </a:rPr>
              <a:t>Whenever people see, hear, read, or think about a concept, the corresponding node in semantic memory is activated.</a:t>
            </a:r>
          </a:p>
          <a:p>
            <a:pPr>
              <a:spcBef>
                <a:spcPct val="50000"/>
              </a:spcBef>
            </a:pPr>
            <a:r>
              <a:rPr lang="en-US" altLang="ja-JP">
                <a:ea typeface="MS PGothic" panose="020B0600070205080204" pitchFamily="34" charset="-128"/>
              </a:rPr>
              <a:t>Activation then spreads to neighborhood nodes.</a:t>
            </a:r>
          </a:p>
          <a:p>
            <a:pPr>
              <a:spcBef>
                <a:spcPct val="50000"/>
              </a:spcBef>
            </a:pPr>
            <a:r>
              <a:rPr lang="en-US" altLang="ja-JP">
                <a:ea typeface="MS PGothic" panose="020B0600070205080204" pitchFamily="34" charset="-128"/>
              </a:rPr>
              <a:t>The decision process evaluates the evidence from intersecting paths of activation,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r>
              <a:rPr lang="en-US" altLang="ja-JP">
                <a:ea typeface="MS PGothic" panose="020B0600070205080204" pitchFamily="34" charset="-128"/>
              </a:rPr>
              <a:t>Schema</a:t>
            </a:r>
          </a:p>
        </p:txBody>
      </p:sp>
      <p:sp>
        <p:nvSpPr>
          <p:cNvPr id="55299" name="Rectangle 3"/>
          <p:cNvSpPr>
            <a:spLocks noGrp="1" noChangeArrowheads="1"/>
          </p:cNvSpPr>
          <p:nvPr>
            <p:ph type="body" idx="1"/>
          </p:nvPr>
        </p:nvSpPr>
        <p:spPr>
          <a:xfrm>
            <a:off x="685800" y="1752600"/>
            <a:ext cx="7772400" cy="4419600"/>
          </a:xfrm>
        </p:spPr>
        <p:txBody>
          <a:bodyPr/>
          <a:lstStyle/>
          <a:p>
            <a:r>
              <a:rPr lang="en-US" altLang="ja-JP">
                <a:ea typeface="MS PGothic" panose="020B0600070205080204" pitchFamily="34" charset="-128"/>
              </a:rPr>
              <a:t>Highly organized data structure used for  representing well-experienced typical scene, situation, or concept.</a:t>
            </a:r>
          </a:p>
          <a:p>
            <a:pPr lvl="1">
              <a:spcBef>
                <a:spcPct val="50000"/>
              </a:spcBef>
            </a:pPr>
            <a:r>
              <a:rPr lang="en-US" altLang="ja-JP">
                <a:ea typeface="MS PGothic" panose="020B0600070205080204" pitchFamily="34" charset="-128"/>
              </a:rPr>
              <a:t>Frame (Minsky)</a:t>
            </a:r>
          </a:p>
          <a:p>
            <a:pPr lvl="1"/>
            <a:r>
              <a:rPr lang="en-US" altLang="ja-JP">
                <a:ea typeface="MS PGothic" panose="020B0600070205080204" pitchFamily="34" charset="-128"/>
              </a:rPr>
              <a:t>Script (Schank)</a:t>
            </a:r>
          </a:p>
          <a:p>
            <a:pPr lvl="1"/>
            <a:r>
              <a:rPr lang="en-US" altLang="ja-JP">
                <a:ea typeface="MS PGothic" panose="020B0600070205080204" pitchFamily="34" charset="-128"/>
              </a:rPr>
              <a:t>Template / Prototype</a:t>
            </a:r>
          </a:p>
          <a:p>
            <a:pPr lvl="1"/>
            <a:r>
              <a:rPr lang="en-US" altLang="ja-JP">
                <a:ea typeface="MS PGothic" panose="020B0600070205080204" pitchFamily="34" charset="-128"/>
              </a:rPr>
              <a:t>Memory Organization Packet (Schank)</a:t>
            </a:r>
          </a:p>
          <a:p>
            <a:pPr lvl="1"/>
            <a:r>
              <a:rPr lang="en-US" altLang="ja-JP">
                <a:ea typeface="MS PGothic" panose="020B0600070205080204" pitchFamily="34" charset="-128"/>
              </a:rPr>
              <a:t>Plan / Procedure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r>
              <a:rPr lang="en-US" altLang="ja-JP">
                <a:ea typeface="MS PGothic" panose="020B0600070205080204" pitchFamily="34" charset="-128"/>
              </a:rPr>
              <a:t>Project meeting frame</a:t>
            </a:r>
          </a:p>
        </p:txBody>
      </p:sp>
      <p:graphicFrame>
        <p:nvGraphicFramePr>
          <p:cNvPr id="56323" name="Object 3"/>
          <p:cNvGraphicFramePr>
            <a:graphicFrameLocks noChangeAspect="1"/>
          </p:cNvGraphicFramePr>
          <p:nvPr/>
        </p:nvGraphicFramePr>
        <p:xfrm>
          <a:off x="1295400" y="2209800"/>
          <a:ext cx="7038975" cy="3835400"/>
        </p:xfrm>
        <a:graphic>
          <a:graphicData uri="http://schemas.openxmlformats.org/presentationml/2006/ole">
            <mc:AlternateContent xmlns:mc="http://schemas.openxmlformats.org/markup-compatibility/2006">
              <mc:Choice xmlns:v="urn:schemas-microsoft-com:vml" Requires="v">
                <p:oleObj spid="_x0000_s56327" name="文書" r:id="rId4" imgW="7034040" imgH="4307040" progId="Word.Document.8">
                  <p:embed/>
                </p:oleObj>
              </mc:Choice>
              <mc:Fallback>
                <p:oleObj name="文書" r:id="rId4" imgW="7034040" imgH="4307040" progId="Word.Document.8">
                  <p:embed/>
                  <p:pic>
                    <p:nvPicPr>
                      <p:cNvPr id="0"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95400" y="2209800"/>
                        <a:ext cx="7038975" cy="3835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US" altLang="ja-JP">
                <a:ea typeface="MS PGothic" panose="020B0600070205080204" pitchFamily="34" charset="-128"/>
              </a:rPr>
              <a:t>Restaurant script</a:t>
            </a:r>
          </a:p>
        </p:txBody>
      </p:sp>
      <p:sp>
        <p:nvSpPr>
          <p:cNvPr id="57347" name="Rectangle 3"/>
          <p:cNvSpPr>
            <a:spLocks noGrp="1" noChangeArrowheads="1"/>
          </p:cNvSpPr>
          <p:nvPr>
            <p:ph type="body" idx="1"/>
          </p:nvPr>
        </p:nvSpPr>
        <p:spPr/>
        <p:txBody>
          <a:bodyPr/>
          <a:lstStyle/>
          <a:p>
            <a:pPr>
              <a:buFontTx/>
              <a:buChar char=" "/>
            </a:pPr>
            <a:r>
              <a:rPr lang="en-US" altLang="ja-JP">
                <a:ea typeface="MS PGothic" panose="020B0600070205080204" pitchFamily="34" charset="-128"/>
              </a:rPr>
              <a:t>(1) Entrance</a:t>
            </a:r>
          </a:p>
          <a:p>
            <a:pPr>
              <a:buFontTx/>
              <a:buChar char=" "/>
            </a:pPr>
            <a:r>
              <a:rPr lang="en-US" altLang="ja-JP">
                <a:ea typeface="MS PGothic" panose="020B0600070205080204" pitchFamily="34" charset="-128"/>
              </a:rPr>
              <a:t>(2) Seating</a:t>
            </a:r>
          </a:p>
          <a:p>
            <a:pPr>
              <a:buFontTx/>
              <a:buChar char=" "/>
            </a:pPr>
            <a:r>
              <a:rPr lang="en-US" altLang="ja-JP">
                <a:ea typeface="MS PGothic" panose="020B0600070205080204" pitchFamily="34" charset="-128"/>
              </a:rPr>
              <a:t>(3) Looking into the menu</a:t>
            </a:r>
          </a:p>
          <a:p>
            <a:pPr>
              <a:buFontTx/>
              <a:buChar char=" "/>
            </a:pPr>
            <a:r>
              <a:rPr lang="en-US" altLang="ja-JP">
                <a:ea typeface="MS PGothic" panose="020B0600070205080204" pitchFamily="34" charset="-128"/>
              </a:rPr>
              <a:t>(4) Order</a:t>
            </a:r>
          </a:p>
          <a:p>
            <a:pPr>
              <a:buFontTx/>
              <a:buChar char=" "/>
            </a:pPr>
            <a:r>
              <a:rPr lang="en-US" altLang="ja-JP">
                <a:ea typeface="MS PGothic" panose="020B0600070205080204" pitchFamily="34" charset="-128"/>
              </a:rPr>
              <a:t>(5) Eating</a:t>
            </a:r>
          </a:p>
          <a:p>
            <a:pPr>
              <a:buFontTx/>
              <a:buChar char=" "/>
            </a:pPr>
            <a:r>
              <a:rPr lang="en-US" altLang="ja-JP">
                <a:ea typeface="MS PGothic" panose="020B0600070205080204" pitchFamily="34" charset="-128"/>
              </a:rPr>
              <a:t>(6) Payment</a:t>
            </a:r>
          </a:p>
          <a:p>
            <a:pPr>
              <a:buFontTx/>
              <a:buChar char=" "/>
            </a:pPr>
            <a:r>
              <a:rPr lang="en-US" altLang="ja-JP">
                <a:ea typeface="MS PGothic" panose="020B0600070205080204" pitchFamily="34" charset="-128"/>
              </a:rPr>
              <a:t>(7) Leaving</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US" altLang="en-US" dirty="0"/>
              <a:t>Exercise</a:t>
            </a:r>
          </a:p>
        </p:txBody>
      </p:sp>
      <p:sp>
        <p:nvSpPr>
          <p:cNvPr id="52227" name="Rectangle 3"/>
          <p:cNvSpPr>
            <a:spLocks noGrp="1" noChangeArrowheads="1"/>
          </p:cNvSpPr>
          <p:nvPr>
            <p:ph type="body" idx="1"/>
          </p:nvPr>
        </p:nvSpPr>
        <p:spPr/>
        <p:txBody>
          <a:bodyPr/>
          <a:lstStyle/>
          <a:p>
            <a:r>
              <a:rPr lang="en-US" altLang="en-US" dirty="0"/>
              <a:t>Evaluate the Ling’s Cars website </a:t>
            </a:r>
            <a:r>
              <a:rPr lang="en-GB" dirty="0">
                <a:hlinkClick r:id="rId3"/>
              </a:rPr>
              <a:t>https://www.lingscars.com/</a:t>
            </a:r>
            <a:r>
              <a:rPr lang="en-GB" dirty="0"/>
              <a:t> in terms of the three areas of human memory.</a:t>
            </a:r>
            <a:endParaRPr lang="en-US" altLang="en-US" dirty="0"/>
          </a:p>
          <a:p>
            <a:endParaRPr lang="en-US" altLang="en-US" dirty="0"/>
          </a:p>
        </p:txBody>
      </p:sp>
      <p:pic>
        <p:nvPicPr>
          <p:cNvPr id="4" name="Picture 3">
            <a:extLst>
              <a:ext uri="{FF2B5EF4-FFF2-40B4-BE49-F238E27FC236}">
                <a16:creationId xmlns:a16="http://schemas.microsoft.com/office/drawing/2014/main" id="{8323E0F1-3E06-43CB-8ED4-7996698F19DC}"/>
              </a:ext>
            </a:extLst>
          </p:cNvPr>
          <p:cNvPicPr>
            <a:picLocks noChangeAspect="1"/>
          </p:cNvPicPr>
          <p:nvPr/>
        </p:nvPicPr>
        <p:blipFill>
          <a:blip r:embed="rId4"/>
          <a:stretch>
            <a:fillRect/>
          </a:stretch>
        </p:blipFill>
        <p:spPr>
          <a:xfrm>
            <a:off x="6012160" y="3384279"/>
            <a:ext cx="2332274" cy="2683369"/>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altLang="en-US"/>
              <a:t>Memory test 1</a:t>
            </a:r>
          </a:p>
        </p:txBody>
      </p:sp>
      <p:sp>
        <p:nvSpPr>
          <p:cNvPr id="34819" name="Rectangle 3"/>
          <p:cNvSpPr>
            <a:spLocks noGrp="1" noChangeArrowheads="1"/>
          </p:cNvSpPr>
          <p:nvPr>
            <p:ph type="body" idx="1"/>
          </p:nvPr>
        </p:nvSpPr>
        <p:spPr/>
        <p:txBody>
          <a:bodyPr/>
          <a:lstStyle/>
          <a:p>
            <a:endParaRPr lang="en-US" altLang="en-US" sz="1800"/>
          </a:p>
        </p:txBody>
      </p:sp>
      <p:graphicFrame>
        <p:nvGraphicFramePr>
          <p:cNvPr id="34828" name="Group 12"/>
          <p:cNvGraphicFramePr>
            <a:graphicFrameLocks noGrp="1"/>
          </p:cNvGraphicFramePr>
          <p:nvPr/>
        </p:nvGraphicFramePr>
        <p:xfrm>
          <a:off x="1524000" y="1397000"/>
          <a:ext cx="6096000" cy="4064000"/>
        </p:xfrm>
        <a:graphic>
          <a:graphicData uri="http://schemas.openxmlformats.org/drawingml/2006/table">
            <a:tbl>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4064000">
                <a:tc>
                  <a:txBody>
                    <a:bodyPr/>
                    <a:lstStyle>
                      <a:lvl1pPr>
                        <a:spcBef>
                          <a:spcPct val="20000"/>
                        </a:spcBef>
                        <a:buClr>
                          <a:schemeClr val="tx1"/>
                        </a:buClr>
                        <a:buSzPct val="75000"/>
                        <a:buFont typeface="Monotype Sorts" charset="2"/>
                        <a:defRPr sz="2800">
                          <a:solidFill>
                            <a:schemeClr val="tx1"/>
                          </a:solidFill>
                          <a:latin typeface="Times New Roman" panose="02020603050405020304" pitchFamily="18" charset="0"/>
                        </a:defRPr>
                      </a:lvl1pPr>
                      <a:lvl2pPr>
                        <a:spcBef>
                          <a:spcPct val="20000"/>
                        </a:spcBef>
                        <a:buClr>
                          <a:schemeClr val="tx1"/>
                        </a:buClr>
                        <a:buSzPct val="100000"/>
                        <a:defRPr sz="2400">
                          <a:solidFill>
                            <a:schemeClr val="tx1"/>
                          </a:solidFill>
                          <a:latin typeface="Times New Roman" panose="02020603050405020304" pitchFamily="18" charset="0"/>
                        </a:defRPr>
                      </a:lvl2pPr>
                      <a:lvl3pPr>
                        <a:spcBef>
                          <a:spcPct val="20000"/>
                        </a:spcBef>
                        <a:buClr>
                          <a:schemeClr val="tx1"/>
                        </a:buClr>
                        <a:buSzPct val="100000"/>
                        <a:defRPr sz="2000">
                          <a:solidFill>
                            <a:schemeClr val="tx1"/>
                          </a:solidFill>
                          <a:latin typeface="Times New Roman" panose="02020603050405020304" pitchFamily="18" charset="0"/>
                        </a:defRPr>
                      </a:lvl3pPr>
                      <a:lvl4pPr>
                        <a:spcBef>
                          <a:spcPct val="20000"/>
                        </a:spcBef>
                        <a:buClr>
                          <a:schemeClr val="tx1"/>
                        </a:buClr>
                        <a:buSzPct val="100000"/>
                        <a:defRPr>
                          <a:solidFill>
                            <a:schemeClr val="tx1"/>
                          </a:solidFill>
                          <a:latin typeface="Times New Roman" panose="02020603050405020304" pitchFamily="18" charset="0"/>
                        </a:defRPr>
                      </a:lvl4pPr>
                      <a:lvl5pPr>
                        <a:spcBef>
                          <a:spcPct val="20000"/>
                        </a:spcBef>
                        <a:buClr>
                          <a:schemeClr val="tx1"/>
                        </a:buClr>
                        <a:buSzPct val="100000"/>
                        <a:defRPr>
                          <a:solidFill>
                            <a:schemeClr val="tx1"/>
                          </a:solidFill>
                          <a:latin typeface="Times New Roman" panose="02020603050405020304" pitchFamily="18" charset="0"/>
                        </a:defRPr>
                      </a:lvl5pPr>
                      <a:lvl6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6pPr>
                      <a:lvl7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7pPr>
                      <a:lvl8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8pPr>
                      <a:lvl9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North</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Apple</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John</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Red</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Daffodil</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Pear</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David</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Blue</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Rose</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West</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Jasmine</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endParaRPr kumimoji="0" lang="en-GB" altLang="en-US" sz="2800" b="0" i="0" u="none" strike="noStrike" cap="none" normalizeH="0" baseline="0">
                        <a:ln>
                          <a:noFill/>
                        </a:ln>
                        <a:solidFill>
                          <a:schemeClr val="tx1"/>
                        </a:solidFill>
                        <a:effectLst/>
                        <a:latin typeface="Times New Roman" panose="02020603050405020304"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tx1"/>
                        </a:buClr>
                        <a:buSzPct val="75000"/>
                        <a:buFont typeface="Monotype Sorts" charset="2"/>
                        <a:defRPr sz="2800">
                          <a:solidFill>
                            <a:schemeClr val="tx1"/>
                          </a:solidFill>
                          <a:latin typeface="Times New Roman" panose="02020603050405020304" pitchFamily="18" charset="0"/>
                        </a:defRPr>
                      </a:lvl1pPr>
                      <a:lvl2pPr>
                        <a:spcBef>
                          <a:spcPct val="20000"/>
                        </a:spcBef>
                        <a:buClr>
                          <a:schemeClr val="tx1"/>
                        </a:buClr>
                        <a:buSzPct val="100000"/>
                        <a:defRPr sz="2400">
                          <a:solidFill>
                            <a:schemeClr val="tx1"/>
                          </a:solidFill>
                          <a:latin typeface="Times New Roman" panose="02020603050405020304" pitchFamily="18" charset="0"/>
                        </a:defRPr>
                      </a:lvl2pPr>
                      <a:lvl3pPr>
                        <a:spcBef>
                          <a:spcPct val="20000"/>
                        </a:spcBef>
                        <a:buClr>
                          <a:schemeClr val="tx1"/>
                        </a:buClr>
                        <a:buSzPct val="100000"/>
                        <a:defRPr sz="2000">
                          <a:solidFill>
                            <a:schemeClr val="tx1"/>
                          </a:solidFill>
                          <a:latin typeface="Times New Roman" panose="02020603050405020304" pitchFamily="18" charset="0"/>
                        </a:defRPr>
                      </a:lvl3pPr>
                      <a:lvl4pPr>
                        <a:spcBef>
                          <a:spcPct val="20000"/>
                        </a:spcBef>
                        <a:buClr>
                          <a:schemeClr val="tx1"/>
                        </a:buClr>
                        <a:buSzPct val="100000"/>
                        <a:defRPr>
                          <a:solidFill>
                            <a:schemeClr val="tx1"/>
                          </a:solidFill>
                          <a:latin typeface="Times New Roman" panose="02020603050405020304" pitchFamily="18" charset="0"/>
                        </a:defRPr>
                      </a:lvl4pPr>
                      <a:lvl5pPr>
                        <a:spcBef>
                          <a:spcPct val="20000"/>
                        </a:spcBef>
                        <a:buClr>
                          <a:schemeClr val="tx1"/>
                        </a:buClr>
                        <a:buSzPct val="100000"/>
                        <a:defRPr>
                          <a:solidFill>
                            <a:schemeClr val="tx1"/>
                          </a:solidFill>
                          <a:latin typeface="Times New Roman" panose="02020603050405020304" pitchFamily="18" charset="0"/>
                        </a:defRPr>
                      </a:lvl5pPr>
                      <a:lvl6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6pPr>
                      <a:lvl7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7pPr>
                      <a:lvl8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8pPr>
                      <a:lvl9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South</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Grape</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Snowdrop</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Yellow</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East</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Green</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Gwyn</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Banana</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Aled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altLang="en-US"/>
              <a:t>Memory test 2</a:t>
            </a:r>
          </a:p>
        </p:txBody>
      </p:sp>
      <p:sp>
        <p:nvSpPr>
          <p:cNvPr id="35843" name="Rectangle 3"/>
          <p:cNvSpPr>
            <a:spLocks noGrp="1" noChangeArrowheads="1"/>
          </p:cNvSpPr>
          <p:nvPr>
            <p:ph type="body" idx="1"/>
          </p:nvPr>
        </p:nvSpPr>
        <p:spPr/>
        <p:txBody>
          <a:bodyPr/>
          <a:lstStyle/>
          <a:p>
            <a:endParaRPr lang="en-US" altLang="en-US" sz="1800"/>
          </a:p>
        </p:txBody>
      </p:sp>
      <p:graphicFrame>
        <p:nvGraphicFramePr>
          <p:cNvPr id="35874" name="Group 34"/>
          <p:cNvGraphicFramePr>
            <a:graphicFrameLocks noGrp="1"/>
          </p:cNvGraphicFramePr>
          <p:nvPr/>
        </p:nvGraphicFramePr>
        <p:xfrm>
          <a:off x="1524000" y="1397000"/>
          <a:ext cx="6096000" cy="4358640"/>
        </p:xfrm>
        <a:graphic>
          <a:graphicData uri="http://schemas.openxmlformats.org/drawingml/2006/table">
            <a:tbl>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4064000">
                <a:tc>
                  <a:txBody>
                    <a:bodyPr/>
                    <a:lstStyle>
                      <a:lvl1pPr>
                        <a:spcBef>
                          <a:spcPct val="20000"/>
                        </a:spcBef>
                        <a:buClr>
                          <a:schemeClr val="tx1"/>
                        </a:buClr>
                        <a:buSzPct val="75000"/>
                        <a:buFont typeface="Monotype Sorts" charset="2"/>
                        <a:defRPr sz="2800">
                          <a:solidFill>
                            <a:schemeClr val="tx1"/>
                          </a:solidFill>
                          <a:latin typeface="Times New Roman" panose="02020603050405020304" pitchFamily="18" charset="0"/>
                        </a:defRPr>
                      </a:lvl1pPr>
                      <a:lvl2pPr>
                        <a:spcBef>
                          <a:spcPct val="20000"/>
                        </a:spcBef>
                        <a:buClr>
                          <a:schemeClr val="tx1"/>
                        </a:buClr>
                        <a:buSzPct val="100000"/>
                        <a:defRPr sz="2400">
                          <a:solidFill>
                            <a:schemeClr val="tx1"/>
                          </a:solidFill>
                          <a:latin typeface="Times New Roman" panose="02020603050405020304" pitchFamily="18" charset="0"/>
                        </a:defRPr>
                      </a:lvl2pPr>
                      <a:lvl3pPr>
                        <a:spcBef>
                          <a:spcPct val="20000"/>
                        </a:spcBef>
                        <a:buClr>
                          <a:schemeClr val="tx1"/>
                        </a:buClr>
                        <a:buSzPct val="100000"/>
                        <a:defRPr sz="2000">
                          <a:solidFill>
                            <a:schemeClr val="tx1"/>
                          </a:solidFill>
                          <a:latin typeface="Times New Roman" panose="02020603050405020304" pitchFamily="18" charset="0"/>
                        </a:defRPr>
                      </a:lvl3pPr>
                      <a:lvl4pPr>
                        <a:spcBef>
                          <a:spcPct val="20000"/>
                        </a:spcBef>
                        <a:buClr>
                          <a:schemeClr val="tx1"/>
                        </a:buClr>
                        <a:buSzPct val="100000"/>
                        <a:defRPr>
                          <a:solidFill>
                            <a:schemeClr val="tx1"/>
                          </a:solidFill>
                          <a:latin typeface="Times New Roman" panose="02020603050405020304" pitchFamily="18" charset="0"/>
                        </a:defRPr>
                      </a:lvl4pPr>
                      <a:lvl5pPr>
                        <a:spcBef>
                          <a:spcPct val="20000"/>
                        </a:spcBef>
                        <a:buClr>
                          <a:schemeClr val="tx1"/>
                        </a:buClr>
                        <a:buSzPct val="100000"/>
                        <a:defRPr>
                          <a:solidFill>
                            <a:schemeClr val="tx1"/>
                          </a:solidFill>
                          <a:latin typeface="Times New Roman" panose="02020603050405020304" pitchFamily="18" charset="0"/>
                        </a:defRPr>
                      </a:lvl5pPr>
                      <a:lvl6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6pPr>
                      <a:lvl7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7pPr>
                      <a:lvl8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8pPr>
                      <a:lvl9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Salmon</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Later</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Pan</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Start</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Job</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Clog</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Mayor</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Else</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Wage</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Jowl</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Sleeve</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Hare</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Lot</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endParaRPr kumimoji="0" lang="en-GB" altLang="en-US" sz="2800" b="0" i="0" u="none" strike="noStrike" cap="none" normalizeH="0" baseline="0">
                        <a:ln>
                          <a:noFill/>
                        </a:ln>
                        <a:solidFill>
                          <a:schemeClr val="tx1"/>
                        </a:solidFill>
                        <a:effectLst/>
                        <a:latin typeface="Times New Roman" panose="02020603050405020304"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tx1"/>
                        </a:buClr>
                        <a:buSzPct val="75000"/>
                        <a:buFont typeface="Monotype Sorts" charset="2"/>
                        <a:defRPr sz="2800">
                          <a:solidFill>
                            <a:schemeClr val="tx1"/>
                          </a:solidFill>
                          <a:latin typeface="Times New Roman" panose="02020603050405020304" pitchFamily="18" charset="0"/>
                        </a:defRPr>
                      </a:lvl1pPr>
                      <a:lvl2pPr>
                        <a:spcBef>
                          <a:spcPct val="20000"/>
                        </a:spcBef>
                        <a:buClr>
                          <a:schemeClr val="tx1"/>
                        </a:buClr>
                        <a:buSzPct val="100000"/>
                        <a:defRPr sz="2400">
                          <a:solidFill>
                            <a:schemeClr val="tx1"/>
                          </a:solidFill>
                          <a:latin typeface="Times New Roman" panose="02020603050405020304" pitchFamily="18" charset="0"/>
                        </a:defRPr>
                      </a:lvl2pPr>
                      <a:lvl3pPr>
                        <a:spcBef>
                          <a:spcPct val="20000"/>
                        </a:spcBef>
                        <a:buClr>
                          <a:schemeClr val="tx1"/>
                        </a:buClr>
                        <a:buSzPct val="100000"/>
                        <a:defRPr sz="2000">
                          <a:solidFill>
                            <a:schemeClr val="tx1"/>
                          </a:solidFill>
                          <a:latin typeface="Times New Roman" panose="02020603050405020304" pitchFamily="18" charset="0"/>
                        </a:defRPr>
                      </a:lvl3pPr>
                      <a:lvl4pPr>
                        <a:spcBef>
                          <a:spcPct val="20000"/>
                        </a:spcBef>
                        <a:buClr>
                          <a:schemeClr val="tx1"/>
                        </a:buClr>
                        <a:buSzPct val="100000"/>
                        <a:defRPr>
                          <a:solidFill>
                            <a:schemeClr val="tx1"/>
                          </a:solidFill>
                          <a:latin typeface="Times New Roman" panose="02020603050405020304" pitchFamily="18" charset="0"/>
                        </a:defRPr>
                      </a:lvl4pPr>
                      <a:lvl5pPr>
                        <a:spcBef>
                          <a:spcPct val="20000"/>
                        </a:spcBef>
                        <a:buClr>
                          <a:schemeClr val="tx1"/>
                        </a:buClr>
                        <a:buSzPct val="100000"/>
                        <a:defRPr>
                          <a:solidFill>
                            <a:schemeClr val="tx1"/>
                          </a:solidFill>
                          <a:latin typeface="Times New Roman" panose="02020603050405020304" pitchFamily="18" charset="0"/>
                        </a:defRPr>
                      </a:lvl5pPr>
                      <a:lvl6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6pPr>
                      <a:lvl7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7pPr>
                      <a:lvl8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8pPr>
                      <a:lvl9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Tape</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Dusk</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Chase</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List</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Smug</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Duck</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Small</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endParaRPr kumimoji="0" lang="en-GB" altLang="en-US" sz="2800" b="0" i="0" u="none" strike="noStrike" cap="none" normalizeH="0" baseline="0">
                        <a:ln>
                          <a:noFill/>
                        </a:ln>
                        <a:solidFill>
                          <a:schemeClr val="tx1"/>
                        </a:solidFill>
                        <a:effectLst/>
                        <a:latin typeface="Times New Roman" panose="02020603050405020304" pitchFamily="18"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altLang="en-US"/>
              <a:t>Memory test 3</a:t>
            </a:r>
          </a:p>
        </p:txBody>
      </p:sp>
      <p:sp>
        <p:nvSpPr>
          <p:cNvPr id="37891" name="Rectangle 3"/>
          <p:cNvSpPr>
            <a:spLocks noGrp="1" noChangeArrowheads="1"/>
          </p:cNvSpPr>
          <p:nvPr>
            <p:ph type="body" idx="1"/>
          </p:nvPr>
        </p:nvSpPr>
        <p:spPr/>
        <p:txBody>
          <a:bodyPr/>
          <a:lstStyle/>
          <a:p>
            <a:endParaRPr lang="en-GB" altLang="en-US" sz="1800"/>
          </a:p>
          <a:p>
            <a:endParaRPr lang="en-GB" altLang="en-US" sz="1800"/>
          </a:p>
        </p:txBody>
      </p:sp>
      <p:graphicFrame>
        <p:nvGraphicFramePr>
          <p:cNvPr id="37904" name="Group 16"/>
          <p:cNvGraphicFramePr>
            <a:graphicFrameLocks noGrp="1"/>
          </p:cNvGraphicFramePr>
          <p:nvPr/>
        </p:nvGraphicFramePr>
        <p:xfrm>
          <a:off x="1524000" y="1676400"/>
          <a:ext cx="6096000" cy="6171184"/>
        </p:xfrm>
        <a:graphic>
          <a:graphicData uri="http://schemas.openxmlformats.org/drawingml/2006/table">
            <a:tbl>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2032000">
                <a:tc>
                  <a:txBody>
                    <a:bodyPr/>
                    <a:lstStyle>
                      <a:lvl1pPr>
                        <a:spcBef>
                          <a:spcPct val="20000"/>
                        </a:spcBef>
                        <a:buClr>
                          <a:schemeClr val="tx1"/>
                        </a:buClr>
                        <a:buSzPct val="75000"/>
                        <a:buFont typeface="Monotype Sorts" charset="2"/>
                        <a:defRPr sz="2800">
                          <a:solidFill>
                            <a:schemeClr val="tx1"/>
                          </a:solidFill>
                          <a:latin typeface="Times New Roman" panose="02020603050405020304" pitchFamily="18" charset="0"/>
                        </a:defRPr>
                      </a:lvl1pPr>
                      <a:lvl2pPr>
                        <a:spcBef>
                          <a:spcPct val="20000"/>
                        </a:spcBef>
                        <a:buClr>
                          <a:schemeClr val="tx1"/>
                        </a:buClr>
                        <a:buSzPct val="100000"/>
                        <a:defRPr sz="2400">
                          <a:solidFill>
                            <a:schemeClr val="tx1"/>
                          </a:solidFill>
                          <a:latin typeface="Times New Roman" panose="02020603050405020304" pitchFamily="18" charset="0"/>
                        </a:defRPr>
                      </a:lvl2pPr>
                      <a:lvl3pPr>
                        <a:spcBef>
                          <a:spcPct val="20000"/>
                        </a:spcBef>
                        <a:buClr>
                          <a:schemeClr val="tx1"/>
                        </a:buClr>
                        <a:buSzPct val="100000"/>
                        <a:defRPr sz="2000">
                          <a:solidFill>
                            <a:schemeClr val="tx1"/>
                          </a:solidFill>
                          <a:latin typeface="Times New Roman" panose="02020603050405020304" pitchFamily="18" charset="0"/>
                        </a:defRPr>
                      </a:lvl3pPr>
                      <a:lvl4pPr>
                        <a:spcBef>
                          <a:spcPct val="20000"/>
                        </a:spcBef>
                        <a:buClr>
                          <a:schemeClr val="tx1"/>
                        </a:buClr>
                        <a:buSzPct val="100000"/>
                        <a:defRPr>
                          <a:solidFill>
                            <a:schemeClr val="tx1"/>
                          </a:solidFill>
                          <a:latin typeface="Times New Roman" panose="02020603050405020304" pitchFamily="18" charset="0"/>
                        </a:defRPr>
                      </a:lvl4pPr>
                      <a:lvl5pPr>
                        <a:spcBef>
                          <a:spcPct val="20000"/>
                        </a:spcBef>
                        <a:buClr>
                          <a:schemeClr val="tx1"/>
                        </a:buClr>
                        <a:buSzPct val="100000"/>
                        <a:defRPr>
                          <a:solidFill>
                            <a:schemeClr val="tx1"/>
                          </a:solidFill>
                          <a:latin typeface="Times New Roman" panose="02020603050405020304" pitchFamily="18" charset="0"/>
                        </a:defRPr>
                      </a:lvl5pPr>
                      <a:lvl6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6pPr>
                      <a:lvl7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7pPr>
                      <a:lvl8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8pPr>
                      <a:lvl9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Time</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Stab</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Solve</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House</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Glove</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Draught</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Say</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Royal</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Off</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Count</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Slot</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Hand</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Mess</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Plot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tx1"/>
                        </a:buClr>
                        <a:buSzPct val="75000"/>
                        <a:buFont typeface="Monotype Sorts" charset="2"/>
                        <a:defRPr sz="2800">
                          <a:solidFill>
                            <a:schemeClr val="tx1"/>
                          </a:solidFill>
                          <a:latin typeface="Times New Roman" panose="02020603050405020304" pitchFamily="18" charset="0"/>
                        </a:defRPr>
                      </a:lvl1pPr>
                      <a:lvl2pPr>
                        <a:spcBef>
                          <a:spcPct val="20000"/>
                        </a:spcBef>
                        <a:buClr>
                          <a:schemeClr val="tx1"/>
                        </a:buClr>
                        <a:buSzPct val="100000"/>
                        <a:defRPr sz="2400">
                          <a:solidFill>
                            <a:schemeClr val="tx1"/>
                          </a:solidFill>
                          <a:latin typeface="Times New Roman" panose="02020603050405020304" pitchFamily="18" charset="0"/>
                        </a:defRPr>
                      </a:lvl2pPr>
                      <a:lvl3pPr>
                        <a:spcBef>
                          <a:spcPct val="20000"/>
                        </a:spcBef>
                        <a:buClr>
                          <a:schemeClr val="tx1"/>
                        </a:buClr>
                        <a:buSzPct val="100000"/>
                        <a:defRPr sz="2000">
                          <a:solidFill>
                            <a:schemeClr val="tx1"/>
                          </a:solidFill>
                          <a:latin typeface="Times New Roman" panose="02020603050405020304" pitchFamily="18" charset="0"/>
                        </a:defRPr>
                      </a:lvl3pPr>
                      <a:lvl4pPr>
                        <a:spcBef>
                          <a:spcPct val="20000"/>
                        </a:spcBef>
                        <a:buClr>
                          <a:schemeClr val="tx1"/>
                        </a:buClr>
                        <a:buSzPct val="100000"/>
                        <a:defRPr>
                          <a:solidFill>
                            <a:schemeClr val="tx1"/>
                          </a:solidFill>
                          <a:latin typeface="Times New Roman" panose="02020603050405020304" pitchFamily="18" charset="0"/>
                        </a:defRPr>
                      </a:lvl4pPr>
                      <a:lvl5pPr>
                        <a:spcBef>
                          <a:spcPct val="20000"/>
                        </a:spcBef>
                        <a:buClr>
                          <a:schemeClr val="tx1"/>
                        </a:buClr>
                        <a:buSzPct val="100000"/>
                        <a:defRPr>
                          <a:solidFill>
                            <a:schemeClr val="tx1"/>
                          </a:solidFill>
                          <a:latin typeface="Times New Roman" panose="02020603050405020304" pitchFamily="18" charset="0"/>
                        </a:defRPr>
                      </a:lvl5pPr>
                      <a:lvl6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6pPr>
                      <a:lvl7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7pPr>
                      <a:lvl8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8pPr>
                      <a:lvl9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Out</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Greet</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Dent</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Stale </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r>
                        <a:rPr kumimoji="0" lang="en-GB" altLang="en-US" sz="1600" b="0" i="0" u="none" strike="noStrike" cap="none" normalizeH="0" baseline="0">
                          <a:ln>
                            <a:noFill/>
                          </a:ln>
                          <a:solidFill>
                            <a:schemeClr val="tx1"/>
                          </a:solidFill>
                          <a:effectLst/>
                          <a:latin typeface="Times New Roman" panose="02020603050405020304" pitchFamily="18" charset="0"/>
                        </a:rPr>
                        <a:t>stone</a:t>
                      </a:r>
                    </a:p>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endParaRPr kumimoji="0" lang="en-GB" altLang="en-US" sz="2800" b="0" i="0" u="none" strike="noStrike" cap="none" normalizeH="0" baseline="0">
                        <a:ln>
                          <a:noFill/>
                        </a:ln>
                        <a:solidFill>
                          <a:schemeClr val="tx1"/>
                        </a:solidFill>
                        <a:effectLst/>
                        <a:latin typeface="Times New Roman" panose="02020603050405020304" pitchFamily="18"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032000">
                <a:tc>
                  <a:txBody>
                    <a:bodyPr/>
                    <a:lstStyle>
                      <a:lvl1pPr>
                        <a:spcBef>
                          <a:spcPct val="20000"/>
                        </a:spcBef>
                        <a:buClr>
                          <a:schemeClr val="tx1"/>
                        </a:buClr>
                        <a:buSzPct val="75000"/>
                        <a:buFont typeface="Monotype Sorts" charset="2"/>
                        <a:defRPr sz="2800">
                          <a:solidFill>
                            <a:schemeClr val="tx1"/>
                          </a:solidFill>
                          <a:latin typeface="Times New Roman" panose="02020603050405020304" pitchFamily="18" charset="0"/>
                        </a:defRPr>
                      </a:lvl1pPr>
                      <a:lvl2pPr>
                        <a:spcBef>
                          <a:spcPct val="20000"/>
                        </a:spcBef>
                        <a:buClr>
                          <a:schemeClr val="tx1"/>
                        </a:buClr>
                        <a:buSzPct val="100000"/>
                        <a:defRPr sz="2400">
                          <a:solidFill>
                            <a:schemeClr val="tx1"/>
                          </a:solidFill>
                          <a:latin typeface="Times New Roman" panose="02020603050405020304" pitchFamily="18" charset="0"/>
                        </a:defRPr>
                      </a:lvl2pPr>
                      <a:lvl3pPr>
                        <a:spcBef>
                          <a:spcPct val="20000"/>
                        </a:spcBef>
                        <a:buClr>
                          <a:schemeClr val="tx1"/>
                        </a:buClr>
                        <a:buSzPct val="100000"/>
                        <a:defRPr sz="2000">
                          <a:solidFill>
                            <a:schemeClr val="tx1"/>
                          </a:solidFill>
                          <a:latin typeface="Times New Roman" panose="02020603050405020304" pitchFamily="18" charset="0"/>
                        </a:defRPr>
                      </a:lvl3pPr>
                      <a:lvl4pPr>
                        <a:spcBef>
                          <a:spcPct val="20000"/>
                        </a:spcBef>
                        <a:buClr>
                          <a:schemeClr val="tx1"/>
                        </a:buClr>
                        <a:buSzPct val="100000"/>
                        <a:defRPr>
                          <a:solidFill>
                            <a:schemeClr val="tx1"/>
                          </a:solidFill>
                          <a:latin typeface="Times New Roman" panose="02020603050405020304" pitchFamily="18" charset="0"/>
                        </a:defRPr>
                      </a:lvl4pPr>
                      <a:lvl5pPr>
                        <a:spcBef>
                          <a:spcPct val="20000"/>
                        </a:spcBef>
                        <a:buClr>
                          <a:schemeClr val="tx1"/>
                        </a:buClr>
                        <a:buSzPct val="100000"/>
                        <a:defRPr>
                          <a:solidFill>
                            <a:schemeClr val="tx1"/>
                          </a:solidFill>
                          <a:latin typeface="Times New Roman" panose="02020603050405020304" pitchFamily="18" charset="0"/>
                        </a:defRPr>
                      </a:lvl5pPr>
                      <a:lvl6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6pPr>
                      <a:lvl7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7pPr>
                      <a:lvl8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8pPr>
                      <a:lvl9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endParaRPr kumimoji="0" lang="en-US" altLang="en-US" sz="2800" b="0" i="0" u="none" strike="noStrike" cap="none" normalizeH="0" baseline="0">
                        <a:ln>
                          <a:noFill/>
                        </a:ln>
                        <a:solidFill>
                          <a:schemeClr val="tx1"/>
                        </a:solidFill>
                        <a:effectLst/>
                        <a:latin typeface="Times New Roman" panose="02020603050405020304"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tx1"/>
                        </a:buClr>
                        <a:buSzPct val="75000"/>
                        <a:buFont typeface="Monotype Sorts" charset="2"/>
                        <a:defRPr sz="2800">
                          <a:solidFill>
                            <a:schemeClr val="tx1"/>
                          </a:solidFill>
                          <a:latin typeface="Times New Roman" panose="02020603050405020304" pitchFamily="18" charset="0"/>
                        </a:defRPr>
                      </a:lvl1pPr>
                      <a:lvl2pPr>
                        <a:spcBef>
                          <a:spcPct val="20000"/>
                        </a:spcBef>
                        <a:buClr>
                          <a:schemeClr val="tx1"/>
                        </a:buClr>
                        <a:buSzPct val="100000"/>
                        <a:defRPr sz="2400">
                          <a:solidFill>
                            <a:schemeClr val="tx1"/>
                          </a:solidFill>
                          <a:latin typeface="Times New Roman" panose="02020603050405020304" pitchFamily="18" charset="0"/>
                        </a:defRPr>
                      </a:lvl2pPr>
                      <a:lvl3pPr>
                        <a:spcBef>
                          <a:spcPct val="20000"/>
                        </a:spcBef>
                        <a:buClr>
                          <a:schemeClr val="tx1"/>
                        </a:buClr>
                        <a:buSzPct val="100000"/>
                        <a:defRPr sz="2000">
                          <a:solidFill>
                            <a:schemeClr val="tx1"/>
                          </a:solidFill>
                          <a:latin typeface="Times New Roman" panose="02020603050405020304" pitchFamily="18" charset="0"/>
                        </a:defRPr>
                      </a:lvl3pPr>
                      <a:lvl4pPr>
                        <a:spcBef>
                          <a:spcPct val="20000"/>
                        </a:spcBef>
                        <a:buClr>
                          <a:schemeClr val="tx1"/>
                        </a:buClr>
                        <a:buSzPct val="100000"/>
                        <a:defRPr>
                          <a:solidFill>
                            <a:schemeClr val="tx1"/>
                          </a:solidFill>
                          <a:latin typeface="Times New Roman" panose="02020603050405020304" pitchFamily="18" charset="0"/>
                        </a:defRPr>
                      </a:lvl4pPr>
                      <a:lvl5pPr>
                        <a:spcBef>
                          <a:spcPct val="20000"/>
                        </a:spcBef>
                        <a:buClr>
                          <a:schemeClr val="tx1"/>
                        </a:buClr>
                        <a:buSzPct val="100000"/>
                        <a:defRPr>
                          <a:solidFill>
                            <a:schemeClr val="tx1"/>
                          </a:solidFill>
                          <a:latin typeface="Times New Roman" panose="02020603050405020304" pitchFamily="18" charset="0"/>
                        </a:defRPr>
                      </a:lvl5pPr>
                      <a:lvl6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6pPr>
                      <a:lvl7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7pPr>
                      <a:lvl8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8pPr>
                      <a:lvl9pPr eaLnBrk="0" fontAlgn="base" hangingPunct="0">
                        <a:spcBef>
                          <a:spcPct val="20000"/>
                        </a:spcBef>
                        <a:spcAft>
                          <a:spcPct val="0"/>
                        </a:spcAft>
                        <a:buClr>
                          <a:schemeClr val="tx1"/>
                        </a:buClr>
                        <a:buSzPct val="100000"/>
                        <a:defRPr>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20000"/>
                        </a:spcBef>
                        <a:spcAft>
                          <a:spcPct val="0"/>
                        </a:spcAft>
                        <a:buClr>
                          <a:schemeClr val="tx1"/>
                        </a:buClr>
                        <a:buSzPct val="75000"/>
                        <a:buFont typeface="Monotype Sorts" charset="2"/>
                        <a:buNone/>
                        <a:tabLst/>
                      </a:pPr>
                      <a:endParaRPr kumimoji="0" lang="en-US" altLang="en-US" sz="2800" b="0" i="0" u="none" strike="noStrike" cap="none" normalizeH="0" baseline="0">
                        <a:ln>
                          <a:noFill/>
                        </a:ln>
                        <a:solidFill>
                          <a:schemeClr val="tx1"/>
                        </a:solidFill>
                        <a:effectLst/>
                        <a:latin typeface="Times New Roman" panose="02020603050405020304" pitchFamily="18"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ltLang="en-US"/>
              <a:t>Memory tests</a:t>
            </a:r>
          </a:p>
        </p:txBody>
      </p:sp>
      <p:sp>
        <p:nvSpPr>
          <p:cNvPr id="39939" name="Rectangle 3"/>
          <p:cNvSpPr>
            <a:spLocks noGrp="1" noChangeArrowheads="1"/>
          </p:cNvSpPr>
          <p:nvPr>
            <p:ph type="body" idx="1"/>
          </p:nvPr>
        </p:nvSpPr>
        <p:spPr/>
        <p:txBody>
          <a:bodyPr/>
          <a:lstStyle/>
          <a:p>
            <a:r>
              <a:rPr lang="en-GB" altLang="en-US"/>
              <a:t>You probably did better on the first test than the second and third ones</a:t>
            </a:r>
          </a:p>
          <a:p>
            <a:r>
              <a:rPr lang="en-GB" altLang="en-US"/>
              <a:t>In the first test, the words could be grouped into categories, and were familiar nouns.</a:t>
            </a:r>
          </a:p>
          <a:p>
            <a:r>
              <a:rPr lang="en-GB" altLang="en-US"/>
              <a:t>The second test used unfamiliar words</a:t>
            </a:r>
          </a:p>
          <a:p>
            <a:r>
              <a:rPr lang="en-GB" altLang="en-US"/>
              <a:t>In the third test, counting backwards in threes caused an interference effect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altLang="en-US"/>
              <a:t>Memory Test 4</a:t>
            </a:r>
          </a:p>
        </p:txBody>
      </p:sp>
      <p:sp>
        <p:nvSpPr>
          <p:cNvPr id="38915" name="Rectangle 3"/>
          <p:cNvSpPr>
            <a:spLocks noGrp="1" noChangeArrowheads="1"/>
          </p:cNvSpPr>
          <p:nvPr>
            <p:ph type="body" idx="1"/>
          </p:nvPr>
        </p:nvSpPr>
        <p:spPr/>
        <p:txBody>
          <a:bodyPr/>
          <a:lstStyle/>
          <a:p>
            <a:r>
              <a:rPr lang="en-GB" altLang="en-US"/>
              <a:t>Fork</a:t>
            </a:r>
          </a:p>
          <a:p>
            <a:r>
              <a:rPr lang="en-GB" altLang="en-US"/>
              <a:t>Spiral</a:t>
            </a:r>
          </a:p>
          <a:p>
            <a:r>
              <a:rPr lang="en-GB" altLang="en-US"/>
              <a:t>Cake</a:t>
            </a:r>
          </a:p>
          <a:p>
            <a:r>
              <a:rPr lang="en-GB" altLang="en-US"/>
              <a:t>Hamster</a:t>
            </a:r>
          </a:p>
          <a:p>
            <a:r>
              <a:rPr lang="en-GB" altLang="en-US"/>
              <a:t>Tail</a:t>
            </a:r>
          </a:p>
          <a:p>
            <a:r>
              <a:rPr lang="en-GB" altLang="en-US"/>
              <a:t>Petrol</a:t>
            </a:r>
          </a:p>
          <a:p>
            <a:r>
              <a:rPr lang="en-GB" altLang="en-US"/>
              <a:t>Window</a:t>
            </a:r>
          </a:p>
          <a:p>
            <a:pPr>
              <a:buFont typeface="Monotype Sorts" charset="2"/>
              <a:buNone/>
            </a:pPr>
            <a:endParaRPr lang="en-GB"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US" altLang="ja-JP">
                <a:ea typeface="MS PGothic" panose="020B0600070205080204" pitchFamily="34" charset="-128"/>
              </a:rPr>
              <a:t>Multi-store theory of memory</a:t>
            </a:r>
            <a:endParaRPr lang="en-GB" altLang="en-US"/>
          </a:p>
        </p:txBody>
      </p:sp>
      <p:graphicFrame>
        <p:nvGraphicFramePr>
          <p:cNvPr id="47107" name="Object 3"/>
          <p:cNvGraphicFramePr>
            <a:graphicFrameLocks noChangeAspect="1"/>
          </p:cNvGraphicFramePr>
          <p:nvPr/>
        </p:nvGraphicFramePr>
        <p:xfrm>
          <a:off x="685800" y="2133600"/>
          <a:ext cx="7545388" cy="3984625"/>
        </p:xfrm>
        <a:graphic>
          <a:graphicData uri="http://schemas.openxmlformats.org/presentationml/2006/ole">
            <mc:AlternateContent xmlns:mc="http://schemas.openxmlformats.org/markup-compatibility/2006">
              <mc:Choice xmlns:v="urn:schemas-microsoft-com:vml" Requires="v">
                <p:oleObj spid="_x0000_s47111" name="文書" r:id="rId4" imgW="8152920" imgH="4305240" progId="Word.Document.8">
                  <p:embed/>
                </p:oleObj>
              </mc:Choice>
              <mc:Fallback>
                <p:oleObj name="文書" r:id="rId4" imgW="8152920" imgH="4305240" progId="Word.Document.8">
                  <p:embed/>
                  <p:pic>
                    <p:nvPicPr>
                      <p:cNvPr id="0"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5800" y="2133600"/>
                        <a:ext cx="7545388" cy="39846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altLang="en-US"/>
              <a:t>Evaluation of the Multi-Store level of Memory</a:t>
            </a:r>
          </a:p>
        </p:txBody>
      </p:sp>
      <p:sp>
        <p:nvSpPr>
          <p:cNvPr id="43011" name="Rectangle 3"/>
          <p:cNvSpPr>
            <a:spLocks noGrp="1" noChangeArrowheads="1"/>
          </p:cNvSpPr>
          <p:nvPr>
            <p:ph type="body" idx="1"/>
          </p:nvPr>
        </p:nvSpPr>
        <p:spPr/>
        <p:txBody>
          <a:bodyPr/>
          <a:lstStyle/>
          <a:p>
            <a:r>
              <a:rPr lang="en-GB" altLang="en-US"/>
              <a:t>Are there three separate memory stores?</a:t>
            </a:r>
          </a:p>
          <a:p>
            <a:r>
              <a:rPr lang="en-GB" altLang="en-US"/>
              <a:t>Evidence from patients suffering from brain damage seems to show that damage affects sensory, short term or long term memory</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GB" altLang="en-US"/>
              <a:t>Evaluation of the Multi-Store level of Memory</a:t>
            </a:r>
          </a:p>
        </p:txBody>
      </p:sp>
      <p:sp>
        <p:nvSpPr>
          <p:cNvPr id="45059" name="Rectangle 3"/>
          <p:cNvSpPr>
            <a:spLocks noGrp="1" noChangeArrowheads="1"/>
          </p:cNvSpPr>
          <p:nvPr>
            <p:ph type="body" idx="1"/>
          </p:nvPr>
        </p:nvSpPr>
        <p:spPr/>
        <p:txBody>
          <a:bodyPr/>
          <a:lstStyle/>
          <a:p>
            <a:r>
              <a:rPr lang="en-GB" altLang="en-US"/>
              <a:t>Memory is probable more complex than the multi-store model suggests</a:t>
            </a:r>
          </a:p>
          <a:p>
            <a:r>
              <a:rPr lang="en-GB" altLang="en-US"/>
              <a:t>Likely to be a more complex working memory structure</a:t>
            </a:r>
          </a:p>
          <a:p>
            <a:r>
              <a:rPr lang="en-GB" altLang="en-US"/>
              <a:t>Evidence: different STM behaviour for numbers familiar words and unfamiliar words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US" altLang="ja-JP">
                <a:ea typeface="MS PGothic" panose="020B0600070205080204" pitchFamily="34" charset="-128"/>
              </a:rPr>
              <a:t>Proposed Structure of memory system</a:t>
            </a:r>
          </a:p>
        </p:txBody>
      </p:sp>
      <p:graphicFrame>
        <p:nvGraphicFramePr>
          <p:cNvPr id="49155" name="Object 3"/>
          <p:cNvGraphicFramePr>
            <a:graphicFrameLocks noChangeAspect="1"/>
          </p:cNvGraphicFramePr>
          <p:nvPr/>
        </p:nvGraphicFramePr>
        <p:xfrm>
          <a:off x="1600200" y="1752600"/>
          <a:ext cx="5810250" cy="4692650"/>
        </p:xfrm>
        <a:graphic>
          <a:graphicData uri="http://schemas.openxmlformats.org/presentationml/2006/ole">
            <mc:AlternateContent xmlns:mc="http://schemas.openxmlformats.org/markup-compatibility/2006">
              <mc:Choice xmlns:v="urn:schemas-microsoft-com:vml" Requires="v">
                <p:oleObj spid="_x0000_s49159" name="VISIO" r:id="rId4" imgW="5219280" imgH="5890320" progId="Visio.Drawing.6">
                  <p:embed/>
                </p:oleObj>
              </mc:Choice>
              <mc:Fallback>
                <p:oleObj name="VISIO" r:id="rId4" imgW="5219280" imgH="5890320" progId="Visio.Drawing.6">
                  <p:embed/>
                  <p:pic>
                    <p:nvPicPr>
                      <p:cNvPr id="0"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00200" y="1752600"/>
                        <a:ext cx="5810250" cy="4692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US" altLang="ja-JP">
                <a:ea typeface="MS PGothic" panose="020B0600070205080204" pitchFamily="34" charset="-128"/>
              </a:rPr>
              <a:t>Working memory</a:t>
            </a:r>
          </a:p>
        </p:txBody>
      </p:sp>
      <p:sp>
        <p:nvSpPr>
          <p:cNvPr id="50179" name="Rectangle 3"/>
          <p:cNvSpPr>
            <a:spLocks noGrp="1" noChangeArrowheads="1"/>
          </p:cNvSpPr>
          <p:nvPr>
            <p:ph type="body" idx="1"/>
          </p:nvPr>
        </p:nvSpPr>
        <p:spPr/>
        <p:txBody>
          <a:bodyPr/>
          <a:lstStyle/>
          <a:p>
            <a:r>
              <a:rPr lang="en-US" altLang="ja-JP">
                <a:ea typeface="MS PGothic" panose="020B0600070205080204" pitchFamily="34" charset="-128"/>
              </a:rPr>
              <a:t>STM is not a simple register, but an active processing module of information.</a:t>
            </a:r>
          </a:p>
          <a:p>
            <a:r>
              <a:rPr lang="en-US" altLang="ja-JP">
                <a:ea typeface="MS PGothic" panose="020B0600070205080204" pitchFamily="34" charset="-128"/>
              </a:rPr>
              <a:t>Interference between memory span and logical judgement task.</a:t>
            </a:r>
          </a:p>
          <a:p>
            <a:r>
              <a:rPr lang="en-US" altLang="ja-JP">
                <a:ea typeface="MS PGothic" panose="020B0600070205080204" pitchFamily="34" charset="-128"/>
              </a:rPr>
              <a:t>Working memory (Baddeley &amp; Hitch)</a:t>
            </a:r>
          </a:p>
          <a:p>
            <a:pPr lvl="1">
              <a:buFontTx/>
              <a:buNone/>
            </a:pPr>
            <a:r>
              <a:rPr lang="en-US" altLang="ja-JP">
                <a:ea typeface="MS PGothic" panose="020B0600070205080204" pitchFamily="34" charset="-128"/>
              </a:rPr>
              <a:t>Central executive	         Articulatory loop</a:t>
            </a:r>
          </a:p>
          <a:p>
            <a:pPr lvl="1">
              <a:buFontTx/>
              <a:buNone/>
            </a:pPr>
            <a:r>
              <a:rPr lang="en-US" altLang="ja-JP">
                <a:ea typeface="MS PGothic" panose="020B0600070205080204" pitchFamily="34" charset="-128"/>
              </a:rPr>
              <a:t>Visuo-spatial scrach pad      Passive input register</a:t>
            </a:r>
          </a:p>
          <a:p>
            <a:endParaRPr lang="en-US" altLang="ja-JP">
              <a:ea typeface="MS PGothic" panose="020B0600070205080204" pitchFamily="34" charset="-128"/>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US" altLang="ja-JP">
                <a:ea typeface="MS PGothic" panose="020B0600070205080204" pitchFamily="34" charset="-128"/>
              </a:rPr>
              <a:t>Characteristics of LTM</a:t>
            </a:r>
          </a:p>
        </p:txBody>
      </p:sp>
      <p:sp>
        <p:nvSpPr>
          <p:cNvPr id="51203" name="Rectangle 3"/>
          <p:cNvSpPr>
            <a:spLocks noGrp="1" noChangeArrowheads="1"/>
          </p:cNvSpPr>
          <p:nvPr>
            <p:ph type="body" idx="1"/>
          </p:nvPr>
        </p:nvSpPr>
        <p:spPr>
          <a:xfrm>
            <a:off x="685800" y="1849438"/>
            <a:ext cx="7924800" cy="4114800"/>
          </a:xfrm>
        </p:spPr>
        <p:txBody>
          <a:bodyPr/>
          <a:lstStyle/>
          <a:p>
            <a:pPr>
              <a:lnSpc>
                <a:spcPct val="90000"/>
              </a:lnSpc>
            </a:pPr>
            <a:r>
              <a:rPr lang="en-US" altLang="ja-JP">
                <a:ea typeface="MS PGothic" panose="020B0600070205080204" pitchFamily="34" charset="-128"/>
              </a:rPr>
              <a:t>Dual (image/verbal) coding theory (Pavio) </a:t>
            </a:r>
          </a:p>
          <a:p>
            <a:pPr lvl="1">
              <a:lnSpc>
                <a:spcPct val="90000"/>
              </a:lnSpc>
            </a:pPr>
            <a:r>
              <a:rPr lang="en-US" altLang="ja-JP">
                <a:ea typeface="MS PGothic" panose="020B0600070205080204" pitchFamily="34" charset="-128"/>
              </a:rPr>
              <a:t>Concrete words, which can be stored in the both codes, are more likely to be recalled than abstract words, which is stored just in a verbal code.</a:t>
            </a:r>
          </a:p>
          <a:p>
            <a:pPr>
              <a:lnSpc>
                <a:spcPct val="90000"/>
              </a:lnSpc>
            </a:pPr>
            <a:r>
              <a:rPr lang="en-US" altLang="ja-JP">
                <a:ea typeface="MS PGothic" panose="020B0600070205080204" pitchFamily="34" charset="-128"/>
              </a:rPr>
              <a:t>Levels of processing theory (Crail, Lockhart)</a:t>
            </a:r>
          </a:p>
          <a:p>
            <a:pPr lvl="1">
              <a:lnSpc>
                <a:spcPct val="90000"/>
              </a:lnSpc>
            </a:pPr>
            <a:r>
              <a:rPr lang="en-US" altLang="ja-JP">
                <a:ea typeface="MS PGothic" panose="020B0600070205080204" pitchFamily="34" charset="-128"/>
              </a:rPr>
              <a:t>Memory is a by-product of mental analysis, and trace of persistence is a function of depth of analysis.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ltLang="en-US"/>
              <a:t>Eyewitness Testimony</a:t>
            </a:r>
          </a:p>
        </p:txBody>
      </p:sp>
      <p:sp>
        <p:nvSpPr>
          <p:cNvPr id="48131" name="Rectangle 3"/>
          <p:cNvSpPr>
            <a:spLocks noGrp="1" noChangeArrowheads="1"/>
          </p:cNvSpPr>
          <p:nvPr>
            <p:ph type="body" idx="1"/>
          </p:nvPr>
        </p:nvSpPr>
        <p:spPr/>
        <p:txBody>
          <a:bodyPr/>
          <a:lstStyle/>
          <a:p>
            <a:r>
              <a:rPr lang="en-GB" altLang="en-US"/>
              <a:t>Many criminal convictions depend on eyewitness evidence</a:t>
            </a:r>
          </a:p>
          <a:p>
            <a:r>
              <a:rPr lang="en-GB" altLang="en-US"/>
              <a:t>This testimony can be inaccurate</a:t>
            </a:r>
          </a:p>
          <a:p>
            <a:r>
              <a:rPr lang="en-GB" altLang="en-US"/>
              <a:t>Confidence in eyewitness testimony is not related to accuracy</a:t>
            </a:r>
          </a:p>
          <a:p>
            <a:r>
              <a:rPr lang="en-GB" altLang="en-US"/>
              <a:t>Memory may be affected by post-event information</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r>
              <a:rPr lang="en-GB" altLang="en-US"/>
              <a:t>Post-event information</a:t>
            </a:r>
          </a:p>
        </p:txBody>
      </p:sp>
      <p:sp>
        <p:nvSpPr>
          <p:cNvPr id="60419" name="Rectangle 3"/>
          <p:cNvSpPr>
            <a:spLocks noGrp="1" noChangeArrowheads="1"/>
          </p:cNvSpPr>
          <p:nvPr>
            <p:ph type="body" idx="1"/>
          </p:nvPr>
        </p:nvSpPr>
        <p:spPr/>
        <p:txBody>
          <a:bodyPr/>
          <a:lstStyle/>
          <a:p>
            <a:r>
              <a:rPr lang="en-GB" altLang="en-US" sz="2800"/>
              <a:t>Loftus and Palmer showed participants video a car crash</a:t>
            </a:r>
          </a:p>
          <a:p>
            <a:r>
              <a:rPr lang="en-GB" altLang="en-US" sz="2800"/>
              <a:t>Subjects asked “How fast were the cars going when they smashed into each other?” estimated speed at 41mph. 32% said they had seen broken glass</a:t>
            </a:r>
          </a:p>
          <a:p>
            <a:r>
              <a:rPr lang="en-GB" altLang="en-US" sz="2800"/>
              <a:t>Subjects asked “How fast were the cars going when they hit each other?” estimated speed at 34mph. 12% said they had seen broken glass</a:t>
            </a:r>
          </a:p>
          <a:p>
            <a:endParaRPr lang="en-GB" altLang="en-US" sz="28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r>
              <a:rPr lang="en-GB" altLang="en-US"/>
              <a:t>Verbal  and Visual Memory</a:t>
            </a:r>
          </a:p>
        </p:txBody>
      </p:sp>
      <p:sp>
        <p:nvSpPr>
          <p:cNvPr id="61443" name="Rectangle 3"/>
          <p:cNvSpPr>
            <a:spLocks noGrp="1" noChangeArrowheads="1"/>
          </p:cNvSpPr>
          <p:nvPr>
            <p:ph type="body" idx="1"/>
          </p:nvPr>
        </p:nvSpPr>
        <p:spPr/>
        <p:txBody>
          <a:bodyPr/>
          <a:lstStyle/>
          <a:p>
            <a:r>
              <a:rPr lang="en-GB" altLang="en-US"/>
              <a:t>Schooler (1990)showed subjects a video of a crime. </a:t>
            </a:r>
          </a:p>
          <a:p>
            <a:r>
              <a:rPr lang="en-GB" altLang="en-US"/>
              <a:t>Subjects in Group A were asked to give a verbal description of the criminal while Group B were asked to do an unrelated task</a:t>
            </a:r>
          </a:p>
          <a:p>
            <a:r>
              <a:rPr lang="en-GB" altLang="en-US"/>
              <a:t>Which group performed better at picking the criminal from a group of photos?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endParaRPr lang="en-US" altLang="en-US"/>
          </a:p>
        </p:txBody>
      </p:sp>
      <p:sp>
        <p:nvSpPr>
          <p:cNvPr id="62467" name="Rectangle 3"/>
          <p:cNvSpPr>
            <a:spLocks noGrp="1" noChangeArrowheads="1"/>
          </p:cNvSpPr>
          <p:nvPr>
            <p:ph type="body" idx="1"/>
          </p:nvPr>
        </p:nvSpPr>
        <p:spPr/>
        <p:txBody>
          <a:bodyPr/>
          <a:lstStyle/>
          <a:p>
            <a:r>
              <a:rPr lang="en-GB" altLang="en-US"/>
              <a:t>Group B were more accurate in identifying the picture of the criminal</a:t>
            </a:r>
          </a:p>
          <a:p>
            <a:r>
              <a:rPr lang="en-GB" altLang="en-US"/>
              <a:t>The verbal reports overshadowed the visual memory for Group A</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r>
              <a:rPr lang="en-GB" altLang="en-US"/>
              <a:t>Face Recognition</a:t>
            </a:r>
          </a:p>
        </p:txBody>
      </p:sp>
      <p:sp>
        <p:nvSpPr>
          <p:cNvPr id="63491" name="Rectangle 3"/>
          <p:cNvSpPr>
            <a:spLocks noGrp="1" noChangeArrowheads="1"/>
          </p:cNvSpPr>
          <p:nvPr>
            <p:ph type="body" idx="1"/>
          </p:nvPr>
        </p:nvSpPr>
        <p:spPr/>
        <p:txBody>
          <a:bodyPr/>
          <a:lstStyle/>
          <a:p>
            <a:pPr>
              <a:lnSpc>
                <a:spcPct val="90000"/>
              </a:lnSpc>
            </a:pPr>
            <a:r>
              <a:rPr lang="en-GB" altLang="en-US"/>
              <a:t>Face recognition tasks are performed well in laboratory tests, but poorly in everyday life, including identity parades.</a:t>
            </a:r>
          </a:p>
          <a:p>
            <a:pPr>
              <a:lnSpc>
                <a:spcPct val="90000"/>
              </a:lnSpc>
            </a:pPr>
            <a:r>
              <a:rPr lang="en-GB" altLang="en-US"/>
              <a:t>Lab tests usually involve identical photos, whereas in identity parades, the subject may be seen form a different viewpoint, and their appearance may have changed</a:t>
            </a:r>
          </a:p>
          <a:p>
            <a:pPr>
              <a:lnSpc>
                <a:spcPct val="90000"/>
              </a:lnSpc>
              <a:buFont typeface="Monotype Sorts" charset="2"/>
              <a:buNone/>
            </a:pPr>
            <a:r>
              <a:rPr lang="en-GB" altLang="en-US"/>
              <a:t>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1026"/>
          <p:cNvSpPr>
            <a:spLocks noGrp="1" noChangeArrowheads="1"/>
          </p:cNvSpPr>
          <p:nvPr>
            <p:ph type="title"/>
          </p:nvPr>
        </p:nvSpPr>
        <p:spPr/>
        <p:txBody>
          <a:bodyPr/>
          <a:lstStyle/>
          <a:p>
            <a:r>
              <a:rPr lang="en-GB" altLang="en-US"/>
              <a:t>ID Parades (line-ups)</a:t>
            </a:r>
          </a:p>
        </p:txBody>
      </p:sp>
      <p:sp>
        <p:nvSpPr>
          <p:cNvPr id="64515" name="Rectangle 1027"/>
          <p:cNvSpPr>
            <a:spLocks noGrp="1" noChangeArrowheads="1"/>
          </p:cNvSpPr>
          <p:nvPr>
            <p:ph type="body" idx="1"/>
          </p:nvPr>
        </p:nvSpPr>
        <p:spPr/>
        <p:txBody>
          <a:bodyPr/>
          <a:lstStyle/>
          <a:p>
            <a:r>
              <a:rPr lang="en-GB" altLang="en-US"/>
              <a:t>The functional size of the line-up is the number of people matching the subject’s description</a:t>
            </a:r>
          </a:p>
          <a:p>
            <a:r>
              <a:rPr lang="en-GB" altLang="en-US"/>
              <a:t>When the culprit is absent, a low functional size may lead to mistaken identity, especially if the witness is not warned that the suspect may not be present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r>
              <a:rPr lang="en-GB" altLang="en-US"/>
              <a:t>Relative judgements (Wells, 1993)</a:t>
            </a:r>
          </a:p>
        </p:txBody>
      </p:sp>
      <p:sp>
        <p:nvSpPr>
          <p:cNvPr id="65539" name="Rectangle 3"/>
          <p:cNvSpPr>
            <a:spLocks noGrp="1" noChangeArrowheads="1"/>
          </p:cNvSpPr>
          <p:nvPr>
            <p:ph type="body" idx="1"/>
          </p:nvPr>
        </p:nvSpPr>
        <p:spPr/>
        <p:txBody>
          <a:bodyPr/>
          <a:lstStyle/>
          <a:p>
            <a:r>
              <a:rPr lang="en-GB" altLang="en-US"/>
              <a:t>The eyewitness chooses the line-up member most closely matching the description of the suspect</a:t>
            </a:r>
          </a:p>
          <a:p>
            <a:r>
              <a:rPr lang="en-GB" altLang="en-US"/>
              <a:t>Relative judgement may be reduced by presenting the line-up one at a time</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r>
              <a:rPr lang="en-GB" altLang="en-US"/>
              <a:t>Eyewitness confidence</a:t>
            </a:r>
          </a:p>
        </p:txBody>
      </p:sp>
      <p:sp>
        <p:nvSpPr>
          <p:cNvPr id="66563" name="Rectangle 3"/>
          <p:cNvSpPr>
            <a:spLocks noGrp="1" noChangeArrowheads="1"/>
          </p:cNvSpPr>
          <p:nvPr>
            <p:ph type="body" idx="1"/>
          </p:nvPr>
        </p:nvSpPr>
        <p:spPr/>
        <p:txBody>
          <a:bodyPr/>
          <a:lstStyle/>
          <a:p>
            <a:pPr>
              <a:lnSpc>
                <a:spcPct val="90000"/>
              </a:lnSpc>
            </a:pPr>
            <a:r>
              <a:rPr lang="en-GB" altLang="en-US" sz="2800"/>
              <a:t>Confidence is not a good predictor of accuracy for eyewitness testimony</a:t>
            </a:r>
          </a:p>
          <a:p>
            <a:pPr>
              <a:lnSpc>
                <a:spcPct val="90000"/>
              </a:lnSpc>
            </a:pPr>
            <a:r>
              <a:rPr lang="en-GB" altLang="en-US" sz="2800"/>
              <a:t>Perfect and Hollins (1996) showed subjects a film of a kidnapping. Accuracy was not associated with confidence of answers to questions about the film</a:t>
            </a:r>
          </a:p>
          <a:p>
            <a:pPr>
              <a:lnSpc>
                <a:spcPct val="90000"/>
              </a:lnSpc>
            </a:pPr>
            <a:r>
              <a:rPr lang="en-GB" altLang="en-US" sz="2800"/>
              <a:t>Accuracy was related to confidence for general knowledge questions</a:t>
            </a:r>
          </a:p>
          <a:p>
            <a:pPr>
              <a:lnSpc>
                <a:spcPct val="90000"/>
              </a:lnSpc>
            </a:pPr>
            <a:r>
              <a:rPr lang="en-GB" altLang="en-US" sz="2800"/>
              <a:t>Individuals have insight into their knowledge about topics such as sport and music</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r>
              <a:rPr lang="en-GB" altLang="en-US"/>
              <a:t>Other factors in eyewitness testimony</a:t>
            </a:r>
          </a:p>
        </p:txBody>
      </p:sp>
      <p:sp>
        <p:nvSpPr>
          <p:cNvPr id="67587" name="Rectangle 3"/>
          <p:cNvSpPr>
            <a:spLocks noGrp="1" noChangeArrowheads="1"/>
          </p:cNvSpPr>
          <p:nvPr>
            <p:ph type="body" idx="1"/>
          </p:nvPr>
        </p:nvSpPr>
        <p:spPr/>
        <p:txBody>
          <a:bodyPr/>
          <a:lstStyle/>
          <a:p>
            <a:r>
              <a:rPr lang="en-GB" altLang="en-US"/>
              <a:t>Confirmation bias: observer’s expectations may distort events</a:t>
            </a:r>
          </a:p>
          <a:p>
            <a:r>
              <a:rPr lang="en-GB" altLang="en-US"/>
              <a:t>Weapon focus: the presence of a weapon weakens the witness’s memory for other detail </a:t>
            </a:r>
          </a:p>
          <a:p>
            <a:endParaRPr lang="en-GB" altLang="en-US"/>
          </a:p>
        </p:txBody>
      </p:sp>
    </p:spTree>
  </p:cSld>
  <p:clrMapOvr>
    <a:masterClrMapping/>
  </p:clrMapOvr>
</p:sld>
</file>

<file path=ppt/theme/theme1.xml><?xml version="1.0" encoding="utf-8"?>
<a:theme xmlns:a="http://schemas.openxmlformats.org/drawingml/2006/main" name="bevelb">
  <a:themeElements>
    <a:clrScheme name="">
      <a:dk1>
        <a:srgbClr val="000000"/>
      </a:dk1>
      <a:lt1>
        <a:srgbClr val="FFFFFF"/>
      </a:lt1>
      <a:dk2>
        <a:srgbClr val="000000"/>
      </a:dk2>
      <a:lt2>
        <a:srgbClr val="333333"/>
      </a:lt2>
      <a:accent1>
        <a:srgbClr val="474747"/>
      </a:accent1>
      <a:accent2>
        <a:srgbClr val="DADADA"/>
      </a:accent2>
      <a:accent3>
        <a:srgbClr val="FFFFFF"/>
      </a:accent3>
      <a:accent4>
        <a:srgbClr val="000000"/>
      </a:accent4>
      <a:accent5>
        <a:srgbClr val="B1B1B1"/>
      </a:accent5>
      <a:accent6>
        <a:srgbClr val="C5C5C5"/>
      </a:accent6>
      <a:hlink>
        <a:srgbClr val="000000"/>
      </a:hlink>
      <a:folHlink>
        <a:srgbClr val="919191"/>
      </a:folHlink>
    </a:clrScheme>
    <a:fontScheme name="bevelb">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2400" b="0" i="0" u="none" strike="noStrike" cap="none" normalizeH="0" baseline="0" smtClean="0">
            <a:ln>
              <a:noFill/>
            </a:ln>
            <a:solidFill>
              <a:schemeClr val="tx1"/>
            </a:solidFill>
            <a:effectLst/>
            <a:latin typeface="Times New Roman" panose="02020603050405020304" pitchFamily="18"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2400" b="0" i="0" u="none" strike="noStrike" cap="none" normalizeH="0" baseline="0" smtClean="0">
            <a:ln>
              <a:noFill/>
            </a:ln>
            <a:solidFill>
              <a:schemeClr val="tx1"/>
            </a:solidFill>
            <a:effectLst/>
            <a:latin typeface="Times New Roman" panose="02020603050405020304" pitchFamily="18" charset="0"/>
          </a:defRPr>
        </a:defPPr>
      </a:lstStyle>
    </a:lnDef>
  </a:objectDefaults>
  <a:extraClrSchemeLst>
    <a:extraClrScheme>
      <a:clrScheme name="bevelb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evelb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evelb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evelb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evelb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evelb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evelb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q:\msoffic0\template\bwovrhd\bevelb.ppt</Template>
  <TotalTime>11426415</TotalTime>
  <Pages>13</Pages>
  <Words>1549</Words>
  <Application>Microsoft Office PowerPoint</Application>
  <PresentationFormat>Letter Paper (8.5x11 in)</PresentationFormat>
  <Paragraphs>215</Paragraphs>
  <Slides>32</Slides>
  <Notes>32</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3</vt:i4>
      </vt:variant>
      <vt:variant>
        <vt:lpstr>Slide Titles</vt:lpstr>
      </vt:variant>
      <vt:variant>
        <vt:i4>32</vt:i4>
      </vt:variant>
    </vt:vector>
  </HeadingPairs>
  <TitlesOfParts>
    <vt:vector size="40" baseType="lpstr">
      <vt:lpstr>MS PGothic</vt:lpstr>
      <vt:lpstr>Arial</vt:lpstr>
      <vt:lpstr>Monotype Sorts</vt:lpstr>
      <vt:lpstr>Times New Roman</vt:lpstr>
      <vt:lpstr>bevelb</vt:lpstr>
      <vt:lpstr>Document</vt:lpstr>
      <vt:lpstr>VISIO</vt:lpstr>
      <vt:lpstr>文書</vt:lpstr>
      <vt:lpstr>Human Memory</vt:lpstr>
      <vt:lpstr>Sensory Memory</vt:lpstr>
      <vt:lpstr>Short Term Memory (STM)</vt:lpstr>
      <vt:lpstr>STM &amp; Interface Design</vt:lpstr>
      <vt:lpstr>Long Term Memory (LTM)</vt:lpstr>
      <vt:lpstr>Retrieval from LTM</vt:lpstr>
      <vt:lpstr>Semantic network</vt:lpstr>
      <vt:lpstr>Spreading activation theory</vt:lpstr>
      <vt:lpstr>Schema</vt:lpstr>
      <vt:lpstr>Project meeting frame</vt:lpstr>
      <vt:lpstr>Restaurant script</vt:lpstr>
      <vt:lpstr>Exercise</vt:lpstr>
      <vt:lpstr>Memory test 1</vt:lpstr>
      <vt:lpstr>Memory test 2</vt:lpstr>
      <vt:lpstr>Memory test 3</vt:lpstr>
      <vt:lpstr>Memory tests</vt:lpstr>
      <vt:lpstr>Memory Test 4</vt:lpstr>
      <vt:lpstr>Multi-store theory of memory</vt:lpstr>
      <vt:lpstr>Evaluation of the Multi-Store level of Memory</vt:lpstr>
      <vt:lpstr>Evaluation of the Multi-Store level of Memory</vt:lpstr>
      <vt:lpstr>Proposed Structure of memory system</vt:lpstr>
      <vt:lpstr>Working memory</vt:lpstr>
      <vt:lpstr>Characteristics of LTM</vt:lpstr>
      <vt:lpstr>Eyewitness Testimony</vt:lpstr>
      <vt:lpstr>Post-event information</vt:lpstr>
      <vt:lpstr>Verbal  and Visual Memory</vt:lpstr>
      <vt:lpstr>PowerPoint Presentation</vt:lpstr>
      <vt:lpstr>Face Recognition</vt:lpstr>
      <vt:lpstr>ID Parades (line-ups)</vt:lpstr>
      <vt:lpstr>Relative judgements (Wells, 1993)</vt:lpstr>
      <vt:lpstr>Eyewitness confidence</vt:lpstr>
      <vt:lpstr>Other factors in eyewitness testimony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Sensory Memory</dc:title>
  <dc:subject/>
  <dc:creator>Sue Maw</dc:creator>
  <cp:keywords/>
  <dc:description/>
  <cp:lastModifiedBy>Sue Maw</cp:lastModifiedBy>
  <cp:revision>33</cp:revision>
  <cp:lastPrinted>2017-10-20T07:49:32Z</cp:lastPrinted>
  <dcterms:created xsi:type="dcterms:W3CDTF">1995-10-09T13:15:36Z</dcterms:created>
  <dcterms:modified xsi:type="dcterms:W3CDTF">2019-10-17T09:36:51Z</dcterms:modified>
</cp:coreProperties>
</file>