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55"/>
  </p:notesMasterIdLst>
  <p:sldIdLst>
    <p:sldId id="256" r:id="rId2"/>
    <p:sldId id="262" r:id="rId3"/>
    <p:sldId id="270" r:id="rId4"/>
    <p:sldId id="301" r:id="rId5"/>
    <p:sldId id="257" r:id="rId6"/>
    <p:sldId id="265" r:id="rId7"/>
    <p:sldId id="278" r:id="rId8"/>
    <p:sldId id="280" r:id="rId9"/>
    <p:sldId id="311" r:id="rId10"/>
    <p:sldId id="261" r:id="rId11"/>
    <p:sldId id="282" r:id="rId12"/>
    <p:sldId id="283" r:id="rId13"/>
    <p:sldId id="277" r:id="rId14"/>
    <p:sldId id="260" r:id="rId15"/>
    <p:sldId id="306" r:id="rId16"/>
    <p:sldId id="263" r:id="rId17"/>
    <p:sldId id="259" r:id="rId18"/>
    <p:sldId id="305" r:id="rId19"/>
    <p:sldId id="312" r:id="rId20"/>
    <p:sldId id="307" r:id="rId21"/>
    <p:sldId id="291" r:id="rId22"/>
    <p:sldId id="281" r:id="rId23"/>
    <p:sldId id="308" r:id="rId24"/>
    <p:sldId id="272" r:id="rId25"/>
    <p:sldId id="267" r:id="rId26"/>
    <p:sldId id="309" r:id="rId27"/>
    <p:sldId id="268" r:id="rId28"/>
    <p:sldId id="275" r:id="rId29"/>
    <p:sldId id="310" r:id="rId30"/>
    <p:sldId id="287" r:id="rId31"/>
    <p:sldId id="274" r:id="rId32"/>
    <p:sldId id="271" r:id="rId33"/>
    <p:sldId id="264" r:id="rId34"/>
    <p:sldId id="276" r:id="rId35"/>
    <p:sldId id="273" r:id="rId36"/>
    <p:sldId id="289" r:id="rId37"/>
    <p:sldId id="290" r:id="rId38"/>
    <p:sldId id="292" r:id="rId39"/>
    <p:sldId id="293" r:id="rId40"/>
    <p:sldId id="295" r:id="rId41"/>
    <p:sldId id="294" r:id="rId42"/>
    <p:sldId id="296" r:id="rId43"/>
    <p:sldId id="279" r:id="rId44"/>
    <p:sldId id="269" r:id="rId45"/>
    <p:sldId id="299" r:id="rId46"/>
    <p:sldId id="286" r:id="rId47"/>
    <p:sldId id="284" r:id="rId48"/>
    <p:sldId id="303" r:id="rId49"/>
    <p:sldId id="298" r:id="rId50"/>
    <p:sldId id="297" r:id="rId51"/>
    <p:sldId id="266" r:id="rId52"/>
    <p:sldId id="304" r:id="rId53"/>
    <p:sldId id="285" r:id="rId5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868" y="48"/>
      </p:cViewPr>
      <p:guideLst>
        <p:guide orient="horz" pos="2160"/>
        <p:guide pos="2880"/>
      </p:guideLst>
    </p:cSldViewPr>
  </p:slideViewPr>
  <p:notesTextViewPr>
    <p:cViewPr>
      <p:scale>
        <a:sx n="1" d="1"/>
        <a:sy n="1" d="1"/>
      </p:scale>
      <p:origin x="0" y="0"/>
    </p:cViewPr>
  </p:notesTextViewPr>
  <p:sorterViewPr>
    <p:cViewPr>
      <p:scale>
        <a:sx n="66" d="100"/>
        <a:sy n="66" d="100"/>
      </p:scale>
      <p:origin x="0" y="-40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5C8321-A5D9-4415-842B-96ED210A7C78}" type="datetimeFigureOut">
              <a:rPr lang="en-GB" smtClean="0"/>
              <a:t>23/03/2018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BD735A-8EEB-4DE3-A294-4D364296F20A}" type="slidenum">
              <a:rPr lang="en-GB" smtClean="0"/>
              <a:t>‹#›</a:t>
            </a:fld>
            <a:endParaRPr lang="en-GB"/>
          </a:p>
        </p:txBody>
      </p:sp>
    </p:spTree>
    <p:extLst>
      <p:ext uri="{BB962C8B-B14F-4D97-AF65-F5344CB8AC3E}">
        <p14:creationId xmlns:p14="http://schemas.microsoft.com/office/powerpoint/2010/main" val="2940491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BD735A-8EEB-4DE3-A294-4D364296F20A}" type="slidenum">
              <a:rPr lang="en-GB" smtClean="0"/>
              <a:t>4</a:t>
            </a:fld>
            <a:endParaRPr lang="en-GB"/>
          </a:p>
        </p:txBody>
      </p:sp>
    </p:spTree>
    <p:extLst>
      <p:ext uri="{BB962C8B-B14F-4D97-AF65-F5344CB8AC3E}">
        <p14:creationId xmlns:p14="http://schemas.microsoft.com/office/powerpoint/2010/main" val="804145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BD735A-8EEB-4DE3-A294-4D364296F20A}" type="slidenum">
              <a:rPr lang="en-GB" smtClean="0"/>
              <a:t>19</a:t>
            </a:fld>
            <a:endParaRPr lang="en-GB"/>
          </a:p>
        </p:txBody>
      </p:sp>
    </p:spTree>
    <p:extLst>
      <p:ext uri="{BB962C8B-B14F-4D97-AF65-F5344CB8AC3E}">
        <p14:creationId xmlns:p14="http://schemas.microsoft.com/office/powerpoint/2010/main" val="2220643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BD735A-8EEB-4DE3-A294-4D364296F20A}" type="slidenum">
              <a:rPr lang="en-GB" smtClean="0"/>
              <a:t>39</a:t>
            </a:fld>
            <a:endParaRPr lang="en-GB"/>
          </a:p>
        </p:txBody>
      </p:sp>
    </p:spTree>
    <p:extLst>
      <p:ext uri="{BB962C8B-B14F-4D97-AF65-F5344CB8AC3E}">
        <p14:creationId xmlns:p14="http://schemas.microsoft.com/office/powerpoint/2010/main" val="2153415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BD735A-8EEB-4DE3-A294-4D364296F20A}" type="slidenum">
              <a:rPr lang="en-GB" smtClean="0"/>
              <a:t>51</a:t>
            </a:fld>
            <a:endParaRPr lang="en-GB"/>
          </a:p>
        </p:txBody>
      </p:sp>
    </p:spTree>
    <p:extLst>
      <p:ext uri="{BB962C8B-B14F-4D97-AF65-F5344CB8AC3E}">
        <p14:creationId xmlns:p14="http://schemas.microsoft.com/office/powerpoint/2010/main" val="206177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BD735A-8EEB-4DE3-A294-4D364296F20A}" type="slidenum">
              <a:rPr lang="en-GB" smtClean="0"/>
              <a:t>52</a:t>
            </a:fld>
            <a:endParaRPr lang="en-GB"/>
          </a:p>
        </p:txBody>
      </p:sp>
    </p:spTree>
    <p:extLst>
      <p:ext uri="{BB962C8B-B14F-4D97-AF65-F5344CB8AC3E}">
        <p14:creationId xmlns:p14="http://schemas.microsoft.com/office/powerpoint/2010/main" val="2560608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3" name="Freeform 6" title="Page Number Shape"/>
          <p:cNvSpPr/>
          <p:nvPr/>
        </p:nvSpPr>
        <p:spPr bwMode="auto">
          <a:xfrm>
            <a:off x="8736012" y="118920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816685" y="1143294"/>
            <a:ext cx="5275772" cy="4268965"/>
          </a:xfrm>
        </p:spPr>
        <p:txBody>
          <a:bodyPr anchor="t">
            <a:normAutofit/>
          </a:bodyPr>
          <a:lstStyle>
            <a:lvl1pPr algn="l">
              <a:lnSpc>
                <a:spcPct val="85000"/>
              </a:lnSpc>
              <a:defRPr sz="58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816685" y="5537926"/>
            <a:ext cx="5275772" cy="706355"/>
          </a:xfrm>
        </p:spPr>
        <p:txBody>
          <a:bodyPr>
            <a:normAutofit/>
          </a:bodyPr>
          <a:lstStyle>
            <a:lvl1pPr marL="0" indent="0" algn="l">
              <a:lnSpc>
                <a:spcPct val="114000"/>
              </a:lnSpc>
              <a:spcBef>
                <a:spcPts val="0"/>
              </a:spcBef>
              <a:buNone/>
              <a:defRPr sz="1800" b="0" i="1"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816685" y="6314441"/>
            <a:ext cx="1197467" cy="365125"/>
          </a:xfrm>
        </p:spPr>
        <p:txBody>
          <a:bodyPr/>
          <a:lstStyle>
            <a:lvl1pPr algn="l">
              <a:defRPr sz="900">
                <a:solidFill>
                  <a:schemeClr val="tx2"/>
                </a:solidFill>
              </a:defRPr>
            </a:lvl1pPr>
          </a:lstStyle>
          <a:p>
            <a:fld id="{166E9712-EF68-48CB-961A-E0F3D0B11CDB}" type="datetimeFigureOut">
              <a:rPr lang="en-GB" smtClean="0"/>
              <a:t>23/03/2018</a:t>
            </a:fld>
            <a:endParaRPr lang="en-GB" dirty="0"/>
          </a:p>
        </p:txBody>
      </p:sp>
      <p:sp>
        <p:nvSpPr>
          <p:cNvPr id="5" name="Footer Placeholder 4"/>
          <p:cNvSpPr>
            <a:spLocks noGrp="1"/>
          </p:cNvSpPr>
          <p:nvPr>
            <p:ph type="ftr" sz="quarter" idx="11"/>
          </p:nvPr>
        </p:nvSpPr>
        <p:spPr>
          <a:xfrm>
            <a:off x="2250444" y="6314441"/>
            <a:ext cx="3842012" cy="365125"/>
          </a:xfrm>
        </p:spPr>
        <p:txBody>
          <a:bodyPr/>
          <a:lstStyle>
            <a:lvl1pPr algn="l">
              <a:defRPr b="0">
                <a:solidFill>
                  <a:schemeClr val="tx2"/>
                </a:solidFill>
              </a:defRPr>
            </a:lvl1pPr>
          </a:lstStyle>
          <a:p>
            <a:endParaRPr lang="en-GB" dirty="0"/>
          </a:p>
        </p:txBody>
      </p:sp>
      <p:sp>
        <p:nvSpPr>
          <p:cNvPr id="6" name="Slide Number Placeholder 5"/>
          <p:cNvSpPr>
            <a:spLocks noGrp="1"/>
          </p:cNvSpPr>
          <p:nvPr>
            <p:ph type="sldNum" sz="quarter" idx="12"/>
          </p:nvPr>
        </p:nvSpPr>
        <p:spPr>
          <a:xfrm>
            <a:off x="8736012" y="1416217"/>
            <a:ext cx="407987" cy="365125"/>
          </a:xfrm>
        </p:spPr>
        <p:txBody>
          <a:bodyPr/>
          <a:lstStyle>
            <a:lvl1pPr algn="r">
              <a:defRPr>
                <a:solidFill>
                  <a:schemeClr val="accent6">
                    <a:lumMod val="50000"/>
                  </a:schemeClr>
                </a:solidFill>
              </a:defRPr>
            </a:lvl1pPr>
          </a:lstStyle>
          <a:p>
            <a:fld id="{C0859BB6-43A4-40D4-A914-207DAF02129D}" type="slidenum">
              <a:rPr lang="en-GB" smtClean="0"/>
              <a:t>‹#›</a:t>
            </a:fld>
            <a:endParaRPr lang="en-GB" dirty="0"/>
          </a:p>
        </p:txBody>
      </p:sp>
      <p:cxnSp>
        <p:nvCxnSpPr>
          <p:cNvPr id="9" name="Straight Connector 8"/>
          <p:cNvCxnSpPr/>
          <p:nvPr/>
        </p:nvCxnSpPr>
        <p:spPr>
          <a:xfrm>
            <a:off x="580391" y="1257300"/>
            <a:ext cx="0" cy="560070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80391"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5588380"/>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6E9712-EF68-48CB-961A-E0F3D0B11CDB}" type="datetimeFigureOut">
              <a:rPr lang="en-GB" smtClean="0"/>
              <a:t>23/03/2018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0859BB6-43A4-40D4-A914-207DAF02129D}" type="slidenum">
              <a:rPr lang="en-GB" smtClean="0"/>
              <a:t>‹#›</a:t>
            </a:fld>
            <a:endParaRPr lang="en-GB" dirty="0"/>
          </a:p>
        </p:txBody>
      </p:sp>
    </p:spTree>
    <p:extLst>
      <p:ext uri="{BB962C8B-B14F-4D97-AF65-F5344CB8AC3E}">
        <p14:creationId xmlns:p14="http://schemas.microsoft.com/office/powerpoint/2010/main" val="2089413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2" name="Freeform 11" title="Page Number Shape"/>
          <p:cNvSpPr/>
          <p:nvPr/>
        </p:nvSpPr>
        <p:spPr bwMode="auto">
          <a:xfrm>
            <a:off x="8736012"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460755" y="2571723"/>
            <a:ext cx="6222491" cy="3286153"/>
          </a:xfrm>
        </p:spPr>
        <p:txBody>
          <a:bodyPr anchor="t">
            <a:normAutofit/>
          </a:bodyPr>
          <a:lstStyle>
            <a:lvl1pPr>
              <a:lnSpc>
                <a:spcPct val="85000"/>
              </a:lnSpc>
              <a:defRPr sz="5800" cap="all" baseline="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460755" y="1393748"/>
            <a:ext cx="6301072" cy="819150"/>
          </a:xfrm>
        </p:spPr>
        <p:txBody>
          <a:bodyPr anchor="ctr">
            <a:normAutofit/>
          </a:bodyPr>
          <a:lstStyle>
            <a:lvl1pPr marL="0" indent="0" algn="r">
              <a:lnSpc>
                <a:spcPct val="113000"/>
              </a:lnSpc>
              <a:spcBef>
                <a:spcPts val="0"/>
              </a:spcBef>
              <a:buNone/>
              <a:defRPr sz="1800" b="0" i="1" baseline="0">
                <a:solidFill>
                  <a:schemeClr val="tx1">
                    <a:lumMod val="85000"/>
                    <a:lumOff val="1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6557216" y="6314440"/>
            <a:ext cx="1197467" cy="365125"/>
          </a:xfrm>
        </p:spPr>
        <p:txBody>
          <a:bodyPr/>
          <a:lstStyle>
            <a:lvl1pPr>
              <a:defRPr sz="900">
                <a:solidFill>
                  <a:schemeClr val="tx1">
                    <a:lumMod val="85000"/>
                    <a:lumOff val="15000"/>
                  </a:schemeClr>
                </a:solidFill>
              </a:defRPr>
            </a:lvl1pPr>
          </a:lstStyle>
          <a:p>
            <a:fld id="{166E9712-EF68-48CB-961A-E0F3D0B11CDB}" type="datetimeFigureOut">
              <a:rPr lang="en-GB" smtClean="0"/>
              <a:t>23/03/2018</a:t>
            </a:fld>
            <a:endParaRPr lang="en-GB" dirty="0"/>
          </a:p>
        </p:txBody>
      </p:sp>
      <p:sp>
        <p:nvSpPr>
          <p:cNvPr id="5" name="Footer Placeholder 4"/>
          <p:cNvSpPr>
            <a:spLocks noGrp="1"/>
          </p:cNvSpPr>
          <p:nvPr>
            <p:ph type="ftr" sz="quarter" idx="11"/>
          </p:nvPr>
        </p:nvSpPr>
        <p:spPr>
          <a:xfrm>
            <a:off x="1460755" y="6314441"/>
            <a:ext cx="4860170" cy="365125"/>
          </a:xfrm>
        </p:spPr>
        <p:txBody>
          <a:bodyPr/>
          <a:lstStyle>
            <a:lvl1pPr>
              <a:defRPr b="0">
                <a:solidFill>
                  <a:schemeClr val="tx1">
                    <a:lumMod val="85000"/>
                    <a:lumOff val="15000"/>
                  </a:schemeClr>
                </a:solidFill>
              </a:defRPr>
            </a:lvl1pPr>
          </a:lstStyle>
          <a:p>
            <a:endParaRPr lang="en-GB" dirty="0"/>
          </a:p>
        </p:txBody>
      </p:sp>
      <p:sp>
        <p:nvSpPr>
          <p:cNvPr id="6" name="Slide Number Placeholder 5"/>
          <p:cNvSpPr>
            <a:spLocks noGrp="1"/>
          </p:cNvSpPr>
          <p:nvPr>
            <p:ph type="sldNum" sz="quarter" idx="12"/>
          </p:nvPr>
        </p:nvSpPr>
        <p:spPr>
          <a:xfrm>
            <a:off x="8736012" y="1620761"/>
            <a:ext cx="407987" cy="365125"/>
          </a:xfrm>
        </p:spPr>
        <p:txBody>
          <a:bodyPr/>
          <a:lstStyle>
            <a:lvl1pPr>
              <a:defRPr>
                <a:solidFill>
                  <a:schemeClr val="bg2"/>
                </a:solidFill>
              </a:defRPr>
            </a:lvl1pPr>
          </a:lstStyle>
          <a:p>
            <a:fld id="{C0859BB6-43A4-40D4-A914-207DAF02129D}" type="slidenum">
              <a:rPr lang="en-GB" smtClean="0"/>
              <a:t>‹#›</a:t>
            </a:fld>
            <a:endParaRPr lang="en-GB" dirty="0"/>
          </a:p>
        </p:txBody>
      </p:sp>
      <p:cxnSp>
        <p:nvCxnSpPr>
          <p:cNvPr id="10" name="Straight Connector 9"/>
          <p:cNvCxnSpPr/>
          <p:nvPr/>
        </p:nvCxnSpPr>
        <p:spPr>
          <a:xfrm flipH="1">
            <a:off x="1" y="6178167"/>
            <a:ext cx="7683245"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1" y="6178167"/>
            <a:ext cx="7683245"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063094"/>
      </p:ext>
    </p:extLst>
  </p:cSld>
  <p:clrMapOvr>
    <a:masterClrMapping/>
  </p:clrMapOvr>
  <p:extLst mod="1">
    <p:ext uri="{DCECCB84-F9BA-43D5-87BE-67443E8EF086}">
      <p15:sldGuideLst xmlns:p15="http://schemas.microsoft.com/office/powerpoint/2012/main">
        <p15:guide id="1" pos="6456">
          <p15:clr>
            <a:srgbClr val="FBAE40"/>
          </p15:clr>
        </p15:guide>
        <p15:guide id="0" pos="484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86200" y="540628"/>
            <a:ext cx="4686300" cy="24889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86200" y="3712467"/>
            <a:ext cx="4686300" cy="24822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66E9712-EF68-48CB-961A-E0F3D0B11CDB}" type="datetimeFigureOut">
              <a:rPr lang="en-GB" smtClean="0"/>
              <a:t>23/03/2018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0859BB6-43A4-40D4-A914-207DAF02129D}" type="slidenum">
              <a:rPr lang="en-GB" smtClean="0"/>
              <a:t>‹#›</a:t>
            </a:fld>
            <a:endParaRPr lang="en-GB" dirty="0"/>
          </a:p>
        </p:txBody>
      </p:sp>
    </p:spTree>
    <p:extLst>
      <p:ext uri="{BB962C8B-B14F-4D97-AF65-F5344CB8AC3E}">
        <p14:creationId xmlns:p14="http://schemas.microsoft.com/office/powerpoint/2010/main" val="539168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71500" y="557784"/>
            <a:ext cx="2873502" cy="49560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3886200" y="558065"/>
            <a:ext cx="4690872" cy="913212"/>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3886200" y="1526122"/>
            <a:ext cx="4690872" cy="175153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86200" y="3700828"/>
            <a:ext cx="4690872" cy="913759"/>
          </a:xfrm>
        </p:spPr>
        <p:txBody>
          <a:bodyPr anchor="b">
            <a:normAutofit/>
          </a:bodyPr>
          <a:lstStyle>
            <a:lvl1pPr marL="0" indent="0">
              <a:buNone/>
              <a:defRPr sz="2400" b="0" i="1" baseline="0">
                <a:solidFill>
                  <a:schemeClr val="tx1">
                    <a:lumMod val="85000"/>
                    <a:lumOff val="1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886200" y="4669432"/>
            <a:ext cx="4690872" cy="17521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66E9712-EF68-48CB-961A-E0F3D0B11CDB}" type="datetimeFigureOut">
              <a:rPr lang="en-GB" smtClean="0"/>
              <a:t>23/03/2018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C0859BB6-43A4-40D4-A914-207DAF02129D}" type="slidenum">
              <a:rPr lang="en-GB" smtClean="0"/>
              <a:t>‹#›</a:t>
            </a:fld>
            <a:endParaRPr lang="en-GB" dirty="0"/>
          </a:p>
        </p:txBody>
      </p:sp>
    </p:spTree>
    <p:extLst>
      <p:ext uri="{BB962C8B-B14F-4D97-AF65-F5344CB8AC3E}">
        <p14:creationId xmlns:p14="http://schemas.microsoft.com/office/powerpoint/2010/main" val="3072377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66E9712-EF68-48CB-961A-E0F3D0B11CDB}" type="datetimeFigureOut">
              <a:rPr lang="en-GB" smtClean="0"/>
              <a:t>23/03/2018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0859BB6-43A4-40D4-A914-207DAF02129D}" type="slidenum">
              <a:rPr lang="en-GB" smtClean="0"/>
              <a:t>‹#›</a:t>
            </a:fld>
            <a:endParaRPr lang="en-GB" dirty="0"/>
          </a:p>
        </p:txBody>
      </p:sp>
    </p:spTree>
    <p:extLst>
      <p:ext uri="{BB962C8B-B14F-4D97-AF65-F5344CB8AC3E}">
        <p14:creationId xmlns:p14="http://schemas.microsoft.com/office/powerpoint/2010/main" val="3598075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6E9712-EF68-48CB-961A-E0F3D0B11CDB}" type="datetimeFigureOut">
              <a:rPr lang="en-GB" smtClean="0"/>
              <a:t>23/03/2018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0859BB6-43A4-40D4-A914-207DAF02129D}" type="slidenum">
              <a:rPr lang="en-GB" smtClean="0"/>
              <a:t>‹#›</a:t>
            </a:fld>
            <a:endParaRPr lang="en-GB" dirty="0"/>
          </a:p>
        </p:txBody>
      </p:sp>
    </p:spTree>
    <p:extLst>
      <p:ext uri="{BB962C8B-B14F-4D97-AF65-F5344CB8AC3E}">
        <p14:creationId xmlns:p14="http://schemas.microsoft.com/office/powerpoint/2010/main" val="1631245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0" y="555479"/>
            <a:ext cx="2879082" cy="1921022"/>
          </a:xfrm>
        </p:spPr>
        <p:txBody>
          <a:bodyPr anchor="t">
            <a:noAutofit/>
          </a:bodyPr>
          <a:lstStyle>
            <a:lvl1pPr>
              <a:lnSpc>
                <a:spcPct val="93000"/>
              </a:lnSpc>
              <a:defRPr sz="3000"/>
            </a:lvl1pPr>
          </a:lstStyle>
          <a:p>
            <a:r>
              <a:rPr lang="en-US"/>
              <a:t>Click to edit Master title style</a:t>
            </a:r>
            <a:endParaRPr lang="en-US" dirty="0"/>
          </a:p>
        </p:txBody>
      </p:sp>
      <p:sp>
        <p:nvSpPr>
          <p:cNvPr id="3" name="Content Placeholder 2"/>
          <p:cNvSpPr>
            <a:spLocks noGrp="1"/>
          </p:cNvSpPr>
          <p:nvPr>
            <p:ph idx="1"/>
          </p:nvPr>
        </p:nvSpPr>
        <p:spPr>
          <a:xfrm>
            <a:off x="3886200" y="564147"/>
            <a:ext cx="46863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1500" y="2621513"/>
            <a:ext cx="2879082" cy="3239537"/>
          </a:xfrm>
        </p:spPr>
        <p:txBody>
          <a:bodyPr>
            <a:normAutofit/>
          </a:bodyPr>
          <a:lstStyle>
            <a:lvl1pPr marL="0" indent="0" algn="r">
              <a:lnSpc>
                <a:spcPct val="125000"/>
              </a:lnSpc>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66E9712-EF68-48CB-961A-E0F3D0B11CDB}" type="datetimeFigureOut">
              <a:rPr lang="en-GB" smtClean="0"/>
              <a:t>23/03/2018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0859BB6-43A4-40D4-A914-207DAF02129D}" type="slidenum">
              <a:rPr lang="en-GB" smtClean="0"/>
              <a:t>‹#›</a:t>
            </a:fld>
            <a:endParaRPr lang="en-GB" dirty="0"/>
          </a:p>
        </p:txBody>
      </p:sp>
    </p:spTree>
    <p:extLst>
      <p:ext uri="{BB962C8B-B14F-4D97-AF65-F5344CB8AC3E}">
        <p14:creationId xmlns:p14="http://schemas.microsoft.com/office/powerpoint/2010/main" val="2334049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1" y="557262"/>
            <a:ext cx="2882528" cy="1919239"/>
          </a:xfrm>
        </p:spPr>
        <p:txBody>
          <a:bodyPr anchor="t">
            <a:noAutofit/>
          </a:bodyPr>
          <a:lstStyle>
            <a:lvl1pPr>
              <a:lnSpc>
                <a:spcPct val="93000"/>
              </a:lnSpc>
              <a:defRPr sz="30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3943350" y="1"/>
            <a:ext cx="4629150"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71501" y="2621512"/>
            <a:ext cx="2882528" cy="3236976"/>
          </a:xfrm>
        </p:spPr>
        <p:txBody>
          <a:bodyPr>
            <a:normAutofit/>
          </a:bodyPr>
          <a:lstStyle>
            <a:lvl1pPr marL="0" indent="0" algn="r">
              <a:lnSpc>
                <a:spcPct val="125000"/>
              </a:lnSpc>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66E9712-EF68-48CB-961A-E0F3D0B11CDB}" type="datetimeFigureOut">
              <a:rPr lang="en-GB" smtClean="0"/>
              <a:t>23/03/2018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0859BB6-43A4-40D4-A914-207DAF02129D}" type="slidenum">
              <a:rPr lang="en-GB" smtClean="0"/>
              <a:t>‹#›</a:t>
            </a:fld>
            <a:endParaRPr lang="en-GB" dirty="0"/>
          </a:p>
        </p:txBody>
      </p:sp>
    </p:spTree>
    <p:extLst>
      <p:ext uri="{BB962C8B-B14F-4D97-AF65-F5344CB8AC3E}">
        <p14:creationId xmlns:p14="http://schemas.microsoft.com/office/powerpoint/2010/main" val="3336366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3886200" y="640080"/>
            <a:ext cx="4686299" cy="558414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6E9712-EF68-48CB-961A-E0F3D0B11CDB}" type="datetimeFigureOut">
              <a:rPr lang="en-GB" smtClean="0"/>
              <a:t>23/03/2018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0859BB6-43A4-40D4-A914-207DAF02129D}" type="slidenum">
              <a:rPr lang="en-GB" smtClean="0"/>
              <a:t>‹#›</a:t>
            </a:fld>
            <a:endParaRPr lang="en-GB" dirty="0"/>
          </a:p>
        </p:txBody>
      </p:sp>
    </p:spTree>
    <p:extLst>
      <p:ext uri="{BB962C8B-B14F-4D97-AF65-F5344CB8AC3E}">
        <p14:creationId xmlns:p14="http://schemas.microsoft.com/office/powerpoint/2010/main" val="1054236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1" name="Freeform 6" title="Page Number Shape"/>
          <p:cNvSpPr/>
          <p:nvPr/>
        </p:nvSpPr>
        <p:spPr bwMode="auto">
          <a:xfrm>
            <a:off x="8736012"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Vertical Title 1"/>
          <p:cNvSpPr>
            <a:spLocks noGrp="1"/>
          </p:cNvSpPr>
          <p:nvPr>
            <p:ph type="title" orient="vert"/>
          </p:nvPr>
        </p:nvSpPr>
        <p:spPr>
          <a:xfrm>
            <a:off x="5993074" y="642931"/>
            <a:ext cx="1835003" cy="467810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642933"/>
            <a:ext cx="5303009" cy="46781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902140" y="5927132"/>
            <a:ext cx="2861142" cy="365125"/>
          </a:xfrm>
        </p:spPr>
        <p:txBody>
          <a:bodyPr/>
          <a:lstStyle/>
          <a:p>
            <a:fld id="{166E9712-EF68-48CB-961A-E0F3D0B11CDB}" type="datetimeFigureOut">
              <a:rPr lang="en-GB" smtClean="0"/>
              <a:t>23/03/2018</a:t>
            </a:fld>
            <a:endParaRPr lang="en-GB" dirty="0"/>
          </a:p>
        </p:txBody>
      </p:sp>
      <p:sp>
        <p:nvSpPr>
          <p:cNvPr id="5" name="Footer Placeholder 4"/>
          <p:cNvSpPr>
            <a:spLocks noGrp="1"/>
          </p:cNvSpPr>
          <p:nvPr>
            <p:ph type="ftr" sz="quarter" idx="11"/>
          </p:nvPr>
        </p:nvSpPr>
        <p:spPr>
          <a:xfrm>
            <a:off x="4902140" y="6315950"/>
            <a:ext cx="2861142" cy="365125"/>
          </a:xfrm>
        </p:spPr>
        <p:txBody>
          <a:bodyPr/>
          <a:lstStyle/>
          <a:p>
            <a:endParaRPr lang="en-GB" dirty="0"/>
          </a:p>
        </p:txBody>
      </p:sp>
      <p:sp>
        <p:nvSpPr>
          <p:cNvPr id="6" name="Slide Number Placeholder 5"/>
          <p:cNvSpPr>
            <a:spLocks noGrp="1"/>
          </p:cNvSpPr>
          <p:nvPr>
            <p:ph type="sldNum" sz="quarter" idx="12"/>
          </p:nvPr>
        </p:nvSpPr>
        <p:spPr>
          <a:xfrm>
            <a:off x="8736012" y="5607593"/>
            <a:ext cx="407987" cy="365125"/>
          </a:xfrm>
        </p:spPr>
        <p:txBody>
          <a:bodyPr/>
          <a:lstStyle/>
          <a:p>
            <a:fld id="{C0859BB6-43A4-40D4-A914-207DAF02129D}" type="slidenum">
              <a:rPr lang="en-GB" smtClean="0"/>
              <a:t>‹#›</a:t>
            </a:fld>
            <a:endParaRPr lang="en-GB" dirty="0"/>
          </a:p>
        </p:txBody>
      </p:sp>
      <p:cxnSp>
        <p:nvCxnSpPr>
          <p:cNvPr id="13" name="Straight Connector 12"/>
          <p:cNvCxnSpPr/>
          <p:nvPr/>
        </p:nvCxnSpPr>
        <p:spPr>
          <a:xfrm>
            <a:off x="1" y="6199730"/>
            <a:ext cx="7695008"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 y="6199730"/>
            <a:ext cx="7695008"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1463541"/>
      </p:ext>
    </p:extLst>
  </p:cSld>
  <p:clrMapOvr>
    <a:masterClrMapping/>
  </p:clrMapOvr>
  <p:extLst mod="1">
    <p:ext uri="{DCECCB84-F9BA-43D5-87BE-67443E8EF086}">
      <p15:sldGuideLst xmlns:p15="http://schemas.microsoft.com/office/powerpoint/2012/main">
        <p15:guide id="1" pos="6456">
          <p15:clr>
            <a:srgbClr val="FBAE40"/>
          </p15:clr>
        </p15:guide>
        <p15:guide id="0" pos="484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066800" y="838200"/>
            <a:ext cx="7772400" cy="1143000"/>
          </a:xfrm>
        </p:spPr>
        <p:txBody>
          <a:bodyPr/>
          <a:lstStyle/>
          <a:p>
            <a:r>
              <a:rPr lang="en-US"/>
              <a:t>Click to edit Master title style</a:t>
            </a:r>
          </a:p>
        </p:txBody>
      </p:sp>
      <p:sp>
        <p:nvSpPr>
          <p:cNvPr id="3" name="ClipArt Placeholder 2"/>
          <p:cNvSpPr>
            <a:spLocks noGrp="1"/>
          </p:cNvSpPr>
          <p:nvPr>
            <p:ph type="clipArt" sz="half" idx="1"/>
          </p:nvPr>
        </p:nvSpPr>
        <p:spPr>
          <a:xfrm>
            <a:off x="1066800" y="2101850"/>
            <a:ext cx="3810000" cy="4114800"/>
          </a:xfrm>
        </p:spPr>
        <p:txBody>
          <a:bodyPr/>
          <a:lstStyle/>
          <a:p>
            <a:pPr lvl="0"/>
            <a:endParaRPr lang="en-US" noProof="0"/>
          </a:p>
        </p:txBody>
      </p:sp>
      <p:sp>
        <p:nvSpPr>
          <p:cNvPr id="4" name="Text Placeholder 3"/>
          <p:cNvSpPr>
            <a:spLocks noGrp="1"/>
          </p:cNvSpPr>
          <p:nvPr>
            <p:ph type="body" sz="half" idx="2"/>
          </p:nvPr>
        </p:nvSpPr>
        <p:spPr>
          <a:xfrm>
            <a:off x="5029200" y="210185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066800" y="6413500"/>
            <a:ext cx="1905000" cy="457200"/>
          </a:xfrm>
        </p:spPr>
        <p:txBody>
          <a:bodyPr/>
          <a:lstStyle>
            <a:lvl1pPr>
              <a:defRPr/>
            </a:lvl1pPr>
          </a:lstStyle>
          <a:p>
            <a:pPr>
              <a:defRPr/>
            </a:pPr>
            <a:endParaRPr lang="en-GB"/>
          </a:p>
        </p:txBody>
      </p:sp>
      <p:sp>
        <p:nvSpPr>
          <p:cNvPr id="6" name="Footer Placeholder 5"/>
          <p:cNvSpPr>
            <a:spLocks noGrp="1"/>
          </p:cNvSpPr>
          <p:nvPr>
            <p:ph type="ftr" sz="quarter" idx="11"/>
          </p:nvPr>
        </p:nvSpPr>
        <p:spPr>
          <a:xfrm>
            <a:off x="3429000" y="6413500"/>
            <a:ext cx="2895600" cy="457200"/>
          </a:xfrm>
        </p:spPr>
        <p:txBody>
          <a:bodyPr/>
          <a:lstStyle>
            <a:lvl1pPr>
              <a:defRPr/>
            </a:lvl1pPr>
          </a:lstStyle>
          <a:p>
            <a:pPr>
              <a:defRPr/>
            </a:pPr>
            <a:endParaRPr lang="en-GB"/>
          </a:p>
        </p:txBody>
      </p:sp>
      <p:sp>
        <p:nvSpPr>
          <p:cNvPr id="7" name="Slide Number Placeholder 6"/>
          <p:cNvSpPr>
            <a:spLocks noGrp="1"/>
          </p:cNvSpPr>
          <p:nvPr>
            <p:ph type="sldNum" sz="quarter" idx="12"/>
          </p:nvPr>
        </p:nvSpPr>
        <p:spPr>
          <a:xfrm>
            <a:off x="8229600" y="6413500"/>
            <a:ext cx="914400" cy="457200"/>
          </a:xfrm>
        </p:spPr>
        <p:txBody>
          <a:bodyPr/>
          <a:lstStyle>
            <a:lvl1pPr>
              <a:defRPr/>
            </a:lvl1pPr>
          </a:lstStyle>
          <a:p>
            <a:fld id="{AAB0E42A-9BD1-4B3C-800D-8771177EE8C2}" type="slidenum">
              <a:rPr lang="en-GB" altLang="en-US"/>
              <a:pPr/>
              <a:t>‹#›</a:t>
            </a:fld>
            <a:endParaRPr lang="en-GB" altLang="en-US"/>
          </a:p>
        </p:txBody>
      </p:sp>
    </p:spTree>
    <p:extLst>
      <p:ext uri="{BB962C8B-B14F-4D97-AF65-F5344CB8AC3E}">
        <p14:creationId xmlns:p14="http://schemas.microsoft.com/office/powerpoint/2010/main" val="1549715214"/>
      </p:ext>
    </p:extLst>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 name="Freeform 6" title="Page Number Shape"/>
          <p:cNvSpPr/>
          <p:nvPr/>
        </p:nvSpPr>
        <p:spPr bwMode="auto">
          <a:xfrm>
            <a:off x="8736012"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571500" y="559678"/>
            <a:ext cx="2875430" cy="49524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3886200" y="569066"/>
            <a:ext cx="4686299" cy="565515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71501" y="5930061"/>
            <a:ext cx="2861142" cy="365125"/>
          </a:xfrm>
          <a:prstGeom prst="rect">
            <a:avLst/>
          </a:prstGeom>
        </p:spPr>
        <p:txBody>
          <a:bodyPr vert="horz" lIns="91440" tIns="45720" rIns="91440" bIns="45720" rtlCol="0" anchor="t"/>
          <a:lstStyle>
            <a:lvl1pPr algn="r">
              <a:defRPr sz="750" b="0" i="1" baseline="0">
                <a:solidFill>
                  <a:schemeClr val="tx1">
                    <a:lumMod val="85000"/>
                    <a:lumOff val="15000"/>
                  </a:schemeClr>
                </a:solidFill>
                <a:latin typeface="+mj-lt"/>
              </a:defRPr>
            </a:lvl1pPr>
          </a:lstStyle>
          <a:p>
            <a:fld id="{166E9712-EF68-48CB-961A-E0F3D0B11CDB}" type="datetimeFigureOut">
              <a:rPr lang="en-GB" smtClean="0"/>
              <a:t>23/03/2018</a:t>
            </a:fld>
            <a:endParaRPr lang="en-GB" dirty="0"/>
          </a:p>
        </p:txBody>
      </p:sp>
      <p:sp>
        <p:nvSpPr>
          <p:cNvPr id="5" name="Footer Placeholder 4"/>
          <p:cNvSpPr>
            <a:spLocks noGrp="1"/>
          </p:cNvSpPr>
          <p:nvPr>
            <p:ph type="ftr" sz="quarter" idx="3"/>
          </p:nvPr>
        </p:nvSpPr>
        <p:spPr>
          <a:xfrm>
            <a:off x="571501" y="6314441"/>
            <a:ext cx="2861142" cy="365125"/>
          </a:xfrm>
          <a:prstGeom prst="rect">
            <a:avLst/>
          </a:prstGeom>
        </p:spPr>
        <p:txBody>
          <a:bodyPr vert="horz" lIns="91440" tIns="45720" rIns="91440" bIns="45720" rtlCol="0" anchor="t"/>
          <a:lstStyle>
            <a:lvl1pPr algn="r">
              <a:defRPr sz="1100" b="1" i="1" baseline="0">
                <a:solidFill>
                  <a:schemeClr val="tx1">
                    <a:lumMod val="85000"/>
                    <a:lumOff val="15000"/>
                  </a:schemeClr>
                </a:solidFill>
                <a:latin typeface="+mj-lt"/>
              </a:defRPr>
            </a:lvl1pPr>
          </a:lstStyle>
          <a:p>
            <a:endParaRPr lang="en-GB" dirty="0"/>
          </a:p>
        </p:txBody>
      </p:sp>
      <p:sp>
        <p:nvSpPr>
          <p:cNvPr id="6" name="Slide Number Placeholder 5"/>
          <p:cNvSpPr>
            <a:spLocks noGrp="1"/>
          </p:cNvSpPr>
          <p:nvPr>
            <p:ph type="sldNum" sz="quarter" idx="4"/>
          </p:nvPr>
        </p:nvSpPr>
        <p:spPr>
          <a:xfrm>
            <a:off x="8736012" y="5607593"/>
            <a:ext cx="407987" cy="365125"/>
          </a:xfrm>
          <a:prstGeom prst="rect">
            <a:avLst/>
          </a:prstGeom>
        </p:spPr>
        <p:txBody>
          <a:bodyPr vert="horz" lIns="91440" tIns="45720" rIns="91440" bIns="45720" rtlCol="0" anchor="ctr"/>
          <a:lstStyle>
            <a:lvl1pPr algn="r">
              <a:defRPr sz="1100" b="0" i="1" baseline="0">
                <a:solidFill>
                  <a:schemeClr val="bg2"/>
                </a:solidFill>
                <a:latin typeface="+mj-lt"/>
              </a:defRPr>
            </a:lvl1pPr>
          </a:lstStyle>
          <a:p>
            <a:fld id="{C0859BB6-43A4-40D4-A914-207DAF02129D}" type="slidenum">
              <a:rPr lang="en-GB" smtClean="0"/>
              <a:t>‹#›</a:t>
            </a:fld>
            <a:endParaRPr lang="en-GB" dirty="0"/>
          </a:p>
        </p:txBody>
      </p:sp>
      <p:cxnSp>
        <p:nvCxnSpPr>
          <p:cNvPr id="10" name="Straight Connector 9"/>
          <p:cNvCxnSpPr/>
          <p:nvPr/>
        </p:nvCxnSpPr>
        <p:spPr>
          <a:xfrm>
            <a:off x="0" y="6199730"/>
            <a:ext cx="337185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6199730"/>
            <a:ext cx="337185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9193908"/>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xStyles>
    <p:titleStyle>
      <a:lvl1pPr algn="r" defTabSz="685800" rtl="0" eaLnBrk="1" latinLnBrk="0" hangingPunct="1">
        <a:lnSpc>
          <a:spcPct val="90000"/>
        </a:lnSpc>
        <a:spcBef>
          <a:spcPct val="0"/>
        </a:spcBef>
        <a:buNone/>
        <a:defRPr sz="3800" b="0" i="1" kern="1200" baseline="0">
          <a:solidFill>
            <a:schemeClr val="tx1">
              <a:lumMod val="85000"/>
              <a:lumOff val="15000"/>
            </a:schemeClr>
          </a:solidFill>
          <a:latin typeface="+mj-lt"/>
          <a:ea typeface="+mj-ea"/>
          <a:cs typeface="+mj-cs"/>
        </a:defRPr>
      </a:lvl1pPr>
    </p:titleStyle>
    <p:bodyStyle>
      <a:lvl1pPr marL="283464" indent="-283464" algn="l" defTabSz="6858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6858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6858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6858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6858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685800" rtl="0" eaLnBrk="1" latinLnBrk="0" hangingPunct="1">
        <a:lnSpc>
          <a:spcPct val="112000"/>
        </a:lnSpc>
        <a:spcBef>
          <a:spcPts val="975"/>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685800" rtl="0" eaLnBrk="1" latinLnBrk="0" hangingPunct="1">
        <a:lnSpc>
          <a:spcPct val="112000"/>
        </a:lnSpc>
        <a:spcBef>
          <a:spcPts val="975"/>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685800" rtl="0" eaLnBrk="1" latinLnBrk="0" hangingPunct="1">
        <a:lnSpc>
          <a:spcPct val="112000"/>
        </a:lnSpc>
        <a:spcBef>
          <a:spcPts val="975"/>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12598" algn="l" defTabSz="685800" rtl="0" eaLnBrk="1" latinLnBrk="0" hangingPunct="1">
        <a:lnSpc>
          <a:spcPct val="112000"/>
        </a:lnSpc>
        <a:spcBef>
          <a:spcPts val="975"/>
        </a:spcBef>
        <a:buFont typeface="Arial" panose="020B0604020202020204" pitchFamily="34" charset="0"/>
        <a:buChar char="•"/>
        <a:defRPr sz="1050" i="1" kern="1200" baseline="0">
          <a:solidFill>
            <a:schemeClr val="tx1">
              <a:lumMod val="85000"/>
              <a:lumOff val="1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pos="7200">
          <p15:clr>
            <a:srgbClr val="F26B43"/>
          </p15:clr>
        </p15:guide>
        <p15:guide id="4" pos="3264">
          <p15:clr>
            <a:srgbClr val="F26B43"/>
          </p15:clr>
        </p15:guide>
        <p15:guide id="0" pos="2124">
          <p15:clr>
            <a:srgbClr val="F26B43"/>
          </p15:clr>
        </p15:guide>
        <p15:guide id="5" pos="360">
          <p15:clr>
            <a:srgbClr val="F26B43"/>
          </p15:clr>
        </p15:guide>
        <p15:guide id="6" orient="horz" pos="432">
          <p15:clr>
            <a:srgbClr val="F26B43"/>
          </p15:clr>
        </p15:guide>
        <p15:guide id="7" pos="5400">
          <p15:clr>
            <a:srgbClr val="F26B43"/>
          </p15:clr>
        </p15:guide>
        <p15:guide id="8" pos="244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 Id="rId5" Type="http://schemas.openxmlformats.org/officeDocument/2006/relationships/image" Target="../media/image17.jpg"/><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8.png"/></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youtube.com/watch?v=TEGC0MvVukc&amp;feature=youtu.be" TargetMode="External"/><Relationship Id="rId2" Type="http://schemas.openxmlformats.org/officeDocument/2006/relationships/hyperlink" Target="https://www.youtube.com/watch?v=60yLVrhksWk"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hyperlink" Target="https://www.theguardian.com/us-news/2016/nov/29/standing-rock-protest-north-dakota-shutdown-evacuation" TargetMode="External"/><Relationship Id="rId3" Type="http://schemas.openxmlformats.org/officeDocument/2006/relationships/hyperlink" Target="http://www.euronews.com/2016/11/22/what-is-the-dakota-access-pipeline-and-who-are-nodapl" TargetMode="External"/><Relationship Id="rId7" Type="http://schemas.openxmlformats.org/officeDocument/2006/relationships/hyperlink" Target="http://www.npr.org/sections/codeswitch/2016/11/22/502068751/the-standing-rock-resistance-is-unprecedented-it-s-also-centuries-old"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tandingrock.org/history/" TargetMode="External"/><Relationship Id="rId5" Type="http://schemas.openxmlformats.org/officeDocument/2006/relationships/hyperlink" Target="http://www.daplpipelinefacts.com/" TargetMode="External"/><Relationship Id="rId10" Type="http://schemas.openxmlformats.org/officeDocument/2006/relationships/image" Target="../media/image52.png"/><Relationship Id="rId4" Type="http://schemas.openxmlformats.org/officeDocument/2006/relationships/hyperlink" Target="https://nodaplsolidarity.org/" TargetMode="External"/><Relationship Id="rId9" Type="http://schemas.openxmlformats.org/officeDocument/2006/relationships/hyperlink" Target="http://www.nytimes.com/2016/11/26/us/dakota-pipeline-protest.html"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s://www.youtube.com/watch?v=kPRB990wcR8" TargetMode="External"/><Relationship Id="rId2" Type="http://schemas.openxmlformats.org/officeDocument/2006/relationships/hyperlink" Target="https://www.youtube.com/watch?v=TEGC0MvVukc&amp;feature=youtu.be" TargetMode="External"/><Relationship Id="rId1" Type="http://schemas.openxmlformats.org/officeDocument/2006/relationships/slideLayout" Target="../slideLayouts/slideLayout2.xml"/><Relationship Id="rId4" Type="http://schemas.openxmlformats.org/officeDocument/2006/relationships/hyperlink" Target="https://www.youtube.com/watch?v=60yLVrhksW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dirty="0"/>
          </a:p>
        </p:txBody>
      </p:sp>
      <p:pic>
        <p:nvPicPr>
          <p:cNvPr id="1026" name="Picture 2" descr="Call of the Bugle by J K Rals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649" y="548680"/>
            <a:ext cx="7620000" cy="54006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270189" y="6093296"/>
            <a:ext cx="3038460" cy="369332"/>
          </a:xfrm>
          <a:prstGeom prst="rect">
            <a:avLst/>
          </a:prstGeom>
        </p:spPr>
        <p:txBody>
          <a:bodyPr wrap="none">
            <a:spAutoFit/>
          </a:bodyPr>
          <a:lstStyle/>
          <a:p>
            <a:r>
              <a:rPr lang="en-GB" dirty="0"/>
              <a:t>Call of the Bugle by J K Ralston</a:t>
            </a:r>
          </a:p>
        </p:txBody>
      </p:sp>
      <p:sp>
        <p:nvSpPr>
          <p:cNvPr id="5" name="TextBox 4"/>
          <p:cNvSpPr txBox="1"/>
          <p:nvPr/>
        </p:nvSpPr>
        <p:spPr>
          <a:xfrm>
            <a:off x="972491" y="656165"/>
            <a:ext cx="7052315" cy="584775"/>
          </a:xfrm>
          <a:prstGeom prst="rect">
            <a:avLst/>
          </a:prstGeom>
          <a:noFill/>
        </p:spPr>
        <p:txBody>
          <a:bodyPr wrap="none" rtlCol="0">
            <a:spAutoFit/>
          </a:bodyPr>
          <a:lstStyle/>
          <a:p>
            <a:r>
              <a:rPr lang="en-GB" sz="3200" b="1" dirty="0">
                <a:solidFill>
                  <a:schemeClr val="bg1"/>
                </a:solidFill>
                <a:latin typeface="Calibri" panose="020F0502020204030204" pitchFamily="34" charset="0"/>
              </a:rPr>
              <a:t>Custer, Sitting Bull and the Little Bighorn</a:t>
            </a:r>
          </a:p>
        </p:txBody>
      </p:sp>
      <p:sp>
        <p:nvSpPr>
          <p:cNvPr id="7" name="Title 6">
            <a:extLst>
              <a:ext uri="{FF2B5EF4-FFF2-40B4-BE49-F238E27FC236}">
                <a16:creationId xmlns:a16="http://schemas.microsoft.com/office/drawing/2014/main" id="{9A3CCE28-EC43-414B-93BE-0399ECA30F35}"/>
              </a:ext>
            </a:extLst>
          </p:cNvPr>
          <p:cNvSpPr>
            <a:spLocks noGrp="1"/>
          </p:cNvSpPr>
          <p:nvPr>
            <p:ph type="ctrTitle"/>
          </p:nvPr>
        </p:nvSpPr>
        <p:spPr/>
        <p:txBody>
          <a:bodyPr/>
          <a:lstStyle/>
          <a:p>
            <a:endParaRPr lang="en-GB"/>
          </a:p>
        </p:txBody>
      </p:sp>
    </p:spTree>
    <p:extLst>
      <p:ext uri="{BB962C8B-B14F-4D97-AF65-F5344CB8AC3E}">
        <p14:creationId xmlns:p14="http://schemas.microsoft.com/office/powerpoint/2010/main" val="3004452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6249" y="1556792"/>
            <a:ext cx="7920880" cy="4154984"/>
          </a:xfrm>
          <a:prstGeom prst="rect">
            <a:avLst/>
          </a:prstGeom>
        </p:spPr>
        <p:txBody>
          <a:bodyPr wrap="square">
            <a:spAutoFit/>
          </a:bodyPr>
          <a:lstStyle/>
          <a:p>
            <a:r>
              <a:rPr lang="en-GB" sz="2400" dirty="0">
                <a:solidFill>
                  <a:schemeClr val="bg1"/>
                </a:solidFill>
                <a:latin typeface="Calibri" panose="020F0502020204030204" pitchFamily="34" charset="0"/>
              </a:rPr>
              <a:t>The Battle of the Little Bighorn has come to symbolize the clash of two vastly dissimilar cultures: </a:t>
            </a:r>
          </a:p>
          <a:p>
            <a:endParaRPr lang="en-GB" sz="2400" dirty="0">
              <a:solidFill>
                <a:schemeClr val="bg1"/>
              </a:solidFill>
              <a:latin typeface="Calibri" panose="020F0502020204030204" pitchFamily="34" charset="0"/>
            </a:endParaRPr>
          </a:p>
          <a:p>
            <a:pPr marL="342900" indent="-342900">
              <a:buFont typeface="Arial" panose="020B0604020202020204" pitchFamily="34" charset="0"/>
              <a:buChar char="•"/>
            </a:pPr>
            <a:r>
              <a:rPr lang="en-GB" sz="2400" dirty="0">
                <a:solidFill>
                  <a:schemeClr val="bg1"/>
                </a:solidFill>
                <a:latin typeface="Calibri" panose="020F0502020204030204" pitchFamily="34" charset="0"/>
              </a:rPr>
              <a:t>the buffalo/horse culture of the northern plains tribes, and </a:t>
            </a:r>
          </a:p>
          <a:p>
            <a:pPr marL="342900" indent="-342900">
              <a:buFont typeface="Arial" panose="020B0604020202020204" pitchFamily="34" charset="0"/>
              <a:buChar char="•"/>
            </a:pPr>
            <a:endParaRPr lang="en-GB" sz="2400" dirty="0">
              <a:solidFill>
                <a:schemeClr val="bg1"/>
              </a:solidFill>
              <a:latin typeface="Calibri" panose="020F0502020204030204" pitchFamily="34" charset="0"/>
            </a:endParaRPr>
          </a:p>
          <a:p>
            <a:pPr marL="342900" indent="-342900">
              <a:buFont typeface="Arial" panose="020B0604020202020204" pitchFamily="34" charset="0"/>
              <a:buChar char="•"/>
            </a:pPr>
            <a:r>
              <a:rPr lang="en-GB" sz="2400" dirty="0">
                <a:solidFill>
                  <a:schemeClr val="bg1"/>
                </a:solidFill>
                <a:latin typeface="Calibri" panose="020F0502020204030204" pitchFamily="34" charset="0"/>
              </a:rPr>
              <a:t>the highly industrial/agricultural based culture of the U.S.</a:t>
            </a:r>
          </a:p>
          <a:p>
            <a:pPr marL="342900" indent="-342900">
              <a:buFont typeface="Arial" panose="020B0604020202020204" pitchFamily="34" charset="0"/>
              <a:buChar char="•"/>
            </a:pPr>
            <a:endParaRPr lang="en-GB" sz="2400" dirty="0">
              <a:solidFill>
                <a:schemeClr val="bg1"/>
              </a:solidFill>
              <a:latin typeface="Calibri" panose="020F0502020204030204" pitchFamily="34" charset="0"/>
            </a:endParaRPr>
          </a:p>
          <a:p>
            <a:r>
              <a:rPr lang="en-GB" sz="2400" dirty="0">
                <a:solidFill>
                  <a:schemeClr val="bg1"/>
                </a:solidFill>
                <a:latin typeface="Calibri" panose="020F0502020204030204" pitchFamily="34" charset="0"/>
              </a:rPr>
              <a:t>This difference today remains visible in the way in which we portray the events of that fateful day in June 1876 and even</a:t>
            </a:r>
          </a:p>
          <a:p>
            <a:r>
              <a:rPr lang="en-GB" sz="2400" dirty="0">
                <a:solidFill>
                  <a:schemeClr val="bg1"/>
                </a:solidFill>
                <a:latin typeface="Calibri" panose="020F0502020204030204" pitchFamily="34" charset="0"/>
              </a:rPr>
              <a:t>the name we use for the engagement – Battle of the Little Big</a:t>
            </a:r>
          </a:p>
          <a:p>
            <a:r>
              <a:rPr lang="en-GB" sz="2400" dirty="0">
                <a:solidFill>
                  <a:schemeClr val="bg1"/>
                </a:solidFill>
                <a:latin typeface="Calibri" panose="020F0502020204030204" pitchFamily="34" charset="0"/>
              </a:rPr>
              <a:t>Horn or the Battle of the Greasy Grass.</a:t>
            </a:r>
          </a:p>
        </p:txBody>
      </p:sp>
    </p:spTree>
    <p:extLst>
      <p:ext uri="{BB962C8B-B14F-4D97-AF65-F5344CB8AC3E}">
        <p14:creationId xmlns:p14="http://schemas.microsoft.com/office/powerpoint/2010/main" val="12626809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upload.wikimedia.org/wikipedia/commons/c/cb/X-336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548680"/>
            <a:ext cx="8310429" cy="5544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596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EAAB56A-2221-40F2-8751-23774AD32E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877" y="260648"/>
            <a:ext cx="8214246" cy="6336704"/>
          </a:xfrm>
          <a:prstGeom prst="rect">
            <a:avLst/>
          </a:prstGeom>
        </p:spPr>
      </p:pic>
    </p:spTree>
    <p:extLst>
      <p:ext uri="{BB962C8B-B14F-4D97-AF65-F5344CB8AC3E}">
        <p14:creationId xmlns:p14="http://schemas.microsoft.com/office/powerpoint/2010/main" val="416610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humbs.media.smithsonianmag.com/filer/Little-Bighorn-pictograph-Amos-Bad-Heart-Bull-2.jpg__600x0_q85_upsca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692696"/>
            <a:ext cx="7992888" cy="49156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382692" y="5805264"/>
            <a:ext cx="2154757" cy="369332"/>
          </a:xfrm>
          <a:prstGeom prst="rect">
            <a:avLst/>
          </a:prstGeom>
        </p:spPr>
        <p:txBody>
          <a:bodyPr wrap="none">
            <a:spAutoFit/>
          </a:bodyPr>
          <a:lstStyle/>
          <a:p>
            <a:r>
              <a:rPr lang="en-GB" b="1" dirty="0">
                <a:solidFill>
                  <a:schemeClr val="bg1"/>
                </a:solidFill>
                <a:latin typeface="Calibri" panose="020F0502020204030204" pitchFamily="34" charset="0"/>
              </a:rPr>
              <a:t>Amos Bad Heart Bull</a:t>
            </a:r>
          </a:p>
        </p:txBody>
      </p:sp>
    </p:spTree>
    <p:extLst>
      <p:ext uri="{BB962C8B-B14F-4D97-AF65-F5344CB8AC3E}">
        <p14:creationId xmlns:p14="http://schemas.microsoft.com/office/powerpoint/2010/main" val="727585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476672"/>
            <a:ext cx="7213578" cy="5632311"/>
          </a:xfrm>
          <a:prstGeom prst="rect">
            <a:avLst/>
          </a:prstGeom>
          <a:noFill/>
        </p:spPr>
        <p:txBody>
          <a:bodyPr wrap="none" rtlCol="0">
            <a:spAutoFit/>
          </a:bodyPr>
          <a:lstStyle/>
          <a:p>
            <a:r>
              <a:rPr lang="en-GB" sz="4000" b="1" dirty="0">
                <a:solidFill>
                  <a:schemeClr val="bg1"/>
                </a:solidFill>
                <a:latin typeface="Calibri" panose="020F0502020204030204" pitchFamily="34" charset="0"/>
              </a:rPr>
              <a:t>Things to consider:</a:t>
            </a:r>
          </a:p>
          <a:p>
            <a:endParaRPr lang="en-GB" sz="4000" b="1" dirty="0">
              <a:solidFill>
                <a:schemeClr val="bg1"/>
              </a:solidFill>
              <a:latin typeface="Calibri" panose="020F0502020204030204" pitchFamily="34" charset="0"/>
            </a:endParaRPr>
          </a:p>
          <a:p>
            <a:pPr marL="571500" indent="-571500">
              <a:buFont typeface="Arial" panose="020B0604020202020204" pitchFamily="34" charset="0"/>
              <a:buChar char="•"/>
            </a:pPr>
            <a:r>
              <a:rPr lang="en-GB" sz="4000" b="1" dirty="0">
                <a:solidFill>
                  <a:schemeClr val="bg1"/>
                </a:solidFill>
                <a:latin typeface="Calibri" panose="020F0502020204030204" pitchFamily="34" charset="0"/>
              </a:rPr>
              <a:t>Background</a:t>
            </a:r>
          </a:p>
          <a:p>
            <a:pPr marL="571500" indent="-571500">
              <a:buFont typeface="Arial" panose="020B0604020202020204" pitchFamily="34" charset="0"/>
              <a:buChar char="•"/>
            </a:pPr>
            <a:endParaRPr lang="en-GB" sz="4000" b="1" dirty="0">
              <a:solidFill>
                <a:schemeClr val="bg1"/>
              </a:solidFill>
              <a:latin typeface="Calibri" panose="020F0502020204030204" pitchFamily="34" charset="0"/>
            </a:endParaRPr>
          </a:p>
          <a:p>
            <a:pPr marL="571500" indent="-571500">
              <a:buFont typeface="Arial" panose="020B0604020202020204" pitchFamily="34" charset="0"/>
              <a:buChar char="•"/>
            </a:pPr>
            <a:r>
              <a:rPr lang="en-GB" sz="4000" b="1" dirty="0">
                <a:solidFill>
                  <a:schemeClr val="bg1"/>
                </a:solidFill>
                <a:latin typeface="Calibri" panose="020F0502020204030204" pitchFamily="34" charset="0"/>
              </a:rPr>
              <a:t>The 1876 Campaign</a:t>
            </a:r>
          </a:p>
          <a:p>
            <a:pPr marL="571500" indent="-571500">
              <a:buFont typeface="Arial" panose="020B0604020202020204" pitchFamily="34" charset="0"/>
              <a:buChar char="•"/>
            </a:pPr>
            <a:endParaRPr lang="en-GB" sz="4000" b="1" dirty="0">
              <a:solidFill>
                <a:schemeClr val="bg1"/>
              </a:solidFill>
              <a:latin typeface="Calibri" panose="020F0502020204030204" pitchFamily="34" charset="0"/>
            </a:endParaRPr>
          </a:p>
          <a:p>
            <a:pPr marL="571500" indent="-571500">
              <a:buFont typeface="Arial" panose="020B0604020202020204" pitchFamily="34" charset="0"/>
              <a:buChar char="•"/>
            </a:pPr>
            <a:r>
              <a:rPr lang="en-GB" sz="4000" b="1" dirty="0">
                <a:solidFill>
                  <a:schemeClr val="bg1"/>
                </a:solidFill>
                <a:latin typeface="Calibri" panose="020F0502020204030204" pitchFamily="34" charset="0"/>
              </a:rPr>
              <a:t>Evidence from the Battlefield</a:t>
            </a:r>
          </a:p>
          <a:p>
            <a:pPr marL="571500" indent="-571500">
              <a:buFont typeface="Arial" panose="020B0604020202020204" pitchFamily="34" charset="0"/>
              <a:buChar char="•"/>
            </a:pPr>
            <a:endParaRPr lang="en-GB" sz="4000" b="1" dirty="0">
              <a:solidFill>
                <a:schemeClr val="bg1"/>
              </a:solidFill>
              <a:latin typeface="Calibri" panose="020F0502020204030204" pitchFamily="34" charset="0"/>
            </a:endParaRPr>
          </a:p>
          <a:p>
            <a:pPr marL="571500" indent="-571500">
              <a:buFont typeface="Arial" panose="020B0604020202020204" pitchFamily="34" charset="0"/>
              <a:buChar char="•"/>
            </a:pPr>
            <a:r>
              <a:rPr lang="en-GB" sz="4000" b="1" dirty="0">
                <a:solidFill>
                  <a:schemeClr val="bg1"/>
                </a:solidFill>
                <a:latin typeface="Calibri" panose="020F0502020204030204" pitchFamily="34" charset="0"/>
              </a:rPr>
              <a:t>Alternative views of the battle</a:t>
            </a:r>
          </a:p>
        </p:txBody>
      </p:sp>
    </p:spTree>
    <p:extLst>
      <p:ext uri="{BB962C8B-B14F-4D97-AF65-F5344CB8AC3E}">
        <p14:creationId xmlns:p14="http://schemas.microsoft.com/office/powerpoint/2010/main" val="2941592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3556" y="548680"/>
            <a:ext cx="2709524" cy="1323439"/>
          </a:xfrm>
          <a:prstGeom prst="rect">
            <a:avLst/>
          </a:prstGeom>
          <a:noFill/>
        </p:spPr>
        <p:txBody>
          <a:bodyPr wrap="none" rtlCol="0">
            <a:spAutoFit/>
          </a:bodyPr>
          <a:lstStyle/>
          <a:p>
            <a:r>
              <a:rPr lang="en-GB" sz="4000" b="1" dirty="0">
                <a:solidFill>
                  <a:schemeClr val="bg1"/>
                </a:solidFill>
                <a:latin typeface="Calibri" panose="020F0502020204030204" pitchFamily="34" charset="0"/>
              </a:rPr>
              <a:t>Background</a:t>
            </a:r>
          </a:p>
          <a:p>
            <a:endParaRPr lang="en-GB" sz="4000" b="1" dirty="0">
              <a:solidFill>
                <a:schemeClr val="bg1"/>
              </a:solidFill>
              <a:latin typeface="Calibri" panose="020F0502020204030204" pitchFamily="34" charset="0"/>
            </a:endParaRPr>
          </a:p>
        </p:txBody>
      </p:sp>
      <p:pic>
        <p:nvPicPr>
          <p:cNvPr id="1026" name="Picture 2" descr="File:Siouxreservationma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1556792"/>
            <a:ext cx="47625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592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772816"/>
            <a:ext cx="8280920" cy="2677656"/>
          </a:xfrm>
          <a:prstGeom prst="rect">
            <a:avLst/>
          </a:prstGeom>
        </p:spPr>
        <p:txBody>
          <a:bodyPr wrap="square">
            <a:spAutoFit/>
          </a:bodyPr>
          <a:lstStyle/>
          <a:p>
            <a:r>
              <a:rPr lang="en-GB" sz="2800" b="1" dirty="0">
                <a:solidFill>
                  <a:schemeClr val="bg1"/>
                </a:solidFill>
                <a:latin typeface="Calibri" panose="020F0502020204030204" pitchFamily="34" charset="0"/>
              </a:rPr>
              <a:t>Before 1860 the Crow had lands from the Black Hills of South Dakota to the Big Horn Mountains of Montana.  </a:t>
            </a:r>
          </a:p>
          <a:p>
            <a:endParaRPr lang="en-GB" sz="2800" b="1" dirty="0">
              <a:solidFill>
                <a:schemeClr val="bg1"/>
              </a:solidFill>
              <a:latin typeface="Calibri" panose="020F0502020204030204" pitchFamily="34" charset="0"/>
            </a:endParaRPr>
          </a:p>
          <a:p>
            <a:r>
              <a:rPr lang="en-GB" sz="2800" b="1" dirty="0">
                <a:solidFill>
                  <a:schemeClr val="bg1"/>
                </a:solidFill>
                <a:latin typeface="Calibri" panose="020F0502020204030204" pitchFamily="34" charset="0"/>
              </a:rPr>
              <a:t>Due to westward movement of the Lakota the Crow were pushed westwards from their tribal lands in the middle 19</a:t>
            </a:r>
            <a:r>
              <a:rPr lang="en-GB" sz="2800" b="1" baseline="30000" dirty="0">
                <a:solidFill>
                  <a:schemeClr val="bg1"/>
                </a:solidFill>
                <a:latin typeface="Calibri" panose="020F0502020204030204" pitchFamily="34" charset="0"/>
              </a:rPr>
              <a:t>th</a:t>
            </a:r>
            <a:r>
              <a:rPr lang="en-GB" sz="2800" b="1" dirty="0">
                <a:solidFill>
                  <a:schemeClr val="bg1"/>
                </a:solidFill>
                <a:latin typeface="Calibri" panose="020F0502020204030204" pitchFamily="34" charset="0"/>
              </a:rPr>
              <a:t> century</a:t>
            </a:r>
          </a:p>
        </p:txBody>
      </p:sp>
    </p:spTree>
    <p:extLst>
      <p:ext uri="{BB962C8B-B14F-4D97-AF65-F5344CB8AC3E}">
        <p14:creationId xmlns:p14="http://schemas.microsoft.com/office/powerpoint/2010/main" val="633316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492C2B-B5C7-4DA5-B939-E0183356F1E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92946" y="332656"/>
            <a:ext cx="5189290" cy="6192688"/>
          </a:xfrm>
        </p:spPr>
      </p:pic>
      <p:sp>
        <p:nvSpPr>
          <p:cNvPr id="6" name="TextBox 5">
            <a:extLst>
              <a:ext uri="{FF2B5EF4-FFF2-40B4-BE49-F238E27FC236}">
                <a16:creationId xmlns:a16="http://schemas.microsoft.com/office/drawing/2014/main" id="{57230B76-C337-4D5E-B1B9-D6010CF9F0F9}"/>
              </a:ext>
            </a:extLst>
          </p:cNvPr>
          <p:cNvSpPr txBox="1"/>
          <p:nvPr/>
        </p:nvSpPr>
        <p:spPr>
          <a:xfrm>
            <a:off x="26318" y="764704"/>
            <a:ext cx="3451586" cy="2308324"/>
          </a:xfrm>
          <a:prstGeom prst="rect">
            <a:avLst/>
          </a:prstGeom>
          <a:noFill/>
        </p:spPr>
        <p:txBody>
          <a:bodyPr wrap="none" rtlCol="0">
            <a:spAutoFit/>
          </a:bodyPr>
          <a:lstStyle/>
          <a:p>
            <a:r>
              <a:rPr lang="en-GB" dirty="0">
                <a:solidFill>
                  <a:schemeClr val="bg1"/>
                </a:solidFill>
              </a:rPr>
              <a:t>First treaty of Fort Laramie in 1851</a:t>
            </a:r>
          </a:p>
          <a:p>
            <a:endParaRPr lang="en-GB" dirty="0">
              <a:solidFill>
                <a:schemeClr val="bg1"/>
              </a:solidFill>
            </a:endParaRPr>
          </a:p>
          <a:p>
            <a:r>
              <a:rPr lang="en-GB" dirty="0">
                <a:solidFill>
                  <a:schemeClr val="bg1"/>
                </a:solidFill>
              </a:rPr>
              <a:t>Gold discovered in the West</a:t>
            </a:r>
          </a:p>
          <a:p>
            <a:endParaRPr lang="en-GB" dirty="0">
              <a:solidFill>
                <a:schemeClr val="bg1"/>
              </a:solidFill>
            </a:endParaRPr>
          </a:p>
          <a:p>
            <a:r>
              <a:rPr lang="en-GB" dirty="0">
                <a:solidFill>
                  <a:schemeClr val="bg1"/>
                </a:solidFill>
              </a:rPr>
              <a:t>Construction of the Union Pacific</a:t>
            </a:r>
          </a:p>
          <a:p>
            <a:r>
              <a:rPr lang="en-GB" dirty="0">
                <a:solidFill>
                  <a:schemeClr val="bg1"/>
                </a:solidFill>
              </a:rPr>
              <a:t> Railroad</a:t>
            </a:r>
          </a:p>
          <a:p>
            <a:endParaRPr lang="en-GB" dirty="0">
              <a:solidFill>
                <a:schemeClr val="bg1"/>
              </a:solidFill>
            </a:endParaRPr>
          </a:p>
          <a:p>
            <a:r>
              <a:rPr lang="en-GB" dirty="0">
                <a:solidFill>
                  <a:schemeClr val="bg1"/>
                </a:solidFill>
              </a:rPr>
              <a:t>Red Cloud War of 1866</a:t>
            </a:r>
          </a:p>
        </p:txBody>
      </p:sp>
    </p:spTree>
    <p:extLst>
      <p:ext uri="{BB962C8B-B14F-4D97-AF65-F5344CB8AC3E}">
        <p14:creationId xmlns:p14="http://schemas.microsoft.com/office/powerpoint/2010/main" val="379554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le:Photograph of General William T. Sherman and Commissioners in Council with Indian Chiefs at Fort Laramie, Wyoming, ca. 1 - NARA - 5310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364" y="103980"/>
            <a:ext cx="7620000" cy="56292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7398" y="5765412"/>
            <a:ext cx="8855932" cy="923330"/>
          </a:xfrm>
          <a:prstGeom prst="rect">
            <a:avLst/>
          </a:prstGeom>
          <a:noFill/>
        </p:spPr>
        <p:txBody>
          <a:bodyPr wrap="square" rtlCol="0">
            <a:spAutoFit/>
          </a:bodyPr>
          <a:lstStyle/>
          <a:p>
            <a:r>
              <a:rPr lang="en-GB" b="1" dirty="0">
                <a:solidFill>
                  <a:schemeClr val="bg1"/>
                </a:solidFill>
                <a:latin typeface="Calibri" panose="020F0502020204030204" pitchFamily="34" charset="0"/>
              </a:rPr>
              <a:t>The Laramie Treaty of 1868 was an agreement between the United States and the Oglala, Miniconjou, and Brule bands of Lakota people, Yanktonai Dakota and Arapaho Nation in 1868. It guaranteed  ownership of the Black Hills to the Lakota.</a:t>
            </a:r>
          </a:p>
        </p:txBody>
      </p:sp>
    </p:spTree>
    <p:extLst>
      <p:ext uri="{BB962C8B-B14F-4D97-AF65-F5344CB8AC3E}">
        <p14:creationId xmlns:p14="http://schemas.microsoft.com/office/powerpoint/2010/main" val="3986783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64704"/>
            <a:ext cx="8891088" cy="1323439"/>
          </a:xfrm>
          <a:prstGeom prst="rect">
            <a:avLst/>
          </a:prstGeom>
          <a:noFill/>
        </p:spPr>
        <p:txBody>
          <a:bodyPr wrap="none" rtlCol="0">
            <a:spAutoFit/>
          </a:bodyPr>
          <a:lstStyle/>
          <a:p>
            <a:r>
              <a:rPr lang="en-GB" sz="2000" b="1" dirty="0">
                <a:solidFill>
                  <a:schemeClr val="bg1"/>
                </a:solidFill>
                <a:latin typeface="Calibri" panose="020F0502020204030204" pitchFamily="34" charset="0"/>
              </a:rPr>
              <a:t>Gold was discovered in the Black Hills following the Custer expedition of 1874</a:t>
            </a:r>
          </a:p>
          <a:p>
            <a:endParaRPr lang="en-GB" sz="2000" b="1" dirty="0">
              <a:solidFill>
                <a:schemeClr val="bg1"/>
              </a:solidFill>
              <a:latin typeface="Calibri" panose="020F0502020204030204" pitchFamily="34" charset="0"/>
            </a:endParaRPr>
          </a:p>
          <a:p>
            <a:r>
              <a:rPr lang="en-GB" sz="2000" b="1" dirty="0">
                <a:solidFill>
                  <a:schemeClr val="bg1"/>
                </a:solidFill>
                <a:latin typeface="Calibri" panose="020F0502020204030204" pitchFamily="34" charset="0"/>
              </a:rPr>
              <a:t>This resulted in a gold rush and huge numbers of white miners violating the treaty</a:t>
            </a:r>
          </a:p>
          <a:p>
            <a:r>
              <a:rPr lang="en-GB" sz="2000" b="1" dirty="0">
                <a:solidFill>
                  <a:schemeClr val="bg1"/>
                </a:solidFill>
                <a:latin typeface="Calibri" panose="020F0502020204030204" pitchFamily="34" charset="0"/>
              </a:rPr>
              <a:t> and entering the Black Hills</a:t>
            </a:r>
          </a:p>
        </p:txBody>
      </p:sp>
      <p:pic>
        <p:nvPicPr>
          <p:cNvPr id="4098" name="Picture 2" descr="http://upload.wikimedia.org/wikipedia/commons/e/eb/Custer_Staghound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420888"/>
            <a:ext cx="5238750" cy="3952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0699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491155"/>
            <a:ext cx="4017062" cy="2308324"/>
          </a:xfrm>
          <a:prstGeom prst="rect">
            <a:avLst/>
          </a:prstGeom>
          <a:noFill/>
        </p:spPr>
        <p:txBody>
          <a:bodyPr wrap="none" rtlCol="0">
            <a:spAutoFit/>
          </a:bodyPr>
          <a:lstStyle/>
          <a:p>
            <a:r>
              <a:rPr lang="en-GB" b="1" dirty="0">
                <a:solidFill>
                  <a:schemeClr val="bg1"/>
                </a:solidFill>
                <a:latin typeface="Calibri" panose="020F0502020204030204" pitchFamily="34" charset="0"/>
              </a:rPr>
              <a:t>Other issues such as the building of the </a:t>
            </a:r>
          </a:p>
          <a:p>
            <a:r>
              <a:rPr lang="en-GB" b="1" dirty="0">
                <a:solidFill>
                  <a:schemeClr val="bg1"/>
                </a:solidFill>
                <a:latin typeface="Calibri" panose="020F0502020204030204" pitchFamily="34" charset="0"/>
              </a:rPr>
              <a:t> Northern Pacific Railroad and the </a:t>
            </a:r>
          </a:p>
          <a:p>
            <a:r>
              <a:rPr lang="en-GB" b="1" dirty="0">
                <a:solidFill>
                  <a:schemeClr val="bg1"/>
                </a:solidFill>
                <a:latin typeface="Calibri" panose="020F0502020204030204" pitchFamily="34" charset="0"/>
              </a:rPr>
              <a:t> need to obtain timber for construction</a:t>
            </a:r>
          </a:p>
          <a:p>
            <a:r>
              <a:rPr lang="en-GB" b="1" dirty="0">
                <a:solidFill>
                  <a:schemeClr val="bg1"/>
                </a:solidFill>
                <a:latin typeface="Calibri" panose="020F0502020204030204" pitchFamily="34" charset="0"/>
              </a:rPr>
              <a:t> also contributed to the problem</a:t>
            </a:r>
          </a:p>
          <a:p>
            <a:endParaRPr lang="en-GB" b="1" dirty="0">
              <a:solidFill>
                <a:schemeClr val="bg1"/>
              </a:solidFill>
              <a:latin typeface="Calibri" panose="020F0502020204030204" pitchFamily="34" charset="0"/>
            </a:endParaRPr>
          </a:p>
          <a:p>
            <a:r>
              <a:rPr lang="en-GB" b="1" dirty="0">
                <a:solidFill>
                  <a:schemeClr val="bg1"/>
                </a:solidFill>
                <a:latin typeface="Calibri" panose="020F0502020204030204" pitchFamily="34" charset="0"/>
              </a:rPr>
              <a:t>The result was that tribes began to drift</a:t>
            </a:r>
          </a:p>
          <a:p>
            <a:r>
              <a:rPr lang="en-GB" b="1" dirty="0">
                <a:solidFill>
                  <a:schemeClr val="bg1"/>
                </a:solidFill>
                <a:latin typeface="Calibri" panose="020F0502020204030204" pitchFamily="34" charset="0"/>
              </a:rPr>
              <a:t> from the reservations and back into the</a:t>
            </a:r>
          </a:p>
          <a:p>
            <a:r>
              <a:rPr lang="en-GB" b="1" dirty="0">
                <a:solidFill>
                  <a:schemeClr val="bg1"/>
                </a:solidFill>
                <a:latin typeface="Calibri" panose="020F0502020204030204" pitchFamily="34" charset="0"/>
              </a:rPr>
              <a:t> old tribal lands</a:t>
            </a:r>
          </a:p>
        </p:txBody>
      </p:sp>
      <p:pic>
        <p:nvPicPr>
          <p:cNvPr id="6146" name="Picture 2" descr="Titulo de la imágen  American School - Northern Pacific Railroad Advertis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8075" y="836712"/>
            <a:ext cx="375285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1864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1124744"/>
            <a:ext cx="4357283" cy="1323439"/>
          </a:xfrm>
          <a:prstGeom prst="rect">
            <a:avLst/>
          </a:prstGeom>
          <a:noFill/>
        </p:spPr>
        <p:txBody>
          <a:bodyPr wrap="none" rtlCol="0">
            <a:spAutoFit/>
          </a:bodyPr>
          <a:lstStyle/>
          <a:p>
            <a:r>
              <a:rPr lang="en-GB" sz="4000" b="1" dirty="0">
                <a:solidFill>
                  <a:schemeClr val="bg1"/>
                </a:solidFill>
                <a:latin typeface="Calibri" panose="020F0502020204030204" pitchFamily="34" charset="0"/>
              </a:rPr>
              <a:t>The 1876 Campaign</a:t>
            </a:r>
          </a:p>
          <a:p>
            <a:endParaRPr lang="en-GB" sz="4000" b="1" dirty="0">
              <a:solidFill>
                <a:schemeClr val="bg1"/>
              </a:solidFill>
              <a:latin typeface="Calibri" panose="020F0502020204030204" pitchFamily="34" charset="0"/>
            </a:endParaRPr>
          </a:p>
        </p:txBody>
      </p:sp>
      <p:pic>
        <p:nvPicPr>
          <p:cNvPr id="3" name="Picture 2" descr="File:Great sioux war summer campaign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276872"/>
            <a:ext cx="6096000" cy="3705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1393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humbs.media.smithsonianmag.com/filer/Little-Bighorn-Custer-6.jpg__600x0_q85_upsca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908720"/>
            <a:ext cx="4506758" cy="54006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thumbs.media.smithsonianmag.com/filer/Little-Bighorn-Marcus-Reno-7.jpg__600x0_q85_upscal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4206" y="199438"/>
            <a:ext cx="2327359" cy="34095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5536" y="251356"/>
            <a:ext cx="2598853" cy="369332"/>
          </a:xfrm>
          <a:prstGeom prst="rect">
            <a:avLst/>
          </a:prstGeom>
          <a:noFill/>
        </p:spPr>
        <p:txBody>
          <a:bodyPr wrap="none" rtlCol="0">
            <a:spAutoFit/>
          </a:bodyPr>
          <a:lstStyle/>
          <a:p>
            <a:r>
              <a:rPr lang="en-GB" b="1" dirty="0">
                <a:solidFill>
                  <a:schemeClr val="bg1"/>
                </a:solidFill>
                <a:latin typeface="Calibri" panose="020F0502020204030204" pitchFamily="34" charset="0"/>
              </a:rPr>
              <a:t>George Armstrong Custer</a:t>
            </a:r>
          </a:p>
        </p:txBody>
      </p:sp>
      <p:sp>
        <p:nvSpPr>
          <p:cNvPr id="4" name="TextBox 3"/>
          <p:cNvSpPr txBox="1"/>
          <p:nvPr/>
        </p:nvSpPr>
        <p:spPr>
          <a:xfrm>
            <a:off x="8028384" y="1499031"/>
            <a:ext cx="1068562" cy="3416320"/>
          </a:xfrm>
          <a:prstGeom prst="rect">
            <a:avLst/>
          </a:prstGeom>
          <a:noFill/>
        </p:spPr>
        <p:txBody>
          <a:bodyPr wrap="none" rtlCol="0">
            <a:spAutoFit/>
          </a:bodyPr>
          <a:lstStyle/>
          <a:p>
            <a:r>
              <a:rPr lang="en-GB" b="1" dirty="0">
                <a:solidFill>
                  <a:schemeClr val="bg1"/>
                </a:solidFill>
                <a:latin typeface="Calibri" panose="020F0502020204030204" pitchFamily="34" charset="0"/>
              </a:rPr>
              <a:t>Marcus </a:t>
            </a:r>
          </a:p>
          <a:p>
            <a:r>
              <a:rPr lang="en-GB" b="1" dirty="0">
                <a:solidFill>
                  <a:schemeClr val="bg1"/>
                </a:solidFill>
                <a:latin typeface="Calibri" panose="020F0502020204030204" pitchFamily="34" charset="0"/>
              </a:rPr>
              <a:t> Reno</a:t>
            </a: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r>
              <a:rPr lang="en-GB" b="1" dirty="0">
                <a:solidFill>
                  <a:schemeClr val="bg1"/>
                </a:solidFill>
                <a:latin typeface="Calibri" panose="020F0502020204030204" pitchFamily="34" charset="0"/>
              </a:rPr>
              <a:t>Frederick</a:t>
            </a:r>
          </a:p>
          <a:p>
            <a:r>
              <a:rPr lang="en-GB" b="1" dirty="0">
                <a:solidFill>
                  <a:schemeClr val="bg1"/>
                </a:solidFill>
                <a:latin typeface="Calibri" panose="020F0502020204030204" pitchFamily="34" charset="0"/>
              </a:rPr>
              <a:t> Benteen</a:t>
            </a:r>
          </a:p>
        </p:txBody>
      </p:sp>
      <p:pic>
        <p:nvPicPr>
          <p:cNvPr id="5" name="Picture 2" descr="http://upload.wikimedia.org/wikipedia/en/c/c3/Fredbentee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8885" y="3789040"/>
            <a:ext cx="2057999" cy="2755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460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E70DF93-2F82-4182-B66E-2A6AD0C04B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429" y="1404937"/>
            <a:ext cx="2053198" cy="2594496"/>
          </a:xfrm>
          <a:prstGeom prst="rect">
            <a:avLst/>
          </a:prstGeom>
        </p:spPr>
      </p:pic>
      <p:sp>
        <p:nvSpPr>
          <p:cNvPr id="6" name="TextBox 5">
            <a:extLst>
              <a:ext uri="{FF2B5EF4-FFF2-40B4-BE49-F238E27FC236}">
                <a16:creationId xmlns:a16="http://schemas.microsoft.com/office/drawing/2014/main" id="{292BBC0E-AC52-4F89-B220-3F363229C796}"/>
              </a:ext>
            </a:extLst>
          </p:cNvPr>
          <p:cNvSpPr txBox="1"/>
          <p:nvPr/>
        </p:nvSpPr>
        <p:spPr>
          <a:xfrm>
            <a:off x="547020" y="4070304"/>
            <a:ext cx="1447384" cy="523220"/>
          </a:xfrm>
          <a:prstGeom prst="rect">
            <a:avLst/>
          </a:prstGeom>
          <a:noFill/>
        </p:spPr>
        <p:txBody>
          <a:bodyPr wrap="none" rtlCol="0">
            <a:spAutoFit/>
          </a:bodyPr>
          <a:lstStyle/>
          <a:p>
            <a:pPr algn="ctr"/>
            <a:r>
              <a:rPr lang="en-GB" sz="1400" dirty="0">
                <a:solidFill>
                  <a:schemeClr val="bg1"/>
                </a:solidFill>
                <a:latin typeface="Calibri" panose="020F0502020204030204" pitchFamily="34" charset="0"/>
                <a:cs typeface="Calibri" panose="020F0502020204030204" pitchFamily="34" charset="0"/>
              </a:rPr>
              <a:t>Boston Custer, </a:t>
            </a:r>
          </a:p>
          <a:p>
            <a:pPr algn="ctr"/>
            <a:r>
              <a:rPr lang="en-GB" sz="1400" dirty="0">
                <a:solidFill>
                  <a:schemeClr val="bg1"/>
                </a:solidFill>
                <a:latin typeface="Calibri" panose="020F0502020204030204" pitchFamily="34" charset="0"/>
                <a:cs typeface="Calibri" panose="020F0502020204030204" pitchFamily="34" charset="0"/>
              </a:rPr>
              <a:t>youngest brother</a:t>
            </a:r>
          </a:p>
        </p:txBody>
      </p:sp>
      <p:pic>
        <p:nvPicPr>
          <p:cNvPr id="8" name="Picture 7">
            <a:extLst>
              <a:ext uri="{FF2B5EF4-FFF2-40B4-BE49-F238E27FC236}">
                <a16:creationId xmlns:a16="http://schemas.microsoft.com/office/drawing/2014/main" id="{86D036F0-D893-4064-A484-0B9591FD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8284" y="1401972"/>
            <a:ext cx="1952846" cy="2594496"/>
          </a:xfrm>
          <a:prstGeom prst="rect">
            <a:avLst/>
          </a:prstGeom>
        </p:spPr>
      </p:pic>
      <p:sp>
        <p:nvSpPr>
          <p:cNvPr id="9" name="TextBox 8">
            <a:extLst>
              <a:ext uri="{FF2B5EF4-FFF2-40B4-BE49-F238E27FC236}">
                <a16:creationId xmlns:a16="http://schemas.microsoft.com/office/drawing/2014/main" id="{10233299-30AF-4D53-96ED-377AF5E067C3}"/>
              </a:ext>
            </a:extLst>
          </p:cNvPr>
          <p:cNvSpPr txBox="1"/>
          <p:nvPr/>
        </p:nvSpPr>
        <p:spPr>
          <a:xfrm>
            <a:off x="4850745" y="3999433"/>
            <a:ext cx="1380443" cy="523220"/>
          </a:xfrm>
          <a:prstGeom prst="rect">
            <a:avLst/>
          </a:prstGeom>
          <a:noFill/>
        </p:spPr>
        <p:txBody>
          <a:bodyPr wrap="none" rtlCol="0">
            <a:spAutoFit/>
          </a:bodyPr>
          <a:lstStyle/>
          <a:p>
            <a:pPr algn="ctr"/>
            <a:r>
              <a:rPr lang="en-GB" sz="1400" dirty="0">
                <a:solidFill>
                  <a:schemeClr val="bg1"/>
                </a:solidFill>
                <a:latin typeface="Calibri" panose="020F0502020204030204" pitchFamily="34" charset="0"/>
                <a:cs typeface="Calibri" panose="020F0502020204030204" pitchFamily="34" charset="0"/>
              </a:rPr>
              <a:t>Tom Custer, </a:t>
            </a:r>
          </a:p>
          <a:p>
            <a:pPr algn="ctr"/>
            <a:r>
              <a:rPr lang="en-GB" sz="1400" dirty="0">
                <a:solidFill>
                  <a:schemeClr val="bg1"/>
                </a:solidFill>
                <a:latin typeface="Calibri" panose="020F0502020204030204" pitchFamily="34" charset="0"/>
                <a:cs typeface="Calibri" panose="020F0502020204030204" pitchFamily="34" charset="0"/>
              </a:rPr>
              <a:t>younger brother</a:t>
            </a:r>
          </a:p>
        </p:txBody>
      </p:sp>
      <p:pic>
        <p:nvPicPr>
          <p:cNvPr id="11" name="Picture 10">
            <a:extLst>
              <a:ext uri="{FF2B5EF4-FFF2-40B4-BE49-F238E27FC236}">
                <a16:creationId xmlns:a16="http://schemas.microsoft.com/office/drawing/2014/main" id="{59D073A3-0902-4CD9-BEB1-A8774542A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48264" y="1404937"/>
            <a:ext cx="1952846" cy="2603794"/>
          </a:xfrm>
          <a:prstGeom prst="rect">
            <a:avLst/>
          </a:prstGeom>
        </p:spPr>
      </p:pic>
      <p:sp>
        <p:nvSpPr>
          <p:cNvPr id="12" name="TextBox 11">
            <a:extLst>
              <a:ext uri="{FF2B5EF4-FFF2-40B4-BE49-F238E27FC236}">
                <a16:creationId xmlns:a16="http://schemas.microsoft.com/office/drawing/2014/main" id="{D6B7493D-97B6-44C5-8997-65F6766B41D4}"/>
              </a:ext>
            </a:extLst>
          </p:cNvPr>
          <p:cNvSpPr txBox="1"/>
          <p:nvPr/>
        </p:nvSpPr>
        <p:spPr>
          <a:xfrm>
            <a:off x="7030916" y="3999433"/>
            <a:ext cx="1787541" cy="307777"/>
          </a:xfrm>
          <a:prstGeom prst="rect">
            <a:avLst/>
          </a:prstGeom>
          <a:noFill/>
        </p:spPr>
        <p:txBody>
          <a:bodyPr wrap="none" rtlCol="0">
            <a:spAutoFit/>
          </a:bodyPr>
          <a:lstStyle/>
          <a:p>
            <a:r>
              <a:rPr lang="en-GB" sz="1400" dirty="0" err="1">
                <a:solidFill>
                  <a:schemeClr val="bg1"/>
                </a:solidFill>
                <a:latin typeface="Calibri" panose="020F0502020204030204" pitchFamily="34" charset="0"/>
                <a:cs typeface="Calibri" panose="020F0502020204030204" pitchFamily="34" charset="0"/>
              </a:rPr>
              <a:t>Autie</a:t>
            </a:r>
            <a:r>
              <a:rPr lang="en-GB" sz="1400" dirty="0">
                <a:solidFill>
                  <a:schemeClr val="bg1"/>
                </a:solidFill>
                <a:latin typeface="Calibri" panose="020F0502020204030204" pitchFamily="34" charset="0"/>
                <a:cs typeface="Calibri" panose="020F0502020204030204" pitchFamily="34" charset="0"/>
              </a:rPr>
              <a:t> Reed, </a:t>
            </a:r>
            <a:r>
              <a:rPr lang="en-GB" sz="1400" dirty="0" err="1">
                <a:solidFill>
                  <a:schemeClr val="bg1"/>
                </a:solidFill>
                <a:latin typeface="Calibri" panose="020F0502020204030204" pitchFamily="34" charset="0"/>
                <a:cs typeface="Calibri" panose="020F0502020204030204" pitchFamily="34" charset="0"/>
              </a:rPr>
              <a:t>newphew</a:t>
            </a:r>
            <a:endParaRPr lang="en-GB" sz="1400" dirty="0">
              <a:solidFill>
                <a:schemeClr val="bg1"/>
              </a:solidFill>
              <a:latin typeface="Calibri" panose="020F0502020204030204" pitchFamily="34" charset="0"/>
              <a:cs typeface="Calibri" panose="020F0502020204030204" pitchFamily="34" charset="0"/>
            </a:endParaRPr>
          </a:p>
        </p:txBody>
      </p:sp>
      <p:pic>
        <p:nvPicPr>
          <p:cNvPr id="14" name="Picture 13">
            <a:extLst>
              <a:ext uri="{FF2B5EF4-FFF2-40B4-BE49-F238E27FC236}">
                <a16:creationId xmlns:a16="http://schemas.microsoft.com/office/drawing/2014/main" id="{3EAB6D9A-B823-4822-B7E4-C0E6D27446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54753" y="1404937"/>
            <a:ext cx="1788676" cy="2594496"/>
          </a:xfrm>
          <a:prstGeom prst="rect">
            <a:avLst/>
          </a:prstGeom>
        </p:spPr>
      </p:pic>
      <p:sp>
        <p:nvSpPr>
          <p:cNvPr id="15" name="TextBox 14">
            <a:extLst>
              <a:ext uri="{FF2B5EF4-FFF2-40B4-BE49-F238E27FC236}">
                <a16:creationId xmlns:a16="http://schemas.microsoft.com/office/drawing/2014/main" id="{B512D1AD-0561-4926-92C7-9681D73107B9}"/>
              </a:ext>
            </a:extLst>
          </p:cNvPr>
          <p:cNvSpPr txBox="1"/>
          <p:nvPr/>
        </p:nvSpPr>
        <p:spPr>
          <a:xfrm>
            <a:off x="2753226" y="4045600"/>
            <a:ext cx="1380443" cy="523220"/>
          </a:xfrm>
          <a:prstGeom prst="rect">
            <a:avLst/>
          </a:prstGeom>
          <a:noFill/>
        </p:spPr>
        <p:txBody>
          <a:bodyPr wrap="none" rtlCol="0">
            <a:spAutoFit/>
          </a:bodyPr>
          <a:lstStyle/>
          <a:p>
            <a:pPr algn="ctr"/>
            <a:r>
              <a:rPr lang="en-GB" sz="1400" dirty="0">
                <a:solidFill>
                  <a:schemeClr val="bg1"/>
                </a:solidFill>
                <a:latin typeface="Calibri" panose="020F0502020204030204" pitchFamily="34" charset="0"/>
                <a:cs typeface="Calibri" panose="020F0502020204030204" pitchFamily="34" charset="0"/>
              </a:rPr>
              <a:t>James Calhoun, </a:t>
            </a:r>
          </a:p>
          <a:p>
            <a:pPr algn="ctr"/>
            <a:r>
              <a:rPr lang="en-GB" sz="1400" dirty="0">
                <a:solidFill>
                  <a:schemeClr val="bg1"/>
                </a:solidFill>
                <a:latin typeface="Calibri" panose="020F0502020204030204" pitchFamily="34" charset="0"/>
                <a:cs typeface="Calibri" panose="020F0502020204030204" pitchFamily="34" charset="0"/>
              </a:rPr>
              <a:t>Brother-in-law</a:t>
            </a:r>
          </a:p>
        </p:txBody>
      </p:sp>
      <p:sp>
        <p:nvSpPr>
          <p:cNvPr id="16" name="TextBox 15">
            <a:extLst>
              <a:ext uri="{FF2B5EF4-FFF2-40B4-BE49-F238E27FC236}">
                <a16:creationId xmlns:a16="http://schemas.microsoft.com/office/drawing/2014/main" id="{62A7D8E9-4696-4B3E-A8F8-355DEB0BA1BB}"/>
              </a:ext>
            </a:extLst>
          </p:cNvPr>
          <p:cNvSpPr txBox="1"/>
          <p:nvPr/>
        </p:nvSpPr>
        <p:spPr>
          <a:xfrm>
            <a:off x="182429" y="404664"/>
            <a:ext cx="7600094" cy="523220"/>
          </a:xfrm>
          <a:prstGeom prst="rect">
            <a:avLst/>
          </a:prstGeom>
          <a:noFill/>
        </p:spPr>
        <p:txBody>
          <a:bodyPr wrap="none" rtlCol="0">
            <a:spAutoFit/>
          </a:bodyPr>
          <a:lstStyle/>
          <a:p>
            <a:pPr algn="ctr"/>
            <a:r>
              <a:rPr lang="en-GB" sz="2800" b="1" dirty="0">
                <a:solidFill>
                  <a:schemeClr val="bg1"/>
                </a:solidFill>
                <a:latin typeface="Calibri" panose="020F0502020204030204" pitchFamily="34" charset="0"/>
                <a:cs typeface="Calibri" panose="020F0502020204030204" pitchFamily="34" charset="0"/>
              </a:rPr>
              <a:t>Other family members killed at the Little Big Horn</a:t>
            </a:r>
          </a:p>
        </p:txBody>
      </p:sp>
    </p:spTree>
    <p:extLst>
      <p:ext uri="{BB962C8B-B14F-4D97-AF65-F5344CB8AC3E}">
        <p14:creationId xmlns:p14="http://schemas.microsoft.com/office/powerpoint/2010/main" val="8079500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thumbs.media.smithsonianmag.com/filer/Little-Bighorn-chief-Gall-8.jpg__600x0_q85_upsca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260648"/>
            <a:ext cx="2160240" cy="317195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812360" y="1465551"/>
            <a:ext cx="558166" cy="369332"/>
          </a:xfrm>
          <a:prstGeom prst="rect">
            <a:avLst/>
          </a:prstGeom>
          <a:noFill/>
        </p:spPr>
        <p:txBody>
          <a:bodyPr wrap="none" rtlCol="0">
            <a:spAutoFit/>
          </a:bodyPr>
          <a:lstStyle/>
          <a:p>
            <a:r>
              <a:rPr lang="en-GB" b="1" dirty="0">
                <a:solidFill>
                  <a:schemeClr val="bg1"/>
                </a:solidFill>
                <a:latin typeface="Calibri" panose="020F0502020204030204" pitchFamily="34" charset="0"/>
              </a:rPr>
              <a:t>Gall</a:t>
            </a:r>
          </a:p>
        </p:txBody>
      </p:sp>
      <p:pic>
        <p:nvPicPr>
          <p:cNvPr id="3" name="Picture 2" descr="En-chief-sitting-bu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692696"/>
            <a:ext cx="3384376" cy="484581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86292" y="5597351"/>
            <a:ext cx="3202864" cy="369332"/>
          </a:xfrm>
          <a:prstGeom prst="rect">
            <a:avLst/>
          </a:prstGeom>
          <a:noFill/>
        </p:spPr>
        <p:txBody>
          <a:bodyPr wrap="none" rtlCol="0">
            <a:spAutoFit/>
          </a:bodyPr>
          <a:lstStyle/>
          <a:p>
            <a:r>
              <a:rPr lang="en-GB" b="1" dirty="0">
                <a:solidFill>
                  <a:schemeClr val="bg1"/>
                </a:solidFill>
                <a:latin typeface="Calibri" panose="020F0502020204030204" pitchFamily="34" charset="0"/>
              </a:rPr>
              <a:t>Sitting Bull (</a:t>
            </a:r>
            <a:r>
              <a:rPr lang="en-GB" b="1" i="1" dirty="0">
                <a:solidFill>
                  <a:schemeClr val="bg1"/>
                </a:solidFill>
                <a:latin typeface="Calibri" panose="020F0502020204030204" pitchFamily="34" charset="0"/>
              </a:rPr>
              <a:t>Tȟatȟáŋka Íyotake)</a:t>
            </a:r>
            <a:endParaRPr lang="en-GB" b="1" dirty="0">
              <a:solidFill>
                <a:schemeClr val="bg1"/>
              </a:solidFill>
              <a:latin typeface="Calibri" panose="020F0502020204030204" pitchFamily="34" charset="0"/>
            </a:endParaRPr>
          </a:p>
        </p:txBody>
      </p:sp>
      <p:pic>
        <p:nvPicPr>
          <p:cNvPr id="5124" name="Picture 4" descr="File:Crazy Horse sketch.jpg"/>
          <p:cNvPicPr>
            <a:picLocks noChangeAspect="1" noChangeArrowheads="1"/>
          </p:cNvPicPr>
          <p:nvPr/>
        </p:nvPicPr>
        <p:blipFill rotWithShape="1">
          <a:blip r:embed="rId4">
            <a:extLst>
              <a:ext uri="{28A0092B-C50C-407E-A947-70E740481C1C}">
                <a14:useLocalDpi xmlns:a14="http://schemas.microsoft.com/office/drawing/2010/main" val="0"/>
              </a:ext>
            </a:extLst>
          </a:blip>
          <a:srcRect l="13576" r="7453"/>
          <a:stretch/>
        </p:blipFill>
        <p:spPr bwMode="auto">
          <a:xfrm>
            <a:off x="4724400" y="3656434"/>
            <a:ext cx="4009292" cy="28575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128098" y="6302168"/>
            <a:ext cx="1303627" cy="369332"/>
          </a:xfrm>
          <a:prstGeom prst="rect">
            <a:avLst/>
          </a:prstGeom>
          <a:noFill/>
        </p:spPr>
        <p:txBody>
          <a:bodyPr wrap="none" rtlCol="0">
            <a:spAutoFit/>
          </a:bodyPr>
          <a:lstStyle/>
          <a:p>
            <a:r>
              <a:rPr lang="en-GB" b="1" dirty="0">
                <a:solidFill>
                  <a:schemeClr val="bg1"/>
                </a:solidFill>
                <a:latin typeface="Calibri" panose="020F0502020204030204" pitchFamily="34" charset="0"/>
              </a:rPr>
              <a:t>Crazy Horse</a:t>
            </a:r>
          </a:p>
        </p:txBody>
      </p:sp>
    </p:spTree>
    <p:extLst>
      <p:ext uri="{BB962C8B-B14F-4D97-AF65-F5344CB8AC3E}">
        <p14:creationId xmlns:p14="http://schemas.microsoft.com/office/powerpoint/2010/main" val="3341417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upload.wikimedia.org/wikipedia/commons/b/b1/Custermovemen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284" y="1628800"/>
            <a:ext cx="8334375" cy="50292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11560" y="476672"/>
            <a:ext cx="7737246" cy="923330"/>
          </a:xfrm>
          <a:prstGeom prst="rect">
            <a:avLst/>
          </a:prstGeom>
          <a:noFill/>
        </p:spPr>
        <p:txBody>
          <a:bodyPr wrap="none" rtlCol="0">
            <a:spAutoFit/>
          </a:bodyPr>
          <a:lstStyle/>
          <a:p>
            <a:r>
              <a:rPr lang="en-GB" b="1" dirty="0">
                <a:solidFill>
                  <a:schemeClr val="bg1"/>
                </a:solidFill>
                <a:latin typeface="Calibri" panose="020F0502020204030204" pitchFamily="34" charset="0"/>
              </a:rPr>
              <a:t>Eight days before the Little Bighorn battle Crook had encountered the Sioux on </a:t>
            </a:r>
          </a:p>
          <a:p>
            <a:r>
              <a:rPr lang="en-GB" b="1" dirty="0">
                <a:solidFill>
                  <a:schemeClr val="bg1"/>
                </a:solidFill>
                <a:latin typeface="Calibri" panose="020F0502020204030204" pitchFamily="34" charset="0"/>
              </a:rPr>
              <a:t> the Rosebud and the Indians won a tactical victory forcing Crook to retreat </a:t>
            </a:r>
          </a:p>
          <a:p>
            <a:r>
              <a:rPr lang="en-GB" b="1" dirty="0">
                <a:solidFill>
                  <a:schemeClr val="bg1"/>
                </a:solidFill>
                <a:latin typeface="Calibri" panose="020F0502020204030204" pitchFamily="34" charset="0"/>
              </a:rPr>
              <a:t> and consolidate</a:t>
            </a:r>
          </a:p>
        </p:txBody>
      </p:sp>
    </p:spTree>
    <p:extLst>
      <p:ext uri="{BB962C8B-B14F-4D97-AF65-F5344CB8AC3E}">
        <p14:creationId xmlns:p14="http://schemas.microsoft.com/office/powerpoint/2010/main" val="1197552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B2275-3DF8-4FD7-B575-31A29AD6C19B}"/>
              </a:ext>
            </a:extLst>
          </p:cNvPr>
          <p:cNvSpPr>
            <a:spLocks noGrp="1"/>
          </p:cNvSpPr>
          <p:nvPr>
            <p:ph type="title"/>
          </p:nvPr>
        </p:nvSpPr>
        <p:spPr>
          <a:xfrm>
            <a:off x="1815666" y="548680"/>
            <a:ext cx="5512668" cy="648072"/>
          </a:xfrm>
        </p:spPr>
        <p:txBody>
          <a:bodyPr>
            <a:normAutofit/>
          </a:bodyPr>
          <a:lstStyle/>
          <a:p>
            <a:r>
              <a:rPr lang="en-GB" sz="4000" i="0" dirty="0">
                <a:solidFill>
                  <a:schemeClr val="bg1"/>
                </a:solidFill>
                <a:latin typeface="Calibri" panose="020F0502020204030204" pitchFamily="34" charset="0"/>
                <a:cs typeface="Calibri" panose="020F0502020204030204" pitchFamily="34" charset="0"/>
              </a:rPr>
              <a:t>Did Custer ignore orders?</a:t>
            </a:r>
          </a:p>
        </p:txBody>
      </p:sp>
      <p:sp>
        <p:nvSpPr>
          <p:cNvPr id="4" name="TextBox 3">
            <a:extLst>
              <a:ext uri="{FF2B5EF4-FFF2-40B4-BE49-F238E27FC236}">
                <a16:creationId xmlns:a16="http://schemas.microsoft.com/office/drawing/2014/main" id="{26E9D62B-D384-4B0A-A2EC-848E82052EB0}"/>
              </a:ext>
            </a:extLst>
          </p:cNvPr>
          <p:cNvSpPr txBox="1"/>
          <p:nvPr/>
        </p:nvSpPr>
        <p:spPr>
          <a:xfrm>
            <a:off x="539552" y="1844824"/>
            <a:ext cx="8595430" cy="3170099"/>
          </a:xfrm>
          <a:prstGeom prst="rect">
            <a:avLst/>
          </a:prstGeom>
          <a:noFill/>
        </p:spPr>
        <p:txBody>
          <a:bodyPr wrap="none" rtlCol="0">
            <a:spAutoFit/>
          </a:bodyPr>
          <a:lstStyle/>
          <a:p>
            <a:r>
              <a:rPr lang="en-GB" sz="2000" dirty="0">
                <a:solidFill>
                  <a:schemeClr val="bg1"/>
                </a:solidFill>
                <a:latin typeface="Calibri" panose="020F0502020204030204" pitchFamily="34" charset="0"/>
                <a:cs typeface="Calibri" panose="020F0502020204030204" pitchFamily="34" charset="0"/>
              </a:rPr>
              <a:t>It is often cited that Custer ignored Terrys orders however Terry’s written</a:t>
            </a:r>
          </a:p>
          <a:p>
            <a:r>
              <a:rPr lang="en-GB" sz="2000" dirty="0">
                <a:solidFill>
                  <a:schemeClr val="bg1"/>
                </a:solidFill>
                <a:latin typeface="Calibri" panose="020F0502020204030204" pitchFamily="34" charset="0"/>
                <a:cs typeface="Calibri" panose="020F0502020204030204" pitchFamily="34" charset="0"/>
              </a:rPr>
              <a:t> instructions to Custer indicated that it was</a:t>
            </a:r>
          </a:p>
          <a:p>
            <a:r>
              <a:rPr lang="en-GB" sz="2000" dirty="0">
                <a:solidFill>
                  <a:schemeClr val="bg1"/>
                </a:solidFill>
                <a:latin typeface="Calibri" panose="020F0502020204030204" pitchFamily="34" charset="0"/>
                <a:cs typeface="Calibri" panose="020F0502020204030204" pitchFamily="34" charset="0"/>
              </a:rPr>
              <a:t> </a:t>
            </a:r>
          </a:p>
          <a:p>
            <a:r>
              <a:rPr lang="en-GB" sz="2000" dirty="0">
                <a:solidFill>
                  <a:schemeClr val="bg1"/>
                </a:solidFill>
                <a:latin typeface="Calibri" panose="020F0502020204030204" pitchFamily="34" charset="0"/>
                <a:cs typeface="Calibri" panose="020F0502020204030204" pitchFamily="34" charset="0"/>
              </a:rPr>
              <a:t>“</a:t>
            </a:r>
            <a:r>
              <a:rPr lang="en-GB" sz="2000" i="1" dirty="0">
                <a:solidFill>
                  <a:schemeClr val="bg1"/>
                </a:solidFill>
                <a:latin typeface="Calibri" panose="020F0502020204030204" pitchFamily="34" charset="0"/>
                <a:cs typeface="Calibri" panose="020F0502020204030204" pitchFamily="34" charset="0"/>
              </a:rPr>
              <a:t>impossible to give … any definite instructions in regards to this movement</a:t>
            </a:r>
            <a:r>
              <a:rPr lang="en-GB" sz="2000" dirty="0">
                <a:solidFill>
                  <a:schemeClr val="bg1"/>
                </a:solidFill>
                <a:latin typeface="Calibri" panose="020F0502020204030204" pitchFamily="34" charset="0"/>
                <a:cs typeface="Calibri" panose="020F0502020204030204" pitchFamily="34" charset="0"/>
              </a:rPr>
              <a:t>” </a:t>
            </a:r>
          </a:p>
          <a:p>
            <a:r>
              <a:rPr lang="en-GB" sz="2000" dirty="0">
                <a:solidFill>
                  <a:schemeClr val="bg1"/>
                </a:solidFill>
                <a:latin typeface="Calibri" panose="020F0502020204030204" pitchFamily="34" charset="0"/>
                <a:cs typeface="Calibri" panose="020F0502020204030204" pitchFamily="34" charset="0"/>
              </a:rPr>
              <a:t> because he had “</a:t>
            </a:r>
            <a:r>
              <a:rPr lang="en-GB" sz="2000" i="1" dirty="0">
                <a:solidFill>
                  <a:schemeClr val="bg1"/>
                </a:solidFill>
                <a:latin typeface="Calibri" panose="020F0502020204030204" pitchFamily="34" charset="0"/>
                <a:cs typeface="Calibri" panose="020F0502020204030204" pitchFamily="34" charset="0"/>
              </a:rPr>
              <a:t>too much faith and confidence </a:t>
            </a:r>
            <a:r>
              <a:rPr lang="en-GB" sz="2000" dirty="0">
                <a:solidFill>
                  <a:schemeClr val="bg1"/>
                </a:solidFill>
                <a:latin typeface="Calibri" panose="020F0502020204030204" pitchFamily="34" charset="0"/>
                <a:cs typeface="Calibri" panose="020F0502020204030204" pitchFamily="34" charset="0"/>
              </a:rPr>
              <a:t>“ in his (Custer’s) “</a:t>
            </a:r>
            <a:r>
              <a:rPr lang="en-GB" sz="2000" i="1" dirty="0">
                <a:solidFill>
                  <a:schemeClr val="bg1"/>
                </a:solidFill>
                <a:latin typeface="Calibri" panose="020F0502020204030204" pitchFamily="34" charset="0"/>
                <a:cs typeface="Calibri" panose="020F0502020204030204" pitchFamily="34" charset="0"/>
              </a:rPr>
              <a:t>zeal, energy</a:t>
            </a:r>
          </a:p>
          <a:p>
            <a:r>
              <a:rPr lang="en-GB" sz="2000" i="1" dirty="0">
                <a:solidFill>
                  <a:schemeClr val="bg1"/>
                </a:solidFill>
                <a:latin typeface="Calibri" panose="020F0502020204030204" pitchFamily="34" charset="0"/>
                <a:cs typeface="Calibri" panose="020F0502020204030204" pitchFamily="34" charset="0"/>
              </a:rPr>
              <a:t> and ability</a:t>
            </a:r>
            <a:r>
              <a:rPr lang="en-GB" sz="2000" dirty="0">
                <a:solidFill>
                  <a:schemeClr val="bg1"/>
                </a:solidFill>
                <a:latin typeface="Calibri" panose="020F0502020204030204" pitchFamily="34" charset="0"/>
                <a:cs typeface="Calibri" panose="020F0502020204030204" pitchFamily="34" charset="0"/>
              </a:rPr>
              <a:t>”</a:t>
            </a:r>
          </a:p>
          <a:p>
            <a:endParaRPr lang="en-GB" sz="2000" dirty="0">
              <a:solidFill>
                <a:schemeClr val="bg1"/>
              </a:solidFill>
              <a:latin typeface="Calibri" panose="020F0502020204030204" pitchFamily="34" charset="0"/>
              <a:cs typeface="Calibri" panose="020F0502020204030204" pitchFamily="34" charset="0"/>
            </a:endParaRPr>
          </a:p>
          <a:p>
            <a:r>
              <a:rPr lang="en-GB" sz="2000" dirty="0">
                <a:solidFill>
                  <a:schemeClr val="bg1"/>
                </a:solidFill>
                <a:latin typeface="Calibri" panose="020F0502020204030204" pitchFamily="34" charset="0"/>
                <a:cs typeface="Calibri" panose="020F0502020204030204" pitchFamily="34" charset="0"/>
              </a:rPr>
              <a:t>Furthermore Lieutenant James Bradley wrote after the event “</a:t>
            </a:r>
            <a:r>
              <a:rPr lang="en-GB" sz="2000" i="1" dirty="0">
                <a:solidFill>
                  <a:schemeClr val="bg1"/>
                </a:solidFill>
                <a:latin typeface="Calibri" panose="020F0502020204030204" pitchFamily="34" charset="0"/>
                <a:cs typeface="Calibri" panose="020F0502020204030204" pitchFamily="34" charset="0"/>
              </a:rPr>
              <a:t>with reference to</a:t>
            </a:r>
          </a:p>
          <a:p>
            <a:r>
              <a:rPr lang="en-GB" sz="2000" i="1" dirty="0">
                <a:solidFill>
                  <a:schemeClr val="bg1"/>
                </a:solidFill>
                <a:latin typeface="Calibri" panose="020F0502020204030204" pitchFamily="34" charset="0"/>
                <a:cs typeface="Calibri" panose="020F0502020204030204" pitchFamily="34" charset="0"/>
              </a:rPr>
              <a:t> the combined movement between the two columns …. It is understood that if</a:t>
            </a:r>
          </a:p>
          <a:p>
            <a:r>
              <a:rPr lang="en-GB" sz="2000" i="1" dirty="0">
                <a:solidFill>
                  <a:schemeClr val="bg1"/>
                </a:solidFill>
                <a:latin typeface="Calibri" panose="020F0502020204030204" pitchFamily="34" charset="0"/>
                <a:cs typeface="Calibri" panose="020F0502020204030204" pitchFamily="34" charset="0"/>
              </a:rPr>
              <a:t> Custer arrives first , he is at liberty to attach at once if he deems prudent</a:t>
            </a:r>
            <a:r>
              <a:rPr lang="en-GB" sz="2000" dirty="0">
                <a:solidFill>
                  <a:schemeClr val="bg1"/>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795343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nline Image Placeholder 9">
            <a:extLst>
              <a:ext uri="{FF2B5EF4-FFF2-40B4-BE49-F238E27FC236}">
                <a16:creationId xmlns:a16="http://schemas.microsoft.com/office/drawing/2014/main" id="{64DDE7CB-2227-4924-802A-907D4ECDE605}"/>
              </a:ext>
            </a:extLst>
          </p:cNvPr>
          <p:cNvPicPr>
            <a:picLocks noGrp="1" noChangeAspect="1"/>
          </p:cNvPicPr>
          <p:nvPr>
            <p:ph type="clipArt" sz="half" idx="1"/>
          </p:nvPr>
        </p:nvPicPr>
        <p:blipFill>
          <a:blip r:embed="rId3">
            <a:extLst>
              <a:ext uri="{28A0092B-C50C-407E-A947-70E740481C1C}">
                <a14:useLocalDpi xmlns:a14="http://schemas.microsoft.com/office/drawing/2010/main" val="0"/>
              </a:ext>
            </a:extLst>
          </a:blip>
          <a:stretch>
            <a:fillRect/>
          </a:stretch>
        </p:blipFill>
        <p:spPr>
          <a:xfrm>
            <a:off x="179512" y="116632"/>
            <a:ext cx="8499408" cy="6374556"/>
          </a:xfrm>
        </p:spPr>
      </p:pic>
    </p:spTree>
    <p:extLst>
      <p:ext uri="{BB962C8B-B14F-4D97-AF65-F5344CB8AC3E}">
        <p14:creationId xmlns:p14="http://schemas.microsoft.com/office/powerpoint/2010/main" val="3730384685"/>
      </p:ext>
    </p:extLst>
  </p:cSld>
  <p:clrMapOvr>
    <a:masterClrMapping/>
  </p:clrMapOvr>
  <p:transition spd="slow">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E5A5E2A-A213-49C1-98C3-EA71F101385B}"/>
              </a:ext>
            </a:extLst>
          </p:cNvPr>
          <p:cNvSpPr/>
          <p:nvPr/>
        </p:nvSpPr>
        <p:spPr>
          <a:xfrm>
            <a:off x="683568" y="1443841"/>
            <a:ext cx="7776864" cy="2585323"/>
          </a:xfrm>
          <a:prstGeom prst="rect">
            <a:avLst/>
          </a:prstGeom>
        </p:spPr>
        <p:txBody>
          <a:bodyPr wrap="square">
            <a:spAutoFit/>
          </a:bodyPr>
          <a:lstStyle/>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June 25, 1876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00:30: The main column left the Busby camp on a night march under Custer.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03:15: The main column rests.</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03:40: Scouts saw the Sioux village at the Little Bighorn for the first time.</a:t>
            </a:r>
            <a:r>
              <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05:40: The Scouts saw two Sioux west of the Divide.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08:00: Custer visits Crow’s Nest and are spotted by two Sioux, Custer studied the valley and discussed the findings.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10:50: At officer’s call, Custer decided they will attack.</a:t>
            </a:r>
            <a:r>
              <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p:txBody>
      </p:sp>
    </p:spTree>
    <p:extLst>
      <p:ext uri="{BB962C8B-B14F-4D97-AF65-F5344CB8AC3E}">
        <p14:creationId xmlns:p14="http://schemas.microsoft.com/office/powerpoint/2010/main" val="2680846211"/>
      </p:ext>
    </p:extLst>
  </p:cSld>
  <p:clrMapOvr>
    <a:masterClrMapping/>
  </p:clrMapOvr>
  <p:transition spd="slow">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456" y="600594"/>
            <a:ext cx="8611024" cy="57807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7305" y="179348"/>
            <a:ext cx="1625766" cy="369332"/>
          </a:xfrm>
          <a:prstGeom prst="rect">
            <a:avLst/>
          </a:prstGeom>
          <a:noFill/>
        </p:spPr>
        <p:txBody>
          <a:bodyPr wrap="none" rtlCol="0">
            <a:spAutoFit/>
          </a:bodyPr>
          <a:lstStyle/>
          <a:p>
            <a:r>
              <a:rPr lang="en-GB" b="1" dirty="0">
                <a:solidFill>
                  <a:schemeClr val="bg1"/>
                </a:solidFill>
                <a:latin typeface="Calibri" panose="020F0502020204030204" pitchFamily="34" charset="0"/>
              </a:rPr>
              <a:t>25</a:t>
            </a:r>
            <a:r>
              <a:rPr lang="en-GB" b="1" baseline="30000" dirty="0">
                <a:solidFill>
                  <a:schemeClr val="bg1"/>
                </a:solidFill>
                <a:latin typeface="Calibri" panose="020F0502020204030204" pitchFamily="34" charset="0"/>
              </a:rPr>
              <a:t>th</a:t>
            </a:r>
            <a:r>
              <a:rPr lang="en-GB" b="1" dirty="0">
                <a:solidFill>
                  <a:schemeClr val="bg1"/>
                </a:solidFill>
                <a:latin typeface="Calibri" panose="020F0502020204030204" pitchFamily="34" charset="0"/>
              </a:rPr>
              <a:t> June 1876</a:t>
            </a:r>
          </a:p>
        </p:txBody>
      </p:sp>
    </p:spTree>
    <p:extLst>
      <p:ext uri="{BB962C8B-B14F-4D97-AF65-F5344CB8AC3E}">
        <p14:creationId xmlns:p14="http://schemas.microsoft.com/office/powerpoint/2010/main" val="7945475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07504" y="162454"/>
            <a:ext cx="8821145" cy="6166157"/>
            <a:chOff x="107504" y="162454"/>
            <a:chExt cx="8821145" cy="6166157"/>
          </a:xfrm>
        </p:grpSpPr>
        <p:pic>
          <p:nvPicPr>
            <p:cNvPr id="2052"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9115" t="9300" r="13089" b="6407"/>
            <a:stretch/>
          </p:blipFill>
          <p:spPr bwMode="auto">
            <a:xfrm>
              <a:off x="107504" y="162454"/>
              <a:ext cx="8821145" cy="6166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967479" y="1196752"/>
              <a:ext cx="948337" cy="307777"/>
            </a:xfrm>
            <a:prstGeom prst="rect">
              <a:avLst/>
            </a:prstGeom>
            <a:noFill/>
          </p:spPr>
          <p:txBody>
            <a:bodyPr wrap="none" rtlCol="0">
              <a:spAutoFit/>
            </a:bodyPr>
            <a:lstStyle/>
            <a:p>
              <a:r>
                <a:rPr lang="en-GB" sz="1400" b="1" dirty="0">
                  <a:solidFill>
                    <a:schemeClr val="bg1"/>
                  </a:solidFill>
                  <a:latin typeface="Calibri" panose="020F0502020204030204" pitchFamily="34" charset="0"/>
                </a:rPr>
                <a:t>Custer Hill</a:t>
              </a:r>
            </a:p>
          </p:txBody>
        </p:sp>
        <p:sp>
          <p:nvSpPr>
            <p:cNvPr id="7" name="TextBox 6"/>
            <p:cNvSpPr txBox="1"/>
            <p:nvPr/>
          </p:nvSpPr>
          <p:spPr>
            <a:xfrm>
              <a:off x="3756397" y="3717032"/>
              <a:ext cx="580608" cy="523220"/>
            </a:xfrm>
            <a:prstGeom prst="rect">
              <a:avLst/>
            </a:prstGeom>
            <a:noFill/>
          </p:spPr>
          <p:txBody>
            <a:bodyPr wrap="none" rtlCol="0">
              <a:spAutoFit/>
            </a:bodyPr>
            <a:lstStyle/>
            <a:p>
              <a:r>
                <a:rPr lang="en-GB" sz="1400" b="1" dirty="0">
                  <a:solidFill>
                    <a:schemeClr val="bg1"/>
                  </a:solidFill>
                  <a:latin typeface="Calibri" panose="020F0502020204030204" pitchFamily="34" charset="0"/>
                </a:rPr>
                <a:t>Weir </a:t>
              </a:r>
            </a:p>
            <a:p>
              <a:r>
                <a:rPr lang="en-GB" sz="1400" b="1" dirty="0">
                  <a:solidFill>
                    <a:schemeClr val="bg1"/>
                  </a:solidFill>
                  <a:latin typeface="Calibri" panose="020F0502020204030204" pitchFamily="34" charset="0"/>
                </a:rPr>
                <a:t>Point</a:t>
              </a:r>
            </a:p>
          </p:txBody>
        </p:sp>
        <p:sp>
          <p:nvSpPr>
            <p:cNvPr id="8" name="TextBox 7"/>
            <p:cNvSpPr txBox="1"/>
            <p:nvPr/>
          </p:nvSpPr>
          <p:spPr>
            <a:xfrm rot="727230">
              <a:off x="2694632" y="2875581"/>
              <a:ext cx="2123530" cy="307777"/>
            </a:xfrm>
            <a:prstGeom prst="rect">
              <a:avLst/>
            </a:prstGeom>
            <a:noFill/>
          </p:spPr>
          <p:txBody>
            <a:bodyPr wrap="none" rtlCol="0">
              <a:spAutoFit/>
            </a:bodyPr>
            <a:lstStyle/>
            <a:p>
              <a:r>
                <a:rPr lang="en-GB" sz="1400" b="1" dirty="0">
                  <a:solidFill>
                    <a:schemeClr val="bg1"/>
                  </a:solidFill>
                  <a:latin typeface="Calibri" panose="020F0502020204030204" pitchFamily="34" charset="0"/>
                </a:rPr>
                <a:t>Medicine      Tail      Coulee</a:t>
              </a:r>
            </a:p>
          </p:txBody>
        </p:sp>
        <p:sp>
          <p:nvSpPr>
            <p:cNvPr id="9" name="TextBox 8"/>
            <p:cNvSpPr txBox="1"/>
            <p:nvPr/>
          </p:nvSpPr>
          <p:spPr>
            <a:xfrm>
              <a:off x="3203433" y="2132856"/>
              <a:ext cx="1323952" cy="523220"/>
            </a:xfrm>
            <a:prstGeom prst="rect">
              <a:avLst/>
            </a:prstGeom>
            <a:noFill/>
          </p:spPr>
          <p:txBody>
            <a:bodyPr wrap="none" rtlCol="0">
              <a:spAutoFit/>
            </a:bodyPr>
            <a:lstStyle/>
            <a:p>
              <a:r>
                <a:rPr lang="en-GB" sz="1400" b="1" dirty="0">
                  <a:solidFill>
                    <a:schemeClr val="bg1"/>
                  </a:solidFill>
                  <a:latin typeface="Calibri" panose="020F0502020204030204" pitchFamily="34" charset="0"/>
                </a:rPr>
                <a:t>Nye-Cartwright</a:t>
              </a:r>
            </a:p>
            <a:p>
              <a:r>
                <a:rPr lang="en-GB" sz="1400" b="1" dirty="0">
                  <a:solidFill>
                    <a:schemeClr val="bg1"/>
                  </a:solidFill>
                  <a:latin typeface="Calibri" panose="020F0502020204030204" pitchFamily="34" charset="0"/>
                </a:rPr>
                <a:t> Ridge</a:t>
              </a:r>
            </a:p>
          </p:txBody>
        </p:sp>
        <p:sp>
          <p:nvSpPr>
            <p:cNvPr id="10" name="TextBox 9"/>
            <p:cNvSpPr txBox="1"/>
            <p:nvPr/>
          </p:nvSpPr>
          <p:spPr>
            <a:xfrm>
              <a:off x="2483976" y="1628800"/>
              <a:ext cx="1085554" cy="307777"/>
            </a:xfrm>
            <a:prstGeom prst="rect">
              <a:avLst/>
            </a:prstGeom>
            <a:noFill/>
          </p:spPr>
          <p:txBody>
            <a:bodyPr wrap="none" rtlCol="0">
              <a:spAutoFit/>
            </a:bodyPr>
            <a:lstStyle/>
            <a:p>
              <a:r>
                <a:rPr lang="en-GB" sz="1400" b="1" dirty="0">
                  <a:solidFill>
                    <a:schemeClr val="bg1"/>
                  </a:solidFill>
                  <a:latin typeface="Calibri" panose="020F0502020204030204" pitchFamily="34" charset="0"/>
                </a:rPr>
                <a:t>Calhoun Hill</a:t>
              </a:r>
            </a:p>
          </p:txBody>
        </p:sp>
        <p:sp>
          <p:nvSpPr>
            <p:cNvPr id="12" name="TextBox 11"/>
            <p:cNvSpPr txBox="1"/>
            <p:nvPr/>
          </p:nvSpPr>
          <p:spPr>
            <a:xfrm>
              <a:off x="4830018" y="4941168"/>
              <a:ext cx="846065" cy="738664"/>
            </a:xfrm>
            <a:prstGeom prst="rect">
              <a:avLst/>
            </a:prstGeom>
            <a:noFill/>
          </p:spPr>
          <p:txBody>
            <a:bodyPr wrap="none" rtlCol="0">
              <a:spAutoFit/>
            </a:bodyPr>
            <a:lstStyle/>
            <a:p>
              <a:r>
                <a:rPr lang="en-GB" sz="1400" b="1" dirty="0">
                  <a:solidFill>
                    <a:schemeClr val="bg1"/>
                  </a:solidFill>
                  <a:latin typeface="Calibri" panose="020F0502020204030204" pitchFamily="34" charset="0"/>
                </a:rPr>
                <a:t>Reno-</a:t>
              </a:r>
            </a:p>
            <a:p>
              <a:r>
                <a:rPr lang="en-GB" sz="1400" b="1" dirty="0">
                  <a:solidFill>
                    <a:schemeClr val="bg1"/>
                  </a:solidFill>
                  <a:latin typeface="Calibri" panose="020F0502020204030204" pitchFamily="34" charset="0"/>
                </a:rPr>
                <a:t> Benteen</a:t>
              </a:r>
            </a:p>
            <a:p>
              <a:r>
                <a:rPr lang="en-GB" sz="1400" b="1" dirty="0">
                  <a:solidFill>
                    <a:schemeClr val="bg1"/>
                  </a:solidFill>
                  <a:latin typeface="Calibri" panose="020F0502020204030204" pitchFamily="34" charset="0"/>
                </a:rPr>
                <a:t> Field</a:t>
              </a:r>
            </a:p>
          </p:txBody>
        </p:sp>
        <p:sp>
          <p:nvSpPr>
            <p:cNvPr id="13" name="TextBox 12"/>
            <p:cNvSpPr txBox="1"/>
            <p:nvPr/>
          </p:nvSpPr>
          <p:spPr>
            <a:xfrm>
              <a:off x="3334676" y="5085184"/>
              <a:ext cx="713785" cy="738664"/>
            </a:xfrm>
            <a:prstGeom prst="rect">
              <a:avLst/>
            </a:prstGeom>
            <a:noFill/>
          </p:spPr>
          <p:txBody>
            <a:bodyPr wrap="none" rtlCol="0">
              <a:spAutoFit/>
            </a:bodyPr>
            <a:lstStyle/>
            <a:p>
              <a:r>
                <a:rPr lang="en-GB" sz="1400" b="1" dirty="0">
                  <a:solidFill>
                    <a:schemeClr val="bg1"/>
                  </a:solidFill>
                  <a:latin typeface="Calibri" panose="020F0502020204030204" pitchFamily="34" charset="0"/>
                </a:rPr>
                <a:t>Reno’s </a:t>
              </a:r>
            </a:p>
            <a:p>
              <a:r>
                <a:rPr lang="en-GB" sz="1400" b="1" dirty="0">
                  <a:solidFill>
                    <a:schemeClr val="bg1"/>
                  </a:solidFill>
                  <a:latin typeface="Calibri" panose="020F0502020204030204" pitchFamily="34" charset="0"/>
                </a:rPr>
                <a:t> Valley </a:t>
              </a:r>
            </a:p>
            <a:p>
              <a:r>
                <a:rPr lang="en-GB" sz="1400" b="1" dirty="0">
                  <a:solidFill>
                    <a:schemeClr val="bg1"/>
                  </a:solidFill>
                  <a:latin typeface="Calibri" panose="020F0502020204030204" pitchFamily="34" charset="0"/>
                </a:rPr>
                <a:t> Fight</a:t>
              </a:r>
            </a:p>
          </p:txBody>
        </p:sp>
      </p:grpSp>
      <p:sp>
        <p:nvSpPr>
          <p:cNvPr id="6" name="Isosceles Triangle 5"/>
          <p:cNvSpPr/>
          <p:nvPr/>
        </p:nvSpPr>
        <p:spPr>
          <a:xfrm>
            <a:off x="2051720" y="2659522"/>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Isosceles Triangle 16"/>
          <p:cNvSpPr/>
          <p:nvPr/>
        </p:nvSpPr>
        <p:spPr>
          <a:xfrm>
            <a:off x="2204120" y="2811922"/>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Isosceles Triangle 17"/>
          <p:cNvSpPr/>
          <p:nvPr/>
        </p:nvSpPr>
        <p:spPr>
          <a:xfrm>
            <a:off x="2356520" y="2964322"/>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Isosceles Triangle 18"/>
          <p:cNvSpPr/>
          <p:nvPr/>
        </p:nvSpPr>
        <p:spPr>
          <a:xfrm>
            <a:off x="2508920" y="3116722"/>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Isosceles Triangle 19"/>
          <p:cNvSpPr/>
          <p:nvPr/>
        </p:nvSpPr>
        <p:spPr>
          <a:xfrm>
            <a:off x="2661320" y="3269122"/>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Isosceles Triangle 20"/>
          <p:cNvSpPr/>
          <p:nvPr/>
        </p:nvSpPr>
        <p:spPr>
          <a:xfrm>
            <a:off x="2691255" y="3491371"/>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Isosceles Triangle 21"/>
          <p:cNvSpPr/>
          <p:nvPr/>
        </p:nvSpPr>
        <p:spPr>
          <a:xfrm>
            <a:off x="2458637" y="3361289"/>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Isosceles Triangle 22"/>
          <p:cNvSpPr/>
          <p:nvPr/>
        </p:nvSpPr>
        <p:spPr>
          <a:xfrm>
            <a:off x="2286363" y="3230085"/>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Isosceles Triangle 23"/>
          <p:cNvSpPr/>
          <p:nvPr/>
        </p:nvSpPr>
        <p:spPr>
          <a:xfrm>
            <a:off x="2058539" y="3018236"/>
            <a:ext cx="150848" cy="139699"/>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5104982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91C0210-6C87-40A5-AB9C-6A34E4F55F00}"/>
              </a:ext>
            </a:extLst>
          </p:cNvPr>
          <p:cNvSpPr/>
          <p:nvPr/>
        </p:nvSpPr>
        <p:spPr>
          <a:xfrm>
            <a:off x="251520" y="1484784"/>
            <a:ext cx="8712968" cy="2308324"/>
          </a:xfrm>
          <a:prstGeom prst="rect">
            <a:avLst/>
          </a:prstGeom>
        </p:spPr>
        <p:txBody>
          <a:bodyPr wrap="square">
            <a:spAutoFit/>
          </a:bodyPr>
          <a:lstStyle/>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12:12: Custer-Reno battalions left to descend to Reno Creek. </a:t>
            </a:r>
            <a:r>
              <a:rPr lang="en-GB"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Benteen’s</a:t>
            </a: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battalion left the divide halt on an off-trail scout to the left.</a:t>
            </a:r>
            <a:r>
              <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14:15: Custer-Reno battalions passed the lone tepee.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14:43: The scouts reported the Sioux were alarming the village. Reno was ordered to charge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15:03: Reno’s battalion started its charge down the left bank of the Little Bighorn River.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15:13: Reno’s battalion saw Custer’s battalion at Reno Hill. Custer’s battalion saw Reno charge and the village.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892126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24" y="248849"/>
            <a:ext cx="8129339" cy="61900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63519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upload.wikimedia.org/wikipedia/commons/e/e7/Www-cgsc.army.mil_MAP20_Renos_Attack.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476672"/>
            <a:ext cx="7689541" cy="5760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25258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C13BC75-C10D-4C34-84E5-462A0713EC5E}"/>
              </a:ext>
            </a:extLst>
          </p:cNvPr>
          <p:cNvSpPr/>
          <p:nvPr/>
        </p:nvSpPr>
        <p:spPr>
          <a:xfrm>
            <a:off x="683568" y="1859340"/>
            <a:ext cx="8136904" cy="1754326"/>
          </a:xfrm>
          <a:prstGeom prst="rect">
            <a:avLst/>
          </a:prstGeom>
        </p:spPr>
        <p:txBody>
          <a:bodyPr wrap="square">
            <a:spAutoFit/>
          </a:bodyPr>
          <a:lstStyle/>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15:33: Reno withdrew the battalion into the timber.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15:34: Trumpeter John Martin left Custer’s battalion at the bend of Cedar Coulee for </a:t>
            </a:r>
            <a:r>
              <a:rPr lang="en-GB"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Benteen</a:t>
            </a: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15:53: Reno ‘s battalion began its retreat upstream.</a:t>
            </a:r>
            <a:r>
              <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15:56: Custer’s battalion started down Medicine Tail Coulee.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16:06: </a:t>
            </a:r>
            <a:r>
              <a:rPr lang="en-GB"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Benteen’s</a:t>
            </a: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battalion saw Reno’s retreat at the knoll and halted.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8416800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upload.wikimedia.org/wikipedia/commons/d/d9/Www-cgsc.army.mil_MAP21_Defense_of_Reno-Benteen_Hill.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055" y="332656"/>
            <a:ext cx="8138005" cy="6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37599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upload.wikimedia.org/wikipedia/commons/b/bb/Little_Bighorn_Battlefield_National_Monument_Montan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476672"/>
            <a:ext cx="7704856" cy="577864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43608" y="77312"/>
            <a:ext cx="1358962" cy="369332"/>
          </a:xfrm>
          <a:prstGeom prst="rect">
            <a:avLst/>
          </a:prstGeom>
          <a:noFill/>
        </p:spPr>
        <p:txBody>
          <a:bodyPr wrap="none" rtlCol="0">
            <a:spAutoFit/>
          </a:bodyPr>
          <a:lstStyle/>
          <a:p>
            <a:r>
              <a:rPr lang="en-GB" b="1" dirty="0">
                <a:solidFill>
                  <a:schemeClr val="bg1"/>
                </a:solidFill>
                <a:latin typeface="Calibri" panose="020F0502020204030204" pitchFamily="34" charset="0"/>
              </a:rPr>
              <a:t>To the north</a:t>
            </a:r>
          </a:p>
        </p:txBody>
      </p:sp>
    </p:spTree>
    <p:extLst>
      <p:ext uri="{BB962C8B-B14F-4D97-AF65-F5344CB8AC3E}">
        <p14:creationId xmlns:p14="http://schemas.microsoft.com/office/powerpoint/2010/main" val="20892590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99C3E7C-CC77-45E1-8F6E-7BD9B49527CE}"/>
              </a:ext>
            </a:extLst>
          </p:cNvPr>
          <p:cNvSpPr/>
          <p:nvPr/>
        </p:nvSpPr>
        <p:spPr>
          <a:xfrm>
            <a:off x="395536" y="1859340"/>
            <a:ext cx="8496944" cy="1754326"/>
          </a:xfrm>
          <a:prstGeom prst="rect">
            <a:avLst/>
          </a:prstGeom>
        </p:spPr>
        <p:txBody>
          <a:bodyPr wrap="square">
            <a:spAutoFit/>
          </a:bodyPr>
          <a:lstStyle/>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16:08: Yates’ battalion (Companies F and E, off-trail) left the separation halt down Medicine Tail Coulee. Custer’s battalion (Companies C, I, and L) left the separation halt north out of Medicine Tail Coulee.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16:20: </a:t>
            </a:r>
            <a:r>
              <a:rPr lang="en-GB" b="1" dirty="0" err="1">
                <a:solidFill>
                  <a:schemeClr val="bg1"/>
                </a:solidFill>
                <a:latin typeface="Calibri" panose="020F0502020204030204" pitchFamily="34" charset="0"/>
                <a:ea typeface="Times New Roman" panose="02020603050405020304" pitchFamily="18" charset="0"/>
                <a:cs typeface="Calibri" panose="020F0502020204030204" pitchFamily="34" charset="0"/>
              </a:rPr>
              <a:t>Benteen’s</a:t>
            </a: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battalion reached Reno Hill and joined Reno’s battalion.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16:25: Custer’s battalion pinned down the Sioux with heaving firing.</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17.10-12: Custer’s last heavy firing was heard on Reno Hill. </a:t>
            </a:r>
            <a:endPar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9417591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01224" y="332656"/>
            <a:ext cx="8203224" cy="5616624"/>
            <a:chOff x="-3116653" y="188640"/>
            <a:chExt cx="13318325" cy="8501633"/>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188640"/>
              <a:ext cx="6781800" cy="8429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6653" y="260648"/>
              <a:ext cx="7328613" cy="8429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0518960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122" y="476672"/>
            <a:ext cx="8161003"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410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0" y="114300"/>
            <a:ext cx="5524500" cy="662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94109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ile:Charles Marion Russell - The Custer Fight (19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268760"/>
            <a:ext cx="7620000" cy="46482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211960" y="6021288"/>
            <a:ext cx="4572000" cy="646331"/>
          </a:xfrm>
          <a:prstGeom prst="rect">
            <a:avLst/>
          </a:prstGeom>
        </p:spPr>
        <p:txBody>
          <a:bodyPr>
            <a:spAutoFit/>
          </a:bodyPr>
          <a:lstStyle/>
          <a:p>
            <a:r>
              <a:rPr lang="en-GB" b="1" dirty="0">
                <a:solidFill>
                  <a:schemeClr val="bg1"/>
                </a:solidFill>
                <a:latin typeface="Calibri" panose="020F0502020204030204" pitchFamily="34" charset="0"/>
              </a:rPr>
              <a:t>Charles Marion Russell - The Custer Fight (1903)</a:t>
            </a:r>
          </a:p>
        </p:txBody>
      </p:sp>
    </p:spTree>
    <p:extLst>
      <p:ext uri="{BB962C8B-B14F-4D97-AF65-F5344CB8AC3E}">
        <p14:creationId xmlns:p14="http://schemas.microsoft.com/office/powerpoint/2010/main" val="3919553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1124744"/>
            <a:ext cx="6376617" cy="1323439"/>
          </a:xfrm>
          <a:prstGeom prst="rect">
            <a:avLst/>
          </a:prstGeom>
          <a:noFill/>
        </p:spPr>
        <p:txBody>
          <a:bodyPr wrap="none" rtlCol="0">
            <a:spAutoFit/>
          </a:bodyPr>
          <a:lstStyle/>
          <a:p>
            <a:r>
              <a:rPr lang="en-GB" sz="4000" b="1" dirty="0">
                <a:solidFill>
                  <a:schemeClr val="bg1"/>
                </a:solidFill>
                <a:latin typeface="Calibri" panose="020F0502020204030204" pitchFamily="34" charset="0"/>
              </a:rPr>
              <a:t>Evidence from the Battlefield</a:t>
            </a:r>
          </a:p>
          <a:p>
            <a:endParaRPr lang="en-GB" sz="4000" b="1" dirty="0">
              <a:solidFill>
                <a:schemeClr val="bg1"/>
              </a:solidFill>
              <a:latin typeface="Calibri" panose="020F0502020204030204" pitchFamily="34" charset="0"/>
            </a:endParaRPr>
          </a:p>
        </p:txBody>
      </p:sp>
      <p:sp>
        <p:nvSpPr>
          <p:cNvPr id="3" name="Rectangle 2"/>
          <p:cNvSpPr/>
          <p:nvPr/>
        </p:nvSpPr>
        <p:spPr>
          <a:xfrm>
            <a:off x="827584" y="2780928"/>
            <a:ext cx="7488832" cy="1200329"/>
          </a:xfrm>
          <a:prstGeom prst="rect">
            <a:avLst/>
          </a:prstGeom>
        </p:spPr>
        <p:txBody>
          <a:bodyPr wrap="square">
            <a:spAutoFit/>
          </a:bodyPr>
          <a:lstStyle/>
          <a:p>
            <a:r>
              <a:rPr lang="en-GB" dirty="0">
                <a:solidFill>
                  <a:schemeClr val="bg1"/>
                </a:solidFill>
                <a:latin typeface="Calibri" panose="020F0502020204030204" pitchFamily="34" charset="0"/>
              </a:rPr>
              <a:t>Archaeological investigations have used physical evidence, artefacts, to interpret specific elements of the battle. In turn, the archaeological studies spurred historians and other researches to re-evaluate the documentary record, Native American oral tradition, and ethnohistorical accounts.</a:t>
            </a:r>
          </a:p>
        </p:txBody>
      </p:sp>
    </p:spTree>
    <p:extLst>
      <p:ext uri="{BB962C8B-B14F-4D97-AF65-F5344CB8AC3E}">
        <p14:creationId xmlns:p14="http://schemas.microsoft.com/office/powerpoint/2010/main" val="9890477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1916832"/>
            <a:ext cx="7791044" cy="923330"/>
          </a:xfrm>
          <a:prstGeom prst="rect">
            <a:avLst/>
          </a:prstGeom>
          <a:noFill/>
        </p:spPr>
        <p:txBody>
          <a:bodyPr wrap="none" rtlCol="0">
            <a:spAutoFit/>
          </a:bodyPr>
          <a:lstStyle/>
          <a:p>
            <a:r>
              <a:rPr lang="en-GB" b="1" dirty="0">
                <a:solidFill>
                  <a:schemeClr val="bg1"/>
                </a:solidFill>
                <a:latin typeface="Calibri" panose="020F0502020204030204" pitchFamily="34" charset="0"/>
              </a:rPr>
              <a:t>The archaeological evidence from the spread of bullets suggests the ‘Last Stand’</a:t>
            </a:r>
          </a:p>
          <a:p>
            <a:r>
              <a:rPr lang="en-GB" b="1" dirty="0">
                <a:solidFill>
                  <a:schemeClr val="bg1"/>
                </a:solidFill>
                <a:latin typeface="Calibri" panose="020F0502020204030204" pitchFamily="34" charset="0"/>
              </a:rPr>
              <a:t> was more like a running fight rather than a pitched battle at a series of discrete</a:t>
            </a:r>
          </a:p>
          <a:p>
            <a:r>
              <a:rPr lang="en-GB" b="1" dirty="0">
                <a:solidFill>
                  <a:schemeClr val="bg1"/>
                </a:solidFill>
                <a:latin typeface="Calibri" panose="020F0502020204030204" pitchFamily="34" charset="0"/>
              </a:rPr>
              <a:t> locations.</a:t>
            </a:r>
          </a:p>
        </p:txBody>
      </p:sp>
      <p:sp>
        <p:nvSpPr>
          <p:cNvPr id="3" name="TextBox 2"/>
          <p:cNvSpPr txBox="1"/>
          <p:nvPr/>
        </p:nvSpPr>
        <p:spPr>
          <a:xfrm>
            <a:off x="539552" y="3225750"/>
            <a:ext cx="7713458" cy="923330"/>
          </a:xfrm>
          <a:prstGeom prst="rect">
            <a:avLst/>
          </a:prstGeom>
          <a:noFill/>
        </p:spPr>
        <p:txBody>
          <a:bodyPr wrap="none" rtlCol="0">
            <a:spAutoFit/>
          </a:bodyPr>
          <a:lstStyle/>
          <a:p>
            <a:r>
              <a:rPr lang="en-GB" b="1" dirty="0">
                <a:solidFill>
                  <a:schemeClr val="bg1"/>
                </a:solidFill>
                <a:latin typeface="Calibri" panose="020F0502020204030204" pitchFamily="34" charset="0"/>
              </a:rPr>
              <a:t>Indian accounts are typically personal statements of what individuals  did in </a:t>
            </a:r>
          </a:p>
          <a:p>
            <a:r>
              <a:rPr lang="en-GB" b="1" dirty="0">
                <a:solidFill>
                  <a:schemeClr val="bg1"/>
                </a:solidFill>
                <a:latin typeface="Calibri" panose="020F0502020204030204" pitchFamily="34" charset="0"/>
              </a:rPr>
              <a:t> the battle, by contrast the white perspective treats the battle as a whole.  The </a:t>
            </a:r>
          </a:p>
          <a:p>
            <a:r>
              <a:rPr lang="en-GB" b="1" dirty="0">
                <a:solidFill>
                  <a:schemeClr val="bg1"/>
                </a:solidFill>
                <a:latin typeface="Calibri" panose="020F0502020204030204" pitchFamily="34" charset="0"/>
              </a:rPr>
              <a:t> consequence is that the narratives rarely match</a:t>
            </a:r>
          </a:p>
        </p:txBody>
      </p:sp>
    </p:spTree>
    <p:extLst>
      <p:ext uri="{BB962C8B-B14F-4D97-AF65-F5344CB8AC3E}">
        <p14:creationId xmlns:p14="http://schemas.microsoft.com/office/powerpoint/2010/main" val="19173784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89540"/>
            <a:ext cx="7848872" cy="5957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flipH="1">
            <a:off x="971600" y="108376"/>
            <a:ext cx="7128792" cy="369332"/>
          </a:xfrm>
          <a:prstGeom prst="rect">
            <a:avLst/>
          </a:prstGeom>
          <a:noFill/>
        </p:spPr>
        <p:txBody>
          <a:bodyPr wrap="square" rtlCol="0">
            <a:spAutoFit/>
          </a:bodyPr>
          <a:lstStyle/>
          <a:p>
            <a:r>
              <a:rPr lang="en-GB" b="1" dirty="0">
                <a:solidFill>
                  <a:schemeClr val="bg1"/>
                </a:solidFill>
                <a:latin typeface="Calibri" panose="020F0502020204030204" pitchFamily="34" charset="0"/>
              </a:rPr>
              <a:t>Location of markers as they appear today</a:t>
            </a:r>
          </a:p>
        </p:txBody>
      </p:sp>
      <p:sp>
        <p:nvSpPr>
          <p:cNvPr id="3" name="TextBox 2"/>
          <p:cNvSpPr txBox="1"/>
          <p:nvPr/>
        </p:nvSpPr>
        <p:spPr>
          <a:xfrm>
            <a:off x="1835696" y="5445224"/>
            <a:ext cx="793102" cy="646331"/>
          </a:xfrm>
          <a:prstGeom prst="rect">
            <a:avLst/>
          </a:prstGeom>
          <a:noFill/>
        </p:spPr>
        <p:txBody>
          <a:bodyPr wrap="none" rtlCol="0">
            <a:spAutoFit/>
          </a:bodyPr>
          <a:lstStyle/>
          <a:p>
            <a:r>
              <a:rPr lang="en-GB" b="1" dirty="0">
                <a:latin typeface="Calibri" panose="020F0502020204030204" pitchFamily="34" charset="0"/>
              </a:rPr>
              <a:t>Mitch</a:t>
            </a:r>
          </a:p>
          <a:p>
            <a:r>
              <a:rPr lang="en-GB" b="1" dirty="0">
                <a:latin typeface="Calibri" panose="020F0502020204030204" pitchFamily="34" charset="0"/>
              </a:rPr>
              <a:t> Boyer</a:t>
            </a:r>
          </a:p>
        </p:txBody>
      </p:sp>
      <p:cxnSp>
        <p:nvCxnSpPr>
          <p:cNvPr id="5" name="Straight Arrow Connector 4"/>
          <p:cNvCxnSpPr/>
          <p:nvPr/>
        </p:nvCxnSpPr>
        <p:spPr>
          <a:xfrm flipV="1">
            <a:off x="2628798" y="3717032"/>
            <a:ext cx="791074" cy="18722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44245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726959"/>
            <a:ext cx="7632848" cy="5845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801594" y="332656"/>
            <a:ext cx="3736920" cy="369332"/>
          </a:xfrm>
          <a:prstGeom prst="rect">
            <a:avLst/>
          </a:prstGeom>
          <a:noFill/>
        </p:spPr>
        <p:txBody>
          <a:bodyPr wrap="none" rtlCol="0">
            <a:spAutoFit/>
          </a:bodyPr>
          <a:lstStyle/>
          <a:p>
            <a:r>
              <a:rPr lang="en-GB" b="1" dirty="0">
                <a:solidFill>
                  <a:schemeClr val="bg1"/>
                </a:solidFill>
                <a:latin typeface="Calibri" panose="020F0502020204030204" pitchFamily="34" charset="0"/>
              </a:rPr>
              <a:t>Distribution of army related artefacts</a:t>
            </a:r>
          </a:p>
        </p:txBody>
      </p:sp>
    </p:spTree>
    <p:extLst>
      <p:ext uri="{BB962C8B-B14F-4D97-AF65-F5344CB8AC3E}">
        <p14:creationId xmlns:p14="http://schemas.microsoft.com/office/powerpoint/2010/main" val="30934982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576" y="671330"/>
            <a:ext cx="7795832" cy="5854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75908" y="29136"/>
            <a:ext cx="3770584" cy="369332"/>
          </a:xfrm>
          <a:prstGeom prst="rect">
            <a:avLst/>
          </a:prstGeom>
          <a:noFill/>
        </p:spPr>
        <p:txBody>
          <a:bodyPr wrap="none" rtlCol="0">
            <a:spAutoFit/>
          </a:bodyPr>
          <a:lstStyle/>
          <a:p>
            <a:r>
              <a:rPr lang="en-GB" dirty="0">
                <a:solidFill>
                  <a:schemeClr val="bg1"/>
                </a:solidFill>
                <a:latin typeface="Calibri" panose="020F0502020204030204" pitchFamily="34" charset="0"/>
              </a:rPr>
              <a:t>Distribution of Indian related artefacts</a:t>
            </a:r>
          </a:p>
        </p:txBody>
      </p:sp>
    </p:spTree>
    <p:extLst>
      <p:ext uri="{BB962C8B-B14F-4D97-AF65-F5344CB8AC3E}">
        <p14:creationId xmlns:p14="http://schemas.microsoft.com/office/powerpoint/2010/main" val="41887859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73306"/>
            <a:ext cx="2486025" cy="3590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557972"/>
            <a:ext cx="3657600" cy="449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707904" y="188640"/>
            <a:ext cx="2938625" cy="369332"/>
          </a:xfrm>
          <a:prstGeom prst="rect">
            <a:avLst/>
          </a:prstGeom>
          <a:noFill/>
        </p:spPr>
        <p:txBody>
          <a:bodyPr wrap="none" rtlCol="0">
            <a:spAutoFit/>
          </a:bodyPr>
          <a:lstStyle/>
          <a:p>
            <a:r>
              <a:rPr lang="en-GB" b="1" dirty="0">
                <a:solidFill>
                  <a:schemeClr val="bg1"/>
                </a:solidFill>
                <a:latin typeface="Calibri" panose="020F0502020204030204" pitchFamily="34" charset="0"/>
              </a:rPr>
              <a:t>Mitch Boyer (markers 33/34)</a:t>
            </a:r>
          </a:p>
        </p:txBody>
      </p:sp>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388" y="4308413"/>
            <a:ext cx="3024336" cy="22954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a:extLst>
              <a:ext uri="{FF2B5EF4-FFF2-40B4-BE49-F238E27FC236}">
                <a16:creationId xmlns:a16="http://schemas.microsoft.com/office/drawing/2014/main" id="{E77B099F-9080-4557-9A55-1B2B20A85981}"/>
              </a:ext>
            </a:extLst>
          </p:cNvPr>
          <p:cNvSpPr/>
          <p:nvPr/>
        </p:nvSpPr>
        <p:spPr>
          <a:xfrm>
            <a:off x="971600" y="5229200"/>
            <a:ext cx="360040" cy="2880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AD8F97E-2589-4D15-8975-85DDEED68CFB}"/>
              </a:ext>
            </a:extLst>
          </p:cNvPr>
          <p:cNvSpPr txBox="1"/>
          <p:nvPr/>
        </p:nvSpPr>
        <p:spPr>
          <a:xfrm>
            <a:off x="3275856" y="5229200"/>
            <a:ext cx="5760640" cy="1200329"/>
          </a:xfrm>
          <a:prstGeom prst="rect">
            <a:avLst/>
          </a:prstGeom>
          <a:noFill/>
        </p:spPr>
        <p:txBody>
          <a:bodyPr wrap="square" rtlCol="0">
            <a:spAutoFit/>
          </a:bodyPr>
          <a:lstStyle/>
          <a:p>
            <a:r>
              <a:rPr lang="en-GB" dirty="0">
                <a:solidFill>
                  <a:schemeClr val="bg1"/>
                </a:solidFill>
                <a:latin typeface="Calibri" panose="020F0502020204030204" pitchFamily="34" charset="0"/>
                <a:cs typeface="Calibri" panose="020F0502020204030204" pitchFamily="34" charset="0"/>
              </a:rPr>
              <a:t>Excavation in 1983 revealed a rubber button and a</a:t>
            </a:r>
          </a:p>
          <a:p>
            <a:r>
              <a:rPr lang="en-GB" dirty="0">
                <a:solidFill>
                  <a:schemeClr val="bg1"/>
                </a:solidFill>
                <a:latin typeface="Calibri" panose="020F0502020204030204" pitchFamily="34" charset="0"/>
                <a:cs typeface="Calibri" panose="020F0502020204030204" pitchFamily="34" charset="0"/>
              </a:rPr>
              <a:t> mother-of-pearl type button – non-regulation issue.</a:t>
            </a:r>
          </a:p>
          <a:p>
            <a:r>
              <a:rPr lang="en-GB" dirty="0">
                <a:solidFill>
                  <a:schemeClr val="bg1"/>
                </a:solidFill>
                <a:latin typeface="Calibri" panose="020F0502020204030204" pitchFamily="34" charset="0"/>
                <a:cs typeface="Calibri" panose="020F0502020204030204" pitchFamily="34" charset="0"/>
              </a:rPr>
              <a:t>Bones were of a 35-35 </a:t>
            </a:r>
            <a:r>
              <a:rPr lang="en-GB" dirty="0" err="1">
                <a:solidFill>
                  <a:schemeClr val="bg1"/>
                </a:solidFill>
                <a:latin typeface="Calibri" panose="020F0502020204030204" pitchFamily="34" charset="0"/>
                <a:cs typeface="Calibri" panose="020F0502020204030204" pitchFamily="34" charset="0"/>
              </a:rPr>
              <a:t>yr</a:t>
            </a:r>
            <a:r>
              <a:rPr lang="en-GB" dirty="0">
                <a:solidFill>
                  <a:schemeClr val="bg1"/>
                </a:solidFill>
                <a:latin typeface="Calibri" panose="020F0502020204030204" pitchFamily="34" charset="0"/>
                <a:cs typeface="Calibri" panose="020F0502020204030204" pitchFamily="34" charset="0"/>
              </a:rPr>
              <a:t> old, teeth show pipe smoker.</a:t>
            </a:r>
          </a:p>
          <a:p>
            <a:r>
              <a:rPr lang="en-GB" dirty="0">
                <a:solidFill>
                  <a:schemeClr val="bg1"/>
                </a:solidFill>
                <a:latin typeface="Calibri" panose="020F0502020204030204" pitchFamily="34" charset="0"/>
                <a:cs typeface="Calibri" panose="020F0502020204030204" pitchFamily="34" charset="0"/>
              </a:rPr>
              <a:t>Facial bones indicate mixed race</a:t>
            </a:r>
          </a:p>
        </p:txBody>
      </p:sp>
    </p:spTree>
    <p:extLst>
      <p:ext uri="{BB962C8B-B14F-4D97-AF65-F5344CB8AC3E}">
        <p14:creationId xmlns:p14="http://schemas.microsoft.com/office/powerpoint/2010/main" val="3286923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36096" y="1052736"/>
            <a:ext cx="2589363" cy="369332"/>
          </a:xfrm>
          <a:prstGeom prst="rect">
            <a:avLst/>
          </a:prstGeom>
          <a:noFill/>
        </p:spPr>
        <p:txBody>
          <a:bodyPr wrap="none" rtlCol="0">
            <a:spAutoFit/>
          </a:bodyPr>
          <a:lstStyle/>
          <a:p>
            <a:r>
              <a:rPr lang="en-GB" b="1" dirty="0">
                <a:solidFill>
                  <a:schemeClr val="bg1"/>
                </a:solidFill>
                <a:latin typeface="Calibri" panose="020F0502020204030204" pitchFamily="34" charset="0"/>
              </a:rPr>
              <a:t>Excavation at marker 128</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52" y="44624"/>
            <a:ext cx="4076700" cy="281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2564904"/>
            <a:ext cx="6562725" cy="399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42787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188640"/>
            <a:ext cx="6465553" cy="369332"/>
          </a:xfrm>
          <a:prstGeom prst="rect">
            <a:avLst/>
          </a:prstGeom>
          <a:noFill/>
        </p:spPr>
        <p:txBody>
          <a:bodyPr wrap="none" rtlCol="0">
            <a:spAutoFit/>
          </a:bodyPr>
          <a:lstStyle/>
          <a:p>
            <a:r>
              <a:rPr lang="en-GB" b="1" dirty="0">
                <a:solidFill>
                  <a:schemeClr val="bg1"/>
                </a:solidFill>
                <a:latin typeface="Calibri" panose="020F0502020204030204" pitchFamily="34" charset="0"/>
              </a:rPr>
              <a:t>Jumbled bones at marker 128, early complete skeleton minus skull</a:t>
            </a: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615985"/>
            <a:ext cx="8280920" cy="5577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68213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 y="188641"/>
            <a:ext cx="4011549"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3501008"/>
            <a:ext cx="4489301" cy="31498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91347838-77AC-46C0-935C-620C186C2370}"/>
              </a:ext>
            </a:extLst>
          </p:cNvPr>
          <p:cNvSpPr txBox="1"/>
          <p:nvPr/>
        </p:nvSpPr>
        <p:spPr>
          <a:xfrm>
            <a:off x="4499992" y="404664"/>
            <a:ext cx="4510594" cy="1754326"/>
          </a:xfrm>
          <a:prstGeom prst="rect">
            <a:avLst/>
          </a:prstGeom>
          <a:noFill/>
        </p:spPr>
        <p:txBody>
          <a:bodyPr wrap="none" rtlCol="0">
            <a:spAutoFit/>
          </a:bodyPr>
          <a:lstStyle/>
          <a:p>
            <a:r>
              <a:rPr lang="en-GB" dirty="0">
                <a:solidFill>
                  <a:schemeClr val="bg1"/>
                </a:solidFill>
                <a:latin typeface="Calibri" panose="020F0502020204030204" pitchFamily="34" charset="0"/>
                <a:cs typeface="Calibri" panose="020F0502020204030204" pitchFamily="34" charset="0"/>
              </a:rPr>
              <a:t>The bones show 19-22 </a:t>
            </a:r>
            <a:r>
              <a:rPr lang="en-GB" dirty="0" err="1">
                <a:solidFill>
                  <a:schemeClr val="bg1"/>
                </a:solidFill>
                <a:latin typeface="Calibri" panose="020F0502020204030204" pitchFamily="34" charset="0"/>
                <a:cs typeface="Calibri" panose="020F0502020204030204" pitchFamily="34" charset="0"/>
              </a:rPr>
              <a:t>yr</a:t>
            </a:r>
            <a:r>
              <a:rPr lang="en-GB" dirty="0">
                <a:solidFill>
                  <a:schemeClr val="bg1"/>
                </a:solidFill>
                <a:latin typeface="Calibri" panose="020F0502020204030204" pitchFamily="34" charset="0"/>
                <a:cs typeface="Calibri" panose="020F0502020204030204" pitchFamily="34" charset="0"/>
              </a:rPr>
              <a:t> old</a:t>
            </a:r>
          </a:p>
          <a:p>
            <a:r>
              <a:rPr lang="en-GB" dirty="0">
                <a:solidFill>
                  <a:schemeClr val="bg1"/>
                </a:solidFill>
                <a:latin typeface="Calibri" panose="020F0502020204030204" pitchFamily="34" charset="0"/>
                <a:cs typeface="Calibri" panose="020F0502020204030204" pitchFamily="34" charset="0"/>
              </a:rPr>
              <a:t>Two gunshot wounds to ribs</a:t>
            </a:r>
          </a:p>
          <a:p>
            <a:r>
              <a:rPr lang="en-GB" dirty="0">
                <a:solidFill>
                  <a:schemeClr val="bg1"/>
                </a:solidFill>
                <a:latin typeface="Calibri" panose="020F0502020204030204" pitchFamily="34" charset="0"/>
                <a:cs typeface="Calibri" panose="020F0502020204030204" pitchFamily="34" charset="0"/>
              </a:rPr>
              <a:t>One leg was still in position, other bones were</a:t>
            </a:r>
          </a:p>
          <a:p>
            <a:r>
              <a:rPr lang="en-GB" dirty="0">
                <a:solidFill>
                  <a:schemeClr val="bg1"/>
                </a:solidFill>
                <a:latin typeface="Calibri" panose="020F0502020204030204" pitchFamily="34" charset="0"/>
                <a:cs typeface="Calibri" panose="020F0502020204030204" pitchFamily="34" charset="0"/>
              </a:rPr>
              <a:t> jumbled therefore body reburied</a:t>
            </a:r>
          </a:p>
          <a:p>
            <a:r>
              <a:rPr lang="en-GB" dirty="0">
                <a:solidFill>
                  <a:schemeClr val="bg1"/>
                </a:solidFill>
                <a:latin typeface="Calibri" panose="020F0502020204030204" pitchFamily="34" charset="0"/>
                <a:cs typeface="Calibri" panose="020F0502020204030204" pitchFamily="34" charset="0"/>
              </a:rPr>
              <a:t>Body buried in uniform as buttons present, </a:t>
            </a:r>
          </a:p>
          <a:p>
            <a:r>
              <a:rPr lang="en-GB" dirty="0">
                <a:solidFill>
                  <a:schemeClr val="bg1"/>
                </a:solidFill>
                <a:latin typeface="Calibri" panose="020F0502020204030204" pitchFamily="34" charset="0"/>
                <a:cs typeface="Calibri" panose="020F0502020204030204" pitchFamily="34" charset="0"/>
              </a:rPr>
              <a:t> plus boot on foot</a:t>
            </a:r>
          </a:p>
        </p:txBody>
      </p:sp>
      <p:sp>
        <p:nvSpPr>
          <p:cNvPr id="5" name="TextBox 4">
            <a:extLst>
              <a:ext uri="{FF2B5EF4-FFF2-40B4-BE49-F238E27FC236}">
                <a16:creationId xmlns:a16="http://schemas.microsoft.com/office/drawing/2014/main" id="{05923AD6-0BFF-442F-BCA3-77DEAADFC4C3}"/>
              </a:ext>
            </a:extLst>
          </p:cNvPr>
          <p:cNvSpPr txBox="1"/>
          <p:nvPr/>
        </p:nvSpPr>
        <p:spPr>
          <a:xfrm>
            <a:off x="61406" y="4198780"/>
            <a:ext cx="3764044" cy="1477328"/>
          </a:xfrm>
          <a:prstGeom prst="rect">
            <a:avLst/>
          </a:prstGeom>
          <a:noFill/>
        </p:spPr>
        <p:txBody>
          <a:bodyPr wrap="none" rtlCol="0">
            <a:spAutoFit/>
          </a:bodyPr>
          <a:lstStyle/>
          <a:p>
            <a:r>
              <a:rPr lang="en-GB" dirty="0">
                <a:solidFill>
                  <a:schemeClr val="bg1"/>
                </a:solidFill>
                <a:latin typeface="Calibri" panose="020F0502020204030204" pitchFamily="34" charset="0"/>
                <a:cs typeface="Calibri" panose="020F0502020204030204" pitchFamily="34" charset="0"/>
              </a:rPr>
              <a:t>Both femora have cut marks</a:t>
            </a:r>
          </a:p>
          <a:p>
            <a:r>
              <a:rPr lang="en-GB" dirty="0">
                <a:solidFill>
                  <a:schemeClr val="bg1"/>
                </a:solidFill>
                <a:latin typeface="Calibri" panose="020F0502020204030204" pitchFamily="34" charset="0"/>
                <a:cs typeface="Calibri" panose="020F0502020204030204" pitchFamily="34" charset="0"/>
              </a:rPr>
              <a:t>Cut mark on clavicle</a:t>
            </a:r>
          </a:p>
          <a:p>
            <a:r>
              <a:rPr lang="en-GB" dirty="0">
                <a:solidFill>
                  <a:schemeClr val="bg1"/>
                </a:solidFill>
                <a:latin typeface="Calibri" panose="020F0502020204030204" pitchFamily="34" charset="0"/>
                <a:cs typeface="Calibri" panose="020F0502020204030204" pitchFamily="34" charset="0"/>
              </a:rPr>
              <a:t>Skull fragments show forceful blow to </a:t>
            </a:r>
          </a:p>
          <a:p>
            <a:r>
              <a:rPr lang="en-GB" dirty="0">
                <a:solidFill>
                  <a:schemeClr val="bg1"/>
                </a:solidFill>
                <a:latin typeface="Calibri" panose="020F0502020204030204" pitchFamily="34" charset="0"/>
                <a:cs typeface="Calibri" panose="020F0502020204030204" pitchFamily="34" charset="0"/>
              </a:rPr>
              <a:t> head</a:t>
            </a:r>
          </a:p>
          <a:p>
            <a:r>
              <a:rPr lang="en-GB" dirty="0">
                <a:solidFill>
                  <a:schemeClr val="bg1"/>
                </a:solidFill>
                <a:latin typeface="Calibri" panose="020F0502020204030204" pitchFamily="34" charset="0"/>
                <a:cs typeface="Calibri" panose="020F0502020204030204" pitchFamily="34" charset="0"/>
              </a:rPr>
              <a:t>This body has been mutilated</a:t>
            </a:r>
          </a:p>
        </p:txBody>
      </p:sp>
    </p:spTree>
    <p:extLst>
      <p:ext uri="{BB962C8B-B14F-4D97-AF65-F5344CB8AC3E}">
        <p14:creationId xmlns:p14="http://schemas.microsoft.com/office/powerpoint/2010/main" val="27096917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92823" y="416858"/>
            <a:ext cx="6636497" cy="707886"/>
          </a:xfrm>
          <a:prstGeom prst="rect">
            <a:avLst/>
          </a:prstGeom>
          <a:noFill/>
        </p:spPr>
        <p:txBody>
          <a:bodyPr wrap="none" rtlCol="0">
            <a:spAutoFit/>
          </a:bodyPr>
          <a:lstStyle/>
          <a:p>
            <a:r>
              <a:rPr lang="en-GB" sz="4000" b="1" dirty="0">
                <a:solidFill>
                  <a:schemeClr val="bg1"/>
                </a:solidFill>
                <a:latin typeface="Calibri" panose="020F0502020204030204" pitchFamily="34" charset="0"/>
              </a:rPr>
              <a:t>Alternative views of the battle</a:t>
            </a:r>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524" t="36615" r="24837" b="9918"/>
          <a:stretch/>
        </p:blipFill>
        <p:spPr bwMode="auto">
          <a:xfrm>
            <a:off x="314581" y="1268760"/>
            <a:ext cx="4342493" cy="2527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2628" t="17718" r="24755" b="29683"/>
          <a:stretch/>
        </p:blipFill>
        <p:spPr bwMode="auto">
          <a:xfrm>
            <a:off x="4407623" y="3933056"/>
            <a:ext cx="4469704" cy="25121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5274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1188" y="332656"/>
            <a:ext cx="8208912" cy="5262979"/>
          </a:xfrm>
          <a:prstGeom prst="rect">
            <a:avLst/>
          </a:prstGeom>
        </p:spPr>
        <p:txBody>
          <a:bodyPr wrap="square">
            <a:spAutoFit/>
          </a:bodyPr>
          <a:lstStyle/>
          <a:p>
            <a:r>
              <a:rPr lang="en-GB" sz="1600" b="1" dirty="0">
                <a:solidFill>
                  <a:schemeClr val="bg1"/>
                </a:solidFill>
                <a:latin typeface="Calibri" panose="020F0502020204030204" pitchFamily="34" charset="0"/>
              </a:rPr>
              <a:t>A survey of the disastrous battle-ground disclosed a dreadful slaughter. Two hundred and seven men were buried in one place, and the total number of killed is estimated at three hundred and fifteen, including seventeen commissioned officers. The bodies of the dead were terribly mutilated. The Indians are supposed to have numbered from 2500 to 4000, and all the courage and skill displayed by our troops was of no avail against such overwhelming odds…</a:t>
            </a:r>
          </a:p>
          <a:p>
            <a:endParaRPr lang="en-GB" sz="1600" b="1" dirty="0">
              <a:solidFill>
                <a:schemeClr val="bg1"/>
              </a:solidFill>
              <a:latin typeface="Calibri" panose="020F0502020204030204" pitchFamily="34" charset="0"/>
            </a:endParaRPr>
          </a:p>
          <a:p>
            <a:r>
              <a:rPr lang="en-GB" sz="1600" b="1" dirty="0">
                <a:solidFill>
                  <a:schemeClr val="bg1"/>
                </a:solidFill>
                <a:latin typeface="Calibri" panose="020F0502020204030204" pitchFamily="34" charset="0"/>
              </a:rPr>
              <a:t>From Harper’s Weekly, July 22, 1876, 598</a:t>
            </a:r>
          </a:p>
          <a:p>
            <a:endParaRPr lang="en-GB" sz="1600" b="1" dirty="0">
              <a:solidFill>
                <a:schemeClr val="bg1"/>
              </a:solidFill>
              <a:latin typeface="Calibri" panose="020F0502020204030204" pitchFamily="34" charset="0"/>
            </a:endParaRPr>
          </a:p>
          <a:p>
            <a:endParaRPr lang="en-GB" sz="1600" b="1" dirty="0">
              <a:solidFill>
                <a:schemeClr val="bg1"/>
              </a:solidFill>
              <a:latin typeface="Calibri" panose="020F0502020204030204" pitchFamily="34" charset="0"/>
            </a:endParaRPr>
          </a:p>
          <a:p>
            <a:endParaRPr lang="en-GB" sz="1600" b="1" dirty="0">
              <a:solidFill>
                <a:schemeClr val="bg1"/>
              </a:solidFill>
              <a:latin typeface="Calibri" panose="020F0502020204030204" pitchFamily="34" charset="0"/>
            </a:endParaRPr>
          </a:p>
          <a:p>
            <a:endParaRPr lang="en-GB" sz="1600" b="1" dirty="0">
              <a:solidFill>
                <a:schemeClr val="bg1"/>
              </a:solidFill>
              <a:latin typeface="Calibri" panose="020F0502020204030204" pitchFamily="34" charset="0"/>
            </a:endParaRPr>
          </a:p>
          <a:p>
            <a:r>
              <a:rPr lang="en-GB" sz="1600" b="1" dirty="0">
                <a:solidFill>
                  <a:schemeClr val="bg1"/>
                </a:solidFill>
                <a:latin typeface="Calibri" panose="020F0502020204030204" pitchFamily="34" charset="0"/>
              </a:rPr>
              <a:t>The fate of the brave and gallant Custer has deeply touched the public heart, which sees only a</a:t>
            </a:r>
          </a:p>
          <a:p>
            <a:r>
              <a:rPr lang="en-GB" sz="1600" b="1" dirty="0">
                <a:solidFill>
                  <a:schemeClr val="bg1"/>
                </a:solidFill>
                <a:latin typeface="Calibri" panose="020F0502020204030204" pitchFamily="34" charset="0"/>
              </a:rPr>
              <a:t>fearless soldier leading a charge against an ambushed foe, and falling at the head of his men and in the thick of the fray. A monument is proposed, and subscriptions have been made. But a truer monument, more enduring than brass or marble, would be an Indian policy intelligent, moral, and efficient. Custer would not have fallen in vain if such a policy should be the result of his death. It is a permanent accusation of our humanity and ability that over the Canadian line the relations between Indians and whites are so tranquil, while upon our side they are summed up in perpetual treachery, waste, and war…</a:t>
            </a:r>
          </a:p>
          <a:p>
            <a:endParaRPr lang="en-GB" sz="1600" b="1" dirty="0">
              <a:solidFill>
                <a:schemeClr val="bg1"/>
              </a:solidFill>
              <a:latin typeface="Calibri" panose="020F0502020204030204" pitchFamily="34" charset="0"/>
            </a:endParaRPr>
          </a:p>
          <a:p>
            <a:r>
              <a:rPr lang="en-GB" sz="1600" b="1" dirty="0">
                <a:solidFill>
                  <a:schemeClr val="bg1"/>
                </a:solidFill>
                <a:latin typeface="Calibri" panose="020F0502020204030204" pitchFamily="34" charset="0"/>
              </a:rPr>
              <a:t>From Harper’s Weekly, August 5, 1876, 630</a:t>
            </a:r>
          </a:p>
        </p:txBody>
      </p:sp>
    </p:spTree>
    <p:extLst>
      <p:ext uri="{BB962C8B-B14F-4D97-AF65-F5344CB8AC3E}">
        <p14:creationId xmlns:p14="http://schemas.microsoft.com/office/powerpoint/2010/main" val="34954949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p:cNvSpPr>
            <a:spLocks noGrp="1"/>
          </p:cNvSpPr>
          <p:nvPr>
            <p:ph idx="1"/>
          </p:nvPr>
        </p:nvSpPr>
        <p:spPr>
          <a:xfrm>
            <a:off x="5148064" y="476672"/>
            <a:ext cx="3424435" cy="5655156"/>
          </a:xfrm>
        </p:spPr>
        <p:txBody>
          <a:bodyPr>
            <a:normAutofit fontScale="92500" lnSpcReduction="10000"/>
          </a:bodyPr>
          <a:lstStyle/>
          <a:p>
            <a:pPr marL="137160" indent="0" eaLnBrk="1" hangingPunct="1">
              <a:buNone/>
            </a:pPr>
            <a:r>
              <a:rPr lang="en-US" altLang="en-US" sz="1800" b="1" dirty="0">
                <a:solidFill>
                  <a:schemeClr val="bg1"/>
                </a:solidFill>
                <a:latin typeface="Calibri" panose="020F0502020204030204" pitchFamily="34" charset="0"/>
                <a:cs typeface="Times New Roman" panose="02020603050405020304" pitchFamily="18" charset="0"/>
              </a:rPr>
              <a:t>NATIVE AMERICAN SOURCES Lakota Account.</a:t>
            </a:r>
          </a:p>
          <a:p>
            <a:pPr marL="137160" indent="0" eaLnBrk="1" hangingPunct="1">
              <a:buNone/>
            </a:pPr>
            <a:endParaRPr lang="en-US" altLang="en-US" sz="1800" b="1" dirty="0">
              <a:solidFill>
                <a:schemeClr val="bg1"/>
              </a:solidFill>
              <a:latin typeface="Calibri" panose="020F0502020204030204" pitchFamily="34" charset="0"/>
              <a:cs typeface="Times New Roman" panose="02020603050405020304" pitchFamily="18" charset="0"/>
            </a:endParaRPr>
          </a:p>
          <a:p>
            <a:pPr marL="137160" indent="0" eaLnBrk="1" hangingPunct="1">
              <a:buNone/>
            </a:pPr>
            <a:r>
              <a:rPr lang="en-US" altLang="en-US" sz="1800" b="1" dirty="0">
                <a:solidFill>
                  <a:schemeClr val="bg1"/>
                </a:solidFill>
                <a:latin typeface="Calibri" panose="020F0502020204030204" pitchFamily="34" charset="0"/>
                <a:cs typeface="Times New Roman" panose="02020603050405020304" pitchFamily="18" charset="0"/>
              </a:rPr>
              <a:t>“The soldiers charged the Sioux camp about noon. The soldiers were divided, one party charging right into the camp. After driving these soldiers across the river, the Sioux charged the different soldiers [i.e., Custer's] below, and drive them in confusion; these soldiers became foolish, many throwing away their guns and raising their hands, saying, "Sioux, pity us; take us prisoners." The Sioux did not take a single soldier prisoner, but killed all of them; none were left alive for even a few minutes</a:t>
            </a:r>
          </a:p>
          <a:p>
            <a:pPr eaLnBrk="1" hangingPunct="1"/>
            <a:endParaRPr lang="en-US" altLang="en-US" sz="18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8BA64E0-922D-4A0A-AB73-73431D2556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1556792"/>
            <a:ext cx="4768389" cy="3226114"/>
          </a:xfrm>
          <a:prstGeom prst="rect">
            <a:avLst/>
          </a:prstGeom>
        </p:spPr>
      </p:pic>
    </p:spTree>
    <p:extLst>
      <p:ext uri="{BB962C8B-B14F-4D97-AF65-F5344CB8AC3E}">
        <p14:creationId xmlns:p14="http://schemas.microsoft.com/office/powerpoint/2010/main" val="34367240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1340768"/>
            <a:ext cx="8420767" cy="4247317"/>
          </a:xfrm>
          <a:prstGeom prst="rect">
            <a:avLst/>
          </a:prstGeom>
          <a:noFill/>
        </p:spPr>
        <p:txBody>
          <a:bodyPr wrap="none" rtlCol="0">
            <a:spAutoFit/>
          </a:bodyPr>
          <a:lstStyle/>
          <a:p>
            <a:r>
              <a:rPr lang="en-GB" b="1" dirty="0">
                <a:solidFill>
                  <a:schemeClr val="bg1"/>
                </a:solidFill>
                <a:latin typeface="Calibri" panose="020F0502020204030204" pitchFamily="34" charset="0"/>
              </a:rPr>
              <a:t>The Indians made such short work of killing them that no man could give any</a:t>
            </a:r>
          </a:p>
          <a:p>
            <a:r>
              <a:rPr lang="en-GB" b="1" dirty="0">
                <a:solidFill>
                  <a:schemeClr val="bg1"/>
                </a:solidFill>
                <a:latin typeface="Calibri" panose="020F0502020204030204" pitchFamily="34" charset="0"/>
              </a:rPr>
              <a:t> correct account of it.  The first charge the Indians made never slacked up or stopped.  </a:t>
            </a:r>
          </a:p>
          <a:p>
            <a:r>
              <a:rPr lang="en-GB" b="1" dirty="0">
                <a:solidFill>
                  <a:schemeClr val="bg1"/>
                </a:solidFill>
                <a:latin typeface="Calibri" panose="020F0502020204030204" pitchFamily="34" charset="0"/>
              </a:rPr>
              <a:t> They made a finish of it. The Indians and the whites were so mixed up you could</a:t>
            </a:r>
          </a:p>
          <a:p>
            <a:r>
              <a:rPr lang="en-GB" b="1" dirty="0">
                <a:solidFill>
                  <a:schemeClr val="bg1"/>
                </a:solidFill>
                <a:latin typeface="Calibri" panose="020F0502020204030204" pitchFamily="34" charset="0"/>
              </a:rPr>
              <a:t> hardly tell anything about it</a:t>
            </a:r>
          </a:p>
          <a:p>
            <a:endParaRPr lang="en-GB" b="1" dirty="0">
              <a:solidFill>
                <a:schemeClr val="bg1"/>
              </a:solidFill>
              <a:latin typeface="Calibri" panose="020F0502020204030204" pitchFamily="34" charset="0"/>
            </a:endParaRPr>
          </a:p>
          <a:p>
            <a:r>
              <a:rPr lang="en-GB" b="1" dirty="0">
                <a:solidFill>
                  <a:schemeClr val="bg1"/>
                </a:solidFill>
                <a:latin typeface="Calibri" panose="020F0502020204030204" pitchFamily="34" charset="0"/>
              </a:rPr>
              <a:t>Hump, 1881</a:t>
            </a: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r>
              <a:rPr lang="en-GB" b="1" dirty="0">
                <a:solidFill>
                  <a:schemeClr val="bg1"/>
                </a:solidFill>
                <a:latin typeface="Calibri" panose="020F0502020204030204" pitchFamily="34" charset="0"/>
              </a:rPr>
              <a:t>The defeat of Custer was not a massacre. The Indians were being pursued by skilled </a:t>
            </a:r>
          </a:p>
          <a:p>
            <a:r>
              <a:rPr lang="en-GB" b="1" dirty="0">
                <a:solidFill>
                  <a:schemeClr val="bg1"/>
                </a:solidFill>
                <a:latin typeface="Calibri" panose="020F0502020204030204" pitchFamily="34" charset="0"/>
              </a:rPr>
              <a:t> fighters with orders to kill.  For centuries they had been hounded from the Atlantic to </a:t>
            </a:r>
          </a:p>
          <a:p>
            <a:r>
              <a:rPr lang="en-GB" b="1" dirty="0">
                <a:solidFill>
                  <a:schemeClr val="bg1"/>
                </a:solidFill>
                <a:latin typeface="Calibri" panose="020F0502020204030204" pitchFamily="34" charset="0"/>
              </a:rPr>
              <a:t> the Pacific and back again.  They had their wives and little ones to protect and</a:t>
            </a:r>
          </a:p>
          <a:p>
            <a:r>
              <a:rPr lang="en-GB" b="1" dirty="0">
                <a:solidFill>
                  <a:schemeClr val="bg1"/>
                </a:solidFill>
                <a:latin typeface="Calibri" panose="020F0502020204030204" pitchFamily="34" charset="0"/>
              </a:rPr>
              <a:t> they were fighting for their existence</a:t>
            </a:r>
          </a:p>
          <a:p>
            <a:endParaRPr lang="en-GB" b="1" dirty="0">
              <a:solidFill>
                <a:schemeClr val="bg1"/>
              </a:solidFill>
              <a:latin typeface="Calibri" panose="020F0502020204030204" pitchFamily="34" charset="0"/>
            </a:endParaRPr>
          </a:p>
          <a:p>
            <a:r>
              <a:rPr lang="en-GB" b="1" dirty="0">
                <a:solidFill>
                  <a:schemeClr val="bg1"/>
                </a:solidFill>
                <a:latin typeface="Calibri" panose="020F0502020204030204" pitchFamily="34" charset="0"/>
              </a:rPr>
              <a:t>William Cody, 1885</a:t>
            </a:r>
          </a:p>
        </p:txBody>
      </p:sp>
    </p:spTree>
    <p:extLst>
      <p:ext uri="{BB962C8B-B14F-4D97-AF65-F5344CB8AC3E}">
        <p14:creationId xmlns:p14="http://schemas.microsoft.com/office/powerpoint/2010/main" val="25707836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045" t="27981" r="22038" b="15545"/>
          <a:stretch/>
        </p:blipFill>
        <p:spPr bwMode="auto">
          <a:xfrm>
            <a:off x="1095001" y="1412776"/>
            <a:ext cx="6885021" cy="4131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70321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988840"/>
            <a:ext cx="8176963" cy="2304256"/>
          </a:xfrm>
        </p:spPr>
        <p:txBody>
          <a:bodyPr>
            <a:normAutofit/>
          </a:bodyPr>
          <a:lstStyle/>
          <a:p>
            <a:r>
              <a:rPr lang="en-GB" dirty="0">
                <a:hlinkClick r:id="rId2"/>
              </a:rPr>
              <a:t>https://www.youtube.com/watch?v=60yLVrhksWk</a:t>
            </a:r>
            <a:endParaRPr lang="en-GB" dirty="0"/>
          </a:p>
          <a:p>
            <a:endParaRPr lang="en-GB" dirty="0"/>
          </a:p>
          <a:p>
            <a:r>
              <a:rPr lang="en-GB" dirty="0">
                <a:hlinkClick r:id="rId3" tooltip="https://www.youtube.com/watch?v=TEGC0MvVukc&amp;amp;feature=youtu.be&#10;Ctrl+Click or tap to follow the link"/>
              </a:rPr>
              <a:t>https://www.youtube.com/watch?v=TEGC0MvVukc&amp;feature=youtu.be</a:t>
            </a:r>
            <a:endParaRPr lang="en-GB" dirty="0"/>
          </a:p>
          <a:p>
            <a:endParaRPr lang="en-GB" dirty="0"/>
          </a:p>
          <a:p>
            <a:endParaRPr lang="en-GB" dirty="0"/>
          </a:p>
        </p:txBody>
      </p:sp>
    </p:spTree>
    <p:extLst>
      <p:ext uri="{BB962C8B-B14F-4D97-AF65-F5344CB8AC3E}">
        <p14:creationId xmlns:p14="http://schemas.microsoft.com/office/powerpoint/2010/main" val="23854436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Content Placeholder 3"/>
          <p:cNvSpPr>
            <a:spLocks noGrp="1"/>
          </p:cNvSpPr>
          <p:nvPr>
            <p:ph idx="1"/>
          </p:nvPr>
        </p:nvSpPr>
        <p:spPr>
          <a:xfrm>
            <a:off x="3707904" y="1600200"/>
            <a:ext cx="4978896" cy="4709160"/>
          </a:xfrm>
        </p:spPr>
        <p:txBody>
          <a:bodyPr/>
          <a:lstStyle/>
          <a:p>
            <a:endParaRPr lang="en-GB" dirty="0"/>
          </a:p>
        </p:txBody>
      </p:sp>
      <p:pic>
        <p:nvPicPr>
          <p:cNvPr id="2052" name="Picture 4" descr="http://upload.wikimedia.org/wikipedia/commons/5/57/William_Notman_studios_-_Sitting_Bull_and_Buffalo_Bill_%281895%29_edi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052736"/>
            <a:ext cx="3555479" cy="508110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chronicleoftheoldwest.com/pics/buffalo_bill_cody47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963255"/>
            <a:ext cx="3600400" cy="5260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842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descr="http://upload.wikimedia.org/wikipedia/commons/2/23/Buffalo_bill_wild_west_show_c18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908720"/>
            <a:ext cx="8280920" cy="5496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319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thumbs.media.smithsonianmag.com/filer/Little-Bighorn-flats-1.jpg__600x0_q85_upsca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88640"/>
            <a:ext cx="8748973" cy="58326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5732" y="260866"/>
            <a:ext cx="8429552" cy="2031325"/>
          </a:xfrm>
          <a:prstGeom prst="rect">
            <a:avLst/>
          </a:prstGeom>
          <a:noFill/>
        </p:spPr>
        <p:txBody>
          <a:bodyPr wrap="none" rtlCol="0">
            <a:spAutoFit/>
          </a:bodyPr>
          <a:lstStyle/>
          <a:p>
            <a:pPr lvl="0" fontAlgn="base">
              <a:spcBef>
                <a:spcPct val="0"/>
              </a:spcBef>
              <a:spcAft>
                <a:spcPct val="0"/>
              </a:spcAft>
            </a:pPr>
            <a:r>
              <a:rPr lang="en-US" altLang="en-US" b="1" dirty="0">
                <a:solidFill>
                  <a:srgbClr val="000000"/>
                </a:solidFill>
                <a:latin typeface="Calibri" panose="020F0502020204030204" pitchFamily="34" charset="0"/>
                <a:cs typeface="Arial" charset="0"/>
              </a:rPr>
              <a:t>The U.S. government seized the Black Hills land in 1877. </a:t>
            </a:r>
          </a:p>
          <a:p>
            <a:pPr lvl="0" fontAlgn="base">
              <a:spcBef>
                <a:spcPct val="0"/>
              </a:spcBef>
              <a:spcAft>
                <a:spcPct val="0"/>
              </a:spcAft>
            </a:pPr>
            <a:endParaRPr lang="en-US" altLang="en-US" b="1" dirty="0">
              <a:solidFill>
                <a:srgbClr val="000000"/>
              </a:solidFill>
              <a:latin typeface="Calibri" panose="020F0502020204030204" pitchFamily="34" charset="0"/>
              <a:cs typeface="Arial" charset="0"/>
            </a:endParaRPr>
          </a:p>
          <a:p>
            <a:pPr lvl="0" fontAlgn="base">
              <a:spcBef>
                <a:spcPct val="0"/>
              </a:spcBef>
              <a:spcAft>
                <a:spcPct val="0"/>
              </a:spcAft>
            </a:pPr>
            <a:r>
              <a:rPr lang="en-US" altLang="en-US" b="1" dirty="0">
                <a:solidFill>
                  <a:srgbClr val="000000"/>
                </a:solidFill>
                <a:latin typeface="Calibri" panose="020F0502020204030204" pitchFamily="34" charset="0"/>
                <a:cs typeface="Arial" charset="0"/>
              </a:rPr>
              <a:t>More than a century later, the Sioux nation won a victory in court.  On June 30, 1980, </a:t>
            </a:r>
          </a:p>
          <a:p>
            <a:pPr lvl="0" fontAlgn="base">
              <a:spcBef>
                <a:spcPct val="0"/>
              </a:spcBef>
              <a:spcAft>
                <a:spcPct val="0"/>
              </a:spcAft>
            </a:pPr>
            <a:r>
              <a:rPr lang="en-US" altLang="en-US" b="1" dirty="0">
                <a:solidFill>
                  <a:srgbClr val="000000"/>
                </a:solidFill>
                <a:latin typeface="Calibri" panose="020F0502020204030204" pitchFamily="34" charset="0"/>
                <a:cs typeface="Arial" charset="0"/>
              </a:rPr>
              <a:t>in United States v. Sioux Nation of Indians the United States Supreme Court upheld an </a:t>
            </a:r>
          </a:p>
          <a:p>
            <a:pPr lvl="0" fontAlgn="base">
              <a:spcBef>
                <a:spcPct val="0"/>
              </a:spcBef>
              <a:spcAft>
                <a:spcPct val="0"/>
              </a:spcAft>
            </a:pPr>
            <a:r>
              <a:rPr lang="en-US" altLang="en-US" b="1" dirty="0">
                <a:solidFill>
                  <a:srgbClr val="000000"/>
                </a:solidFill>
                <a:latin typeface="Calibri" panose="020F0502020204030204" pitchFamily="34" charset="0"/>
                <a:cs typeface="Arial" charset="0"/>
              </a:rPr>
              <a:t>award of $15.5 million for the market value of the land in 1877, along with 103 years </a:t>
            </a:r>
          </a:p>
          <a:p>
            <a:pPr lvl="0" fontAlgn="base">
              <a:spcBef>
                <a:spcPct val="0"/>
              </a:spcBef>
              <a:spcAft>
                <a:spcPct val="0"/>
              </a:spcAft>
            </a:pPr>
            <a:r>
              <a:rPr lang="en-US" altLang="en-US" b="1" dirty="0">
                <a:solidFill>
                  <a:srgbClr val="000000"/>
                </a:solidFill>
                <a:latin typeface="Calibri" panose="020F0502020204030204" pitchFamily="34" charset="0"/>
                <a:cs typeface="Arial" charset="0"/>
              </a:rPr>
              <a:t>worth of interest at 5 percent, for an additional $105 million. </a:t>
            </a:r>
          </a:p>
          <a:p>
            <a:pPr lvl="0" fontAlgn="base">
              <a:spcBef>
                <a:spcPct val="0"/>
              </a:spcBef>
              <a:spcAft>
                <a:spcPct val="0"/>
              </a:spcAft>
            </a:pPr>
            <a:endParaRPr lang="en-GB" b="1" dirty="0">
              <a:latin typeface="Calibri" panose="020F0502020204030204" pitchFamily="34" charset="0"/>
            </a:endParaRPr>
          </a:p>
        </p:txBody>
      </p:sp>
    </p:spTree>
    <p:extLst>
      <p:ext uri="{BB962C8B-B14F-4D97-AF65-F5344CB8AC3E}">
        <p14:creationId xmlns:p14="http://schemas.microsoft.com/office/powerpoint/2010/main" val="10270885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892"/>
            <a:ext cx="7384876" cy="4952492"/>
          </a:xfrm>
        </p:spPr>
        <p:txBody>
          <a:bodyPr>
            <a:normAutofit/>
          </a:bodyPr>
          <a:lstStyle/>
          <a:p>
            <a:r>
              <a:rPr lang="en-GB" i="0" dirty="0">
                <a:solidFill>
                  <a:schemeClr val="bg1"/>
                </a:solidFill>
                <a:latin typeface="Calibri" panose="020F0502020204030204" pitchFamily="34" charset="0"/>
                <a:cs typeface="Calibri" panose="020F0502020204030204" pitchFamily="34" charset="0"/>
              </a:rPr>
              <a:t>Today the ramifications of the Plains Indian wars continue</a:t>
            </a:r>
          </a:p>
        </p:txBody>
      </p:sp>
      <p:sp>
        <p:nvSpPr>
          <p:cNvPr id="4" name="Rectangle 1"/>
          <p:cNvSpPr>
            <a:spLocks noGrp="1" noChangeArrowheads="1"/>
          </p:cNvSpPr>
          <p:nvPr>
            <p:ph idx="1"/>
          </p:nvPr>
        </p:nvSpPr>
        <p:spPr bwMode="auto">
          <a:xfrm>
            <a:off x="467544" y="1376871"/>
            <a:ext cx="8280920" cy="486287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This is an overview of who </a:t>
            </a:r>
            <a:r>
              <a:rPr kumimoji="0" lang="en-US" altLang="en-US" sz="900" b="0" i="0" u="none" strike="noStrike" cap="none" normalizeH="0" baseline="0" dirty="0" err="1">
                <a:ln>
                  <a:noFill/>
                </a:ln>
                <a:solidFill>
                  <a:srgbClr val="222222"/>
                </a:solidFill>
                <a:effectLst/>
                <a:latin typeface="Verdana" panose="020B0604030504040204" pitchFamily="34" charset="0"/>
                <a:cs typeface="Arial" panose="020B0604020202020204" pitchFamily="34" charset="0"/>
              </a:rPr>
              <a:t>NoDAPL</a:t>
            </a: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 are and why they exist:</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1155CC"/>
                </a:solidFill>
                <a:effectLst/>
                <a:latin typeface="Verdana" panose="020B0604030504040204" pitchFamily="34" charset="0"/>
                <a:cs typeface="Arial" panose="020B0604020202020204" pitchFamily="34" charset="0"/>
                <a:hlinkClick r:id="rId3"/>
              </a:rPr>
              <a:t>http://www.euronews.com/2016/11/22/what-is-the-dakota-access-pipeline-and-who-are-nodapl</a:t>
            </a: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This is </a:t>
            </a:r>
            <a:r>
              <a:rPr kumimoji="0" lang="en-US" altLang="en-US" sz="900" b="0" i="0" u="none" strike="noStrike" cap="none" normalizeH="0" baseline="0" dirty="0" err="1">
                <a:ln>
                  <a:noFill/>
                </a:ln>
                <a:solidFill>
                  <a:srgbClr val="222222"/>
                </a:solidFill>
                <a:effectLst/>
                <a:latin typeface="Verdana" panose="020B0604030504040204" pitchFamily="34" charset="0"/>
                <a:cs typeface="Arial" panose="020B0604020202020204" pitchFamily="34" charset="0"/>
              </a:rPr>
              <a:t>NoDAPL</a:t>
            </a: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1155CC"/>
                </a:solidFill>
                <a:effectLst/>
                <a:latin typeface="Verdana" panose="020B0604030504040204" pitchFamily="34" charset="0"/>
                <a:cs typeface="Arial" panose="020B0604020202020204" pitchFamily="34" charset="0"/>
                <a:hlinkClick r:id="rId4"/>
              </a:rPr>
              <a:t>https://nodaplsolidarity.org/</a:t>
            </a:r>
            <a:br>
              <a:rPr kumimoji="0" lang="en-US" altLang="en-US" sz="9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This is DAPL (Dakota Access Pipeline):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1155CC"/>
                </a:solidFill>
                <a:effectLst/>
                <a:latin typeface="Verdana" panose="020B0604030504040204" pitchFamily="34" charset="0"/>
                <a:cs typeface="Arial" panose="020B0604020202020204" pitchFamily="34" charset="0"/>
                <a:hlinkClick r:id="rId5"/>
              </a:rPr>
              <a:t>http://www.daplpipelinefacts.com/</a:t>
            </a: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They are commonly known as Standing Rock:</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1155CC"/>
                </a:solidFill>
                <a:effectLst/>
                <a:latin typeface="Verdana" panose="020B0604030504040204" pitchFamily="34" charset="0"/>
                <a:cs typeface="Arial" panose="020B0604020202020204" pitchFamily="34" charset="0"/>
                <a:hlinkClick r:id="rId6"/>
              </a:rPr>
              <a:t>http://standingrock.org/history/</a:t>
            </a: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Standing Rock and Little Bighorn:</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1155CC"/>
                </a:solidFill>
                <a:effectLst/>
                <a:latin typeface="Verdana" panose="020B0604030504040204" pitchFamily="34" charset="0"/>
                <a:cs typeface="Arial" panose="020B0604020202020204" pitchFamily="34" charset="0"/>
                <a:hlinkClick r:id="rId7"/>
              </a:rPr>
              <a:t>http://www.npr.org/sections/codeswitch/2016/11/22/502068751/the-standing-rock-resistance-is-unprecedented-it-s-also-centuries-old</a:t>
            </a: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Example of news coverage: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1155CC"/>
                </a:solidFill>
                <a:effectLst/>
                <a:latin typeface="Verdana" panose="020B0604030504040204" pitchFamily="34" charset="0"/>
                <a:cs typeface="Arial" panose="020B0604020202020204" pitchFamily="34" charset="0"/>
                <a:hlinkClick r:id="rId8"/>
              </a:rPr>
              <a:t>https://www.theguardian.com/us-news/2016/nov/29/standing-rock-protest-north-dakota-shutdown-evacuation</a:t>
            </a: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1155CC"/>
                </a:solidFill>
                <a:effectLst/>
                <a:latin typeface="Verdana" panose="020B0604030504040204" pitchFamily="34" charset="0"/>
                <a:cs typeface="Arial" panose="020B0604020202020204" pitchFamily="34" charset="0"/>
                <a:hlinkClick r:id="rId9"/>
              </a:rPr>
              <a:t>http://www.nytimes.com/2016/11/26/us/dakota-pipeline-protest.html</a:t>
            </a: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Social media:</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a:t>
            </a:r>
            <a:r>
              <a:rPr kumimoji="0" lang="en-US" altLang="en-US" sz="900" b="0" i="0" u="none" strike="noStrike" cap="none" normalizeH="0" baseline="0" dirty="0" err="1">
                <a:ln>
                  <a:noFill/>
                </a:ln>
                <a:solidFill>
                  <a:srgbClr val="222222"/>
                </a:solidFill>
                <a:effectLst/>
                <a:latin typeface="Verdana" panose="020B0604030504040204" pitchFamily="34" charset="0"/>
                <a:cs typeface="Arial" panose="020B0604020202020204" pitchFamily="34" charset="0"/>
              </a:rPr>
              <a:t>NoDAPL</a:t>
            </a: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 #</a:t>
            </a:r>
            <a:r>
              <a:rPr kumimoji="0" lang="en-US" altLang="en-US" sz="900" b="0" i="0" u="none" strike="noStrike" cap="none" normalizeH="0" baseline="0" dirty="0" err="1">
                <a:ln>
                  <a:noFill/>
                </a:ln>
                <a:solidFill>
                  <a:srgbClr val="222222"/>
                </a:solidFill>
                <a:effectLst/>
                <a:latin typeface="Verdana" panose="020B0604030504040204" pitchFamily="34" charset="0"/>
                <a:cs typeface="Arial" panose="020B0604020202020204" pitchFamily="34" charset="0"/>
              </a:rPr>
              <a:t>Waterislife</a:t>
            </a:r>
            <a:r>
              <a:rPr kumimoji="0" lang="en-US" altLang="en-US" sz="900" b="0" i="0" u="none" strike="noStrike" cap="none" normalizeH="0" baseline="0" dirty="0">
                <a:ln>
                  <a:noFill/>
                </a:ln>
                <a:solidFill>
                  <a:srgbClr val="222222"/>
                </a:solidFill>
                <a:effectLst/>
                <a:latin typeface="Verdana" panose="020B0604030504040204" pitchFamily="34" charset="0"/>
                <a:cs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p:cNvPicPr>
            <a:picLocks noChangeAspect="1"/>
          </p:cNvPicPr>
          <p:nvPr/>
        </p:nvPicPr>
        <p:blipFill>
          <a:blip r:embed="rId10"/>
          <a:stretch>
            <a:fillRect/>
          </a:stretch>
        </p:blipFill>
        <p:spPr>
          <a:xfrm>
            <a:off x="4427984" y="2132856"/>
            <a:ext cx="3434086" cy="1930731"/>
          </a:xfrm>
          <a:prstGeom prst="rect">
            <a:avLst/>
          </a:prstGeom>
        </p:spPr>
      </p:pic>
    </p:spTree>
    <p:extLst>
      <p:ext uri="{BB962C8B-B14F-4D97-AF65-F5344CB8AC3E}">
        <p14:creationId xmlns:p14="http://schemas.microsoft.com/office/powerpoint/2010/main" val="16000522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692696"/>
            <a:ext cx="6497163" cy="6432530"/>
          </a:xfrm>
          <a:prstGeom prst="rect">
            <a:avLst/>
          </a:prstGeom>
          <a:noFill/>
        </p:spPr>
        <p:txBody>
          <a:bodyPr wrap="none" rtlCol="0">
            <a:spAutoFit/>
          </a:bodyPr>
          <a:lstStyle/>
          <a:p>
            <a:r>
              <a:rPr lang="en-GB" sz="1400" b="1" dirty="0">
                <a:solidFill>
                  <a:schemeClr val="bg1"/>
                </a:solidFill>
                <a:latin typeface="Calibri" panose="020F0502020204030204" pitchFamily="34" charset="0"/>
              </a:rPr>
              <a:t>Panzeri, P. 1995 </a:t>
            </a:r>
            <a:r>
              <a:rPr lang="en-GB" sz="1400" b="1" i="1" dirty="0">
                <a:solidFill>
                  <a:schemeClr val="bg1"/>
                </a:solidFill>
                <a:latin typeface="Calibri" panose="020F0502020204030204" pitchFamily="34" charset="0"/>
              </a:rPr>
              <a:t>Little Bighorn 1876. Custer’s last stand.</a:t>
            </a:r>
            <a:r>
              <a:rPr lang="en-GB" sz="1400" b="1" dirty="0">
                <a:solidFill>
                  <a:schemeClr val="bg1"/>
                </a:solidFill>
                <a:latin typeface="Calibri" panose="020F0502020204030204" pitchFamily="34" charset="0"/>
              </a:rPr>
              <a:t>  Campaign Series 39. Osprey </a:t>
            </a:r>
          </a:p>
          <a:p>
            <a:r>
              <a:rPr lang="en-GB" sz="1400" b="1" dirty="0">
                <a:solidFill>
                  <a:schemeClr val="bg1"/>
                </a:solidFill>
                <a:latin typeface="Calibri" panose="020F0502020204030204" pitchFamily="34" charset="0"/>
              </a:rPr>
              <a:t> Publishing: Oxford.</a:t>
            </a:r>
          </a:p>
          <a:p>
            <a:endParaRPr lang="en-GB" sz="1400" b="1" dirty="0">
              <a:solidFill>
                <a:schemeClr val="bg1"/>
              </a:solidFill>
              <a:latin typeface="Calibri" panose="020F0502020204030204" pitchFamily="34" charset="0"/>
            </a:endParaRPr>
          </a:p>
          <a:p>
            <a:r>
              <a:rPr lang="en-GB" sz="1400" b="1" dirty="0">
                <a:solidFill>
                  <a:schemeClr val="bg1"/>
                </a:solidFill>
                <a:latin typeface="Calibri" panose="020F0502020204030204" pitchFamily="34" charset="0"/>
              </a:rPr>
              <a:t>Scott, D.D., Fox, R.A., Connor, M.A. and Harmon, D. 1989 </a:t>
            </a:r>
            <a:r>
              <a:rPr lang="en-GB" sz="1400" b="1" i="1" dirty="0">
                <a:solidFill>
                  <a:schemeClr val="bg1"/>
                </a:solidFill>
                <a:latin typeface="Calibri" panose="020F0502020204030204" pitchFamily="34" charset="0"/>
              </a:rPr>
              <a:t>Archaeological perspectives</a:t>
            </a:r>
          </a:p>
          <a:p>
            <a:r>
              <a:rPr lang="en-GB" sz="1400" b="1" i="1" dirty="0">
                <a:solidFill>
                  <a:schemeClr val="bg1"/>
                </a:solidFill>
                <a:latin typeface="Calibri" panose="020F0502020204030204" pitchFamily="34" charset="0"/>
              </a:rPr>
              <a:t> on the Battle of the Little Bighorn</a:t>
            </a:r>
            <a:r>
              <a:rPr lang="en-GB" sz="1400" b="1" dirty="0">
                <a:solidFill>
                  <a:schemeClr val="bg1"/>
                </a:solidFill>
                <a:latin typeface="Calibri" panose="020F0502020204030204" pitchFamily="34" charset="0"/>
              </a:rPr>
              <a:t>. University of Oklahoma Press: Norman.</a:t>
            </a:r>
          </a:p>
          <a:p>
            <a:endParaRPr lang="en-GB" sz="1400" b="1" dirty="0">
              <a:solidFill>
                <a:schemeClr val="bg1"/>
              </a:solidFill>
              <a:latin typeface="Calibri" panose="020F0502020204030204" pitchFamily="34" charset="0"/>
            </a:endParaRPr>
          </a:p>
          <a:p>
            <a:r>
              <a:rPr lang="en-GB" sz="1400" b="1" dirty="0">
                <a:solidFill>
                  <a:schemeClr val="bg1"/>
                </a:solidFill>
                <a:latin typeface="Calibri" panose="020F0502020204030204" pitchFamily="34" charset="0"/>
              </a:rPr>
              <a:t>Scott, D.D. Willey, P and Connor, M.A. 1998 </a:t>
            </a:r>
            <a:r>
              <a:rPr lang="en-GB" sz="1400" b="1" i="1" dirty="0">
                <a:solidFill>
                  <a:schemeClr val="bg1"/>
                </a:solidFill>
                <a:latin typeface="Calibri" panose="020F0502020204030204" pitchFamily="34" charset="0"/>
              </a:rPr>
              <a:t>They died with Custer. Soldiers’ Bones </a:t>
            </a:r>
          </a:p>
          <a:p>
            <a:r>
              <a:rPr lang="en-GB" sz="1400" b="1" i="1" dirty="0">
                <a:solidFill>
                  <a:schemeClr val="bg1"/>
                </a:solidFill>
                <a:latin typeface="Calibri" panose="020F0502020204030204" pitchFamily="34" charset="0"/>
              </a:rPr>
              <a:t> from the Battle of the Little Bighorn.</a:t>
            </a:r>
            <a:r>
              <a:rPr lang="en-GB" sz="1400" b="1" dirty="0">
                <a:solidFill>
                  <a:schemeClr val="bg1"/>
                </a:solidFill>
                <a:latin typeface="Calibri" panose="020F0502020204030204" pitchFamily="34" charset="0"/>
              </a:rPr>
              <a:t>  Univeristy of Oklahoma Press: Norman.</a:t>
            </a:r>
          </a:p>
          <a:p>
            <a:endParaRPr lang="en-GB" sz="1400" dirty="0">
              <a:hlinkClick r:id="rId2" tooltip="https://www.youtube.com/watch?v=TEGC0MvVukc&amp;amp;feature=youtu.be&#10;Ctrl+Click or tap to follow the link"/>
            </a:endParaRPr>
          </a:p>
          <a:p>
            <a:br>
              <a:rPr lang="en-GB" sz="1400" dirty="0"/>
            </a:br>
            <a:r>
              <a:rPr lang="en-GB" sz="1400" dirty="0">
                <a:hlinkClick r:id="rId3"/>
              </a:rPr>
              <a:t>https://www.youtube.com/watch?v=kPRB990wcR8</a:t>
            </a:r>
            <a:endParaRPr lang="en-GB" sz="1400" dirty="0"/>
          </a:p>
          <a:p>
            <a:endParaRPr lang="en-GB" sz="1400" dirty="0">
              <a:hlinkClick r:id="rId4"/>
            </a:endParaRPr>
          </a:p>
          <a:p>
            <a:r>
              <a:rPr lang="en-GB" sz="1400" dirty="0">
                <a:hlinkClick r:id="rId4"/>
              </a:rPr>
              <a:t>https://www.youtube.com/watch?v=60yLVrhksWk</a:t>
            </a:r>
            <a:endParaRPr lang="en-GB" sz="1400" dirty="0"/>
          </a:p>
          <a:p>
            <a:endParaRPr lang="en-GB" sz="1400" b="1" dirty="0">
              <a:solidFill>
                <a:schemeClr val="bg1"/>
              </a:solidFill>
              <a:latin typeface="Calibri" panose="020F0502020204030204" pitchFamily="34" charset="0"/>
            </a:endParaRPr>
          </a:p>
          <a:p>
            <a:r>
              <a:rPr lang="en-GB" sz="1400" dirty="0">
                <a:hlinkClick r:id="rId2" tooltip="https://www.youtube.com/watch?v=TEGC0MvVukc&amp;amp;feature=youtu.be&#10;Ctrl+Click or tap to follow the link"/>
              </a:rPr>
              <a:t>https://www.youtube.com/watch?v=TEGC0MvVukc&amp;feature=youtu.be</a:t>
            </a:r>
            <a:endParaRPr lang="en-GB" sz="1400" dirty="0"/>
          </a:p>
          <a:p>
            <a:endParaRPr lang="en-GB" sz="1400" b="1" dirty="0">
              <a:solidFill>
                <a:schemeClr val="bg1"/>
              </a:solidFill>
              <a:latin typeface="Calibri" panose="020F0502020204030204" pitchFamily="34" charset="0"/>
            </a:endParaRPr>
          </a:p>
          <a:p>
            <a:r>
              <a:rPr lang="en-GB" sz="1400" b="1" dirty="0">
                <a:solidFill>
                  <a:schemeClr val="bg1"/>
                </a:solidFill>
                <a:latin typeface="Calibri" panose="020F0502020204030204" pitchFamily="34" charset="0"/>
              </a:rPr>
              <a:t>Custer’s Last Stand</a:t>
            </a:r>
            <a:r>
              <a:rPr lang="en-GB" sz="1400" b="1" i="1" dirty="0">
                <a:solidFill>
                  <a:schemeClr val="bg1"/>
                </a:solidFill>
                <a:latin typeface="Calibri" panose="020F0502020204030204" pitchFamily="34" charset="0"/>
              </a:rPr>
              <a:t> Selig Polyscope Company 1909 B&amp;W (Lost Film)</a:t>
            </a:r>
            <a:r>
              <a:rPr lang="en-GB" sz="1400" b="1" dirty="0">
                <a:solidFill>
                  <a:schemeClr val="bg1"/>
                </a:solidFill>
                <a:latin typeface="Calibri" panose="020F0502020204030204" pitchFamily="34" charset="0"/>
              </a:rPr>
              <a:t> </a:t>
            </a:r>
          </a:p>
          <a:p>
            <a:endParaRPr lang="en-GB" sz="1400" b="1" dirty="0">
              <a:solidFill>
                <a:schemeClr val="bg1"/>
              </a:solidFill>
              <a:latin typeface="Calibri" panose="020F0502020204030204" pitchFamily="34" charset="0"/>
            </a:endParaRPr>
          </a:p>
          <a:p>
            <a:r>
              <a:rPr lang="en-GB" sz="1400" b="1" dirty="0">
                <a:solidFill>
                  <a:schemeClr val="bg1"/>
                </a:solidFill>
                <a:latin typeface="Calibri" panose="020F0502020204030204" pitchFamily="34" charset="0"/>
              </a:rPr>
              <a:t>They Died with Their Boots On </a:t>
            </a:r>
            <a:r>
              <a:rPr lang="en-GB" sz="1400" b="1" i="1" dirty="0">
                <a:solidFill>
                  <a:schemeClr val="bg1"/>
                </a:solidFill>
                <a:latin typeface="Calibri" panose="020F0502020204030204" pitchFamily="34" charset="0"/>
              </a:rPr>
              <a:t>Warner 1941 B&amp;W</a:t>
            </a:r>
            <a:endParaRPr lang="en-GB" sz="1400" b="1" dirty="0">
              <a:solidFill>
                <a:schemeClr val="bg1"/>
              </a:solidFill>
              <a:latin typeface="Calibri" panose="020F0502020204030204" pitchFamily="34" charset="0"/>
            </a:endParaRPr>
          </a:p>
          <a:p>
            <a:endParaRPr lang="en-GB" sz="1400" b="1" dirty="0">
              <a:solidFill>
                <a:schemeClr val="bg1"/>
              </a:solidFill>
              <a:latin typeface="Calibri" panose="020F0502020204030204" pitchFamily="34" charset="0"/>
            </a:endParaRPr>
          </a:p>
          <a:p>
            <a:r>
              <a:rPr lang="en-GB" sz="1400" b="1" dirty="0">
                <a:solidFill>
                  <a:schemeClr val="bg1"/>
                </a:solidFill>
                <a:latin typeface="Calibri" panose="020F0502020204030204" pitchFamily="34" charset="0"/>
              </a:rPr>
              <a:t>Custer of the West.  1967 movie with Robert Shaw</a:t>
            </a:r>
          </a:p>
          <a:p>
            <a:endParaRPr lang="en-GB" sz="1400" b="1" dirty="0">
              <a:solidFill>
                <a:schemeClr val="bg1"/>
              </a:solidFill>
              <a:latin typeface="Calibri" panose="020F0502020204030204" pitchFamily="34" charset="0"/>
            </a:endParaRPr>
          </a:p>
          <a:p>
            <a:r>
              <a:rPr lang="en-GB" sz="1400" b="1" dirty="0">
                <a:solidFill>
                  <a:schemeClr val="bg1"/>
                </a:solidFill>
                <a:latin typeface="Calibri" panose="020F0502020204030204" pitchFamily="34" charset="0"/>
              </a:rPr>
              <a:t>Son of the Morning Star </a:t>
            </a:r>
            <a:r>
              <a:rPr lang="en-GB" sz="1400" b="1" i="1" dirty="0">
                <a:solidFill>
                  <a:schemeClr val="bg1"/>
                </a:solidFill>
                <a:latin typeface="Calibri" panose="020F0502020204030204" pitchFamily="34" charset="0"/>
              </a:rPr>
              <a:t>Republic Pictures 1991 </a:t>
            </a:r>
            <a:endParaRPr lang="en-GB" sz="1400"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a:p>
            <a:endParaRPr lang="en-GB"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233398742"/>
      </p:ext>
    </p:extLst>
  </p:cSld>
  <p:clrMapOvr>
    <a:masterClrMapping/>
  </p:clrMapOvr>
</p:sld>
</file>

<file path=ppt/theme/theme1.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algn="ctr"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 id="{3841520A-25F2-4EB8-BE4C-611DB5ABEED9}" vid="{ECD25A4C-D97E-4C12-84B1-63580BFFAE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TM10001103[[fn=Headlines]]</Template>
  <TotalTime>3548</TotalTime>
  <Words>1646</Words>
  <Application>Microsoft Office PowerPoint</Application>
  <PresentationFormat>On-screen Show (4:3)</PresentationFormat>
  <Paragraphs>246</Paragraphs>
  <Slides>53</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Arial</vt:lpstr>
      <vt:lpstr>Calibri</vt:lpstr>
      <vt:lpstr>Century Schoolbook</vt:lpstr>
      <vt:lpstr>Corbel</vt:lpstr>
      <vt:lpstr>Times New Roman</vt:lpstr>
      <vt:lpstr>Verdana</vt:lpstr>
      <vt:lpstr>Headlines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Did Custer ignore orders?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 the ramifications of the Plains Indian wars continue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 Bates</dc:creator>
  <cp:lastModifiedBy>Martin Bates</cp:lastModifiedBy>
  <cp:revision>64</cp:revision>
  <dcterms:created xsi:type="dcterms:W3CDTF">2014-03-20T17:53:58Z</dcterms:created>
  <dcterms:modified xsi:type="dcterms:W3CDTF">2018-03-23T11:37:19Z</dcterms:modified>
</cp:coreProperties>
</file>