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8"/>
  </p:notesMasterIdLst>
  <p:handoutMasterIdLst>
    <p:handoutMasterId r:id="rId29"/>
  </p:handoutMasterIdLst>
  <p:sldIdLst>
    <p:sldId id="258" r:id="rId5"/>
    <p:sldId id="297" r:id="rId6"/>
    <p:sldId id="289" r:id="rId7"/>
    <p:sldId id="296" r:id="rId8"/>
    <p:sldId id="318" r:id="rId9"/>
    <p:sldId id="281" r:id="rId10"/>
    <p:sldId id="314" r:id="rId11"/>
    <p:sldId id="325" r:id="rId12"/>
    <p:sldId id="290" r:id="rId13"/>
    <p:sldId id="319" r:id="rId14"/>
    <p:sldId id="306" r:id="rId15"/>
    <p:sldId id="308" r:id="rId16"/>
    <p:sldId id="292" r:id="rId17"/>
    <p:sldId id="320" r:id="rId18"/>
    <p:sldId id="321" r:id="rId19"/>
    <p:sldId id="294" r:id="rId20"/>
    <p:sldId id="313" r:id="rId21"/>
    <p:sldId id="287" r:id="rId22"/>
    <p:sldId id="288" r:id="rId23"/>
    <p:sldId id="311" r:id="rId24"/>
    <p:sldId id="317" r:id="rId25"/>
    <p:sldId id="324" r:id="rId26"/>
    <p:sldId id="326" r:id="rId2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292C808-F7FA-447F-BEE2-08400F2A1FC6}" v="176" dt="2026-03-12T10:53:14.7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0167" autoAdjust="0"/>
    <p:restoredTop sz="89567" autoAdjust="0"/>
  </p:normalViewPr>
  <p:slideViewPr>
    <p:cSldViewPr>
      <p:cViewPr varScale="1">
        <p:scale>
          <a:sx n="88" d="100"/>
          <a:sy n="88" d="100"/>
        </p:scale>
        <p:origin x="441" y="78"/>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eresita Roque" userId="3df34db21ab0fe38" providerId="LiveId" clId="{318F219D-0663-45C4-831A-F63012FDB65C}"/>
    <pc:docChg chg="undo redo custSel addSld delSld modSld sldOrd">
      <pc:chgData name="Teresita Roque" userId="3df34db21ab0fe38" providerId="LiveId" clId="{318F219D-0663-45C4-831A-F63012FDB65C}" dt="2026-03-13T06:37:52.236" v="28021" actId="14100"/>
      <pc:docMkLst>
        <pc:docMk/>
      </pc:docMkLst>
      <pc:sldChg chg="modSp mod">
        <pc:chgData name="Teresita Roque" userId="3df34db21ab0fe38" providerId="LiveId" clId="{318F219D-0663-45C4-831A-F63012FDB65C}" dt="2026-03-13T06:30:15.829" v="27907" actId="2710"/>
        <pc:sldMkLst>
          <pc:docMk/>
          <pc:sldMk cId="2239006771" sldId="281"/>
        </pc:sldMkLst>
        <pc:spChg chg="mod">
          <ac:chgData name="Teresita Roque" userId="3df34db21ab0fe38" providerId="LiveId" clId="{318F219D-0663-45C4-831A-F63012FDB65C}" dt="2026-03-05T15:37:23.518" v="25517" actId="2711"/>
          <ac:spMkLst>
            <pc:docMk/>
            <pc:sldMk cId="2239006771" sldId="281"/>
            <ac:spMk id="2" creationId="{08C1245E-FBF3-F442-934B-0FDF4D5E2868}"/>
          </ac:spMkLst>
        </pc:spChg>
        <pc:spChg chg="mod">
          <ac:chgData name="Teresita Roque" userId="3df34db21ab0fe38" providerId="LiveId" clId="{318F219D-0663-45C4-831A-F63012FDB65C}" dt="2026-03-13T06:30:15.829" v="27907" actId="2710"/>
          <ac:spMkLst>
            <pc:docMk/>
            <pc:sldMk cId="2239006771" sldId="281"/>
            <ac:spMk id="5" creationId="{622C060D-CC60-CE54-6032-23B69855E142}"/>
          </ac:spMkLst>
        </pc:spChg>
      </pc:sldChg>
      <pc:sldChg chg="addSp modSp mod">
        <pc:chgData name="Teresita Roque" userId="3df34db21ab0fe38" providerId="LiveId" clId="{318F219D-0663-45C4-831A-F63012FDB65C}" dt="2026-03-12T11:56:43.369" v="27864" actId="1076"/>
        <pc:sldMkLst>
          <pc:docMk/>
          <pc:sldMk cId="462096910" sldId="287"/>
        </pc:sldMkLst>
        <pc:spChg chg="mod">
          <ac:chgData name="Teresita Roque" userId="3df34db21ab0fe38" providerId="LiveId" clId="{318F219D-0663-45C4-831A-F63012FDB65C}" dt="2026-03-05T15:53:30.424" v="25563" actId="122"/>
          <ac:spMkLst>
            <pc:docMk/>
            <pc:sldMk cId="462096910" sldId="287"/>
            <ac:spMk id="2" creationId="{2C69DF9E-5571-D93A-63FE-3358BCED76B2}"/>
          </ac:spMkLst>
        </pc:spChg>
        <pc:spChg chg="mod">
          <ac:chgData name="Teresita Roque" userId="3df34db21ab0fe38" providerId="LiveId" clId="{318F219D-0663-45C4-831A-F63012FDB65C}" dt="2026-03-05T15:53:39.832" v="25565" actId="14100"/>
          <ac:spMkLst>
            <pc:docMk/>
            <pc:sldMk cId="462096910" sldId="287"/>
            <ac:spMk id="3" creationId="{771C5D3D-F7FF-B5A0-2921-BAC46B07B6BD}"/>
          </ac:spMkLst>
        </pc:spChg>
        <pc:spChg chg="add mod">
          <ac:chgData name="Teresita Roque" userId="3df34db21ab0fe38" providerId="LiveId" clId="{318F219D-0663-45C4-831A-F63012FDB65C}" dt="2026-03-12T11:56:43.369" v="27864" actId="1076"/>
          <ac:spMkLst>
            <pc:docMk/>
            <pc:sldMk cId="462096910" sldId="287"/>
            <ac:spMk id="5" creationId="{854A8B36-6087-EC0F-CE2E-D845D37C2CD5}"/>
          </ac:spMkLst>
        </pc:spChg>
      </pc:sldChg>
      <pc:sldChg chg="addSp modSp mod">
        <pc:chgData name="Teresita Roque" userId="3df34db21ab0fe38" providerId="LiveId" clId="{318F219D-0663-45C4-831A-F63012FDB65C}" dt="2026-03-07T10:44:02.942" v="26439" actId="255"/>
        <pc:sldMkLst>
          <pc:docMk/>
          <pc:sldMk cId="4163949452" sldId="288"/>
        </pc:sldMkLst>
        <pc:spChg chg="mod">
          <ac:chgData name="Teresita Roque" userId="3df34db21ab0fe38" providerId="LiveId" clId="{318F219D-0663-45C4-831A-F63012FDB65C}" dt="2026-03-07T10:44:02.942" v="26439" actId="255"/>
          <ac:spMkLst>
            <pc:docMk/>
            <pc:sldMk cId="4163949452" sldId="288"/>
            <ac:spMk id="2" creationId="{684D0F85-4EA6-36F4-B4EB-F217DDFE1D29}"/>
          </ac:spMkLst>
        </pc:spChg>
        <pc:spChg chg="mod">
          <ac:chgData name="Teresita Roque" userId="3df34db21ab0fe38" providerId="LiveId" clId="{318F219D-0663-45C4-831A-F63012FDB65C}" dt="2026-03-07T10:43:49.947" v="26438" actId="20577"/>
          <ac:spMkLst>
            <pc:docMk/>
            <pc:sldMk cId="4163949452" sldId="288"/>
            <ac:spMk id="3" creationId="{558AAEA7-FA60-D911-2C6A-30D7682997C3}"/>
          </ac:spMkLst>
        </pc:spChg>
      </pc:sldChg>
      <pc:sldChg chg="addSp delSp modSp mod">
        <pc:chgData name="Teresita Roque" userId="3df34db21ab0fe38" providerId="LiveId" clId="{318F219D-0663-45C4-831A-F63012FDB65C}" dt="2026-03-05T19:56:59.550" v="25570" actId="20577"/>
        <pc:sldMkLst>
          <pc:docMk/>
          <pc:sldMk cId="893313169" sldId="289"/>
        </pc:sldMkLst>
        <pc:spChg chg="mod">
          <ac:chgData name="Teresita Roque" userId="3df34db21ab0fe38" providerId="LiveId" clId="{318F219D-0663-45C4-831A-F63012FDB65C}" dt="2026-03-04T17:24:24.830" v="24417" actId="255"/>
          <ac:spMkLst>
            <pc:docMk/>
            <pc:sldMk cId="893313169" sldId="289"/>
            <ac:spMk id="2" creationId="{7DDC5C8D-9054-F889-4C5F-888C97EFADB8}"/>
          </ac:spMkLst>
        </pc:spChg>
        <pc:spChg chg="mod">
          <ac:chgData name="Teresita Roque" userId="3df34db21ab0fe38" providerId="LiveId" clId="{318F219D-0663-45C4-831A-F63012FDB65C}" dt="2026-03-05T19:56:59.550" v="25570" actId="20577"/>
          <ac:spMkLst>
            <pc:docMk/>
            <pc:sldMk cId="893313169" sldId="289"/>
            <ac:spMk id="3" creationId="{255DC454-15E6-BD42-1287-5A2E335E4925}"/>
          </ac:spMkLst>
        </pc:spChg>
        <pc:picChg chg="add mod">
          <ac:chgData name="Teresita Roque" userId="3df34db21ab0fe38" providerId="LiveId" clId="{318F219D-0663-45C4-831A-F63012FDB65C}" dt="2026-03-05T15:52:15.311" v="25558" actId="14100"/>
          <ac:picMkLst>
            <pc:docMk/>
            <pc:sldMk cId="893313169" sldId="289"/>
            <ac:picMk id="7" creationId="{C9F8803E-B262-2079-2E3C-B54F5E533153}"/>
          </ac:picMkLst>
        </pc:picChg>
      </pc:sldChg>
      <pc:sldChg chg="addSp delSp modSp mod">
        <pc:chgData name="Teresita Roque" userId="3df34db21ab0fe38" providerId="LiveId" clId="{318F219D-0663-45C4-831A-F63012FDB65C}" dt="2026-03-05T15:37:07.837" v="25516" actId="2711"/>
        <pc:sldMkLst>
          <pc:docMk/>
          <pc:sldMk cId="507496291" sldId="290"/>
        </pc:sldMkLst>
        <pc:spChg chg="add del mod">
          <ac:chgData name="Teresita Roque" userId="3df34db21ab0fe38" providerId="LiveId" clId="{318F219D-0663-45C4-831A-F63012FDB65C}" dt="2026-03-05T15:37:07.837" v="25516" actId="2711"/>
          <ac:spMkLst>
            <pc:docMk/>
            <pc:sldMk cId="507496291" sldId="290"/>
            <ac:spMk id="2" creationId="{8084182D-3204-CE1B-DD3E-3CF166F653D5}"/>
          </ac:spMkLst>
        </pc:spChg>
        <pc:spChg chg="mod">
          <ac:chgData name="Teresita Roque" userId="3df34db21ab0fe38" providerId="LiveId" clId="{318F219D-0663-45C4-831A-F63012FDB65C}" dt="2026-03-05T15:36:25.868" v="25514" actId="1076"/>
          <ac:spMkLst>
            <pc:docMk/>
            <pc:sldMk cId="507496291" sldId="290"/>
            <ac:spMk id="3" creationId="{88B646EE-5449-430C-44F6-67EEC31C7986}"/>
          </ac:spMkLst>
        </pc:spChg>
      </pc:sldChg>
      <pc:sldChg chg="modSp mod">
        <pc:chgData name="Teresita Roque" userId="3df34db21ab0fe38" providerId="LiveId" clId="{318F219D-0663-45C4-831A-F63012FDB65C}" dt="2026-03-13T06:31:30.065" v="27914" actId="1035"/>
        <pc:sldMkLst>
          <pc:docMk/>
          <pc:sldMk cId="3269412106" sldId="292"/>
        </pc:sldMkLst>
        <pc:spChg chg="mod">
          <ac:chgData name="Teresita Roque" userId="3df34db21ab0fe38" providerId="LiveId" clId="{318F219D-0663-45C4-831A-F63012FDB65C}" dt="2026-03-13T06:31:30.065" v="27914" actId="1035"/>
          <ac:spMkLst>
            <pc:docMk/>
            <pc:sldMk cId="3269412106" sldId="292"/>
            <ac:spMk id="2" creationId="{5ED2705A-736C-E0D5-BEC2-3F4335142373}"/>
          </ac:spMkLst>
        </pc:spChg>
        <pc:spChg chg="mod">
          <ac:chgData name="Teresita Roque" userId="3df34db21ab0fe38" providerId="LiveId" clId="{318F219D-0663-45C4-831A-F63012FDB65C}" dt="2026-03-13T06:31:15.927" v="27909" actId="255"/>
          <ac:spMkLst>
            <pc:docMk/>
            <pc:sldMk cId="3269412106" sldId="292"/>
            <ac:spMk id="3" creationId="{866BF3E1-6C7E-C568-760D-3A308F31B765}"/>
          </ac:spMkLst>
        </pc:spChg>
      </pc:sldChg>
      <pc:sldChg chg="modSp mod">
        <pc:chgData name="Teresita Roque" userId="3df34db21ab0fe38" providerId="LiveId" clId="{318F219D-0663-45C4-831A-F63012FDB65C}" dt="2026-03-05T11:49:00.096" v="25244" actId="14100"/>
        <pc:sldMkLst>
          <pc:docMk/>
          <pc:sldMk cId="2372755328" sldId="294"/>
        </pc:sldMkLst>
        <pc:spChg chg="mod">
          <ac:chgData name="Teresita Roque" userId="3df34db21ab0fe38" providerId="LiveId" clId="{318F219D-0663-45C4-831A-F63012FDB65C}" dt="2026-03-03T09:11:55.502" v="21929" actId="207"/>
          <ac:spMkLst>
            <pc:docMk/>
            <pc:sldMk cId="2372755328" sldId="294"/>
            <ac:spMk id="2" creationId="{E37A84B1-6814-3F1C-4F55-91B119611787}"/>
          </ac:spMkLst>
        </pc:spChg>
        <pc:spChg chg="mod">
          <ac:chgData name="Teresita Roque" userId="3df34db21ab0fe38" providerId="LiveId" clId="{318F219D-0663-45C4-831A-F63012FDB65C}" dt="2026-03-05T11:49:00.096" v="25244" actId="14100"/>
          <ac:spMkLst>
            <pc:docMk/>
            <pc:sldMk cId="2372755328" sldId="294"/>
            <ac:spMk id="3" creationId="{8F7DE30F-7CCB-3126-DF74-F2B5BF44B9E6}"/>
          </ac:spMkLst>
        </pc:spChg>
      </pc:sldChg>
      <pc:sldChg chg="modSp add del mod">
        <pc:chgData name="Teresita Roque" userId="3df34db21ab0fe38" providerId="LiveId" clId="{318F219D-0663-45C4-831A-F63012FDB65C}" dt="2026-03-05T15:51:53.355" v="25557" actId="123"/>
        <pc:sldMkLst>
          <pc:docMk/>
          <pc:sldMk cId="2150669276" sldId="296"/>
        </pc:sldMkLst>
        <pc:spChg chg="mod">
          <ac:chgData name="Teresita Roque" userId="3df34db21ab0fe38" providerId="LiveId" clId="{318F219D-0663-45C4-831A-F63012FDB65C}" dt="2026-03-04T16:24:15.059" v="24191" actId="1076"/>
          <ac:spMkLst>
            <pc:docMk/>
            <pc:sldMk cId="2150669276" sldId="296"/>
            <ac:spMk id="2" creationId="{E46ADD9A-30B2-D008-7651-9321DA7D42C0}"/>
          </ac:spMkLst>
        </pc:spChg>
        <pc:spChg chg="mod">
          <ac:chgData name="Teresita Roque" userId="3df34db21ab0fe38" providerId="LiveId" clId="{318F219D-0663-45C4-831A-F63012FDB65C}" dt="2026-03-05T15:51:53.355" v="25557" actId="123"/>
          <ac:spMkLst>
            <pc:docMk/>
            <pc:sldMk cId="2150669276" sldId="296"/>
            <ac:spMk id="3" creationId="{20170E23-F72A-CC56-B58F-EB47DA25753B}"/>
          </ac:spMkLst>
        </pc:spChg>
      </pc:sldChg>
      <pc:sldChg chg="addSp delSp modSp mod">
        <pc:chgData name="Teresita Roque" userId="3df34db21ab0fe38" providerId="LiveId" clId="{318F219D-0663-45C4-831A-F63012FDB65C}" dt="2026-03-07T08:12:11.068" v="25582" actId="14100"/>
        <pc:sldMkLst>
          <pc:docMk/>
          <pc:sldMk cId="2252597748" sldId="297"/>
        </pc:sldMkLst>
        <pc:spChg chg="mod">
          <ac:chgData name="Teresita Roque" userId="3df34db21ab0fe38" providerId="LiveId" clId="{318F219D-0663-45C4-831A-F63012FDB65C}" dt="2026-03-04T17:25:35.161" v="24424" actId="255"/>
          <ac:spMkLst>
            <pc:docMk/>
            <pc:sldMk cId="2252597748" sldId="297"/>
            <ac:spMk id="2" creationId="{502019E0-A356-1E1D-DB00-F8EC2EF04BD5}"/>
          </ac:spMkLst>
        </pc:spChg>
        <pc:graphicFrameChg chg="mod modGraphic">
          <ac:chgData name="Teresita Roque" userId="3df34db21ab0fe38" providerId="LiveId" clId="{318F219D-0663-45C4-831A-F63012FDB65C}" dt="2026-03-07T08:11:55.653" v="25579" actId="1076"/>
          <ac:graphicFrameMkLst>
            <pc:docMk/>
            <pc:sldMk cId="2252597748" sldId="297"/>
            <ac:graphicFrameMk id="10" creationId="{B19C709B-9CAE-1F16-97D6-04CB43DF2417}"/>
          </ac:graphicFrameMkLst>
        </pc:graphicFrameChg>
        <pc:picChg chg="add mod ord">
          <ac:chgData name="Teresita Roque" userId="3df34db21ab0fe38" providerId="LiveId" clId="{318F219D-0663-45C4-831A-F63012FDB65C}" dt="2026-03-07T08:12:11.068" v="25582" actId="14100"/>
          <ac:picMkLst>
            <pc:docMk/>
            <pc:sldMk cId="2252597748" sldId="297"/>
            <ac:picMk id="5" creationId="{C7D24346-2586-768D-82C7-9679E80C50C9}"/>
          </ac:picMkLst>
        </pc:picChg>
      </pc:sldChg>
      <pc:sldChg chg="modSp mod">
        <pc:chgData name="Teresita Roque" userId="3df34db21ab0fe38" providerId="LiveId" clId="{318F219D-0663-45C4-831A-F63012FDB65C}" dt="2026-03-09T18:41:17.566" v="27015" actId="20577"/>
        <pc:sldMkLst>
          <pc:docMk/>
          <pc:sldMk cId="3305923954" sldId="306"/>
        </pc:sldMkLst>
        <pc:spChg chg="mod">
          <ac:chgData name="Teresita Roque" userId="3df34db21ab0fe38" providerId="LiveId" clId="{318F219D-0663-45C4-831A-F63012FDB65C}" dt="2026-02-25T12:29:43.265" v="7478" actId="14100"/>
          <ac:spMkLst>
            <pc:docMk/>
            <pc:sldMk cId="3305923954" sldId="306"/>
            <ac:spMk id="2" creationId="{F18FE414-A34E-0344-9BE9-AEF673151849}"/>
          </ac:spMkLst>
        </pc:spChg>
        <pc:spChg chg="mod">
          <ac:chgData name="Teresita Roque" userId="3df34db21ab0fe38" providerId="LiveId" clId="{318F219D-0663-45C4-831A-F63012FDB65C}" dt="2026-03-09T18:41:17.566" v="27015" actId="20577"/>
          <ac:spMkLst>
            <pc:docMk/>
            <pc:sldMk cId="3305923954" sldId="306"/>
            <ac:spMk id="3" creationId="{052CEE77-C8F6-8AB9-2F6B-40D8E3F93E55}"/>
          </ac:spMkLst>
        </pc:spChg>
      </pc:sldChg>
      <pc:sldChg chg="addSp delSp modSp mod">
        <pc:chgData name="Teresita Roque" userId="3df34db21ab0fe38" providerId="LiveId" clId="{318F219D-0663-45C4-831A-F63012FDB65C}" dt="2026-03-09T15:56:25.394" v="26880" actId="20577"/>
        <pc:sldMkLst>
          <pc:docMk/>
          <pc:sldMk cId="1723835931" sldId="308"/>
        </pc:sldMkLst>
        <pc:spChg chg="add del mod">
          <ac:chgData name="Teresita Roque" userId="3df34db21ab0fe38" providerId="LiveId" clId="{318F219D-0663-45C4-831A-F63012FDB65C}" dt="2026-03-09T15:56:25.394" v="26880" actId="20577"/>
          <ac:spMkLst>
            <pc:docMk/>
            <pc:sldMk cId="1723835931" sldId="308"/>
            <ac:spMk id="3" creationId="{E9AFFA91-EB20-E0BA-2CFA-3E89E9DA0C94}"/>
          </ac:spMkLst>
        </pc:spChg>
      </pc:sldChg>
      <pc:sldChg chg="delSp modSp new mod">
        <pc:chgData name="Teresita Roque" userId="3df34db21ab0fe38" providerId="LiveId" clId="{318F219D-0663-45C4-831A-F63012FDB65C}" dt="2026-03-07T10:39:48.044" v="26430" actId="14100"/>
        <pc:sldMkLst>
          <pc:docMk/>
          <pc:sldMk cId="401952207" sldId="311"/>
        </pc:sldMkLst>
        <pc:spChg chg="mod">
          <ac:chgData name="Teresita Roque" userId="3df34db21ab0fe38" providerId="LiveId" clId="{318F219D-0663-45C4-831A-F63012FDB65C}" dt="2026-03-07T10:39:48.044" v="26430" actId="14100"/>
          <ac:spMkLst>
            <pc:docMk/>
            <pc:sldMk cId="401952207" sldId="311"/>
            <ac:spMk id="3" creationId="{C00BC199-B252-4734-7AFB-8D1736C5B944}"/>
          </ac:spMkLst>
        </pc:spChg>
      </pc:sldChg>
      <pc:sldChg chg="delSp modSp new mod">
        <pc:chgData name="Teresita Roque" userId="3df34db21ab0fe38" providerId="LiveId" clId="{318F219D-0663-45C4-831A-F63012FDB65C}" dt="2026-03-05T11:49:08.370" v="25245" actId="14100"/>
        <pc:sldMkLst>
          <pc:docMk/>
          <pc:sldMk cId="3092874811" sldId="313"/>
        </pc:sldMkLst>
        <pc:spChg chg="mod">
          <ac:chgData name="Teresita Roque" userId="3df34db21ab0fe38" providerId="LiveId" clId="{318F219D-0663-45C4-831A-F63012FDB65C}" dt="2026-03-05T11:49:08.370" v="25245" actId="14100"/>
          <ac:spMkLst>
            <pc:docMk/>
            <pc:sldMk cId="3092874811" sldId="313"/>
            <ac:spMk id="3" creationId="{3AC2E43D-3C93-0E1C-F81E-AEDA0EB42C7C}"/>
          </ac:spMkLst>
        </pc:spChg>
      </pc:sldChg>
      <pc:sldChg chg="delSp modSp new mod">
        <pc:chgData name="Teresita Roque" userId="3df34db21ab0fe38" providerId="LiveId" clId="{318F219D-0663-45C4-831A-F63012FDB65C}" dt="2026-03-05T15:45:26.493" v="25549" actId="255"/>
        <pc:sldMkLst>
          <pc:docMk/>
          <pc:sldMk cId="3890537021" sldId="314"/>
        </pc:sldMkLst>
        <pc:spChg chg="mod">
          <ac:chgData name="Teresita Roque" userId="3df34db21ab0fe38" providerId="LiveId" clId="{318F219D-0663-45C4-831A-F63012FDB65C}" dt="2026-03-05T15:45:26.493" v="25549" actId="255"/>
          <ac:spMkLst>
            <pc:docMk/>
            <pc:sldMk cId="3890537021" sldId="314"/>
            <ac:spMk id="3" creationId="{F2F8A4D9-F615-CC7E-499F-A2C94F8EDBE1}"/>
          </ac:spMkLst>
        </pc:spChg>
      </pc:sldChg>
      <pc:sldChg chg="delSp modSp new mod">
        <pc:chgData name="Teresita Roque" userId="3df34db21ab0fe38" providerId="LiveId" clId="{318F219D-0663-45C4-831A-F63012FDB65C}" dt="2026-03-05T15:40:58.249" v="25528" actId="27636"/>
        <pc:sldMkLst>
          <pc:docMk/>
          <pc:sldMk cId="202516668" sldId="317"/>
        </pc:sldMkLst>
        <pc:spChg chg="mod">
          <ac:chgData name="Teresita Roque" userId="3df34db21ab0fe38" providerId="LiveId" clId="{318F219D-0663-45C4-831A-F63012FDB65C}" dt="2026-03-05T15:40:58.249" v="25528" actId="27636"/>
          <ac:spMkLst>
            <pc:docMk/>
            <pc:sldMk cId="202516668" sldId="317"/>
            <ac:spMk id="3" creationId="{33604C93-5019-EF7A-236A-F882C8B7D594}"/>
          </ac:spMkLst>
        </pc:spChg>
      </pc:sldChg>
      <pc:sldChg chg="addSp delSp modSp new mod ord">
        <pc:chgData name="Teresita Roque" userId="3df34db21ab0fe38" providerId="LiveId" clId="{318F219D-0663-45C4-831A-F63012FDB65C}" dt="2026-03-07T10:47:52.080" v="26506" actId="20577"/>
        <pc:sldMkLst>
          <pc:docMk/>
          <pc:sldMk cId="3233587467" sldId="318"/>
        </pc:sldMkLst>
        <pc:spChg chg="mod">
          <ac:chgData name="Teresita Roque" userId="3df34db21ab0fe38" providerId="LiveId" clId="{318F219D-0663-45C4-831A-F63012FDB65C}" dt="2026-03-07T10:47:52.080" v="26506" actId="20577"/>
          <ac:spMkLst>
            <pc:docMk/>
            <pc:sldMk cId="3233587467" sldId="318"/>
            <ac:spMk id="3" creationId="{266774F9-3FDF-D7B5-23B4-F9AC72E71EE1}"/>
          </ac:spMkLst>
        </pc:spChg>
      </pc:sldChg>
      <pc:sldChg chg="delSp modSp new mod">
        <pc:chgData name="Teresita Roque" userId="3df34db21ab0fe38" providerId="LiveId" clId="{318F219D-0663-45C4-831A-F63012FDB65C}" dt="2026-03-05T14:47:38.113" v="25409" actId="113"/>
        <pc:sldMkLst>
          <pc:docMk/>
          <pc:sldMk cId="559609687" sldId="319"/>
        </pc:sldMkLst>
        <pc:spChg chg="mod">
          <ac:chgData name="Teresita Roque" userId="3df34db21ab0fe38" providerId="LiveId" clId="{318F219D-0663-45C4-831A-F63012FDB65C}" dt="2026-03-05T14:47:38.113" v="25409" actId="113"/>
          <ac:spMkLst>
            <pc:docMk/>
            <pc:sldMk cId="559609687" sldId="319"/>
            <ac:spMk id="3" creationId="{F4A830BD-5CBA-21B3-8D95-CB736704E9C2}"/>
          </ac:spMkLst>
        </pc:spChg>
      </pc:sldChg>
      <pc:sldChg chg="delSp modSp new mod">
        <pc:chgData name="Teresita Roque" userId="3df34db21ab0fe38" providerId="LiveId" clId="{318F219D-0663-45C4-831A-F63012FDB65C}" dt="2026-03-13T06:37:52.236" v="28021" actId="14100"/>
        <pc:sldMkLst>
          <pc:docMk/>
          <pc:sldMk cId="3079237876" sldId="320"/>
        </pc:sldMkLst>
        <pc:spChg chg="mod">
          <ac:chgData name="Teresita Roque" userId="3df34db21ab0fe38" providerId="LiveId" clId="{318F219D-0663-45C4-831A-F63012FDB65C}" dt="2026-03-13T06:37:52.236" v="28021" actId="14100"/>
          <ac:spMkLst>
            <pc:docMk/>
            <pc:sldMk cId="3079237876" sldId="320"/>
            <ac:spMk id="3" creationId="{E534B9A0-FF70-C6FC-5E5D-92EEECF05A3A}"/>
          </ac:spMkLst>
        </pc:spChg>
      </pc:sldChg>
      <pc:sldChg chg="delSp modSp new mod">
        <pc:chgData name="Teresita Roque" userId="3df34db21ab0fe38" providerId="LiveId" clId="{318F219D-0663-45C4-831A-F63012FDB65C}" dt="2026-03-13T06:33:20.736" v="27924" actId="12"/>
        <pc:sldMkLst>
          <pc:docMk/>
          <pc:sldMk cId="3312250159" sldId="321"/>
        </pc:sldMkLst>
        <pc:spChg chg="mod">
          <ac:chgData name="Teresita Roque" userId="3df34db21ab0fe38" providerId="LiveId" clId="{318F219D-0663-45C4-831A-F63012FDB65C}" dt="2026-03-13T06:33:20.736" v="27924" actId="12"/>
          <ac:spMkLst>
            <pc:docMk/>
            <pc:sldMk cId="3312250159" sldId="321"/>
            <ac:spMk id="3" creationId="{5B0FE64D-1929-1F9B-BF55-1AF55C548F9C}"/>
          </ac:spMkLst>
        </pc:spChg>
      </pc:sldChg>
      <pc:sldChg chg="delSp modSp new mod">
        <pc:chgData name="Teresita Roque" userId="3df34db21ab0fe38" providerId="LiveId" clId="{318F219D-0663-45C4-831A-F63012FDB65C}" dt="2026-03-12T10:50:28.445" v="27603" actId="27636"/>
        <pc:sldMkLst>
          <pc:docMk/>
          <pc:sldMk cId="1562375079" sldId="324"/>
        </pc:sldMkLst>
        <pc:spChg chg="mod">
          <ac:chgData name="Teresita Roque" userId="3df34db21ab0fe38" providerId="LiveId" clId="{318F219D-0663-45C4-831A-F63012FDB65C}" dt="2026-03-12T10:50:28.445" v="27603" actId="27636"/>
          <ac:spMkLst>
            <pc:docMk/>
            <pc:sldMk cId="1562375079" sldId="324"/>
            <ac:spMk id="3" creationId="{A6AEDE76-3436-3B02-D0CD-D21A56C0255E}"/>
          </ac:spMkLst>
        </pc:spChg>
      </pc:sldChg>
      <pc:sldChg chg="delSp modSp new mod">
        <pc:chgData name="Teresita Roque" userId="3df34db21ab0fe38" providerId="LiveId" clId="{318F219D-0663-45C4-831A-F63012FDB65C}" dt="2026-03-12T10:55:38.244" v="27709" actId="12"/>
        <pc:sldMkLst>
          <pc:docMk/>
          <pc:sldMk cId="3914191749" sldId="325"/>
        </pc:sldMkLst>
        <pc:spChg chg="mod">
          <ac:chgData name="Teresita Roque" userId="3df34db21ab0fe38" providerId="LiveId" clId="{318F219D-0663-45C4-831A-F63012FDB65C}" dt="2026-03-12T10:55:38.244" v="27709" actId="12"/>
          <ac:spMkLst>
            <pc:docMk/>
            <pc:sldMk cId="3914191749" sldId="325"/>
            <ac:spMk id="3" creationId="{8F03B07C-0957-10F0-C63D-2C3610DEA08E}"/>
          </ac:spMkLst>
        </pc:spChg>
      </pc:sldChg>
      <pc:sldChg chg="delSp modSp new mod">
        <pc:chgData name="Teresita Roque" userId="3df34db21ab0fe38" providerId="LiveId" clId="{318F219D-0663-45C4-831A-F63012FDB65C}" dt="2026-03-12T10:53:21.996" v="27699" actId="20577"/>
        <pc:sldMkLst>
          <pc:docMk/>
          <pc:sldMk cId="3586717993" sldId="326"/>
        </pc:sldMkLst>
        <pc:spChg chg="del">
          <ac:chgData name="Teresita Roque" userId="3df34db21ab0fe38" providerId="LiveId" clId="{318F219D-0663-45C4-831A-F63012FDB65C}" dt="2026-03-12T10:49:09.405" v="27595" actId="478"/>
          <ac:spMkLst>
            <pc:docMk/>
            <pc:sldMk cId="3586717993" sldId="326"/>
            <ac:spMk id="2" creationId="{7FAA2324-77A3-EDD1-A3C6-7E9E509E4310}"/>
          </ac:spMkLst>
        </pc:spChg>
        <pc:spChg chg="mod">
          <ac:chgData name="Teresita Roque" userId="3df34db21ab0fe38" providerId="LiveId" clId="{318F219D-0663-45C4-831A-F63012FDB65C}" dt="2026-03-12T10:53:21.996" v="27699" actId="20577"/>
          <ac:spMkLst>
            <pc:docMk/>
            <pc:sldMk cId="3586717993" sldId="326"/>
            <ac:spMk id="3" creationId="{55D763D9-AC47-1C4F-5E3E-884A1970289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13/03/2026</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dirty="0"/>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D40210-9A76-4288-B9FD-2E6EF58FA949}" type="datetimeFigureOut">
              <a:rPr lang="en-GB" smtClean="0"/>
              <a:t>13/03/2026</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A8173-6EA7-483C-A1E0-CFB4950086E9}" type="slidenum">
              <a:rPr lang="en-GB" smtClean="0"/>
              <a:t>‹#›</a:t>
            </a:fld>
            <a:endParaRPr lang="en-GB" dirty="0"/>
          </a:p>
        </p:txBody>
      </p:sp>
    </p:spTree>
    <p:extLst>
      <p:ext uri="{BB962C8B-B14F-4D97-AF65-F5344CB8AC3E}">
        <p14:creationId xmlns:p14="http://schemas.microsoft.com/office/powerpoint/2010/main" val="2160981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7EA8173-6EA7-483C-A1E0-CFB4950086E9}" type="slidenum">
              <a:rPr lang="en-GB" smtClean="0"/>
              <a:t>1</a:t>
            </a:fld>
            <a:endParaRPr lang="en-GB" dirty="0"/>
          </a:p>
        </p:txBody>
      </p:sp>
    </p:spTree>
    <p:extLst>
      <p:ext uri="{BB962C8B-B14F-4D97-AF65-F5344CB8AC3E}">
        <p14:creationId xmlns:p14="http://schemas.microsoft.com/office/powerpoint/2010/main" val="4093417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7EA8173-6EA7-483C-A1E0-CFB4950086E9}" type="slidenum">
              <a:rPr lang="en-GB" smtClean="0"/>
              <a:t>19</a:t>
            </a:fld>
            <a:endParaRPr lang="en-GB" dirty="0"/>
          </a:p>
        </p:txBody>
      </p:sp>
    </p:spTree>
    <p:extLst>
      <p:ext uri="{BB962C8B-B14F-4D97-AF65-F5344CB8AC3E}">
        <p14:creationId xmlns:p14="http://schemas.microsoft.com/office/powerpoint/2010/main" val="8339747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13/03/2026</a:t>
            </a:fld>
            <a:endParaRPr lang="en-GB" dirty="0"/>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13/03/2026</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13/03/2026</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hyperlink" Target="https://www.gov.uk/government/publications/tuberculosis-tb-action-plan-for-england/tuberculosis-tb-action-plan-for-england-2021-to-2026" TargetMode="External"/><Relationship Id="rId3" Type="http://schemas.openxmlformats.org/officeDocument/2006/relationships/hyperlink" Target="https://www.nice.org.uk/guidance/ng33/chapter/Recommendations#preventing-tb" TargetMode="External"/><Relationship Id="rId7" Type="http://schemas.openxmlformats.org/officeDocument/2006/relationships/hyperlink" Target="https://www.gov.uk/government/publications/tuberculosis-in-england-2022-report-data-up-to-end-of-2021/tb-prevention-in-england-2021#contact-tracin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s://www.gov.uk/government/publications/managing-tuberculosis-tb-in-prisons/management-of-tuberculosis-in-secure-settings-in-england#infection-prevention-and-control" TargetMode="External"/><Relationship Id="rId5" Type="http://schemas.openxmlformats.org/officeDocument/2006/relationships/hyperlink" Target="https://www.nhs.uk/conditions/tuberculosis-tb/" TargetMode="External"/><Relationship Id="rId4" Type="http://schemas.openxmlformats.org/officeDocument/2006/relationships/hyperlink" Target="https://bnf.nice.org.uk/treatment-summaries/tuberculosis/#:~:text=Within%20the%20UK%20there%20are,without%20central%20nervous%20system%20involvement" TargetMode="External"/><Relationship Id="rId9" Type="http://schemas.openxmlformats.org/officeDocument/2006/relationships/hyperlink" Target="https://www.gov.uk/guidance/tuberculosis-tb-migrant-health-guide" TargetMode="External"/></Relationships>
</file>

<file path=ppt/slides/_rels/slide20.xml.rels><?xml version="1.0" encoding="UTF-8" standalone="yes"?>
<Relationships xmlns="http://schemas.openxmlformats.org/package/2006/relationships"><Relationship Id="rId8" Type="http://schemas.openxmlformats.org/officeDocument/2006/relationships/hyperlink" Target="https://www.gov.uk/government/publications/tuberculosis-in-england-2025-report/1-tuberculosis-incidence-and-epidemiology-england-2024#:~:text=In%202024%2C%20there%20was%20a,Notes%20to%20Figure%202" TargetMode="External"/><Relationship Id="rId3" Type="http://schemas.openxmlformats.org/officeDocument/2006/relationships/hyperlink" Target="https://www.gov.uk/guidance/tuberculosis-screening#latent-tb-infection-ltbi" TargetMode="External"/><Relationship Id="rId7" Type="http://schemas.openxmlformats.org/officeDocument/2006/relationships/hyperlink" Target="https://www.gov.uk/government/collections/tuberculosis-and-other-mycobacterial-diseases-diagnosis-screening-management-and-data" TargetMode="External"/><Relationship Id="rId2" Type="http://schemas.openxmlformats.org/officeDocument/2006/relationships/hyperlink" Target="https://www.gov.uk/guidance/tuberculosis-tb-migrant-health-guide" TargetMode="External"/><Relationship Id="rId1" Type="http://schemas.openxmlformats.org/officeDocument/2006/relationships/slideLayout" Target="../slideLayouts/slideLayout2.xml"/><Relationship Id="rId6" Type="http://schemas.openxmlformats.org/officeDocument/2006/relationships/hyperlink" Target="https://www.nice.org.uk/guidance/ng33" TargetMode="External"/><Relationship Id="rId5" Type="http://schemas.openxmlformats.org/officeDocument/2006/relationships/hyperlink" Target="https://wkc.who.int/resources/publications/i/item/who-consolidated-guidelines-on-tuberculosis-module-3-diagnosis---rapid-diagnostics-for-tuberculosis-detection" TargetMode="External"/><Relationship Id="rId4" Type="http://schemas.openxmlformats.org/officeDocument/2006/relationships/hyperlink" Target="https://www.gov.uk/government/news/tuberculosis-notifications-in-england-stabilise-in-2025" TargetMode="External"/><Relationship Id="rId9" Type="http://schemas.openxmlformats.org/officeDocument/2006/relationships/hyperlink" Target="https://www.gov.uk/government/statistics/tuberculosis-in-england-national-quarterly-reports/national-quarterly-report-of-tuberculosis-in-england-quarter-4-2024-provisional-data"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who.int/data/data-collection-tools/who-mortality-database" TargetMode="External"/><Relationship Id="rId2" Type="http://schemas.openxmlformats.org/officeDocument/2006/relationships/hyperlink" Target="https://www.gov.uk/government/publications/tuberculosis-in-england-2025-report/4-tuberculosis-treatment-and-outcomes-england-2024"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14DD2-4A84-4A38-9C18-84E3FDFA6794}"/>
              </a:ext>
            </a:extLst>
          </p:cNvPr>
          <p:cNvSpPr>
            <a:spLocks noGrp="1"/>
          </p:cNvSpPr>
          <p:nvPr>
            <p:ph type="ctrTitle"/>
          </p:nvPr>
        </p:nvSpPr>
        <p:spPr>
          <a:xfrm>
            <a:off x="755576" y="1469851"/>
            <a:ext cx="7772400" cy="1470025"/>
          </a:xfrm>
        </p:spPr>
        <p:txBody>
          <a:bodyPr>
            <a:normAutofit/>
          </a:bodyPr>
          <a:lstStyle/>
          <a:p>
            <a:r>
              <a:rPr lang="en-GB" sz="3200" b="1" i="1" dirty="0">
                <a:solidFill>
                  <a:schemeClr val="bg1"/>
                </a:solidFill>
                <a:cs typeface="Arial" panose="020B0604020202020204" pitchFamily="34" charset="0"/>
              </a:rPr>
              <a:t>INTRODUCTION TO PUBLIC HEALTH</a:t>
            </a:r>
            <a:endParaRPr lang="en-GB" sz="3200" i="1" dirty="0">
              <a:solidFill>
                <a:schemeClr val="bg1"/>
              </a:solidFill>
              <a:cs typeface="Arial" panose="020B0604020202020204" pitchFamily="34" charset="0"/>
            </a:endParaRPr>
          </a:p>
        </p:txBody>
      </p:sp>
      <p:sp>
        <p:nvSpPr>
          <p:cNvPr id="3" name="Subtitle 2">
            <a:extLst>
              <a:ext uri="{FF2B5EF4-FFF2-40B4-BE49-F238E27FC236}">
                <a16:creationId xmlns:a16="http://schemas.microsoft.com/office/drawing/2014/main" id="{F0BC8BCD-C032-47DB-8881-416DA81CAE0F}"/>
              </a:ext>
            </a:extLst>
          </p:cNvPr>
          <p:cNvSpPr>
            <a:spLocks noGrp="1"/>
          </p:cNvSpPr>
          <p:nvPr>
            <p:ph type="subTitle" idx="1"/>
          </p:nvPr>
        </p:nvSpPr>
        <p:spPr>
          <a:xfrm>
            <a:off x="251520" y="4653136"/>
            <a:ext cx="5616624" cy="1752600"/>
          </a:xfrm>
        </p:spPr>
        <p:txBody>
          <a:bodyPr>
            <a:normAutofit/>
          </a:bodyPr>
          <a:lstStyle/>
          <a:p>
            <a:r>
              <a:rPr lang="en-GB" sz="2800" b="1" dirty="0">
                <a:solidFill>
                  <a:schemeClr val="bg1"/>
                </a:solidFill>
                <a:cs typeface="Arial" panose="020B0604020202020204" pitchFamily="34" charset="0"/>
              </a:rPr>
              <a:t>Lecturer Name: Odette Jack</a:t>
            </a:r>
          </a:p>
          <a:p>
            <a:endParaRPr lang="en-GB" sz="2800" b="1" dirty="0">
              <a:solidFill>
                <a:schemeClr val="bg1"/>
              </a:solidFill>
              <a:cs typeface="Arial" panose="020B0604020202020204" pitchFamily="34" charset="0"/>
            </a:endParaRPr>
          </a:p>
        </p:txBody>
      </p:sp>
      <p:sp>
        <p:nvSpPr>
          <p:cNvPr id="5" name="TextBox 4">
            <a:extLst>
              <a:ext uri="{FF2B5EF4-FFF2-40B4-BE49-F238E27FC236}">
                <a16:creationId xmlns:a16="http://schemas.microsoft.com/office/drawing/2014/main" id="{A241E7F5-8D1F-4694-5F7B-54DC6A67B496}"/>
              </a:ext>
            </a:extLst>
          </p:cNvPr>
          <p:cNvSpPr txBox="1"/>
          <p:nvPr/>
        </p:nvSpPr>
        <p:spPr>
          <a:xfrm>
            <a:off x="899592" y="2403631"/>
            <a:ext cx="6984776" cy="584775"/>
          </a:xfrm>
          <a:prstGeom prst="rect">
            <a:avLst/>
          </a:prstGeom>
          <a:noFill/>
        </p:spPr>
        <p:txBody>
          <a:bodyPr wrap="square">
            <a:spAutoFit/>
          </a:bodyPr>
          <a:lstStyle/>
          <a:p>
            <a:pPr algn="ctr"/>
            <a:r>
              <a:rPr lang="en-GB" sz="3200" b="1" i="1" dirty="0">
                <a:solidFill>
                  <a:schemeClr val="bg1"/>
                </a:solidFill>
                <a:cs typeface="Arial" panose="020B0604020202020204" pitchFamily="34" charset="0"/>
              </a:rPr>
              <a:t>Assignment 1</a:t>
            </a:r>
          </a:p>
        </p:txBody>
      </p:sp>
      <p:sp>
        <p:nvSpPr>
          <p:cNvPr id="7" name="TextBox 6">
            <a:extLst>
              <a:ext uri="{FF2B5EF4-FFF2-40B4-BE49-F238E27FC236}">
                <a16:creationId xmlns:a16="http://schemas.microsoft.com/office/drawing/2014/main" id="{4EE2E764-804F-3FDA-3D7D-02B1626EBE85}"/>
              </a:ext>
            </a:extLst>
          </p:cNvPr>
          <p:cNvSpPr txBox="1"/>
          <p:nvPr/>
        </p:nvSpPr>
        <p:spPr>
          <a:xfrm>
            <a:off x="1907704" y="2988406"/>
            <a:ext cx="4572000" cy="584775"/>
          </a:xfrm>
          <a:prstGeom prst="rect">
            <a:avLst/>
          </a:prstGeom>
          <a:noFill/>
        </p:spPr>
        <p:txBody>
          <a:bodyPr wrap="square">
            <a:spAutoFit/>
          </a:bodyPr>
          <a:lstStyle/>
          <a:p>
            <a:pPr algn="ctr"/>
            <a:r>
              <a:rPr lang="en-GB" sz="3200" b="1" i="1" dirty="0">
                <a:solidFill>
                  <a:schemeClr val="bg1"/>
                </a:solidFill>
                <a:cs typeface="Arial" panose="020B0604020202020204" pitchFamily="34" charset="0"/>
              </a:rPr>
              <a:t>LCHS4008</a:t>
            </a:r>
            <a:endParaRPr lang="en-GB" sz="3200" b="1" dirty="0">
              <a:solidFill>
                <a:schemeClr val="bg1"/>
              </a:solidFill>
              <a:cs typeface="Arial" panose="020B0604020202020204" pitchFamily="34" charset="0"/>
            </a:endParaRPr>
          </a:p>
        </p:txBody>
      </p:sp>
    </p:spTree>
    <p:extLst>
      <p:ext uri="{BB962C8B-B14F-4D97-AF65-F5344CB8AC3E}">
        <p14:creationId xmlns:p14="http://schemas.microsoft.com/office/powerpoint/2010/main" val="2318802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019E0-A356-1E1D-DB00-F8EC2EF04BD5}"/>
              </a:ext>
            </a:extLst>
          </p:cNvPr>
          <p:cNvSpPr>
            <a:spLocks noGrp="1"/>
          </p:cNvSpPr>
          <p:nvPr>
            <p:ph type="title"/>
          </p:nvPr>
        </p:nvSpPr>
        <p:spPr/>
        <p:txBody>
          <a:bodyPr>
            <a:normAutofit/>
          </a:bodyPr>
          <a:lstStyle/>
          <a:p>
            <a:r>
              <a:rPr lang="en-GB" sz="4000" dirty="0"/>
              <a:t>Group Tuberculosis</a:t>
            </a:r>
          </a:p>
        </p:txBody>
      </p:sp>
      <p:pic>
        <p:nvPicPr>
          <p:cNvPr id="5" name="Content Placeholder 4">
            <a:extLst>
              <a:ext uri="{FF2B5EF4-FFF2-40B4-BE49-F238E27FC236}">
                <a16:creationId xmlns:a16="http://schemas.microsoft.com/office/drawing/2014/main" id="{C7D24346-2586-768D-82C7-9679E80C50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588224" y="1844824"/>
            <a:ext cx="2039887" cy="2376264"/>
          </a:xfrm>
          <a:prstGeom prst="rect">
            <a:avLst/>
          </a:prstGeom>
        </p:spPr>
      </p:pic>
      <p:graphicFrame>
        <p:nvGraphicFramePr>
          <p:cNvPr id="10" name="Table 9">
            <a:extLst>
              <a:ext uri="{FF2B5EF4-FFF2-40B4-BE49-F238E27FC236}">
                <a16:creationId xmlns:a16="http://schemas.microsoft.com/office/drawing/2014/main" id="{B19C709B-9CAE-1F16-97D6-04CB43DF2417}"/>
              </a:ext>
            </a:extLst>
          </p:cNvPr>
          <p:cNvGraphicFramePr>
            <a:graphicFrameLocks noGrp="1"/>
          </p:cNvGraphicFramePr>
          <p:nvPr>
            <p:extLst>
              <p:ext uri="{D42A27DB-BD31-4B8C-83A1-F6EECF244321}">
                <p14:modId xmlns:p14="http://schemas.microsoft.com/office/powerpoint/2010/main" val="1077407036"/>
              </p:ext>
            </p:extLst>
          </p:nvPr>
        </p:nvGraphicFramePr>
        <p:xfrm>
          <a:off x="611560" y="1821004"/>
          <a:ext cx="5561656" cy="2468880"/>
        </p:xfrm>
        <a:graphic>
          <a:graphicData uri="http://schemas.openxmlformats.org/drawingml/2006/table">
            <a:tbl>
              <a:tblPr firstRow="1" bandRow="1">
                <a:tableStyleId>{5C22544A-7EE6-4342-B048-85BDC9FD1C3A}</a:tableStyleId>
              </a:tblPr>
              <a:tblGrid>
                <a:gridCol w="2780828">
                  <a:extLst>
                    <a:ext uri="{9D8B030D-6E8A-4147-A177-3AD203B41FA5}">
                      <a16:colId xmlns:a16="http://schemas.microsoft.com/office/drawing/2014/main" val="39083547"/>
                    </a:ext>
                  </a:extLst>
                </a:gridCol>
                <a:gridCol w="2780828">
                  <a:extLst>
                    <a:ext uri="{9D8B030D-6E8A-4147-A177-3AD203B41FA5}">
                      <a16:colId xmlns:a16="http://schemas.microsoft.com/office/drawing/2014/main" val="2122556125"/>
                    </a:ext>
                  </a:extLst>
                </a:gridCol>
              </a:tblGrid>
              <a:tr h="285137">
                <a:tc>
                  <a:txBody>
                    <a:bodyPr/>
                    <a:lstStyle/>
                    <a:p>
                      <a:pPr algn="ctr"/>
                      <a:r>
                        <a:rPr lang="en-GB" dirty="0"/>
                        <a:t>Student Name</a:t>
                      </a:r>
                      <a:endParaRPr lang="en-US" dirty="0"/>
                    </a:p>
                  </a:txBody>
                  <a:tcPr/>
                </a:tc>
                <a:tc>
                  <a:txBody>
                    <a:bodyPr/>
                    <a:lstStyle/>
                    <a:p>
                      <a:pPr algn="ctr"/>
                      <a:r>
                        <a:rPr lang="en-GB" dirty="0"/>
                        <a:t>Student Number</a:t>
                      </a:r>
                      <a:endParaRPr lang="en-US" dirty="0"/>
                    </a:p>
                  </a:txBody>
                  <a:tcPr/>
                </a:tc>
                <a:extLst>
                  <a:ext uri="{0D108BD9-81ED-4DB2-BD59-A6C34878D82A}">
                    <a16:rowId xmlns:a16="http://schemas.microsoft.com/office/drawing/2014/main" val="2067919164"/>
                  </a:ext>
                </a:extLst>
              </a:tr>
              <a:tr h="285137">
                <a:tc>
                  <a:txBody>
                    <a:bodyPr/>
                    <a:lstStyle/>
                    <a:p>
                      <a:pPr algn="l"/>
                      <a:r>
                        <a:rPr lang="en-GB" dirty="0"/>
                        <a:t>Tsehay Kebede </a:t>
                      </a:r>
                      <a:r>
                        <a:rPr lang="en-GB" dirty="0" err="1"/>
                        <a:t>Kefale</a:t>
                      </a:r>
                      <a:endParaRPr lang="en-US" dirty="0"/>
                    </a:p>
                  </a:txBody>
                  <a:tcPr/>
                </a:tc>
                <a:tc>
                  <a:txBody>
                    <a:bodyPr/>
                    <a:lstStyle/>
                    <a:p>
                      <a:pPr algn="l"/>
                      <a:r>
                        <a:rPr lang="en-GB" dirty="0"/>
                        <a:t>2518040</a:t>
                      </a:r>
                      <a:endParaRPr lang="en-US" dirty="0"/>
                    </a:p>
                  </a:txBody>
                  <a:tcPr/>
                </a:tc>
                <a:extLst>
                  <a:ext uri="{0D108BD9-81ED-4DB2-BD59-A6C34878D82A}">
                    <a16:rowId xmlns:a16="http://schemas.microsoft.com/office/drawing/2014/main" val="603816396"/>
                  </a:ext>
                </a:extLst>
              </a:tr>
              <a:tr h="285137">
                <a:tc>
                  <a:txBody>
                    <a:bodyPr/>
                    <a:lstStyle/>
                    <a:p>
                      <a:pPr algn="l"/>
                      <a:r>
                        <a:rPr lang="en-GB" dirty="0" err="1"/>
                        <a:t>Andreaa</a:t>
                      </a:r>
                      <a:r>
                        <a:rPr lang="en-GB" dirty="0"/>
                        <a:t> Rebecca Ardelean</a:t>
                      </a:r>
                      <a:endParaRPr lang="en-US" dirty="0"/>
                    </a:p>
                  </a:txBody>
                  <a:tcPr/>
                </a:tc>
                <a:tc>
                  <a:txBody>
                    <a:bodyPr/>
                    <a:lstStyle/>
                    <a:p>
                      <a:pPr algn="l"/>
                      <a:r>
                        <a:rPr lang="en-GB" dirty="0"/>
                        <a:t>2508016</a:t>
                      </a:r>
                      <a:endParaRPr lang="en-US" dirty="0"/>
                    </a:p>
                  </a:txBody>
                  <a:tcPr/>
                </a:tc>
                <a:extLst>
                  <a:ext uri="{0D108BD9-81ED-4DB2-BD59-A6C34878D82A}">
                    <a16:rowId xmlns:a16="http://schemas.microsoft.com/office/drawing/2014/main" val="1286913284"/>
                  </a:ext>
                </a:extLst>
              </a:tr>
              <a:tr h="285137">
                <a:tc>
                  <a:txBody>
                    <a:bodyPr/>
                    <a:lstStyle/>
                    <a:p>
                      <a:pPr algn="l"/>
                      <a:r>
                        <a:rPr lang="en-GB" dirty="0"/>
                        <a:t>Teresita Tario Roque</a:t>
                      </a:r>
                      <a:endParaRPr lang="en-US" dirty="0"/>
                    </a:p>
                  </a:txBody>
                  <a:tcPr/>
                </a:tc>
                <a:tc>
                  <a:txBody>
                    <a:bodyPr/>
                    <a:lstStyle/>
                    <a:p>
                      <a:pPr algn="l"/>
                      <a:r>
                        <a:rPr lang="en-GB" dirty="0"/>
                        <a:t>2508009</a:t>
                      </a:r>
                      <a:endParaRPr lang="en-US" dirty="0"/>
                    </a:p>
                  </a:txBody>
                  <a:tcPr/>
                </a:tc>
                <a:extLst>
                  <a:ext uri="{0D108BD9-81ED-4DB2-BD59-A6C34878D82A}">
                    <a16:rowId xmlns:a16="http://schemas.microsoft.com/office/drawing/2014/main" val="3990136454"/>
                  </a:ext>
                </a:extLst>
              </a:tr>
              <a:tr h="285137">
                <a:tc>
                  <a:txBody>
                    <a:bodyPr/>
                    <a:lstStyle/>
                    <a:p>
                      <a:pPr algn="l"/>
                      <a:r>
                        <a:rPr lang="en-GB" dirty="0"/>
                        <a:t>Rama Gyawali</a:t>
                      </a:r>
                      <a:endParaRPr lang="en-US" dirty="0"/>
                    </a:p>
                  </a:txBody>
                  <a:tcPr/>
                </a:tc>
                <a:tc>
                  <a:txBody>
                    <a:bodyPr/>
                    <a:lstStyle/>
                    <a:p>
                      <a:pPr algn="l"/>
                      <a:r>
                        <a:rPr lang="en-GB" dirty="0"/>
                        <a:t>2509561</a:t>
                      </a:r>
                      <a:endParaRPr lang="en-US" dirty="0"/>
                    </a:p>
                  </a:txBody>
                  <a:tcPr/>
                </a:tc>
                <a:extLst>
                  <a:ext uri="{0D108BD9-81ED-4DB2-BD59-A6C34878D82A}">
                    <a16:rowId xmlns:a16="http://schemas.microsoft.com/office/drawing/2014/main" val="3158694173"/>
                  </a:ext>
                </a:extLst>
              </a:tr>
              <a:tr h="285137">
                <a:tc>
                  <a:txBody>
                    <a:bodyPr/>
                    <a:lstStyle/>
                    <a:p>
                      <a:pPr algn="l"/>
                      <a:r>
                        <a:rPr lang="en-GB" dirty="0"/>
                        <a:t>Ufuoma </a:t>
                      </a:r>
                      <a:r>
                        <a:rPr lang="en-GB" dirty="0" err="1"/>
                        <a:t>Adjuya</a:t>
                      </a:r>
                      <a:endParaRPr lang="en-US" dirty="0"/>
                    </a:p>
                  </a:txBody>
                  <a:tcPr/>
                </a:tc>
                <a:tc>
                  <a:txBody>
                    <a:bodyPr/>
                    <a:lstStyle/>
                    <a:p>
                      <a:pPr algn="l"/>
                      <a:r>
                        <a:rPr lang="en-GB" dirty="0"/>
                        <a:t>2511147</a:t>
                      </a:r>
                      <a:endParaRPr lang="en-US" dirty="0"/>
                    </a:p>
                  </a:txBody>
                  <a:tcPr/>
                </a:tc>
                <a:extLst>
                  <a:ext uri="{0D108BD9-81ED-4DB2-BD59-A6C34878D82A}">
                    <a16:rowId xmlns:a16="http://schemas.microsoft.com/office/drawing/2014/main" val="3193647764"/>
                  </a:ext>
                </a:extLst>
              </a:tr>
            </a:tbl>
          </a:graphicData>
        </a:graphic>
      </p:graphicFrame>
    </p:spTree>
    <p:extLst>
      <p:ext uri="{BB962C8B-B14F-4D97-AF65-F5344CB8AC3E}">
        <p14:creationId xmlns:p14="http://schemas.microsoft.com/office/powerpoint/2010/main" val="22525977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DC5C8D-9054-F889-4C5F-888C97EFADB8}"/>
              </a:ext>
            </a:extLst>
          </p:cNvPr>
          <p:cNvSpPr>
            <a:spLocks noGrp="1"/>
          </p:cNvSpPr>
          <p:nvPr>
            <p:ph type="title"/>
          </p:nvPr>
        </p:nvSpPr>
        <p:spPr/>
        <p:txBody>
          <a:bodyPr>
            <a:normAutofit fontScale="90000"/>
          </a:bodyPr>
          <a:lstStyle/>
          <a:p>
            <a:r>
              <a:rPr lang="en-GB" sz="3600" b="1" dirty="0">
                <a:latin typeface="Arial" panose="020B0604020202020204" pitchFamily="34" charset="0"/>
                <a:cs typeface="Arial" panose="020B0604020202020204" pitchFamily="34" charset="0"/>
              </a:rPr>
              <a:t>Tuberculosis in the UK</a:t>
            </a:r>
            <a:br>
              <a:rPr lang="en-GB" b="1" dirty="0"/>
            </a:br>
            <a:r>
              <a:rPr lang="en-GB" b="1" dirty="0"/>
              <a:t> </a:t>
            </a:r>
          </a:p>
        </p:txBody>
      </p:sp>
      <p:sp>
        <p:nvSpPr>
          <p:cNvPr id="3" name="Content Placeholder 2">
            <a:extLst>
              <a:ext uri="{FF2B5EF4-FFF2-40B4-BE49-F238E27FC236}">
                <a16:creationId xmlns:a16="http://schemas.microsoft.com/office/drawing/2014/main" id="{255DC454-15E6-BD42-1287-5A2E335E4925}"/>
              </a:ext>
            </a:extLst>
          </p:cNvPr>
          <p:cNvSpPr>
            <a:spLocks noGrp="1"/>
          </p:cNvSpPr>
          <p:nvPr>
            <p:ph idx="1"/>
          </p:nvPr>
        </p:nvSpPr>
        <p:spPr>
          <a:xfrm>
            <a:off x="827584" y="1124744"/>
            <a:ext cx="7344816" cy="4392488"/>
          </a:xfrm>
        </p:spPr>
        <p:txBody>
          <a:bodyPr>
            <a:normAutofit/>
          </a:bodyPr>
          <a:lstStyle/>
          <a:p>
            <a:pPr marL="0" indent="0">
              <a:buNone/>
            </a:pPr>
            <a:r>
              <a:rPr lang="en-GB" sz="2800" b="1" dirty="0"/>
              <a:t>OVERVIEW</a:t>
            </a:r>
          </a:p>
          <a:p>
            <a:r>
              <a:rPr lang="en-GB" sz="1800" dirty="0"/>
              <a:t>Introduction/Definition of Tuberculosis</a:t>
            </a:r>
          </a:p>
          <a:p>
            <a:r>
              <a:rPr lang="en-GB" sz="1800" dirty="0"/>
              <a:t>Approaches and Strategies used to measure</a:t>
            </a:r>
          </a:p>
          <a:p>
            <a:r>
              <a:rPr lang="en-GB" sz="1800" dirty="0"/>
              <a:t>Approaches and Strategies used to monitor</a:t>
            </a:r>
          </a:p>
          <a:p>
            <a:r>
              <a:rPr lang="en-GB" sz="1800" dirty="0"/>
              <a:t>Approaches and Strategies used to control</a:t>
            </a:r>
          </a:p>
          <a:p>
            <a:r>
              <a:rPr lang="en-GB" sz="1800" dirty="0"/>
              <a:t>Policies and Strategies of UK Government</a:t>
            </a:r>
          </a:p>
          <a:p>
            <a:r>
              <a:rPr lang="en-GB" sz="1800" dirty="0"/>
              <a:t>Prevention outbreak (based on the case study)</a:t>
            </a:r>
          </a:p>
          <a:p>
            <a:r>
              <a:rPr lang="en-GB" sz="1800" dirty="0"/>
              <a:t>Conclusion</a:t>
            </a:r>
          </a:p>
          <a:p>
            <a:r>
              <a:rPr lang="en-GB" sz="1800" dirty="0"/>
              <a:t>References</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id="{C9F8803E-B262-2079-2E3C-B54F5E5331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1052736"/>
            <a:ext cx="2466975" cy="3960440"/>
          </a:xfrm>
          <a:prstGeom prst="rect">
            <a:avLst/>
          </a:prstGeom>
        </p:spPr>
      </p:pic>
    </p:spTree>
    <p:extLst>
      <p:ext uri="{BB962C8B-B14F-4D97-AF65-F5344CB8AC3E}">
        <p14:creationId xmlns:p14="http://schemas.microsoft.com/office/powerpoint/2010/main" val="8933131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ADD9A-30B2-D008-7651-9321DA7D42C0}"/>
              </a:ext>
            </a:extLst>
          </p:cNvPr>
          <p:cNvSpPr>
            <a:spLocks noGrp="1"/>
          </p:cNvSpPr>
          <p:nvPr>
            <p:ph type="title"/>
          </p:nvPr>
        </p:nvSpPr>
        <p:spPr>
          <a:xfrm>
            <a:off x="457200" y="0"/>
            <a:ext cx="8229600" cy="778098"/>
          </a:xfrm>
        </p:spPr>
        <p:txBody>
          <a:bodyPr>
            <a:noAutofit/>
          </a:bodyPr>
          <a:lstStyle/>
          <a:p>
            <a:r>
              <a:rPr lang="en-GB" sz="2800" b="1" dirty="0"/>
              <a:t>Introduction/Definition of Tuberculosis</a:t>
            </a:r>
          </a:p>
        </p:txBody>
      </p:sp>
      <p:sp>
        <p:nvSpPr>
          <p:cNvPr id="3" name="Content Placeholder 2">
            <a:extLst>
              <a:ext uri="{FF2B5EF4-FFF2-40B4-BE49-F238E27FC236}">
                <a16:creationId xmlns:a16="http://schemas.microsoft.com/office/drawing/2014/main" id="{20170E23-F72A-CC56-B58F-EB47DA25753B}"/>
              </a:ext>
            </a:extLst>
          </p:cNvPr>
          <p:cNvSpPr>
            <a:spLocks noGrp="1"/>
          </p:cNvSpPr>
          <p:nvPr>
            <p:ph idx="1"/>
          </p:nvPr>
        </p:nvSpPr>
        <p:spPr>
          <a:xfrm>
            <a:off x="457200" y="980728"/>
            <a:ext cx="8229600" cy="4680520"/>
          </a:xfrm>
        </p:spPr>
        <p:txBody>
          <a:bodyPr>
            <a:normAutofit fontScale="25000" lnSpcReduction="20000"/>
          </a:bodyPr>
          <a:lstStyle/>
          <a:p>
            <a:pPr marL="0" indent="0" algn="just">
              <a:lnSpc>
                <a:spcPct val="120000"/>
              </a:lnSpc>
              <a:buNone/>
            </a:pPr>
            <a:r>
              <a:rPr lang="en-GB" sz="5600" b="1" dirty="0"/>
              <a:t>Tuberculosis (TB) </a:t>
            </a:r>
            <a:r>
              <a:rPr lang="en-GB" sz="5600" dirty="0"/>
              <a:t>is an infectious disease caused by Mycobacterium tuberculosis bacteria. It affects the lungs but also bones, spines, brain, and lymph nodes glands. It spreads through sneezes and coughs or speak from someone who is infected with TB.  Common symptoms of active TB disease includes a persistent coughing for more than 3 weeks with blood in mucus or phlegm,  loss of appetite, , fever, weight loss, tiredness, and night sweats (UKHSA 2025)</a:t>
            </a:r>
          </a:p>
          <a:p>
            <a:pPr marL="0" indent="0">
              <a:lnSpc>
                <a:spcPct val="120000"/>
              </a:lnSpc>
              <a:buNone/>
            </a:pPr>
            <a:endParaRPr lang="en-GB" sz="5600" b="1" dirty="0"/>
          </a:p>
          <a:p>
            <a:pPr marL="0" indent="0">
              <a:lnSpc>
                <a:spcPct val="120000"/>
              </a:lnSpc>
              <a:buNone/>
            </a:pPr>
            <a:r>
              <a:rPr lang="en-GB" sz="5600" b="1" dirty="0"/>
              <a:t>Two types of TB:</a:t>
            </a:r>
          </a:p>
          <a:p>
            <a:pPr marL="0" indent="0">
              <a:lnSpc>
                <a:spcPct val="120000"/>
              </a:lnSpc>
              <a:buNone/>
            </a:pPr>
            <a:r>
              <a:rPr lang="en-GB" sz="5600" b="1" dirty="0"/>
              <a:t>Latent</a:t>
            </a:r>
            <a:r>
              <a:rPr lang="en-GB" sz="5600" dirty="0"/>
              <a:t>- bacteria live in the body but they don’t feel sick, no symptoms, can not spread bacteria to others</a:t>
            </a:r>
          </a:p>
          <a:p>
            <a:pPr marL="0" indent="0">
              <a:lnSpc>
                <a:spcPct val="120000"/>
              </a:lnSpc>
              <a:buNone/>
            </a:pPr>
            <a:r>
              <a:rPr lang="en-GB" sz="5600" b="1" dirty="0"/>
              <a:t>Active</a:t>
            </a:r>
            <a:r>
              <a:rPr lang="en-GB" sz="5600" dirty="0"/>
              <a:t>- bacteria multiplies inside the body and they feel sick. It is contagious and easily spread to others (NHS England, 2023)</a:t>
            </a:r>
          </a:p>
          <a:p>
            <a:pPr marL="0" indent="0">
              <a:lnSpc>
                <a:spcPct val="120000"/>
              </a:lnSpc>
              <a:buNone/>
            </a:pPr>
            <a:endParaRPr lang="en-GB" sz="5600" b="1" dirty="0"/>
          </a:p>
          <a:p>
            <a:pPr marL="0" indent="0">
              <a:lnSpc>
                <a:spcPct val="120000"/>
              </a:lnSpc>
              <a:buNone/>
            </a:pPr>
            <a:r>
              <a:rPr lang="en-GB" sz="5600" b="1" dirty="0"/>
              <a:t>Prevalence and Incidence rate:</a:t>
            </a:r>
          </a:p>
          <a:p>
            <a:pPr marL="0" indent="0" algn="just">
              <a:lnSpc>
                <a:spcPct val="120000"/>
              </a:lnSpc>
              <a:buNone/>
            </a:pPr>
            <a:r>
              <a:rPr lang="en-GB" sz="5600" dirty="0"/>
              <a:t>The latest data from UK Health Agency (UKHSA), notifications of tuberculosis (TB) in England were stable in 2025 for 5,424 cases notified compared to 2024 with 5,487 cases of TB, a decreased of 1.1%. At present, England has a notification rate of 9.4 per 100,000 population which is higher than pandemic rate of 8.36 per 100,000 in 2019. But still below the rate of notification in 2011 which was 15.6 cases per 100,000. The TB notification rate in 2025 was 81.6% from those people born outside  the UK (UKHSA 2026)</a:t>
            </a:r>
          </a:p>
        </p:txBody>
      </p:sp>
    </p:spTree>
    <p:extLst>
      <p:ext uri="{BB962C8B-B14F-4D97-AF65-F5344CB8AC3E}">
        <p14:creationId xmlns:p14="http://schemas.microsoft.com/office/powerpoint/2010/main" val="2150669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66774F9-3FDF-D7B5-23B4-F9AC72E71EE1}"/>
              </a:ext>
            </a:extLst>
          </p:cNvPr>
          <p:cNvSpPr>
            <a:spLocks noGrp="1"/>
          </p:cNvSpPr>
          <p:nvPr>
            <p:ph idx="1"/>
          </p:nvPr>
        </p:nvSpPr>
        <p:spPr>
          <a:xfrm>
            <a:off x="457200" y="548680"/>
            <a:ext cx="8229600" cy="3917032"/>
          </a:xfrm>
        </p:spPr>
        <p:txBody>
          <a:bodyPr>
            <a:normAutofit/>
          </a:bodyPr>
          <a:lstStyle/>
          <a:p>
            <a:pPr marL="0" indent="0">
              <a:buNone/>
            </a:pPr>
            <a:r>
              <a:rPr lang="en-GB" sz="1500" b="1" dirty="0"/>
              <a:t>Morbidity and mortality rate:</a:t>
            </a:r>
          </a:p>
          <a:p>
            <a:pPr marL="0" indent="0" algn="just">
              <a:buNone/>
            </a:pPr>
            <a:r>
              <a:rPr lang="en-GB" sz="1500" dirty="0"/>
              <a:t>Tuberculosis (TB) morbidity rate in the UK is rising, with 5,480 notified cases in 2024,  a 13% increase from 2023, resulting in a rate of 9.5 per 100,000 population (UKHSA, 2026). The mortality rate for TB, including deaths for people diagnosed with drug-sensitive TB in 2023, was approximately 4.6% mortality rate per 100,000 population ( UKHSA</a:t>
            </a:r>
            <a:r>
              <a:rPr lang="en-GB" sz="1500"/>
              <a:t>, 2024)</a:t>
            </a:r>
            <a:endParaRPr lang="en-GB" sz="1500" dirty="0"/>
          </a:p>
          <a:p>
            <a:pPr marL="0" indent="0">
              <a:buNone/>
            </a:pPr>
            <a:endParaRPr lang="en-US" dirty="0"/>
          </a:p>
        </p:txBody>
      </p:sp>
    </p:spTree>
    <p:extLst>
      <p:ext uri="{BB962C8B-B14F-4D97-AF65-F5344CB8AC3E}">
        <p14:creationId xmlns:p14="http://schemas.microsoft.com/office/powerpoint/2010/main" val="3233587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1245E-FBF3-F442-934B-0FDF4D5E2868}"/>
              </a:ext>
            </a:extLst>
          </p:cNvPr>
          <p:cNvSpPr>
            <a:spLocks noGrp="1"/>
          </p:cNvSpPr>
          <p:nvPr>
            <p:ph type="title"/>
          </p:nvPr>
        </p:nvSpPr>
        <p:spPr>
          <a:xfrm>
            <a:off x="461459" y="188640"/>
            <a:ext cx="8229600" cy="1431032"/>
          </a:xfrm>
        </p:spPr>
        <p:txBody>
          <a:bodyPr>
            <a:normAutofit fontScale="90000"/>
          </a:bodyPr>
          <a:lstStyle/>
          <a:p>
            <a:r>
              <a:rPr lang="en-GB" sz="3100" kern="100" dirty="0">
                <a:solidFill>
                  <a:schemeClr val="tx2">
                    <a:lumMod val="60000"/>
                    <a:lumOff val="40000"/>
                  </a:schemeClr>
                </a:solidFill>
                <a:effectLst/>
                <a:latin typeface="Arial" panose="020B0604020202020204" pitchFamily="34" charset="0"/>
                <a:ea typeface="Calibri" panose="020F0502020204030204" pitchFamily="34" charset="0"/>
                <a:cs typeface="Arial" panose="020B0604020202020204" pitchFamily="34" charset="0"/>
              </a:rPr>
              <a:t>The approaches and strategies used to measure Tuberculosis in the UK</a:t>
            </a:r>
            <a:br>
              <a:rPr lang="en-GB" sz="1800" kern="100" dirty="0">
                <a:solidFill>
                  <a:schemeClr val="tx2">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rPr>
            </a:br>
            <a:r>
              <a:rPr lang="en-GB" b="1" dirty="0"/>
              <a:t> </a:t>
            </a:r>
          </a:p>
        </p:txBody>
      </p:sp>
      <p:sp>
        <p:nvSpPr>
          <p:cNvPr id="5" name="Content Placeholder 4">
            <a:extLst>
              <a:ext uri="{FF2B5EF4-FFF2-40B4-BE49-F238E27FC236}">
                <a16:creationId xmlns:a16="http://schemas.microsoft.com/office/drawing/2014/main" id="{622C060D-CC60-CE54-6032-23B69855E142}"/>
              </a:ext>
            </a:extLst>
          </p:cNvPr>
          <p:cNvSpPr>
            <a:spLocks noGrp="1"/>
          </p:cNvSpPr>
          <p:nvPr>
            <p:ph idx="1"/>
          </p:nvPr>
        </p:nvSpPr>
        <p:spPr>
          <a:xfrm>
            <a:off x="440871" y="1160748"/>
            <a:ext cx="8229600" cy="4536504"/>
          </a:xfrm>
        </p:spPr>
        <p:txBody>
          <a:bodyPr>
            <a:normAutofit/>
          </a:bodyPr>
          <a:lstStyle/>
          <a:p>
            <a:pPr marL="0" indent="0">
              <a:buNone/>
            </a:pPr>
            <a:r>
              <a:rPr lang="en-GB" sz="1500" b="1" dirty="0"/>
              <a:t>Main Approaches and Strategies to Measure a TB Outbreak are:-</a:t>
            </a:r>
          </a:p>
          <a:p>
            <a:pPr marL="0" indent="0">
              <a:buNone/>
            </a:pPr>
            <a:endParaRPr lang="en-GB" sz="1500" dirty="0"/>
          </a:p>
          <a:p>
            <a:pPr marL="0" indent="0">
              <a:buNone/>
            </a:pPr>
            <a:r>
              <a:rPr lang="en-GB" sz="1500" b="1" dirty="0"/>
              <a:t>1. Government / NHS Organised Surveillance Systems: </a:t>
            </a:r>
            <a:r>
              <a:rPr lang="en-GB" sz="1500" dirty="0"/>
              <a:t>- Key strategies are:-</a:t>
            </a:r>
          </a:p>
          <a:p>
            <a:r>
              <a:rPr lang="en-GB" sz="1500" dirty="0"/>
              <a:t>Monitor the reported cases</a:t>
            </a:r>
          </a:p>
          <a:p>
            <a:r>
              <a:rPr lang="en-GB" sz="1500" dirty="0"/>
              <a:t>Screen high-risk groups and detect unusual increases in cases, such as by screening migrants from countries with a high incidence (UKHSA,.2023)</a:t>
            </a:r>
          </a:p>
          <a:p>
            <a:r>
              <a:rPr lang="en-GB" sz="1500" dirty="0"/>
              <a:t>Mandatory reporting by healthcare providers</a:t>
            </a:r>
          </a:p>
          <a:p>
            <a:r>
              <a:rPr lang="en-GB" sz="1500" dirty="0"/>
              <a:t>Monitoring of confirmed cases</a:t>
            </a:r>
          </a:p>
          <a:p>
            <a:pPr marL="0" indent="0">
              <a:buNone/>
            </a:pPr>
            <a:r>
              <a:rPr lang="en-GB" sz="1500" dirty="0"/>
              <a:t>Use of electronic databases and sharing data with other health organisations (GOV.UK,2021)</a:t>
            </a:r>
          </a:p>
          <a:p>
            <a:pPr marL="0" indent="0">
              <a:buNone/>
            </a:pPr>
            <a:endParaRPr lang="en-GB" sz="1500" dirty="0"/>
          </a:p>
          <a:p>
            <a:pPr marL="0" indent="0">
              <a:buNone/>
            </a:pPr>
            <a:r>
              <a:rPr lang="en-GB" sz="1500" b="1" dirty="0"/>
              <a:t>2. Contact Tracing:-Key Elements are:-</a:t>
            </a:r>
          </a:p>
          <a:p>
            <a:r>
              <a:rPr lang="en-GB" sz="1500" dirty="0"/>
              <a:t>Identify close contacts of confirmed TB cases.</a:t>
            </a:r>
          </a:p>
          <a:p>
            <a:r>
              <a:rPr lang="en-GB" sz="1500" dirty="0"/>
              <a:t>Screen contacts using X-rays and symptom questionnaires</a:t>
            </a:r>
          </a:p>
          <a:p>
            <a:r>
              <a:rPr lang="en-GB" sz="1400" dirty="0"/>
              <a:t>Monitor trends over time.</a:t>
            </a:r>
          </a:p>
          <a:p>
            <a:r>
              <a:rPr lang="en-GB" sz="1400" dirty="0"/>
              <a:t>Identify hotspots (WHO, 2025)</a:t>
            </a:r>
          </a:p>
          <a:p>
            <a:pPr marL="0" indent="0">
              <a:lnSpc>
                <a:spcPct val="170000"/>
              </a:lnSpc>
              <a:buNone/>
            </a:pPr>
            <a:endParaRPr lang="en-GB" dirty="0"/>
          </a:p>
          <a:p>
            <a:pPr marL="0" indent="0">
              <a:lnSpc>
                <a:spcPct val="170000"/>
              </a:lnSpc>
              <a:buNone/>
            </a:pPr>
            <a:endParaRPr lang="en-GB" dirty="0"/>
          </a:p>
        </p:txBody>
      </p:sp>
    </p:spTree>
    <p:extLst>
      <p:ext uri="{BB962C8B-B14F-4D97-AF65-F5344CB8AC3E}">
        <p14:creationId xmlns:p14="http://schemas.microsoft.com/office/powerpoint/2010/main" val="22390067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F8A4D9-F615-CC7E-499F-A2C94F8EDBE1}"/>
              </a:ext>
            </a:extLst>
          </p:cNvPr>
          <p:cNvSpPr>
            <a:spLocks noGrp="1"/>
          </p:cNvSpPr>
          <p:nvPr>
            <p:ph idx="1"/>
          </p:nvPr>
        </p:nvSpPr>
        <p:spPr>
          <a:xfrm>
            <a:off x="539552" y="548680"/>
            <a:ext cx="8229600" cy="5256584"/>
          </a:xfrm>
        </p:spPr>
        <p:txBody>
          <a:bodyPr>
            <a:normAutofit/>
          </a:bodyPr>
          <a:lstStyle/>
          <a:p>
            <a:pPr marL="0" indent="0">
              <a:buNone/>
            </a:pPr>
            <a:r>
              <a:rPr lang="en-GB" sz="1400" b="1" dirty="0"/>
              <a:t>3. Monitoring Treatment Outcomes:</a:t>
            </a:r>
          </a:p>
          <a:p>
            <a:r>
              <a:rPr lang="en-GB" sz="1400" dirty="0"/>
              <a:t>Cases tracking throughout treatment.</a:t>
            </a:r>
          </a:p>
          <a:p>
            <a:r>
              <a:rPr lang="en-GB" sz="1400" dirty="0"/>
              <a:t>Treatment completion rates. How many patients completed the treatment?</a:t>
            </a:r>
          </a:p>
          <a:p>
            <a:r>
              <a:rPr lang="en-GB" sz="1400" dirty="0"/>
              <a:t>Drug resistance patterns: How effective is the treatment? This helps determine whether the treatment is effective.</a:t>
            </a:r>
          </a:p>
          <a:p>
            <a:r>
              <a:rPr lang="en-GB" sz="1400" dirty="0"/>
              <a:t>Contact tracing, such as in a shared accommodation setting or among homeless people</a:t>
            </a:r>
          </a:p>
          <a:p>
            <a:r>
              <a:rPr lang="en-GB" sz="1400" dirty="0"/>
              <a:t>Prevent ongoing transmission ((Public Health England, 2021)</a:t>
            </a:r>
          </a:p>
          <a:p>
            <a:pPr marL="0" indent="0">
              <a:buNone/>
            </a:pPr>
            <a:r>
              <a:rPr lang="en-GB" sz="1500" b="1" dirty="0"/>
              <a:t>Summary</a:t>
            </a:r>
          </a:p>
          <a:p>
            <a:pPr marL="0" indent="0">
              <a:buNone/>
            </a:pPr>
            <a:r>
              <a:rPr lang="en-GB" sz="1500" dirty="0"/>
              <a:t>Measuring a TB outbreak requires combined strategies that enable public health authorities and governments to detect outbreaks early, measure their extent, understand transmission dynamics, and implement effective control measures. (UKHSA, 2024)</a:t>
            </a:r>
          </a:p>
          <a:p>
            <a:pPr marL="0" indent="0">
              <a:buNone/>
            </a:pPr>
            <a:endParaRPr lang="en-GB" sz="1500" dirty="0"/>
          </a:p>
          <a:p>
            <a:pPr marL="0" indent="0">
              <a:buNone/>
            </a:pPr>
            <a:r>
              <a:rPr lang="en-GB" sz="1600" b="1" dirty="0"/>
              <a:t>Together, these strategies enable public health authorities to:</a:t>
            </a:r>
          </a:p>
          <a:p>
            <a:r>
              <a:rPr lang="en-GB" sz="1400" dirty="0"/>
              <a:t>Detect outbreaks early</a:t>
            </a:r>
          </a:p>
          <a:p>
            <a:r>
              <a:rPr lang="en-GB" sz="1400" dirty="0"/>
              <a:t>Measure their scale and demographic impact</a:t>
            </a:r>
          </a:p>
          <a:p>
            <a:r>
              <a:rPr lang="en-GB" sz="1400" dirty="0"/>
              <a:t>Understand transmission patterns</a:t>
            </a:r>
          </a:p>
          <a:p>
            <a:r>
              <a:rPr lang="en-GB" sz="1400" dirty="0"/>
              <a:t>Evaluate control measures</a:t>
            </a:r>
          </a:p>
          <a:p>
            <a:r>
              <a:rPr lang="en-GB" sz="1400" dirty="0"/>
              <a:t>Prevent ongoing spread (WHO, 2021)</a:t>
            </a:r>
          </a:p>
          <a:p>
            <a:pPr marL="0" indent="0">
              <a:buNone/>
            </a:pPr>
            <a:endParaRPr lang="en-US" dirty="0"/>
          </a:p>
        </p:txBody>
      </p:sp>
    </p:spTree>
    <p:extLst>
      <p:ext uri="{BB962C8B-B14F-4D97-AF65-F5344CB8AC3E}">
        <p14:creationId xmlns:p14="http://schemas.microsoft.com/office/powerpoint/2010/main" val="3890537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F03B07C-0957-10F0-C63D-2C3610DEA08E}"/>
              </a:ext>
            </a:extLst>
          </p:cNvPr>
          <p:cNvSpPr>
            <a:spLocks noGrp="1"/>
          </p:cNvSpPr>
          <p:nvPr>
            <p:ph idx="1"/>
          </p:nvPr>
        </p:nvSpPr>
        <p:spPr>
          <a:xfrm>
            <a:off x="539552" y="476672"/>
            <a:ext cx="8229600" cy="3917032"/>
          </a:xfrm>
        </p:spPr>
        <p:txBody>
          <a:bodyPr>
            <a:normAutofit/>
          </a:bodyPr>
          <a:lstStyle/>
          <a:p>
            <a:r>
              <a:rPr lang="en-GB" sz="1400" dirty="0"/>
              <a:t>Morality and morbidity measuring data, how many people died and how many people are sick. Data come from National Statistic Office.</a:t>
            </a:r>
          </a:p>
          <a:p>
            <a:r>
              <a:rPr lang="en-GB" sz="1400" dirty="0"/>
              <a:t>Hospital records also helps to get information.</a:t>
            </a:r>
          </a:p>
          <a:p>
            <a:r>
              <a:rPr lang="en-GB" sz="1400" dirty="0"/>
              <a:t>In England, between 2022 to 2024 11% in this year’s 8.5 notification to 9.5 per 100,000 affected by tuberculosis (UKHSA, 2023)</a:t>
            </a:r>
          </a:p>
          <a:p>
            <a:r>
              <a:rPr lang="en-GB" sz="1400"/>
              <a:t>10.8 </a:t>
            </a:r>
            <a:r>
              <a:rPr lang="en-GB" sz="1400" dirty="0"/>
              <a:t>million people in 2023 and 1.25 million people die of tuberculosis disease (WHO, 2025)</a:t>
            </a:r>
            <a:endParaRPr lang="en-US" sz="1400" dirty="0"/>
          </a:p>
        </p:txBody>
      </p:sp>
    </p:spTree>
    <p:extLst>
      <p:ext uri="{BB962C8B-B14F-4D97-AF65-F5344CB8AC3E}">
        <p14:creationId xmlns:p14="http://schemas.microsoft.com/office/powerpoint/2010/main" val="3914191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4182D-3204-CE1B-DD3E-3CF166F653D5}"/>
              </a:ext>
            </a:extLst>
          </p:cNvPr>
          <p:cNvSpPr>
            <a:spLocks noGrp="1"/>
          </p:cNvSpPr>
          <p:nvPr>
            <p:ph type="title"/>
          </p:nvPr>
        </p:nvSpPr>
        <p:spPr>
          <a:xfrm>
            <a:off x="539552" y="260648"/>
            <a:ext cx="8229600" cy="1143000"/>
          </a:xfrm>
        </p:spPr>
        <p:txBody>
          <a:bodyPr>
            <a:normAutofit/>
          </a:bodyPr>
          <a:lstStyle/>
          <a:p>
            <a:r>
              <a:rPr lang="en-GB" sz="3100" kern="100" dirty="0">
                <a:solidFill>
                  <a:schemeClr val="accent2">
                    <a:lumMod val="75000"/>
                  </a:schemeClr>
                </a:solidFill>
                <a:effectLst/>
                <a:latin typeface="Arial" panose="020B0604020202020204" pitchFamily="34" charset="0"/>
                <a:ea typeface="Calibri" panose="020F0502020204030204" pitchFamily="34" charset="0"/>
                <a:cs typeface="Arial" panose="020B0604020202020204" pitchFamily="34" charset="0"/>
              </a:rPr>
              <a:t>Main approaches and strategies used to monitor </a:t>
            </a:r>
            <a:r>
              <a:rPr lang="en-GB" sz="3100" kern="100" dirty="0">
                <a:solidFill>
                  <a:schemeClr val="accent2">
                    <a:lumMod val="75000"/>
                  </a:schemeClr>
                </a:solidFill>
                <a:latin typeface="Arial" panose="020B0604020202020204" pitchFamily="34" charset="0"/>
                <a:ea typeface="Calibri" panose="020F0502020204030204" pitchFamily="34" charset="0"/>
                <a:cs typeface="Arial" panose="020B0604020202020204" pitchFamily="34" charset="0"/>
              </a:rPr>
              <a:t>Tuberculosis</a:t>
            </a:r>
            <a:endParaRPr lang="en-GB" dirty="0">
              <a:solidFill>
                <a:schemeClr val="accent2">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8B646EE-5449-430C-44F6-67EEC31C7986}"/>
              </a:ext>
            </a:extLst>
          </p:cNvPr>
          <p:cNvSpPr>
            <a:spLocks noGrp="1"/>
          </p:cNvSpPr>
          <p:nvPr>
            <p:ph idx="1"/>
          </p:nvPr>
        </p:nvSpPr>
        <p:spPr>
          <a:xfrm>
            <a:off x="457200" y="1556792"/>
            <a:ext cx="8229600" cy="3917032"/>
          </a:xfrm>
        </p:spPr>
        <p:txBody>
          <a:bodyPr>
            <a:normAutofit/>
          </a:bodyPr>
          <a:lstStyle/>
          <a:p>
            <a:pPr marL="0" indent="0">
              <a:buNone/>
            </a:pPr>
            <a:r>
              <a:rPr lang="en-GB" sz="1400" dirty="0"/>
              <a:t>The UK Health Security Agency (UKHSA), working with NHS England (NHSE), has launched a 5-year action plan to drive down tuberculosis (TB) cases in England.</a:t>
            </a:r>
          </a:p>
          <a:p>
            <a:pPr marL="0" indent="0">
              <a:buNone/>
            </a:pPr>
            <a:r>
              <a:rPr lang="en-GB" sz="1400" b="1" dirty="0"/>
              <a:t>Monitoring and TB Surveillance</a:t>
            </a:r>
            <a:r>
              <a:rPr lang="en-GB" sz="1400" dirty="0"/>
              <a:t>:</a:t>
            </a:r>
          </a:p>
          <a:p>
            <a:pPr>
              <a:buAutoNum type="arabicPeriod"/>
            </a:pPr>
            <a:r>
              <a:rPr lang="en-GB" sz="1400" dirty="0"/>
              <a:t>The National TB Surveillance System (NTBS)The UK has transitioned to a centralized, real-time monitoring platform known as the National TB Surveillance System (NTBS).                                      • </a:t>
            </a:r>
            <a:r>
              <a:rPr lang="en-GB" sz="1400" b="1" dirty="0"/>
              <a:t>Real-Time Tracking</a:t>
            </a:r>
            <a:r>
              <a:rPr lang="en-GB" sz="1400" dirty="0"/>
              <a:t>: Unlike older retrospective systems, the NTBS allows for the immediate notification of suspected and confirmed cases across England, Wales, and Northern Ireland (with Scotland joining in 2025).                                                                        </a:t>
            </a:r>
          </a:p>
          <a:p>
            <a:pPr marL="0" indent="0">
              <a:buNone/>
            </a:pPr>
            <a:r>
              <a:rPr lang="en-GB" sz="1400" dirty="0"/>
              <a:t>      • </a:t>
            </a:r>
            <a:r>
              <a:rPr lang="en-GB" sz="1400" b="1" dirty="0"/>
              <a:t>Statutory Monitoring</a:t>
            </a:r>
            <a:r>
              <a:rPr lang="en-GB" sz="1400" dirty="0"/>
              <a:t>: It ensures that every case is monitored for treatment progress and     outcome, allowing health authorities to identify "clusters" or outbreaks as they happen (UKHSA, 2024).</a:t>
            </a:r>
          </a:p>
          <a:p>
            <a:pPr marL="0" indent="0">
              <a:buNone/>
            </a:pPr>
            <a:endParaRPr lang="en-GB" sz="1400" dirty="0"/>
          </a:p>
          <a:p>
            <a:pPr marL="0" indent="0">
              <a:buNone/>
            </a:pPr>
            <a:r>
              <a:rPr lang="en-GB" sz="1400" dirty="0"/>
              <a:t>2.    Pathogen Monitoring via Whole Genome Sequencing (WGS)The UK is a global leader in using Whole Genome Sequencing as a routine monitoring tool for every TB isolate.                                                              • </a:t>
            </a:r>
            <a:r>
              <a:rPr lang="en-GB" sz="1400" b="1" dirty="0"/>
              <a:t>Genetic Fingerprinting</a:t>
            </a:r>
            <a:r>
              <a:rPr lang="en-GB" sz="1400" dirty="0"/>
              <a:t>: By monitoring the genetic code of the bacteria, the UKHSA can "map" transmission. If two people have identical bacterial strains, they are linked in a transmission chain, allowing for targeted contact tracing (UKHSA, 2021)</a:t>
            </a:r>
          </a:p>
        </p:txBody>
      </p:sp>
    </p:spTree>
    <p:extLst>
      <p:ext uri="{BB962C8B-B14F-4D97-AF65-F5344CB8AC3E}">
        <p14:creationId xmlns:p14="http://schemas.microsoft.com/office/powerpoint/2010/main" val="507496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4A830BD-5CBA-21B3-8D95-CB736704E9C2}"/>
              </a:ext>
            </a:extLst>
          </p:cNvPr>
          <p:cNvSpPr>
            <a:spLocks noGrp="1"/>
          </p:cNvSpPr>
          <p:nvPr>
            <p:ph idx="1"/>
          </p:nvPr>
        </p:nvSpPr>
        <p:spPr>
          <a:xfrm>
            <a:off x="539552" y="476672"/>
            <a:ext cx="8229600" cy="5040560"/>
          </a:xfrm>
        </p:spPr>
        <p:txBody>
          <a:bodyPr>
            <a:normAutofit/>
          </a:bodyPr>
          <a:lstStyle/>
          <a:p>
            <a:pPr marL="0" indent="0">
              <a:buNone/>
            </a:pPr>
            <a:r>
              <a:rPr lang="en-GB" dirty="0"/>
              <a:t> </a:t>
            </a:r>
            <a:r>
              <a:rPr lang="en-GB" sz="1400" dirty="0"/>
              <a:t>• </a:t>
            </a:r>
            <a:r>
              <a:rPr lang="en-GB" sz="1400" b="1" dirty="0"/>
              <a:t>Drug Resistance Monitoring</a:t>
            </a:r>
            <a:r>
              <a:rPr lang="en-GB" sz="1400" dirty="0"/>
              <a:t>: WGS allows for the rapid monitoring of multi-drug resistant (MDR-TB) strains, enabling clinicians to adjust treatment plans weeks faster than traditional culture methods (WHO, 2023).</a:t>
            </a:r>
          </a:p>
          <a:p>
            <a:pPr marL="0" indent="0">
              <a:buNone/>
            </a:pPr>
            <a:r>
              <a:rPr lang="en-GB" sz="1400" b="1" dirty="0"/>
              <a:t>3. Monitoring Treatment Adherence (DOTS and VOT)To prevent treatment failure, the UK monitors how patients take their medication:                                                                                                              </a:t>
            </a:r>
          </a:p>
          <a:p>
            <a:pPr marL="0" indent="0">
              <a:buNone/>
            </a:pPr>
            <a:r>
              <a:rPr lang="en-GB" sz="1400" dirty="0"/>
              <a:t>  • </a:t>
            </a:r>
            <a:r>
              <a:rPr lang="en-GB" sz="1400" b="1" dirty="0"/>
              <a:t>Directly Observed Therapy (DOT</a:t>
            </a:r>
            <a:r>
              <a:rPr lang="en-GB" sz="1400" dirty="0"/>
              <a:t>): For high-risk groups, health workers physically monitor the patient taking their medication.     </a:t>
            </a:r>
          </a:p>
          <a:p>
            <a:pPr marL="0" indent="0">
              <a:buNone/>
            </a:pPr>
            <a:r>
              <a:rPr lang="en-GB" sz="1400" dirty="0"/>
              <a:t>  • </a:t>
            </a:r>
            <a:r>
              <a:rPr lang="en-GB" sz="1400" b="1" dirty="0"/>
              <a:t>Video Observed Therapy (VOT): </a:t>
            </a:r>
            <a:r>
              <a:rPr lang="en-GB" sz="1400" dirty="0"/>
              <a:t>The UK has pioneered digital monitoring where patients record themselves taking medication via a secure app, allowing for remote but effective adherence tracking (NICE, 2024).</a:t>
            </a:r>
          </a:p>
          <a:p>
            <a:pPr marL="0" indent="0">
              <a:buNone/>
            </a:pPr>
            <a:r>
              <a:rPr lang="en-GB" sz="1400" b="1" dirty="0"/>
              <a:t>4.</a:t>
            </a:r>
            <a:r>
              <a:rPr lang="en-GB" sz="1400" dirty="0"/>
              <a:t> </a:t>
            </a:r>
            <a:r>
              <a:rPr lang="en-GB" sz="1400" b="1" dirty="0"/>
              <a:t>Systematic Latent TB Monitoring: A key part of the UK TB Action Plan (2021-2026) is the monitoring of "latent" (sleeping) TB.                                                             </a:t>
            </a:r>
            <a:r>
              <a:rPr lang="en-GB" sz="1400" dirty="0"/>
              <a:t>                               </a:t>
            </a:r>
          </a:p>
          <a:p>
            <a:pPr marL="0" indent="0">
              <a:buNone/>
            </a:pPr>
            <a:r>
              <a:rPr lang="en-GB" sz="1400" dirty="0"/>
              <a:t> </a:t>
            </a:r>
            <a:r>
              <a:rPr lang="en-GB" sz="1400" b="1" dirty="0"/>
              <a:t>• High-Risk Screening: </a:t>
            </a:r>
            <a:r>
              <a:rPr lang="en-GB" sz="1400" dirty="0"/>
              <a:t>Systematic monitoring is performed on migrants from high-incidence countries and those with weakened immune systems to prevent latent infections from becoming active, infectious cases (UKHSA, 2025).</a:t>
            </a:r>
          </a:p>
          <a:p>
            <a:pPr marL="0" indent="0">
              <a:buNone/>
            </a:pPr>
            <a:endParaRPr lang="en-US" dirty="0"/>
          </a:p>
        </p:txBody>
      </p:sp>
    </p:spTree>
    <p:extLst>
      <p:ext uri="{BB962C8B-B14F-4D97-AF65-F5344CB8AC3E}">
        <p14:creationId xmlns:p14="http://schemas.microsoft.com/office/powerpoint/2010/main" val="5596096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FE414-A34E-0344-9BE9-AEF673151849}"/>
              </a:ext>
            </a:extLst>
          </p:cNvPr>
          <p:cNvSpPr>
            <a:spLocks noGrp="1"/>
          </p:cNvSpPr>
          <p:nvPr>
            <p:ph type="title"/>
          </p:nvPr>
        </p:nvSpPr>
        <p:spPr>
          <a:xfrm>
            <a:off x="457200" y="274638"/>
            <a:ext cx="8229600" cy="850106"/>
          </a:xfrm>
        </p:spPr>
        <p:txBody>
          <a:bodyPr>
            <a:noAutofit/>
          </a:bodyPr>
          <a:lstStyle/>
          <a:p>
            <a:r>
              <a:rPr lang="en-GB" sz="2800" b="1" dirty="0">
                <a:solidFill>
                  <a:schemeClr val="accent6">
                    <a:lumMod val="60000"/>
                    <a:lumOff val="40000"/>
                  </a:schemeClr>
                </a:solidFill>
              </a:rPr>
              <a:t>Approaches and Strategies used to control Tuberculosis</a:t>
            </a:r>
            <a:endParaRPr lang="en-US" sz="2800" b="1" dirty="0">
              <a:solidFill>
                <a:schemeClr val="accent6">
                  <a:lumMod val="60000"/>
                  <a:lumOff val="40000"/>
                </a:schemeClr>
              </a:solidFill>
            </a:endParaRPr>
          </a:p>
        </p:txBody>
      </p:sp>
      <p:sp>
        <p:nvSpPr>
          <p:cNvPr id="3" name="Content Placeholder 2">
            <a:extLst>
              <a:ext uri="{FF2B5EF4-FFF2-40B4-BE49-F238E27FC236}">
                <a16:creationId xmlns:a16="http://schemas.microsoft.com/office/drawing/2014/main" id="{052CEE77-C8F6-8AB9-2F6B-40D8E3F93E55}"/>
              </a:ext>
            </a:extLst>
          </p:cNvPr>
          <p:cNvSpPr>
            <a:spLocks noGrp="1"/>
          </p:cNvSpPr>
          <p:nvPr>
            <p:ph idx="1"/>
          </p:nvPr>
        </p:nvSpPr>
        <p:spPr>
          <a:xfrm>
            <a:off x="539552" y="1196752"/>
            <a:ext cx="8229600" cy="4320480"/>
          </a:xfrm>
        </p:spPr>
        <p:txBody>
          <a:bodyPr>
            <a:normAutofit fontScale="25000" lnSpcReduction="20000"/>
          </a:bodyPr>
          <a:lstStyle/>
          <a:p>
            <a:pPr marL="0" indent="0" algn="just">
              <a:lnSpc>
                <a:spcPct val="120000"/>
              </a:lnSpc>
              <a:buNone/>
            </a:pPr>
            <a:r>
              <a:rPr lang="en-GB" sz="5600" dirty="0">
                <a:latin typeface="+mj-lt"/>
                <a:cs typeface="Arial" panose="020B0604020202020204" pitchFamily="34" charset="0"/>
              </a:rPr>
              <a:t>The UK government focused on reducing tuberculosis incidence and the transmission of the disease to meet the World Health Organisation (WHO) elimination targets by 2035. This is based on the Tuberculosis (TB): Action plan for England, 2021 to 2026, which prioritised the prevention, detection, and control of TB. It is mainly involved with people-centred approach to control new entrants, determine social risk factors, and those people with TB drug resistant. The main strategies </a:t>
            </a:r>
            <a:r>
              <a:rPr lang="en-GB" sz="5600">
                <a:latin typeface="+mj-lt"/>
                <a:cs typeface="Arial" panose="020B0604020202020204" pitchFamily="34" charset="0"/>
              </a:rPr>
              <a:t>involve  screening, treatment, </a:t>
            </a:r>
            <a:r>
              <a:rPr lang="en-GB" sz="5600" dirty="0">
                <a:latin typeface="+mj-lt"/>
                <a:cs typeface="Arial" panose="020B0604020202020204" pitchFamily="34" charset="0"/>
              </a:rPr>
              <a:t>and using the advanced diagnostics methods (UKHSA , 2021).</a:t>
            </a:r>
          </a:p>
          <a:p>
            <a:pPr marL="0" indent="0">
              <a:lnSpc>
                <a:spcPct val="120000"/>
              </a:lnSpc>
              <a:buNone/>
            </a:pPr>
            <a:endParaRPr lang="en-GB" sz="5600" dirty="0">
              <a:latin typeface="+mj-lt"/>
              <a:cs typeface="Arial" panose="020B0604020202020204" pitchFamily="34" charset="0"/>
            </a:endParaRPr>
          </a:p>
          <a:p>
            <a:pPr marL="0" indent="0">
              <a:lnSpc>
                <a:spcPct val="120000"/>
              </a:lnSpc>
              <a:buNone/>
            </a:pPr>
            <a:r>
              <a:rPr lang="en-GB" sz="5600" b="1" dirty="0">
                <a:latin typeface="+mj-lt"/>
                <a:cs typeface="Arial" panose="020B0604020202020204" pitchFamily="34" charset="0"/>
              </a:rPr>
              <a:t>Key approaches and strategies to control TB disease:</a:t>
            </a:r>
          </a:p>
          <a:p>
            <a:pPr marL="0" indent="0">
              <a:lnSpc>
                <a:spcPct val="120000"/>
              </a:lnSpc>
              <a:buNone/>
            </a:pPr>
            <a:r>
              <a:rPr lang="en-GB" sz="5600" b="1" dirty="0">
                <a:latin typeface="+mj-lt"/>
                <a:cs typeface="Arial" panose="020B0604020202020204" pitchFamily="34" charset="0"/>
              </a:rPr>
              <a:t>Pre-entry Screening: </a:t>
            </a:r>
            <a:r>
              <a:rPr lang="en-GB" sz="5600" dirty="0">
                <a:latin typeface="+mj-lt"/>
                <a:cs typeface="Arial" panose="020B0604020202020204" pitchFamily="34" charset="0"/>
              </a:rPr>
              <a:t> Screening for new entrants  at high-risk groups. For those visa applicants intending to stay longer than 6 months from high-incidence countries, they are required for Active pulmonary TB screening before their visa granted (UKHSA,  2014).</a:t>
            </a:r>
          </a:p>
          <a:p>
            <a:pPr marL="0" indent="0">
              <a:lnSpc>
                <a:spcPct val="120000"/>
              </a:lnSpc>
              <a:buNone/>
            </a:pPr>
            <a:r>
              <a:rPr lang="en-GB" sz="5600" b="1" dirty="0">
                <a:latin typeface="+mj-lt"/>
                <a:cs typeface="Arial" panose="020B0604020202020204" pitchFamily="34" charset="0"/>
              </a:rPr>
              <a:t>Latent TB Infection (LTBI) Testing:</a:t>
            </a:r>
            <a:r>
              <a:rPr lang="en-GB" sz="5600" dirty="0">
                <a:latin typeface="+mj-lt"/>
                <a:cs typeface="Arial" panose="020B0604020202020204" pitchFamily="34" charset="0"/>
              </a:rPr>
              <a:t> Test offered to migrants aged 16-35 from high-incidence countries who arrive in England within 5 years through test of Interferon Gamma Release Assay (IGRA) and tuberculin skin test (TST) or Mantoux test ( UKSA,  2014).</a:t>
            </a:r>
          </a:p>
          <a:p>
            <a:pPr marL="0" indent="0">
              <a:lnSpc>
                <a:spcPct val="120000"/>
              </a:lnSpc>
              <a:buNone/>
            </a:pPr>
            <a:r>
              <a:rPr lang="en-GB" sz="5600" b="1" dirty="0">
                <a:latin typeface="+mj-lt"/>
                <a:cs typeface="Arial" panose="020B0604020202020204" pitchFamily="34" charset="0"/>
              </a:rPr>
              <a:t>BCG Vaccination</a:t>
            </a:r>
            <a:r>
              <a:rPr lang="en-GB" sz="5600" dirty="0">
                <a:latin typeface="+mj-lt"/>
                <a:cs typeface="Arial" panose="020B0604020202020204" pitchFamily="34" charset="0"/>
              </a:rPr>
              <a:t>: vaccination is offered to infants and children at higher risk of exposure to TB (NHS England, 2023)</a:t>
            </a:r>
          </a:p>
          <a:p>
            <a:pPr marL="0" indent="0">
              <a:lnSpc>
                <a:spcPct val="150000"/>
              </a:lnSpc>
              <a:buNone/>
            </a:pPr>
            <a:endParaRPr lang="en-GB" sz="4300" dirty="0">
              <a:latin typeface="Arial" panose="020B0604020202020204" pitchFamily="34" charset="0"/>
              <a:cs typeface="Arial" panose="020B0604020202020204" pitchFamily="34" charset="0"/>
            </a:endParaRPr>
          </a:p>
          <a:p>
            <a:pPr marL="0" indent="0">
              <a:lnSpc>
                <a:spcPct val="150000"/>
              </a:lnSpc>
              <a:buNone/>
            </a:pPr>
            <a:endParaRPr lang="en-GB" sz="1200" dirty="0">
              <a:latin typeface="Arial" panose="020B0604020202020204" pitchFamily="34" charset="0"/>
              <a:cs typeface="Arial" panose="020B0604020202020204" pitchFamily="34" charset="0"/>
            </a:endParaRPr>
          </a:p>
          <a:p>
            <a:pPr marL="0" indent="0">
              <a:lnSpc>
                <a:spcPct val="150000"/>
              </a:lnSpc>
              <a:buNone/>
            </a:pPr>
            <a:endParaRPr lang="en-GB" sz="1200" dirty="0">
              <a:latin typeface="Arial" panose="020B0604020202020204" pitchFamily="34" charset="0"/>
              <a:cs typeface="Arial" panose="020B0604020202020204" pitchFamily="34" charset="0"/>
            </a:endParaRPr>
          </a:p>
          <a:p>
            <a:pPr marL="0" indent="0">
              <a:lnSpc>
                <a:spcPct val="150000"/>
              </a:lnSpc>
              <a:buNone/>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059239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9AFFA91-EB20-E0BA-2CFA-3E89E9DA0C94}"/>
              </a:ext>
            </a:extLst>
          </p:cNvPr>
          <p:cNvSpPr>
            <a:spLocks noGrp="1"/>
          </p:cNvSpPr>
          <p:nvPr>
            <p:ph idx="1"/>
          </p:nvPr>
        </p:nvSpPr>
        <p:spPr>
          <a:xfrm>
            <a:off x="539552" y="476672"/>
            <a:ext cx="8280920" cy="5328592"/>
          </a:xfrm>
        </p:spPr>
        <p:txBody>
          <a:bodyPr>
            <a:normAutofit fontScale="92500"/>
          </a:bodyPr>
          <a:lstStyle/>
          <a:p>
            <a:pPr marL="0" indent="0">
              <a:buNone/>
            </a:pPr>
            <a:r>
              <a:rPr lang="en-GB" sz="1500" b="1" dirty="0">
                <a:latin typeface="+mj-lt"/>
                <a:cs typeface="Arial" panose="020B0604020202020204" pitchFamily="34" charset="0"/>
              </a:rPr>
              <a:t>Early Diagnosis</a:t>
            </a:r>
            <a:r>
              <a:rPr lang="en-GB" sz="1500" dirty="0">
                <a:latin typeface="+mj-lt"/>
                <a:cs typeface="Arial" panose="020B0604020202020204" pitchFamily="34" charset="0"/>
              </a:rPr>
              <a:t>: Rapid diagnosis and start the treatment early using chest X-rays, and sputum test to reduce the transmission (UKHSA, 2025). </a:t>
            </a:r>
          </a:p>
          <a:p>
            <a:pPr marL="0" indent="0">
              <a:buNone/>
            </a:pPr>
            <a:r>
              <a:rPr lang="en-GB" sz="1500" b="1" dirty="0">
                <a:latin typeface="+mj-lt"/>
                <a:cs typeface="Arial" panose="020B0604020202020204" pitchFamily="34" charset="0"/>
              </a:rPr>
              <a:t>Case Finding in Under-served Groups</a:t>
            </a:r>
            <a:r>
              <a:rPr lang="en-GB" sz="1500" dirty="0">
                <a:latin typeface="+mj-lt"/>
                <a:cs typeface="Arial" panose="020B0604020202020204" pitchFamily="34" charset="0"/>
              </a:rPr>
              <a:t>: Screening not only for those people seeking care but those high-risk groups including homeless individuals, prisoners, drug/alcohol users, and recent immigrants from high-incidence countries.( UKHSA, 2014)</a:t>
            </a:r>
          </a:p>
          <a:p>
            <a:pPr marL="0" indent="0">
              <a:buNone/>
            </a:pPr>
            <a:r>
              <a:rPr lang="en-GB" sz="1500" b="1" dirty="0">
                <a:latin typeface="+mj-lt"/>
                <a:cs typeface="Arial" panose="020B0604020202020204" pitchFamily="34" charset="0"/>
              </a:rPr>
              <a:t>Contact Tracing</a:t>
            </a:r>
            <a:r>
              <a:rPr lang="en-GB" sz="1500" dirty="0">
                <a:latin typeface="+mj-lt"/>
                <a:cs typeface="Arial" panose="020B0604020202020204" pitchFamily="34" charset="0"/>
              </a:rPr>
              <a:t>: To identify, test and treating individual who had close contact with someone diagnosed with active TB to interrupt transmission through Whole Genome Sequencing (WGS)( UKHSA, 2023)</a:t>
            </a:r>
          </a:p>
          <a:p>
            <a:pPr marL="0" indent="0">
              <a:buNone/>
            </a:pPr>
            <a:r>
              <a:rPr lang="en-GB" sz="1500" b="1" dirty="0">
                <a:latin typeface="+mj-lt"/>
                <a:cs typeface="Arial" panose="020B0604020202020204" pitchFamily="34" charset="0"/>
              </a:rPr>
              <a:t>Enhanced Case Management (ECM): </a:t>
            </a:r>
            <a:r>
              <a:rPr lang="en-GB" sz="1500" dirty="0">
                <a:latin typeface="+mj-lt"/>
                <a:cs typeface="Arial" panose="020B0604020202020204" pitchFamily="34" charset="0"/>
              </a:rPr>
              <a:t>Through Directly Observed Therapy (DOT) or Video Observed Therapy (VOT), this is patient-centred approach to improve the treatment (UKHSA, 2025)</a:t>
            </a:r>
          </a:p>
          <a:p>
            <a:pPr marL="0" indent="0">
              <a:buNone/>
            </a:pPr>
            <a:r>
              <a:rPr lang="en-GB" sz="1500" b="1" dirty="0">
                <a:latin typeface="+mj-lt"/>
                <a:cs typeface="Arial" panose="020B0604020202020204" pitchFamily="34" charset="0"/>
              </a:rPr>
              <a:t>Multidrug-Resistant (MDR-TB) Management</a:t>
            </a:r>
            <a:r>
              <a:rPr lang="en-GB" sz="1500" dirty="0">
                <a:latin typeface="+mj-lt"/>
                <a:cs typeface="Arial" panose="020B0604020202020204" pitchFamily="34" charset="0"/>
              </a:rPr>
              <a:t>: For drug resistant cases should seek special advice through the British Thoracic Society (BTS)and MDR-TB Clinical Advice Service (CAS) to ensure the patient receives the </a:t>
            </a:r>
            <a:r>
              <a:rPr lang="en-GB" sz="1500">
                <a:latin typeface="+mj-lt"/>
                <a:cs typeface="Arial" panose="020B0604020202020204" pitchFamily="34" charset="0"/>
              </a:rPr>
              <a:t>safest and effective </a:t>
            </a:r>
            <a:r>
              <a:rPr lang="en-GB" sz="1500" dirty="0">
                <a:latin typeface="+mj-lt"/>
                <a:cs typeface="Arial" panose="020B0604020202020204" pitchFamily="34" charset="0"/>
              </a:rPr>
              <a:t>treatment  (UKHSA, 2021)</a:t>
            </a:r>
          </a:p>
          <a:p>
            <a:pPr marL="0" indent="0">
              <a:buNone/>
            </a:pPr>
            <a:r>
              <a:rPr lang="en-GB" sz="1500" b="1" dirty="0">
                <a:latin typeface="+mj-lt"/>
                <a:cs typeface="Arial" panose="020B0604020202020204" pitchFamily="34" charset="0"/>
              </a:rPr>
              <a:t>Effective Treatment</a:t>
            </a:r>
            <a:r>
              <a:rPr lang="en-GB" sz="1500" dirty="0">
                <a:latin typeface="+mj-lt"/>
                <a:cs typeface="Arial" panose="020B0604020202020204" pitchFamily="34" charset="0"/>
              </a:rPr>
              <a:t>: Active TB can be treated with antibiotics for 6 months with isoniazid, ethambutol hydrochloride, rifampicin, and pyrazinamide for initial and continuation phases (NICE, 2026) </a:t>
            </a:r>
          </a:p>
          <a:p>
            <a:pPr marL="0" indent="0">
              <a:buNone/>
            </a:pPr>
            <a:r>
              <a:rPr lang="en-GB" sz="1500" b="1" dirty="0">
                <a:latin typeface="+mj-lt"/>
                <a:cs typeface="Arial" panose="020B0604020202020204" pitchFamily="34" charset="0"/>
              </a:rPr>
              <a:t>Awareness of TB disease</a:t>
            </a:r>
            <a:r>
              <a:rPr lang="en-GB" sz="1500" dirty="0">
                <a:latin typeface="+mj-lt"/>
                <a:cs typeface="Arial" panose="020B0604020202020204" pitchFamily="34" charset="0"/>
              </a:rPr>
              <a:t>: To raise awareness about the disease through training for healthcare staff, community group sessions and giving information such as educational materials regarding the disease in different languages (UKHSA, 2014)</a:t>
            </a:r>
          </a:p>
          <a:p>
            <a:pPr marL="0" indent="0">
              <a:buNone/>
            </a:pPr>
            <a:r>
              <a:rPr lang="en-GB" sz="1500" b="1" dirty="0">
                <a:latin typeface="+mj-lt"/>
                <a:cs typeface="Arial" panose="020B0604020202020204" pitchFamily="34" charset="0"/>
              </a:rPr>
              <a:t>Infection control</a:t>
            </a:r>
            <a:r>
              <a:rPr lang="en-GB" sz="1500" dirty="0">
                <a:latin typeface="+mj-lt"/>
                <a:cs typeface="Arial" panose="020B0604020202020204" pitchFamily="34" charset="0"/>
              </a:rPr>
              <a:t>:  isolate individual with confirmed TB. For staff and visitor’s protection should wear respiratory protective equipment (RPE)  such as a filtering face piece (FFP3) mask (UKHSA, 2025)</a:t>
            </a:r>
          </a:p>
          <a:p>
            <a:pPr marL="0" indent="0">
              <a:buNone/>
            </a:pPr>
            <a:r>
              <a:rPr lang="en-GB" sz="1500" b="1" dirty="0">
                <a:latin typeface="+mj-lt"/>
                <a:cs typeface="Arial" panose="020B0604020202020204" pitchFamily="34" charset="0"/>
              </a:rPr>
              <a:t>Workforce and Implementation</a:t>
            </a:r>
            <a:r>
              <a:rPr lang="en-GB" sz="1500" dirty="0">
                <a:latin typeface="+mj-lt"/>
                <a:cs typeface="Arial" panose="020B0604020202020204" pitchFamily="34" charset="0"/>
              </a:rPr>
              <a:t>: Multi-disciplinary teams are assigned to manage the case such as GP’s, nurses and those people working to support social and housing services (NICE, 2016)</a:t>
            </a:r>
          </a:p>
          <a:p>
            <a:pPr marL="0" indent="0">
              <a:lnSpc>
                <a:spcPct val="150000"/>
              </a:lnSpc>
              <a:buNone/>
            </a:pPr>
            <a:endParaRPr lang="en-GB" sz="1500" dirty="0">
              <a:latin typeface="+mj-lt"/>
              <a:cs typeface="Arial" panose="020B0604020202020204" pitchFamily="34" charset="0"/>
            </a:endParaRPr>
          </a:p>
          <a:p>
            <a:pPr marL="0" indent="0">
              <a:lnSpc>
                <a:spcPct val="150000"/>
              </a:lnSpc>
              <a:buNone/>
            </a:pPr>
            <a:endParaRPr lang="en-GB" sz="1500" dirty="0">
              <a:latin typeface="+mj-lt"/>
              <a:cs typeface="Arial" panose="020B0604020202020204" pitchFamily="34" charset="0"/>
            </a:endParaRPr>
          </a:p>
          <a:p>
            <a:pPr marL="0" indent="0">
              <a:lnSpc>
                <a:spcPct val="150000"/>
              </a:lnSpc>
              <a:buNone/>
            </a:pPr>
            <a:endParaRPr lang="en-GB" sz="1500" dirty="0">
              <a:latin typeface="+mj-lt"/>
              <a:cs typeface="Arial" panose="020B0604020202020204" pitchFamily="34" charset="0"/>
            </a:endParaRPr>
          </a:p>
          <a:p>
            <a:pPr>
              <a:lnSpc>
                <a:spcPct val="150000"/>
              </a:lnSpc>
            </a:pPr>
            <a:endParaRPr lang="en-GB" sz="1500" dirty="0">
              <a:latin typeface="+mj-lt"/>
              <a:cs typeface="Arial" panose="020B0604020202020204" pitchFamily="34" charset="0"/>
            </a:endParaRPr>
          </a:p>
          <a:p>
            <a:pPr>
              <a:lnSpc>
                <a:spcPct val="150000"/>
              </a:lnSpc>
            </a:pPr>
            <a:endParaRPr lang="en-GB" sz="2000"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1723835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D2705A-736C-E0D5-BEC2-3F4335142373}"/>
              </a:ext>
            </a:extLst>
          </p:cNvPr>
          <p:cNvSpPr>
            <a:spLocks noGrp="1"/>
          </p:cNvSpPr>
          <p:nvPr>
            <p:ph type="title"/>
          </p:nvPr>
        </p:nvSpPr>
        <p:spPr>
          <a:xfrm>
            <a:off x="457200" y="260648"/>
            <a:ext cx="8229600" cy="1143000"/>
          </a:xfrm>
        </p:spPr>
        <p:txBody>
          <a:bodyPr>
            <a:normAutofit/>
          </a:bodyPr>
          <a:lstStyle/>
          <a:p>
            <a:r>
              <a:rPr lang="en-GB" sz="2800" b="1" dirty="0">
                <a:solidFill>
                  <a:schemeClr val="accent5">
                    <a:lumMod val="75000"/>
                  </a:schemeClr>
                </a:solidFill>
                <a:latin typeface="Arial" panose="020B0604020202020204" pitchFamily="34" charset="0"/>
                <a:ea typeface="Calibri" panose="020F0502020204030204" pitchFamily="34" charset="0"/>
              </a:rPr>
              <a:t>P</a:t>
            </a:r>
            <a:r>
              <a:rPr lang="en-GB" sz="2800" b="1" dirty="0">
                <a:solidFill>
                  <a:schemeClr val="accent5">
                    <a:lumMod val="75000"/>
                  </a:schemeClr>
                </a:solidFill>
                <a:effectLst/>
                <a:latin typeface="Arial" panose="020B0604020202020204" pitchFamily="34" charset="0"/>
                <a:ea typeface="Calibri" panose="020F0502020204030204" pitchFamily="34" charset="0"/>
              </a:rPr>
              <a:t>olicies and strategies </a:t>
            </a:r>
            <a:r>
              <a:rPr lang="en-GB" sz="2800" b="1" dirty="0">
                <a:solidFill>
                  <a:schemeClr val="accent5">
                    <a:lumMod val="75000"/>
                  </a:schemeClr>
                </a:solidFill>
                <a:latin typeface="Arial" panose="020B0604020202020204" pitchFamily="34" charset="0"/>
                <a:ea typeface="Calibri" panose="020F0502020204030204" pitchFamily="34" charset="0"/>
              </a:rPr>
              <a:t>of</a:t>
            </a:r>
            <a:r>
              <a:rPr lang="en-GB" sz="2800" b="1" dirty="0">
                <a:solidFill>
                  <a:schemeClr val="accent5">
                    <a:lumMod val="75000"/>
                  </a:schemeClr>
                </a:solidFill>
                <a:effectLst/>
                <a:latin typeface="Arial" panose="020B0604020202020204" pitchFamily="34" charset="0"/>
                <a:ea typeface="Calibri" panose="020F0502020204030204" pitchFamily="34" charset="0"/>
              </a:rPr>
              <a:t> UK government to maintain public health </a:t>
            </a:r>
            <a:endParaRPr lang="en-GB" sz="2800" b="1" dirty="0">
              <a:solidFill>
                <a:schemeClr val="accent5">
                  <a:lumMod val="75000"/>
                </a:schemeClr>
              </a:solidFill>
            </a:endParaRPr>
          </a:p>
        </p:txBody>
      </p:sp>
      <p:sp>
        <p:nvSpPr>
          <p:cNvPr id="3" name="Content Placeholder 2">
            <a:extLst>
              <a:ext uri="{FF2B5EF4-FFF2-40B4-BE49-F238E27FC236}">
                <a16:creationId xmlns:a16="http://schemas.microsoft.com/office/drawing/2014/main" id="{866BF3E1-6C7E-C568-760D-3A308F31B765}"/>
              </a:ext>
            </a:extLst>
          </p:cNvPr>
          <p:cNvSpPr>
            <a:spLocks noGrp="1"/>
          </p:cNvSpPr>
          <p:nvPr>
            <p:ph idx="1"/>
          </p:nvPr>
        </p:nvSpPr>
        <p:spPr>
          <a:xfrm>
            <a:off x="457200" y="1470484"/>
            <a:ext cx="8229600" cy="3917032"/>
          </a:xfrm>
        </p:spPr>
        <p:txBody>
          <a:bodyPr>
            <a:normAutofit fontScale="25000" lnSpcReduction="20000"/>
          </a:bodyPr>
          <a:lstStyle/>
          <a:p>
            <a:pPr marL="0" indent="0">
              <a:buNone/>
            </a:pPr>
            <a:endParaRPr lang="en-GB" sz="1400" dirty="0"/>
          </a:p>
          <a:p>
            <a:pPr marL="0" indent="0">
              <a:lnSpc>
                <a:spcPct val="120000"/>
              </a:lnSpc>
              <a:buNone/>
            </a:pPr>
            <a:r>
              <a:rPr lang="en-GB" sz="5600" dirty="0"/>
              <a:t>“</a:t>
            </a:r>
            <a:r>
              <a:rPr lang="en-GB" sz="5600" b="1" dirty="0"/>
              <a:t>Maintaining Public Health in the UK: Government Strategies for Tuberculosis Prevention”</a:t>
            </a:r>
          </a:p>
          <a:p>
            <a:pPr marL="0" indent="0">
              <a:lnSpc>
                <a:spcPct val="120000"/>
              </a:lnSpc>
              <a:buNone/>
            </a:pPr>
            <a:r>
              <a:rPr lang="en-GB" sz="5600" dirty="0"/>
              <a:t>Tuberculosis (TB) is an infectious disease caused by Mycobacterium tuberculosis, mainly affecting the lungs. Although TB rates have declined in the UK, it still presents a public health challenge. The UK government uses several policies and strategies to control TB and protect population health.</a:t>
            </a:r>
          </a:p>
          <a:p>
            <a:pPr>
              <a:lnSpc>
                <a:spcPct val="120000"/>
              </a:lnSpc>
            </a:pPr>
            <a:r>
              <a:rPr lang="en-GB" sz="5600" dirty="0"/>
              <a:t>Key Policies and Strategies include;</a:t>
            </a:r>
          </a:p>
          <a:p>
            <a:pPr>
              <a:lnSpc>
                <a:spcPct val="120000"/>
              </a:lnSpc>
            </a:pPr>
            <a:r>
              <a:rPr lang="en-GB" sz="5600" dirty="0"/>
              <a:t>National surveillance and monitoring :The UK Health Security Agency collects and analyses TB data across the country. This surveillance system helps identify trends, detect outbreaks early, and guide public health responses (UKHSA,2023).</a:t>
            </a:r>
          </a:p>
          <a:p>
            <a:pPr>
              <a:lnSpc>
                <a:spcPct val="120000"/>
              </a:lnSpc>
            </a:pPr>
            <a:r>
              <a:rPr lang="en-GB" sz="5600" dirty="0"/>
              <a:t>National TB Control Strategy : The Department of Health and Social Care introduced the collaborative Tuberculosis Strategy for England to improve early diagnosis, strengthen treatment services, and reduce TB transmission, particularly in high-risk communities(DHSC,2015).</a:t>
            </a:r>
          </a:p>
          <a:p>
            <a:pPr>
              <a:lnSpc>
                <a:spcPct val="120000"/>
              </a:lnSpc>
            </a:pPr>
            <a:r>
              <a:rPr lang="en-GB" sz="5600" dirty="0"/>
              <a:t>Targeted Screening Programmes : TB screening is offered to individuals arriving from high-risk countries and other vulnerable group s. Early detection helps prevent the spread of infection and ensure timely treatment through the National Health Services.</a:t>
            </a:r>
          </a:p>
          <a:p>
            <a:pPr>
              <a:lnSpc>
                <a:spcPct val="120000"/>
              </a:lnSpc>
            </a:pPr>
            <a:r>
              <a:rPr lang="en-GB" sz="5600" dirty="0"/>
              <a:t>Vaccination and treatment access : The BCG vaccine is provided to people at higher risk of TB. In addition, the NHS offers free TB treatment , ensuring patients complete the required antibiotic therapy and reducing further transmission (NHS,2022).</a:t>
            </a:r>
          </a:p>
          <a:p>
            <a:pPr marL="0" indent="0">
              <a:buNone/>
            </a:pPr>
            <a:endParaRPr lang="en-GB" dirty="0"/>
          </a:p>
        </p:txBody>
      </p:sp>
    </p:spTree>
    <p:extLst>
      <p:ext uri="{BB962C8B-B14F-4D97-AF65-F5344CB8AC3E}">
        <p14:creationId xmlns:p14="http://schemas.microsoft.com/office/powerpoint/2010/main" val="32694121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34B9A0-FF70-C6FC-5E5D-92EEECF05A3A}"/>
              </a:ext>
            </a:extLst>
          </p:cNvPr>
          <p:cNvSpPr>
            <a:spLocks noGrp="1"/>
          </p:cNvSpPr>
          <p:nvPr>
            <p:ph idx="1"/>
          </p:nvPr>
        </p:nvSpPr>
        <p:spPr>
          <a:xfrm>
            <a:off x="457200" y="404664"/>
            <a:ext cx="8291264" cy="4392488"/>
          </a:xfrm>
        </p:spPr>
        <p:txBody>
          <a:bodyPr>
            <a:normAutofit fontScale="25000" lnSpcReduction="20000"/>
          </a:bodyPr>
          <a:lstStyle/>
          <a:p>
            <a:pPr marL="0" indent="0" algn="ctr">
              <a:buNone/>
            </a:pPr>
            <a:r>
              <a:rPr lang="en-GB" sz="5600" b="1" dirty="0"/>
              <a:t>NHS Long Term Plan and TB-specific national policies</a:t>
            </a:r>
          </a:p>
          <a:p>
            <a:pPr marL="0" indent="0">
              <a:buNone/>
            </a:pPr>
            <a:endParaRPr lang="en-GB" sz="5600" dirty="0"/>
          </a:p>
          <a:p>
            <a:pPr marL="0" indent="0">
              <a:buNone/>
            </a:pPr>
            <a:r>
              <a:rPr lang="en-GB" sz="5600" b="1" dirty="0"/>
              <a:t>NHS Long Term plan</a:t>
            </a:r>
          </a:p>
          <a:p>
            <a:r>
              <a:rPr lang="en-GB" sz="5600" dirty="0"/>
              <a:t>Tuberculosis TB is still a public health concern in the UK. The government addresses TB through national health policies and long-term strategies.</a:t>
            </a:r>
          </a:p>
          <a:p>
            <a:r>
              <a:rPr lang="en-GB" sz="5600" dirty="0"/>
              <a:t>Key Policies and Strategies include;</a:t>
            </a:r>
          </a:p>
          <a:p>
            <a:r>
              <a:rPr lang="en-GB" sz="5600" dirty="0"/>
              <a:t>NHS Long –Term Plan (2019) :Focuses on improving prevention, early diagnosis, and treatment of infectious diseases such as TB.</a:t>
            </a:r>
          </a:p>
          <a:p>
            <a:r>
              <a:rPr lang="en-GB" sz="5600" dirty="0"/>
              <a:t>Strengthens community healthcare services to detect TB earlier.</a:t>
            </a:r>
          </a:p>
          <a:p>
            <a:r>
              <a:rPr lang="en-GB" sz="5600" dirty="0"/>
              <a:t>Promotes integrated care between hospitals, public health teams, and community services to support patients and reduce disease transmission.</a:t>
            </a:r>
          </a:p>
          <a:p>
            <a:r>
              <a:rPr lang="en-GB" sz="5600" dirty="0"/>
              <a:t>Also aims to reduce health inequalities among vulnerable populations (NHS England,2019).</a:t>
            </a:r>
          </a:p>
          <a:p>
            <a:r>
              <a:rPr lang="en-GB" sz="5600" dirty="0"/>
              <a:t>Collaborative Tuberculosis Strategy for England2015-2020</a:t>
            </a:r>
          </a:p>
          <a:p>
            <a:r>
              <a:rPr lang="en-GB" sz="5600" dirty="0"/>
              <a:t>Developed by the Department of Health and Social Care to specifically address TB control in England</a:t>
            </a:r>
          </a:p>
          <a:p>
            <a:r>
              <a:rPr lang="en-GB" sz="5600" dirty="0"/>
              <a:t>Introduces targeted screening for high-risk groups, including migrants from high-incidence countries.</a:t>
            </a:r>
          </a:p>
          <a:p>
            <a:r>
              <a:rPr lang="en-GB" sz="5600" dirty="0"/>
              <a:t>Strengthens TB surveillance and monitoring to reduce transmission and improve patient outcomes(DHSC,2015).</a:t>
            </a:r>
          </a:p>
          <a:p>
            <a:r>
              <a:rPr lang="en-GB" sz="5600" dirty="0"/>
              <a:t>Improve rapid diagnosis and access to effective treatment services.</a:t>
            </a:r>
          </a:p>
          <a:p>
            <a:pPr marL="0" indent="0">
              <a:buNone/>
            </a:pPr>
            <a:endParaRPr lang="en-GB" sz="5600" dirty="0"/>
          </a:p>
          <a:p>
            <a:pPr marL="0" indent="0">
              <a:buNone/>
            </a:pPr>
            <a:endParaRPr lang="en-GB" sz="5600" dirty="0"/>
          </a:p>
          <a:p>
            <a:endParaRPr lang="en-US" dirty="0"/>
          </a:p>
        </p:txBody>
      </p:sp>
    </p:spTree>
    <p:extLst>
      <p:ext uri="{BB962C8B-B14F-4D97-AF65-F5344CB8AC3E}">
        <p14:creationId xmlns:p14="http://schemas.microsoft.com/office/powerpoint/2010/main" val="30792378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B0FE64D-1929-1F9B-BF55-1AF55C548F9C}"/>
              </a:ext>
            </a:extLst>
          </p:cNvPr>
          <p:cNvSpPr>
            <a:spLocks noGrp="1"/>
          </p:cNvSpPr>
          <p:nvPr>
            <p:ph idx="1"/>
          </p:nvPr>
        </p:nvSpPr>
        <p:spPr>
          <a:xfrm>
            <a:off x="395536" y="620688"/>
            <a:ext cx="8229600" cy="3917032"/>
          </a:xfrm>
        </p:spPr>
        <p:txBody>
          <a:bodyPr>
            <a:normAutofit fontScale="47500" lnSpcReduction="20000"/>
          </a:bodyPr>
          <a:lstStyle/>
          <a:p>
            <a:pPr marL="0" indent="0">
              <a:buNone/>
            </a:pPr>
            <a:r>
              <a:rPr lang="en-GB" sz="2900" dirty="0"/>
              <a:t>Health promotion policies aim to improve population health by preventing disease and encouraging healthy lifestyles. In the UK, digital health technologies are increasingly used to support these policies and improve access to healthcare services.</a:t>
            </a:r>
          </a:p>
          <a:p>
            <a:pPr marL="0" indent="0">
              <a:buNone/>
            </a:pPr>
            <a:r>
              <a:rPr lang="en-GB" sz="2900" b="1" dirty="0"/>
              <a:t>Key points include</a:t>
            </a:r>
            <a:r>
              <a:rPr lang="en-GB" sz="2900" dirty="0"/>
              <a:t>:</a:t>
            </a:r>
          </a:p>
          <a:p>
            <a:pPr marL="0" indent="0">
              <a:buNone/>
            </a:pPr>
            <a:r>
              <a:rPr lang="en-GB" sz="2900" b="1" dirty="0"/>
              <a:t>Health promotion policies:</a:t>
            </a:r>
          </a:p>
          <a:p>
            <a:r>
              <a:rPr lang="en-GB" sz="2900" dirty="0"/>
              <a:t>Government health policies focus on preventing illness and promoting healthy behaviours  such as physical activity, balanced nutrition, and vaccination.</a:t>
            </a:r>
          </a:p>
          <a:p>
            <a:r>
              <a:rPr lang="en-GB" sz="2900" dirty="0"/>
              <a:t>These policies aim to reduce health inequalities and improve the overall wellbeing of the population.</a:t>
            </a:r>
          </a:p>
          <a:p>
            <a:r>
              <a:rPr lang="en-GB" sz="2900" dirty="0"/>
              <a:t>Public health programmes are delivered through organisations such as the National Health Service to support community health and disease prevention (NHS England,2019).</a:t>
            </a:r>
          </a:p>
          <a:p>
            <a:pPr marL="0" indent="0">
              <a:buNone/>
            </a:pPr>
            <a:endParaRPr lang="en-GB" sz="2900" dirty="0"/>
          </a:p>
          <a:p>
            <a:pPr marL="0" indent="0">
              <a:buNone/>
            </a:pPr>
            <a:r>
              <a:rPr lang="en-GB" sz="2900" b="1" dirty="0"/>
              <a:t>Digital health Integration</a:t>
            </a:r>
          </a:p>
          <a:p>
            <a:r>
              <a:rPr lang="en-GB" sz="2900" dirty="0"/>
              <a:t>Digital technologies such as mobile health apps, telemedicine , and electronic health records help improve healthcare delivery.</a:t>
            </a:r>
          </a:p>
          <a:p>
            <a:r>
              <a:rPr lang="en-GB" sz="2900" dirty="0"/>
              <a:t>These tools allow patients to access health information, book medical appointments, and communicate with healthcare professionals more easily.</a:t>
            </a:r>
          </a:p>
          <a:p>
            <a:r>
              <a:rPr lang="en-GB" sz="2900" dirty="0"/>
              <a:t>Digital systems also support better monitoring of health conditions and improve the efficiency of healthcare services (World Health Organization,2021).</a:t>
            </a:r>
          </a:p>
          <a:p>
            <a:pPr marL="0" indent="0">
              <a:buNone/>
            </a:pPr>
            <a:endParaRPr lang="en-US" dirty="0"/>
          </a:p>
        </p:txBody>
      </p:sp>
    </p:spTree>
    <p:extLst>
      <p:ext uri="{BB962C8B-B14F-4D97-AF65-F5344CB8AC3E}">
        <p14:creationId xmlns:p14="http://schemas.microsoft.com/office/powerpoint/2010/main" val="33122501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7A84B1-6814-3F1C-4F55-91B119611787}"/>
              </a:ext>
            </a:extLst>
          </p:cNvPr>
          <p:cNvSpPr>
            <a:spLocks noGrp="1"/>
          </p:cNvSpPr>
          <p:nvPr>
            <p:ph type="title"/>
          </p:nvPr>
        </p:nvSpPr>
        <p:spPr>
          <a:xfrm>
            <a:off x="498745" y="-99392"/>
            <a:ext cx="8229600" cy="1143000"/>
          </a:xfrm>
        </p:spPr>
        <p:txBody>
          <a:bodyPr>
            <a:normAutofit/>
          </a:bodyPr>
          <a:lstStyle/>
          <a:p>
            <a:r>
              <a:rPr lang="en-GB" sz="2400" b="1" kern="100" dirty="0">
                <a:solidFill>
                  <a:schemeClr val="accent4">
                    <a:lumMod val="75000"/>
                  </a:schemeClr>
                </a:solidFill>
                <a:effectLst/>
                <a:latin typeface="Arial" panose="020B0604020202020204" pitchFamily="34" charset="0"/>
                <a:ea typeface="Calibri" panose="020F0502020204030204" pitchFamily="34" charset="0"/>
                <a:cs typeface="Times New Roman" panose="02020603050405020304" pitchFamily="18" charset="0"/>
              </a:rPr>
              <a:t> </a:t>
            </a:r>
            <a:r>
              <a:rPr lang="en-GB" sz="2400" b="1" kern="100" dirty="0">
                <a:solidFill>
                  <a:schemeClr val="accent4">
                    <a:lumMod val="60000"/>
                    <a:lumOff val="40000"/>
                  </a:schemeClr>
                </a:solidFill>
                <a:effectLst/>
                <a:latin typeface="Arial" panose="020B0604020202020204" pitchFamily="34" charset="0"/>
                <a:ea typeface="Calibri" panose="020F0502020204030204" pitchFamily="34" charset="0"/>
                <a:cs typeface="Times New Roman" panose="02020603050405020304" pitchFamily="18" charset="0"/>
              </a:rPr>
              <a:t>What  health education  will you give  to the college management to prevent the outbreak</a:t>
            </a:r>
            <a:endParaRPr lang="en-GB" sz="2400" b="1" dirty="0">
              <a:solidFill>
                <a:schemeClr val="accent4">
                  <a:lumMod val="60000"/>
                  <a:lumOff val="40000"/>
                </a:schemeClr>
              </a:solidFill>
            </a:endParaRPr>
          </a:p>
        </p:txBody>
      </p:sp>
      <p:sp>
        <p:nvSpPr>
          <p:cNvPr id="3" name="Content Placeholder 2">
            <a:extLst>
              <a:ext uri="{FF2B5EF4-FFF2-40B4-BE49-F238E27FC236}">
                <a16:creationId xmlns:a16="http://schemas.microsoft.com/office/drawing/2014/main" id="{8F7DE30F-7CCB-3126-DF74-F2B5BF44B9E6}"/>
              </a:ext>
            </a:extLst>
          </p:cNvPr>
          <p:cNvSpPr>
            <a:spLocks noGrp="1"/>
          </p:cNvSpPr>
          <p:nvPr>
            <p:ph idx="1"/>
          </p:nvPr>
        </p:nvSpPr>
        <p:spPr>
          <a:xfrm>
            <a:off x="755576" y="980728"/>
            <a:ext cx="8003601" cy="4752528"/>
          </a:xfrm>
        </p:spPr>
        <p:txBody>
          <a:bodyPr>
            <a:normAutofit fontScale="25000" lnSpcReduction="20000"/>
          </a:bodyPr>
          <a:lstStyle/>
          <a:p>
            <a:pPr marL="0" indent="0">
              <a:lnSpc>
                <a:spcPct val="120000"/>
              </a:lnSpc>
              <a:buNone/>
            </a:pPr>
            <a:r>
              <a:rPr lang="en-GB" sz="5600" b="1" dirty="0"/>
              <a:t>Health Education &amp; Awareness Campaign Persistent </a:t>
            </a:r>
          </a:p>
          <a:p>
            <a:pPr>
              <a:lnSpc>
                <a:spcPct val="120000"/>
              </a:lnSpc>
            </a:pPr>
            <a:r>
              <a:rPr lang="en-GB" sz="5600" dirty="0"/>
              <a:t>Cough for 3 weeks → seek GP urgently</a:t>
            </a:r>
          </a:p>
          <a:p>
            <a:pPr>
              <a:lnSpc>
                <a:spcPct val="120000"/>
              </a:lnSpc>
            </a:pPr>
            <a:r>
              <a:rPr lang="en-GB" sz="5600" dirty="0"/>
              <a:t>Night sweats, fever, weight loss → report early</a:t>
            </a:r>
          </a:p>
          <a:p>
            <a:pPr>
              <a:lnSpc>
                <a:spcPct val="120000"/>
              </a:lnSpc>
            </a:pPr>
            <a:r>
              <a:rPr lang="en-GB" sz="5600" dirty="0"/>
              <a:t>TB spreads through air (not by touch) (NICE, 2016)</a:t>
            </a:r>
          </a:p>
          <a:p>
            <a:pPr>
              <a:lnSpc>
                <a:spcPct val="120000"/>
              </a:lnSpc>
            </a:pPr>
            <a:r>
              <a:rPr lang="en-GB" sz="5600" dirty="0"/>
              <a:t>Reduce stigma → TB is treatable and curable</a:t>
            </a:r>
          </a:p>
          <a:p>
            <a:pPr>
              <a:lnSpc>
                <a:spcPct val="120000"/>
              </a:lnSpc>
            </a:pPr>
            <a:r>
              <a:rPr lang="en-GB" sz="5600" dirty="0"/>
              <a:t>Encourage cooperation with contact tracing (UKHSA, 2023)</a:t>
            </a:r>
          </a:p>
          <a:p>
            <a:pPr marL="0" indent="0">
              <a:lnSpc>
                <a:spcPct val="120000"/>
              </a:lnSpc>
              <a:buNone/>
            </a:pPr>
            <a:r>
              <a:rPr lang="en-GB" sz="5600" b="1" dirty="0"/>
              <a:t>Respiratory &amp; Hand Hygiene</a:t>
            </a:r>
          </a:p>
          <a:p>
            <a:pPr>
              <a:lnSpc>
                <a:spcPct val="120000"/>
              </a:lnSpc>
            </a:pPr>
            <a:r>
              <a:rPr lang="en-GB" sz="5600" dirty="0"/>
              <a:t>“Catch it, Bin it, Kill it”</a:t>
            </a:r>
          </a:p>
          <a:p>
            <a:pPr>
              <a:lnSpc>
                <a:spcPct val="120000"/>
              </a:lnSpc>
            </a:pPr>
            <a:r>
              <a:rPr lang="en-GB" sz="5600" dirty="0"/>
              <a:t>Cover coughs/sneezes with tissue</a:t>
            </a:r>
          </a:p>
          <a:p>
            <a:pPr>
              <a:lnSpc>
                <a:spcPct val="120000"/>
              </a:lnSpc>
            </a:pPr>
            <a:r>
              <a:rPr lang="en-GB" sz="5600" dirty="0"/>
              <a:t>Dispose tissues safely</a:t>
            </a:r>
          </a:p>
          <a:p>
            <a:pPr>
              <a:lnSpc>
                <a:spcPct val="120000"/>
              </a:lnSpc>
            </a:pPr>
            <a:r>
              <a:rPr lang="en-GB" sz="5600" dirty="0"/>
              <a:t>Alcohol hand gel stations across campus</a:t>
            </a:r>
          </a:p>
          <a:p>
            <a:pPr>
              <a:lnSpc>
                <a:spcPct val="120000"/>
              </a:lnSpc>
            </a:pPr>
            <a:r>
              <a:rPr lang="en-GB" sz="5600" dirty="0"/>
              <a:t>Promote routine handwashing (NHS England, 2019)</a:t>
            </a:r>
          </a:p>
          <a:p>
            <a:pPr marL="0" indent="0">
              <a:lnSpc>
                <a:spcPct val="120000"/>
              </a:lnSpc>
              <a:buNone/>
            </a:pPr>
            <a:r>
              <a:rPr lang="en-GB" sz="5600" b="1" dirty="0"/>
              <a:t>Delivery Methods</a:t>
            </a:r>
          </a:p>
          <a:p>
            <a:pPr>
              <a:lnSpc>
                <a:spcPct val="120000"/>
              </a:lnSpc>
            </a:pPr>
            <a:r>
              <a:rPr lang="en-GB" sz="5600" dirty="0"/>
              <a:t>Posters in halls &amp; classrooms</a:t>
            </a:r>
          </a:p>
          <a:p>
            <a:pPr>
              <a:lnSpc>
                <a:spcPct val="120000"/>
              </a:lnSpc>
            </a:pPr>
            <a:r>
              <a:rPr lang="en-GB" sz="5600" dirty="0"/>
              <a:t>Email alerts &amp; induction sessions</a:t>
            </a:r>
          </a:p>
          <a:p>
            <a:pPr>
              <a:lnSpc>
                <a:spcPct val="120000"/>
              </a:lnSpc>
            </a:pPr>
            <a:r>
              <a:rPr lang="en-GB" sz="5600" dirty="0"/>
              <a:t>Collaboration with local TB services</a:t>
            </a:r>
          </a:p>
          <a:p>
            <a:pPr>
              <a:lnSpc>
                <a:spcPct val="120000"/>
              </a:lnSpc>
            </a:pPr>
            <a:r>
              <a:rPr lang="en-GB" sz="5600" dirty="0"/>
              <a:t>Early education reduces delay in diagnosis and limits spread in shared flats and lecture halls (WHO, 2023).</a:t>
            </a:r>
          </a:p>
          <a:p>
            <a:endParaRPr lang="en-GB" dirty="0"/>
          </a:p>
        </p:txBody>
      </p:sp>
    </p:spTree>
    <p:extLst>
      <p:ext uri="{BB962C8B-B14F-4D97-AF65-F5344CB8AC3E}">
        <p14:creationId xmlns:p14="http://schemas.microsoft.com/office/powerpoint/2010/main" val="23727553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C2E43D-3C93-0E1C-F81E-AEDA0EB42C7C}"/>
              </a:ext>
            </a:extLst>
          </p:cNvPr>
          <p:cNvSpPr>
            <a:spLocks noGrp="1"/>
          </p:cNvSpPr>
          <p:nvPr>
            <p:ph idx="1"/>
          </p:nvPr>
        </p:nvSpPr>
        <p:spPr>
          <a:xfrm>
            <a:off x="827584" y="476672"/>
            <a:ext cx="7725544" cy="4968552"/>
          </a:xfrm>
        </p:spPr>
        <p:txBody>
          <a:bodyPr>
            <a:normAutofit/>
          </a:bodyPr>
          <a:lstStyle/>
          <a:p>
            <a:pPr marL="0" indent="0">
              <a:buNone/>
            </a:pPr>
            <a:r>
              <a:rPr lang="en-US" sz="1400" b="1" dirty="0"/>
              <a:t>Sanitation &amp; Environmental Hygiene</a:t>
            </a:r>
          </a:p>
          <a:p>
            <a:pPr>
              <a:buFont typeface="Wingdings" panose="05000000000000000000" pitchFamily="2" charset="2"/>
              <a:buChar char="§"/>
            </a:pPr>
            <a:r>
              <a:rPr lang="en-US" sz="1400" dirty="0"/>
              <a:t>Improve ventilation in classrooms &amp; halls</a:t>
            </a:r>
          </a:p>
          <a:p>
            <a:pPr>
              <a:buFont typeface="Wingdings" panose="05000000000000000000" pitchFamily="2" charset="2"/>
              <a:buChar char="§"/>
            </a:pPr>
            <a:r>
              <a:rPr lang="en-US" sz="1400" dirty="0"/>
              <a:t>Open windows were safe</a:t>
            </a:r>
          </a:p>
          <a:p>
            <a:pPr>
              <a:buFont typeface="Wingdings" panose="05000000000000000000" pitchFamily="2" charset="2"/>
              <a:buChar char="§"/>
            </a:pPr>
            <a:r>
              <a:rPr lang="en-US" sz="1400" dirty="0"/>
              <a:t>Avoid overcrowding in accommodation</a:t>
            </a:r>
          </a:p>
          <a:p>
            <a:pPr>
              <a:buFont typeface="Wingdings" panose="05000000000000000000" pitchFamily="2" charset="2"/>
              <a:buChar char="§"/>
            </a:pPr>
            <a:r>
              <a:rPr lang="en-US" sz="1400" dirty="0"/>
              <a:t>Regular cleaning of shared spaces</a:t>
            </a:r>
          </a:p>
          <a:p>
            <a:pPr>
              <a:buFont typeface="Wingdings" panose="05000000000000000000" pitchFamily="2" charset="2"/>
              <a:buChar char="§"/>
            </a:pPr>
            <a:r>
              <a:rPr lang="en-US" sz="1400" dirty="0"/>
              <a:t>Poor ventilation increases TB transmission risk (WHO, 2023).</a:t>
            </a:r>
          </a:p>
          <a:p>
            <a:pPr marL="0" indent="0">
              <a:buNone/>
            </a:pPr>
            <a:r>
              <a:rPr lang="en-US" sz="1400" b="1" dirty="0"/>
              <a:t>Health Monitoring &amp; Symptom Screening</a:t>
            </a:r>
          </a:p>
          <a:p>
            <a:pPr>
              <a:buFont typeface="Wingdings" panose="05000000000000000000" pitchFamily="2" charset="2"/>
              <a:buChar char="§"/>
            </a:pPr>
            <a:r>
              <a:rPr lang="en-US" sz="1400" dirty="0"/>
              <a:t>Encourage students to self-monitor cough &gt;3 weeks</a:t>
            </a:r>
          </a:p>
          <a:p>
            <a:pPr>
              <a:buFont typeface="Wingdings" panose="05000000000000000000" pitchFamily="2" charset="2"/>
              <a:buChar char="§"/>
            </a:pPr>
            <a:r>
              <a:rPr lang="en-US" sz="1400" dirty="0"/>
              <a:t>Rapid referral for symptomatic individuals</a:t>
            </a:r>
          </a:p>
          <a:p>
            <a:pPr>
              <a:buFont typeface="Wingdings" panose="05000000000000000000" pitchFamily="2" charset="2"/>
              <a:buChar char="§"/>
            </a:pPr>
            <a:r>
              <a:rPr lang="en-US" sz="1400" dirty="0"/>
              <a:t>Support TB screening for close contacts (Mantoux/IGRA)</a:t>
            </a:r>
          </a:p>
          <a:p>
            <a:pPr>
              <a:buFont typeface="Wingdings" panose="05000000000000000000" pitchFamily="2" charset="2"/>
              <a:buChar char="§"/>
            </a:pPr>
            <a:r>
              <a:rPr lang="en-US" sz="1400" dirty="0"/>
              <a:t>Liaise with UKHSA for outbreak control (UKHSA, 2023)</a:t>
            </a:r>
          </a:p>
          <a:p>
            <a:pPr marL="0" indent="0">
              <a:buNone/>
            </a:pPr>
            <a:r>
              <a:rPr lang="en-US" sz="1400" b="1" dirty="0"/>
              <a:t>Ongoing Monitoring</a:t>
            </a:r>
          </a:p>
          <a:p>
            <a:pPr>
              <a:buFont typeface="Wingdings" panose="05000000000000000000" pitchFamily="2" charset="2"/>
              <a:buChar char="§"/>
            </a:pPr>
            <a:r>
              <a:rPr lang="en-US" sz="1400" dirty="0"/>
              <a:t>Track respiratory-related absences</a:t>
            </a:r>
          </a:p>
          <a:p>
            <a:pPr>
              <a:buFont typeface="Wingdings" panose="05000000000000000000" pitchFamily="2" charset="2"/>
              <a:buChar char="§"/>
            </a:pPr>
            <a:r>
              <a:rPr lang="en-US" sz="1400" dirty="0"/>
              <a:t>Annual TB awareness campaign</a:t>
            </a:r>
          </a:p>
          <a:p>
            <a:pPr>
              <a:buFont typeface="Wingdings" panose="05000000000000000000" pitchFamily="2" charset="2"/>
              <a:buChar char="§"/>
            </a:pPr>
            <a:r>
              <a:rPr lang="en-US" sz="1400" dirty="0"/>
              <a:t>Welfare support for treatment adherence (NICE, 2016)</a:t>
            </a:r>
          </a:p>
          <a:p>
            <a:pPr marL="0" indent="0">
              <a:buNone/>
            </a:pPr>
            <a:endParaRPr lang="en-US" dirty="0"/>
          </a:p>
        </p:txBody>
      </p:sp>
    </p:spTree>
    <p:extLst>
      <p:ext uri="{BB962C8B-B14F-4D97-AF65-F5344CB8AC3E}">
        <p14:creationId xmlns:p14="http://schemas.microsoft.com/office/powerpoint/2010/main" val="3092874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9DF9E-5571-D93A-63FE-3358BCED76B2}"/>
              </a:ext>
            </a:extLst>
          </p:cNvPr>
          <p:cNvSpPr>
            <a:spLocks noGrp="1"/>
          </p:cNvSpPr>
          <p:nvPr>
            <p:ph type="title"/>
          </p:nvPr>
        </p:nvSpPr>
        <p:spPr/>
        <p:txBody>
          <a:bodyPr>
            <a:normAutofit/>
          </a:bodyPr>
          <a:lstStyle/>
          <a:p>
            <a:r>
              <a:rPr lang="en-GB" sz="3200" b="1" dirty="0"/>
              <a:t>Conclusion </a:t>
            </a:r>
          </a:p>
        </p:txBody>
      </p:sp>
      <p:sp>
        <p:nvSpPr>
          <p:cNvPr id="3" name="Content Placeholder 2">
            <a:extLst>
              <a:ext uri="{FF2B5EF4-FFF2-40B4-BE49-F238E27FC236}">
                <a16:creationId xmlns:a16="http://schemas.microsoft.com/office/drawing/2014/main" id="{771C5D3D-F7FF-B5A0-2921-BAC46B07B6BD}"/>
              </a:ext>
            </a:extLst>
          </p:cNvPr>
          <p:cNvSpPr>
            <a:spLocks noGrp="1"/>
          </p:cNvSpPr>
          <p:nvPr>
            <p:ph idx="1"/>
          </p:nvPr>
        </p:nvSpPr>
        <p:spPr>
          <a:xfrm>
            <a:off x="457200" y="1340768"/>
            <a:ext cx="8229600" cy="3024336"/>
          </a:xfrm>
        </p:spPr>
        <p:txBody>
          <a:bodyPr/>
          <a:lstStyle/>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5" name="TextBox 4">
            <a:extLst>
              <a:ext uri="{FF2B5EF4-FFF2-40B4-BE49-F238E27FC236}">
                <a16:creationId xmlns:a16="http://schemas.microsoft.com/office/drawing/2014/main" id="{854A8B36-6087-EC0F-CE2E-D845D37C2CD5}"/>
              </a:ext>
            </a:extLst>
          </p:cNvPr>
          <p:cNvSpPr txBox="1"/>
          <p:nvPr/>
        </p:nvSpPr>
        <p:spPr>
          <a:xfrm>
            <a:off x="971600" y="1446238"/>
            <a:ext cx="7488832" cy="2954655"/>
          </a:xfrm>
          <a:prstGeom prst="rect">
            <a:avLst/>
          </a:prstGeom>
          <a:noFill/>
        </p:spPr>
        <p:txBody>
          <a:bodyPr wrap="square">
            <a:spAutoFit/>
          </a:bodyPr>
          <a:lstStyle/>
          <a:p>
            <a:pPr algn="just"/>
            <a:r>
              <a:rPr lang="en-GB" sz="1400" dirty="0">
                <a:latin typeface="+mj-lt"/>
                <a:cs typeface="Arial" panose="020B0604020202020204" pitchFamily="34" charset="0"/>
              </a:rPr>
              <a:t>Measuring and monitoring a TB outbreak requires combined strategies that enable public health authorities and the governments to detect outbreaks early, measure their extent, understand transmission dynamics, and implement effective control measures to stop further transmission of the disease. The UK government uses a combination of policies and strategies to maintain public health and control diseases such as TB. The NHS Long Term plan and the TB Action Plan guide long-term improvements in prevention and treatment. Health protection policies reduce transmission, while health promotion strategies educate the public and encourage early diagnosis. Digital health technologies further support surveillance and access to care. Together, these approaches help the UK move closer to eliminating TB and improving public health for all. If you have a symptoms of tuberculosis is it better to have a check up for proper treatment and prevent further transmission of the disease.</a:t>
            </a:r>
          </a:p>
          <a:p>
            <a:pPr algn="just"/>
            <a:endParaRPr lang="en-GB" dirty="0"/>
          </a:p>
        </p:txBody>
      </p:sp>
    </p:spTree>
    <p:extLst>
      <p:ext uri="{BB962C8B-B14F-4D97-AF65-F5344CB8AC3E}">
        <p14:creationId xmlns:p14="http://schemas.microsoft.com/office/powerpoint/2010/main" val="462096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4D0F85-4EA6-36F4-B4EB-F217DDFE1D29}"/>
              </a:ext>
            </a:extLst>
          </p:cNvPr>
          <p:cNvSpPr>
            <a:spLocks noGrp="1"/>
          </p:cNvSpPr>
          <p:nvPr>
            <p:ph type="title"/>
          </p:nvPr>
        </p:nvSpPr>
        <p:spPr>
          <a:xfrm>
            <a:off x="457200" y="-387424"/>
            <a:ext cx="8229600" cy="1805062"/>
          </a:xfrm>
        </p:spPr>
        <p:txBody>
          <a:bodyPr>
            <a:normAutofit/>
          </a:bodyPr>
          <a:lstStyle/>
          <a:p>
            <a:r>
              <a:rPr lang="en-GB" sz="2800" b="1" dirty="0"/>
              <a:t>Reference</a:t>
            </a:r>
          </a:p>
        </p:txBody>
      </p:sp>
      <p:sp>
        <p:nvSpPr>
          <p:cNvPr id="3" name="Content Placeholder 2">
            <a:extLst>
              <a:ext uri="{FF2B5EF4-FFF2-40B4-BE49-F238E27FC236}">
                <a16:creationId xmlns:a16="http://schemas.microsoft.com/office/drawing/2014/main" id="{558AAEA7-FA60-D911-2C6A-30D7682997C3}"/>
              </a:ext>
            </a:extLst>
          </p:cNvPr>
          <p:cNvSpPr>
            <a:spLocks noGrp="1"/>
          </p:cNvSpPr>
          <p:nvPr>
            <p:ph idx="1"/>
          </p:nvPr>
        </p:nvSpPr>
        <p:spPr>
          <a:xfrm>
            <a:off x="251520" y="764704"/>
            <a:ext cx="8640959" cy="4824536"/>
          </a:xfrm>
        </p:spPr>
        <p:txBody>
          <a:bodyPr>
            <a:normAutofit fontScale="25000" lnSpcReduction="20000"/>
          </a:bodyPr>
          <a:lstStyle/>
          <a:p>
            <a:pPr marL="0" indent="0">
              <a:lnSpc>
                <a:spcPct val="120000"/>
              </a:lnSpc>
              <a:buNone/>
            </a:pPr>
            <a:r>
              <a:rPr lang="en-GB" sz="5600" dirty="0">
                <a:latin typeface="+mj-lt"/>
                <a:cs typeface="Arial" panose="020B0604020202020204" pitchFamily="34" charset="0"/>
              </a:rPr>
              <a:t>National Institute for Health and Care Excellence [NICE] </a:t>
            </a:r>
            <a:r>
              <a:rPr lang="pl-PL" sz="5600" dirty="0">
                <a:latin typeface="+mj-lt"/>
                <a:cs typeface="Arial" panose="020B0604020202020204" pitchFamily="34" charset="0"/>
              </a:rPr>
              <a:t>(</a:t>
            </a:r>
            <a:r>
              <a:rPr lang="en-GB" sz="5600" dirty="0">
                <a:latin typeface="+mj-lt"/>
                <a:cs typeface="Arial" panose="020B0604020202020204" pitchFamily="34" charset="0"/>
              </a:rPr>
              <a:t>2016</a:t>
            </a:r>
            <a:r>
              <a:rPr lang="pl-PL" sz="5600" dirty="0">
                <a:latin typeface="+mj-lt"/>
                <a:cs typeface="Arial" panose="020B0604020202020204" pitchFamily="34" charset="0"/>
              </a:rPr>
              <a:t>)</a:t>
            </a:r>
            <a:r>
              <a:rPr lang="en-GB" sz="5600" dirty="0">
                <a:latin typeface="+mj-lt"/>
                <a:cs typeface="Arial" panose="020B0604020202020204" pitchFamily="34" charset="0"/>
              </a:rPr>
              <a:t>. </a:t>
            </a:r>
            <a:r>
              <a:rPr lang="en-GB" sz="5600" i="1" dirty="0">
                <a:latin typeface="+mj-lt"/>
                <a:cs typeface="Arial" panose="020B0604020202020204" pitchFamily="34" charset="0"/>
              </a:rPr>
              <a:t>Tuberculosis</a:t>
            </a:r>
            <a:r>
              <a:rPr lang="en-GB" sz="5600" dirty="0">
                <a:latin typeface="+mj-lt"/>
                <a:cs typeface="Arial" panose="020B0604020202020204" pitchFamily="34" charset="0"/>
              </a:rPr>
              <a:t>. </a:t>
            </a:r>
            <a:r>
              <a:rPr lang="en-GB" sz="5600" i="1" dirty="0">
                <a:latin typeface="+mj-lt"/>
                <a:cs typeface="Arial" panose="020B0604020202020204" pitchFamily="34" charset="0"/>
              </a:rPr>
              <a:t>NG33</a:t>
            </a:r>
            <a:r>
              <a:rPr lang="en-GB" sz="5600" dirty="0">
                <a:latin typeface="+mj-lt"/>
                <a:cs typeface="Arial" panose="020B0604020202020204" pitchFamily="34" charset="0"/>
              </a:rPr>
              <a:t>. Available at: </a:t>
            </a:r>
            <a:r>
              <a:rPr lang="pl-PL" sz="5600" dirty="0">
                <a:latin typeface="+mj-lt"/>
                <a:cs typeface="Arial" panose="020B0604020202020204" pitchFamily="34" charset="0"/>
                <a:hlinkClick r:id="rId3"/>
              </a:rPr>
              <a:t>https://www.nice.org.uk/guidance/ng33/chapter/Recommendations#preventing-tb</a:t>
            </a:r>
            <a:r>
              <a:rPr lang="en-GB" sz="5600" dirty="0">
                <a:latin typeface="+mj-lt"/>
                <a:cs typeface="Arial" panose="020B0604020202020204" pitchFamily="34" charset="0"/>
              </a:rPr>
              <a:t> (Accessed: 20 February 2026).</a:t>
            </a:r>
          </a:p>
          <a:p>
            <a:pPr marL="0" indent="0">
              <a:lnSpc>
                <a:spcPct val="120000"/>
              </a:lnSpc>
              <a:buNone/>
            </a:pPr>
            <a:r>
              <a:rPr lang="en-GB" sz="5600" dirty="0">
                <a:latin typeface="+mj-lt"/>
                <a:cs typeface="Arial" panose="020B0604020202020204" pitchFamily="34" charset="0"/>
              </a:rPr>
              <a:t>National Institute for Health and Care Excellence [NICE] </a:t>
            </a:r>
            <a:r>
              <a:rPr lang="pl-PL" sz="5600" dirty="0">
                <a:latin typeface="+mj-lt"/>
                <a:cs typeface="Arial" panose="020B0604020202020204" pitchFamily="34" charset="0"/>
              </a:rPr>
              <a:t>(2026)</a:t>
            </a:r>
            <a:r>
              <a:rPr lang="en-GB" sz="5600" dirty="0">
                <a:latin typeface="+mj-lt"/>
                <a:cs typeface="Arial" panose="020B0604020202020204" pitchFamily="34" charset="0"/>
              </a:rPr>
              <a:t> </a:t>
            </a:r>
            <a:r>
              <a:rPr lang="en-GB" sz="5600" i="1" dirty="0">
                <a:latin typeface="+mj-lt"/>
                <a:cs typeface="Arial" panose="020B0604020202020204" pitchFamily="34" charset="0"/>
              </a:rPr>
              <a:t>Tuberculosis. </a:t>
            </a:r>
            <a:r>
              <a:rPr lang="en-GB" sz="5600" dirty="0">
                <a:latin typeface="+mj-lt"/>
                <a:cs typeface="Arial" panose="020B0604020202020204" pitchFamily="34" charset="0"/>
              </a:rPr>
              <a:t>Available at: </a:t>
            </a:r>
            <a:r>
              <a:rPr lang="pl-PL" sz="5600" dirty="0">
                <a:latin typeface="+mj-lt"/>
                <a:cs typeface="Arial" panose="020B0604020202020204" pitchFamily="34" charset="0"/>
                <a:hlinkClick r:id="rId4"/>
              </a:rPr>
              <a:t>https://bnf.nice.org.uk/treatment-summaries/tuberculosis/#:~:text=Within%20the%20UK%20there%20are,without%20central%20nervous%20system%20involvement</a:t>
            </a:r>
            <a:r>
              <a:rPr lang="pl-PL" sz="5600" dirty="0">
                <a:latin typeface="+mj-lt"/>
                <a:cs typeface="Arial" panose="020B0604020202020204" pitchFamily="34" charset="0"/>
              </a:rPr>
              <a:t>.</a:t>
            </a:r>
            <a:r>
              <a:rPr lang="en-GB" sz="5600" dirty="0">
                <a:latin typeface="+mj-lt"/>
                <a:cs typeface="Arial" panose="020B0604020202020204" pitchFamily="34" charset="0"/>
              </a:rPr>
              <a:t> (Accessed: 18 February 2026).</a:t>
            </a:r>
          </a:p>
          <a:p>
            <a:pPr marL="0" indent="0">
              <a:lnSpc>
                <a:spcPct val="120000"/>
              </a:lnSpc>
              <a:buNone/>
            </a:pPr>
            <a:r>
              <a:rPr lang="en-GB" sz="5600" dirty="0">
                <a:latin typeface="+mj-lt"/>
                <a:cs typeface="Arial" panose="020B0604020202020204" pitchFamily="34" charset="0"/>
              </a:rPr>
              <a:t>NHS England (2023) Tuberculosis (TB). Available at:  </a:t>
            </a:r>
            <a:r>
              <a:rPr lang="en-GB" sz="5600" dirty="0">
                <a:latin typeface="+mj-lt"/>
                <a:cs typeface="Arial" panose="020B0604020202020204" pitchFamily="34" charset="0"/>
                <a:hlinkClick r:id="rId5"/>
              </a:rPr>
              <a:t>https://www.nhs.uk/conditions/tuberculosis-tb/</a:t>
            </a:r>
            <a:r>
              <a:rPr lang="en-GB" sz="5600" dirty="0">
                <a:latin typeface="+mj-lt"/>
                <a:cs typeface="Arial" panose="020B0604020202020204" pitchFamily="34" charset="0"/>
              </a:rPr>
              <a:t> (Accessed: 1 March 2026)</a:t>
            </a:r>
          </a:p>
          <a:p>
            <a:pPr marL="0" indent="0">
              <a:lnSpc>
                <a:spcPct val="120000"/>
              </a:lnSpc>
              <a:buNone/>
            </a:pPr>
            <a:r>
              <a:rPr lang="pl-PL" sz="5600" dirty="0">
                <a:latin typeface="+mj-lt"/>
                <a:cs typeface="Arial" panose="020B0604020202020204" pitchFamily="34" charset="0"/>
              </a:rPr>
              <a:t>UK Health Security Agency</a:t>
            </a:r>
            <a:r>
              <a:rPr lang="en-GB" sz="5600" dirty="0">
                <a:latin typeface="+mj-lt"/>
                <a:cs typeface="Arial" panose="020B0604020202020204" pitchFamily="34" charset="0"/>
              </a:rPr>
              <a:t> [UKHSA]</a:t>
            </a:r>
            <a:r>
              <a:rPr lang="pl-PL" sz="5600" dirty="0">
                <a:latin typeface="+mj-lt"/>
                <a:cs typeface="Arial" panose="020B0604020202020204" pitchFamily="34" charset="0"/>
              </a:rPr>
              <a:t> </a:t>
            </a:r>
            <a:r>
              <a:rPr lang="en-GB" sz="5600" dirty="0">
                <a:latin typeface="+mj-lt"/>
                <a:cs typeface="Arial" panose="020B0604020202020204" pitchFamily="34" charset="0"/>
              </a:rPr>
              <a:t>(2025) </a:t>
            </a:r>
            <a:r>
              <a:rPr lang="en-GB" sz="5600" i="1" dirty="0">
                <a:latin typeface="+mj-lt"/>
                <a:cs typeface="Arial" panose="020B0604020202020204" pitchFamily="34" charset="0"/>
              </a:rPr>
              <a:t>Management of Tuberculosis in secure settings in England. </a:t>
            </a:r>
            <a:r>
              <a:rPr lang="en-GB" sz="5600" dirty="0">
                <a:latin typeface="+mj-lt"/>
                <a:cs typeface="Arial" panose="020B0604020202020204" pitchFamily="34" charset="0"/>
              </a:rPr>
              <a:t>Available at:</a:t>
            </a:r>
            <a:r>
              <a:rPr lang="en-GB" sz="5600" i="1" dirty="0">
                <a:latin typeface="+mj-lt"/>
                <a:cs typeface="Arial" panose="020B0604020202020204" pitchFamily="34" charset="0"/>
              </a:rPr>
              <a:t> </a:t>
            </a:r>
            <a:r>
              <a:rPr lang="pl-PL" sz="5600" dirty="0">
                <a:latin typeface="+mj-lt"/>
                <a:cs typeface="Arial" panose="020B0604020202020204" pitchFamily="34" charset="0"/>
                <a:hlinkClick r:id="rId6"/>
              </a:rPr>
              <a:t>https://www.gov.uk/government/publications/managing-tuberculosis-tb-in-prisons/management-of-tuberculosis-in-secure-settings-in-england#infection-prevention-and-control</a:t>
            </a:r>
            <a:r>
              <a:rPr lang="en-GB" sz="5600" dirty="0">
                <a:latin typeface="+mj-lt"/>
                <a:cs typeface="Arial" panose="020B0604020202020204" pitchFamily="34" charset="0"/>
              </a:rPr>
              <a:t> (Accessed: 20 February 2026).</a:t>
            </a:r>
          </a:p>
          <a:p>
            <a:pPr marL="0" indent="0">
              <a:lnSpc>
                <a:spcPct val="120000"/>
              </a:lnSpc>
              <a:buNone/>
            </a:pPr>
            <a:r>
              <a:rPr lang="pl-PL" sz="5600" dirty="0">
                <a:latin typeface="+mj-lt"/>
                <a:cs typeface="Arial" panose="020B0604020202020204" pitchFamily="34" charset="0"/>
              </a:rPr>
              <a:t>UK Health Security Agency</a:t>
            </a:r>
            <a:r>
              <a:rPr lang="en-GB" sz="5600" dirty="0">
                <a:latin typeface="+mj-lt"/>
                <a:cs typeface="Arial" panose="020B0604020202020204" pitchFamily="34" charset="0"/>
              </a:rPr>
              <a:t> [UKHSA]</a:t>
            </a:r>
            <a:r>
              <a:rPr lang="pl-PL" sz="5600" dirty="0">
                <a:latin typeface="+mj-lt"/>
                <a:cs typeface="Arial" panose="020B0604020202020204" pitchFamily="34" charset="0"/>
              </a:rPr>
              <a:t> (202</a:t>
            </a:r>
            <a:r>
              <a:rPr lang="en-GB" sz="5600" dirty="0">
                <a:latin typeface="+mj-lt"/>
                <a:cs typeface="Arial" panose="020B0604020202020204" pitchFamily="34" charset="0"/>
              </a:rPr>
              <a:t>1</a:t>
            </a:r>
            <a:r>
              <a:rPr lang="pl-PL" sz="5600" dirty="0">
                <a:latin typeface="+mj-lt"/>
                <a:cs typeface="Arial" panose="020B0604020202020204" pitchFamily="34" charset="0"/>
              </a:rPr>
              <a:t>)</a:t>
            </a:r>
            <a:r>
              <a:rPr lang="en-GB" sz="5600" dirty="0">
                <a:latin typeface="+mj-lt"/>
                <a:cs typeface="Arial" panose="020B0604020202020204" pitchFamily="34" charset="0"/>
              </a:rPr>
              <a:t> </a:t>
            </a:r>
            <a:r>
              <a:rPr lang="en-GB" sz="5600" i="1" dirty="0">
                <a:latin typeface="+mj-lt"/>
                <a:cs typeface="Arial" panose="020B0604020202020204" pitchFamily="34" charset="0"/>
              </a:rPr>
              <a:t>TB prevention in England, 2021. </a:t>
            </a:r>
            <a:r>
              <a:rPr lang="en-GB" sz="5600" dirty="0">
                <a:latin typeface="+mj-lt"/>
                <a:cs typeface="Arial" panose="020B0604020202020204" pitchFamily="34" charset="0"/>
              </a:rPr>
              <a:t>Available at:</a:t>
            </a:r>
            <a:r>
              <a:rPr lang="en-GB" sz="5600" i="1" dirty="0">
                <a:latin typeface="+mj-lt"/>
                <a:cs typeface="Arial" panose="020B0604020202020204" pitchFamily="34" charset="0"/>
              </a:rPr>
              <a:t> </a:t>
            </a:r>
            <a:r>
              <a:rPr lang="pl-PL" sz="5600" dirty="0">
                <a:latin typeface="+mj-lt"/>
                <a:cs typeface="Arial" panose="020B0604020202020204" pitchFamily="34" charset="0"/>
                <a:hlinkClick r:id="rId7"/>
              </a:rPr>
              <a:t>https://www.gov.uk/government/publications/tuberculosis-in-england-2022-report-data-up-to-end-of-2021/tb-prevention-in-england-2021#contact-tracing</a:t>
            </a:r>
            <a:r>
              <a:rPr lang="en-GB" sz="5600" dirty="0">
                <a:latin typeface="+mj-lt"/>
                <a:cs typeface="Arial" panose="020B0604020202020204" pitchFamily="34" charset="0"/>
              </a:rPr>
              <a:t> (Accessed: 18 February 2026).</a:t>
            </a:r>
          </a:p>
          <a:p>
            <a:pPr marL="0" indent="0">
              <a:lnSpc>
                <a:spcPct val="120000"/>
              </a:lnSpc>
              <a:buNone/>
            </a:pPr>
            <a:r>
              <a:rPr lang="en-GB" sz="5600" dirty="0">
                <a:latin typeface="+mj-lt"/>
                <a:cs typeface="Arial" panose="020B0604020202020204" pitchFamily="34" charset="0"/>
              </a:rPr>
              <a:t>NHS England</a:t>
            </a:r>
            <a:r>
              <a:rPr lang="pl-PL" sz="5600" dirty="0">
                <a:latin typeface="+mj-lt"/>
                <a:cs typeface="Arial" panose="020B0604020202020204" pitchFamily="34" charset="0"/>
              </a:rPr>
              <a:t> (202</a:t>
            </a:r>
            <a:r>
              <a:rPr lang="en-GB" sz="5600" dirty="0">
                <a:latin typeface="+mj-lt"/>
                <a:cs typeface="Arial" panose="020B0604020202020204" pitchFamily="34" charset="0"/>
              </a:rPr>
              <a:t>1) </a:t>
            </a:r>
            <a:r>
              <a:rPr lang="en-GB" sz="5600" i="1" dirty="0">
                <a:latin typeface="+mj-lt"/>
                <a:cs typeface="Arial" panose="020B0604020202020204" pitchFamily="34" charset="0"/>
              </a:rPr>
              <a:t>Tuberculosis (TB): action plan for England, 2021 to 2026. </a:t>
            </a:r>
            <a:r>
              <a:rPr lang="en-GB" sz="5600" dirty="0">
                <a:latin typeface="+mj-lt"/>
                <a:cs typeface="Arial" panose="020B0604020202020204" pitchFamily="34" charset="0"/>
              </a:rPr>
              <a:t>Available at:</a:t>
            </a:r>
            <a:r>
              <a:rPr lang="en-GB" sz="5600" i="1" dirty="0">
                <a:latin typeface="+mj-lt"/>
                <a:cs typeface="Arial" panose="020B0604020202020204" pitchFamily="34" charset="0"/>
              </a:rPr>
              <a:t> </a:t>
            </a:r>
            <a:r>
              <a:rPr lang="pl-PL" sz="5600" dirty="0">
                <a:latin typeface="+mj-lt"/>
                <a:cs typeface="Arial" panose="020B0604020202020204" pitchFamily="34" charset="0"/>
                <a:hlinkClick r:id="rId8"/>
              </a:rPr>
              <a:t>https://www.gov.uk/government/publications/tuberculosis-tb-action-plan-for-england/tuberculosis-tb-action-plan-for-england-2021-to-2026</a:t>
            </a:r>
            <a:r>
              <a:rPr lang="en-GB" sz="5600" dirty="0">
                <a:latin typeface="+mj-lt"/>
                <a:cs typeface="Arial" panose="020B0604020202020204" pitchFamily="34" charset="0"/>
              </a:rPr>
              <a:t> (Accessed:  28 February 2026).</a:t>
            </a:r>
          </a:p>
          <a:p>
            <a:pPr marL="0" indent="0">
              <a:lnSpc>
                <a:spcPct val="120000"/>
              </a:lnSpc>
              <a:buNone/>
            </a:pPr>
            <a:r>
              <a:rPr lang="pl-PL" sz="5600" dirty="0">
                <a:latin typeface="+mj-lt"/>
                <a:cs typeface="Arial" panose="020B0604020202020204" pitchFamily="34" charset="0"/>
              </a:rPr>
              <a:t>UK Health Security Agency</a:t>
            </a:r>
            <a:r>
              <a:rPr lang="en-GB" sz="5600" dirty="0">
                <a:latin typeface="+mj-lt"/>
                <a:cs typeface="Arial" panose="020B0604020202020204" pitchFamily="34" charset="0"/>
              </a:rPr>
              <a:t> [UKHSA]</a:t>
            </a:r>
            <a:r>
              <a:rPr lang="pl-PL" sz="5600" dirty="0">
                <a:latin typeface="+mj-lt"/>
                <a:cs typeface="Arial" panose="020B0604020202020204" pitchFamily="34" charset="0"/>
              </a:rPr>
              <a:t> (</a:t>
            </a:r>
            <a:r>
              <a:rPr lang="en-GB" sz="5600" dirty="0">
                <a:latin typeface="+mj-lt"/>
                <a:cs typeface="Arial" panose="020B0604020202020204" pitchFamily="34" charset="0"/>
              </a:rPr>
              <a:t>2014</a:t>
            </a:r>
            <a:r>
              <a:rPr lang="pl-PL" sz="5600" dirty="0">
                <a:latin typeface="+mj-lt"/>
                <a:cs typeface="Arial" panose="020B0604020202020204" pitchFamily="34" charset="0"/>
              </a:rPr>
              <a:t>)</a:t>
            </a:r>
            <a:r>
              <a:rPr lang="en-GB" sz="5600" dirty="0">
                <a:latin typeface="+mj-lt"/>
                <a:cs typeface="Arial" panose="020B0604020202020204" pitchFamily="34" charset="0"/>
              </a:rPr>
              <a:t> </a:t>
            </a:r>
            <a:r>
              <a:rPr lang="en-GB" sz="5600" i="1" dirty="0">
                <a:latin typeface="+mj-lt"/>
                <a:cs typeface="Arial" panose="020B0604020202020204" pitchFamily="34" charset="0"/>
              </a:rPr>
              <a:t>Tuberculosis (TB): migrant health guide.</a:t>
            </a:r>
            <a:r>
              <a:rPr lang="pl-PL" sz="5600" i="1" dirty="0">
                <a:latin typeface="+mj-lt"/>
                <a:cs typeface="Arial" panose="020B0604020202020204" pitchFamily="34" charset="0"/>
              </a:rPr>
              <a:t> </a:t>
            </a:r>
            <a:r>
              <a:rPr lang="en-GB" sz="5600" dirty="0">
                <a:latin typeface="+mj-lt"/>
                <a:cs typeface="Arial" panose="020B0604020202020204" pitchFamily="34" charset="0"/>
              </a:rPr>
              <a:t>Available at:</a:t>
            </a:r>
            <a:r>
              <a:rPr lang="en-GB" sz="5600" i="1" dirty="0">
                <a:latin typeface="+mj-lt"/>
                <a:cs typeface="Arial" panose="020B0604020202020204" pitchFamily="34" charset="0"/>
              </a:rPr>
              <a:t> </a:t>
            </a:r>
            <a:r>
              <a:rPr lang="pl-PL" sz="5600" dirty="0">
                <a:latin typeface="+mj-lt"/>
                <a:cs typeface="Arial" panose="020B0604020202020204" pitchFamily="34" charset="0"/>
                <a:hlinkClick r:id="rId9"/>
              </a:rPr>
              <a:t>https://www.gov.uk/guidance/tuberculosis-tb-migrant-health-guide</a:t>
            </a:r>
            <a:r>
              <a:rPr lang="en-GB" sz="5600" dirty="0">
                <a:latin typeface="+mj-lt"/>
                <a:cs typeface="Arial" panose="020B0604020202020204" pitchFamily="34" charset="0"/>
              </a:rPr>
              <a:t> (Accessed: 20 February 2026). </a:t>
            </a:r>
          </a:p>
          <a:p>
            <a:pPr marL="0" indent="0">
              <a:lnSpc>
                <a:spcPct val="120000"/>
              </a:lnSpc>
              <a:buNone/>
            </a:pPr>
            <a:endParaRPr lang="en-GB" sz="5600" dirty="0">
              <a:latin typeface="+mj-lt"/>
              <a:cs typeface="Arial" panose="020B0604020202020204" pitchFamily="34" charset="0"/>
            </a:endParaRPr>
          </a:p>
          <a:p>
            <a:pPr marL="0" indent="0">
              <a:lnSpc>
                <a:spcPct val="120000"/>
              </a:lnSpc>
              <a:buNone/>
            </a:pPr>
            <a:endParaRPr lang="en-GB" sz="5600" dirty="0">
              <a:latin typeface="+mj-lt"/>
              <a:cs typeface="Arial" panose="020B0604020202020204" pitchFamily="34" charset="0"/>
            </a:endParaRPr>
          </a:p>
          <a:p>
            <a:pPr marL="0" indent="0">
              <a:buNone/>
            </a:pPr>
            <a:endParaRPr lang="pl-PL" sz="5600" dirty="0">
              <a:latin typeface="Arial" panose="020B0604020202020204" pitchFamily="34" charset="0"/>
              <a:cs typeface="Arial" panose="020B0604020202020204" pitchFamily="34" charset="0"/>
            </a:endParaRPr>
          </a:p>
          <a:p>
            <a:pPr marL="0" indent="0">
              <a:buNone/>
            </a:pPr>
            <a:endParaRPr lang="en-GB" sz="5600" dirty="0">
              <a:latin typeface="Arial" panose="020B0604020202020204" pitchFamily="34" charset="0"/>
              <a:cs typeface="Arial" panose="020B0604020202020204" pitchFamily="34" charset="0"/>
            </a:endParaRPr>
          </a:p>
          <a:p>
            <a:pPr marL="0" indent="0">
              <a:buNone/>
            </a:pPr>
            <a:endParaRPr lang="en-GB" sz="56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639494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0BC199-B252-4734-7AFB-8D1736C5B944}"/>
              </a:ext>
            </a:extLst>
          </p:cNvPr>
          <p:cNvSpPr>
            <a:spLocks noGrp="1"/>
          </p:cNvSpPr>
          <p:nvPr>
            <p:ph idx="1"/>
          </p:nvPr>
        </p:nvSpPr>
        <p:spPr>
          <a:xfrm>
            <a:off x="179512" y="188640"/>
            <a:ext cx="8712968" cy="5472608"/>
          </a:xfrm>
        </p:spPr>
        <p:txBody>
          <a:bodyPr>
            <a:normAutofit fontScale="25000" lnSpcReduction="20000"/>
          </a:bodyPr>
          <a:lstStyle/>
          <a:p>
            <a:pPr marL="0" indent="0">
              <a:lnSpc>
                <a:spcPct val="120000"/>
              </a:lnSpc>
              <a:buNone/>
            </a:pPr>
            <a:r>
              <a:rPr lang="en-GB" sz="5600" dirty="0"/>
              <a:t>UK Health Security Agency [UKHSA] (2014) Tuberculosis (TB): migrant health guide. Available at: </a:t>
            </a:r>
            <a:r>
              <a:rPr lang="en-GB" sz="5600" dirty="0">
                <a:hlinkClick r:id="rId2"/>
              </a:rPr>
              <a:t>https://www.gov.uk/guidance/tuberculosis-tb-migrant-health-guide</a:t>
            </a:r>
            <a:r>
              <a:rPr lang="en-GB" sz="5600" dirty="0"/>
              <a:t> (Accessed: 20 February 2026). </a:t>
            </a:r>
          </a:p>
          <a:p>
            <a:pPr marL="0" indent="0">
              <a:lnSpc>
                <a:spcPct val="120000"/>
              </a:lnSpc>
              <a:buNone/>
            </a:pPr>
            <a:r>
              <a:rPr lang="en-GB" sz="5600" dirty="0"/>
              <a:t>UKHSA (2014) Tuberculosis screening </a:t>
            </a:r>
            <a:r>
              <a:rPr lang="en-GB" sz="5600" dirty="0">
                <a:hlinkClick r:id="rId3"/>
              </a:rPr>
              <a:t>https://www.gov.uk/guidance/tuberculosis-screening#latent-tb-infection-ltbi</a:t>
            </a:r>
            <a:endParaRPr lang="en-GB" sz="5600" dirty="0"/>
          </a:p>
          <a:p>
            <a:pPr marL="0" indent="0">
              <a:lnSpc>
                <a:spcPct val="120000"/>
              </a:lnSpc>
              <a:buNone/>
            </a:pPr>
            <a:r>
              <a:rPr lang="en-GB" sz="5600" dirty="0"/>
              <a:t>UK Health Security Agency [UKHSA] (2026) Tuberculosis notifications in England stabilise in 2025. Available at:  </a:t>
            </a:r>
            <a:r>
              <a:rPr lang="en-GB" sz="5600" dirty="0">
                <a:hlinkClick r:id="rId4"/>
              </a:rPr>
              <a:t>https://www.gov.uk/government/news/tuberculosis-notifications-in-england-stabilise-in-2025</a:t>
            </a:r>
            <a:r>
              <a:rPr lang="en-GB" sz="5600" dirty="0"/>
              <a:t> (Accessed: 1 March 2026).</a:t>
            </a:r>
          </a:p>
          <a:p>
            <a:pPr marL="0" indent="0">
              <a:lnSpc>
                <a:spcPct val="120000"/>
              </a:lnSpc>
              <a:buNone/>
            </a:pPr>
            <a:r>
              <a:rPr lang="en-GB" sz="5600" dirty="0"/>
              <a:t>World Health Organization [WHO] (2020) WHO consolidated guidelines on tuberculosis. Module 3 Diagnosis – Rapid diagnostic for tuberculosis detection. Available at: </a:t>
            </a:r>
            <a:r>
              <a:rPr lang="en-GB" sz="5600" dirty="0">
                <a:hlinkClick r:id="rId5"/>
              </a:rPr>
              <a:t>https://wkc.who.int/resources/publications/i/item/who-consolidated-guidelines-on-tuberculosis-module-3-diagnosis---rapid-diagnostics-for-tuberculosis-detection</a:t>
            </a:r>
            <a:r>
              <a:rPr lang="en-GB" sz="5600" dirty="0"/>
              <a:t> (Accessed: 24 February 2026).</a:t>
            </a:r>
          </a:p>
          <a:p>
            <a:pPr marL="0" indent="0">
              <a:lnSpc>
                <a:spcPct val="120000"/>
              </a:lnSpc>
              <a:buNone/>
            </a:pPr>
            <a:r>
              <a:rPr lang="en-GB" sz="5600" dirty="0"/>
              <a:t>NICE (2024) Tuberculosis: NICE guideline [NG33]. Last updated: 16 February 2024. London: National Institute for Health and Care Excellence. Available at: </a:t>
            </a:r>
            <a:r>
              <a:rPr lang="en-GB" sz="5600" dirty="0">
                <a:hlinkClick r:id="rId6"/>
              </a:rPr>
              <a:t>https://www.nice.org.uk/guidance/ng33</a:t>
            </a:r>
            <a:r>
              <a:rPr lang="en-GB" sz="5600" dirty="0"/>
              <a:t> (Accessed: 25 February 2026).</a:t>
            </a:r>
          </a:p>
          <a:p>
            <a:pPr marL="0" indent="0">
              <a:lnSpc>
                <a:spcPct val="120000"/>
              </a:lnSpc>
              <a:buNone/>
            </a:pPr>
            <a:r>
              <a:rPr lang="en-GB" sz="5600" dirty="0"/>
              <a:t>UK Health Security Agency (2025) Tuberculosis (TB): diagnosis, screening, management and data. London: UKHSA. Available at: </a:t>
            </a:r>
            <a:r>
              <a:rPr lang="en-GB" sz="5600" dirty="0">
                <a:hlinkClick r:id="rId7"/>
              </a:rPr>
              <a:t>https://www.gov.uk/government/collections/tuberculosis-and-other-mycobacterial-diseases-diagnosis-screening-management-and-data</a:t>
            </a:r>
            <a:r>
              <a:rPr lang="en-GB" sz="5600" dirty="0"/>
              <a:t> (Accessed: 25 February 2026).</a:t>
            </a:r>
          </a:p>
          <a:p>
            <a:pPr marL="0" indent="0">
              <a:lnSpc>
                <a:spcPct val="120000"/>
              </a:lnSpc>
              <a:buNone/>
            </a:pPr>
            <a:r>
              <a:rPr lang="en-GB" sz="5600" dirty="0"/>
              <a:t>UK Health Security Agency (UKHSA) (2026) Tuberculosis incidence and epidemiology, England, 2024. Available at: </a:t>
            </a:r>
            <a:r>
              <a:rPr lang="en-GB" sz="5600" dirty="0">
                <a:hlinkClick r:id="rId8"/>
              </a:rPr>
              <a:t>https://www.gov.uk/government/publications/tuberculosis-in-england-2025-report/1-tuberculosis-incidence-and-epidemiology-england-2024#:~:text=In%202024%2C%20there%20was%20a,Notes%20to%20Figure%202</a:t>
            </a:r>
            <a:r>
              <a:rPr lang="en-GB" sz="5600" dirty="0"/>
              <a:t>: (Accessed: 5 March 2026)</a:t>
            </a:r>
          </a:p>
          <a:p>
            <a:pPr marL="0" indent="0">
              <a:lnSpc>
                <a:spcPct val="120000"/>
              </a:lnSpc>
              <a:buNone/>
            </a:pPr>
            <a:r>
              <a:rPr lang="en-GB" sz="5600" dirty="0"/>
              <a:t>UKHSA (2026) National quarterly report of tuberculosis in England: quarter 4, 2024, provisional data. Available at: </a:t>
            </a:r>
            <a:r>
              <a:rPr lang="en-GB" sz="5600" dirty="0">
                <a:hlinkClick r:id="rId9"/>
              </a:rPr>
              <a:t>https://www.gov.uk/government/statistics/tuberculosis-in-england-national-quarterly-reports/national-quarterly-report-of-tuberculosis-in-england-quarter-4-2024-provisional-data</a:t>
            </a:r>
            <a:endParaRPr lang="en-GB" sz="5600" dirty="0"/>
          </a:p>
          <a:p>
            <a:pPr marL="0" indent="0">
              <a:lnSpc>
                <a:spcPct val="120000"/>
              </a:lnSpc>
              <a:buNone/>
            </a:pPr>
            <a:endParaRPr lang="en-GB" sz="5600" dirty="0"/>
          </a:p>
          <a:p>
            <a:pPr marL="0" indent="0">
              <a:buNone/>
            </a:pPr>
            <a:endParaRPr lang="en-US" dirty="0"/>
          </a:p>
        </p:txBody>
      </p:sp>
    </p:spTree>
    <p:extLst>
      <p:ext uri="{BB962C8B-B14F-4D97-AF65-F5344CB8AC3E}">
        <p14:creationId xmlns:p14="http://schemas.microsoft.com/office/powerpoint/2010/main" val="401952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3604C93-5019-EF7A-236A-F882C8B7D594}"/>
              </a:ext>
            </a:extLst>
          </p:cNvPr>
          <p:cNvSpPr>
            <a:spLocks noGrp="1"/>
          </p:cNvSpPr>
          <p:nvPr>
            <p:ph idx="1"/>
          </p:nvPr>
        </p:nvSpPr>
        <p:spPr>
          <a:xfrm>
            <a:off x="457200" y="332656"/>
            <a:ext cx="8229600" cy="5328592"/>
          </a:xfrm>
        </p:spPr>
        <p:txBody>
          <a:bodyPr>
            <a:normAutofit/>
          </a:bodyPr>
          <a:lstStyle/>
          <a:p>
            <a:pPr marL="0" indent="0">
              <a:buNone/>
            </a:pPr>
            <a:r>
              <a:rPr lang="en-GB" sz="1400" dirty="0"/>
              <a:t>Department of Health and Social Care (DHSC) (2022) UK strategy for tuberculosis control. London: DHSC.</a:t>
            </a:r>
          </a:p>
          <a:p>
            <a:pPr marL="0" indent="0">
              <a:buNone/>
            </a:pPr>
            <a:r>
              <a:rPr lang="en-GB" sz="1400" dirty="0"/>
              <a:t>National Institute for Health and Care Excellence (NICE) (2016) Tuberculosis (NG33). London: NICE.</a:t>
            </a:r>
          </a:p>
          <a:p>
            <a:pPr marL="0" indent="0">
              <a:buNone/>
            </a:pPr>
            <a:r>
              <a:rPr lang="en-GB" sz="1400" dirty="0"/>
              <a:t>NHS England (2019) Standard infection prevention and control precautions. London: NHS England.</a:t>
            </a:r>
          </a:p>
          <a:p>
            <a:pPr marL="0" indent="0">
              <a:buNone/>
            </a:pPr>
            <a:r>
              <a:rPr lang="en-GB" sz="1400" dirty="0"/>
              <a:t>Public Health England (2019) Tuberculosis in England: 2019 report. London: PHE.</a:t>
            </a:r>
          </a:p>
          <a:p>
            <a:pPr marL="0" indent="0">
              <a:buNone/>
            </a:pPr>
            <a:r>
              <a:rPr lang="en-GB" sz="1400" dirty="0"/>
              <a:t>UK Health Security Agency (UKHSA) (2023) Tuberculosis in England: Annual report. London: UKHSA.</a:t>
            </a:r>
          </a:p>
          <a:p>
            <a:pPr marL="0" indent="0">
              <a:buNone/>
            </a:pPr>
            <a:r>
              <a:rPr lang="en-GB" sz="1400" dirty="0"/>
              <a:t>World Health Organization (WHO) (2023) Global tuberculosis report 2023. Geneva: WHO.</a:t>
            </a:r>
          </a:p>
          <a:p>
            <a:pPr marL="0" indent="0">
              <a:buNone/>
            </a:pPr>
            <a:r>
              <a:rPr lang="en-GB" sz="1400" dirty="0"/>
              <a:t>UKHSA (2025) Reports of cases of TB to UK enhanced tuberculosis surveillance systems, England: 2000 to 2024 report. Available at: https://www.gov.uk/government/statistics/reports-of-cases-of-tb-to-uk-enhanced-tuberculosis-surveillance-systems-2000-to-2024/reports-of-cases-of-tb-to-uk-enhanced-tuberculosis-surveillance-systems-england-2000-to-2024-report#:~:text=2.1%25%2C%2080%20notifications-,TB%20treatment%20outcomes,%2Dup%20(Table%204).</a:t>
            </a:r>
          </a:p>
          <a:p>
            <a:pPr marL="0" indent="0">
              <a:buNone/>
            </a:pPr>
            <a:r>
              <a:rPr lang="en-GB" sz="1400" dirty="0"/>
              <a:t>NICE (2024) Tuberculosis: NICE guideline [NG33]. London: National Institute for Health and Care Excellence. Available at: https://www.nice.org.uk/guidance/ng33.                                                      UK Health Security Agency (2021) Tuberculosis (TB): Action. plan for England, 2021 to 2026. London: UKHSA and NHS England.        </a:t>
            </a:r>
          </a:p>
          <a:p>
            <a:pPr marL="0" indent="0">
              <a:buNone/>
            </a:pPr>
            <a:r>
              <a:rPr lang="en-GB" sz="1400" dirty="0"/>
              <a:t>UK Health Security Agency (2024) Tuberculosis in England, 2024 report (data up to end of 2023). London: UKHSA.                                    </a:t>
            </a:r>
          </a:p>
          <a:p>
            <a:pPr marL="0" indent="0">
              <a:buNone/>
            </a:pPr>
            <a:r>
              <a:rPr lang="en-GB" sz="1400" dirty="0"/>
              <a:t>UK Health Security Agency (2025) Notifying suspected or confirmed active tuberculosis (TB). London: GOV.UK. Available at: https://www.gov.uk/government/publications/tuberculosis-notifying-cases.                                                                                                        </a:t>
            </a:r>
          </a:p>
          <a:p>
            <a:pPr marL="0" indent="0">
              <a:buNone/>
            </a:pPr>
            <a:r>
              <a:rPr lang="en-GB" sz="1400" dirty="0"/>
              <a:t>World Health Organization (2023) Global Tuberculosis Report 2023. Geneva: WHO.</a:t>
            </a:r>
            <a:endParaRPr lang="en-US" sz="1400" dirty="0"/>
          </a:p>
          <a:p>
            <a:endParaRPr lang="en-US" dirty="0"/>
          </a:p>
        </p:txBody>
      </p:sp>
    </p:spTree>
    <p:extLst>
      <p:ext uri="{BB962C8B-B14F-4D97-AF65-F5344CB8AC3E}">
        <p14:creationId xmlns:p14="http://schemas.microsoft.com/office/powerpoint/2010/main" val="2025166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6AEDE76-3436-3B02-D0CD-D21A56C0255E}"/>
              </a:ext>
            </a:extLst>
          </p:cNvPr>
          <p:cNvSpPr>
            <a:spLocks noGrp="1"/>
          </p:cNvSpPr>
          <p:nvPr>
            <p:ph idx="1"/>
          </p:nvPr>
        </p:nvSpPr>
        <p:spPr>
          <a:xfrm>
            <a:off x="323528" y="332656"/>
            <a:ext cx="8640960" cy="5328592"/>
          </a:xfrm>
        </p:spPr>
        <p:txBody>
          <a:bodyPr>
            <a:normAutofit/>
          </a:bodyPr>
          <a:lstStyle/>
          <a:p>
            <a:pPr marL="0" indent="0">
              <a:buNone/>
            </a:pPr>
            <a:r>
              <a:rPr lang="en-GB" sz="1400" dirty="0"/>
              <a:t>Public Health England (2021) Tuberculosis (TB): collaborative strategy for England, 2015 to 2020. Available at: https://www.gov.uk/government/publications/collaborative-tuberculosis-strategy-for-england </a:t>
            </a:r>
          </a:p>
          <a:p>
            <a:pPr marL="0" indent="0">
              <a:buNone/>
            </a:pPr>
            <a:r>
              <a:rPr lang="en-GB" sz="1400" dirty="0"/>
              <a:t>UK Health Security Agency (2023) Tuberculosis in England: 2023 report. London: UKHSA. Available at: https://www.gov.uk/government/statistics/tuberculosis-in-england-2023-report </a:t>
            </a:r>
          </a:p>
          <a:p>
            <a:pPr marL="0" indent="0">
              <a:buNone/>
            </a:pPr>
            <a:r>
              <a:rPr lang="en-GB" sz="1400" dirty="0"/>
              <a:t> WHO (2021). Global tuberculosis report 2021. [online] World Health Organisation. Available at: https://www.who.int/publications/i/item/9789240037021. (Accessed 4/03/2026)</a:t>
            </a:r>
          </a:p>
          <a:p>
            <a:pPr marL="0" indent="0">
              <a:buNone/>
            </a:pPr>
            <a:r>
              <a:rPr lang="en-GB" sz="1400" dirty="0"/>
              <a:t>World Health Organisation (2023). Global tuberculosis report 2023. Geneva: World Health Organisation. Available at: https://www.who.int/teams/global-programme-on-tuberculosis-and-lung-health/tb-reports/global-tuberculosis-report-2023 </a:t>
            </a:r>
          </a:p>
          <a:p>
            <a:pPr marL="0" indent="0">
              <a:buNone/>
            </a:pPr>
            <a:r>
              <a:rPr lang="en-GB" sz="1400" dirty="0"/>
              <a:t>World Health Organization (2025). Tuberculosis. [online] World Health Organization. Available at: https://www.who.int/news-room/fact-sheets/detail/tuberculosis. </a:t>
            </a:r>
          </a:p>
          <a:p>
            <a:pPr marL="0" indent="0">
              <a:buNone/>
            </a:pPr>
            <a:r>
              <a:rPr lang="en-GB" sz="1400" dirty="0"/>
              <a:t>UKHSA (2024) Tuberculosis in England, 2024 report available at: https://www.gov.uk/government/publications/tuberculosis-in-england-2024-report</a:t>
            </a:r>
          </a:p>
          <a:p>
            <a:pPr marL="0" indent="0">
              <a:buNone/>
            </a:pPr>
            <a:r>
              <a:rPr lang="en-GB" sz="1400" dirty="0"/>
              <a:t>Department of Health and Social Care (2021)policy paper: Prevention in the 2020s.London:DHSC.</a:t>
            </a:r>
          </a:p>
          <a:p>
            <a:pPr marL="0" indent="0">
              <a:buNone/>
            </a:pPr>
            <a:r>
              <a:rPr lang="en-GB" sz="1400" dirty="0"/>
              <a:t>NHS England(2019)The NHS Long Term Plan. London : NHS England.</a:t>
            </a:r>
          </a:p>
          <a:p>
            <a:pPr marL="0" indent="0">
              <a:buNone/>
            </a:pPr>
            <a:r>
              <a:rPr lang="en-GB" sz="1400" dirty="0"/>
              <a:t>Public Health England(2015)Collaborative Tuberculosis Strategy for England 2015-2020. London: PHE.</a:t>
            </a:r>
          </a:p>
          <a:p>
            <a:pPr marL="0" indent="0">
              <a:buNone/>
            </a:pPr>
            <a:r>
              <a:rPr lang="en-GB" sz="1400" dirty="0"/>
              <a:t>Public Health England(2020)Digital-First Public Health Principles and Practice. London: PHE.</a:t>
            </a:r>
          </a:p>
          <a:p>
            <a:pPr marL="0" indent="0">
              <a:buNone/>
            </a:pPr>
            <a:r>
              <a:rPr lang="en-GB" sz="1400" dirty="0"/>
              <a:t>UK Health Security Agency(2023)Tuberculosis(TB):Action Plan for England 2021-2026.Londn:UKHSA.</a:t>
            </a:r>
          </a:p>
          <a:p>
            <a:pPr marL="0" indent="0">
              <a:buNone/>
            </a:pPr>
            <a:r>
              <a:rPr lang="en-GB" sz="1400" dirty="0"/>
              <a:t>World Health Organization(2022)Global Strategy on Digital Health 2020-2025.Geneva:WHO.</a:t>
            </a:r>
          </a:p>
          <a:p>
            <a:pPr marL="0" indent="0">
              <a:buNone/>
            </a:pPr>
            <a:r>
              <a:rPr lang="en-GB" sz="1400" dirty="0"/>
              <a:t>UK Health Security Agency (2024) Tuberculosis in England, 2024 report (data up to end of 2023). London: UKHSA.</a:t>
            </a:r>
          </a:p>
          <a:p>
            <a:pPr marL="0" indent="0">
              <a:buNone/>
            </a:pPr>
            <a:endParaRPr lang="en-US" dirty="0"/>
          </a:p>
        </p:txBody>
      </p:sp>
    </p:spTree>
    <p:extLst>
      <p:ext uri="{BB962C8B-B14F-4D97-AF65-F5344CB8AC3E}">
        <p14:creationId xmlns:p14="http://schemas.microsoft.com/office/powerpoint/2010/main" val="15623750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D763D9-AC47-1C4F-5E3E-884A19702892}"/>
              </a:ext>
            </a:extLst>
          </p:cNvPr>
          <p:cNvSpPr>
            <a:spLocks noGrp="1"/>
          </p:cNvSpPr>
          <p:nvPr>
            <p:ph idx="1"/>
          </p:nvPr>
        </p:nvSpPr>
        <p:spPr>
          <a:xfrm>
            <a:off x="457200" y="404664"/>
            <a:ext cx="8229600" cy="3917032"/>
          </a:xfrm>
        </p:spPr>
        <p:txBody>
          <a:bodyPr/>
          <a:lstStyle/>
          <a:p>
            <a:pPr marL="0" indent="0">
              <a:buNone/>
            </a:pPr>
            <a:r>
              <a:rPr lang="en-GB" sz="1400" dirty="0"/>
              <a:t>UKHSA (2024) Tuberculosis treatment and outcomes, England, 2024. Available at: </a:t>
            </a:r>
            <a:r>
              <a:rPr lang="en-GB" sz="1400" dirty="0">
                <a:hlinkClick r:id="rId2"/>
              </a:rPr>
              <a:t>https://www.gov.uk/government/publications/tuberculosis-in-england-2025-report/4-tuberculosis-treatment-and-outcomes-england-2024</a:t>
            </a:r>
            <a:r>
              <a:rPr lang="en-GB" sz="1400" dirty="0"/>
              <a:t> (Accessed: 5 March 2026)</a:t>
            </a:r>
          </a:p>
          <a:p>
            <a:pPr marL="0" indent="0">
              <a:buNone/>
            </a:pPr>
            <a:r>
              <a:rPr lang="en-GB" sz="1400" dirty="0"/>
              <a:t>WHO (2025) Morality Database. Available at: </a:t>
            </a:r>
            <a:r>
              <a:rPr lang="en-GB" sz="1400" dirty="0">
                <a:hlinkClick r:id="rId3"/>
              </a:rPr>
              <a:t>https://www.who.int/data/data-collection-tools/who-mortality-database</a:t>
            </a:r>
            <a:r>
              <a:rPr lang="en-GB" sz="1400" dirty="0"/>
              <a:t> (Accessed: 11 March 2026)</a:t>
            </a:r>
          </a:p>
          <a:p>
            <a:pPr marL="0" indent="0">
              <a:buNone/>
            </a:pPr>
            <a:endParaRPr lang="en-GB" sz="1400" dirty="0"/>
          </a:p>
        </p:txBody>
      </p:sp>
    </p:spTree>
    <p:extLst>
      <p:ext uri="{BB962C8B-B14F-4D97-AF65-F5344CB8AC3E}">
        <p14:creationId xmlns:p14="http://schemas.microsoft.com/office/powerpoint/2010/main" val="358671799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41C78B1F6210C4E9A58F73BA6479D21" ma:contentTypeVersion="6" ma:contentTypeDescription="Create a new document." ma:contentTypeScope="" ma:versionID="b78d05b6eec685a36055f28f576ddb31">
  <xsd:schema xmlns:xsd="http://www.w3.org/2001/XMLSchema" xmlns:xs="http://www.w3.org/2001/XMLSchema" xmlns:p="http://schemas.microsoft.com/office/2006/metadata/properties" xmlns:ns3="f856874f-9946-48cd-ac29-4cb76853c4c1" targetNamespace="http://schemas.microsoft.com/office/2006/metadata/properties" ma:root="true" ma:fieldsID="1be8741af6f076b50e8a116112bcf74e" ns3:_="">
    <xsd:import namespace="f856874f-9946-48cd-ac29-4cb76853c4c1"/>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856874f-9946-48cd-ac29-4cb76853c4c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A89697-B254-4758-B0BC-50394D1A43F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856874f-9946-48cd-ac29-4cb76853c4c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purl.org/dc/elements/1.1/"/>
    <ds:schemaRef ds:uri="http://schemas.openxmlformats.org/package/2006/metadata/core-properties"/>
    <ds:schemaRef ds:uri="http://purl.org/dc/terms/"/>
    <ds:schemaRef ds:uri="http://purl.org/dc/dcmitype/"/>
    <ds:schemaRef ds:uri="http://schemas.microsoft.com/office/infopath/2007/PartnerControls"/>
    <ds:schemaRef ds:uri="http://schemas.microsoft.com/office/2006/documentManagement/types"/>
    <ds:schemaRef ds:uri="f856874f-9946-48cd-ac29-4cb76853c4c1"/>
    <ds:schemaRef ds:uri="http://www.w3.org/XML/1998/namespace"/>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3502</TotalTime>
  <Words>4104</Words>
  <Application>Microsoft Office PowerPoint</Application>
  <PresentationFormat>On-screen Show (4:3)</PresentationFormat>
  <Paragraphs>227</Paragraphs>
  <Slides>23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Arial</vt:lpstr>
      <vt:lpstr>Calibri</vt:lpstr>
      <vt:lpstr>Myriad Pro</vt:lpstr>
      <vt:lpstr>Wingdings</vt:lpstr>
      <vt:lpstr>20140311PresentationUWTSDTemplate</vt:lpstr>
      <vt:lpstr>INTRODUCTION TO PUBLIC HEALTH</vt:lpstr>
      <vt:lpstr>Group Tuberculosis</vt:lpstr>
      <vt:lpstr>Tuberculosis in the UK  </vt:lpstr>
      <vt:lpstr>Introduction/Definition of Tuberculosis</vt:lpstr>
      <vt:lpstr>PowerPoint Presentation</vt:lpstr>
      <vt:lpstr>The approaches and strategies used to measure Tuberculosis in the UK  </vt:lpstr>
      <vt:lpstr>PowerPoint Presentation</vt:lpstr>
      <vt:lpstr>PowerPoint Presentation</vt:lpstr>
      <vt:lpstr>Main approaches and strategies used to monitor Tuberculosis</vt:lpstr>
      <vt:lpstr>PowerPoint Presentation</vt:lpstr>
      <vt:lpstr>Approaches and Strategies used to control Tuberculosis</vt:lpstr>
      <vt:lpstr>PowerPoint Presentation</vt:lpstr>
      <vt:lpstr>Policies and strategies of UK government to maintain public health </vt:lpstr>
      <vt:lpstr>PowerPoint Presentation</vt:lpstr>
      <vt:lpstr>PowerPoint Presentation</vt:lpstr>
      <vt:lpstr> What  health education  will you give  to the college management to prevent the outbreak</vt:lpstr>
      <vt:lpstr>PowerPoint Presentation</vt:lpstr>
      <vt:lpstr>Conclusion </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Teresita Roque</cp:lastModifiedBy>
  <cp:revision>109</cp:revision>
  <dcterms:created xsi:type="dcterms:W3CDTF">2015-04-14T15:21:28Z</dcterms:created>
  <dcterms:modified xsi:type="dcterms:W3CDTF">2026-03-13T06:37:52Z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0x010100341C78B1F6210C4E9A58F73BA6479D21</vt:lpwstr>
  </property>
</Properties>
</file>