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71" r:id="rId16"/>
    <p:sldId id="274" r:id="rId17"/>
    <p:sldId id="275" r:id="rId18"/>
    <p:sldId id="273" r:id="rId19"/>
    <p:sldId id="265" r:id="rId20"/>
    <p:sldId id="272"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382ED2-F8D5-4ABC-8110-175D099B9FF7}" v="42" dt="2026-04-15T16:21:53.8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in Qureshi" userId="8ca9e4461c38742d" providerId="LiveId" clId="{56829215-E0D8-4F4C-AF9D-6AF2A5CBAAFD}"/>
    <pc:docChg chg="undo custSel addSld modSld">
      <pc:chgData name="Norin Qureshi" userId="8ca9e4461c38742d" providerId="LiveId" clId="{56829215-E0D8-4F4C-AF9D-6AF2A5CBAAFD}" dt="2026-04-15T16:23:15.593" v="2440" actId="20577"/>
      <pc:docMkLst>
        <pc:docMk/>
      </pc:docMkLst>
      <pc:sldChg chg="modSp mod">
        <pc:chgData name="Norin Qureshi" userId="8ca9e4461c38742d" providerId="LiveId" clId="{56829215-E0D8-4F4C-AF9D-6AF2A5CBAAFD}" dt="2026-04-15T15:41:43.976" v="290" actId="20577"/>
        <pc:sldMkLst>
          <pc:docMk/>
          <pc:sldMk cId="2946002395" sldId="256"/>
        </pc:sldMkLst>
        <pc:spChg chg="mod">
          <ac:chgData name="Norin Qureshi" userId="8ca9e4461c38742d" providerId="LiveId" clId="{56829215-E0D8-4F4C-AF9D-6AF2A5CBAAFD}" dt="2026-04-14T18:52:10.013" v="86" actId="20577"/>
          <ac:spMkLst>
            <pc:docMk/>
            <pc:sldMk cId="2946002395" sldId="256"/>
            <ac:spMk id="3" creationId="{A9FEBCEA-C361-949D-CDD3-2D058EB7B7E3}"/>
          </ac:spMkLst>
        </pc:spChg>
        <pc:spChg chg="mod">
          <ac:chgData name="Norin Qureshi" userId="8ca9e4461c38742d" providerId="LiveId" clId="{56829215-E0D8-4F4C-AF9D-6AF2A5CBAAFD}" dt="2026-04-15T15:41:43.976" v="290" actId="20577"/>
          <ac:spMkLst>
            <pc:docMk/>
            <pc:sldMk cId="2946002395" sldId="256"/>
            <ac:spMk id="4" creationId="{BF56878C-2924-1D76-F6EC-E7C954C4D683}"/>
          </ac:spMkLst>
        </pc:spChg>
      </pc:sldChg>
      <pc:sldChg chg="modSp mod">
        <pc:chgData name="Norin Qureshi" userId="8ca9e4461c38742d" providerId="LiveId" clId="{56829215-E0D8-4F4C-AF9D-6AF2A5CBAAFD}" dt="2026-04-15T16:21:13.261" v="2437" actId="27636"/>
        <pc:sldMkLst>
          <pc:docMk/>
          <pc:sldMk cId="4169203934" sldId="258"/>
        </pc:sldMkLst>
        <pc:spChg chg="mod">
          <ac:chgData name="Norin Qureshi" userId="8ca9e4461c38742d" providerId="LiveId" clId="{56829215-E0D8-4F4C-AF9D-6AF2A5CBAAFD}" dt="2026-04-15T16:21:13.261" v="2437" actId="27636"/>
          <ac:spMkLst>
            <pc:docMk/>
            <pc:sldMk cId="4169203934" sldId="258"/>
            <ac:spMk id="5" creationId="{A4F93B88-3E0C-68C2-785E-DA98E4DCC5E1}"/>
          </ac:spMkLst>
        </pc:spChg>
      </pc:sldChg>
      <pc:sldChg chg="modSp mod">
        <pc:chgData name="Norin Qureshi" userId="8ca9e4461c38742d" providerId="LiveId" clId="{56829215-E0D8-4F4C-AF9D-6AF2A5CBAAFD}" dt="2026-04-15T16:23:15.593" v="2440" actId="20577"/>
        <pc:sldMkLst>
          <pc:docMk/>
          <pc:sldMk cId="2512713052" sldId="260"/>
        </pc:sldMkLst>
        <pc:spChg chg="mod">
          <ac:chgData name="Norin Qureshi" userId="8ca9e4461c38742d" providerId="LiveId" clId="{56829215-E0D8-4F4C-AF9D-6AF2A5CBAAFD}" dt="2026-04-15T16:23:15.593" v="2440" actId="20577"/>
          <ac:spMkLst>
            <pc:docMk/>
            <pc:sldMk cId="2512713052" sldId="260"/>
            <ac:spMk id="6" creationId="{984E08CA-FBDE-BE74-0B98-F078FA09A021}"/>
          </ac:spMkLst>
        </pc:spChg>
      </pc:sldChg>
      <pc:sldChg chg="modSp mod">
        <pc:chgData name="Norin Qureshi" userId="8ca9e4461c38742d" providerId="LiveId" clId="{56829215-E0D8-4F4C-AF9D-6AF2A5CBAAFD}" dt="2026-04-15T16:02:21.938" v="1793" actId="1076"/>
        <pc:sldMkLst>
          <pc:docMk/>
          <pc:sldMk cId="3585445047" sldId="261"/>
        </pc:sldMkLst>
        <pc:spChg chg="mod">
          <ac:chgData name="Norin Qureshi" userId="8ca9e4461c38742d" providerId="LiveId" clId="{56829215-E0D8-4F4C-AF9D-6AF2A5CBAAFD}" dt="2026-04-15T16:02:21.938" v="1793" actId="1076"/>
          <ac:spMkLst>
            <pc:docMk/>
            <pc:sldMk cId="3585445047" sldId="261"/>
            <ac:spMk id="3" creationId="{F10F33BD-AE8F-CBE8-78B9-01BB2A247B03}"/>
          </ac:spMkLst>
        </pc:spChg>
      </pc:sldChg>
      <pc:sldChg chg="modSp mod">
        <pc:chgData name="Norin Qureshi" userId="8ca9e4461c38742d" providerId="LiveId" clId="{56829215-E0D8-4F4C-AF9D-6AF2A5CBAAFD}" dt="2026-04-15T16:07:45.880" v="2338" actId="20577"/>
        <pc:sldMkLst>
          <pc:docMk/>
          <pc:sldMk cId="3117646039" sldId="262"/>
        </pc:sldMkLst>
        <pc:spChg chg="mod">
          <ac:chgData name="Norin Qureshi" userId="8ca9e4461c38742d" providerId="LiveId" clId="{56829215-E0D8-4F4C-AF9D-6AF2A5CBAAFD}" dt="2026-04-15T16:07:45.880" v="2338" actId="20577"/>
          <ac:spMkLst>
            <pc:docMk/>
            <pc:sldMk cId="3117646039" sldId="262"/>
            <ac:spMk id="7" creationId="{E50D7477-53B3-18EC-4ACE-E6BA026634EE}"/>
          </ac:spMkLst>
        </pc:spChg>
      </pc:sldChg>
      <pc:sldChg chg="modSp mod">
        <pc:chgData name="Norin Qureshi" userId="8ca9e4461c38742d" providerId="LiveId" clId="{56829215-E0D8-4F4C-AF9D-6AF2A5CBAAFD}" dt="2026-04-15T16:07:18.131" v="2318" actId="20577"/>
        <pc:sldMkLst>
          <pc:docMk/>
          <pc:sldMk cId="2594736394" sldId="263"/>
        </pc:sldMkLst>
        <pc:spChg chg="mod">
          <ac:chgData name="Norin Qureshi" userId="8ca9e4461c38742d" providerId="LiveId" clId="{56829215-E0D8-4F4C-AF9D-6AF2A5CBAAFD}" dt="2026-04-15T16:07:18.131" v="2318" actId="20577"/>
          <ac:spMkLst>
            <pc:docMk/>
            <pc:sldMk cId="2594736394" sldId="263"/>
            <ac:spMk id="7" creationId="{EA636023-B46F-CFF4-9723-9C45E66406DD}"/>
          </ac:spMkLst>
        </pc:spChg>
      </pc:sldChg>
      <pc:sldChg chg="modSp mod">
        <pc:chgData name="Norin Qureshi" userId="8ca9e4461c38742d" providerId="LiveId" clId="{56829215-E0D8-4F4C-AF9D-6AF2A5CBAAFD}" dt="2026-04-14T18:37:21.911" v="71" actId="207"/>
        <pc:sldMkLst>
          <pc:docMk/>
          <pc:sldMk cId="1055033545" sldId="264"/>
        </pc:sldMkLst>
        <pc:spChg chg="mod">
          <ac:chgData name="Norin Qureshi" userId="8ca9e4461c38742d" providerId="LiveId" clId="{56829215-E0D8-4F4C-AF9D-6AF2A5CBAAFD}" dt="2026-04-14T18:37:21.911" v="71" actId="207"/>
          <ac:spMkLst>
            <pc:docMk/>
            <pc:sldMk cId="1055033545" sldId="264"/>
            <ac:spMk id="7" creationId="{A1CD1DE6-AA6E-4B17-0AFB-A41ACD2FE708}"/>
          </ac:spMkLst>
        </pc:spChg>
      </pc:sldChg>
      <pc:sldChg chg="modSp mod">
        <pc:chgData name="Norin Qureshi" userId="8ca9e4461c38742d" providerId="LiveId" clId="{56829215-E0D8-4F4C-AF9D-6AF2A5CBAAFD}" dt="2026-04-14T18:56:14.739" v="98"/>
        <pc:sldMkLst>
          <pc:docMk/>
          <pc:sldMk cId="3931899600" sldId="266"/>
        </pc:sldMkLst>
        <pc:spChg chg="mod">
          <ac:chgData name="Norin Qureshi" userId="8ca9e4461c38742d" providerId="LiveId" clId="{56829215-E0D8-4F4C-AF9D-6AF2A5CBAAFD}" dt="2026-04-14T18:56:14.739" v="98"/>
          <ac:spMkLst>
            <pc:docMk/>
            <pc:sldMk cId="3931899600" sldId="266"/>
            <ac:spMk id="6" creationId="{18562364-02F5-A6C1-4296-269014811F59}"/>
          </ac:spMkLst>
        </pc:spChg>
      </pc:sldChg>
      <pc:sldChg chg="modSp mod">
        <pc:chgData name="Norin Qureshi" userId="8ca9e4461c38742d" providerId="LiveId" clId="{56829215-E0D8-4F4C-AF9D-6AF2A5CBAAFD}" dt="2026-04-15T16:09:28.954" v="2377" actId="20577"/>
        <pc:sldMkLst>
          <pc:docMk/>
          <pc:sldMk cId="3184084595" sldId="267"/>
        </pc:sldMkLst>
        <pc:spChg chg="mod">
          <ac:chgData name="Norin Qureshi" userId="8ca9e4461c38742d" providerId="LiveId" clId="{56829215-E0D8-4F4C-AF9D-6AF2A5CBAAFD}" dt="2026-04-15T16:09:28.954" v="2377" actId="20577"/>
          <ac:spMkLst>
            <pc:docMk/>
            <pc:sldMk cId="3184084595" sldId="267"/>
            <ac:spMk id="8" creationId="{7D59E924-64EE-3A5B-564D-40B2E3B6BD2E}"/>
          </ac:spMkLst>
        </pc:spChg>
      </pc:sldChg>
      <pc:sldChg chg="modSp mod">
        <pc:chgData name="Norin Qureshi" userId="8ca9e4461c38742d" providerId="LiveId" clId="{56829215-E0D8-4F4C-AF9D-6AF2A5CBAAFD}" dt="2026-04-15T16:08:42.214" v="2345" actId="207"/>
        <pc:sldMkLst>
          <pc:docMk/>
          <pc:sldMk cId="1213908086" sldId="268"/>
        </pc:sldMkLst>
        <pc:spChg chg="mod">
          <ac:chgData name="Norin Qureshi" userId="8ca9e4461c38742d" providerId="LiveId" clId="{56829215-E0D8-4F4C-AF9D-6AF2A5CBAAFD}" dt="2026-04-15T16:08:42.214" v="2345" actId="207"/>
          <ac:spMkLst>
            <pc:docMk/>
            <pc:sldMk cId="1213908086" sldId="268"/>
            <ac:spMk id="9" creationId="{1327E3ED-225A-E8D1-1C60-4F3F2E7239A9}"/>
          </ac:spMkLst>
        </pc:spChg>
      </pc:sldChg>
      <pc:sldChg chg="modSp mod">
        <pc:chgData name="Norin Qureshi" userId="8ca9e4461c38742d" providerId="LiveId" clId="{56829215-E0D8-4F4C-AF9D-6AF2A5CBAAFD}" dt="2026-04-15T16:10:56.874" v="2434" actId="20577"/>
        <pc:sldMkLst>
          <pc:docMk/>
          <pc:sldMk cId="59338371" sldId="269"/>
        </pc:sldMkLst>
        <pc:spChg chg="mod">
          <ac:chgData name="Norin Qureshi" userId="8ca9e4461c38742d" providerId="LiveId" clId="{56829215-E0D8-4F4C-AF9D-6AF2A5CBAAFD}" dt="2026-04-15T16:10:56.874" v="2434" actId="20577"/>
          <ac:spMkLst>
            <pc:docMk/>
            <pc:sldMk cId="59338371" sldId="269"/>
            <ac:spMk id="6" creationId="{06DEAFFA-2BF1-4281-5A20-20BF399FE501}"/>
          </ac:spMkLst>
        </pc:spChg>
      </pc:sldChg>
      <pc:sldChg chg="modSp mod">
        <pc:chgData name="Norin Qureshi" userId="8ca9e4461c38742d" providerId="LiveId" clId="{56829215-E0D8-4F4C-AF9D-6AF2A5CBAAFD}" dt="2026-04-15T16:10:42.894" v="2423" actId="20577"/>
        <pc:sldMkLst>
          <pc:docMk/>
          <pc:sldMk cId="788055503" sldId="270"/>
        </pc:sldMkLst>
        <pc:spChg chg="mod">
          <ac:chgData name="Norin Qureshi" userId="8ca9e4461c38742d" providerId="LiveId" clId="{56829215-E0D8-4F4C-AF9D-6AF2A5CBAAFD}" dt="2026-04-15T16:10:42.894" v="2423" actId="20577"/>
          <ac:spMkLst>
            <pc:docMk/>
            <pc:sldMk cId="788055503" sldId="270"/>
            <ac:spMk id="9" creationId="{0C15CC20-C720-DE1E-8C7B-EF9B75A6DFC2}"/>
          </ac:spMkLst>
        </pc:spChg>
      </pc:sldChg>
      <pc:sldChg chg="modSp mod">
        <pc:chgData name="Norin Qureshi" userId="8ca9e4461c38742d" providerId="LiveId" clId="{56829215-E0D8-4F4C-AF9D-6AF2A5CBAAFD}" dt="2026-04-15T15:59:54.593" v="1765" actId="20577"/>
        <pc:sldMkLst>
          <pc:docMk/>
          <pc:sldMk cId="2618063902" sldId="271"/>
        </pc:sldMkLst>
        <pc:spChg chg="mod">
          <ac:chgData name="Norin Qureshi" userId="8ca9e4461c38742d" providerId="LiveId" clId="{56829215-E0D8-4F4C-AF9D-6AF2A5CBAAFD}" dt="2026-04-15T15:58:37.926" v="1536" actId="1076"/>
          <ac:spMkLst>
            <pc:docMk/>
            <pc:sldMk cId="2618063902" sldId="271"/>
            <ac:spMk id="3" creationId="{3F51AC55-805A-E9B5-DE8B-F6A0541C65BF}"/>
          </ac:spMkLst>
        </pc:spChg>
        <pc:spChg chg="mod">
          <ac:chgData name="Norin Qureshi" userId="8ca9e4461c38742d" providerId="LiveId" clId="{56829215-E0D8-4F4C-AF9D-6AF2A5CBAAFD}" dt="2026-04-15T15:59:54.593" v="1765" actId="20577"/>
          <ac:spMkLst>
            <pc:docMk/>
            <pc:sldMk cId="2618063902" sldId="271"/>
            <ac:spMk id="4" creationId="{60370174-9936-9AC1-37EF-4857DE393F7A}"/>
          </ac:spMkLst>
        </pc:spChg>
      </pc:sldChg>
      <pc:sldChg chg="addSp delSp modSp new mod">
        <pc:chgData name="Norin Qureshi" userId="8ca9e4461c38742d" providerId="LiveId" clId="{56829215-E0D8-4F4C-AF9D-6AF2A5CBAAFD}" dt="2026-04-14T19:18:43.115" v="174" actId="20577"/>
        <pc:sldMkLst>
          <pc:docMk/>
          <pc:sldMk cId="2774021859" sldId="273"/>
        </pc:sldMkLst>
        <pc:spChg chg="mod">
          <ac:chgData name="Norin Qureshi" userId="8ca9e4461c38742d" providerId="LiveId" clId="{56829215-E0D8-4F4C-AF9D-6AF2A5CBAAFD}" dt="2026-04-14T19:14:02.465" v="117" actId="20577"/>
          <ac:spMkLst>
            <pc:docMk/>
            <pc:sldMk cId="2774021859" sldId="273"/>
            <ac:spMk id="2" creationId="{E3EB1FCF-8FD8-D323-9857-5695748E8D09}"/>
          </ac:spMkLst>
        </pc:spChg>
        <pc:spChg chg="del">
          <ac:chgData name="Norin Qureshi" userId="8ca9e4461c38742d" providerId="LiveId" clId="{56829215-E0D8-4F4C-AF9D-6AF2A5CBAAFD}" dt="2026-04-14T19:14:18.196" v="118" actId="931"/>
          <ac:spMkLst>
            <pc:docMk/>
            <pc:sldMk cId="2774021859" sldId="273"/>
            <ac:spMk id="3" creationId="{F9EC12D2-E53B-4F6A-E1ED-0F9F02817D01}"/>
          </ac:spMkLst>
        </pc:spChg>
        <pc:spChg chg="add del mod">
          <ac:chgData name="Norin Qureshi" userId="8ca9e4461c38742d" providerId="LiveId" clId="{56829215-E0D8-4F4C-AF9D-6AF2A5CBAAFD}" dt="2026-04-14T19:16:18.018" v="139" actId="478"/>
          <ac:spMkLst>
            <pc:docMk/>
            <pc:sldMk cId="2774021859" sldId="273"/>
            <ac:spMk id="6" creationId="{1D176EEB-8940-47C1-7F74-0068DF3445A4}"/>
          </ac:spMkLst>
        </pc:spChg>
        <pc:spChg chg="add mod">
          <ac:chgData name="Norin Qureshi" userId="8ca9e4461c38742d" providerId="LiveId" clId="{56829215-E0D8-4F4C-AF9D-6AF2A5CBAAFD}" dt="2026-04-14T19:15:04.961" v="132"/>
          <ac:spMkLst>
            <pc:docMk/>
            <pc:sldMk cId="2774021859" sldId="273"/>
            <ac:spMk id="7" creationId="{1966DBD2-1E14-F122-315E-CFB5A4E3CA1C}"/>
          </ac:spMkLst>
        </pc:spChg>
        <pc:spChg chg="add mod">
          <ac:chgData name="Norin Qureshi" userId="8ca9e4461c38742d" providerId="LiveId" clId="{56829215-E0D8-4F4C-AF9D-6AF2A5CBAAFD}" dt="2026-04-14T19:18:43.115" v="174" actId="20577"/>
          <ac:spMkLst>
            <pc:docMk/>
            <pc:sldMk cId="2774021859" sldId="273"/>
            <ac:spMk id="8" creationId="{4D3A4A3C-89ED-3D75-E359-DF563B530792}"/>
          </ac:spMkLst>
        </pc:spChg>
        <pc:picChg chg="add mod ord">
          <ac:chgData name="Norin Qureshi" userId="8ca9e4461c38742d" providerId="LiveId" clId="{56829215-E0D8-4F4C-AF9D-6AF2A5CBAAFD}" dt="2026-04-14T19:16:12.048" v="138" actId="34135"/>
          <ac:picMkLst>
            <pc:docMk/>
            <pc:sldMk cId="2774021859" sldId="273"/>
            <ac:picMk id="5" creationId="{8644F1A8-EB4A-4635-C1CD-E21D12DE1C66}"/>
          </ac:picMkLst>
        </pc:picChg>
      </pc:sldChg>
      <pc:sldChg chg="addSp delSp modSp new mod">
        <pc:chgData name="Norin Qureshi" userId="8ca9e4461c38742d" providerId="LiveId" clId="{56829215-E0D8-4F4C-AF9D-6AF2A5CBAAFD}" dt="2026-04-15T16:00:55.882" v="1786" actId="34135"/>
        <pc:sldMkLst>
          <pc:docMk/>
          <pc:sldMk cId="1592106148" sldId="274"/>
        </pc:sldMkLst>
        <pc:spChg chg="del">
          <ac:chgData name="Norin Qureshi" userId="8ca9e4461c38742d" providerId="LiveId" clId="{56829215-E0D8-4F4C-AF9D-6AF2A5CBAAFD}" dt="2026-04-15T15:53:22.238" v="1266" actId="478"/>
          <ac:spMkLst>
            <pc:docMk/>
            <pc:sldMk cId="1592106148" sldId="274"/>
            <ac:spMk id="2" creationId="{CDC74619-CB42-B51C-6D9F-A5EBF17BDE23}"/>
          </ac:spMkLst>
        </pc:spChg>
        <pc:spChg chg="mod">
          <ac:chgData name="Norin Qureshi" userId="8ca9e4461c38742d" providerId="LiveId" clId="{56829215-E0D8-4F4C-AF9D-6AF2A5CBAAFD}" dt="2026-04-15T16:00:08.373" v="1773" actId="20577"/>
          <ac:spMkLst>
            <pc:docMk/>
            <pc:sldMk cId="1592106148" sldId="274"/>
            <ac:spMk id="3" creationId="{B6B0E421-E771-B496-82E6-7BC30E87E41F}"/>
          </ac:spMkLst>
        </pc:spChg>
        <pc:picChg chg="add mod ord">
          <ac:chgData name="Norin Qureshi" userId="8ca9e4461c38742d" providerId="LiveId" clId="{56829215-E0D8-4F4C-AF9D-6AF2A5CBAAFD}" dt="2026-04-15T16:00:55.882" v="1786" actId="34135"/>
          <ac:picMkLst>
            <pc:docMk/>
            <pc:sldMk cId="1592106148" sldId="274"/>
            <ac:picMk id="5" creationId="{BC6AF641-EAFC-07D3-B84E-158B65822CEF}"/>
          </ac:picMkLst>
        </pc:picChg>
      </pc:sldChg>
      <pc:sldChg chg="addSp delSp modSp new mod">
        <pc:chgData name="Norin Qureshi" userId="8ca9e4461c38742d" providerId="LiveId" clId="{56829215-E0D8-4F4C-AF9D-6AF2A5CBAAFD}" dt="2026-04-15T16:01:28.595" v="1792" actId="34135"/>
        <pc:sldMkLst>
          <pc:docMk/>
          <pc:sldMk cId="1142607604" sldId="275"/>
        </pc:sldMkLst>
        <pc:spChg chg="del">
          <ac:chgData name="Norin Qureshi" userId="8ca9e4461c38742d" providerId="LiveId" clId="{56829215-E0D8-4F4C-AF9D-6AF2A5CBAAFD}" dt="2026-04-15T15:52:44.771" v="1260" actId="478"/>
          <ac:spMkLst>
            <pc:docMk/>
            <pc:sldMk cId="1142607604" sldId="275"/>
            <ac:spMk id="2" creationId="{A3465B03-385B-968C-7679-9072C5922EE2}"/>
          </ac:spMkLst>
        </pc:spChg>
        <pc:spChg chg="mod">
          <ac:chgData name="Norin Qureshi" userId="8ca9e4461c38742d" providerId="LiveId" clId="{56829215-E0D8-4F4C-AF9D-6AF2A5CBAAFD}" dt="2026-04-15T16:01:24.496" v="1791" actId="34135"/>
          <ac:spMkLst>
            <pc:docMk/>
            <pc:sldMk cId="1142607604" sldId="275"/>
            <ac:spMk id="3" creationId="{6879492A-62E9-0AD4-EFF7-945D8B6174E4}"/>
          </ac:spMkLst>
        </pc:spChg>
        <pc:picChg chg="add mod ord">
          <ac:chgData name="Norin Qureshi" userId="8ca9e4461c38742d" providerId="LiveId" clId="{56829215-E0D8-4F4C-AF9D-6AF2A5CBAAFD}" dt="2026-04-15T16:01:28.595" v="1792" actId="34135"/>
          <ac:picMkLst>
            <pc:docMk/>
            <pc:sldMk cId="1142607604" sldId="275"/>
            <ac:picMk id="5" creationId="{9DE394A3-550C-A7D6-0DE1-6D64DDEAA96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A476F-5D54-4EE5-9E85-BE9AD436E807}"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IN"/>
        </a:p>
      </dgm:t>
    </dgm:pt>
    <dgm:pt modelId="{AF44C88A-9564-4C72-B136-1EBC8E6AF940}">
      <dgm:prSet phldrT="[Text]" phldr="0"/>
      <dgm:spPr/>
      <dgm:t>
        <a:bodyPr/>
        <a:lstStyle/>
        <a:p>
          <a:r>
            <a:rPr lang="en-IN" b="1" dirty="0">
              <a:solidFill>
                <a:schemeClr val="accent2">
                  <a:lumMod val="75000"/>
                </a:schemeClr>
              </a:solidFill>
            </a:rPr>
            <a:t>Patient</a:t>
          </a:r>
          <a:r>
            <a:rPr lang="en-IN" dirty="0"/>
            <a:t> </a:t>
          </a:r>
        </a:p>
      </dgm:t>
    </dgm:pt>
    <dgm:pt modelId="{DBA7002C-41F9-409B-9EC1-457B3ACEBAE4}" type="parTrans" cxnId="{BA656BD0-97B7-4ABE-A13E-B37896BD6FD3}">
      <dgm:prSet/>
      <dgm:spPr/>
      <dgm:t>
        <a:bodyPr/>
        <a:lstStyle/>
        <a:p>
          <a:endParaRPr lang="en-IN"/>
        </a:p>
      </dgm:t>
    </dgm:pt>
    <dgm:pt modelId="{B2971185-BE6B-40C4-9A83-A030DE77F76C}" type="sibTrans" cxnId="{BA656BD0-97B7-4ABE-A13E-B37896BD6FD3}">
      <dgm:prSet/>
      <dgm:spPr/>
      <dgm:t>
        <a:bodyPr/>
        <a:lstStyle/>
        <a:p>
          <a:endParaRPr lang="en-IN"/>
        </a:p>
      </dgm:t>
    </dgm:pt>
    <dgm:pt modelId="{1F67C3F9-DE0F-4E73-BFE8-FDD2F9C4813C}">
      <dgm:prSet phldrT="[Text]" phldr="0"/>
      <dgm:spPr/>
      <dgm:t>
        <a:bodyPr/>
        <a:lstStyle/>
        <a:p>
          <a:r>
            <a:rPr lang="en-IN" b="1" dirty="0">
              <a:solidFill>
                <a:schemeClr val="accent2">
                  <a:lumMod val="75000"/>
                </a:schemeClr>
              </a:solidFill>
            </a:rPr>
            <a:t>GP</a:t>
          </a:r>
        </a:p>
      </dgm:t>
    </dgm:pt>
    <dgm:pt modelId="{FD9F549B-3F59-4BBB-99FA-F4250D0F881B}" type="parTrans" cxnId="{E8A05FB1-70E7-45CE-BDA8-D490B8F12157}">
      <dgm:prSet/>
      <dgm:spPr/>
      <dgm:t>
        <a:bodyPr/>
        <a:lstStyle/>
        <a:p>
          <a:endParaRPr lang="en-IN"/>
        </a:p>
      </dgm:t>
    </dgm:pt>
    <dgm:pt modelId="{9E3B40F4-AC5F-4F81-A783-13A131650C64}" type="sibTrans" cxnId="{E8A05FB1-70E7-45CE-BDA8-D490B8F12157}">
      <dgm:prSet/>
      <dgm:spPr/>
      <dgm:t>
        <a:bodyPr/>
        <a:lstStyle/>
        <a:p>
          <a:endParaRPr lang="en-IN"/>
        </a:p>
      </dgm:t>
    </dgm:pt>
    <dgm:pt modelId="{8C020117-74E3-4B6F-B73E-F803EDEA9A6C}">
      <dgm:prSet phldrT="[Text]" phldr="0"/>
      <dgm:spPr/>
      <dgm:t>
        <a:bodyPr/>
        <a:lstStyle/>
        <a:p>
          <a:r>
            <a:rPr lang="en-IN" b="1" dirty="0">
              <a:solidFill>
                <a:schemeClr val="accent2">
                  <a:lumMod val="75000"/>
                </a:schemeClr>
              </a:solidFill>
            </a:rPr>
            <a:t>Tests</a:t>
          </a:r>
        </a:p>
      </dgm:t>
    </dgm:pt>
    <dgm:pt modelId="{CE888E00-0746-417E-9409-EBF5956883D8}" type="parTrans" cxnId="{AB1D1789-4955-49FF-9E56-DB4F4991228D}">
      <dgm:prSet/>
      <dgm:spPr/>
      <dgm:t>
        <a:bodyPr/>
        <a:lstStyle/>
        <a:p>
          <a:endParaRPr lang="en-IN"/>
        </a:p>
      </dgm:t>
    </dgm:pt>
    <dgm:pt modelId="{F376F72F-4FF7-45D6-B95C-CA7CBF1F7C0F}" type="sibTrans" cxnId="{AB1D1789-4955-49FF-9E56-DB4F4991228D}">
      <dgm:prSet/>
      <dgm:spPr/>
      <dgm:t>
        <a:bodyPr/>
        <a:lstStyle/>
        <a:p>
          <a:endParaRPr lang="en-IN"/>
        </a:p>
      </dgm:t>
    </dgm:pt>
    <dgm:pt modelId="{E6F3B0BD-86A9-4175-A39D-D254D7B82EF0}">
      <dgm:prSet/>
      <dgm:spPr/>
      <dgm:t>
        <a:bodyPr/>
        <a:lstStyle/>
        <a:p>
          <a:r>
            <a:rPr lang="en-IN" b="1" dirty="0">
              <a:solidFill>
                <a:schemeClr val="accent2">
                  <a:lumMod val="75000"/>
                </a:schemeClr>
              </a:solidFill>
            </a:rPr>
            <a:t>Treatment</a:t>
          </a:r>
          <a:r>
            <a:rPr lang="en-IN" dirty="0"/>
            <a:t> </a:t>
          </a:r>
        </a:p>
      </dgm:t>
    </dgm:pt>
    <dgm:pt modelId="{69B88C89-23DD-44BB-A8C3-F4920DED383E}" type="parTrans" cxnId="{5CB8262E-87DD-4574-87A7-3D05460EF5CA}">
      <dgm:prSet/>
      <dgm:spPr/>
      <dgm:t>
        <a:bodyPr/>
        <a:lstStyle/>
        <a:p>
          <a:endParaRPr lang="en-IN"/>
        </a:p>
      </dgm:t>
    </dgm:pt>
    <dgm:pt modelId="{58C53364-5340-4094-8BF1-74B70B173A0E}" type="sibTrans" cxnId="{5CB8262E-87DD-4574-87A7-3D05460EF5CA}">
      <dgm:prSet/>
      <dgm:spPr/>
      <dgm:t>
        <a:bodyPr/>
        <a:lstStyle/>
        <a:p>
          <a:endParaRPr lang="en-IN"/>
        </a:p>
      </dgm:t>
    </dgm:pt>
    <dgm:pt modelId="{9AEC55F8-D00E-497E-B72E-820B1615BFF9}">
      <dgm:prSet/>
      <dgm:spPr/>
      <dgm:t>
        <a:bodyPr/>
        <a:lstStyle/>
        <a:p>
          <a:r>
            <a:rPr lang="en-IN" b="1" dirty="0">
              <a:solidFill>
                <a:schemeClr val="accent2">
                  <a:lumMod val="75000"/>
                </a:schemeClr>
              </a:solidFill>
            </a:rPr>
            <a:t>MDT</a:t>
          </a:r>
        </a:p>
      </dgm:t>
    </dgm:pt>
    <dgm:pt modelId="{3027D234-1A8F-421A-9EDA-103A3E0BF6F4}" type="parTrans" cxnId="{E30B9E44-141D-4B32-B323-A2F64C98F32F}">
      <dgm:prSet/>
      <dgm:spPr/>
      <dgm:t>
        <a:bodyPr/>
        <a:lstStyle/>
        <a:p>
          <a:endParaRPr lang="en-IN"/>
        </a:p>
      </dgm:t>
    </dgm:pt>
    <dgm:pt modelId="{38E76074-D256-4639-835E-A2AC46F44168}" type="sibTrans" cxnId="{E30B9E44-141D-4B32-B323-A2F64C98F32F}">
      <dgm:prSet/>
      <dgm:spPr/>
      <dgm:t>
        <a:bodyPr/>
        <a:lstStyle/>
        <a:p>
          <a:endParaRPr lang="en-IN"/>
        </a:p>
      </dgm:t>
    </dgm:pt>
    <dgm:pt modelId="{795DE507-A752-4699-B6E4-32DD9B7C7214}">
      <dgm:prSet/>
      <dgm:spPr/>
      <dgm:t>
        <a:bodyPr/>
        <a:lstStyle/>
        <a:p>
          <a:r>
            <a:rPr lang="en-IN" b="1" dirty="0">
              <a:solidFill>
                <a:schemeClr val="accent2">
                  <a:lumMod val="75000"/>
                </a:schemeClr>
              </a:solidFill>
            </a:rPr>
            <a:t>Rehab</a:t>
          </a:r>
        </a:p>
      </dgm:t>
    </dgm:pt>
    <dgm:pt modelId="{5DD4D49E-B1D7-4228-B8A2-9E4FE5A930A3}" type="parTrans" cxnId="{B5F5A737-3BF2-443E-B6DF-E3ADC4AFF936}">
      <dgm:prSet/>
      <dgm:spPr/>
      <dgm:t>
        <a:bodyPr/>
        <a:lstStyle/>
        <a:p>
          <a:endParaRPr lang="en-IN"/>
        </a:p>
      </dgm:t>
    </dgm:pt>
    <dgm:pt modelId="{3D00886E-C60C-4312-BFF1-91F0E1D26FD6}" type="sibTrans" cxnId="{B5F5A737-3BF2-443E-B6DF-E3ADC4AFF936}">
      <dgm:prSet/>
      <dgm:spPr/>
      <dgm:t>
        <a:bodyPr/>
        <a:lstStyle/>
        <a:p>
          <a:endParaRPr lang="en-IN"/>
        </a:p>
      </dgm:t>
    </dgm:pt>
    <dgm:pt modelId="{0030123A-E5DE-44E4-A28A-CCBD3F27E5A8}">
      <dgm:prSet/>
      <dgm:spPr/>
      <dgm:t>
        <a:bodyPr/>
        <a:lstStyle/>
        <a:p>
          <a:r>
            <a:rPr lang="en-IN" b="1" dirty="0">
              <a:solidFill>
                <a:schemeClr val="accent2">
                  <a:lumMod val="75000"/>
                </a:schemeClr>
              </a:solidFill>
            </a:rPr>
            <a:t>Follow-up</a:t>
          </a:r>
        </a:p>
      </dgm:t>
    </dgm:pt>
    <dgm:pt modelId="{3F537111-AE76-4B6E-AC73-98528DC2EFD2}" type="parTrans" cxnId="{A4786945-F2DB-4631-ADE9-95C7E139F0B8}">
      <dgm:prSet/>
      <dgm:spPr/>
      <dgm:t>
        <a:bodyPr/>
        <a:lstStyle/>
        <a:p>
          <a:endParaRPr lang="en-IN"/>
        </a:p>
      </dgm:t>
    </dgm:pt>
    <dgm:pt modelId="{AE8278FD-47A3-4B9E-BF87-51A2DE872750}" type="sibTrans" cxnId="{A4786945-F2DB-4631-ADE9-95C7E139F0B8}">
      <dgm:prSet/>
      <dgm:spPr/>
      <dgm:t>
        <a:bodyPr/>
        <a:lstStyle/>
        <a:p>
          <a:endParaRPr lang="en-IN"/>
        </a:p>
      </dgm:t>
    </dgm:pt>
    <dgm:pt modelId="{E160767C-D226-4236-9221-EAEC77893568}" type="pres">
      <dgm:prSet presAssocID="{819A476F-5D54-4EE5-9E85-BE9AD436E807}" presName="Name0" presStyleCnt="0">
        <dgm:presLayoutVars>
          <dgm:dir/>
          <dgm:resizeHandles val="exact"/>
        </dgm:presLayoutVars>
      </dgm:prSet>
      <dgm:spPr/>
    </dgm:pt>
    <dgm:pt modelId="{E63C476D-8292-46AA-996A-4C1024259E85}" type="pres">
      <dgm:prSet presAssocID="{AF44C88A-9564-4C72-B136-1EBC8E6AF940}" presName="node" presStyleLbl="node1" presStyleIdx="0" presStyleCnt="7">
        <dgm:presLayoutVars>
          <dgm:bulletEnabled val="1"/>
        </dgm:presLayoutVars>
      </dgm:prSet>
      <dgm:spPr/>
    </dgm:pt>
    <dgm:pt modelId="{C1D78040-276A-4AD4-ACF5-63A2E9F72829}" type="pres">
      <dgm:prSet presAssocID="{B2971185-BE6B-40C4-9A83-A030DE77F76C}" presName="sibTrans" presStyleLbl="sibTrans2D1" presStyleIdx="0" presStyleCnt="6"/>
      <dgm:spPr/>
    </dgm:pt>
    <dgm:pt modelId="{BA35003F-8645-46F2-9537-22D937AA8795}" type="pres">
      <dgm:prSet presAssocID="{B2971185-BE6B-40C4-9A83-A030DE77F76C}" presName="connectorText" presStyleLbl="sibTrans2D1" presStyleIdx="0" presStyleCnt="6"/>
      <dgm:spPr/>
    </dgm:pt>
    <dgm:pt modelId="{3926DA43-1023-4C8F-80EA-EB5290679FA1}" type="pres">
      <dgm:prSet presAssocID="{1F67C3F9-DE0F-4E73-BFE8-FDD2F9C4813C}" presName="node" presStyleLbl="node1" presStyleIdx="1" presStyleCnt="7">
        <dgm:presLayoutVars>
          <dgm:bulletEnabled val="1"/>
        </dgm:presLayoutVars>
      </dgm:prSet>
      <dgm:spPr/>
    </dgm:pt>
    <dgm:pt modelId="{D7A1D444-7A5F-4716-849C-0D25CB11D418}" type="pres">
      <dgm:prSet presAssocID="{9E3B40F4-AC5F-4F81-A783-13A131650C64}" presName="sibTrans" presStyleLbl="sibTrans2D1" presStyleIdx="1" presStyleCnt="6"/>
      <dgm:spPr/>
    </dgm:pt>
    <dgm:pt modelId="{33A3BC43-CFF6-4012-95B1-DC9FE794B3AC}" type="pres">
      <dgm:prSet presAssocID="{9E3B40F4-AC5F-4F81-A783-13A131650C64}" presName="connectorText" presStyleLbl="sibTrans2D1" presStyleIdx="1" presStyleCnt="6"/>
      <dgm:spPr/>
    </dgm:pt>
    <dgm:pt modelId="{83BB9E56-387B-48AB-B711-26AD419639D7}" type="pres">
      <dgm:prSet presAssocID="{8C020117-74E3-4B6F-B73E-F803EDEA9A6C}" presName="node" presStyleLbl="node1" presStyleIdx="2" presStyleCnt="7">
        <dgm:presLayoutVars>
          <dgm:bulletEnabled val="1"/>
        </dgm:presLayoutVars>
      </dgm:prSet>
      <dgm:spPr/>
    </dgm:pt>
    <dgm:pt modelId="{4F2214E3-4E2F-4016-825C-DBB043919F19}" type="pres">
      <dgm:prSet presAssocID="{F376F72F-4FF7-45D6-B95C-CA7CBF1F7C0F}" presName="sibTrans" presStyleLbl="sibTrans2D1" presStyleIdx="2" presStyleCnt="6"/>
      <dgm:spPr/>
    </dgm:pt>
    <dgm:pt modelId="{D98F05ED-0A81-44EF-BD19-CE261455D222}" type="pres">
      <dgm:prSet presAssocID="{F376F72F-4FF7-45D6-B95C-CA7CBF1F7C0F}" presName="connectorText" presStyleLbl="sibTrans2D1" presStyleIdx="2" presStyleCnt="6"/>
      <dgm:spPr/>
    </dgm:pt>
    <dgm:pt modelId="{A402BE34-1AC9-42E0-A3F4-FF15A56FF281}" type="pres">
      <dgm:prSet presAssocID="{E6F3B0BD-86A9-4175-A39D-D254D7B82EF0}" presName="node" presStyleLbl="node1" presStyleIdx="3" presStyleCnt="7">
        <dgm:presLayoutVars>
          <dgm:bulletEnabled val="1"/>
        </dgm:presLayoutVars>
      </dgm:prSet>
      <dgm:spPr/>
    </dgm:pt>
    <dgm:pt modelId="{B70A6C95-323B-48EA-A7C5-C0FF7F7953A1}" type="pres">
      <dgm:prSet presAssocID="{58C53364-5340-4094-8BF1-74B70B173A0E}" presName="sibTrans" presStyleLbl="sibTrans2D1" presStyleIdx="3" presStyleCnt="6"/>
      <dgm:spPr/>
    </dgm:pt>
    <dgm:pt modelId="{0DAE9A58-1CF4-41B1-9960-6291273A58F2}" type="pres">
      <dgm:prSet presAssocID="{58C53364-5340-4094-8BF1-74B70B173A0E}" presName="connectorText" presStyleLbl="sibTrans2D1" presStyleIdx="3" presStyleCnt="6"/>
      <dgm:spPr/>
    </dgm:pt>
    <dgm:pt modelId="{4E2D1398-CCC6-430D-933C-FABDAD1D98D1}" type="pres">
      <dgm:prSet presAssocID="{9AEC55F8-D00E-497E-B72E-820B1615BFF9}" presName="node" presStyleLbl="node1" presStyleIdx="4" presStyleCnt="7" custLinFactNeighborX="6942" custLinFactNeighborY="1802">
        <dgm:presLayoutVars>
          <dgm:bulletEnabled val="1"/>
        </dgm:presLayoutVars>
      </dgm:prSet>
      <dgm:spPr/>
    </dgm:pt>
    <dgm:pt modelId="{E458259E-D184-446E-BF9B-82A3AC46B78B}" type="pres">
      <dgm:prSet presAssocID="{38E76074-D256-4639-835E-A2AC46F44168}" presName="sibTrans" presStyleLbl="sibTrans2D1" presStyleIdx="4" presStyleCnt="6"/>
      <dgm:spPr/>
    </dgm:pt>
    <dgm:pt modelId="{B3E27728-3A0D-4672-A0C1-0579B38ABFA7}" type="pres">
      <dgm:prSet presAssocID="{38E76074-D256-4639-835E-A2AC46F44168}" presName="connectorText" presStyleLbl="sibTrans2D1" presStyleIdx="4" presStyleCnt="6"/>
      <dgm:spPr/>
    </dgm:pt>
    <dgm:pt modelId="{ECD35C4B-676B-4CC0-9B0E-4EA71097F24F}" type="pres">
      <dgm:prSet presAssocID="{795DE507-A752-4699-B6E4-32DD9B7C7214}" presName="node" presStyleLbl="node1" presStyleIdx="5" presStyleCnt="7">
        <dgm:presLayoutVars>
          <dgm:bulletEnabled val="1"/>
        </dgm:presLayoutVars>
      </dgm:prSet>
      <dgm:spPr/>
    </dgm:pt>
    <dgm:pt modelId="{2078B32A-F444-453C-B83A-6A8E8361D8D5}" type="pres">
      <dgm:prSet presAssocID="{3D00886E-C60C-4312-BFF1-91F0E1D26FD6}" presName="sibTrans" presStyleLbl="sibTrans2D1" presStyleIdx="5" presStyleCnt="6"/>
      <dgm:spPr/>
    </dgm:pt>
    <dgm:pt modelId="{55579403-E775-4D03-9765-733A813E41DC}" type="pres">
      <dgm:prSet presAssocID="{3D00886E-C60C-4312-BFF1-91F0E1D26FD6}" presName="connectorText" presStyleLbl="sibTrans2D1" presStyleIdx="5" presStyleCnt="6"/>
      <dgm:spPr/>
    </dgm:pt>
    <dgm:pt modelId="{5435B432-2289-4FF6-9336-5A4048BDBCE0}" type="pres">
      <dgm:prSet presAssocID="{0030123A-E5DE-44E4-A28A-CCBD3F27E5A8}" presName="node" presStyleLbl="node1" presStyleIdx="6" presStyleCnt="7">
        <dgm:presLayoutVars>
          <dgm:bulletEnabled val="1"/>
        </dgm:presLayoutVars>
      </dgm:prSet>
      <dgm:spPr/>
    </dgm:pt>
  </dgm:ptLst>
  <dgm:cxnLst>
    <dgm:cxn modelId="{4BA71303-687E-438B-BA06-54DA4450C835}" type="presOf" srcId="{38E76074-D256-4639-835E-A2AC46F44168}" destId="{E458259E-D184-446E-BF9B-82A3AC46B78B}" srcOrd="0" destOrd="0" presId="urn:microsoft.com/office/officeart/2005/8/layout/process1"/>
    <dgm:cxn modelId="{6E78C710-491D-4B0A-8536-A0B3DCF6DB08}" type="presOf" srcId="{F376F72F-4FF7-45D6-B95C-CA7CBF1F7C0F}" destId="{4F2214E3-4E2F-4016-825C-DBB043919F19}" srcOrd="0" destOrd="0" presId="urn:microsoft.com/office/officeart/2005/8/layout/process1"/>
    <dgm:cxn modelId="{5CB8262E-87DD-4574-87A7-3D05460EF5CA}" srcId="{819A476F-5D54-4EE5-9E85-BE9AD436E807}" destId="{E6F3B0BD-86A9-4175-A39D-D254D7B82EF0}" srcOrd="3" destOrd="0" parTransId="{69B88C89-23DD-44BB-A8C3-F4920DED383E}" sibTransId="{58C53364-5340-4094-8BF1-74B70B173A0E}"/>
    <dgm:cxn modelId="{B324C131-546C-4251-9613-3B63C2C59D04}" type="presOf" srcId="{0030123A-E5DE-44E4-A28A-CCBD3F27E5A8}" destId="{5435B432-2289-4FF6-9336-5A4048BDBCE0}" srcOrd="0" destOrd="0" presId="urn:microsoft.com/office/officeart/2005/8/layout/process1"/>
    <dgm:cxn modelId="{DA739E34-8FE3-4682-818A-8F590009C744}" type="presOf" srcId="{9E3B40F4-AC5F-4F81-A783-13A131650C64}" destId="{D7A1D444-7A5F-4716-849C-0D25CB11D418}" srcOrd="0" destOrd="0" presId="urn:microsoft.com/office/officeart/2005/8/layout/process1"/>
    <dgm:cxn modelId="{B5F5A737-3BF2-443E-B6DF-E3ADC4AFF936}" srcId="{819A476F-5D54-4EE5-9E85-BE9AD436E807}" destId="{795DE507-A752-4699-B6E4-32DD9B7C7214}" srcOrd="5" destOrd="0" parTransId="{5DD4D49E-B1D7-4228-B8A2-9E4FE5A930A3}" sibTransId="{3D00886E-C60C-4312-BFF1-91F0E1D26FD6}"/>
    <dgm:cxn modelId="{0D950D3A-BE53-4CD4-827A-35D741413168}" type="presOf" srcId="{3D00886E-C60C-4312-BFF1-91F0E1D26FD6}" destId="{55579403-E775-4D03-9765-733A813E41DC}" srcOrd="1" destOrd="0" presId="urn:microsoft.com/office/officeart/2005/8/layout/process1"/>
    <dgm:cxn modelId="{E30B9E44-141D-4B32-B323-A2F64C98F32F}" srcId="{819A476F-5D54-4EE5-9E85-BE9AD436E807}" destId="{9AEC55F8-D00E-497E-B72E-820B1615BFF9}" srcOrd="4" destOrd="0" parTransId="{3027D234-1A8F-421A-9EDA-103A3E0BF6F4}" sibTransId="{38E76074-D256-4639-835E-A2AC46F44168}"/>
    <dgm:cxn modelId="{A4786945-F2DB-4631-ADE9-95C7E139F0B8}" srcId="{819A476F-5D54-4EE5-9E85-BE9AD436E807}" destId="{0030123A-E5DE-44E4-A28A-CCBD3F27E5A8}" srcOrd="6" destOrd="0" parTransId="{3F537111-AE76-4B6E-AC73-98528DC2EFD2}" sibTransId="{AE8278FD-47A3-4B9E-BF87-51A2DE872750}"/>
    <dgm:cxn modelId="{46EDE24C-48D5-417E-9DC8-75281AEF365E}" type="presOf" srcId="{F376F72F-4FF7-45D6-B95C-CA7CBF1F7C0F}" destId="{D98F05ED-0A81-44EF-BD19-CE261455D222}" srcOrd="1" destOrd="0" presId="urn:microsoft.com/office/officeart/2005/8/layout/process1"/>
    <dgm:cxn modelId="{C7A56A4D-29DB-4D82-8EE5-FF66C04FC828}" type="presOf" srcId="{AF44C88A-9564-4C72-B136-1EBC8E6AF940}" destId="{E63C476D-8292-46AA-996A-4C1024259E85}" srcOrd="0" destOrd="0" presId="urn:microsoft.com/office/officeart/2005/8/layout/process1"/>
    <dgm:cxn modelId="{EA07F771-99CD-4BA0-A653-F04BBBC9AE24}" type="presOf" srcId="{38E76074-D256-4639-835E-A2AC46F44168}" destId="{B3E27728-3A0D-4672-A0C1-0579B38ABFA7}" srcOrd="1" destOrd="0" presId="urn:microsoft.com/office/officeart/2005/8/layout/process1"/>
    <dgm:cxn modelId="{DDD87555-2B6C-4A25-A84F-7D4E950828F1}" type="presOf" srcId="{9E3B40F4-AC5F-4F81-A783-13A131650C64}" destId="{33A3BC43-CFF6-4012-95B1-DC9FE794B3AC}" srcOrd="1" destOrd="0" presId="urn:microsoft.com/office/officeart/2005/8/layout/process1"/>
    <dgm:cxn modelId="{6B52637D-B042-4296-9FBF-2DA6A23995F4}" type="presOf" srcId="{8C020117-74E3-4B6F-B73E-F803EDEA9A6C}" destId="{83BB9E56-387B-48AB-B711-26AD419639D7}" srcOrd="0" destOrd="0" presId="urn:microsoft.com/office/officeart/2005/8/layout/process1"/>
    <dgm:cxn modelId="{A1DCA481-BEAC-42F1-8226-659CD01C8866}" type="presOf" srcId="{E6F3B0BD-86A9-4175-A39D-D254D7B82EF0}" destId="{A402BE34-1AC9-42E0-A3F4-FF15A56FF281}" srcOrd="0" destOrd="0" presId="urn:microsoft.com/office/officeart/2005/8/layout/process1"/>
    <dgm:cxn modelId="{7F429288-5ED9-47BB-B00D-18EED2B591D4}" type="presOf" srcId="{1F67C3F9-DE0F-4E73-BFE8-FDD2F9C4813C}" destId="{3926DA43-1023-4C8F-80EA-EB5290679FA1}" srcOrd="0" destOrd="0" presId="urn:microsoft.com/office/officeart/2005/8/layout/process1"/>
    <dgm:cxn modelId="{AB1D1789-4955-49FF-9E56-DB4F4991228D}" srcId="{819A476F-5D54-4EE5-9E85-BE9AD436E807}" destId="{8C020117-74E3-4B6F-B73E-F803EDEA9A6C}" srcOrd="2" destOrd="0" parTransId="{CE888E00-0746-417E-9409-EBF5956883D8}" sibTransId="{F376F72F-4FF7-45D6-B95C-CA7CBF1F7C0F}"/>
    <dgm:cxn modelId="{E24BDA8F-0D4B-46C2-9A81-1CF956DD43EE}" type="presOf" srcId="{3D00886E-C60C-4312-BFF1-91F0E1D26FD6}" destId="{2078B32A-F444-453C-B83A-6A8E8361D8D5}" srcOrd="0" destOrd="0" presId="urn:microsoft.com/office/officeart/2005/8/layout/process1"/>
    <dgm:cxn modelId="{024F459E-C287-4CEE-86B6-B0A51043E691}" type="presOf" srcId="{58C53364-5340-4094-8BF1-74B70B173A0E}" destId="{0DAE9A58-1CF4-41B1-9960-6291273A58F2}" srcOrd="1" destOrd="0" presId="urn:microsoft.com/office/officeart/2005/8/layout/process1"/>
    <dgm:cxn modelId="{4E9DAFAA-DCF7-4A9A-9833-FE87C45A074E}" type="presOf" srcId="{B2971185-BE6B-40C4-9A83-A030DE77F76C}" destId="{BA35003F-8645-46F2-9537-22D937AA8795}" srcOrd="1" destOrd="0" presId="urn:microsoft.com/office/officeart/2005/8/layout/process1"/>
    <dgm:cxn modelId="{436239AC-910B-4614-8C91-21430C5155C0}" type="presOf" srcId="{B2971185-BE6B-40C4-9A83-A030DE77F76C}" destId="{C1D78040-276A-4AD4-ACF5-63A2E9F72829}" srcOrd="0" destOrd="0" presId="urn:microsoft.com/office/officeart/2005/8/layout/process1"/>
    <dgm:cxn modelId="{E8A05FB1-70E7-45CE-BDA8-D490B8F12157}" srcId="{819A476F-5D54-4EE5-9E85-BE9AD436E807}" destId="{1F67C3F9-DE0F-4E73-BFE8-FDD2F9C4813C}" srcOrd="1" destOrd="0" parTransId="{FD9F549B-3F59-4BBB-99FA-F4250D0F881B}" sibTransId="{9E3B40F4-AC5F-4F81-A783-13A131650C64}"/>
    <dgm:cxn modelId="{AC036FC6-3298-49E4-BF48-B903B3148559}" type="presOf" srcId="{795DE507-A752-4699-B6E4-32DD9B7C7214}" destId="{ECD35C4B-676B-4CC0-9B0E-4EA71097F24F}" srcOrd="0" destOrd="0" presId="urn:microsoft.com/office/officeart/2005/8/layout/process1"/>
    <dgm:cxn modelId="{23B121CE-C142-47DE-A189-DBBAD0C801B2}" type="presOf" srcId="{9AEC55F8-D00E-497E-B72E-820B1615BFF9}" destId="{4E2D1398-CCC6-430D-933C-FABDAD1D98D1}" srcOrd="0" destOrd="0" presId="urn:microsoft.com/office/officeart/2005/8/layout/process1"/>
    <dgm:cxn modelId="{BA656BD0-97B7-4ABE-A13E-B37896BD6FD3}" srcId="{819A476F-5D54-4EE5-9E85-BE9AD436E807}" destId="{AF44C88A-9564-4C72-B136-1EBC8E6AF940}" srcOrd="0" destOrd="0" parTransId="{DBA7002C-41F9-409B-9EC1-457B3ACEBAE4}" sibTransId="{B2971185-BE6B-40C4-9A83-A030DE77F76C}"/>
    <dgm:cxn modelId="{2DD8A9D7-063D-4C8F-B85B-BFFD5DA234A6}" type="presOf" srcId="{819A476F-5D54-4EE5-9E85-BE9AD436E807}" destId="{E160767C-D226-4236-9221-EAEC77893568}" srcOrd="0" destOrd="0" presId="urn:microsoft.com/office/officeart/2005/8/layout/process1"/>
    <dgm:cxn modelId="{58EE92F9-096B-43EE-904A-66F1902FD063}" type="presOf" srcId="{58C53364-5340-4094-8BF1-74B70B173A0E}" destId="{B70A6C95-323B-48EA-A7C5-C0FF7F7953A1}" srcOrd="0" destOrd="0" presId="urn:microsoft.com/office/officeart/2005/8/layout/process1"/>
    <dgm:cxn modelId="{B831E546-57FE-4678-BC44-D109A9796712}" type="presParOf" srcId="{E160767C-D226-4236-9221-EAEC77893568}" destId="{E63C476D-8292-46AA-996A-4C1024259E85}" srcOrd="0" destOrd="0" presId="urn:microsoft.com/office/officeart/2005/8/layout/process1"/>
    <dgm:cxn modelId="{AFE8E763-E3DF-4FF4-8FEA-DD9B16D16227}" type="presParOf" srcId="{E160767C-D226-4236-9221-EAEC77893568}" destId="{C1D78040-276A-4AD4-ACF5-63A2E9F72829}" srcOrd="1" destOrd="0" presId="urn:microsoft.com/office/officeart/2005/8/layout/process1"/>
    <dgm:cxn modelId="{D77CE977-9949-43E9-885A-47D29A9CE67D}" type="presParOf" srcId="{C1D78040-276A-4AD4-ACF5-63A2E9F72829}" destId="{BA35003F-8645-46F2-9537-22D937AA8795}" srcOrd="0" destOrd="0" presId="urn:microsoft.com/office/officeart/2005/8/layout/process1"/>
    <dgm:cxn modelId="{63A3F7D9-4AE0-43B6-8B8F-D0C3B0C3D831}" type="presParOf" srcId="{E160767C-D226-4236-9221-EAEC77893568}" destId="{3926DA43-1023-4C8F-80EA-EB5290679FA1}" srcOrd="2" destOrd="0" presId="urn:microsoft.com/office/officeart/2005/8/layout/process1"/>
    <dgm:cxn modelId="{4940B176-6D39-44B9-AB15-337DE0912B5B}" type="presParOf" srcId="{E160767C-D226-4236-9221-EAEC77893568}" destId="{D7A1D444-7A5F-4716-849C-0D25CB11D418}" srcOrd="3" destOrd="0" presId="urn:microsoft.com/office/officeart/2005/8/layout/process1"/>
    <dgm:cxn modelId="{DEBB1E8A-4270-42F8-9634-5D165A00CC5B}" type="presParOf" srcId="{D7A1D444-7A5F-4716-849C-0D25CB11D418}" destId="{33A3BC43-CFF6-4012-95B1-DC9FE794B3AC}" srcOrd="0" destOrd="0" presId="urn:microsoft.com/office/officeart/2005/8/layout/process1"/>
    <dgm:cxn modelId="{6DE86755-CAEC-4736-B3BF-580DFF68F2DD}" type="presParOf" srcId="{E160767C-D226-4236-9221-EAEC77893568}" destId="{83BB9E56-387B-48AB-B711-26AD419639D7}" srcOrd="4" destOrd="0" presId="urn:microsoft.com/office/officeart/2005/8/layout/process1"/>
    <dgm:cxn modelId="{38555362-AFEC-492E-ADFD-4D12765127C8}" type="presParOf" srcId="{E160767C-D226-4236-9221-EAEC77893568}" destId="{4F2214E3-4E2F-4016-825C-DBB043919F19}" srcOrd="5" destOrd="0" presId="urn:microsoft.com/office/officeart/2005/8/layout/process1"/>
    <dgm:cxn modelId="{F3A54378-F74D-4613-A66A-F95260FACB38}" type="presParOf" srcId="{4F2214E3-4E2F-4016-825C-DBB043919F19}" destId="{D98F05ED-0A81-44EF-BD19-CE261455D222}" srcOrd="0" destOrd="0" presId="urn:microsoft.com/office/officeart/2005/8/layout/process1"/>
    <dgm:cxn modelId="{63B9A100-9988-4E86-9F96-988B12AEB5B7}" type="presParOf" srcId="{E160767C-D226-4236-9221-EAEC77893568}" destId="{A402BE34-1AC9-42E0-A3F4-FF15A56FF281}" srcOrd="6" destOrd="0" presId="urn:microsoft.com/office/officeart/2005/8/layout/process1"/>
    <dgm:cxn modelId="{42953B89-9F2C-421F-8F93-6A2765CF0666}" type="presParOf" srcId="{E160767C-D226-4236-9221-EAEC77893568}" destId="{B70A6C95-323B-48EA-A7C5-C0FF7F7953A1}" srcOrd="7" destOrd="0" presId="urn:microsoft.com/office/officeart/2005/8/layout/process1"/>
    <dgm:cxn modelId="{9AA2A37D-9319-405E-923F-BB8027FAEBB1}" type="presParOf" srcId="{B70A6C95-323B-48EA-A7C5-C0FF7F7953A1}" destId="{0DAE9A58-1CF4-41B1-9960-6291273A58F2}" srcOrd="0" destOrd="0" presId="urn:microsoft.com/office/officeart/2005/8/layout/process1"/>
    <dgm:cxn modelId="{92980330-ECC0-4D67-8D8B-B84744A21AA0}" type="presParOf" srcId="{E160767C-D226-4236-9221-EAEC77893568}" destId="{4E2D1398-CCC6-430D-933C-FABDAD1D98D1}" srcOrd="8" destOrd="0" presId="urn:microsoft.com/office/officeart/2005/8/layout/process1"/>
    <dgm:cxn modelId="{36D8EF59-7215-4906-8F34-928796765E19}" type="presParOf" srcId="{E160767C-D226-4236-9221-EAEC77893568}" destId="{E458259E-D184-446E-BF9B-82A3AC46B78B}" srcOrd="9" destOrd="0" presId="urn:microsoft.com/office/officeart/2005/8/layout/process1"/>
    <dgm:cxn modelId="{006D76F1-DB7F-4EF4-8737-CD62381DC804}" type="presParOf" srcId="{E458259E-D184-446E-BF9B-82A3AC46B78B}" destId="{B3E27728-3A0D-4672-A0C1-0579B38ABFA7}" srcOrd="0" destOrd="0" presId="urn:microsoft.com/office/officeart/2005/8/layout/process1"/>
    <dgm:cxn modelId="{D86E4A46-848F-4587-9932-1B12CD5155C9}" type="presParOf" srcId="{E160767C-D226-4236-9221-EAEC77893568}" destId="{ECD35C4B-676B-4CC0-9B0E-4EA71097F24F}" srcOrd="10" destOrd="0" presId="urn:microsoft.com/office/officeart/2005/8/layout/process1"/>
    <dgm:cxn modelId="{13FC4BF0-087E-48CA-862F-8A804FC5E410}" type="presParOf" srcId="{E160767C-D226-4236-9221-EAEC77893568}" destId="{2078B32A-F444-453C-B83A-6A8E8361D8D5}" srcOrd="11" destOrd="0" presId="urn:microsoft.com/office/officeart/2005/8/layout/process1"/>
    <dgm:cxn modelId="{1EAFAC38-C79B-43C3-925A-F257F7A91885}" type="presParOf" srcId="{2078B32A-F444-453C-B83A-6A8E8361D8D5}" destId="{55579403-E775-4D03-9765-733A813E41DC}" srcOrd="0" destOrd="0" presId="urn:microsoft.com/office/officeart/2005/8/layout/process1"/>
    <dgm:cxn modelId="{E04C7299-01C0-41EE-AC2E-4A9C5CE2F619}" type="presParOf" srcId="{E160767C-D226-4236-9221-EAEC77893568}" destId="{5435B432-2289-4FF6-9336-5A4048BDBCE0}" srcOrd="1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3C476D-8292-46AA-996A-4C1024259E85}">
      <dsp:nvSpPr>
        <dsp:cNvPr id="0" name=""/>
        <dsp:cNvSpPr/>
      </dsp:nvSpPr>
      <dsp:spPr>
        <a:xfrm>
          <a:off x="3301" y="726086"/>
          <a:ext cx="1250420" cy="75025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b="1" kern="1200" dirty="0">
              <a:solidFill>
                <a:schemeClr val="accent2">
                  <a:lumMod val="75000"/>
                </a:schemeClr>
              </a:solidFill>
            </a:rPr>
            <a:t>Patient</a:t>
          </a:r>
          <a:r>
            <a:rPr lang="en-IN" sz="1700" kern="1200" dirty="0"/>
            <a:t> </a:t>
          </a:r>
        </a:p>
      </dsp:txBody>
      <dsp:txXfrm>
        <a:off x="25275" y="748060"/>
        <a:ext cx="1206472" cy="706304"/>
      </dsp:txXfrm>
    </dsp:sp>
    <dsp:sp modelId="{C1D78040-276A-4AD4-ACF5-63A2E9F72829}">
      <dsp:nvSpPr>
        <dsp:cNvPr id="0" name=""/>
        <dsp:cNvSpPr/>
      </dsp:nvSpPr>
      <dsp:spPr>
        <a:xfrm>
          <a:off x="1378764" y="946160"/>
          <a:ext cx="265089" cy="3101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1378764" y="1008181"/>
        <a:ext cx="185562" cy="186062"/>
      </dsp:txXfrm>
    </dsp:sp>
    <dsp:sp modelId="{3926DA43-1023-4C8F-80EA-EB5290679FA1}">
      <dsp:nvSpPr>
        <dsp:cNvPr id="0" name=""/>
        <dsp:cNvSpPr/>
      </dsp:nvSpPr>
      <dsp:spPr>
        <a:xfrm>
          <a:off x="1753891" y="726086"/>
          <a:ext cx="1250420" cy="75025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b="1" kern="1200" dirty="0">
              <a:solidFill>
                <a:schemeClr val="accent2">
                  <a:lumMod val="75000"/>
                </a:schemeClr>
              </a:solidFill>
            </a:rPr>
            <a:t>GP</a:t>
          </a:r>
        </a:p>
      </dsp:txBody>
      <dsp:txXfrm>
        <a:off x="1775865" y="748060"/>
        <a:ext cx="1206472" cy="706304"/>
      </dsp:txXfrm>
    </dsp:sp>
    <dsp:sp modelId="{D7A1D444-7A5F-4716-849C-0D25CB11D418}">
      <dsp:nvSpPr>
        <dsp:cNvPr id="0" name=""/>
        <dsp:cNvSpPr/>
      </dsp:nvSpPr>
      <dsp:spPr>
        <a:xfrm>
          <a:off x="3129354" y="946160"/>
          <a:ext cx="265089" cy="3101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3129354" y="1008181"/>
        <a:ext cx="185562" cy="186062"/>
      </dsp:txXfrm>
    </dsp:sp>
    <dsp:sp modelId="{83BB9E56-387B-48AB-B711-26AD419639D7}">
      <dsp:nvSpPr>
        <dsp:cNvPr id="0" name=""/>
        <dsp:cNvSpPr/>
      </dsp:nvSpPr>
      <dsp:spPr>
        <a:xfrm>
          <a:off x="3504480" y="726086"/>
          <a:ext cx="1250420" cy="75025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b="1" kern="1200" dirty="0">
              <a:solidFill>
                <a:schemeClr val="accent2">
                  <a:lumMod val="75000"/>
                </a:schemeClr>
              </a:solidFill>
            </a:rPr>
            <a:t>Tests</a:t>
          </a:r>
        </a:p>
      </dsp:txBody>
      <dsp:txXfrm>
        <a:off x="3526454" y="748060"/>
        <a:ext cx="1206472" cy="706304"/>
      </dsp:txXfrm>
    </dsp:sp>
    <dsp:sp modelId="{4F2214E3-4E2F-4016-825C-DBB043919F19}">
      <dsp:nvSpPr>
        <dsp:cNvPr id="0" name=""/>
        <dsp:cNvSpPr/>
      </dsp:nvSpPr>
      <dsp:spPr>
        <a:xfrm>
          <a:off x="4879943" y="946160"/>
          <a:ext cx="265089" cy="3101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4879943" y="1008181"/>
        <a:ext cx="185562" cy="186062"/>
      </dsp:txXfrm>
    </dsp:sp>
    <dsp:sp modelId="{A402BE34-1AC9-42E0-A3F4-FF15A56FF281}">
      <dsp:nvSpPr>
        <dsp:cNvPr id="0" name=""/>
        <dsp:cNvSpPr/>
      </dsp:nvSpPr>
      <dsp:spPr>
        <a:xfrm>
          <a:off x="5255070" y="726086"/>
          <a:ext cx="1250420" cy="75025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b="1" kern="1200" dirty="0">
              <a:solidFill>
                <a:schemeClr val="accent2">
                  <a:lumMod val="75000"/>
                </a:schemeClr>
              </a:solidFill>
            </a:rPr>
            <a:t>Treatment</a:t>
          </a:r>
          <a:r>
            <a:rPr lang="en-IN" sz="1700" kern="1200" dirty="0"/>
            <a:t> </a:t>
          </a:r>
        </a:p>
      </dsp:txBody>
      <dsp:txXfrm>
        <a:off x="5277044" y="748060"/>
        <a:ext cx="1206472" cy="706304"/>
      </dsp:txXfrm>
    </dsp:sp>
    <dsp:sp modelId="{B70A6C95-323B-48EA-A7C5-C0FF7F7953A1}">
      <dsp:nvSpPr>
        <dsp:cNvPr id="0" name=""/>
        <dsp:cNvSpPr/>
      </dsp:nvSpPr>
      <dsp:spPr>
        <a:xfrm rot="26032">
          <a:off x="6639209" y="952981"/>
          <a:ext cx="283499" cy="3101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6639210" y="1014680"/>
        <a:ext cx="198449" cy="186062"/>
      </dsp:txXfrm>
    </dsp:sp>
    <dsp:sp modelId="{4E2D1398-CCC6-430D-933C-FABDAD1D98D1}">
      <dsp:nvSpPr>
        <dsp:cNvPr id="0" name=""/>
        <dsp:cNvSpPr/>
      </dsp:nvSpPr>
      <dsp:spPr>
        <a:xfrm>
          <a:off x="7040381" y="739606"/>
          <a:ext cx="1250420" cy="75025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b="1" kern="1200" dirty="0">
              <a:solidFill>
                <a:schemeClr val="accent2">
                  <a:lumMod val="75000"/>
                </a:schemeClr>
              </a:solidFill>
            </a:rPr>
            <a:t>MDT</a:t>
          </a:r>
        </a:p>
      </dsp:txBody>
      <dsp:txXfrm>
        <a:off x="7062355" y="761580"/>
        <a:ext cx="1206472" cy="706304"/>
      </dsp:txXfrm>
    </dsp:sp>
    <dsp:sp modelId="{E458259E-D184-446E-BF9B-82A3AC46B78B}">
      <dsp:nvSpPr>
        <dsp:cNvPr id="0" name=""/>
        <dsp:cNvSpPr/>
      </dsp:nvSpPr>
      <dsp:spPr>
        <a:xfrm rot="21572914">
          <a:off x="8407159" y="952865"/>
          <a:ext cx="246694" cy="3101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8407160" y="1015178"/>
        <a:ext cx="172686" cy="186062"/>
      </dsp:txXfrm>
    </dsp:sp>
    <dsp:sp modelId="{ECD35C4B-676B-4CC0-9B0E-4EA71097F24F}">
      <dsp:nvSpPr>
        <dsp:cNvPr id="0" name=""/>
        <dsp:cNvSpPr/>
      </dsp:nvSpPr>
      <dsp:spPr>
        <a:xfrm>
          <a:off x="8756248" y="726086"/>
          <a:ext cx="1250420" cy="75025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b="1" kern="1200" dirty="0">
              <a:solidFill>
                <a:schemeClr val="accent2">
                  <a:lumMod val="75000"/>
                </a:schemeClr>
              </a:solidFill>
            </a:rPr>
            <a:t>Rehab</a:t>
          </a:r>
        </a:p>
      </dsp:txBody>
      <dsp:txXfrm>
        <a:off x="8778222" y="748060"/>
        <a:ext cx="1206472" cy="706304"/>
      </dsp:txXfrm>
    </dsp:sp>
    <dsp:sp modelId="{2078B32A-F444-453C-B83A-6A8E8361D8D5}">
      <dsp:nvSpPr>
        <dsp:cNvPr id="0" name=""/>
        <dsp:cNvSpPr/>
      </dsp:nvSpPr>
      <dsp:spPr>
        <a:xfrm>
          <a:off x="10131711" y="946160"/>
          <a:ext cx="265089" cy="3101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10131711" y="1008181"/>
        <a:ext cx="185562" cy="186062"/>
      </dsp:txXfrm>
    </dsp:sp>
    <dsp:sp modelId="{5435B432-2289-4FF6-9336-5A4048BDBCE0}">
      <dsp:nvSpPr>
        <dsp:cNvPr id="0" name=""/>
        <dsp:cNvSpPr/>
      </dsp:nvSpPr>
      <dsp:spPr>
        <a:xfrm>
          <a:off x="10506838" y="726086"/>
          <a:ext cx="1250420" cy="75025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b="1" kern="1200" dirty="0">
              <a:solidFill>
                <a:schemeClr val="accent2">
                  <a:lumMod val="75000"/>
                </a:schemeClr>
              </a:solidFill>
            </a:rPr>
            <a:t>Follow-up</a:t>
          </a:r>
        </a:p>
      </dsp:txBody>
      <dsp:txXfrm>
        <a:off x="10528812" y="748060"/>
        <a:ext cx="1206472" cy="706304"/>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98FD01-D7F6-4A8F-B284-7A267B19AC5F}" type="datetimeFigureOut">
              <a:rPr lang="en-IN" smtClean="0"/>
              <a:t>16-04-2026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91578E-6DE9-4273-9C6E-E139A585523E}" type="slidenum">
              <a:rPr lang="en-IN" smtClean="0"/>
              <a:t>‹#›</a:t>
            </a:fld>
            <a:endParaRPr lang="en-IN"/>
          </a:p>
        </p:txBody>
      </p:sp>
    </p:spTree>
    <p:extLst>
      <p:ext uri="{BB962C8B-B14F-4D97-AF65-F5344CB8AC3E}">
        <p14:creationId xmlns:p14="http://schemas.microsoft.com/office/powerpoint/2010/main" val="166358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my.clevelandclinic.org/health/diseases/12119-insomnia" TargetMode="External"/><Relationship Id="rId3" Type="http://schemas.openxmlformats.org/officeDocument/2006/relationships/hyperlink" Target="https://my.clevelandclinic.org/health/symptoms/21206-fatigue" TargetMode="External"/><Relationship Id="rId7" Type="http://schemas.openxmlformats.org/officeDocument/2006/relationships/hyperlink" Target="https://my.clevelandclinic.org/health/diseases/15048-chronic-cough-overview"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my.clevelandclinic.org/health/diseases/22047-dysgeusia" TargetMode="External"/><Relationship Id="rId11" Type="http://schemas.openxmlformats.org/officeDocument/2006/relationships/hyperlink" Target="https://my.clevelandclinic.org/health/diseases/17084-heart-palpitations" TargetMode="External"/><Relationship Id="rId5" Type="http://schemas.openxmlformats.org/officeDocument/2006/relationships/hyperlink" Target="https://my.clevelandclinic.org/health/diseases/21859-anosmia-loss-of-sense-of-smell" TargetMode="External"/><Relationship Id="rId10" Type="http://schemas.openxmlformats.org/officeDocument/2006/relationships/hyperlink" Target="https://my.clevelandclinic.org/health/diseases/9536-anxiety-disorders" TargetMode="External"/><Relationship Id="rId4" Type="http://schemas.openxmlformats.org/officeDocument/2006/relationships/hyperlink" Target="https://my.clevelandclinic.org/health/symptoms/16942-dyspnea" TargetMode="External"/><Relationship Id="rId9" Type="http://schemas.openxmlformats.org/officeDocument/2006/relationships/hyperlink" Target="https://my.clevelandclinic.org/health/diseases/9290-depression"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Millions of people have been affected with post COVID-19 condition since the beginning of the pandemic </a:t>
            </a:r>
            <a:r>
              <a:rPr lang="en-US" sz="1200" b="0" i="1" kern="1200" dirty="0">
                <a:solidFill>
                  <a:schemeClr val="tx1"/>
                </a:solidFill>
                <a:effectLst/>
                <a:latin typeface="+mn-lt"/>
                <a:ea typeface="+mn-ea"/>
                <a:cs typeface="+mn-cs"/>
              </a:rPr>
              <a:t>(1)</a:t>
            </a:r>
          </a:p>
          <a:p>
            <a:r>
              <a:rPr lang="en-US" sz="1200" b="0" i="0" kern="1200" dirty="0">
                <a:solidFill>
                  <a:schemeClr val="tx1"/>
                </a:solidFill>
                <a:effectLst/>
                <a:latin typeface="+mn-lt"/>
                <a:ea typeface="+mn-ea"/>
                <a:cs typeface="+mn-cs"/>
              </a:rPr>
              <a:t>More recent research shows the chances of developing post COVID-19 condition have reduced, but these data are limited and mostly from high-income countries </a:t>
            </a:r>
            <a:r>
              <a:rPr lang="en-US" sz="1200" b="0" i="1" kern="1200" dirty="0">
                <a:solidFill>
                  <a:schemeClr val="tx1"/>
                </a:solidFill>
                <a:effectLst/>
                <a:latin typeface="+mn-lt"/>
                <a:ea typeface="+mn-ea"/>
                <a:cs typeface="+mn-cs"/>
              </a:rPr>
              <a:t>(3)</a:t>
            </a:r>
            <a:endParaRPr lang="en-IN" dirty="0"/>
          </a:p>
        </p:txBody>
      </p:sp>
      <p:sp>
        <p:nvSpPr>
          <p:cNvPr id="4" name="Slide Number Placeholder 3"/>
          <p:cNvSpPr>
            <a:spLocks noGrp="1"/>
          </p:cNvSpPr>
          <p:nvPr>
            <p:ph type="sldNum" sz="quarter" idx="5"/>
          </p:nvPr>
        </p:nvSpPr>
        <p:spPr/>
        <p:txBody>
          <a:bodyPr/>
          <a:lstStyle/>
          <a:p>
            <a:fld id="{D991578E-6DE9-4273-9C6E-E139A585523E}" type="slidenum">
              <a:rPr lang="en-IN" smtClean="0"/>
              <a:t>3</a:t>
            </a:fld>
            <a:endParaRPr lang="en-IN"/>
          </a:p>
        </p:txBody>
      </p:sp>
    </p:spTree>
    <p:extLst>
      <p:ext uri="{BB962C8B-B14F-4D97-AF65-F5344CB8AC3E}">
        <p14:creationId xmlns:p14="http://schemas.microsoft.com/office/powerpoint/2010/main" val="486051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Long COVID has a variety of symptoms. Some people with long COVID have more than one symptom, but most people don’t experience all of them. The two most common symptoms are </a:t>
            </a:r>
            <a:r>
              <a:rPr lang="en-US" sz="1200" b="0" i="0" kern="1200" dirty="0">
                <a:solidFill>
                  <a:schemeClr val="tx1"/>
                </a:solidFill>
                <a:effectLst/>
                <a:latin typeface="+mn-lt"/>
                <a:ea typeface="+mn-ea"/>
                <a:cs typeface="+mn-cs"/>
                <a:hlinkClick r:id="rId3"/>
              </a:rPr>
              <a:t>fatigue</a:t>
            </a:r>
            <a:r>
              <a:rPr lang="en-US" sz="1200" b="0" i="0" kern="1200" dirty="0">
                <a:solidFill>
                  <a:schemeClr val="tx1"/>
                </a:solidFill>
                <a:effectLst/>
                <a:latin typeface="+mn-lt"/>
                <a:ea typeface="+mn-ea"/>
                <a:cs typeface="+mn-cs"/>
              </a:rPr>
              <a:t> (lack of energy) and </a:t>
            </a:r>
            <a:r>
              <a:rPr lang="en-US" sz="1200" b="0" i="0" kern="1200" dirty="0">
                <a:solidFill>
                  <a:schemeClr val="tx1"/>
                </a:solidFill>
                <a:effectLst/>
                <a:latin typeface="+mn-lt"/>
                <a:ea typeface="+mn-ea"/>
                <a:cs typeface="+mn-cs"/>
                <a:hlinkClick r:id="rId4"/>
              </a:rPr>
              <a:t>shortness of breath.</a:t>
            </a:r>
            <a:r>
              <a:rPr lang="en-US" sz="1200" b="0" i="0" kern="1200" dirty="0">
                <a:solidFill>
                  <a:schemeClr val="tx1"/>
                </a:solidFill>
                <a:effectLst/>
                <a:latin typeface="+mn-lt"/>
                <a:ea typeface="+mn-ea"/>
                <a:cs typeface="+mn-cs"/>
              </a:rPr>
              <a:t> Other possible symptoms include:</a:t>
            </a:r>
          </a:p>
          <a:p>
            <a:r>
              <a:rPr lang="en-US" sz="1200" b="0" i="0" kern="1200" dirty="0">
                <a:solidFill>
                  <a:schemeClr val="tx1"/>
                </a:solidFill>
                <a:effectLst/>
                <a:latin typeface="+mn-lt"/>
                <a:ea typeface="+mn-ea"/>
                <a:cs typeface="+mn-cs"/>
              </a:rPr>
              <a:t>Loss of or altered sense of smell or taste (</a:t>
            </a:r>
            <a:r>
              <a:rPr lang="en-US" sz="1200" b="0" i="0" kern="1200" dirty="0">
                <a:solidFill>
                  <a:schemeClr val="tx1"/>
                </a:solidFill>
                <a:effectLst/>
                <a:latin typeface="+mn-lt"/>
                <a:ea typeface="+mn-ea"/>
                <a:cs typeface="+mn-cs"/>
                <a:hlinkClick r:id="rId5"/>
              </a:rPr>
              <a:t>anosmia</a:t>
            </a:r>
            <a:r>
              <a:rPr lang="en-US" sz="1200" b="0" i="0" kern="1200" dirty="0">
                <a:solidFill>
                  <a:schemeClr val="tx1"/>
                </a:solidFill>
                <a:effectLst/>
                <a:latin typeface="+mn-lt"/>
                <a:ea typeface="+mn-ea"/>
                <a:cs typeface="+mn-cs"/>
              </a:rPr>
              <a:t> or </a:t>
            </a:r>
            <a:r>
              <a:rPr lang="en-US" sz="1200" b="0" i="0" kern="1200" dirty="0">
                <a:solidFill>
                  <a:schemeClr val="tx1"/>
                </a:solidFill>
                <a:effectLst/>
                <a:latin typeface="+mn-lt"/>
                <a:ea typeface="+mn-ea"/>
                <a:cs typeface="+mn-cs"/>
                <a:hlinkClick r:id="rId6"/>
              </a:rPr>
              <a:t>dysgeusia</a:t>
            </a:r>
            <a:r>
              <a:rPr lang="en-US" sz="1200" b="0" i="0" kern="1200" dirty="0">
                <a:solidFill>
                  <a:schemeClr val="tx1"/>
                </a:solidFill>
                <a:effectLst/>
                <a:latin typeface="+mn-lt"/>
                <a:ea typeface="+mn-ea"/>
                <a:cs typeface="+mn-cs"/>
              </a:rPr>
              <a:t>).</a:t>
            </a:r>
          </a:p>
          <a:p>
            <a:r>
              <a:rPr lang="en-US" sz="1200" b="0" i="0" kern="1200" dirty="0">
                <a:solidFill>
                  <a:schemeClr val="tx1"/>
                </a:solidFill>
                <a:effectLst/>
                <a:latin typeface="+mn-lt"/>
                <a:ea typeface="+mn-ea"/>
                <a:cs typeface="+mn-cs"/>
              </a:rPr>
              <a:t>Trouble thinking or focusing — “brain fog.”</a:t>
            </a:r>
          </a:p>
          <a:p>
            <a:r>
              <a:rPr lang="en-US" sz="1200" b="0" i="0" kern="1200" dirty="0">
                <a:solidFill>
                  <a:schemeClr val="tx1"/>
                </a:solidFill>
                <a:effectLst/>
                <a:latin typeface="+mn-lt"/>
                <a:ea typeface="+mn-ea"/>
                <a:cs typeface="+mn-cs"/>
                <a:hlinkClick r:id="rId7"/>
              </a:rPr>
              <a:t>Chronic cough.</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Headaches.</a:t>
            </a:r>
          </a:p>
          <a:p>
            <a:r>
              <a:rPr lang="en-US" sz="1200" b="0" i="0" kern="1200" dirty="0">
                <a:solidFill>
                  <a:schemeClr val="tx1"/>
                </a:solidFill>
                <a:effectLst/>
                <a:latin typeface="+mn-lt"/>
                <a:ea typeface="+mn-ea"/>
                <a:cs typeface="+mn-cs"/>
              </a:rPr>
              <a:t>Difficulty sleeping or </a:t>
            </a:r>
            <a:r>
              <a:rPr lang="en-US" sz="1200" b="0" i="0" kern="1200" dirty="0">
                <a:solidFill>
                  <a:schemeClr val="tx1"/>
                </a:solidFill>
                <a:effectLst/>
                <a:latin typeface="+mn-lt"/>
                <a:ea typeface="+mn-ea"/>
                <a:cs typeface="+mn-cs"/>
                <a:hlinkClick r:id="rId8"/>
              </a:rPr>
              <a:t>insomnia</a:t>
            </a:r>
            <a:r>
              <a:rPr lang="en-US" sz="1200" b="0" i="0" kern="1200" dirty="0">
                <a:solidFill>
                  <a:schemeClr val="tx1"/>
                </a:solidFill>
                <a:effectLst/>
                <a:latin typeface="+mn-lt"/>
                <a:ea typeface="+mn-ea"/>
                <a:cs typeface="+mn-cs"/>
              </a:rPr>
              <a:t>.</a:t>
            </a:r>
          </a:p>
          <a:p>
            <a:r>
              <a:rPr lang="en-US" sz="1200" b="0" i="0" kern="1200" dirty="0">
                <a:solidFill>
                  <a:schemeClr val="tx1"/>
                </a:solidFill>
                <a:effectLst/>
                <a:latin typeface="+mn-lt"/>
                <a:ea typeface="+mn-ea"/>
                <a:cs typeface="+mn-cs"/>
                <a:hlinkClick r:id="rId9"/>
              </a:rPr>
              <a:t>Depression.</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hlinkClick r:id="rId10"/>
              </a:rPr>
              <a:t>Anxiety.</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Chest pain.</a:t>
            </a:r>
          </a:p>
          <a:p>
            <a:r>
              <a:rPr lang="en-US" sz="1200" b="0" i="0" kern="1200" dirty="0">
                <a:solidFill>
                  <a:schemeClr val="tx1"/>
                </a:solidFill>
                <a:effectLst/>
                <a:latin typeface="+mn-lt"/>
                <a:ea typeface="+mn-ea"/>
                <a:cs typeface="+mn-cs"/>
                <a:hlinkClick r:id="rId11"/>
              </a:rPr>
              <a:t>Heart palpitations.</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Diarrhea.</a:t>
            </a:r>
          </a:p>
          <a:p>
            <a:endParaRPr lang="en-IN" dirty="0"/>
          </a:p>
          <a:p>
            <a:r>
              <a:rPr lang="en-US" dirty="0"/>
              <a:t>Cause &gt; </a:t>
            </a:r>
            <a:r>
              <a:rPr lang="en-US" sz="1200" b="0" i="0" kern="1200" dirty="0">
                <a:solidFill>
                  <a:schemeClr val="tx1"/>
                </a:solidFill>
                <a:effectLst/>
                <a:latin typeface="+mn-lt"/>
                <a:ea typeface="+mn-ea"/>
                <a:cs typeface="+mn-cs"/>
              </a:rPr>
              <a:t>Experts can’t pinpoint one single cause for long COVID</a:t>
            </a:r>
          </a:p>
          <a:p>
            <a:r>
              <a:rPr lang="en-US" sz="1200" b="0" i="0" kern="1200" dirty="0">
                <a:solidFill>
                  <a:schemeClr val="tx1"/>
                </a:solidFill>
                <a:effectLst/>
                <a:latin typeface="+mn-lt"/>
                <a:ea typeface="+mn-ea"/>
                <a:cs typeface="+mn-cs"/>
              </a:rPr>
              <a:t>Multiple factors might contribute to the causes of long COVID, including: Tiny blood clots and inflammation </a:t>
            </a:r>
            <a:endParaRPr lang="en-IN" dirty="0"/>
          </a:p>
        </p:txBody>
      </p:sp>
      <p:sp>
        <p:nvSpPr>
          <p:cNvPr id="4" name="Slide Number Placeholder 3"/>
          <p:cNvSpPr>
            <a:spLocks noGrp="1"/>
          </p:cNvSpPr>
          <p:nvPr>
            <p:ph type="sldNum" sz="quarter" idx="5"/>
          </p:nvPr>
        </p:nvSpPr>
        <p:spPr/>
        <p:txBody>
          <a:bodyPr/>
          <a:lstStyle/>
          <a:p>
            <a:fld id="{D991578E-6DE9-4273-9C6E-E139A585523E}" type="slidenum">
              <a:rPr lang="en-IN" smtClean="0"/>
              <a:t>4</a:t>
            </a:fld>
            <a:endParaRPr lang="en-IN"/>
          </a:p>
        </p:txBody>
      </p:sp>
    </p:spTree>
    <p:extLst>
      <p:ext uri="{BB962C8B-B14F-4D97-AF65-F5344CB8AC3E}">
        <p14:creationId xmlns:p14="http://schemas.microsoft.com/office/powerpoint/2010/main" val="2432345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ONS UK data, around 1.9 million people are affected, while globally WHO estimates that 10–20% of COVID patients develop Long COVID.”</a:t>
            </a:r>
            <a:endParaRPr lang="en-IN" dirty="0"/>
          </a:p>
        </p:txBody>
      </p:sp>
      <p:sp>
        <p:nvSpPr>
          <p:cNvPr id="4" name="Slide Number Placeholder 3"/>
          <p:cNvSpPr>
            <a:spLocks noGrp="1"/>
          </p:cNvSpPr>
          <p:nvPr>
            <p:ph type="sldNum" sz="quarter" idx="5"/>
          </p:nvPr>
        </p:nvSpPr>
        <p:spPr/>
        <p:txBody>
          <a:bodyPr/>
          <a:lstStyle/>
          <a:p>
            <a:fld id="{D991578E-6DE9-4273-9C6E-E139A585523E}" type="slidenum">
              <a:rPr lang="en-IN" smtClean="0"/>
              <a:t>5</a:t>
            </a:fld>
            <a:endParaRPr lang="en-IN"/>
          </a:p>
        </p:txBody>
      </p:sp>
    </p:spTree>
    <p:extLst>
      <p:ext uri="{BB962C8B-B14F-4D97-AF65-F5344CB8AC3E}">
        <p14:creationId xmlns:p14="http://schemas.microsoft.com/office/powerpoint/2010/main" val="2268434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ONS and NHS England, Long COVID has significantly increased healthcare demand and reduced workforce productivity in the UK, while NICE highlights its major impact on quality of life and mental health.” so for that we need more staff as well.</a:t>
            </a:r>
            <a:endParaRPr lang="en-IN" dirty="0"/>
          </a:p>
        </p:txBody>
      </p:sp>
      <p:sp>
        <p:nvSpPr>
          <p:cNvPr id="4" name="Slide Number Placeholder 3"/>
          <p:cNvSpPr>
            <a:spLocks noGrp="1"/>
          </p:cNvSpPr>
          <p:nvPr>
            <p:ph type="sldNum" sz="quarter" idx="5"/>
          </p:nvPr>
        </p:nvSpPr>
        <p:spPr/>
        <p:txBody>
          <a:bodyPr/>
          <a:lstStyle/>
          <a:p>
            <a:fld id="{D991578E-6DE9-4273-9C6E-E139A585523E}" type="slidenum">
              <a:rPr lang="en-IN" smtClean="0"/>
              <a:t>6</a:t>
            </a:fld>
            <a:endParaRPr lang="en-IN"/>
          </a:p>
        </p:txBody>
      </p:sp>
    </p:spTree>
    <p:extLst>
      <p:ext uri="{BB962C8B-B14F-4D97-AF65-F5344CB8AC3E}">
        <p14:creationId xmlns:p14="http://schemas.microsoft.com/office/powerpoint/2010/main" val="1912720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accent2">
                    <a:lumMod val="75000"/>
                  </a:schemeClr>
                </a:solidFill>
              </a:rPr>
              <a:t>As per ONS and NICE 2020 and 2023&gt; Long COVID is commonly associated with comorbidities such as diabetes, hypertension, and cardiovascular disease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accent2">
                    <a:lumMod val="75000"/>
                  </a:schemeClr>
                </a:solidFill>
              </a:rPr>
              <a:t>As per WHO 2023 Mental health issues (anxiety, depression) are highly prevalent</a:t>
            </a:r>
          </a:p>
          <a:p>
            <a:pPr marL="571500" indent="-571500">
              <a:buFont typeface="Wingdings" panose="05000000000000000000" pitchFamily="2" charset="2"/>
              <a:buChar char="v"/>
            </a:pPr>
            <a:r>
              <a:rPr lang="en-US" sz="1200" dirty="0">
                <a:solidFill>
                  <a:schemeClr val="accent2">
                    <a:lumMod val="75000"/>
                  </a:schemeClr>
                </a:solidFill>
              </a:rPr>
              <a:t>As per NIHR 2021 Obesity increases risk and delays recovery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accent2">
                  <a:lumMod val="7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accent2">
                  <a:lumMod val="7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accent2">
                  <a:lumMod val="75000"/>
                </a:schemeClr>
              </a:solidFill>
            </a:endParaRPr>
          </a:p>
          <a:p>
            <a:endParaRPr lang="en-IN" dirty="0"/>
          </a:p>
        </p:txBody>
      </p:sp>
      <p:sp>
        <p:nvSpPr>
          <p:cNvPr id="4" name="Slide Number Placeholder 3"/>
          <p:cNvSpPr>
            <a:spLocks noGrp="1"/>
          </p:cNvSpPr>
          <p:nvPr>
            <p:ph type="sldNum" sz="quarter" idx="5"/>
          </p:nvPr>
        </p:nvSpPr>
        <p:spPr/>
        <p:txBody>
          <a:bodyPr/>
          <a:lstStyle/>
          <a:p>
            <a:fld id="{D991578E-6DE9-4273-9C6E-E139A585523E}" type="slidenum">
              <a:rPr lang="en-IN" smtClean="0"/>
              <a:t>11</a:t>
            </a:fld>
            <a:endParaRPr lang="en-IN"/>
          </a:p>
        </p:txBody>
      </p:sp>
    </p:spTree>
    <p:extLst>
      <p:ext uri="{BB962C8B-B14F-4D97-AF65-F5344CB8AC3E}">
        <p14:creationId xmlns:p14="http://schemas.microsoft.com/office/powerpoint/2010/main" val="3199523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Wingdings" panose="05000000000000000000" pitchFamily="2" charset="2"/>
              <a:buChar char="v"/>
            </a:pPr>
            <a:r>
              <a:rPr lang="en-US" sz="1200" dirty="0">
                <a:solidFill>
                  <a:schemeClr val="accent2">
                    <a:lumMod val="75000"/>
                  </a:schemeClr>
                </a:solidFill>
                <a:latin typeface="Arial" panose="020B0604020202020204" pitchFamily="34" charset="0"/>
                <a:cs typeface="Arial" panose="020B0604020202020204" pitchFamily="34" charset="0"/>
              </a:rPr>
              <a:t>However, a lack of awareness and understanding of Long COVID among some healthcare professionals may lead to delayed diagnosis or patients feeling unheard, which can negatively impact patient outcomes (BMJ, 2021).</a:t>
            </a:r>
          </a:p>
          <a:p>
            <a:pPr marL="285750" indent="-285750">
              <a:buFont typeface="Wingdings" panose="05000000000000000000" pitchFamily="2" charset="2"/>
              <a:buChar char="v"/>
            </a:pPr>
            <a:r>
              <a:rPr lang="en-US" sz="1200" dirty="0">
                <a:solidFill>
                  <a:schemeClr val="accent2">
                    <a:lumMod val="75000"/>
                  </a:schemeClr>
                </a:solidFill>
                <a:latin typeface="Arial" panose="020B0604020202020204" pitchFamily="34" charset="0"/>
                <a:cs typeface="Arial" panose="020B0604020202020204" pitchFamily="34" charset="0"/>
              </a:rPr>
              <a:t>Therefore, continuous training and education are essential to improve professional competence and ensure holistic and equitable care delivery.</a:t>
            </a:r>
          </a:p>
          <a:p>
            <a:pPr marL="285750" indent="-285750">
              <a:buFont typeface="Wingdings" panose="05000000000000000000" pitchFamily="2" charset="2"/>
              <a:buChar char="v"/>
            </a:pPr>
            <a:r>
              <a:rPr lang="en-US" sz="1200" dirty="0">
                <a:solidFill>
                  <a:schemeClr val="accent2">
                    <a:lumMod val="75000"/>
                  </a:schemeClr>
                </a:solidFill>
                <a:latin typeface="Arial" panose="020B0604020202020204" pitchFamily="34" charset="0"/>
                <a:cs typeface="Arial" panose="020B0604020202020204" pitchFamily="34" charset="0"/>
              </a:rPr>
              <a:t>Overall, integrating skills, values, and </a:t>
            </a:r>
            <a:r>
              <a:rPr lang="en-US" sz="1200" dirty="0" err="1">
                <a:solidFill>
                  <a:schemeClr val="accent2">
                    <a:lumMod val="75000"/>
                  </a:schemeClr>
                </a:solidFill>
                <a:latin typeface="Arial" panose="020B0604020202020204" pitchFamily="34" charset="0"/>
                <a:cs typeface="Arial" panose="020B0604020202020204" pitchFamily="34" charset="0"/>
              </a:rPr>
              <a:t>behaviours</a:t>
            </a:r>
            <a:r>
              <a:rPr lang="en-US" sz="1200" dirty="0">
                <a:solidFill>
                  <a:schemeClr val="accent2">
                    <a:lumMod val="75000"/>
                  </a:schemeClr>
                </a:solidFill>
                <a:latin typeface="Arial" panose="020B0604020202020204" pitchFamily="34" charset="0"/>
                <a:cs typeface="Arial" panose="020B0604020202020204" pitchFamily="34" charset="0"/>
              </a:rPr>
              <a:t> into practice supports co-productive and patient- </a:t>
            </a:r>
            <a:r>
              <a:rPr lang="en-US" sz="1200" dirty="0" err="1">
                <a:solidFill>
                  <a:schemeClr val="accent2">
                    <a:lumMod val="75000"/>
                  </a:schemeClr>
                </a:solidFill>
                <a:latin typeface="Arial" panose="020B0604020202020204" pitchFamily="34" charset="0"/>
                <a:cs typeface="Arial" panose="020B0604020202020204" pitchFamily="34" charset="0"/>
              </a:rPr>
              <a:t>centred</a:t>
            </a:r>
            <a:r>
              <a:rPr lang="en-US" sz="1200" dirty="0">
                <a:solidFill>
                  <a:schemeClr val="accent2">
                    <a:lumMod val="75000"/>
                  </a:schemeClr>
                </a:solidFill>
                <a:latin typeface="Arial" panose="020B0604020202020204" pitchFamily="34" charset="0"/>
                <a:cs typeface="Arial" panose="020B0604020202020204" pitchFamily="34" charset="0"/>
              </a:rPr>
              <a:t> care, which is crucial for managing long-term conditions like Long COVID</a:t>
            </a:r>
            <a:endParaRPr lang="en-IN" dirty="0"/>
          </a:p>
        </p:txBody>
      </p:sp>
      <p:sp>
        <p:nvSpPr>
          <p:cNvPr id="4" name="Slide Number Placeholder 3"/>
          <p:cNvSpPr>
            <a:spLocks noGrp="1"/>
          </p:cNvSpPr>
          <p:nvPr>
            <p:ph type="sldNum" sz="quarter" idx="5"/>
          </p:nvPr>
        </p:nvSpPr>
        <p:spPr/>
        <p:txBody>
          <a:bodyPr/>
          <a:lstStyle/>
          <a:p>
            <a:fld id="{D991578E-6DE9-4273-9C6E-E139A585523E}" type="slidenum">
              <a:rPr lang="en-IN" smtClean="0"/>
              <a:t>13</a:t>
            </a:fld>
            <a:endParaRPr lang="en-IN"/>
          </a:p>
        </p:txBody>
      </p:sp>
    </p:spTree>
    <p:extLst>
      <p:ext uri="{BB962C8B-B14F-4D97-AF65-F5344CB8AC3E}">
        <p14:creationId xmlns:p14="http://schemas.microsoft.com/office/powerpoint/2010/main" val="2311337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DC9B22-55C8-41DE-B44A-6459932D88E8}"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018A15-DF7B-4F28-859B-1CB4A9D45798}" type="slidenum">
              <a:rPr lang="en-IN" smtClean="0"/>
              <a:t>‹#›</a:t>
            </a:fld>
            <a:endParaRPr lang="en-IN"/>
          </a:p>
        </p:txBody>
      </p:sp>
    </p:spTree>
    <p:extLst>
      <p:ext uri="{BB962C8B-B14F-4D97-AF65-F5344CB8AC3E}">
        <p14:creationId xmlns:p14="http://schemas.microsoft.com/office/powerpoint/2010/main" val="2602508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DC9B22-55C8-41DE-B44A-6459932D88E8}"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018A15-DF7B-4F28-859B-1CB4A9D45798}" type="slidenum">
              <a:rPr lang="en-IN" smtClean="0"/>
              <a:t>‹#›</a:t>
            </a:fld>
            <a:endParaRPr lang="en-IN"/>
          </a:p>
        </p:txBody>
      </p:sp>
    </p:spTree>
    <p:extLst>
      <p:ext uri="{BB962C8B-B14F-4D97-AF65-F5344CB8AC3E}">
        <p14:creationId xmlns:p14="http://schemas.microsoft.com/office/powerpoint/2010/main" val="2718113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DC9B22-55C8-41DE-B44A-6459932D88E8}"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018A15-DF7B-4F28-859B-1CB4A9D45798}" type="slidenum">
              <a:rPr lang="en-IN" smtClean="0"/>
              <a:t>‹#›</a:t>
            </a:fld>
            <a:endParaRPr lang="en-IN"/>
          </a:p>
        </p:txBody>
      </p:sp>
    </p:spTree>
    <p:extLst>
      <p:ext uri="{BB962C8B-B14F-4D97-AF65-F5344CB8AC3E}">
        <p14:creationId xmlns:p14="http://schemas.microsoft.com/office/powerpoint/2010/main" val="841289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DC9B22-55C8-41DE-B44A-6459932D88E8}" type="datetimeFigureOut">
              <a:rPr lang="en-IN" smtClean="0"/>
              <a:t>16-04-2026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6018A15-DF7B-4F28-859B-1CB4A9D45798}" type="slidenum">
              <a:rPr lang="en-IN" smtClean="0"/>
              <a:t>‹#›</a:t>
            </a:fld>
            <a:endParaRPr lang="en-IN"/>
          </a:p>
        </p:txBody>
      </p:sp>
    </p:spTree>
    <p:extLst>
      <p:ext uri="{BB962C8B-B14F-4D97-AF65-F5344CB8AC3E}">
        <p14:creationId xmlns:p14="http://schemas.microsoft.com/office/powerpoint/2010/main" val="3563072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DC9B22-55C8-41DE-B44A-6459932D88E8}" type="datetimeFigureOut">
              <a:rPr lang="en-IN" smtClean="0"/>
              <a:t>16-04-2026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6018A15-DF7B-4F28-859B-1CB4A9D45798}" type="slidenum">
              <a:rPr lang="en-IN" smtClean="0"/>
              <a:t>‹#›</a:t>
            </a:fld>
            <a:endParaRPr lang="en-IN"/>
          </a:p>
        </p:txBody>
      </p:sp>
    </p:spTree>
    <p:extLst>
      <p:ext uri="{BB962C8B-B14F-4D97-AF65-F5344CB8AC3E}">
        <p14:creationId xmlns:p14="http://schemas.microsoft.com/office/powerpoint/2010/main" val="2186046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DC9B22-55C8-41DE-B44A-6459932D88E8}" type="datetimeFigureOut">
              <a:rPr lang="en-IN" smtClean="0"/>
              <a:t>16-04-2026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6018A15-DF7B-4F28-859B-1CB4A9D45798}" type="slidenum">
              <a:rPr lang="en-IN" smtClean="0"/>
              <a:t>‹#›</a:t>
            </a:fld>
            <a:endParaRPr lang="en-IN"/>
          </a:p>
        </p:txBody>
      </p:sp>
    </p:spTree>
    <p:extLst>
      <p:ext uri="{BB962C8B-B14F-4D97-AF65-F5344CB8AC3E}">
        <p14:creationId xmlns:p14="http://schemas.microsoft.com/office/powerpoint/2010/main" val="3283268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DC9B22-55C8-41DE-B44A-6459932D88E8}" type="datetimeFigureOut">
              <a:rPr lang="en-IN" smtClean="0"/>
              <a:t>16-04-2026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6018A15-DF7B-4F28-859B-1CB4A9D45798}" type="slidenum">
              <a:rPr lang="en-IN" smtClean="0"/>
              <a:t>‹#›</a:t>
            </a:fld>
            <a:endParaRPr lang="en-IN"/>
          </a:p>
        </p:txBody>
      </p:sp>
    </p:spTree>
    <p:extLst>
      <p:ext uri="{BB962C8B-B14F-4D97-AF65-F5344CB8AC3E}">
        <p14:creationId xmlns:p14="http://schemas.microsoft.com/office/powerpoint/2010/main" val="2129031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DC9B22-55C8-41DE-B44A-6459932D88E8}" type="datetimeFigureOut">
              <a:rPr lang="en-IN" smtClean="0"/>
              <a:t>16-04-2026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6018A15-DF7B-4F28-859B-1CB4A9D45798}" type="slidenum">
              <a:rPr lang="en-IN" smtClean="0"/>
              <a:t>‹#›</a:t>
            </a:fld>
            <a:endParaRPr lang="en-IN"/>
          </a:p>
        </p:txBody>
      </p:sp>
    </p:spTree>
    <p:extLst>
      <p:ext uri="{BB962C8B-B14F-4D97-AF65-F5344CB8AC3E}">
        <p14:creationId xmlns:p14="http://schemas.microsoft.com/office/powerpoint/2010/main" val="1697868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6018A15-DF7B-4F28-859B-1CB4A9D45798}" type="slidenum">
              <a:rPr lang="en-IN" smtClean="0"/>
              <a:t>‹#›</a:t>
            </a:fld>
            <a:endParaRPr lang="en-IN"/>
          </a:p>
        </p:txBody>
      </p:sp>
      <p:sp>
        <p:nvSpPr>
          <p:cNvPr id="5" name="Date Placeholder 4"/>
          <p:cNvSpPr>
            <a:spLocks noGrp="1"/>
          </p:cNvSpPr>
          <p:nvPr>
            <p:ph type="dt" sz="half" idx="10"/>
          </p:nvPr>
        </p:nvSpPr>
        <p:spPr/>
        <p:txBody>
          <a:bodyPr/>
          <a:lstStyle/>
          <a:p>
            <a:fld id="{90DC9B22-55C8-41DE-B44A-6459932D88E8}" type="datetimeFigureOut">
              <a:rPr lang="en-IN" smtClean="0"/>
              <a:t>16-04-2026</a:t>
            </a:fld>
            <a:endParaRPr lang="en-IN"/>
          </a:p>
        </p:txBody>
      </p:sp>
    </p:spTree>
    <p:extLst>
      <p:ext uri="{BB962C8B-B14F-4D97-AF65-F5344CB8AC3E}">
        <p14:creationId xmlns:p14="http://schemas.microsoft.com/office/powerpoint/2010/main" val="1881719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DC9B22-55C8-41DE-B44A-6459932D88E8}"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018A15-DF7B-4F28-859B-1CB4A9D45798}" type="slidenum">
              <a:rPr lang="en-IN" smtClean="0"/>
              <a:t>‹#›</a:t>
            </a:fld>
            <a:endParaRPr lang="en-IN"/>
          </a:p>
        </p:txBody>
      </p:sp>
    </p:spTree>
    <p:extLst>
      <p:ext uri="{BB962C8B-B14F-4D97-AF65-F5344CB8AC3E}">
        <p14:creationId xmlns:p14="http://schemas.microsoft.com/office/powerpoint/2010/main" val="32578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DC9B22-55C8-41DE-B44A-6459932D88E8}"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018A15-DF7B-4F28-859B-1CB4A9D45798}"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184423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DC9B22-55C8-41DE-B44A-6459932D88E8}"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018A15-DF7B-4F28-859B-1CB4A9D45798}" type="slidenum">
              <a:rPr lang="en-IN" smtClean="0"/>
              <a:t>‹#›</a:t>
            </a:fld>
            <a:endParaRPr lang="en-IN"/>
          </a:p>
        </p:txBody>
      </p:sp>
    </p:spTree>
    <p:extLst>
      <p:ext uri="{BB962C8B-B14F-4D97-AF65-F5344CB8AC3E}">
        <p14:creationId xmlns:p14="http://schemas.microsoft.com/office/powerpoint/2010/main" val="34072024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DC9B22-55C8-41DE-B44A-6459932D88E8}"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018A15-DF7B-4F28-859B-1CB4A9D45798}"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6601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DC9B22-55C8-41DE-B44A-6459932D88E8}"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018A15-DF7B-4F28-859B-1CB4A9D45798}" type="slidenum">
              <a:rPr lang="en-IN" smtClean="0"/>
              <a:t>‹#›</a:t>
            </a:fld>
            <a:endParaRPr lang="en-IN"/>
          </a:p>
        </p:txBody>
      </p:sp>
    </p:spTree>
    <p:extLst>
      <p:ext uri="{BB962C8B-B14F-4D97-AF65-F5344CB8AC3E}">
        <p14:creationId xmlns:p14="http://schemas.microsoft.com/office/powerpoint/2010/main" val="13622666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DC9B22-55C8-41DE-B44A-6459932D88E8}"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018A15-DF7B-4F28-859B-1CB4A9D45798}" type="slidenum">
              <a:rPr lang="en-IN" smtClean="0"/>
              <a:t>‹#›</a:t>
            </a:fld>
            <a:endParaRPr lang="en-IN"/>
          </a:p>
        </p:txBody>
      </p:sp>
    </p:spTree>
    <p:extLst>
      <p:ext uri="{BB962C8B-B14F-4D97-AF65-F5344CB8AC3E}">
        <p14:creationId xmlns:p14="http://schemas.microsoft.com/office/powerpoint/2010/main" val="17139049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DC9B22-55C8-41DE-B44A-6459932D88E8}"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6018A15-DF7B-4F28-859B-1CB4A9D45798}" type="slidenum">
              <a:rPr lang="en-IN" smtClean="0"/>
              <a:t>‹#›</a:t>
            </a:fld>
            <a:endParaRPr lang="en-IN"/>
          </a:p>
        </p:txBody>
      </p:sp>
    </p:spTree>
    <p:extLst>
      <p:ext uri="{BB962C8B-B14F-4D97-AF65-F5344CB8AC3E}">
        <p14:creationId xmlns:p14="http://schemas.microsoft.com/office/powerpoint/2010/main" val="2851193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0DC9B22-55C8-41DE-B44A-6459932D88E8}" type="datetimeFigureOut">
              <a:rPr lang="en-IN" smtClean="0"/>
              <a:t>16-04-2026</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6018A15-DF7B-4F28-859B-1CB4A9D45798}" type="slidenum">
              <a:rPr lang="en-IN" smtClean="0"/>
              <a:t>‹#›</a:t>
            </a:fld>
            <a:endParaRPr lang="en-IN"/>
          </a:p>
        </p:txBody>
      </p:sp>
    </p:spTree>
    <p:extLst>
      <p:ext uri="{BB962C8B-B14F-4D97-AF65-F5344CB8AC3E}">
        <p14:creationId xmlns:p14="http://schemas.microsoft.com/office/powerpoint/2010/main" val="10469542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9.xml"/><Relationship Id="rId5" Type="http://schemas.openxmlformats.org/officeDocument/2006/relationships/image" Target="../media/image4.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evidence.nihr.ac.uk/" TargetMode="External"/><Relationship Id="rId3" Type="http://schemas.openxmlformats.org/officeDocument/2006/relationships/hyperlink" Target="https://bmchealthservres.biomedcentral.com/articles" TargetMode="External"/><Relationship Id="rId7" Type="http://schemas.openxmlformats.org/officeDocument/2006/relationships/hyperlink" Target="https://www.gov.uk/government/publications"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nhsconfed.org/publications" TargetMode="External"/><Relationship Id="rId5" Type="http://schemas.openxmlformats.org/officeDocument/2006/relationships/hyperlink" Target="https://my.clevelandclinic.org/health/diseases/25111-long-covid" TargetMode="External"/><Relationship Id="rId4" Type="http://schemas.openxmlformats.org/officeDocument/2006/relationships/hyperlink" Target="https://bestpractice.bmj.com/topics/en-gb/3000327?utm_source=chatgpt.com"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england.nhs.uk/publication/universal-personalised-care-implementing-the-comprehensive-model/" TargetMode="External"/><Relationship Id="rId13" Type="http://schemas.openxmlformats.org/officeDocument/2006/relationships/hyperlink" Target="https://med.libretexts.org/Bookshelves/Nursing/Population_Health_for_Nurses_(OpenStax)/01%3A_What_Is_Population_Health/1.06%3A_Review_Questions" TargetMode="External"/><Relationship Id="rId18" Type="http://schemas.openxmlformats.org/officeDocument/2006/relationships/hyperlink" Target="https://www.who.int/news-room/fact-sheets/detail/post-covid-19-condition-(long-covid)" TargetMode="External"/><Relationship Id="rId3" Type="http://schemas.openxmlformats.org/officeDocument/2006/relationships/hyperlink" Target="https://www.nice.org.uk/Guidance/CG138" TargetMode="External"/><Relationship Id="rId7" Type="http://schemas.openxmlformats.org/officeDocument/2006/relationships/hyperlink" Target="https://www.england.nhs.uk/shared-decision-making/" TargetMode="External"/><Relationship Id="rId12" Type="http://schemas.openxmlformats.org/officeDocument/2006/relationships/hyperlink" Target="https://evidence.nihr.ac.uk/themedreview/living-with-covid19/" TargetMode="External"/><Relationship Id="rId17" Type="http://schemas.openxmlformats.org/officeDocument/2006/relationships/hyperlink" Target="https://www.who.int/teams/integrated-health-services" TargetMode="External"/><Relationship Id="rId2" Type="http://schemas.openxmlformats.org/officeDocument/2006/relationships/image" Target="../media/image2.png"/><Relationship Id="rId16" Type="http://schemas.openxmlformats.org/officeDocument/2006/relationships/hyperlink" Target="https://www.kingsfund.org.uk/" TargetMode="External"/><Relationship Id="rId1" Type="http://schemas.openxmlformats.org/officeDocument/2006/relationships/slideLayout" Target="../slideLayouts/slideLayout4.xml"/><Relationship Id="rId6" Type="http://schemas.openxmlformats.org/officeDocument/2006/relationships/hyperlink" Target="https://www.nhs.uk/conditions/covid-19/long-term-effects-of-covid-19-long-covid/" TargetMode="External"/><Relationship Id="rId11" Type="http://schemas.openxmlformats.org/officeDocument/2006/relationships/hyperlink" Target="https://www.nice.org.uk/guidance/ng188" TargetMode="External"/><Relationship Id="rId5" Type="http://schemas.openxmlformats.org/officeDocument/2006/relationships/hyperlink" Target="https://www.england.nhs.uk/coronavirus/post-covid-syndrome-long-covid/" TargetMode="External"/><Relationship Id="rId15" Type="http://schemas.openxmlformats.org/officeDocument/2006/relationships/hyperlink" Target="https://www.ons.gov.uk/" TargetMode="External"/><Relationship Id="rId10" Type="http://schemas.openxmlformats.org/officeDocument/2006/relationships/hyperlink" Target="https://www.england.nhs.uk/personalisedcare/personal-health-budgets/" TargetMode="External"/><Relationship Id="rId19" Type="http://schemas.openxmlformats.org/officeDocument/2006/relationships/hyperlink" Target="https://www.who.int/" TargetMode="External"/><Relationship Id="rId4" Type="http://schemas.openxmlformats.org/officeDocument/2006/relationships/hyperlink" Target="https://www.hee.nhs.uk/our-work" TargetMode="External"/><Relationship Id="rId9" Type="http://schemas.openxmlformats.org/officeDocument/2006/relationships/hyperlink" Target="https://www.england.nhs.uk/personalisedcare/what-is-personalised-care/" TargetMode="External"/><Relationship Id="rId14" Type="http://schemas.openxmlformats.org/officeDocument/2006/relationships/hyperlink" Target="https://www.ons.gov.uk/peoplepopulationandcommunity/healthandsocialcare/conditionsanddisea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BEE75CA-45F5-6A7A-C501-8EB2F422338B}"/>
              </a:ext>
            </a:extLst>
          </p:cNvPr>
          <p:cNvPicPr>
            <a:picLocks noGrp="1" noRot="1" noChangeAspect="1" noMove="1" noResize="1" noEditPoints="1" noAdjustHandles="1" noChangeArrowheads="1" noChangeShapeType="1" noCrop="1"/>
          </p:cNvPicPr>
          <p:nvPr/>
        </p:nvPicPr>
        <p:blipFill>
          <a:blip r:embed="rId2">
            <a:alphaModFix/>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a:effectLst>
            <a:outerShdw blurRad="292100" dist="139700" dir="2700000" algn="tl" rotWithShape="0">
              <a:srgbClr val="333333">
                <a:alpha val="65000"/>
              </a:srgbClr>
            </a:outerShdw>
          </a:effectLst>
        </p:spPr>
      </p:pic>
      <p:sp>
        <p:nvSpPr>
          <p:cNvPr id="3" name="Subtitle 2">
            <a:extLst>
              <a:ext uri="{FF2B5EF4-FFF2-40B4-BE49-F238E27FC236}">
                <a16:creationId xmlns:a16="http://schemas.microsoft.com/office/drawing/2014/main" id="{A9FEBCEA-C361-949D-CDD3-2D058EB7B7E3}"/>
              </a:ext>
            </a:extLst>
          </p:cNvPr>
          <p:cNvSpPr>
            <a:spLocks noGrp="1"/>
          </p:cNvSpPr>
          <p:nvPr>
            <p:ph type="subTitle" idx="1"/>
          </p:nvPr>
        </p:nvSpPr>
        <p:spPr>
          <a:xfrm>
            <a:off x="197863" y="4077112"/>
            <a:ext cx="7766936" cy="5161992"/>
          </a:xfrm>
        </p:spPr>
        <p:txBody>
          <a:bodyPr/>
          <a:lstStyle/>
          <a:p>
            <a:pPr algn="l"/>
            <a:r>
              <a:rPr lang="en-IN" b="1" u="sng" dirty="0">
                <a:solidFill>
                  <a:schemeClr val="accent2">
                    <a:lumMod val="75000"/>
                  </a:schemeClr>
                </a:solidFill>
                <a:latin typeface="Arial" panose="020B0604020202020204" pitchFamily="34" charset="0"/>
                <a:cs typeface="Arial" panose="020B0604020202020204" pitchFamily="34" charset="0"/>
              </a:rPr>
              <a:t>Name</a:t>
            </a:r>
            <a:r>
              <a:rPr lang="en-IN" dirty="0">
                <a:solidFill>
                  <a:schemeClr val="accent2">
                    <a:lumMod val="75000"/>
                  </a:schemeClr>
                </a:solidFill>
                <a:latin typeface="Arial" panose="020B0604020202020204" pitchFamily="34" charset="0"/>
                <a:cs typeface="Arial" panose="020B0604020202020204" pitchFamily="34" charset="0"/>
              </a:rPr>
              <a:t>: Norin </a:t>
            </a:r>
            <a:r>
              <a:rPr lang="en-IN" dirty="0" err="1">
                <a:solidFill>
                  <a:schemeClr val="accent2">
                    <a:lumMod val="75000"/>
                  </a:schemeClr>
                </a:solidFill>
                <a:latin typeface="Arial" panose="020B0604020202020204" pitchFamily="34" charset="0"/>
                <a:cs typeface="Arial" panose="020B0604020202020204" pitchFamily="34" charset="0"/>
              </a:rPr>
              <a:t>Mohamadmunafkhan</a:t>
            </a:r>
            <a:r>
              <a:rPr lang="en-IN" dirty="0">
                <a:solidFill>
                  <a:schemeClr val="accent2">
                    <a:lumMod val="75000"/>
                  </a:schemeClr>
                </a:solidFill>
                <a:latin typeface="Arial" panose="020B0604020202020204" pitchFamily="34" charset="0"/>
                <a:cs typeface="Arial" panose="020B0604020202020204" pitchFamily="34" charset="0"/>
              </a:rPr>
              <a:t> Qureshi.</a:t>
            </a:r>
          </a:p>
          <a:p>
            <a:pPr algn="l"/>
            <a:r>
              <a:rPr lang="en-IN" b="1" u="sng" dirty="0">
                <a:solidFill>
                  <a:schemeClr val="accent2">
                    <a:lumMod val="75000"/>
                  </a:schemeClr>
                </a:solidFill>
                <a:latin typeface="Arial" panose="020B0604020202020204" pitchFamily="34" charset="0"/>
                <a:cs typeface="Arial" panose="020B0604020202020204" pitchFamily="34" charset="0"/>
              </a:rPr>
              <a:t>Student I’d</a:t>
            </a:r>
            <a:r>
              <a:rPr lang="en-IN" b="1" dirty="0">
                <a:solidFill>
                  <a:schemeClr val="accent2">
                    <a:lumMod val="75000"/>
                  </a:schemeClr>
                </a:solidFill>
                <a:latin typeface="Arial" panose="020B0604020202020204" pitchFamily="34" charset="0"/>
                <a:cs typeface="Arial" panose="020B0604020202020204" pitchFamily="34" charset="0"/>
              </a:rPr>
              <a:t>: </a:t>
            </a:r>
            <a:r>
              <a:rPr lang="en-IN" dirty="0">
                <a:solidFill>
                  <a:schemeClr val="accent2">
                    <a:lumMod val="75000"/>
                  </a:schemeClr>
                </a:solidFill>
                <a:latin typeface="Arial" panose="020B0604020202020204" pitchFamily="34" charset="0"/>
                <a:cs typeface="Arial" panose="020B0604020202020204" pitchFamily="34" charset="0"/>
              </a:rPr>
              <a:t>2528087</a:t>
            </a:r>
          </a:p>
          <a:p>
            <a:pPr algn="l"/>
            <a:r>
              <a:rPr lang="en-IN" b="1" u="sng" dirty="0">
                <a:solidFill>
                  <a:schemeClr val="accent2">
                    <a:lumMod val="75000"/>
                  </a:schemeClr>
                </a:solidFill>
                <a:latin typeface="Arial" panose="020B0604020202020204" pitchFamily="34" charset="0"/>
                <a:cs typeface="Arial" panose="020B0604020202020204" pitchFamily="34" charset="0"/>
              </a:rPr>
              <a:t>Module code</a:t>
            </a:r>
            <a:r>
              <a:rPr lang="en-IN" b="1" dirty="0">
                <a:solidFill>
                  <a:schemeClr val="accent2">
                    <a:lumMod val="75000"/>
                  </a:schemeClr>
                </a:solidFill>
                <a:latin typeface="Arial" panose="020B0604020202020204" pitchFamily="34" charset="0"/>
                <a:cs typeface="Arial" panose="020B0604020202020204" pitchFamily="34" charset="0"/>
              </a:rPr>
              <a:t>: </a:t>
            </a:r>
            <a:r>
              <a:rPr lang="en-IN" dirty="0">
                <a:solidFill>
                  <a:schemeClr val="accent2">
                    <a:lumMod val="75000"/>
                  </a:schemeClr>
                </a:solidFill>
                <a:latin typeface="Arial" panose="020B0604020202020204" pitchFamily="34" charset="0"/>
                <a:cs typeface="Arial" panose="020B0604020202020204" pitchFamily="34" charset="0"/>
              </a:rPr>
              <a:t>LCHS7003 </a:t>
            </a:r>
          </a:p>
          <a:p>
            <a:pPr algn="l"/>
            <a:r>
              <a:rPr lang="en-IN" dirty="0">
                <a:solidFill>
                  <a:schemeClr val="accent2">
                    <a:lumMod val="75000"/>
                  </a:schemeClr>
                </a:solidFill>
                <a:latin typeface="Arial" panose="020B0604020202020204" pitchFamily="34" charset="0"/>
                <a:cs typeface="Arial" panose="020B0604020202020204" pitchFamily="34" charset="0"/>
              </a:rPr>
              <a:t>(Community care and Management of Longer-term Condition)</a:t>
            </a:r>
          </a:p>
          <a:p>
            <a:pPr algn="l"/>
            <a:r>
              <a:rPr lang="en-IN" b="1" u="sng" dirty="0">
                <a:solidFill>
                  <a:schemeClr val="accent2">
                    <a:lumMod val="75000"/>
                  </a:schemeClr>
                </a:solidFill>
                <a:latin typeface="Arial" panose="020B0604020202020204" pitchFamily="34" charset="0"/>
                <a:cs typeface="Arial" panose="020B0604020202020204" pitchFamily="34" charset="0"/>
              </a:rPr>
              <a:t>Lecturer</a:t>
            </a:r>
            <a:r>
              <a:rPr lang="en-IN" b="1" dirty="0">
                <a:solidFill>
                  <a:schemeClr val="accent2">
                    <a:lumMod val="75000"/>
                  </a:schemeClr>
                </a:solidFill>
                <a:latin typeface="Arial" panose="020B0604020202020204" pitchFamily="34" charset="0"/>
                <a:cs typeface="Arial" panose="020B0604020202020204" pitchFamily="34" charset="0"/>
              </a:rPr>
              <a:t>: </a:t>
            </a:r>
            <a:r>
              <a:rPr lang="en-IN" dirty="0">
                <a:solidFill>
                  <a:schemeClr val="accent2">
                    <a:lumMod val="75000"/>
                  </a:schemeClr>
                </a:solidFill>
                <a:latin typeface="Arial" panose="020B0604020202020204" pitchFamily="34" charset="0"/>
                <a:cs typeface="Arial" panose="020B0604020202020204" pitchFamily="34" charset="0"/>
              </a:rPr>
              <a:t>Muhammed Khan.</a:t>
            </a:r>
          </a:p>
          <a:p>
            <a:pPr algn="l"/>
            <a:r>
              <a:rPr lang="en-IN" b="1" u="sng" dirty="0">
                <a:solidFill>
                  <a:schemeClr val="accent2">
                    <a:lumMod val="75000"/>
                  </a:schemeClr>
                </a:solidFill>
                <a:latin typeface="Arial" panose="020B0604020202020204" pitchFamily="34" charset="0"/>
                <a:cs typeface="Arial" panose="020B0604020202020204" pitchFamily="34" charset="0"/>
              </a:rPr>
              <a:t>Assignment Title</a:t>
            </a:r>
            <a:r>
              <a:rPr lang="en-IN" b="1" dirty="0">
                <a:solidFill>
                  <a:schemeClr val="accent2">
                    <a:lumMod val="75000"/>
                  </a:schemeClr>
                </a:solidFill>
                <a:latin typeface="Arial" panose="020B0604020202020204" pitchFamily="34" charset="0"/>
                <a:cs typeface="Arial" panose="020B0604020202020204" pitchFamily="34" charset="0"/>
              </a:rPr>
              <a:t>: </a:t>
            </a:r>
            <a:r>
              <a:rPr lang="en-IN" dirty="0">
                <a:solidFill>
                  <a:schemeClr val="accent2">
                    <a:lumMod val="75000"/>
                  </a:schemeClr>
                </a:solidFill>
                <a:latin typeface="Arial" panose="020B0604020202020204" pitchFamily="34" charset="0"/>
                <a:cs typeface="Arial" panose="020B0604020202020204" pitchFamily="34" charset="0"/>
              </a:rPr>
              <a:t>Component 2 Individual Presentation</a:t>
            </a:r>
          </a:p>
          <a:p>
            <a:pPr algn="l"/>
            <a:r>
              <a:rPr lang="en-IN" dirty="0">
                <a:solidFill>
                  <a:schemeClr val="accent2">
                    <a:lumMod val="75000"/>
                  </a:schemeClr>
                </a:solidFill>
                <a:latin typeface="Arial" panose="020B0604020202020204" pitchFamily="34" charset="0"/>
                <a:cs typeface="Arial" panose="020B0604020202020204" pitchFamily="34" charset="0"/>
              </a:rPr>
              <a:t>.</a:t>
            </a:r>
          </a:p>
          <a:p>
            <a:pPr algn="l"/>
            <a:endParaRPr lang="en-IN"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BF56878C-2924-1D76-F6EC-E7C954C4D683}"/>
              </a:ext>
            </a:extLst>
          </p:cNvPr>
          <p:cNvSpPr txBox="1">
            <a:spLocks/>
          </p:cNvSpPr>
          <p:nvPr/>
        </p:nvSpPr>
        <p:spPr>
          <a:xfrm>
            <a:off x="0" y="340275"/>
            <a:ext cx="12192000" cy="861992"/>
          </a:xfrm>
          <a:prstGeom prst="rect">
            <a:avLst/>
          </a:prstGeom>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IN" sz="3200" b="1" i="1" u="sng" dirty="0">
                <a:solidFill>
                  <a:schemeClr val="accent2">
                    <a:lumMod val="50000"/>
                  </a:schemeClr>
                </a:solidFill>
                <a:latin typeface="Arial" panose="020B0604020202020204" pitchFamily="34" charset="0"/>
                <a:cs typeface="Arial" panose="020B0604020202020204" pitchFamily="34" charset="0"/>
              </a:rPr>
              <a:t>“Post COVID syndrome Management in Primary Care: Role of GPs and Community Nurses.”</a:t>
            </a:r>
            <a:endParaRPr lang="en-IN" sz="1400" dirty="0">
              <a:solidFill>
                <a:schemeClr val="accent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6002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89FA0EE-5284-4BDE-F7BD-5733674A740D}"/>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68826" y="0"/>
            <a:ext cx="12260826" cy="6858000"/>
          </a:xfrm>
          <a:prstGeom prst="rect">
            <a:avLst/>
          </a:prstGeom>
        </p:spPr>
      </p:pic>
      <p:sp>
        <p:nvSpPr>
          <p:cNvPr id="2" name="Title 1">
            <a:extLst>
              <a:ext uri="{FF2B5EF4-FFF2-40B4-BE49-F238E27FC236}">
                <a16:creationId xmlns:a16="http://schemas.microsoft.com/office/drawing/2014/main" id="{4BB355DC-92A2-CB1C-47E7-5D23442D0749}"/>
              </a:ext>
            </a:extLst>
          </p:cNvPr>
          <p:cNvSpPr>
            <a:spLocks noGrp="1"/>
          </p:cNvSpPr>
          <p:nvPr>
            <p:ph type="title"/>
          </p:nvPr>
        </p:nvSpPr>
        <p:spPr/>
        <p:txBody>
          <a:bodyPr>
            <a:normAutofit/>
          </a:bodyPr>
          <a:lstStyle/>
          <a:p>
            <a:r>
              <a:rPr lang="en-IN" sz="5400" b="1" u="sng" dirty="0">
                <a:solidFill>
                  <a:schemeClr val="accent1">
                    <a:lumMod val="75000"/>
                  </a:schemeClr>
                </a:solidFill>
                <a:latin typeface="Arial" panose="020B0604020202020204" pitchFamily="34" charset="0"/>
                <a:cs typeface="Arial" panose="020B0604020202020204" pitchFamily="34" charset="0"/>
              </a:rPr>
              <a:t>Index</a:t>
            </a:r>
          </a:p>
        </p:txBody>
      </p:sp>
      <p:sp>
        <p:nvSpPr>
          <p:cNvPr id="3" name="Content Placeholder 2">
            <a:extLst>
              <a:ext uri="{FF2B5EF4-FFF2-40B4-BE49-F238E27FC236}">
                <a16:creationId xmlns:a16="http://schemas.microsoft.com/office/drawing/2014/main" id="{2844AB8C-D9DC-3DAA-F1BB-3F6FAFAD9863}"/>
              </a:ext>
            </a:extLst>
          </p:cNvPr>
          <p:cNvSpPr>
            <a:spLocks noGrp="1"/>
          </p:cNvSpPr>
          <p:nvPr>
            <p:ph idx="1"/>
          </p:nvPr>
        </p:nvSpPr>
        <p:spPr/>
        <p:txBody>
          <a:bodyPr>
            <a:normAutofit/>
          </a:bodyPr>
          <a:lstStyle/>
          <a:p>
            <a:pPr>
              <a:buFont typeface="+mj-lt"/>
              <a:buAutoNum type="arabicParenR"/>
            </a:pPr>
            <a:r>
              <a:rPr lang="en-US" sz="1400" b="1" dirty="0">
                <a:solidFill>
                  <a:schemeClr val="accent2">
                    <a:lumMod val="75000"/>
                  </a:schemeClr>
                </a:solidFill>
                <a:latin typeface="Arial" panose="020B0604020202020204" pitchFamily="34" charset="0"/>
                <a:cs typeface="Arial" panose="020B0604020202020204" pitchFamily="34" charset="0"/>
              </a:rPr>
              <a:t>Overview </a:t>
            </a:r>
          </a:p>
          <a:p>
            <a:pPr marL="228600" indent="-228600">
              <a:buFont typeface="+mj-lt"/>
              <a:buAutoNum type="arabicParenR"/>
            </a:pPr>
            <a:r>
              <a:rPr lang="en-US" sz="1400" b="1" dirty="0">
                <a:solidFill>
                  <a:schemeClr val="accent2">
                    <a:lumMod val="75000"/>
                  </a:schemeClr>
                </a:solidFill>
                <a:latin typeface="Arial" panose="020B0604020202020204" pitchFamily="34" charset="0"/>
                <a:cs typeface="Arial" panose="020B0604020202020204" pitchFamily="34" charset="0"/>
              </a:rPr>
              <a:t>  Prevalence (UK and Global)</a:t>
            </a:r>
          </a:p>
          <a:p>
            <a:pPr marL="228600" indent="-228600">
              <a:buFont typeface="+mj-lt"/>
              <a:buAutoNum type="arabicParenR"/>
            </a:pPr>
            <a:r>
              <a:rPr lang="en-US" sz="1400" b="1" dirty="0">
                <a:solidFill>
                  <a:schemeClr val="accent2">
                    <a:lumMod val="75000"/>
                  </a:schemeClr>
                </a:solidFill>
                <a:latin typeface="Arial" panose="020B0604020202020204" pitchFamily="34" charset="0"/>
                <a:cs typeface="Arial" panose="020B0604020202020204" pitchFamily="34" charset="0"/>
              </a:rPr>
              <a:t>Economic and Social Burden</a:t>
            </a:r>
          </a:p>
          <a:p>
            <a:pPr marL="228600" indent="-228600">
              <a:buFont typeface="+mj-lt"/>
              <a:buAutoNum type="arabicParenR"/>
            </a:pPr>
            <a:r>
              <a:rPr lang="en-US" sz="1400" b="1" dirty="0">
                <a:solidFill>
                  <a:schemeClr val="accent2">
                    <a:lumMod val="75000"/>
                  </a:schemeClr>
                </a:solidFill>
                <a:latin typeface="Arial" panose="020B0604020202020204" pitchFamily="34" charset="0"/>
                <a:cs typeface="Arial" panose="020B0604020202020204" pitchFamily="34" charset="0"/>
              </a:rPr>
              <a:t>Diagnosis and Initial Assessment</a:t>
            </a:r>
          </a:p>
          <a:p>
            <a:pPr marL="228600" indent="-228600">
              <a:buFont typeface="+mj-lt"/>
              <a:buAutoNum type="arabicParenR"/>
            </a:pPr>
            <a:r>
              <a:rPr lang="en-US" sz="1400" b="1" dirty="0">
                <a:solidFill>
                  <a:schemeClr val="accent2">
                    <a:lumMod val="75000"/>
                  </a:schemeClr>
                </a:solidFill>
                <a:latin typeface="Arial" panose="020B0604020202020204" pitchFamily="34" charset="0"/>
                <a:cs typeface="Arial" panose="020B0604020202020204" pitchFamily="34" charset="0"/>
              </a:rPr>
              <a:t>Management </a:t>
            </a:r>
          </a:p>
          <a:p>
            <a:pPr marL="228600" indent="-228600">
              <a:buFont typeface="+mj-lt"/>
              <a:buAutoNum type="arabicParenR"/>
            </a:pPr>
            <a:r>
              <a:rPr lang="en-US" sz="1400" b="1" dirty="0">
                <a:solidFill>
                  <a:schemeClr val="accent2">
                    <a:lumMod val="75000"/>
                  </a:schemeClr>
                </a:solidFill>
                <a:latin typeface="Arial" panose="020B0604020202020204" pitchFamily="34" charset="0"/>
                <a:cs typeface="Arial" panose="020B0604020202020204" pitchFamily="34" charset="0"/>
              </a:rPr>
              <a:t>Treatment options in the UK</a:t>
            </a:r>
          </a:p>
          <a:p>
            <a:pPr marL="228600" indent="-228600">
              <a:buFont typeface="+mj-lt"/>
              <a:buAutoNum type="arabicParenR"/>
            </a:pPr>
            <a:r>
              <a:rPr lang="en-US" sz="1400" b="1" dirty="0">
                <a:solidFill>
                  <a:schemeClr val="accent2">
                    <a:lumMod val="75000"/>
                  </a:schemeClr>
                </a:solidFill>
                <a:latin typeface="Arial" panose="020B0604020202020204" pitchFamily="34" charset="0"/>
                <a:cs typeface="Arial" panose="020B0604020202020204" pitchFamily="34" charset="0"/>
              </a:rPr>
              <a:t>Comorbidities</a:t>
            </a:r>
          </a:p>
          <a:p>
            <a:pPr marL="228600" indent="-228600">
              <a:buFont typeface="+mj-lt"/>
              <a:buAutoNum type="arabicParenR"/>
            </a:pPr>
            <a:r>
              <a:rPr lang="en-US" sz="1400" b="1" dirty="0">
                <a:solidFill>
                  <a:schemeClr val="accent2">
                    <a:lumMod val="75000"/>
                  </a:schemeClr>
                </a:solidFill>
                <a:latin typeface="Arial" panose="020B0604020202020204" pitchFamily="34" charset="0"/>
                <a:cs typeface="Arial" panose="020B0604020202020204" pitchFamily="34" charset="0"/>
              </a:rPr>
              <a:t>Prevention </a:t>
            </a:r>
          </a:p>
          <a:p>
            <a:pPr marL="228600" indent="-228600">
              <a:buFont typeface="+mj-lt"/>
              <a:buAutoNum type="arabicParenR"/>
            </a:pPr>
            <a:r>
              <a:rPr lang="en-US" sz="1400" b="1" dirty="0">
                <a:solidFill>
                  <a:schemeClr val="accent2">
                    <a:lumMod val="75000"/>
                  </a:schemeClr>
                </a:solidFill>
                <a:latin typeface="Arial" panose="020B0604020202020204" pitchFamily="34" charset="0"/>
                <a:cs typeface="Arial" panose="020B0604020202020204" pitchFamily="34" charset="0"/>
              </a:rPr>
              <a:t>Skills, values and behaviors </a:t>
            </a:r>
          </a:p>
          <a:p>
            <a:pPr marL="228600" indent="-228600">
              <a:buFont typeface="+mj-lt"/>
              <a:buAutoNum type="arabicParenR"/>
            </a:pPr>
            <a:r>
              <a:rPr lang="en-US" sz="1400" b="1" dirty="0">
                <a:solidFill>
                  <a:schemeClr val="accent2">
                    <a:lumMod val="75000"/>
                  </a:schemeClr>
                </a:solidFill>
                <a:latin typeface="Arial" panose="020B0604020202020204" pitchFamily="34" charset="0"/>
                <a:cs typeface="Arial" panose="020B0604020202020204" pitchFamily="34" charset="0"/>
              </a:rPr>
              <a:t>Personalized care model and self - management </a:t>
            </a:r>
          </a:p>
          <a:p>
            <a:pPr marL="228600" indent="-228600">
              <a:buFont typeface="+mj-lt"/>
              <a:buAutoNum type="arabicParenR"/>
            </a:pPr>
            <a:r>
              <a:rPr lang="en-US" sz="1400" b="1" dirty="0">
                <a:solidFill>
                  <a:schemeClr val="accent2">
                    <a:lumMod val="75000"/>
                  </a:schemeClr>
                </a:solidFill>
                <a:latin typeface="Arial" panose="020B0604020202020204" pitchFamily="34" charset="0"/>
                <a:cs typeface="Arial" panose="020B0604020202020204" pitchFamily="34" charset="0"/>
              </a:rPr>
              <a:t>References</a:t>
            </a:r>
            <a:r>
              <a:rPr lang="en-IN" sz="1400" b="1" dirty="0">
                <a:solidFill>
                  <a:schemeClr val="accent2">
                    <a:lumMod val="75000"/>
                  </a:schemeClr>
                </a:solidFill>
                <a:latin typeface="Arial" panose="020B0604020202020204" pitchFamily="34" charset="0"/>
                <a:cs typeface="Arial" panose="020B0604020202020204" pitchFamily="34" charset="0"/>
              </a:rPr>
              <a:t>.</a:t>
            </a:r>
          </a:p>
          <a:p>
            <a:pPr marL="228600" indent="-228600">
              <a:buFont typeface="+mj-lt"/>
              <a:buAutoNum type="arabicParenR" startAt="2"/>
            </a:pPr>
            <a:endParaRPr lang="en-IN" sz="1400" dirty="0">
              <a:latin typeface="Arial" panose="020B0604020202020204" pitchFamily="34" charset="0"/>
              <a:cs typeface="Arial" panose="020B0604020202020204" pitchFamily="34" charset="0"/>
            </a:endParaRPr>
          </a:p>
          <a:p>
            <a:pPr marL="0" indent="0">
              <a:buNone/>
            </a:pP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25267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5F9E4A8-7900-C53C-1743-4836E1DA29EC}"/>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10498" y="0"/>
            <a:ext cx="12181502" cy="6858000"/>
          </a:xfrm>
          <a:prstGeom prst="rect">
            <a:avLst/>
          </a:prstGeom>
        </p:spPr>
      </p:pic>
      <p:sp>
        <p:nvSpPr>
          <p:cNvPr id="2" name="Title 1">
            <a:extLst>
              <a:ext uri="{FF2B5EF4-FFF2-40B4-BE49-F238E27FC236}">
                <a16:creationId xmlns:a16="http://schemas.microsoft.com/office/drawing/2014/main" id="{B6174A79-6E68-4143-B7D5-1F512B10114E}"/>
              </a:ext>
            </a:extLst>
          </p:cNvPr>
          <p:cNvSpPr>
            <a:spLocks noGrp="1"/>
          </p:cNvSpPr>
          <p:nvPr>
            <p:ph type="title"/>
          </p:nvPr>
        </p:nvSpPr>
        <p:spPr>
          <a:xfrm>
            <a:off x="687166" y="326573"/>
            <a:ext cx="8596668" cy="734351"/>
          </a:xfrm>
        </p:spPr>
        <p:txBody>
          <a:bodyPr/>
          <a:lstStyle/>
          <a:p>
            <a:pPr algn="ctr"/>
            <a:r>
              <a:rPr lang="en-US" b="1" u="sng" dirty="0">
                <a:solidFill>
                  <a:schemeClr val="accent1">
                    <a:lumMod val="75000"/>
                  </a:schemeClr>
                </a:solidFill>
                <a:latin typeface="Arial" panose="020B0604020202020204" pitchFamily="34" charset="0"/>
                <a:cs typeface="Arial" panose="020B0604020202020204" pitchFamily="34" charset="0"/>
              </a:rPr>
              <a:t>Overview</a:t>
            </a:r>
            <a:r>
              <a:rPr lang="en-IN" b="1" u="sng" dirty="0">
                <a:solidFill>
                  <a:schemeClr val="accent1">
                    <a:lumMod val="75000"/>
                  </a:schemeClr>
                </a:solidFill>
              </a:rPr>
              <a:t> </a:t>
            </a:r>
          </a:p>
        </p:txBody>
      </p:sp>
      <p:sp>
        <p:nvSpPr>
          <p:cNvPr id="5" name="Content Placeholder 4">
            <a:extLst>
              <a:ext uri="{FF2B5EF4-FFF2-40B4-BE49-F238E27FC236}">
                <a16:creationId xmlns:a16="http://schemas.microsoft.com/office/drawing/2014/main" id="{A4F93B88-3E0C-68C2-785E-DA98E4DCC5E1}"/>
              </a:ext>
            </a:extLst>
          </p:cNvPr>
          <p:cNvSpPr>
            <a:spLocks noGrp="1"/>
          </p:cNvSpPr>
          <p:nvPr>
            <p:ph idx="1"/>
          </p:nvPr>
        </p:nvSpPr>
        <p:spPr>
          <a:xfrm>
            <a:off x="1120876" y="1289173"/>
            <a:ext cx="8968111" cy="3833433"/>
          </a:xfrm>
        </p:spPr>
        <p:txBody>
          <a:bodyPr>
            <a:normAutofit fontScale="77500" lnSpcReduction="20000"/>
          </a:bodyPr>
          <a:lstStyle/>
          <a:p>
            <a:pPr>
              <a:buFont typeface="Wingdings" panose="05000000000000000000" pitchFamily="2" charset="2"/>
              <a:buChar char="v"/>
            </a:pPr>
            <a:r>
              <a:rPr lang="en-US" b="1" dirty="0"/>
              <a:t>Definition:</a:t>
            </a:r>
          </a:p>
          <a:p>
            <a:pPr marL="0" indent="0">
              <a:buNone/>
            </a:pPr>
            <a:r>
              <a:rPr lang="en-US" b="1" dirty="0"/>
              <a:t>     </a:t>
            </a:r>
            <a:r>
              <a:rPr lang="en-US" dirty="0">
                <a:latin typeface="Arial" panose="020B0604020202020204" pitchFamily="34" charset="0"/>
                <a:cs typeface="Arial" panose="020B0604020202020204" pitchFamily="34" charset="0"/>
              </a:rPr>
              <a:t>COVID-19 can lead to serious long-term effects, known as post COVID-19</a:t>
            </a:r>
          </a:p>
          <a:p>
            <a:pPr marL="0" indent="0">
              <a:buNone/>
            </a:pPr>
            <a:r>
              <a:rPr lang="en-US" dirty="0">
                <a:latin typeface="Arial" panose="020B0604020202020204" pitchFamily="34" charset="0"/>
                <a:cs typeface="Arial" panose="020B0604020202020204" pitchFamily="34" charset="0"/>
              </a:rPr>
              <a:t>     condition (PCC).  </a:t>
            </a:r>
          </a:p>
          <a:p>
            <a:pPr>
              <a:buFont typeface="Wingdings" panose="05000000000000000000" pitchFamily="2" charset="2"/>
              <a:buChar char="v"/>
            </a:pPr>
            <a:r>
              <a:rPr lang="en-US" sz="1900" dirty="0">
                <a:latin typeface="Arial" panose="020B0604020202020204" pitchFamily="34" charset="0"/>
                <a:cs typeface="Arial" panose="020B0604020202020204" pitchFamily="34" charset="0"/>
              </a:rPr>
              <a:t>This is also sometimes called long covid.( WHO, 2025)</a:t>
            </a:r>
          </a:p>
          <a:p>
            <a:pPr>
              <a:buFont typeface="Wingdings" panose="05000000000000000000" pitchFamily="2" charset="2"/>
              <a:buChar char="v"/>
            </a:pPr>
            <a:r>
              <a:rPr lang="en-US" sz="1900" dirty="0">
                <a:latin typeface="Arial" panose="020B0604020202020204" pitchFamily="34" charset="0"/>
                <a:cs typeface="Arial" panose="020B0604020202020204" pitchFamily="34" charset="0"/>
              </a:rPr>
              <a:t>Post COVID-19 condition is defined by having a range of symptoms that mostly occur within 3 months from the initial illness of COVID-19 and then persist for a minimum of 2 months.</a:t>
            </a:r>
          </a:p>
          <a:p>
            <a:pPr>
              <a:buFont typeface="Wingdings" panose="05000000000000000000" pitchFamily="2" charset="2"/>
              <a:buChar char="v"/>
            </a:pPr>
            <a:r>
              <a:rPr lang="en-US" sz="1900" dirty="0">
                <a:latin typeface="Arial" panose="020B0604020202020204" pitchFamily="34" charset="0"/>
                <a:cs typeface="Arial" panose="020B0604020202020204" pitchFamily="34" charset="0"/>
              </a:rPr>
              <a:t>Working or driving is often affected by PCC and doing house work or other activities around the house can be difficult.</a:t>
            </a:r>
          </a:p>
          <a:p>
            <a:pPr>
              <a:buFont typeface="Wingdings" panose="05000000000000000000" pitchFamily="2" charset="2"/>
              <a:buChar char="v"/>
            </a:pPr>
            <a:r>
              <a:rPr lang="en-US" sz="1900" dirty="0">
                <a:latin typeface="Arial" panose="020B0604020202020204" pitchFamily="34" charset="0"/>
                <a:cs typeface="Arial" panose="020B0604020202020204" pitchFamily="34" charset="0"/>
              </a:rPr>
              <a:t>Worldwide estimates of 6 cases with post COVID-19 condition per 100 people with COVID-19.</a:t>
            </a:r>
          </a:p>
          <a:p>
            <a:pPr>
              <a:buFont typeface="Wingdings" panose="05000000000000000000" pitchFamily="2" charset="2"/>
              <a:buChar char="v"/>
            </a:pPr>
            <a:r>
              <a:rPr lang="en-US" sz="1900" dirty="0">
                <a:latin typeface="Arial" panose="020B0604020202020204" pitchFamily="34" charset="0"/>
                <a:cs typeface="Arial" panose="020B0604020202020204" pitchFamily="34" charset="0"/>
              </a:rPr>
              <a:t>The three elements of skills, values and </a:t>
            </a:r>
            <a:r>
              <a:rPr lang="en-US" sz="1900" dirty="0" err="1">
                <a:latin typeface="Arial" panose="020B0604020202020204" pitchFamily="34" charset="0"/>
                <a:cs typeface="Arial" panose="020B0604020202020204" pitchFamily="34" charset="0"/>
              </a:rPr>
              <a:t>behaviours</a:t>
            </a:r>
            <a:r>
              <a:rPr lang="en-US" sz="1900" dirty="0">
                <a:latin typeface="Arial" panose="020B0604020202020204" pitchFamily="34" charset="0"/>
                <a:cs typeface="Arial" panose="020B0604020202020204" pitchFamily="34" charset="0"/>
              </a:rPr>
              <a:t> within practice all contribute to co-productive and patient-</a:t>
            </a:r>
            <a:r>
              <a:rPr lang="en-US" sz="1900" dirty="0" err="1">
                <a:latin typeface="Arial" panose="020B0604020202020204" pitchFamily="34" charset="0"/>
                <a:cs typeface="Arial" panose="020B0604020202020204" pitchFamily="34" charset="0"/>
              </a:rPr>
              <a:t>centred</a:t>
            </a:r>
            <a:r>
              <a:rPr lang="en-US" sz="1900" dirty="0">
                <a:latin typeface="Arial" panose="020B0604020202020204" pitchFamily="34" charset="0"/>
                <a:cs typeface="Arial" panose="020B0604020202020204" pitchFamily="34" charset="0"/>
              </a:rPr>
              <a:t> care that is required to manage long term conditions such as Long Covid.</a:t>
            </a:r>
          </a:p>
          <a:p>
            <a:pPr>
              <a:buFont typeface="Wingdings" panose="05000000000000000000" pitchFamily="2" charset="2"/>
              <a:buChar char="v"/>
            </a:pPr>
            <a:r>
              <a:rPr lang="en-US" sz="1900" dirty="0">
                <a:latin typeface="Arial" panose="020B0604020202020204" pitchFamily="34" charset="0"/>
                <a:cs typeface="Arial" panose="020B0604020202020204" pitchFamily="34" charset="0"/>
              </a:rPr>
              <a:t>GPs and community nurses play a key role in early recognition of Post-COVID Syndrome symptoms and providing initial patient support in primary care.”</a:t>
            </a:r>
          </a:p>
        </p:txBody>
      </p:sp>
    </p:spTree>
    <p:extLst>
      <p:ext uri="{BB962C8B-B14F-4D97-AF65-F5344CB8AC3E}">
        <p14:creationId xmlns:p14="http://schemas.microsoft.com/office/powerpoint/2010/main" val="4169203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F631069-6B05-954B-C739-E0CBBAA9C5B7}"/>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3" name="Picture 12">
            <a:extLst>
              <a:ext uri="{FF2B5EF4-FFF2-40B4-BE49-F238E27FC236}">
                <a16:creationId xmlns:a16="http://schemas.microsoft.com/office/drawing/2014/main" id="{5D595DE5-ED7C-DCB9-F676-E804A3949C43}"/>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Lst>
          </a:blip>
          <a:stretch>
            <a:fillRect/>
          </a:stretch>
        </p:blipFill>
        <p:spPr>
          <a:xfrm>
            <a:off x="1524000" y="227346"/>
            <a:ext cx="4078147" cy="5711643"/>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pic>
        <p:nvPicPr>
          <p:cNvPr id="17" name="Picture 16">
            <a:extLst>
              <a:ext uri="{FF2B5EF4-FFF2-40B4-BE49-F238E27FC236}">
                <a16:creationId xmlns:a16="http://schemas.microsoft.com/office/drawing/2014/main" id="{35B9A5B6-E8F9-276C-ACDA-7BA8FA34C148}"/>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tretch>
            <a:fillRect/>
          </a:stretch>
        </p:blipFill>
        <p:spPr>
          <a:xfrm>
            <a:off x="6454075" y="227346"/>
            <a:ext cx="4078147" cy="5711643"/>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
        <p:nvSpPr>
          <p:cNvPr id="2" name="Title 1">
            <a:extLst>
              <a:ext uri="{FF2B5EF4-FFF2-40B4-BE49-F238E27FC236}">
                <a16:creationId xmlns:a16="http://schemas.microsoft.com/office/drawing/2014/main" id="{B96667BC-2D9C-D5EF-631E-A9DE0BBB0143}"/>
              </a:ext>
            </a:extLst>
          </p:cNvPr>
          <p:cNvSpPr>
            <a:spLocks noGrp="1"/>
          </p:cNvSpPr>
          <p:nvPr>
            <p:ph type="title"/>
          </p:nvPr>
        </p:nvSpPr>
        <p:spPr>
          <a:xfrm>
            <a:off x="1797666" y="6518608"/>
            <a:ext cx="8596667" cy="566738"/>
          </a:xfrm>
        </p:spPr>
        <p:txBody>
          <a:bodyPr>
            <a:normAutofit fontScale="90000"/>
          </a:bodyPr>
          <a:lstStyle/>
          <a:p>
            <a:pPr algn="ctr"/>
            <a:r>
              <a:rPr lang="en-IN" sz="2000" b="1" dirty="0">
                <a:solidFill>
                  <a:schemeClr val="accent2">
                    <a:lumMod val="75000"/>
                  </a:schemeClr>
                </a:solidFill>
                <a:latin typeface="Arial" panose="020B0604020202020204" pitchFamily="34" charset="0"/>
                <a:cs typeface="Arial" panose="020B0604020202020204" pitchFamily="34" charset="0"/>
              </a:rPr>
              <a:t>Figure : 01&gt; </a:t>
            </a:r>
            <a:r>
              <a:rPr lang="en-IN" sz="2000" dirty="0">
                <a:solidFill>
                  <a:schemeClr val="accent2">
                    <a:lumMod val="75000"/>
                  </a:schemeClr>
                </a:solidFill>
                <a:latin typeface="Arial" panose="020B0604020202020204" pitchFamily="34" charset="0"/>
                <a:cs typeface="Arial" panose="020B0604020202020204" pitchFamily="34" charset="0"/>
              </a:rPr>
              <a:t>Post COVID Syndrome Symptoms and Aetiology</a:t>
            </a:r>
            <a:br>
              <a:rPr lang="en-IN" sz="2000" dirty="0">
                <a:solidFill>
                  <a:schemeClr val="accent2">
                    <a:lumMod val="75000"/>
                  </a:schemeClr>
                </a:solidFill>
                <a:latin typeface="Arial" panose="020B0604020202020204" pitchFamily="34" charset="0"/>
                <a:cs typeface="Arial" panose="020B0604020202020204" pitchFamily="34" charset="0"/>
              </a:rPr>
            </a:br>
            <a:r>
              <a:rPr lang="en-IN" sz="2000" dirty="0">
                <a:solidFill>
                  <a:schemeClr val="accent2">
                    <a:lumMod val="75000"/>
                  </a:schemeClr>
                </a:solidFill>
                <a:latin typeface="Arial" panose="020B0604020202020204" pitchFamily="34" charset="0"/>
                <a:cs typeface="Arial" panose="020B0604020202020204" pitchFamily="34" charset="0"/>
              </a:rPr>
              <a:t>Created by author (2026)</a:t>
            </a:r>
            <a:br>
              <a:rPr lang="en-IN" sz="2000" dirty="0">
                <a:solidFill>
                  <a:schemeClr val="accent2">
                    <a:lumMod val="75000"/>
                  </a:schemeClr>
                </a:solidFill>
                <a:latin typeface="Arial" panose="020B0604020202020204" pitchFamily="34" charset="0"/>
                <a:cs typeface="Arial" panose="020B0604020202020204" pitchFamily="34" charset="0"/>
              </a:rPr>
            </a:br>
            <a:endParaRPr lang="en-IN" sz="2000" dirty="0">
              <a:solidFill>
                <a:schemeClr val="accent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8111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24BD9EE-2C95-284B-5759-E85C858688A1}"/>
              </a:ext>
            </a:extLst>
          </p:cNvPr>
          <p:cNvPicPr>
            <a:picLocks noGrp="1" noRot="1" noChangeAspect="1" noMove="1" noResize="1" noEditPoints="1" noAdjustHandles="1" noChangeArrowheads="1" noChangeShapeType="1" noCrop="1"/>
          </p:cNvPicPr>
          <p:nvPr>
            <p:ph idx="1"/>
          </p:nvPr>
        </p:nvPicPr>
        <p:blipFill>
          <a:blip r:embed="rId3">
            <a:extLst>
              <a:ext uri="{28A0092B-C50C-407E-A947-70E740481C1C}">
                <a14:useLocalDpi xmlns:a14="http://schemas.microsoft.com/office/drawing/2010/main" val="0"/>
              </a:ext>
            </a:extLst>
          </a:blip>
          <a:stretch>
            <a:fillRect/>
          </a:stretch>
        </p:blipFill>
        <p:spPr>
          <a:xfrm>
            <a:off x="1" y="-7980"/>
            <a:ext cx="12192000" cy="6865980"/>
          </a:xfrm>
          <a:prstGeom prst="rect">
            <a:avLst/>
          </a:prstGeom>
        </p:spPr>
      </p:pic>
      <p:sp>
        <p:nvSpPr>
          <p:cNvPr id="2" name="Title 1">
            <a:extLst>
              <a:ext uri="{FF2B5EF4-FFF2-40B4-BE49-F238E27FC236}">
                <a16:creationId xmlns:a16="http://schemas.microsoft.com/office/drawing/2014/main" id="{8B6C2770-D50D-2FD9-AF0C-79C979005E14}"/>
              </a:ext>
            </a:extLst>
          </p:cNvPr>
          <p:cNvSpPr>
            <a:spLocks noGrp="1"/>
          </p:cNvSpPr>
          <p:nvPr>
            <p:ph type="title"/>
          </p:nvPr>
        </p:nvSpPr>
        <p:spPr>
          <a:xfrm>
            <a:off x="657668" y="245806"/>
            <a:ext cx="11082047" cy="698090"/>
          </a:xfrm>
        </p:spPr>
        <p:txBody>
          <a:bodyPr/>
          <a:lstStyle/>
          <a:p>
            <a:r>
              <a:rPr lang="en-US" b="1" u="sng" dirty="0">
                <a:solidFill>
                  <a:schemeClr val="accent1">
                    <a:lumMod val="75000"/>
                  </a:schemeClr>
                </a:solidFill>
                <a:latin typeface="Arial" panose="020B0604020202020204" pitchFamily="34" charset="0"/>
                <a:cs typeface="Arial" panose="020B0604020202020204" pitchFamily="34" charset="0"/>
              </a:rPr>
              <a:t>UK and Worldwide Prevalence </a:t>
            </a:r>
            <a:endParaRPr lang="en-IN" b="1" u="sng" dirty="0">
              <a:solidFill>
                <a:schemeClr val="accent1">
                  <a:lumMod val="75000"/>
                </a:schemeClr>
              </a:solidFill>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984E08CA-FBDE-BE74-0B98-F078FA09A021}"/>
              </a:ext>
            </a:extLst>
          </p:cNvPr>
          <p:cNvSpPr txBox="1">
            <a:spLocks/>
          </p:cNvSpPr>
          <p:nvPr/>
        </p:nvSpPr>
        <p:spPr>
          <a:xfrm>
            <a:off x="599767" y="1576224"/>
            <a:ext cx="6440130" cy="5281776"/>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285750" indent="-285750">
              <a:buFont typeface="Wingdings" panose="05000000000000000000" pitchFamily="2" charset="2"/>
              <a:buChar char="v"/>
            </a:pPr>
            <a:r>
              <a:rPr lang="en-US" sz="1600" dirty="0">
                <a:solidFill>
                  <a:schemeClr val="accent2">
                    <a:lumMod val="50000"/>
                  </a:schemeClr>
                </a:solidFill>
                <a:latin typeface="Arial" panose="020B0604020202020204" pitchFamily="34" charset="0"/>
                <a:cs typeface="Arial" panose="020B0604020202020204" pitchFamily="34" charset="0"/>
              </a:rPr>
              <a:t> </a:t>
            </a:r>
            <a:r>
              <a:rPr lang="en-US" sz="1600" dirty="0">
                <a:solidFill>
                  <a:schemeClr val="accent2">
                    <a:lumMod val="75000"/>
                  </a:schemeClr>
                </a:solidFill>
                <a:latin typeface="Arial" panose="020B0604020202020204" pitchFamily="34" charset="0"/>
                <a:cs typeface="Arial" panose="020B0604020202020204" pitchFamily="34" charset="0"/>
              </a:rPr>
              <a:t>Approximately 1.9 million people are affected in the UK (ONS, 2023)</a:t>
            </a:r>
          </a:p>
          <a:p>
            <a:pPr marL="285750" indent="-285750">
              <a:buFont typeface="Wingdings" panose="05000000000000000000" pitchFamily="2" charset="2"/>
              <a:buChar char="v"/>
            </a:pPr>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Globally, 10–20% of COVID-19 patients develop Long COVID. (WHO, 2023)</a:t>
            </a:r>
          </a:p>
          <a:p>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More common in women and middle-aged adults.</a:t>
            </a:r>
            <a:r>
              <a:rPr lang="en-IN" sz="1600" dirty="0">
                <a:solidFill>
                  <a:schemeClr val="accent2">
                    <a:lumMod val="75000"/>
                  </a:schemeClr>
                </a:solidFill>
                <a:latin typeface="Arial" panose="020B0604020202020204" pitchFamily="34" charset="0"/>
                <a:cs typeface="Arial" panose="020B0604020202020204" pitchFamily="34" charset="0"/>
              </a:rPr>
              <a:t> </a:t>
            </a:r>
          </a:p>
          <a:p>
            <a:pPr marL="285750" indent="-285750">
              <a:buFont typeface="Wingdings" panose="05000000000000000000" pitchFamily="2" charset="2"/>
              <a:buChar char="v"/>
            </a:pPr>
            <a:endParaRPr lang="en-IN"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Symptoms may persist for more than 12 months in some cases.</a:t>
            </a:r>
          </a:p>
          <a:p>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Higher prevalence in women and middle-aged </a:t>
            </a:r>
            <a:r>
              <a:rPr lang="en-US" sz="1600">
                <a:solidFill>
                  <a:schemeClr val="accent2">
                    <a:lumMod val="75000"/>
                  </a:schemeClr>
                </a:solidFill>
                <a:latin typeface="Arial" panose="020B0604020202020204" pitchFamily="34" charset="0"/>
                <a:cs typeface="Arial" panose="020B0604020202020204" pitchFamily="34" charset="0"/>
              </a:rPr>
              <a:t>adults.</a:t>
            </a:r>
          </a:p>
          <a:p>
            <a:pPr marL="285750" indent="-285750">
              <a:buFont typeface="Wingdings" panose="05000000000000000000" pitchFamily="2" charset="2"/>
              <a:buChar char="v"/>
            </a:pPr>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GPs and nurses need to be aware of the high prevalence of Long COVID to ensure timely identification and management in primary care settings.”</a:t>
            </a:r>
          </a:p>
          <a:p>
            <a:pPr marL="285750" indent="-285750">
              <a:buFont typeface="Wingdings" panose="05000000000000000000" pitchFamily="2" charset="2"/>
              <a:buChar char="v"/>
            </a:pPr>
            <a:endParaRPr lang="en-US" sz="1800" u="sng" dirty="0">
              <a:solidFill>
                <a:schemeClr val="accent2">
                  <a:lumMod val="50000"/>
                </a:schemeClr>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B63D11DF-43C2-725D-241E-184F4DD7A1C0}"/>
              </a:ext>
            </a:extLst>
          </p:cNvPr>
          <p:cNvPicPr>
            <a:picLocks noChangeAspect="1"/>
          </p:cNvPicPr>
          <p:nvPr/>
        </p:nvPicPr>
        <p:blipFill>
          <a:blip r:embed="rId4">
            <a:extLst>
              <a:ext uri="{28A0092B-C50C-407E-A947-70E740481C1C}">
                <a14:useLocalDpi xmlns:a14="http://schemas.microsoft.com/office/drawing/2010/main" val="0"/>
              </a:ext>
            </a:extLst>
          </a:blip>
          <a:srcRect r="2473" b="34289"/>
          <a:stretch>
            <a:fillRect/>
          </a:stretch>
        </p:blipFill>
        <p:spPr>
          <a:xfrm>
            <a:off x="7039897" y="943896"/>
            <a:ext cx="4874615" cy="5281776"/>
          </a:xfrm>
          <a:prstGeom prst="rect">
            <a:avLst/>
          </a:prstGeom>
          <a:ln>
            <a:noFill/>
          </a:ln>
          <a:effectLst>
            <a:outerShdw blurRad="292100" dist="139700" dir="2700000" algn="tl" rotWithShape="0">
              <a:srgbClr val="333333">
                <a:alpha val="65000"/>
              </a:srgbClr>
            </a:outerShdw>
          </a:effectLst>
        </p:spPr>
      </p:pic>
      <p:sp>
        <p:nvSpPr>
          <p:cNvPr id="3" name="Title 1">
            <a:extLst>
              <a:ext uri="{FF2B5EF4-FFF2-40B4-BE49-F238E27FC236}">
                <a16:creationId xmlns:a16="http://schemas.microsoft.com/office/drawing/2014/main" id="{FBCB495C-DB8F-22C2-DB3C-21ED79CB3109}"/>
              </a:ext>
            </a:extLst>
          </p:cNvPr>
          <p:cNvSpPr txBox="1">
            <a:spLocks/>
          </p:cNvSpPr>
          <p:nvPr/>
        </p:nvSpPr>
        <p:spPr>
          <a:xfrm>
            <a:off x="7238179" y="6263149"/>
            <a:ext cx="4676333" cy="6980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IN" sz="1600" b="1" u="sng" dirty="0">
                <a:solidFill>
                  <a:schemeClr val="accent2">
                    <a:lumMod val="50000"/>
                  </a:schemeClr>
                </a:solidFill>
                <a:latin typeface="Arial" panose="020B0604020202020204" pitchFamily="34" charset="0"/>
                <a:cs typeface="Arial" panose="020B0604020202020204" pitchFamily="34" charset="0"/>
              </a:rPr>
              <a:t>Figure:02&gt; </a:t>
            </a:r>
            <a:r>
              <a:rPr lang="en-IN" sz="1600" u="sng" dirty="0">
                <a:solidFill>
                  <a:schemeClr val="accent2">
                    <a:lumMod val="50000"/>
                  </a:schemeClr>
                </a:solidFill>
                <a:latin typeface="Arial" panose="020B0604020202020204" pitchFamily="34" charset="0"/>
                <a:cs typeface="Arial" panose="020B0604020202020204" pitchFamily="34" charset="0"/>
              </a:rPr>
              <a:t>Prevalence of Long COVID; WHO (Global), ONS UK Government (UK)</a:t>
            </a:r>
          </a:p>
        </p:txBody>
      </p:sp>
    </p:spTree>
    <p:extLst>
      <p:ext uri="{BB962C8B-B14F-4D97-AF65-F5344CB8AC3E}">
        <p14:creationId xmlns:p14="http://schemas.microsoft.com/office/powerpoint/2010/main" val="2512713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13E902A-E09C-E397-5AA5-059F4E35A9B3}"/>
              </a:ext>
            </a:extLst>
          </p:cNvPr>
          <p:cNvPicPr>
            <a:picLocks noGrp="1" noRot="1" noChangeAspect="1" noMove="1" noResize="1" noEditPoints="1" noAdjustHandles="1" noChangeArrowheads="1" noChangeShapeType="1" noCrop="1"/>
          </p:cNvPicPr>
          <p:nvPr>
            <p:ph idx="1"/>
          </p:nvPr>
        </p:nvPicPr>
        <p:blipFill>
          <a:blip r:embed="rId3">
            <a:extLst>
              <a:ext uri="{28A0092B-C50C-407E-A947-70E740481C1C}">
                <a14:useLocalDpi xmlns:a14="http://schemas.microsoft.com/office/drawing/2010/main" val="0"/>
              </a:ext>
            </a:extLst>
          </a:blip>
          <a:stretch>
            <a:fillRect/>
          </a:stretch>
        </p:blipFill>
        <p:spPr>
          <a:xfrm>
            <a:off x="0" y="-27644"/>
            <a:ext cx="12192000" cy="6885644"/>
          </a:xfrm>
          <a:prstGeom prst="rect">
            <a:avLst/>
          </a:prstGeom>
        </p:spPr>
      </p:pic>
      <p:sp>
        <p:nvSpPr>
          <p:cNvPr id="2" name="Title 1">
            <a:extLst>
              <a:ext uri="{FF2B5EF4-FFF2-40B4-BE49-F238E27FC236}">
                <a16:creationId xmlns:a16="http://schemas.microsoft.com/office/drawing/2014/main" id="{63319D8C-15B4-297E-3372-1194F0D6A974}"/>
              </a:ext>
            </a:extLst>
          </p:cNvPr>
          <p:cNvSpPr>
            <a:spLocks noGrp="1"/>
          </p:cNvSpPr>
          <p:nvPr>
            <p:ph type="title"/>
          </p:nvPr>
        </p:nvSpPr>
        <p:spPr>
          <a:xfrm>
            <a:off x="677334" y="609600"/>
            <a:ext cx="8596668" cy="786581"/>
          </a:xfrm>
        </p:spPr>
        <p:txBody>
          <a:bodyPr/>
          <a:lstStyle/>
          <a:p>
            <a:r>
              <a:rPr lang="en-IN" b="1" u="sng" dirty="0">
                <a:solidFill>
                  <a:schemeClr val="accent1">
                    <a:lumMod val="75000"/>
                  </a:schemeClr>
                </a:solidFill>
                <a:latin typeface="Arial" panose="020B0604020202020204" pitchFamily="34" charset="0"/>
                <a:cs typeface="Arial" panose="020B0604020202020204" pitchFamily="34" charset="0"/>
              </a:rPr>
              <a:t>Economic and Social Burdens </a:t>
            </a:r>
          </a:p>
        </p:txBody>
      </p:sp>
      <p:sp>
        <p:nvSpPr>
          <p:cNvPr id="6" name="Title 1">
            <a:extLst>
              <a:ext uri="{FF2B5EF4-FFF2-40B4-BE49-F238E27FC236}">
                <a16:creationId xmlns:a16="http://schemas.microsoft.com/office/drawing/2014/main" id="{843E2500-470D-511A-8314-C9451DDBCA23}"/>
              </a:ext>
            </a:extLst>
          </p:cNvPr>
          <p:cNvSpPr txBox="1">
            <a:spLocks/>
          </p:cNvSpPr>
          <p:nvPr/>
        </p:nvSpPr>
        <p:spPr>
          <a:xfrm>
            <a:off x="677333" y="1322439"/>
            <a:ext cx="11023053" cy="531433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571500" indent="-571500">
              <a:buFont typeface="Wingdings" panose="05000000000000000000" pitchFamily="2" charset="2"/>
              <a:buChar char="v"/>
            </a:pPr>
            <a:endParaRPr lang="en-IN" sz="1600" b="1" dirty="0">
              <a:solidFill>
                <a:schemeClr val="accent2">
                  <a:lumMod val="75000"/>
                </a:schemeClr>
              </a:solidFill>
              <a:latin typeface="Arial" panose="020B0604020202020204" pitchFamily="34" charset="0"/>
              <a:cs typeface="Arial" panose="020B0604020202020204" pitchFamily="34" charset="0"/>
            </a:endParaRPr>
          </a:p>
        </p:txBody>
      </p:sp>
      <p:graphicFrame>
        <p:nvGraphicFramePr>
          <p:cNvPr id="7" name="Content Placeholder 4">
            <a:extLst>
              <a:ext uri="{FF2B5EF4-FFF2-40B4-BE49-F238E27FC236}">
                <a16:creationId xmlns:a16="http://schemas.microsoft.com/office/drawing/2014/main" id="{1E42B67A-642A-DD8C-1C29-8A17B1A16345}"/>
              </a:ext>
            </a:extLst>
          </p:cNvPr>
          <p:cNvGraphicFramePr>
            <a:graphicFrameLocks/>
          </p:cNvGraphicFramePr>
          <p:nvPr>
            <p:extLst>
              <p:ext uri="{D42A27DB-BD31-4B8C-83A1-F6EECF244321}">
                <p14:modId xmlns:p14="http://schemas.microsoft.com/office/powerpoint/2010/main" val="2918198809"/>
              </p:ext>
            </p:extLst>
          </p:nvPr>
        </p:nvGraphicFramePr>
        <p:xfrm>
          <a:off x="677862" y="1799302"/>
          <a:ext cx="10668564" cy="2954596"/>
        </p:xfrm>
        <a:graphic>
          <a:graphicData uri="http://schemas.openxmlformats.org/drawingml/2006/table">
            <a:tbl>
              <a:tblPr firstRow="1" bandRow="1">
                <a:tableStyleId>{5C22544A-7EE6-4342-B048-85BDC9FD1C3A}</a:tableStyleId>
              </a:tblPr>
              <a:tblGrid>
                <a:gridCol w="5334282">
                  <a:extLst>
                    <a:ext uri="{9D8B030D-6E8A-4147-A177-3AD203B41FA5}">
                      <a16:colId xmlns:a16="http://schemas.microsoft.com/office/drawing/2014/main" val="2089980632"/>
                    </a:ext>
                  </a:extLst>
                </a:gridCol>
                <a:gridCol w="5334282">
                  <a:extLst>
                    <a:ext uri="{9D8B030D-6E8A-4147-A177-3AD203B41FA5}">
                      <a16:colId xmlns:a16="http://schemas.microsoft.com/office/drawing/2014/main" val="1534896062"/>
                    </a:ext>
                  </a:extLst>
                </a:gridCol>
              </a:tblGrid>
              <a:tr h="658763">
                <a:tc>
                  <a:txBody>
                    <a:bodyPr/>
                    <a:lstStyle/>
                    <a:p>
                      <a:pPr algn="ctr"/>
                      <a:r>
                        <a:rPr lang="en-IN" sz="2800" dirty="0"/>
                        <a:t>Economic Burdens </a:t>
                      </a:r>
                    </a:p>
                  </a:txBody>
                  <a:tcPr/>
                </a:tc>
                <a:tc>
                  <a:txBody>
                    <a:bodyPr/>
                    <a:lstStyle/>
                    <a:p>
                      <a:pPr algn="ctr"/>
                      <a:r>
                        <a:rPr lang="en-IN" sz="2800" dirty="0"/>
                        <a:t>Social Burdens </a:t>
                      </a:r>
                    </a:p>
                  </a:txBody>
                  <a:tcPr/>
                </a:tc>
                <a:extLst>
                  <a:ext uri="{0D108BD9-81ED-4DB2-BD59-A6C34878D82A}">
                    <a16:rowId xmlns:a16="http://schemas.microsoft.com/office/drawing/2014/main" val="1445261957"/>
                  </a:ext>
                </a:extLst>
              </a:tr>
              <a:tr h="2295833">
                <a:tc>
                  <a:txBody>
                    <a:bodyPr/>
                    <a:lstStyle/>
                    <a:p>
                      <a:pPr marL="285750" indent="-285750">
                        <a:buFont typeface="Wingdings" panose="05000000000000000000" pitchFamily="2" charset="2"/>
                        <a:buChar char="v"/>
                      </a:pPr>
                      <a:r>
                        <a:rPr lang="en-US" dirty="0">
                          <a:solidFill>
                            <a:schemeClr val="accent2">
                              <a:lumMod val="75000"/>
                            </a:schemeClr>
                          </a:solidFill>
                        </a:rPr>
                        <a:t>Increased NHS costs and service demand.</a:t>
                      </a:r>
                    </a:p>
                    <a:p>
                      <a:pPr marL="285750" indent="-285750">
                        <a:buFont typeface="Wingdings" panose="05000000000000000000" pitchFamily="2" charset="2"/>
                        <a:buChar char="v"/>
                      </a:pPr>
                      <a:r>
                        <a:rPr lang="en-US" dirty="0">
                          <a:solidFill>
                            <a:schemeClr val="accent2">
                              <a:lumMod val="75000"/>
                            </a:schemeClr>
                          </a:solidFill>
                        </a:rPr>
                        <a:t>Loss of productivity and long-term sick leave.</a:t>
                      </a:r>
                    </a:p>
                    <a:p>
                      <a:pPr marL="285750" indent="-285750">
                        <a:buFont typeface="Wingdings" panose="05000000000000000000" pitchFamily="2" charset="2"/>
                        <a:buChar char="v"/>
                      </a:pPr>
                      <a:r>
                        <a:rPr lang="en-US" dirty="0">
                          <a:solidFill>
                            <a:schemeClr val="accent2">
                              <a:lumMod val="75000"/>
                            </a:schemeClr>
                          </a:solidFill>
                        </a:rPr>
                        <a:t>Pressure on primary care services</a:t>
                      </a:r>
                      <a:endParaRPr lang="en-IN" dirty="0">
                        <a:solidFill>
                          <a:schemeClr val="accent2">
                            <a:lumMod val="75000"/>
                          </a:schemeClr>
                        </a:solidFill>
                      </a:endParaRPr>
                    </a:p>
                  </a:txBody>
                  <a:tcPr/>
                </a:tc>
                <a:tc>
                  <a:txBody>
                    <a:bodyPr/>
                    <a:lstStyle/>
                    <a:p>
                      <a:pPr marL="285750" indent="-285750" algn="l">
                        <a:buFont typeface="Wingdings" panose="05000000000000000000" pitchFamily="2" charset="2"/>
                        <a:buChar char="v"/>
                      </a:pPr>
                      <a:r>
                        <a:rPr lang="en-US" dirty="0">
                          <a:solidFill>
                            <a:schemeClr val="accent2">
                              <a:lumMod val="75000"/>
                            </a:schemeClr>
                          </a:solidFill>
                        </a:rPr>
                        <a:t>Reduced quality of life.</a:t>
                      </a:r>
                    </a:p>
                    <a:p>
                      <a:pPr marL="285750" indent="-285750" algn="l">
                        <a:buFont typeface="Wingdings" panose="05000000000000000000" pitchFamily="2" charset="2"/>
                        <a:buChar char="v"/>
                      </a:pPr>
                      <a:r>
                        <a:rPr lang="en-US" dirty="0">
                          <a:solidFill>
                            <a:schemeClr val="accent2">
                              <a:lumMod val="75000"/>
                            </a:schemeClr>
                          </a:solidFill>
                        </a:rPr>
                        <a:t>Mental health challenges.</a:t>
                      </a:r>
                    </a:p>
                    <a:p>
                      <a:pPr marL="285750" indent="-285750" algn="l">
                        <a:buFont typeface="Wingdings" panose="05000000000000000000" pitchFamily="2" charset="2"/>
                        <a:buChar char="v"/>
                      </a:pPr>
                      <a:r>
                        <a:rPr lang="en-US" dirty="0">
                          <a:solidFill>
                            <a:schemeClr val="accent2">
                              <a:lumMod val="75000"/>
                            </a:schemeClr>
                          </a:solidFill>
                        </a:rPr>
                        <a:t>Social isolation and dependency</a:t>
                      </a:r>
                      <a:endParaRPr lang="en-IN" dirty="0">
                        <a:solidFill>
                          <a:schemeClr val="accent2">
                            <a:lumMod val="75000"/>
                          </a:schemeClr>
                        </a:solidFill>
                      </a:endParaRPr>
                    </a:p>
                  </a:txBody>
                  <a:tcPr/>
                </a:tc>
                <a:extLst>
                  <a:ext uri="{0D108BD9-81ED-4DB2-BD59-A6C34878D82A}">
                    <a16:rowId xmlns:a16="http://schemas.microsoft.com/office/drawing/2014/main" val="524731359"/>
                  </a:ext>
                </a:extLst>
              </a:tr>
            </a:tbl>
          </a:graphicData>
        </a:graphic>
      </p:graphicFrame>
      <p:sp>
        <p:nvSpPr>
          <p:cNvPr id="3" name="Title 1">
            <a:extLst>
              <a:ext uri="{FF2B5EF4-FFF2-40B4-BE49-F238E27FC236}">
                <a16:creationId xmlns:a16="http://schemas.microsoft.com/office/drawing/2014/main" id="{F10F33BD-AE8F-CBE8-78B9-01BB2A247B03}"/>
              </a:ext>
            </a:extLst>
          </p:cNvPr>
          <p:cNvSpPr txBox="1">
            <a:spLocks/>
          </p:cNvSpPr>
          <p:nvPr/>
        </p:nvSpPr>
        <p:spPr>
          <a:xfrm>
            <a:off x="8084690" y="4753898"/>
            <a:ext cx="3615696" cy="322007"/>
          </a:xfrm>
          <a:prstGeom prst="rect">
            <a:avLst/>
          </a:prstGeom>
        </p:spPr>
        <p:txBody>
          <a:bodyPr vert="horz" lIns="91440" tIns="45720" rIns="91440" bIns="45720" rtlCol="0" anchor="t">
            <a:normAutofit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IN" sz="1600" b="1" u="sng" dirty="0">
                <a:solidFill>
                  <a:schemeClr val="accent2">
                    <a:lumMod val="75000"/>
                  </a:schemeClr>
                </a:solidFill>
                <a:latin typeface="Arial" panose="020B0604020202020204" pitchFamily="34" charset="0"/>
                <a:cs typeface="Arial" panose="020B0604020202020204" pitchFamily="34" charset="0"/>
              </a:rPr>
              <a:t>ONS, NHS England, NICE (2020)</a:t>
            </a:r>
          </a:p>
        </p:txBody>
      </p:sp>
    </p:spTree>
    <p:extLst>
      <p:ext uri="{BB962C8B-B14F-4D97-AF65-F5344CB8AC3E}">
        <p14:creationId xmlns:p14="http://schemas.microsoft.com/office/powerpoint/2010/main" val="3585445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2BBFA4B-4B9E-8E87-A8A0-CB61332635FC}"/>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0883984-CAE6-2326-E87A-752E8DF0AFF7}"/>
              </a:ext>
            </a:extLst>
          </p:cNvPr>
          <p:cNvSpPr>
            <a:spLocks noGrp="1"/>
          </p:cNvSpPr>
          <p:nvPr>
            <p:ph type="title"/>
          </p:nvPr>
        </p:nvSpPr>
        <p:spPr>
          <a:xfrm>
            <a:off x="677334" y="609600"/>
            <a:ext cx="8596668" cy="741680"/>
          </a:xfrm>
        </p:spPr>
        <p:txBody>
          <a:bodyPr/>
          <a:lstStyle/>
          <a:p>
            <a:r>
              <a:rPr lang="en-IN" b="1" u="sng" dirty="0">
                <a:solidFill>
                  <a:schemeClr val="accent1">
                    <a:lumMod val="75000"/>
                  </a:schemeClr>
                </a:solidFill>
                <a:latin typeface="Arial" panose="020B0604020202020204" pitchFamily="34" charset="0"/>
                <a:cs typeface="Arial" panose="020B0604020202020204" pitchFamily="34" charset="0"/>
              </a:rPr>
              <a:t>Diagnosis and Initial Assessment </a:t>
            </a:r>
          </a:p>
        </p:txBody>
      </p:sp>
      <p:sp>
        <p:nvSpPr>
          <p:cNvPr id="7" name="Content Placeholder 6">
            <a:extLst>
              <a:ext uri="{FF2B5EF4-FFF2-40B4-BE49-F238E27FC236}">
                <a16:creationId xmlns:a16="http://schemas.microsoft.com/office/drawing/2014/main" id="{E50D7477-53B3-18EC-4ACE-E6BA026634EE}"/>
              </a:ext>
            </a:extLst>
          </p:cNvPr>
          <p:cNvSpPr>
            <a:spLocks noGrp="1"/>
          </p:cNvSpPr>
          <p:nvPr>
            <p:ph idx="1"/>
          </p:nvPr>
        </p:nvSpPr>
        <p:spPr>
          <a:xfrm>
            <a:off x="677334" y="1681316"/>
            <a:ext cx="10746879" cy="4812081"/>
          </a:xfrm>
        </p:spPr>
        <p:txBody>
          <a:bodyPr>
            <a:normAutofit fontScale="25000" lnSpcReduction="20000"/>
          </a:bodyPr>
          <a:lstStyle/>
          <a:p>
            <a:pPr>
              <a:buClr>
                <a:schemeClr val="accent2">
                  <a:lumMod val="50000"/>
                </a:schemeClr>
              </a:buClr>
              <a:buFont typeface="Wingdings" panose="05000000000000000000" pitchFamily="2" charset="2"/>
              <a:buChar char="v"/>
            </a:pPr>
            <a:r>
              <a:rPr lang="en-US" sz="6400" b="1" u="sng" dirty="0">
                <a:latin typeface="Arial" panose="020B0604020202020204" pitchFamily="34" charset="0"/>
                <a:cs typeface="Arial" panose="020B0604020202020204" pitchFamily="34" charset="0"/>
              </a:rPr>
              <a:t>Diagnosis</a:t>
            </a:r>
          </a:p>
          <a:p>
            <a:pPr>
              <a:buClr>
                <a:schemeClr val="accent2">
                  <a:lumMod val="50000"/>
                </a:schemeClr>
              </a:buClr>
              <a:buFont typeface="Wingdings" panose="05000000000000000000" pitchFamily="2" charset="2"/>
              <a:buChar char="§"/>
            </a:pPr>
            <a:r>
              <a:rPr lang="en-US" sz="6400" dirty="0">
                <a:latin typeface="Arial" panose="020B0604020202020204" pitchFamily="34" charset="0"/>
                <a:cs typeface="Arial" panose="020B0604020202020204" pitchFamily="34" charset="0"/>
              </a:rPr>
              <a:t>Symptoms lasting &gt;12 weeks after COVID-19</a:t>
            </a:r>
          </a:p>
          <a:p>
            <a:pPr marL="285750">
              <a:buClr>
                <a:schemeClr val="accent2">
                  <a:lumMod val="50000"/>
                </a:schemeClr>
              </a:buClr>
              <a:buFont typeface="Wingdings" panose="05000000000000000000" pitchFamily="2" charset="2"/>
              <a:buChar char="§"/>
            </a:pPr>
            <a:r>
              <a:rPr lang="en-US" sz="6400" dirty="0">
                <a:latin typeface="Arial" panose="020B0604020202020204" pitchFamily="34" charset="0"/>
                <a:cs typeface="Arial" panose="020B0604020202020204" pitchFamily="34" charset="0"/>
              </a:rPr>
              <a:t>No specific test → clinical diagnosis</a:t>
            </a:r>
          </a:p>
          <a:p>
            <a:pPr marL="285750">
              <a:buClr>
                <a:schemeClr val="accent2">
                  <a:lumMod val="50000"/>
                </a:schemeClr>
              </a:buClr>
              <a:buFont typeface="Wingdings" panose="05000000000000000000" pitchFamily="2" charset="2"/>
              <a:buChar char="§"/>
            </a:pPr>
            <a:r>
              <a:rPr lang="en-US" sz="6400" dirty="0">
                <a:latin typeface="Arial" panose="020B0604020202020204" pitchFamily="34" charset="0"/>
                <a:cs typeface="Arial" panose="020B0604020202020204" pitchFamily="34" charset="0"/>
              </a:rPr>
              <a:t>Diagnosis of exclusion</a:t>
            </a:r>
          </a:p>
          <a:p>
            <a:pPr marL="285750">
              <a:buClr>
                <a:schemeClr val="accent2">
                  <a:lumMod val="50000"/>
                </a:schemeClr>
              </a:buClr>
              <a:buFont typeface="Wingdings" panose="05000000000000000000" pitchFamily="2" charset="2"/>
              <a:buChar char="§"/>
            </a:pPr>
            <a:r>
              <a:rPr lang="en-US" sz="6400" dirty="0">
                <a:latin typeface="Arial" panose="020B0604020202020204" pitchFamily="34" charset="0"/>
                <a:cs typeface="Arial" panose="020B0604020202020204" pitchFamily="34" charset="0"/>
              </a:rPr>
              <a:t>Primary care is first point of contact</a:t>
            </a:r>
          </a:p>
          <a:p>
            <a:pPr marL="285750">
              <a:buClr>
                <a:schemeClr val="accent2">
                  <a:lumMod val="50000"/>
                </a:schemeClr>
              </a:buClr>
              <a:buFont typeface="Wingdings" panose="05000000000000000000" pitchFamily="2" charset="2"/>
              <a:buChar char="§"/>
            </a:pPr>
            <a:r>
              <a:rPr lang="en-US" sz="6400" dirty="0">
                <a:latin typeface="Arial" panose="020B0604020202020204" pitchFamily="34" charset="0"/>
                <a:cs typeface="Arial" panose="020B0604020202020204" pitchFamily="34" charset="0"/>
              </a:rPr>
              <a:t>                                                                                    (NICE,2020 and NHS </a:t>
            </a:r>
            <a:r>
              <a:rPr lang="en-IN" sz="6400" dirty="0">
                <a:latin typeface="Arial" panose="020B0604020202020204" pitchFamily="34" charset="0"/>
                <a:cs typeface="Arial" panose="020B0604020202020204" pitchFamily="34" charset="0"/>
              </a:rPr>
              <a:t>England,2022)</a:t>
            </a:r>
            <a:endParaRPr lang="en-US" sz="6400" dirty="0">
              <a:latin typeface="Arial" panose="020B0604020202020204" pitchFamily="34" charset="0"/>
              <a:cs typeface="Arial" panose="020B0604020202020204" pitchFamily="34" charset="0"/>
            </a:endParaRPr>
          </a:p>
          <a:p>
            <a:pPr marL="0" indent="0">
              <a:buClr>
                <a:schemeClr val="accent2">
                  <a:lumMod val="50000"/>
                </a:schemeClr>
              </a:buClr>
              <a:buNone/>
            </a:pPr>
            <a:endParaRPr lang="en-US" sz="6400" dirty="0">
              <a:latin typeface="Arial" panose="020B0604020202020204" pitchFamily="34" charset="0"/>
              <a:cs typeface="Arial" panose="020B0604020202020204" pitchFamily="34" charset="0"/>
            </a:endParaRPr>
          </a:p>
          <a:p>
            <a:pPr>
              <a:buClr>
                <a:schemeClr val="accent2">
                  <a:lumMod val="50000"/>
                </a:schemeClr>
              </a:buClr>
              <a:buFont typeface="Wingdings" panose="05000000000000000000" pitchFamily="2" charset="2"/>
              <a:buChar char="v"/>
            </a:pPr>
            <a:r>
              <a:rPr lang="en-US" sz="6400" b="1" u="sng" dirty="0">
                <a:latin typeface="Arial" panose="020B0604020202020204" pitchFamily="34" charset="0"/>
                <a:cs typeface="Arial" panose="020B0604020202020204" pitchFamily="34" charset="0"/>
              </a:rPr>
              <a:t>Initial Assessment</a:t>
            </a:r>
          </a:p>
          <a:p>
            <a:pPr marL="285750">
              <a:buClr>
                <a:schemeClr val="accent2">
                  <a:lumMod val="50000"/>
                </a:schemeClr>
              </a:buClr>
              <a:buFont typeface="Wingdings" panose="05000000000000000000" pitchFamily="2" charset="2"/>
              <a:buChar char="§"/>
            </a:pPr>
            <a:r>
              <a:rPr lang="en-US" sz="6400" dirty="0">
                <a:latin typeface="Arial" panose="020B0604020202020204" pitchFamily="34" charset="0"/>
                <a:cs typeface="Arial" panose="020B0604020202020204" pitchFamily="34" charset="0"/>
              </a:rPr>
              <a:t>Patient history and symptom review</a:t>
            </a:r>
          </a:p>
          <a:p>
            <a:pPr marL="285750">
              <a:buClr>
                <a:schemeClr val="accent2">
                  <a:lumMod val="50000"/>
                </a:schemeClr>
              </a:buClr>
              <a:buFont typeface="Wingdings" panose="05000000000000000000" pitchFamily="2" charset="2"/>
              <a:buChar char="§"/>
            </a:pPr>
            <a:r>
              <a:rPr lang="en-US" sz="6400" dirty="0">
                <a:latin typeface="Arial" panose="020B0604020202020204" pitchFamily="34" charset="0"/>
                <a:cs typeface="Arial" panose="020B0604020202020204" pitchFamily="34" charset="0"/>
              </a:rPr>
              <a:t>Physical and mental health assessment</a:t>
            </a:r>
          </a:p>
          <a:p>
            <a:pPr marL="285750">
              <a:buClr>
                <a:schemeClr val="accent2">
                  <a:lumMod val="50000"/>
                </a:schemeClr>
              </a:buClr>
              <a:buFont typeface="Wingdings" panose="05000000000000000000" pitchFamily="2" charset="2"/>
              <a:buChar char="§"/>
            </a:pPr>
            <a:r>
              <a:rPr lang="en-US" sz="6400" dirty="0">
                <a:latin typeface="Arial" panose="020B0604020202020204" pitchFamily="34" charset="0"/>
                <a:cs typeface="Arial" panose="020B0604020202020204" pitchFamily="34" charset="0"/>
              </a:rPr>
              <a:t>Basic investigations (blood tests, oxygen levels)</a:t>
            </a:r>
          </a:p>
          <a:p>
            <a:pPr marL="285750">
              <a:buClr>
                <a:schemeClr val="accent2">
                  <a:lumMod val="50000"/>
                </a:schemeClr>
              </a:buClr>
              <a:buFont typeface="Wingdings" panose="05000000000000000000" pitchFamily="2" charset="2"/>
              <a:buChar char="§"/>
            </a:pPr>
            <a:r>
              <a:rPr lang="en-US" sz="6400" dirty="0">
                <a:latin typeface="Arial" panose="020B0604020202020204" pitchFamily="34" charset="0"/>
                <a:cs typeface="Arial" panose="020B0604020202020204" pitchFamily="34" charset="0"/>
              </a:rPr>
              <a:t>Holistic, patient- </a:t>
            </a:r>
            <a:r>
              <a:rPr lang="en-US" sz="6400" dirty="0" err="1">
                <a:latin typeface="Arial" panose="020B0604020202020204" pitchFamily="34" charset="0"/>
                <a:cs typeface="Arial" panose="020B0604020202020204" pitchFamily="34" charset="0"/>
              </a:rPr>
              <a:t>centred</a:t>
            </a:r>
            <a:r>
              <a:rPr lang="en-US" sz="6400" dirty="0">
                <a:latin typeface="Arial" panose="020B0604020202020204" pitchFamily="34" charset="0"/>
                <a:cs typeface="Arial" panose="020B0604020202020204" pitchFamily="34" charset="0"/>
              </a:rPr>
              <a:t> approach.(WHO,2023;NICE,2020)</a:t>
            </a:r>
          </a:p>
          <a:p>
            <a:pPr marL="285750">
              <a:buClr>
                <a:schemeClr val="accent2">
                  <a:lumMod val="50000"/>
                </a:schemeClr>
              </a:buClr>
              <a:buFont typeface="Wingdings" panose="05000000000000000000" pitchFamily="2" charset="2"/>
              <a:buChar char="§"/>
            </a:pPr>
            <a:endParaRPr lang="en-US" sz="1600" dirty="0">
              <a:latin typeface="Arial" panose="020B0604020202020204" pitchFamily="34" charset="0"/>
              <a:cs typeface="Arial" panose="020B0604020202020204" pitchFamily="34" charset="0"/>
            </a:endParaRPr>
          </a:p>
          <a:p>
            <a:pPr marL="0" indent="0">
              <a:buClr>
                <a:schemeClr val="accent2">
                  <a:lumMod val="50000"/>
                </a:schemeClr>
              </a:buClr>
              <a:buNone/>
            </a:pPr>
            <a:r>
              <a:rPr lang="en-US" sz="4900" dirty="0">
                <a:latin typeface="Arial" panose="020B0604020202020204" pitchFamily="34" charset="0"/>
                <a:cs typeface="Arial" panose="020B0604020202020204" pitchFamily="34" charset="0"/>
              </a:rPr>
              <a:t>                                                                                                                       </a:t>
            </a:r>
            <a:r>
              <a:rPr lang="en-US" sz="6400" dirty="0">
                <a:latin typeface="Arial" panose="020B0604020202020204" pitchFamily="34" charset="0"/>
                <a:cs typeface="Arial" panose="020B0604020202020204" pitchFamily="34" charset="0"/>
              </a:rPr>
              <a:t>(NICE,2020 and NHS </a:t>
            </a:r>
            <a:r>
              <a:rPr lang="en-IN" sz="6400" dirty="0">
                <a:latin typeface="Arial" panose="020B0604020202020204" pitchFamily="34" charset="0"/>
                <a:cs typeface="Arial" panose="020B0604020202020204" pitchFamily="34" charset="0"/>
              </a:rPr>
              <a:t>England,2022)</a:t>
            </a:r>
            <a:endParaRPr lang="en-IN" sz="4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7646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9E1B4DE-39D5-D7DE-7BF8-14A310E66D30}"/>
              </a:ext>
            </a:extLst>
          </p:cNvPr>
          <p:cNvPicPr>
            <a:picLocks noGrp="1" noRot="1" noChangeAspect="1" noMove="1" noResize="1" noEditPoints="1" noAdjustHandles="1" noChangeArrowheads="1" noChangeShapeType="1" noCrop="1"/>
          </p:cNvPicPr>
          <p:nvPr>
            <p:ph idx="1"/>
          </p:nvPr>
        </p:nvPicPr>
        <p:blipFill>
          <a:blip r:embed="rId2">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
        <p:nvSpPr>
          <p:cNvPr id="2" name="Title 1">
            <a:extLst>
              <a:ext uri="{FF2B5EF4-FFF2-40B4-BE49-F238E27FC236}">
                <a16:creationId xmlns:a16="http://schemas.microsoft.com/office/drawing/2014/main" id="{F61F5BF9-01B0-A2E9-C3C2-E90CDCEEEEF9}"/>
              </a:ext>
            </a:extLst>
          </p:cNvPr>
          <p:cNvSpPr>
            <a:spLocks noGrp="1"/>
          </p:cNvSpPr>
          <p:nvPr>
            <p:ph type="title"/>
          </p:nvPr>
        </p:nvSpPr>
        <p:spPr>
          <a:xfrm>
            <a:off x="677334" y="609600"/>
            <a:ext cx="10747750" cy="668594"/>
          </a:xfrm>
        </p:spPr>
        <p:txBody>
          <a:bodyPr/>
          <a:lstStyle/>
          <a:p>
            <a:pPr algn="ctr"/>
            <a:r>
              <a:rPr lang="en-IN" b="1" u="sng" dirty="0">
                <a:solidFill>
                  <a:schemeClr val="accent1">
                    <a:lumMod val="75000"/>
                  </a:schemeClr>
                </a:solidFill>
                <a:latin typeface="Arial" panose="020B0604020202020204" pitchFamily="34" charset="0"/>
                <a:cs typeface="Arial" panose="020B0604020202020204" pitchFamily="34" charset="0"/>
              </a:rPr>
              <a:t>Management</a:t>
            </a:r>
            <a:r>
              <a:rPr lang="en-IN" dirty="0">
                <a:solidFill>
                  <a:schemeClr val="accent2">
                    <a:lumMod val="75000"/>
                  </a:schemeClr>
                </a:solidFill>
              </a:rPr>
              <a:t> </a:t>
            </a:r>
          </a:p>
        </p:txBody>
      </p:sp>
      <p:graphicFrame>
        <p:nvGraphicFramePr>
          <p:cNvPr id="6" name="Content Placeholder 5">
            <a:extLst>
              <a:ext uri="{FF2B5EF4-FFF2-40B4-BE49-F238E27FC236}">
                <a16:creationId xmlns:a16="http://schemas.microsoft.com/office/drawing/2014/main" id="{4C19D8F9-260C-900A-C020-5FA4690F0049}"/>
              </a:ext>
            </a:extLst>
          </p:cNvPr>
          <p:cNvGraphicFramePr>
            <a:graphicFrameLocks/>
          </p:cNvGraphicFramePr>
          <p:nvPr>
            <p:extLst>
              <p:ext uri="{D42A27DB-BD31-4B8C-83A1-F6EECF244321}">
                <p14:modId xmlns:p14="http://schemas.microsoft.com/office/powerpoint/2010/main" val="1850682101"/>
              </p:ext>
            </p:extLst>
          </p:nvPr>
        </p:nvGraphicFramePr>
        <p:xfrm>
          <a:off x="156136" y="943897"/>
          <a:ext cx="11760561" cy="2202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1">
            <a:extLst>
              <a:ext uri="{FF2B5EF4-FFF2-40B4-BE49-F238E27FC236}">
                <a16:creationId xmlns:a16="http://schemas.microsoft.com/office/drawing/2014/main" id="{EA636023-B46F-CFF4-9723-9C45E66406DD}"/>
              </a:ext>
            </a:extLst>
          </p:cNvPr>
          <p:cNvSpPr txBox="1">
            <a:spLocks/>
          </p:cNvSpPr>
          <p:nvPr/>
        </p:nvSpPr>
        <p:spPr>
          <a:xfrm>
            <a:off x="275303" y="2839064"/>
            <a:ext cx="11641393" cy="3214495"/>
          </a:xfrm>
          <a:prstGeom prst="rect">
            <a:avLst/>
          </a:prstGeom>
        </p:spPr>
        <p:txBody>
          <a:bodyPr vert="horz" lIns="91440" tIns="45720" rIns="91440" bIns="45720" rtlCol="0" anchor="t">
            <a:normAutofit fontScale="925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Focus is on symptom-based and holistic care.</a:t>
            </a: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Patients are managed through a multidisciplinary team (MDT).</a:t>
            </a: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Primary care professionals coordinate care and monitor progress.</a:t>
            </a:r>
          </a:p>
          <a:p>
            <a:r>
              <a:rPr lang="en-US" sz="1600" dirty="0">
                <a:solidFill>
                  <a:schemeClr val="accent2">
                    <a:lumMod val="75000"/>
                  </a:schemeClr>
                </a:solidFill>
                <a:latin typeface="Arial" panose="020B0604020202020204" pitchFamily="34" charset="0"/>
                <a:cs typeface="Arial" panose="020B0604020202020204" pitchFamily="34" charset="0"/>
              </a:rPr>
              <a:t>                                                                                                             (NICE,2020;NHS </a:t>
            </a:r>
            <a:r>
              <a:rPr lang="en-IN" sz="1600" dirty="0">
                <a:solidFill>
                  <a:schemeClr val="accent2">
                    <a:lumMod val="75000"/>
                  </a:schemeClr>
                </a:solidFill>
                <a:latin typeface="Arial" panose="020B0604020202020204" pitchFamily="34" charset="0"/>
                <a:cs typeface="Arial" panose="020B0604020202020204" pitchFamily="34" charset="0"/>
              </a:rPr>
              <a:t>England,2022; Greenhalgh rt al.,2020)</a:t>
            </a:r>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b="1" u="sng" dirty="0">
                <a:solidFill>
                  <a:schemeClr val="accent2">
                    <a:lumMod val="75000"/>
                  </a:schemeClr>
                </a:solidFill>
                <a:latin typeface="Arial" panose="020B0604020202020204" pitchFamily="34" charset="0"/>
                <a:cs typeface="Arial" panose="020B0604020202020204" pitchFamily="34" charset="0"/>
              </a:rPr>
              <a:t>Role of Primary Care</a:t>
            </a:r>
          </a:p>
          <a:p>
            <a:pPr marL="285750" indent="-285750">
              <a:buFont typeface="Wingdings" panose="05000000000000000000" pitchFamily="2" charset="2"/>
              <a:buChar char="v"/>
            </a:pPr>
            <a:endParaRPr lang="en-US" sz="1600" b="1"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First point of contact (GPs, community nurses)</a:t>
            </a: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Identify and assess symptoms</a:t>
            </a: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Provide initial management and reassurance</a:t>
            </a: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Refer to specialist services when needed</a:t>
            </a: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Ongoing follow-up and support</a:t>
            </a:r>
            <a:r>
              <a:rPr lang="en-IN" sz="1600" dirty="0">
                <a:solidFill>
                  <a:schemeClr val="accent2">
                    <a:lumMod val="75000"/>
                  </a:schemeClr>
                </a:solidFill>
                <a:latin typeface="Arial" panose="020B0604020202020204" pitchFamily="34" charset="0"/>
                <a:cs typeface="Arial" panose="020B0604020202020204" pitchFamily="34" charset="0"/>
              </a:rPr>
              <a:t> </a:t>
            </a: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GP: Develops treatment plans and refers to specialists</a:t>
            </a: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Nurse: Ensures medication adherence and follow-ups</a:t>
            </a:r>
            <a:endParaRPr lang="en-IN" sz="1600" dirty="0">
              <a:solidFill>
                <a:schemeClr val="accent2">
                  <a:lumMod val="75000"/>
                </a:schemeClr>
              </a:solidFill>
              <a:latin typeface="Arial" panose="020B0604020202020204" pitchFamily="34" charset="0"/>
              <a:cs typeface="Arial" panose="020B0604020202020204" pitchFamily="34" charset="0"/>
            </a:endParaRPr>
          </a:p>
          <a:p>
            <a:r>
              <a:rPr lang="en-IN" sz="1600" dirty="0">
                <a:solidFill>
                  <a:schemeClr val="accent2">
                    <a:lumMod val="75000"/>
                  </a:schemeClr>
                </a:solidFill>
                <a:latin typeface="Arial" panose="020B0604020202020204" pitchFamily="34" charset="0"/>
                <a:cs typeface="Arial" panose="020B0604020202020204" pitchFamily="34" charset="0"/>
              </a:rPr>
              <a:t>                                                                                                                                       (NICE,2023; NICE,2020)</a:t>
            </a:r>
          </a:p>
        </p:txBody>
      </p:sp>
    </p:spTree>
    <p:extLst>
      <p:ext uri="{BB962C8B-B14F-4D97-AF65-F5344CB8AC3E}">
        <p14:creationId xmlns:p14="http://schemas.microsoft.com/office/powerpoint/2010/main" val="2594736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25F8047-DFEB-06E4-DDA7-A074FBEBBA4C}"/>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4149B12-6210-7E8D-9C5D-4D730341FB26}"/>
              </a:ext>
            </a:extLst>
          </p:cNvPr>
          <p:cNvSpPr>
            <a:spLocks noGrp="1"/>
          </p:cNvSpPr>
          <p:nvPr>
            <p:ph type="title"/>
          </p:nvPr>
        </p:nvSpPr>
        <p:spPr>
          <a:xfrm>
            <a:off x="677333" y="609600"/>
            <a:ext cx="10098821" cy="757084"/>
          </a:xfrm>
        </p:spPr>
        <p:txBody>
          <a:bodyPr>
            <a:noAutofit/>
          </a:bodyPr>
          <a:lstStyle/>
          <a:p>
            <a:r>
              <a:rPr lang="en-IN" b="1" u="sng" dirty="0">
                <a:solidFill>
                  <a:schemeClr val="accent1">
                    <a:lumMod val="75000"/>
                  </a:schemeClr>
                </a:solidFill>
                <a:latin typeface="Arial" panose="020B0604020202020204" pitchFamily="34" charset="0"/>
                <a:cs typeface="Arial" panose="020B0604020202020204" pitchFamily="34" charset="0"/>
              </a:rPr>
              <a:t>Treatment Options (UK – Multiple Source)</a:t>
            </a:r>
          </a:p>
        </p:txBody>
      </p:sp>
      <p:sp>
        <p:nvSpPr>
          <p:cNvPr id="7" name="Content Placeholder 6">
            <a:extLst>
              <a:ext uri="{FF2B5EF4-FFF2-40B4-BE49-F238E27FC236}">
                <a16:creationId xmlns:a16="http://schemas.microsoft.com/office/drawing/2014/main" id="{A1CD1DE6-AA6E-4B17-0AFB-A41ACD2FE708}"/>
              </a:ext>
            </a:extLst>
          </p:cNvPr>
          <p:cNvSpPr>
            <a:spLocks noGrp="1"/>
          </p:cNvSpPr>
          <p:nvPr>
            <p:ph idx="1"/>
          </p:nvPr>
        </p:nvSpPr>
        <p:spPr>
          <a:xfrm>
            <a:off x="677333" y="1769807"/>
            <a:ext cx="10758454" cy="4478594"/>
          </a:xfrm>
        </p:spPr>
        <p:txBody>
          <a:bodyPr>
            <a:noAutofit/>
          </a:bodyPr>
          <a:lstStyle/>
          <a:p>
            <a:pPr>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In the UK, treatment of Post-COVID Syndrome focuses on managing symptoms rather than providing a single cure, as there is currently no definitive treatment available (NICE, 2020; Greenhalgh et al., 2020).</a:t>
            </a:r>
          </a:p>
          <a:p>
            <a:pPr>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Fatigue, which is one of the most common symptoms, is managed using pacing and energy conservation techniques to prevent symptom worsening (NHS, 2023; BMJ, 2021).</a:t>
            </a:r>
          </a:p>
          <a:p>
            <a:pPr>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Breathlessness is addressed through pulmonary rehabilitation </a:t>
            </a:r>
            <a:r>
              <a:rPr lang="en-US" sz="1600" dirty="0" err="1">
                <a:solidFill>
                  <a:schemeClr val="accent2">
                    <a:lumMod val="75000"/>
                  </a:schemeClr>
                </a:solidFill>
                <a:latin typeface="Arial" panose="020B0604020202020204" pitchFamily="34" charset="0"/>
                <a:cs typeface="Arial" panose="020B0604020202020204" pitchFamily="34" charset="0"/>
              </a:rPr>
              <a:t>programmes</a:t>
            </a:r>
            <a:r>
              <a:rPr lang="en-US" sz="1600" dirty="0">
                <a:solidFill>
                  <a:schemeClr val="accent2">
                    <a:lumMod val="75000"/>
                  </a:schemeClr>
                </a:solidFill>
                <a:latin typeface="Arial" panose="020B0604020202020204" pitchFamily="34" charset="0"/>
                <a:cs typeface="Arial" panose="020B0604020202020204" pitchFamily="34" charset="0"/>
              </a:rPr>
              <a:t> and breathing exercises, which have been shown to improve respiratory function (NHS England, 2022; WHO, 2023).</a:t>
            </a:r>
          </a:p>
          <a:p>
            <a:pPr>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Patients experiencing cognitive difficulties, such as brain fog, may benefit from cognitive rehabilitation and structured support (NIHR, 2021).</a:t>
            </a:r>
          </a:p>
          <a:p>
            <a:pPr>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Mental health support is also essential, including cognitive </a:t>
            </a:r>
            <a:r>
              <a:rPr lang="en-US" sz="1600" dirty="0" err="1">
                <a:solidFill>
                  <a:schemeClr val="accent2">
                    <a:lumMod val="75000"/>
                  </a:schemeClr>
                </a:solidFill>
                <a:latin typeface="Arial" panose="020B0604020202020204" pitchFamily="34" charset="0"/>
                <a:cs typeface="Arial" panose="020B0604020202020204" pitchFamily="34" charset="0"/>
              </a:rPr>
              <a:t>behavioural</a:t>
            </a:r>
            <a:r>
              <a:rPr lang="en-US" sz="1600" dirty="0">
                <a:solidFill>
                  <a:schemeClr val="accent2">
                    <a:lumMod val="75000"/>
                  </a:schemeClr>
                </a:solidFill>
                <a:latin typeface="Arial" panose="020B0604020202020204" pitchFamily="34" charset="0"/>
                <a:cs typeface="Arial" panose="020B0604020202020204" pitchFamily="34" charset="0"/>
              </a:rPr>
              <a:t> therapy (CBT) and treatment for anxiety and depression (NICE, 2020; Holmes et al., 2020).</a:t>
            </a:r>
          </a:p>
          <a:p>
            <a:r>
              <a:rPr lang="en-US" sz="1600" dirty="0">
                <a:solidFill>
                  <a:schemeClr val="accent2">
                    <a:lumMod val="75000"/>
                  </a:schemeClr>
                </a:solidFill>
                <a:latin typeface="Arial" panose="020B0604020202020204" pitchFamily="34" charset="0"/>
                <a:cs typeface="Arial" panose="020B0604020202020204" pitchFamily="34" charset="0"/>
              </a:rPr>
              <a:t>The provision of rehabilitation services, such as physiotherapy and occupational therapy, aim to reintroduce patients to activities of daily living (NHS England, 2022; Royal College of Occupational Therapists, 2021)</a:t>
            </a:r>
          </a:p>
        </p:txBody>
      </p:sp>
    </p:spTree>
    <p:extLst>
      <p:ext uri="{BB962C8B-B14F-4D97-AF65-F5344CB8AC3E}">
        <p14:creationId xmlns:p14="http://schemas.microsoft.com/office/powerpoint/2010/main" val="1055033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4EA2D93-BAAA-35BC-4454-784EF1553FA3}"/>
              </a:ext>
            </a:extLst>
          </p:cNvPr>
          <p:cNvPicPr>
            <a:picLocks noGrp="1" noRot="1" noChangeAspect="1" noMove="1" noResize="1" noEditPoints="1" noAdjustHandles="1" noChangeArrowheads="1" noChangeShapeType="1" noCrop="1"/>
          </p:cNvPicPr>
          <p:nvPr>
            <p:ph idx="1"/>
          </p:nvPr>
        </p:nvPicPr>
        <p:blipFill>
          <a:blip r:embed="rId2">
            <a:extLst>
              <a:ext uri="{28A0092B-C50C-407E-A947-70E740481C1C}">
                <a14:useLocalDpi xmlns:a14="http://schemas.microsoft.com/office/drawing/2010/main" val="0"/>
              </a:ext>
            </a:extLst>
          </a:blip>
          <a:stretch>
            <a:fillRect/>
          </a:stretch>
        </p:blipFill>
        <p:spPr>
          <a:xfrm>
            <a:off x="0" y="-71284"/>
            <a:ext cx="12192000" cy="7000568"/>
          </a:xfrm>
          <a:prstGeom prst="rect">
            <a:avLst/>
          </a:prstGeom>
        </p:spPr>
      </p:pic>
      <p:sp>
        <p:nvSpPr>
          <p:cNvPr id="2" name="Title 1">
            <a:extLst>
              <a:ext uri="{FF2B5EF4-FFF2-40B4-BE49-F238E27FC236}">
                <a16:creationId xmlns:a16="http://schemas.microsoft.com/office/drawing/2014/main" id="{85EE4996-CF10-EAA4-C526-C20FDE89D257}"/>
              </a:ext>
            </a:extLst>
          </p:cNvPr>
          <p:cNvSpPr>
            <a:spLocks noGrp="1"/>
          </p:cNvSpPr>
          <p:nvPr>
            <p:ph type="title"/>
          </p:nvPr>
        </p:nvSpPr>
        <p:spPr>
          <a:xfrm>
            <a:off x="757084" y="609600"/>
            <a:ext cx="10898622" cy="686765"/>
          </a:xfrm>
        </p:spPr>
        <p:txBody>
          <a:bodyPr>
            <a:normAutofit/>
          </a:bodyPr>
          <a:lstStyle/>
          <a:p>
            <a:r>
              <a:rPr lang="en-US" sz="2800" b="1" u="sng" dirty="0">
                <a:latin typeface="Arial" panose="020B0604020202020204" pitchFamily="34" charset="0"/>
                <a:cs typeface="Arial" panose="020B0604020202020204" pitchFamily="34" charset="0"/>
              </a:rPr>
              <a:t>Primary</a:t>
            </a:r>
            <a:r>
              <a:rPr lang="en-US" sz="3200" b="1" u="sng" dirty="0">
                <a:latin typeface="Arial" panose="020B0604020202020204" pitchFamily="34" charset="0"/>
                <a:cs typeface="Arial" panose="020B0604020202020204" pitchFamily="34" charset="0"/>
              </a:rPr>
              <a:t> Care Role &amp; Ongoing Support (Multiple </a:t>
            </a:r>
            <a:r>
              <a:rPr lang="en-US" sz="2800" b="1" u="sng" dirty="0">
                <a:latin typeface="Arial" panose="020B0604020202020204" pitchFamily="34" charset="0"/>
                <a:cs typeface="Arial" panose="020B0604020202020204" pitchFamily="34" charset="0"/>
              </a:rPr>
              <a:t>Sources</a:t>
            </a:r>
            <a:r>
              <a:rPr lang="en-US" sz="3200" b="1" u="sng" dirty="0">
                <a:latin typeface="Arial" panose="020B0604020202020204" pitchFamily="34" charset="0"/>
                <a:cs typeface="Arial" panose="020B0604020202020204" pitchFamily="34" charset="0"/>
              </a:rPr>
              <a:t>)</a:t>
            </a:r>
            <a:endParaRPr lang="en-IN" sz="3200" b="1" u="sng" dirty="0">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18562364-02F5-A6C1-4296-269014811F59}"/>
              </a:ext>
            </a:extLst>
          </p:cNvPr>
          <p:cNvSpPr txBox="1">
            <a:spLocks/>
          </p:cNvSpPr>
          <p:nvPr/>
        </p:nvSpPr>
        <p:spPr>
          <a:xfrm>
            <a:off x="757084" y="1702037"/>
            <a:ext cx="10353368" cy="426228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Primary care and community healthcare providers are usually the first point of contact and coordinate long-term care for individuals with Long COVID </a:t>
            </a:r>
            <a:r>
              <a:rPr lang="en-IN" sz="1600" dirty="0">
                <a:solidFill>
                  <a:schemeClr val="accent2">
                    <a:lumMod val="75000"/>
                  </a:schemeClr>
                </a:solidFill>
                <a:latin typeface="Arial" panose="020B0604020202020204" pitchFamily="34" charset="0"/>
                <a:cs typeface="Arial" panose="020B0604020202020204" pitchFamily="34" charset="0"/>
              </a:rPr>
              <a:t>Syndrome</a:t>
            </a:r>
            <a:r>
              <a:rPr lang="en-US" sz="1600" dirty="0">
                <a:solidFill>
                  <a:schemeClr val="accent2">
                    <a:lumMod val="75000"/>
                  </a:schemeClr>
                </a:solidFill>
                <a:latin typeface="Arial" panose="020B0604020202020204" pitchFamily="34" charset="0"/>
                <a:cs typeface="Arial" panose="020B0604020202020204" pitchFamily="34" charset="0"/>
              </a:rPr>
              <a:t>, thus they are in a key position to support patients (NHS England, 2022; Greenhalgh et al., 2020).</a:t>
            </a:r>
          </a:p>
          <a:p>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They are responsible for assessing symptoms, providing initial treatment, and referring patients to multidisciplinary teams when required (NICE, 2020; NIHR, 2021)</a:t>
            </a:r>
          </a:p>
          <a:p>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Ongoing monitoring and follow-up are essential to ensure recovery and prevent complications (WHO, 2023).</a:t>
            </a:r>
          </a:p>
          <a:p>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Supported self-management is encouraged, including goal setting, symptom tracking, and accessing community-based services such as social prescribing (NHS, 2023; RCOT, 2021).</a:t>
            </a:r>
          </a:p>
          <a:p>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There is currently limited evidence for pharmacological treatment, and medications are mainly used for symptom relief rather than cure (BMJ, 2021; NICE, 2020).</a:t>
            </a:r>
          </a:p>
          <a:p>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Overall, a holistic and patient-</a:t>
            </a:r>
            <a:r>
              <a:rPr lang="en-US" sz="1600" dirty="0" err="1">
                <a:solidFill>
                  <a:schemeClr val="accent2">
                    <a:lumMod val="75000"/>
                  </a:schemeClr>
                </a:solidFill>
                <a:latin typeface="Arial" panose="020B0604020202020204" pitchFamily="34" charset="0"/>
                <a:cs typeface="Arial" panose="020B0604020202020204" pitchFamily="34" charset="0"/>
              </a:rPr>
              <a:t>centred</a:t>
            </a:r>
            <a:r>
              <a:rPr lang="en-US" sz="1600" dirty="0">
                <a:solidFill>
                  <a:schemeClr val="accent2">
                    <a:lumMod val="75000"/>
                  </a:schemeClr>
                </a:solidFill>
                <a:latin typeface="Arial" panose="020B0604020202020204" pitchFamily="34" charset="0"/>
                <a:cs typeface="Arial" panose="020B0604020202020204" pitchFamily="34" charset="0"/>
              </a:rPr>
              <a:t> approach is recommended to improve long-term outcomes (WHO, 2023; NHS England, 2022).</a:t>
            </a:r>
            <a:endParaRPr lang="en-IN" sz="1600" dirty="0">
              <a:solidFill>
                <a:schemeClr val="accent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1899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962AAF0-8E45-D79A-AE42-C0939325B5AF}"/>
              </a:ext>
            </a:extLst>
          </p:cNvPr>
          <p:cNvPicPr>
            <a:picLocks noGrp="1" noRot="1" noChangeAspect="1" noMove="1" noResize="1" noEditPoints="1" noAdjustHandles="1" noChangeArrowheads="1" noChangeShapeType="1" noCrop="1"/>
          </p:cNvPicPr>
          <p:nvPr>
            <p:ph sz="half"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0B64A1E-CB1B-D7F9-453D-C5EBBCBA744D}"/>
              </a:ext>
            </a:extLst>
          </p:cNvPr>
          <p:cNvSpPr>
            <a:spLocks noGrp="1"/>
          </p:cNvSpPr>
          <p:nvPr>
            <p:ph type="title"/>
          </p:nvPr>
        </p:nvSpPr>
        <p:spPr/>
        <p:txBody>
          <a:bodyPr>
            <a:normAutofit/>
          </a:bodyPr>
          <a:lstStyle/>
          <a:p>
            <a:r>
              <a:rPr lang="en-IN" b="1" u="sng" dirty="0">
                <a:latin typeface="Arial" panose="020B0604020202020204" pitchFamily="34" charset="0"/>
                <a:cs typeface="Arial" panose="020B0604020202020204" pitchFamily="34" charset="0"/>
              </a:rPr>
              <a:t>Comorbidities Associated with Post COVID Syndrome</a:t>
            </a:r>
          </a:p>
        </p:txBody>
      </p:sp>
      <p:pic>
        <p:nvPicPr>
          <p:cNvPr id="10" name="Content Placeholder 9">
            <a:extLst>
              <a:ext uri="{FF2B5EF4-FFF2-40B4-BE49-F238E27FC236}">
                <a16:creationId xmlns:a16="http://schemas.microsoft.com/office/drawing/2014/main" id="{F4104928-24DC-2E2C-5A62-192A824B04A8}"/>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rcRect l="13379" t="12319" r="13603" b="18092"/>
          <a:stretch>
            <a:fillRect/>
          </a:stretch>
        </p:blipFill>
        <p:spPr>
          <a:xfrm>
            <a:off x="7792065" y="2068997"/>
            <a:ext cx="4296696" cy="3800861"/>
          </a:xfrm>
          <a:prstGeom prst="rect">
            <a:avLst/>
          </a:prstGeom>
          <a:ln>
            <a:noFill/>
          </a:ln>
          <a:effectLst>
            <a:softEdge rad="112500"/>
          </a:effectLst>
        </p:spPr>
      </p:pic>
      <p:sp>
        <p:nvSpPr>
          <p:cNvPr id="8" name="Content Placeholder 6">
            <a:extLst>
              <a:ext uri="{FF2B5EF4-FFF2-40B4-BE49-F238E27FC236}">
                <a16:creationId xmlns:a16="http://schemas.microsoft.com/office/drawing/2014/main" id="{7D59E924-64EE-3A5B-564D-40B2E3B6BD2E}"/>
              </a:ext>
            </a:extLst>
          </p:cNvPr>
          <p:cNvSpPr txBox="1">
            <a:spLocks/>
          </p:cNvSpPr>
          <p:nvPr/>
        </p:nvSpPr>
        <p:spPr>
          <a:xfrm>
            <a:off x="434396" y="2068997"/>
            <a:ext cx="7254430" cy="4607105"/>
          </a:xfrm>
          <a:prstGeom prst="rect">
            <a:avLst/>
          </a:prstGeom>
        </p:spPr>
        <p:txBody>
          <a:bodyPr vert="horz" lIns="91440" tIns="45720" rIns="91440" bIns="45720" rtlCol="0">
            <a:normAutofit fontScale="25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buFont typeface="Wingdings" panose="05000000000000000000" pitchFamily="2" charset="2"/>
              <a:buChar char="v"/>
            </a:pPr>
            <a:r>
              <a:rPr lang="en-US" sz="6400" dirty="0">
                <a:solidFill>
                  <a:schemeClr val="accent2">
                    <a:lumMod val="75000"/>
                  </a:schemeClr>
                </a:solidFill>
                <a:latin typeface="Arial" panose="020B0604020202020204" pitchFamily="34" charset="0"/>
                <a:cs typeface="Arial" panose="020B0604020202020204" pitchFamily="34" charset="0"/>
              </a:rPr>
              <a:t>Post-COVID Syndrome can be accompanied by a variety of additional conditions that can exacerbate patient symptoms and slow recovery.(WHO,2020)</a:t>
            </a:r>
          </a:p>
          <a:p>
            <a:pPr>
              <a:buFont typeface="Wingdings" panose="05000000000000000000" pitchFamily="2" charset="2"/>
              <a:buChar char="v"/>
            </a:pPr>
            <a:r>
              <a:rPr lang="en-US" sz="6400" dirty="0">
                <a:solidFill>
                  <a:schemeClr val="accent2">
                    <a:lumMod val="75000"/>
                  </a:schemeClr>
                </a:solidFill>
                <a:latin typeface="Arial" panose="020B0604020202020204" pitchFamily="34" charset="0"/>
                <a:cs typeface="Arial" panose="020B0604020202020204" pitchFamily="34" charset="0"/>
              </a:rPr>
              <a:t>In the UK, individuals with pre-existing conditions including diabetes, hypertension and cardiovascular disease were found to be more likely to experience longer lasting symptoms of Long COVID (ONS, 2023; NICE, 2020).</a:t>
            </a:r>
          </a:p>
          <a:p>
            <a:pPr>
              <a:buFont typeface="Wingdings" panose="05000000000000000000" pitchFamily="2" charset="2"/>
              <a:buChar char="v"/>
            </a:pPr>
            <a:r>
              <a:rPr lang="en-US" sz="6400" dirty="0">
                <a:solidFill>
                  <a:schemeClr val="accent2">
                    <a:lumMod val="75000"/>
                  </a:schemeClr>
                </a:solidFill>
                <a:latin typeface="Arial" panose="020B0604020202020204" pitchFamily="34" charset="0"/>
                <a:cs typeface="Arial" panose="020B0604020202020204" pitchFamily="34" charset="0"/>
              </a:rPr>
              <a:t>Breathing problems including asthma and COPD may enhance the severity of breathlessness, and other breathing symptoms (NHS, 2023).</a:t>
            </a:r>
          </a:p>
          <a:p>
            <a:pPr>
              <a:buFont typeface="Wingdings" panose="05000000000000000000" pitchFamily="2" charset="2"/>
              <a:buChar char="v"/>
            </a:pPr>
            <a:r>
              <a:rPr lang="en-US" sz="6400" dirty="0">
                <a:solidFill>
                  <a:schemeClr val="accent2">
                    <a:lumMod val="75000"/>
                  </a:schemeClr>
                </a:solidFill>
                <a:latin typeface="Arial" panose="020B0604020202020204" pitchFamily="34" charset="0"/>
                <a:cs typeface="Arial" panose="020B0604020202020204" pitchFamily="34" charset="0"/>
              </a:rPr>
              <a:t>Pre-existing, mental health problems such as anxiety and depression, are prevalent among Long COVID patients and may be both a cause and effect of Long COVID (WHO, 2023; BMJ, 2021).</a:t>
            </a:r>
          </a:p>
          <a:p>
            <a:pPr>
              <a:buFont typeface="Wingdings" panose="05000000000000000000" pitchFamily="2" charset="2"/>
              <a:buChar char="v"/>
            </a:pPr>
            <a:r>
              <a:rPr lang="en-US" sz="6400" dirty="0">
                <a:solidFill>
                  <a:schemeClr val="accent2">
                    <a:lumMod val="75000"/>
                  </a:schemeClr>
                </a:solidFill>
                <a:latin typeface="Arial" panose="020B0604020202020204" pitchFamily="34" charset="0"/>
                <a:cs typeface="Arial" panose="020B0604020202020204" pitchFamily="34" charset="0"/>
              </a:rPr>
              <a:t>Furthermore, obesity was also established as a risk factor, that causes increased inflammation and longer recovery times (NIHR, 2021)</a:t>
            </a:r>
          </a:p>
          <a:p>
            <a:pPr>
              <a:buFont typeface="Wingdings" panose="05000000000000000000" pitchFamily="2" charset="2"/>
              <a:buChar char="v"/>
            </a:pPr>
            <a:r>
              <a:rPr lang="en-US" sz="6400" dirty="0">
                <a:solidFill>
                  <a:schemeClr val="accent2">
                    <a:lumMod val="75000"/>
                  </a:schemeClr>
                </a:solidFill>
                <a:latin typeface="Arial" panose="020B0604020202020204" pitchFamily="34" charset="0"/>
                <a:cs typeface="Arial" panose="020B0604020202020204" pitchFamily="34" charset="0"/>
              </a:rPr>
              <a:t>For primary care and community healthcare professionals, recognizing these comorbidities is essential for providing holistic and personalized care.(WHO,2023)</a:t>
            </a:r>
          </a:p>
          <a:p>
            <a:pPr>
              <a:buFont typeface="Wingdings" panose="05000000000000000000" pitchFamily="2" charset="2"/>
              <a:buChar char="v"/>
            </a:pPr>
            <a:r>
              <a:rPr lang="en-US" sz="6400" dirty="0">
                <a:solidFill>
                  <a:schemeClr val="accent2">
                    <a:lumMod val="75000"/>
                  </a:schemeClr>
                </a:solidFill>
                <a:latin typeface="Arial" panose="020B0604020202020204" pitchFamily="34" charset="0"/>
                <a:cs typeface="Arial" panose="020B0604020202020204" pitchFamily="34" charset="0"/>
              </a:rPr>
              <a:t>Identifying comorbidities helps primary care professionals provide holistic care.(BMJ,2022)</a:t>
            </a:r>
            <a:endParaRPr lang="en-IN" sz="6400" dirty="0">
              <a:solidFill>
                <a:schemeClr val="accent2">
                  <a:lumMod val="75000"/>
                </a:schemeClr>
              </a:solidFill>
              <a:latin typeface="Arial" panose="020B0604020202020204" pitchFamily="34" charset="0"/>
              <a:cs typeface="Arial" panose="020B0604020202020204" pitchFamily="34" charset="0"/>
            </a:endParaRPr>
          </a:p>
          <a:p>
            <a:endParaRPr lang="en-IN" dirty="0"/>
          </a:p>
        </p:txBody>
      </p:sp>
      <p:sp>
        <p:nvSpPr>
          <p:cNvPr id="11" name="Title 1">
            <a:extLst>
              <a:ext uri="{FF2B5EF4-FFF2-40B4-BE49-F238E27FC236}">
                <a16:creationId xmlns:a16="http://schemas.microsoft.com/office/drawing/2014/main" id="{C40D97A2-934C-52E9-1644-9077FECF1076}"/>
              </a:ext>
            </a:extLst>
          </p:cNvPr>
          <p:cNvSpPr txBox="1">
            <a:spLocks/>
          </p:cNvSpPr>
          <p:nvPr/>
        </p:nvSpPr>
        <p:spPr>
          <a:xfrm>
            <a:off x="7792065" y="5869858"/>
            <a:ext cx="4199308" cy="635114"/>
          </a:xfrm>
          <a:prstGeom prst="rect">
            <a:avLst/>
          </a:prstGeom>
        </p:spPr>
        <p:txBody>
          <a:bodyPr vert="horz" lIns="91440" tIns="45720" rIns="91440" bIns="45720" rtlCol="0" anchor="t">
            <a:normAutofit fontScale="85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IN" sz="1600" b="1" u="sng" dirty="0">
                <a:solidFill>
                  <a:schemeClr val="accent2">
                    <a:lumMod val="75000"/>
                  </a:schemeClr>
                </a:solidFill>
                <a:latin typeface="Arial" panose="020B0604020202020204" pitchFamily="34" charset="0"/>
                <a:cs typeface="Arial" panose="020B0604020202020204" pitchFamily="34" charset="0"/>
              </a:rPr>
              <a:t>Figure: 03&gt; </a:t>
            </a:r>
            <a:r>
              <a:rPr lang="en-IN" sz="1600" dirty="0">
                <a:solidFill>
                  <a:schemeClr val="accent2">
                    <a:lumMod val="75000"/>
                  </a:schemeClr>
                </a:solidFill>
                <a:latin typeface="Arial" panose="020B0604020202020204" pitchFamily="34" charset="0"/>
                <a:cs typeface="Arial" panose="020B0604020202020204" pitchFamily="34" charset="0"/>
              </a:rPr>
              <a:t>Comorbidities</a:t>
            </a:r>
          </a:p>
          <a:p>
            <a:pPr algn="ctr"/>
            <a:r>
              <a:rPr lang="en-IN" sz="1600" dirty="0">
                <a:solidFill>
                  <a:schemeClr val="accent2">
                    <a:lumMod val="75000"/>
                  </a:schemeClr>
                </a:solidFill>
                <a:latin typeface="Arial" panose="020B0604020202020204" pitchFamily="34" charset="0"/>
                <a:cs typeface="Arial" panose="020B0604020202020204" pitchFamily="34" charset="0"/>
              </a:rPr>
              <a:t>Created by author (2026)</a:t>
            </a:r>
          </a:p>
          <a:p>
            <a:pPr algn="ctr"/>
            <a:r>
              <a:rPr lang="en-IN" sz="1600" dirty="0">
                <a:solidFill>
                  <a:schemeClr val="accent2">
                    <a:lumMod val="75000"/>
                  </a:schemeClr>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84084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FB585BB-C544-D017-9AC3-91582C3C8D16}"/>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107063" y="0"/>
            <a:ext cx="12192000" cy="6858000"/>
          </a:xfrm>
          <a:prstGeom prst="rect">
            <a:avLst/>
          </a:prstGeom>
        </p:spPr>
      </p:pic>
      <p:sp>
        <p:nvSpPr>
          <p:cNvPr id="2" name="Title 1">
            <a:extLst>
              <a:ext uri="{FF2B5EF4-FFF2-40B4-BE49-F238E27FC236}">
                <a16:creationId xmlns:a16="http://schemas.microsoft.com/office/drawing/2014/main" id="{548AA5DB-CD57-23D9-223F-03BC885C99F9}"/>
              </a:ext>
            </a:extLst>
          </p:cNvPr>
          <p:cNvSpPr>
            <a:spLocks noGrp="1"/>
          </p:cNvSpPr>
          <p:nvPr>
            <p:ph type="title"/>
          </p:nvPr>
        </p:nvSpPr>
        <p:spPr>
          <a:xfrm>
            <a:off x="107063" y="344130"/>
            <a:ext cx="8596668" cy="865239"/>
          </a:xfrm>
        </p:spPr>
        <p:txBody>
          <a:bodyPr>
            <a:normAutofit fontScale="90000"/>
          </a:bodyPr>
          <a:lstStyle/>
          <a:p>
            <a:r>
              <a:rPr lang="en-IN" b="1" u="sng" dirty="0">
                <a:latin typeface="Arial" panose="020B0604020202020204" pitchFamily="34" charset="0"/>
                <a:cs typeface="Arial" panose="020B0604020202020204" pitchFamily="34" charset="0"/>
              </a:rPr>
              <a:t>Prevention</a:t>
            </a:r>
            <a:br>
              <a:rPr lang="en-IN" b="1" u="sng" dirty="0">
                <a:latin typeface="Arial" panose="020B0604020202020204" pitchFamily="34" charset="0"/>
                <a:cs typeface="Arial" panose="020B0604020202020204" pitchFamily="34" charset="0"/>
              </a:rPr>
            </a:br>
            <a:r>
              <a:rPr lang="en-IN" sz="1600" dirty="0">
                <a:solidFill>
                  <a:schemeClr val="accent2">
                    <a:lumMod val="75000"/>
                  </a:schemeClr>
                </a:solidFill>
                <a:latin typeface="Arial" panose="020B0604020202020204" pitchFamily="34" charset="0"/>
                <a:cs typeface="Arial" panose="020B0604020202020204" pitchFamily="34" charset="0"/>
              </a:rPr>
              <a:t>Primary Prevention, Secondary Prevention and Tertiary Prevention </a:t>
            </a:r>
            <a:br>
              <a:rPr lang="en-IN" b="1" u="sng" dirty="0">
                <a:latin typeface="Arial" panose="020B0604020202020204" pitchFamily="34" charset="0"/>
                <a:cs typeface="Arial" panose="020B0604020202020204" pitchFamily="34" charset="0"/>
              </a:rPr>
            </a:br>
            <a:r>
              <a:rPr lang="en-IN" dirty="0"/>
              <a:t> </a:t>
            </a:r>
          </a:p>
        </p:txBody>
      </p:sp>
      <p:pic>
        <p:nvPicPr>
          <p:cNvPr id="6" name="Content Placeholder 5">
            <a:extLst>
              <a:ext uri="{FF2B5EF4-FFF2-40B4-BE49-F238E27FC236}">
                <a16:creationId xmlns:a16="http://schemas.microsoft.com/office/drawing/2014/main" id="{FEF3344F-D3A6-7390-73DB-6DAC82889CF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958347" y="1553498"/>
            <a:ext cx="6056671" cy="4580628"/>
          </a:xfrm>
          <a:prstGeom prst="rect">
            <a:avLst/>
          </a:prstGeom>
        </p:spPr>
      </p:pic>
      <p:sp>
        <p:nvSpPr>
          <p:cNvPr id="9" name="Title 1">
            <a:extLst>
              <a:ext uri="{FF2B5EF4-FFF2-40B4-BE49-F238E27FC236}">
                <a16:creationId xmlns:a16="http://schemas.microsoft.com/office/drawing/2014/main" id="{1327E3ED-225A-E8D1-1C60-4F3F2E7239A9}"/>
              </a:ext>
            </a:extLst>
          </p:cNvPr>
          <p:cNvSpPr txBox="1">
            <a:spLocks/>
          </p:cNvSpPr>
          <p:nvPr/>
        </p:nvSpPr>
        <p:spPr>
          <a:xfrm>
            <a:off x="107063" y="1914832"/>
            <a:ext cx="5851284" cy="4790768"/>
          </a:xfrm>
          <a:prstGeom prst="rect">
            <a:avLst/>
          </a:prstGeom>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This diagram shows the three levels of prevention in public health, which aim to reduce the impact of diseases like Post-COVID Syndrome. (Ochs et al.2024; WHO,2023)</a:t>
            </a:r>
          </a:p>
          <a:p>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Primary prevention focuses on preventing the disease before it occurs through measures such as vaccination, hygiene, and health education.(</a:t>
            </a:r>
            <a:r>
              <a:rPr lang="en-IN" sz="1600" dirty="0">
                <a:solidFill>
                  <a:schemeClr val="accent2">
                    <a:lumMod val="75000"/>
                  </a:schemeClr>
                </a:solidFill>
                <a:latin typeface="Arial" panose="020B0604020202020204" pitchFamily="34" charset="0"/>
                <a:cs typeface="Arial" panose="020B0604020202020204" pitchFamily="34" charset="0"/>
              </a:rPr>
              <a:t>Public Health Scotland,2023; NHS,2023)</a:t>
            </a:r>
            <a:endParaRPr lang="en-US" sz="1600" dirty="0">
              <a:solidFill>
                <a:schemeClr val="accent2">
                  <a:lumMod val="75000"/>
                </a:schemeClr>
              </a:solidFill>
              <a:latin typeface="Arial" panose="020B0604020202020204" pitchFamily="34" charset="0"/>
              <a:cs typeface="Arial" panose="020B0604020202020204" pitchFamily="34" charset="0"/>
            </a:endParaRPr>
          </a:p>
          <a:p>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Secondary prevention, involves detection and treatment of the condition at an early stage, and thereby reducing the severity of the condition and preventing complications. </a:t>
            </a:r>
            <a:r>
              <a:rPr lang="en-US" sz="1600" dirty="0">
                <a:solidFill>
                  <a:schemeClr val="accent2">
                    <a:lumMod val="75000"/>
                  </a:schemeClr>
                </a:solidFill>
              </a:rPr>
              <a:t>(NICE, 2020)</a:t>
            </a:r>
          </a:p>
          <a:p>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Tertiary prevention aims to manage long-term effects through rehabilitation, ongoing support, and improving quality of life.(NIHR,2021)</a:t>
            </a:r>
            <a:br>
              <a:rPr lang="en-IN" sz="1600" dirty="0">
                <a:solidFill>
                  <a:schemeClr val="accent2">
                    <a:lumMod val="75000"/>
                  </a:schemeClr>
                </a:solidFill>
                <a:latin typeface="Arial" panose="020B0604020202020204" pitchFamily="34" charset="0"/>
                <a:cs typeface="Arial" panose="020B0604020202020204" pitchFamily="34" charset="0"/>
              </a:rPr>
            </a:br>
            <a:r>
              <a:rPr lang="en-IN" sz="1600" dirty="0">
                <a:solidFill>
                  <a:schemeClr val="accent2">
                    <a:lumMod val="75000"/>
                  </a:schemeClr>
                </a:solidFill>
                <a:latin typeface="Arial" panose="020B0604020202020204" pitchFamily="34" charset="0"/>
                <a:cs typeface="Arial" panose="020B0604020202020204" pitchFamily="34" charset="0"/>
              </a:rPr>
              <a:t> </a:t>
            </a:r>
          </a:p>
        </p:txBody>
      </p:sp>
      <p:sp>
        <p:nvSpPr>
          <p:cNvPr id="10" name="Title 1">
            <a:extLst>
              <a:ext uri="{FF2B5EF4-FFF2-40B4-BE49-F238E27FC236}">
                <a16:creationId xmlns:a16="http://schemas.microsoft.com/office/drawing/2014/main" id="{D15C7B06-EF8C-63B9-F4B7-785C4E2CAE8D}"/>
              </a:ext>
            </a:extLst>
          </p:cNvPr>
          <p:cNvSpPr txBox="1">
            <a:spLocks/>
          </p:cNvSpPr>
          <p:nvPr/>
        </p:nvSpPr>
        <p:spPr>
          <a:xfrm>
            <a:off x="6926004" y="6212785"/>
            <a:ext cx="4695995" cy="865239"/>
          </a:xfrm>
          <a:prstGeom prst="rect">
            <a:avLst/>
          </a:prstGeom>
        </p:spPr>
        <p:txBody>
          <a:bodyPr vert="horz" lIns="91440" tIns="45720" rIns="91440" bIns="45720" rtlCol="0" anchor="t">
            <a:normAutofit fontScale="825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IN" sz="1800" b="1" u="sng" dirty="0">
                <a:solidFill>
                  <a:schemeClr val="accent2">
                    <a:lumMod val="50000"/>
                  </a:schemeClr>
                </a:solidFill>
                <a:latin typeface="Arial" panose="020B0604020202020204" pitchFamily="34" charset="0"/>
                <a:cs typeface="Arial" panose="020B0604020202020204" pitchFamily="34" charset="0"/>
              </a:rPr>
              <a:t>Figure: 04&gt;L</a:t>
            </a:r>
            <a:r>
              <a:rPr lang="en-IN" sz="1800" u="sng" dirty="0">
                <a:solidFill>
                  <a:schemeClr val="accent2">
                    <a:lumMod val="50000"/>
                  </a:schemeClr>
                </a:solidFill>
                <a:latin typeface="Arial" panose="020B0604020202020204" pitchFamily="34" charset="0"/>
                <a:cs typeface="Arial" panose="020B0604020202020204" pitchFamily="34" charset="0"/>
              </a:rPr>
              <a:t>evels of Preventions in Public Health, Ochs et al.(2024</a:t>
            </a:r>
            <a:r>
              <a:rPr lang="en-IN" sz="1800" u="sng" dirty="0">
                <a:solidFill>
                  <a:schemeClr val="accent2">
                    <a:lumMod val="75000"/>
                  </a:schemeClr>
                </a:solidFill>
                <a:latin typeface="Arial" panose="020B0604020202020204" pitchFamily="34" charset="0"/>
                <a:cs typeface="Arial" panose="020B0604020202020204" pitchFamily="34" charset="0"/>
              </a:rPr>
              <a:t>)</a:t>
            </a:r>
            <a:r>
              <a:rPr lang="en-IN" sz="1800" dirty="0">
                <a:solidFill>
                  <a:schemeClr val="accent2">
                    <a:lumMod val="75000"/>
                  </a:schemeClr>
                </a:solidFill>
                <a:latin typeface="Arial" panose="020B0604020202020204" pitchFamily="34" charset="0"/>
                <a:cs typeface="Arial" panose="020B0604020202020204" pitchFamily="34" charset="0"/>
              </a:rPr>
              <a:t> </a:t>
            </a:r>
            <a:br>
              <a:rPr lang="en-IN" b="1" u="sng" dirty="0">
                <a:latin typeface="Arial" panose="020B0604020202020204" pitchFamily="34" charset="0"/>
                <a:cs typeface="Arial" panose="020B0604020202020204" pitchFamily="34" charset="0"/>
              </a:rPr>
            </a:br>
            <a:r>
              <a:rPr lang="en-IN" dirty="0"/>
              <a:t> </a:t>
            </a:r>
          </a:p>
        </p:txBody>
      </p:sp>
    </p:spTree>
    <p:extLst>
      <p:ext uri="{BB962C8B-B14F-4D97-AF65-F5344CB8AC3E}">
        <p14:creationId xmlns:p14="http://schemas.microsoft.com/office/powerpoint/2010/main" val="1213908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91772F7-6EC0-3859-4C78-2BB81B39C55A}"/>
              </a:ext>
            </a:extLst>
          </p:cNvPr>
          <p:cNvPicPr>
            <a:picLocks noGrp="1" noRot="1" noChangeAspect="1" noMove="1" noResize="1" noEditPoints="1" noAdjustHandles="1" noChangeArrowheads="1" noChangeShapeType="1" noCrop="1"/>
          </p:cNvPicPr>
          <p:nvPr>
            <p:ph idx="1"/>
          </p:nvPr>
        </p:nvPicPr>
        <p:blipFill>
          <a:blip r:embed="rId3">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
        <p:nvSpPr>
          <p:cNvPr id="2" name="Title 1">
            <a:extLst>
              <a:ext uri="{FF2B5EF4-FFF2-40B4-BE49-F238E27FC236}">
                <a16:creationId xmlns:a16="http://schemas.microsoft.com/office/drawing/2014/main" id="{74DA7449-8FD6-92B1-7E24-B9DCDBF7054E}"/>
              </a:ext>
            </a:extLst>
          </p:cNvPr>
          <p:cNvSpPr>
            <a:spLocks noGrp="1"/>
          </p:cNvSpPr>
          <p:nvPr>
            <p:ph type="title"/>
          </p:nvPr>
        </p:nvSpPr>
        <p:spPr>
          <a:xfrm>
            <a:off x="645103" y="105694"/>
            <a:ext cx="9656369" cy="816077"/>
          </a:xfrm>
        </p:spPr>
        <p:txBody>
          <a:bodyPr/>
          <a:lstStyle/>
          <a:p>
            <a:r>
              <a:rPr lang="en-IN" b="1" u="sng" dirty="0">
                <a:latin typeface="Arial" panose="020B0604020202020204" pitchFamily="34" charset="0"/>
                <a:cs typeface="Arial" panose="020B0604020202020204" pitchFamily="34" charset="0"/>
              </a:rPr>
              <a:t>Skills, Values and Behaviours </a:t>
            </a:r>
          </a:p>
        </p:txBody>
      </p:sp>
      <p:sp>
        <p:nvSpPr>
          <p:cNvPr id="6" name="Title 1">
            <a:extLst>
              <a:ext uri="{FF2B5EF4-FFF2-40B4-BE49-F238E27FC236}">
                <a16:creationId xmlns:a16="http://schemas.microsoft.com/office/drawing/2014/main" id="{06DEAFFA-2BF1-4281-5A20-20BF399FE501}"/>
              </a:ext>
            </a:extLst>
          </p:cNvPr>
          <p:cNvSpPr txBox="1">
            <a:spLocks/>
          </p:cNvSpPr>
          <p:nvPr/>
        </p:nvSpPr>
        <p:spPr>
          <a:xfrm>
            <a:off x="645103" y="1199535"/>
            <a:ext cx="6237478" cy="534875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Effective management of Post-COVID Syndrome requires healthcare professionals to demonstrate strong clinical assessment and communication skills, particularly in primary care where patients first present with complex and varied symptoms (NICE, 2020; NHS England, 2022).</a:t>
            </a:r>
          </a:p>
          <a:p>
            <a:pPr marL="285750" indent="-285750">
              <a:buFont typeface="Wingdings" panose="05000000000000000000" pitchFamily="2" charset="2"/>
              <a:buChar char="v"/>
            </a:pPr>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Healthcare professionals must adopt values such as empathy, respect, and patient- </a:t>
            </a:r>
            <a:r>
              <a:rPr lang="en-IN" sz="1600" dirty="0">
                <a:solidFill>
                  <a:schemeClr val="accent2">
                    <a:lumMod val="75000"/>
                  </a:schemeClr>
                </a:solidFill>
                <a:latin typeface="Arial" panose="020B0604020202020204" pitchFamily="34" charset="0"/>
                <a:cs typeface="Arial" panose="020B0604020202020204" pitchFamily="34" charset="0"/>
              </a:rPr>
              <a:t>centred</a:t>
            </a:r>
            <a:r>
              <a:rPr lang="en-US" sz="1600" dirty="0">
                <a:solidFill>
                  <a:schemeClr val="accent2">
                    <a:lumMod val="75000"/>
                  </a:schemeClr>
                </a:solidFill>
                <a:latin typeface="Arial" panose="020B0604020202020204" pitchFamily="34" charset="0"/>
                <a:cs typeface="Arial" panose="020B0604020202020204" pitchFamily="34" charset="0"/>
              </a:rPr>
              <a:t> care, as many Long COVID symptoms are subjective and may not always be visible (WHO, 2023).</a:t>
            </a:r>
          </a:p>
          <a:p>
            <a:pPr marL="285750" indent="-285750">
              <a:buFont typeface="Wingdings" panose="05000000000000000000" pitchFamily="2" charset="2"/>
              <a:buChar char="v"/>
            </a:pPr>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A key </a:t>
            </a:r>
            <a:r>
              <a:rPr lang="en-IN" sz="1600" dirty="0">
                <a:solidFill>
                  <a:schemeClr val="accent2">
                    <a:lumMod val="75000"/>
                  </a:schemeClr>
                </a:solidFill>
                <a:latin typeface="Arial" panose="020B0604020202020204" pitchFamily="34" charset="0"/>
                <a:cs typeface="Arial" panose="020B0604020202020204" pitchFamily="34" charset="0"/>
              </a:rPr>
              <a:t>behaviour</a:t>
            </a:r>
            <a:r>
              <a:rPr lang="en-US" sz="1600" dirty="0">
                <a:solidFill>
                  <a:schemeClr val="accent2">
                    <a:lumMod val="75000"/>
                  </a:schemeClr>
                </a:solidFill>
                <a:latin typeface="Arial" panose="020B0604020202020204" pitchFamily="34" charset="0"/>
                <a:cs typeface="Arial" panose="020B0604020202020204" pitchFamily="34" charset="0"/>
              </a:rPr>
              <a:t> in co-productive care is active listening and shared decision-making, which ensures that patients are involved in their care planning and feel supported throughout their recovery (NICE, 2020).</a:t>
            </a:r>
          </a:p>
          <a:p>
            <a:pPr marL="285750" indent="-285750">
              <a:buFont typeface="Wingdings" panose="05000000000000000000" pitchFamily="2" charset="2"/>
              <a:buChar char="v"/>
            </a:pPr>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Overall, integrating skills, values, and </a:t>
            </a:r>
            <a:r>
              <a:rPr lang="en-US" sz="1600" dirty="0" err="1">
                <a:solidFill>
                  <a:schemeClr val="accent2">
                    <a:lumMod val="75000"/>
                  </a:schemeClr>
                </a:solidFill>
                <a:latin typeface="Arial" panose="020B0604020202020204" pitchFamily="34" charset="0"/>
                <a:cs typeface="Arial" panose="020B0604020202020204" pitchFamily="34" charset="0"/>
              </a:rPr>
              <a:t>behaviours</a:t>
            </a:r>
            <a:r>
              <a:rPr lang="en-US" sz="1600" dirty="0">
                <a:solidFill>
                  <a:schemeClr val="accent2">
                    <a:lumMod val="75000"/>
                  </a:schemeClr>
                </a:solidFill>
                <a:latin typeface="Arial" panose="020B0604020202020204" pitchFamily="34" charset="0"/>
                <a:cs typeface="Arial" panose="020B0604020202020204" pitchFamily="34" charset="0"/>
              </a:rPr>
              <a:t> into practice supports co-productive and patient- </a:t>
            </a:r>
            <a:r>
              <a:rPr lang="en-US" sz="1600" dirty="0" err="1">
                <a:solidFill>
                  <a:schemeClr val="accent2">
                    <a:lumMod val="75000"/>
                  </a:schemeClr>
                </a:solidFill>
                <a:latin typeface="Arial" panose="020B0604020202020204" pitchFamily="34" charset="0"/>
                <a:cs typeface="Arial" panose="020B0604020202020204" pitchFamily="34" charset="0"/>
              </a:rPr>
              <a:t>centred</a:t>
            </a:r>
            <a:r>
              <a:rPr lang="en-US" sz="1600" dirty="0">
                <a:solidFill>
                  <a:schemeClr val="accent2">
                    <a:lumMod val="75000"/>
                  </a:schemeClr>
                </a:solidFill>
                <a:latin typeface="Arial" panose="020B0604020202020204" pitchFamily="34" charset="0"/>
                <a:cs typeface="Arial" panose="020B0604020202020204" pitchFamily="34" charset="0"/>
              </a:rPr>
              <a:t> care, which is crucial for managing long-term conditions like Long COVID.(NICE,2020)</a:t>
            </a:r>
            <a:endParaRPr lang="en-IN"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US" sz="1600" dirty="0">
              <a:solidFill>
                <a:schemeClr val="accent2">
                  <a:lumMod val="75000"/>
                </a:schemeClr>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2C929591-635D-CDEA-3B97-473E9B45D8E6}"/>
              </a:ext>
            </a:extLst>
          </p:cNvPr>
          <p:cNvPicPr>
            <a:picLocks noChangeAspect="1"/>
          </p:cNvPicPr>
          <p:nvPr/>
        </p:nvPicPr>
        <p:blipFill>
          <a:blip r:embed="rId4">
            <a:extLst>
              <a:ext uri="{28A0092B-C50C-407E-A947-70E740481C1C}">
                <a14:useLocalDpi xmlns:a14="http://schemas.microsoft.com/office/drawing/2010/main" val="0"/>
              </a:ext>
            </a:extLst>
          </a:blip>
          <a:srcRect t="9734"/>
          <a:stretch>
            <a:fillRect/>
          </a:stretch>
        </p:blipFill>
        <p:spPr>
          <a:xfrm>
            <a:off x="6867490" y="909167"/>
            <a:ext cx="5116938" cy="3711994"/>
          </a:xfrm>
          <a:prstGeom prst="rect">
            <a:avLst/>
          </a:prstGeom>
          <a:ln>
            <a:noFill/>
          </a:ln>
          <a:effectLst>
            <a:softEdge rad="112500"/>
          </a:effectLst>
        </p:spPr>
      </p:pic>
      <p:sp>
        <p:nvSpPr>
          <p:cNvPr id="10" name="Title 1">
            <a:extLst>
              <a:ext uri="{FF2B5EF4-FFF2-40B4-BE49-F238E27FC236}">
                <a16:creationId xmlns:a16="http://schemas.microsoft.com/office/drawing/2014/main" id="{6D468B41-5F64-253B-5B64-E0210199E695}"/>
              </a:ext>
            </a:extLst>
          </p:cNvPr>
          <p:cNvSpPr txBox="1">
            <a:spLocks/>
          </p:cNvSpPr>
          <p:nvPr/>
        </p:nvSpPr>
        <p:spPr>
          <a:xfrm>
            <a:off x="7178639" y="4714251"/>
            <a:ext cx="4541413" cy="816077"/>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IN" sz="1400" b="1" dirty="0">
                <a:solidFill>
                  <a:schemeClr val="accent2">
                    <a:lumMod val="75000"/>
                  </a:schemeClr>
                </a:solidFill>
                <a:latin typeface="Arial" panose="020B0604020202020204" pitchFamily="34" charset="0"/>
                <a:cs typeface="Arial" panose="020B0604020202020204" pitchFamily="34" charset="0"/>
              </a:rPr>
              <a:t>Figure: 05 </a:t>
            </a:r>
            <a:r>
              <a:rPr lang="en-IN" sz="1400" dirty="0">
                <a:solidFill>
                  <a:schemeClr val="accent2">
                    <a:lumMod val="75000"/>
                  </a:schemeClr>
                </a:solidFill>
                <a:latin typeface="Arial" panose="020B0604020202020204" pitchFamily="34" charset="0"/>
                <a:cs typeface="Arial" panose="020B0604020202020204" pitchFamily="34" charset="0"/>
              </a:rPr>
              <a:t>&gt; Skills, Values and Behaviours in Co-productive Care for Long COVID, </a:t>
            </a:r>
          </a:p>
          <a:p>
            <a:pPr algn="ctr"/>
            <a:r>
              <a:rPr lang="en-IN" sz="1400" dirty="0">
                <a:solidFill>
                  <a:schemeClr val="accent2">
                    <a:lumMod val="75000"/>
                  </a:schemeClr>
                </a:solidFill>
                <a:latin typeface="Arial" panose="020B0604020202020204" pitchFamily="34" charset="0"/>
                <a:cs typeface="Arial" panose="020B0604020202020204" pitchFamily="34" charset="0"/>
              </a:rPr>
              <a:t>Created by author (2026)</a:t>
            </a:r>
            <a:endParaRPr lang="en-IN" sz="1400" dirty="0">
              <a:solidFill>
                <a:schemeClr val="accent2">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3383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9C7108C-23B2-D482-6C98-B360205DE2C5}"/>
              </a:ext>
            </a:extLst>
          </p:cNvPr>
          <p:cNvPicPr>
            <a:picLocks noGrp="1" noRot="1" noChangeAspect="1" noMove="1" noResize="1" noEditPoints="1" noAdjustHandles="1" noChangeArrowheads="1" noChangeShapeType="1" noCrop="1"/>
          </p:cNvPicPr>
          <p:nvPr>
            <p:ph sz="half" idx="1"/>
          </p:nvPr>
        </p:nvPicPr>
        <p:blipFill>
          <a:blip r:embed="rId2">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
        <p:nvSpPr>
          <p:cNvPr id="2" name="Title 1">
            <a:extLst>
              <a:ext uri="{FF2B5EF4-FFF2-40B4-BE49-F238E27FC236}">
                <a16:creationId xmlns:a16="http://schemas.microsoft.com/office/drawing/2014/main" id="{85973B6A-8165-3213-2AAD-7561D78CF1A8}"/>
              </a:ext>
            </a:extLst>
          </p:cNvPr>
          <p:cNvSpPr>
            <a:spLocks noGrp="1" noRot="1" noMove="1" noResize="1" noEditPoints="1" noAdjustHandles="1" noChangeArrowheads="1" noChangeShapeType="1"/>
          </p:cNvSpPr>
          <p:nvPr>
            <p:ph type="title"/>
          </p:nvPr>
        </p:nvSpPr>
        <p:spPr>
          <a:xfrm>
            <a:off x="481233" y="242738"/>
            <a:ext cx="11229531" cy="1101213"/>
          </a:xfrm>
        </p:spPr>
        <p:txBody>
          <a:bodyPr>
            <a:normAutofit fontScale="90000"/>
          </a:bodyPr>
          <a:lstStyle/>
          <a:p>
            <a:r>
              <a:rPr lang="en-IN" b="1" u="sng" dirty="0">
                <a:latin typeface="Arial" panose="020B0604020202020204" pitchFamily="34" charset="0"/>
                <a:cs typeface="Arial" panose="020B0604020202020204" pitchFamily="34" charset="0"/>
              </a:rPr>
              <a:t>Comprehensive Model of Personalized Care and Self- Management in Long COVID (UK)</a:t>
            </a:r>
          </a:p>
        </p:txBody>
      </p:sp>
      <p:pic>
        <p:nvPicPr>
          <p:cNvPr id="8" name="Content Placeholder 7">
            <a:extLst>
              <a:ext uri="{FF2B5EF4-FFF2-40B4-BE49-F238E27FC236}">
                <a16:creationId xmlns:a16="http://schemas.microsoft.com/office/drawing/2014/main" id="{EAAAE61F-0C5F-EDF3-9BD7-E1C8D64624B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600335" y="1905000"/>
            <a:ext cx="4375355" cy="4710262"/>
          </a:xfrm>
          <a:prstGeom prst="rect">
            <a:avLst/>
          </a:prstGeom>
        </p:spPr>
      </p:pic>
      <p:sp>
        <p:nvSpPr>
          <p:cNvPr id="9" name="Title 1">
            <a:extLst>
              <a:ext uri="{FF2B5EF4-FFF2-40B4-BE49-F238E27FC236}">
                <a16:creationId xmlns:a16="http://schemas.microsoft.com/office/drawing/2014/main" id="{0C15CC20-C720-DE1E-8C7B-EF9B75A6DFC2}"/>
              </a:ext>
            </a:extLst>
          </p:cNvPr>
          <p:cNvSpPr txBox="1">
            <a:spLocks/>
          </p:cNvSpPr>
          <p:nvPr/>
        </p:nvSpPr>
        <p:spPr>
          <a:xfrm>
            <a:off x="481233" y="1445342"/>
            <a:ext cx="6902794" cy="5169920"/>
          </a:xfrm>
          <a:prstGeom prst="rect">
            <a:avLst/>
          </a:prstGeom>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In the UK, the Comprehensive Model of Personalized Care focuses on delivering holistic and patient-</a:t>
            </a:r>
            <a:r>
              <a:rPr lang="en-US" sz="1600" dirty="0" err="1">
                <a:solidFill>
                  <a:schemeClr val="accent2">
                    <a:lumMod val="75000"/>
                  </a:schemeClr>
                </a:solidFill>
                <a:latin typeface="Arial" panose="020B0604020202020204" pitchFamily="34" charset="0"/>
                <a:cs typeface="Arial" panose="020B0604020202020204" pitchFamily="34" charset="0"/>
              </a:rPr>
              <a:t>centred</a:t>
            </a:r>
            <a:r>
              <a:rPr lang="en-US" sz="1600" dirty="0">
                <a:solidFill>
                  <a:schemeClr val="accent2">
                    <a:lumMod val="75000"/>
                  </a:schemeClr>
                </a:solidFill>
                <a:latin typeface="Arial" panose="020B0604020202020204" pitchFamily="34" charset="0"/>
                <a:cs typeface="Arial" panose="020B0604020202020204" pitchFamily="34" charset="0"/>
              </a:rPr>
              <a:t> care, which is essential in managing long-term conditions such as Post-COVID Syndrome.</a:t>
            </a:r>
          </a:p>
          <a:p>
            <a:r>
              <a:rPr lang="en-US" sz="1600" dirty="0">
                <a:solidFill>
                  <a:schemeClr val="accent2">
                    <a:lumMod val="75000"/>
                  </a:schemeClr>
                </a:solidFill>
                <a:latin typeface="Arial" panose="020B0604020202020204" pitchFamily="34" charset="0"/>
                <a:cs typeface="Arial" panose="020B0604020202020204" pitchFamily="34" charset="0"/>
              </a:rPr>
              <a:t>     (NHS </a:t>
            </a:r>
            <a:r>
              <a:rPr lang="en-IN" sz="1600" dirty="0">
                <a:solidFill>
                  <a:schemeClr val="accent2">
                    <a:lumMod val="75000"/>
                  </a:schemeClr>
                </a:solidFill>
                <a:latin typeface="Arial" panose="020B0604020202020204" pitchFamily="34" charset="0"/>
                <a:cs typeface="Arial" panose="020B0604020202020204" pitchFamily="34" charset="0"/>
              </a:rPr>
              <a:t>England,(2019); The King’s Fund, (2021)</a:t>
            </a:r>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Due to the complex and long-term nature of Post-COVID Syndrome, personalized care ensures that treatment is tailored to individual patient needs.(NHS </a:t>
            </a:r>
            <a:r>
              <a:rPr lang="en-IN" sz="1600" dirty="0">
                <a:solidFill>
                  <a:schemeClr val="accent2">
                    <a:lumMod val="75000"/>
                  </a:schemeClr>
                </a:solidFill>
                <a:latin typeface="Arial" panose="020B0604020202020204" pitchFamily="34" charset="0"/>
                <a:cs typeface="Arial" panose="020B0604020202020204" pitchFamily="34" charset="0"/>
              </a:rPr>
              <a:t>England,2019)</a:t>
            </a:r>
            <a:endParaRPr lang="en-US" sz="1600" dirty="0">
              <a:solidFill>
                <a:schemeClr val="accent2">
                  <a:lumMod val="75000"/>
                </a:schemeClr>
              </a:solidFill>
              <a:latin typeface="Arial" panose="020B0604020202020204" pitchFamily="34" charset="0"/>
              <a:cs typeface="Arial" panose="020B0604020202020204" pitchFamily="34" charset="0"/>
            </a:endParaRPr>
          </a:p>
          <a:p>
            <a:endParaRPr lang="en-US" sz="16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1600" dirty="0">
                <a:solidFill>
                  <a:schemeClr val="accent2">
                    <a:lumMod val="75000"/>
                  </a:schemeClr>
                </a:solidFill>
                <a:latin typeface="Arial" panose="020B0604020202020204" pitchFamily="34" charset="0"/>
                <a:cs typeface="Arial" panose="020B0604020202020204" pitchFamily="34" charset="0"/>
              </a:rPr>
              <a:t>Primary care professionals play a central role in coordinating these components to support holistic recovery and improve quality of life.(WHO,2020).</a:t>
            </a:r>
            <a:endParaRPr lang="en-IN" sz="1600" dirty="0">
              <a:solidFill>
                <a:schemeClr val="accent2">
                  <a:lumMod val="75000"/>
                </a:schemeClr>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535B4A58-E1DB-D798-7E4C-721774636CF7}"/>
              </a:ext>
            </a:extLst>
          </p:cNvPr>
          <p:cNvSpPr txBox="1">
            <a:spLocks/>
          </p:cNvSpPr>
          <p:nvPr/>
        </p:nvSpPr>
        <p:spPr>
          <a:xfrm>
            <a:off x="8327922" y="6204155"/>
            <a:ext cx="3647767" cy="411108"/>
          </a:xfrm>
          <a:prstGeom prst="rect">
            <a:avLst/>
          </a:prstGeom>
        </p:spPr>
        <p:txBody>
          <a:bodyPr vert="horz" lIns="91440" tIns="45720" rIns="91440" bIns="45720" rtlCol="0" anchor="t">
            <a:normAutofit fontScale="25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IN" b="1" u="sng" dirty="0">
                <a:solidFill>
                  <a:schemeClr val="accent2">
                    <a:lumMod val="75000"/>
                  </a:schemeClr>
                </a:solidFill>
                <a:latin typeface="Arial" panose="020B0604020202020204" pitchFamily="34" charset="0"/>
                <a:cs typeface="Arial" panose="020B0604020202020204" pitchFamily="34" charset="0"/>
              </a:rPr>
              <a:t>Figure:06 </a:t>
            </a:r>
            <a:r>
              <a:rPr lang="en-IN" dirty="0">
                <a:solidFill>
                  <a:schemeClr val="accent2">
                    <a:lumMod val="75000"/>
                  </a:schemeClr>
                </a:solidFill>
                <a:latin typeface="Arial" panose="020B0604020202020204" pitchFamily="34" charset="0"/>
                <a:cs typeface="Arial" panose="020B0604020202020204" pitchFamily="34" charset="0"/>
              </a:rPr>
              <a:t>&gt; </a:t>
            </a:r>
            <a:r>
              <a:rPr lang="en-IN" dirty="0">
                <a:solidFill>
                  <a:schemeClr val="accent2">
                    <a:lumMod val="75000"/>
                  </a:schemeClr>
                </a:solidFill>
              </a:rPr>
              <a:t>Comprehensive Model of Personalized Care and Self- Management in Long COVID (UK)</a:t>
            </a:r>
            <a:r>
              <a:rPr lang="en-IN" dirty="0">
                <a:solidFill>
                  <a:schemeClr val="accent2">
                    <a:lumMod val="75000"/>
                  </a:schemeClr>
                </a:solidFill>
                <a:latin typeface="Arial" panose="020B0604020202020204" pitchFamily="34" charset="0"/>
                <a:cs typeface="Arial" panose="020B0604020202020204" pitchFamily="34" charset="0"/>
              </a:rPr>
              <a:t>Adopted from NHS England  (2019)</a:t>
            </a:r>
          </a:p>
        </p:txBody>
      </p:sp>
    </p:spTree>
    <p:extLst>
      <p:ext uri="{BB962C8B-B14F-4D97-AF65-F5344CB8AC3E}">
        <p14:creationId xmlns:p14="http://schemas.microsoft.com/office/powerpoint/2010/main" val="788055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230ABFA-263E-1079-EDC8-123D518C97A1}"/>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Content Placeholder 3">
            <a:extLst>
              <a:ext uri="{FF2B5EF4-FFF2-40B4-BE49-F238E27FC236}">
                <a16:creationId xmlns:a16="http://schemas.microsoft.com/office/drawing/2014/main" id="{60370174-9936-9AC1-37EF-4857DE393F7A}"/>
              </a:ext>
            </a:extLst>
          </p:cNvPr>
          <p:cNvSpPr>
            <a:spLocks noGrp="1"/>
          </p:cNvSpPr>
          <p:nvPr>
            <p:ph idx="1"/>
          </p:nvPr>
        </p:nvSpPr>
        <p:spPr>
          <a:xfrm>
            <a:off x="265471" y="904568"/>
            <a:ext cx="12192000" cy="6184490"/>
          </a:xfrm>
        </p:spPr>
        <p:txBody>
          <a:bodyPr>
            <a:noAutofit/>
          </a:bodyPr>
          <a:lstStyle/>
          <a:p>
            <a:pPr marL="0" indent="0">
              <a:buNone/>
            </a:pPr>
            <a:r>
              <a:rPr lang="en-US" sz="1600" b="1" dirty="0">
                <a:solidFill>
                  <a:schemeClr val="accent2">
                    <a:lumMod val="75000"/>
                  </a:schemeClr>
                </a:solidFill>
                <a:latin typeface="Arial" panose="020B0604020202020204" pitchFamily="34" charset="0"/>
                <a:cs typeface="Arial" panose="020B0604020202020204" pitchFamily="34" charset="0"/>
              </a:rPr>
              <a:t>1) Shared Decision-Making</a:t>
            </a:r>
          </a:p>
          <a:p>
            <a:pPr>
              <a:buFont typeface="Wingdings" panose="05000000000000000000" pitchFamily="2" charset="2"/>
              <a:buChar char="§"/>
            </a:pPr>
            <a:r>
              <a:rPr lang="en-US" sz="1600" dirty="0">
                <a:solidFill>
                  <a:schemeClr val="accent2">
                    <a:lumMod val="75000"/>
                  </a:schemeClr>
                </a:solidFill>
                <a:latin typeface="Arial" panose="020B0604020202020204" pitchFamily="34" charset="0"/>
                <a:cs typeface="Arial" panose="020B0604020202020204" pitchFamily="34" charset="0"/>
              </a:rPr>
              <a:t>Patients with Long COVID are included in decisions made about their care. The complexity and variance of symptoms means that this is particularly important.</a:t>
            </a:r>
          </a:p>
          <a:p>
            <a:pPr>
              <a:buFont typeface="Wingdings" panose="05000000000000000000" pitchFamily="2" charset="2"/>
              <a:buChar char="§"/>
            </a:pPr>
            <a:r>
              <a:rPr lang="en-US" sz="1600" dirty="0">
                <a:solidFill>
                  <a:schemeClr val="accent2">
                    <a:lumMod val="75000"/>
                  </a:schemeClr>
                </a:solidFill>
                <a:latin typeface="Arial" panose="020B0604020202020204" pitchFamily="34" charset="0"/>
                <a:cs typeface="Arial" panose="020B0604020202020204" pitchFamily="34" charset="0"/>
              </a:rPr>
              <a:t>In Long COVID, symptoms vary (fatigue, brain fog, breathlessness), so patients must be involved in decisions.</a:t>
            </a:r>
          </a:p>
          <a:p>
            <a:pPr>
              <a:buFont typeface="Wingdings" panose="05000000000000000000" pitchFamily="2" charset="2"/>
              <a:buChar char="§"/>
            </a:pPr>
            <a:r>
              <a:rPr lang="en-US" sz="1600" dirty="0">
                <a:solidFill>
                  <a:schemeClr val="accent2">
                    <a:lumMod val="75000"/>
                  </a:schemeClr>
                </a:solidFill>
                <a:latin typeface="Arial" panose="020B0604020202020204" pitchFamily="34" charset="0"/>
                <a:cs typeface="Arial" panose="020B0604020202020204" pitchFamily="34" charset="0"/>
              </a:rPr>
              <a:t>GPs and nurses discuss treatment options (e.g., pacing vs rehab).</a:t>
            </a:r>
          </a:p>
          <a:p>
            <a:pPr>
              <a:buFont typeface="Wingdings" panose="05000000000000000000" pitchFamily="2" charset="2"/>
              <a:buChar char="§"/>
            </a:pPr>
            <a:r>
              <a:rPr lang="en-US" sz="1600" dirty="0">
                <a:solidFill>
                  <a:schemeClr val="accent2">
                    <a:lumMod val="75000"/>
                  </a:schemeClr>
                </a:solidFill>
                <a:latin typeface="Arial" panose="020B0604020202020204" pitchFamily="34" charset="0"/>
                <a:cs typeface="Arial" panose="020B0604020202020204" pitchFamily="34" charset="0"/>
              </a:rPr>
              <a:t>Helps improve trust and adherence. </a:t>
            </a:r>
          </a:p>
          <a:p>
            <a:pPr marL="0" indent="0">
              <a:buNone/>
            </a:pPr>
            <a:r>
              <a:rPr lang="de-DE" sz="1600" dirty="0">
                <a:solidFill>
                  <a:schemeClr val="accent2">
                    <a:lumMod val="75000"/>
                  </a:schemeClr>
                </a:solidFill>
                <a:latin typeface="Arial" panose="020B0604020202020204" pitchFamily="34" charset="0"/>
                <a:cs typeface="Arial" panose="020B0604020202020204" pitchFamily="34" charset="0"/>
              </a:rPr>
              <a:t>                                                                                                                                        (NHS England, 2019; NICE, 2020)</a:t>
            </a:r>
            <a:endParaRPr lang="en-US" sz="1600" dirty="0">
              <a:solidFill>
                <a:schemeClr val="accent2">
                  <a:lumMod val="75000"/>
                </a:schemeClr>
              </a:solidFill>
              <a:latin typeface="Arial" panose="020B0604020202020204" pitchFamily="34" charset="0"/>
              <a:cs typeface="Arial" panose="020B0604020202020204" pitchFamily="34" charset="0"/>
            </a:endParaRPr>
          </a:p>
          <a:p>
            <a:pPr marL="0" indent="0">
              <a:buNone/>
            </a:pPr>
            <a:r>
              <a:rPr lang="en-US" sz="1600" b="1" dirty="0">
                <a:solidFill>
                  <a:schemeClr val="accent2">
                    <a:lumMod val="75000"/>
                  </a:schemeClr>
                </a:solidFill>
                <a:latin typeface="Arial" panose="020B0604020202020204" pitchFamily="34" charset="0"/>
                <a:cs typeface="Arial" panose="020B0604020202020204" pitchFamily="34" charset="0"/>
              </a:rPr>
              <a:t>2) Personalized Care and Support Planning</a:t>
            </a:r>
          </a:p>
          <a:p>
            <a:pPr>
              <a:buFont typeface="Wingdings" panose="05000000000000000000" pitchFamily="2" charset="2"/>
              <a:buChar char="§"/>
            </a:pPr>
            <a:r>
              <a:rPr lang="en-US" sz="1600" dirty="0">
                <a:solidFill>
                  <a:schemeClr val="accent2">
                    <a:lumMod val="75000"/>
                  </a:schemeClr>
                </a:solidFill>
                <a:latin typeface="Arial" panose="020B0604020202020204" pitchFamily="34" charset="0"/>
                <a:cs typeface="Arial" panose="020B0604020202020204" pitchFamily="34" charset="0"/>
              </a:rPr>
              <a:t>Individual care plans are created based on symptoms such as fatigue, breathlessness, and mental health needs.</a:t>
            </a:r>
          </a:p>
          <a:p>
            <a:pPr>
              <a:buFont typeface="Wingdings" panose="05000000000000000000" pitchFamily="2" charset="2"/>
              <a:buChar char="§"/>
            </a:pPr>
            <a:r>
              <a:rPr lang="en-US" sz="1600" dirty="0">
                <a:solidFill>
                  <a:schemeClr val="accent2">
                    <a:lumMod val="75000"/>
                  </a:schemeClr>
                </a:solidFill>
                <a:latin typeface="Arial" panose="020B0604020202020204" pitchFamily="34" charset="0"/>
                <a:cs typeface="Arial" panose="020B0604020202020204" pitchFamily="34" charset="0"/>
              </a:rPr>
              <a:t>Each patient has different symptoms and severity.</a:t>
            </a:r>
          </a:p>
          <a:p>
            <a:pPr>
              <a:buFont typeface="Wingdings" panose="05000000000000000000" pitchFamily="2" charset="2"/>
              <a:buChar char="§"/>
            </a:pPr>
            <a:r>
              <a:rPr lang="en-US" sz="1600" dirty="0">
                <a:solidFill>
                  <a:schemeClr val="accent2">
                    <a:lumMod val="75000"/>
                  </a:schemeClr>
                </a:solidFill>
                <a:latin typeface="Arial" panose="020B0604020202020204" pitchFamily="34" charset="0"/>
                <a:cs typeface="Arial" panose="020B0604020202020204" pitchFamily="34" charset="0"/>
              </a:rPr>
              <a:t>Care plans include:</a:t>
            </a:r>
          </a:p>
          <a:p>
            <a:pPr marL="0" indent="0">
              <a:buNone/>
            </a:pPr>
            <a:r>
              <a:rPr lang="en-US" sz="1600" dirty="0">
                <a:solidFill>
                  <a:schemeClr val="accent2">
                    <a:lumMod val="75000"/>
                  </a:schemeClr>
                </a:solidFill>
                <a:latin typeface="Arial" panose="020B0604020202020204" pitchFamily="34" charset="0"/>
                <a:cs typeface="Arial" panose="020B0604020202020204" pitchFamily="34" charset="0"/>
              </a:rPr>
              <a:t>        Fatigue management</a:t>
            </a:r>
          </a:p>
          <a:p>
            <a:pPr marL="0" indent="0">
              <a:buNone/>
            </a:pPr>
            <a:r>
              <a:rPr lang="en-US" sz="1600" dirty="0">
                <a:solidFill>
                  <a:schemeClr val="accent2">
                    <a:lumMod val="75000"/>
                  </a:schemeClr>
                </a:solidFill>
                <a:latin typeface="Arial" panose="020B0604020202020204" pitchFamily="34" charset="0"/>
                <a:cs typeface="Arial" panose="020B0604020202020204" pitchFamily="34" charset="0"/>
              </a:rPr>
              <a:t>        Mental health support</a:t>
            </a:r>
          </a:p>
          <a:p>
            <a:pPr marL="0" indent="0">
              <a:buNone/>
            </a:pPr>
            <a:r>
              <a:rPr lang="en-US" sz="1600" dirty="0">
                <a:solidFill>
                  <a:schemeClr val="accent2">
                    <a:lumMod val="75000"/>
                  </a:schemeClr>
                </a:solidFill>
                <a:latin typeface="Arial" panose="020B0604020202020204" pitchFamily="34" charset="0"/>
                <a:cs typeface="Arial" panose="020B0604020202020204" pitchFamily="34" charset="0"/>
              </a:rPr>
              <a:t>        Respiratory care</a:t>
            </a:r>
          </a:p>
          <a:p>
            <a:pPr marL="0" indent="0">
              <a:buNone/>
            </a:pPr>
            <a:r>
              <a:rPr lang="en-US" sz="1600" dirty="0">
                <a:solidFill>
                  <a:schemeClr val="accent2">
                    <a:lumMod val="75000"/>
                  </a:schemeClr>
                </a:solidFill>
                <a:latin typeface="Arial" panose="020B0604020202020204" pitchFamily="34" charset="0"/>
                <a:cs typeface="Arial" panose="020B0604020202020204" pitchFamily="34" charset="0"/>
              </a:rPr>
              <a:t>        GPs + nurses tailor care individually                                                                                                                                                                      </a:t>
            </a:r>
          </a:p>
          <a:p>
            <a:pPr marL="0" indent="0">
              <a:buNone/>
            </a:pPr>
            <a:r>
              <a:rPr lang="en-US" sz="1600" dirty="0">
                <a:solidFill>
                  <a:schemeClr val="accent2">
                    <a:lumMod val="75000"/>
                  </a:schemeClr>
                </a:solidFill>
                <a:latin typeface="Arial" panose="020B0604020202020204" pitchFamily="34" charset="0"/>
                <a:cs typeface="Arial" panose="020B0604020202020204" pitchFamily="34" charset="0"/>
              </a:rPr>
              <a:t>                                                                                                                                          (NICE, 2020; NHS England, 2022)</a:t>
            </a:r>
          </a:p>
        </p:txBody>
      </p:sp>
      <p:sp>
        <p:nvSpPr>
          <p:cNvPr id="3" name="Title 1">
            <a:extLst>
              <a:ext uri="{FF2B5EF4-FFF2-40B4-BE49-F238E27FC236}">
                <a16:creationId xmlns:a16="http://schemas.microsoft.com/office/drawing/2014/main" id="{3F51AC55-805A-E9B5-DE8B-F6A0541C65BF}"/>
              </a:ext>
            </a:extLst>
          </p:cNvPr>
          <p:cNvSpPr txBox="1">
            <a:spLocks/>
          </p:cNvSpPr>
          <p:nvPr/>
        </p:nvSpPr>
        <p:spPr>
          <a:xfrm>
            <a:off x="564808" y="86032"/>
            <a:ext cx="10766869" cy="73250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u="sng" dirty="0">
                <a:latin typeface="Arial" panose="020B0604020202020204" pitchFamily="34" charset="0"/>
                <a:cs typeface="Arial" panose="020B0604020202020204" pitchFamily="34" charset="0"/>
              </a:rPr>
              <a:t>6 Components (with Long COVID connection)</a:t>
            </a:r>
            <a:endParaRPr lang="en-IN"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80639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6AF641-EAFC-07D3-B84E-158B65822CEF}"/>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B6B0E421-E771-B496-82E6-7BC30E87E41F}"/>
              </a:ext>
            </a:extLst>
          </p:cNvPr>
          <p:cNvSpPr>
            <a:spLocks noGrp="1"/>
          </p:cNvSpPr>
          <p:nvPr>
            <p:ph idx="1"/>
          </p:nvPr>
        </p:nvSpPr>
        <p:spPr>
          <a:xfrm>
            <a:off x="677333" y="304801"/>
            <a:ext cx="10629763" cy="5736562"/>
          </a:xfrm>
        </p:spPr>
        <p:txBody>
          <a:bodyPr>
            <a:normAutofit fontScale="92500" lnSpcReduction="20000"/>
          </a:bodyPr>
          <a:lstStyle/>
          <a:p>
            <a:pPr marL="0" indent="0">
              <a:buNone/>
            </a:pPr>
            <a:r>
              <a:rPr lang="en-US" b="1" dirty="0">
                <a:solidFill>
                  <a:schemeClr val="accent2">
                    <a:lumMod val="75000"/>
                  </a:schemeClr>
                </a:solidFill>
                <a:latin typeface="Arial" panose="020B0604020202020204" pitchFamily="34" charset="0"/>
                <a:cs typeface="Arial" panose="020B0604020202020204" pitchFamily="34" charset="0"/>
              </a:rPr>
              <a:t>3) Enabling Choice (Social Prescribing)</a:t>
            </a:r>
          </a:p>
          <a:p>
            <a:pPr>
              <a:buFont typeface="Wingdings" panose="05000000000000000000" pitchFamily="2" charset="2"/>
              <a:buChar char="§"/>
            </a:pPr>
            <a:r>
              <a:rPr lang="en-US" dirty="0">
                <a:solidFill>
                  <a:schemeClr val="accent2">
                    <a:lumMod val="75000"/>
                  </a:schemeClr>
                </a:solidFill>
                <a:latin typeface="Arial" panose="020B0604020202020204" pitchFamily="34" charset="0"/>
                <a:cs typeface="Arial" panose="020B0604020202020204" pitchFamily="34" charset="0"/>
              </a:rPr>
              <a:t> Patients are referred to community services such as support groups and rehabilitation </a:t>
            </a:r>
            <a:r>
              <a:rPr lang="en-US" dirty="0" err="1">
                <a:solidFill>
                  <a:schemeClr val="accent2">
                    <a:lumMod val="75000"/>
                  </a:schemeClr>
                </a:solidFill>
                <a:latin typeface="Arial" panose="020B0604020202020204" pitchFamily="34" charset="0"/>
                <a:cs typeface="Arial" panose="020B0604020202020204" pitchFamily="34" charset="0"/>
              </a:rPr>
              <a:t>programmes</a:t>
            </a:r>
            <a:r>
              <a:rPr lang="en-US" dirty="0">
                <a:solidFill>
                  <a:schemeClr val="accent2">
                    <a:lumMod val="75000"/>
                  </a:schemeClr>
                </a:solidFill>
                <a:latin typeface="Arial" panose="020B0604020202020204" pitchFamily="34" charset="0"/>
                <a:cs typeface="Arial" panose="020B0604020202020204" pitchFamily="34" charset="0"/>
              </a:rPr>
              <a:t> to improve recovery.</a:t>
            </a:r>
          </a:p>
          <a:p>
            <a:pPr>
              <a:buFont typeface="Wingdings" panose="05000000000000000000" pitchFamily="2" charset="2"/>
              <a:buChar char="§"/>
            </a:pPr>
            <a:r>
              <a:rPr lang="en-US" dirty="0">
                <a:solidFill>
                  <a:schemeClr val="accent2">
                    <a:lumMod val="75000"/>
                  </a:schemeClr>
                </a:solidFill>
                <a:latin typeface="Arial" panose="020B0604020202020204" pitchFamily="34" charset="0"/>
                <a:cs typeface="Arial" panose="020B0604020202020204" pitchFamily="34" charset="0"/>
              </a:rPr>
              <a:t>Patients are referred to:</a:t>
            </a:r>
          </a:p>
          <a:p>
            <a:pPr marL="0" indent="0">
              <a:buNone/>
            </a:pPr>
            <a:r>
              <a:rPr lang="en-US" dirty="0">
                <a:solidFill>
                  <a:schemeClr val="accent2">
                    <a:lumMod val="75000"/>
                  </a:schemeClr>
                </a:solidFill>
                <a:latin typeface="Arial" panose="020B0604020202020204" pitchFamily="34" charset="0"/>
                <a:cs typeface="Arial" panose="020B0604020202020204" pitchFamily="34" charset="0"/>
              </a:rPr>
              <a:t>      Support groups</a:t>
            </a:r>
          </a:p>
          <a:p>
            <a:pPr marL="0" indent="0">
              <a:buNone/>
            </a:pPr>
            <a:r>
              <a:rPr lang="en-US" dirty="0">
                <a:solidFill>
                  <a:schemeClr val="accent2">
                    <a:lumMod val="75000"/>
                  </a:schemeClr>
                </a:solidFill>
                <a:latin typeface="Arial" panose="020B0604020202020204" pitchFamily="34" charset="0"/>
                <a:cs typeface="Arial" panose="020B0604020202020204" pitchFamily="34" charset="0"/>
              </a:rPr>
              <a:t>      Physiotherapy</a:t>
            </a:r>
          </a:p>
          <a:p>
            <a:pPr marL="0" indent="0">
              <a:buNone/>
            </a:pPr>
            <a:r>
              <a:rPr lang="en-US" dirty="0">
                <a:solidFill>
                  <a:schemeClr val="accent2">
                    <a:lumMod val="75000"/>
                  </a:schemeClr>
                </a:solidFill>
                <a:latin typeface="Arial" panose="020B0604020202020204" pitchFamily="34" charset="0"/>
                <a:cs typeface="Arial" panose="020B0604020202020204" pitchFamily="34" charset="0"/>
              </a:rPr>
              <a:t>      Community rehab programs</a:t>
            </a:r>
          </a:p>
          <a:p>
            <a:pPr marL="0" indent="0">
              <a:buNone/>
            </a:pPr>
            <a:r>
              <a:rPr lang="en-US" dirty="0">
                <a:solidFill>
                  <a:schemeClr val="accent2">
                    <a:lumMod val="75000"/>
                  </a:schemeClr>
                </a:solidFill>
                <a:latin typeface="Arial" panose="020B0604020202020204" pitchFamily="34" charset="0"/>
                <a:cs typeface="Arial" panose="020B0604020202020204" pitchFamily="34" charset="0"/>
              </a:rPr>
              <a:t>      Helps reduce isolation + improves recovery.</a:t>
            </a:r>
          </a:p>
          <a:p>
            <a:pPr marL="0" indent="0">
              <a:buNone/>
            </a:pPr>
            <a:r>
              <a:rPr lang="en-US" dirty="0">
                <a:solidFill>
                  <a:schemeClr val="accent2">
                    <a:lumMod val="75000"/>
                  </a:schemeClr>
                </a:solidFill>
                <a:latin typeface="Arial" panose="020B0604020202020204" pitchFamily="34" charset="0"/>
                <a:cs typeface="Arial" panose="020B0604020202020204" pitchFamily="34" charset="0"/>
              </a:rPr>
              <a:t>                                                                                                                             (NHS, 2023; RCOT, 2021)</a:t>
            </a:r>
          </a:p>
          <a:p>
            <a:pPr marL="0" indent="0">
              <a:buNone/>
            </a:pPr>
            <a:r>
              <a:rPr lang="en-US" b="1" dirty="0">
                <a:solidFill>
                  <a:schemeClr val="accent2">
                    <a:lumMod val="75000"/>
                  </a:schemeClr>
                </a:solidFill>
                <a:latin typeface="Arial" panose="020B0604020202020204" pitchFamily="34" charset="0"/>
                <a:cs typeface="Arial" panose="020B0604020202020204" pitchFamily="34" charset="0"/>
              </a:rPr>
              <a:t>4) Supported Self-Management</a:t>
            </a:r>
          </a:p>
          <a:p>
            <a:pPr>
              <a:buFont typeface="Wingdings" panose="05000000000000000000" pitchFamily="2" charset="2"/>
              <a:buChar char="§"/>
            </a:pPr>
            <a:r>
              <a:rPr lang="en-US" dirty="0">
                <a:solidFill>
                  <a:schemeClr val="accent2">
                    <a:lumMod val="75000"/>
                  </a:schemeClr>
                </a:solidFill>
                <a:latin typeface="Arial" panose="020B0604020202020204" pitchFamily="34" charset="0"/>
                <a:cs typeface="Arial" panose="020B0604020202020204" pitchFamily="34" charset="0"/>
              </a:rPr>
              <a:t>Patients are encouraged to manage their symptoms through pacing, lifestyle changes, and self-monitoring.</a:t>
            </a:r>
          </a:p>
          <a:p>
            <a:pPr>
              <a:buFont typeface="Wingdings" panose="05000000000000000000" pitchFamily="2" charset="2"/>
              <a:buChar char="§"/>
            </a:pPr>
            <a:r>
              <a:rPr lang="en-US" dirty="0">
                <a:solidFill>
                  <a:schemeClr val="accent2">
                    <a:lumMod val="75000"/>
                  </a:schemeClr>
                </a:solidFill>
                <a:latin typeface="Arial" panose="020B0604020202020204" pitchFamily="34" charset="0"/>
                <a:cs typeface="Arial" panose="020B0604020202020204" pitchFamily="34" charset="0"/>
              </a:rPr>
              <a:t>Patients manage symptoms daily:</a:t>
            </a:r>
          </a:p>
          <a:p>
            <a:pPr marL="0" indent="0">
              <a:buNone/>
            </a:pPr>
            <a:r>
              <a:rPr lang="en-US" dirty="0">
                <a:solidFill>
                  <a:schemeClr val="accent2">
                    <a:lumMod val="75000"/>
                  </a:schemeClr>
                </a:solidFill>
                <a:latin typeface="Arial" panose="020B0604020202020204" pitchFamily="34" charset="0"/>
                <a:cs typeface="Arial" panose="020B0604020202020204" pitchFamily="34" charset="0"/>
              </a:rPr>
              <a:t>      Energy pacing</a:t>
            </a:r>
          </a:p>
          <a:p>
            <a:pPr marL="0" indent="0">
              <a:buNone/>
            </a:pPr>
            <a:r>
              <a:rPr lang="en-US" dirty="0">
                <a:solidFill>
                  <a:schemeClr val="accent2">
                    <a:lumMod val="75000"/>
                  </a:schemeClr>
                </a:solidFill>
                <a:latin typeface="Arial" panose="020B0604020202020204" pitchFamily="34" charset="0"/>
                <a:cs typeface="Arial" panose="020B0604020202020204" pitchFamily="34" charset="0"/>
              </a:rPr>
              <a:t>      Diet &amp; lifestyle</a:t>
            </a:r>
          </a:p>
          <a:p>
            <a:pPr marL="0" indent="0">
              <a:buNone/>
            </a:pPr>
            <a:r>
              <a:rPr lang="en-US" dirty="0">
                <a:solidFill>
                  <a:schemeClr val="accent2">
                    <a:lumMod val="75000"/>
                  </a:schemeClr>
                </a:solidFill>
                <a:latin typeface="Arial" panose="020B0604020202020204" pitchFamily="34" charset="0"/>
                <a:cs typeface="Arial" panose="020B0604020202020204" pitchFamily="34" charset="0"/>
              </a:rPr>
              <a:t>      Symptom tracking</a:t>
            </a:r>
          </a:p>
          <a:p>
            <a:pPr marL="0" indent="0">
              <a:buNone/>
            </a:pPr>
            <a:r>
              <a:rPr lang="en-US" dirty="0">
                <a:solidFill>
                  <a:schemeClr val="accent2">
                    <a:lumMod val="75000"/>
                  </a:schemeClr>
                </a:solidFill>
                <a:latin typeface="Arial" panose="020B0604020202020204" pitchFamily="34" charset="0"/>
                <a:cs typeface="Arial" panose="020B0604020202020204" pitchFamily="34" charset="0"/>
              </a:rPr>
              <a:t>      Nurses educate patients for long-term control.</a:t>
            </a:r>
          </a:p>
          <a:p>
            <a:pPr marL="0" indent="0">
              <a:buNone/>
            </a:pPr>
            <a:r>
              <a:rPr lang="en-US" dirty="0">
                <a:solidFill>
                  <a:schemeClr val="accent2">
                    <a:lumMod val="75000"/>
                  </a:schemeClr>
                </a:solidFill>
                <a:latin typeface="Arial" panose="020B0604020202020204" pitchFamily="34" charset="0"/>
                <a:cs typeface="Arial" panose="020B0604020202020204" pitchFamily="34" charset="0"/>
              </a:rPr>
              <a:t>                                                                                                                    (WHO, 2023; NHS England, 2022)</a:t>
            </a:r>
          </a:p>
          <a:p>
            <a:endParaRPr lang="en-IN" dirty="0"/>
          </a:p>
        </p:txBody>
      </p:sp>
    </p:spTree>
    <p:extLst>
      <p:ext uri="{BB962C8B-B14F-4D97-AF65-F5344CB8AC3E}">
        <p14:creationId xmlns:p14="http://schemas.microsoft.com/office/powerpoint/2010/main" val="15921061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E394A3-550C-A7D6-0DE1-6D64DDEAA96D}"/>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6879492A-62E9-0AD4-EFF7-945D8B6174E4}"/>
              </a:ext>
            </a:extLst>
          </p:cNvPr>
          <p:cNvSpPr>
            <a:spLocks/>
          </p:cNvSpPr>
          <p:nvPr>
            <p:ph idx="1"/>
          </p:nvPr>
        </p:nvSpPr>
        <p:spPr>
          <a:xfrm>
            <a:off x="500354" y="125311"/>
            <a:ext cx="11455672" cy="6599954"/>
          </a:xfrm>
        </p:spPr>
        <p:txBody>
          <a:bodyPr>
            <a:normAutofit fontScale="25000" lnSpcReduction="20000"/>
          </a:bodyPr>
          <a:lstStyle/>
          <a:p>
            <a:pPr marL="0" indent="0">
              <a:buNone/>
            </a:pPr>
            <a:r>
              <a:rPr lang="en-US" sz="6400" b="1" dirty="0">
                <a:solidFill>
                  <a:schemeClr val="accent2">
                    <a:lumMod val="75000"/>
                  </a:schemeClr>
                </a:solidFill>
                <a:latin typeface="Arial" panose="020B0604020202020204" pitchFamily="34" charset="0"/>
                <a:cs typeface="Arial" panose="020B0604020202020204" pitchFamily="34" charset="0"/>
              </a:rPr>
              <a:t>5) Personal Health Budgets</a:t>
            </a:r>
          </a:p>
          <a:p>
            <a:pPr>
              <a:buFont typeface="Wingdings" panose="05000000000000000000" pitchFamily="2" charset="2"/>
              <a:buChar char="§"/>
            </a:pPr>
            <a:r>
              <a:rPr lang="en-US" sz="6400" dirty="0">
                <a:solidFill>
                  <a:schemeClr val="accent2">
                    <a:lumMod val="75000"/>
                  </a:schemeClr>
                </a:solidFill>
                <a:latin typeface="Arial" panose="020B0604020202020204" pitchFamily="34" charset="0"/>
                <a:cs typeface="Arial" panose="020B0604020202020204" pitchFamily="34" charset="0"/>
              </a:rPr>
              <a:t>Some patients may receive financial support to access personalized treatments or rehabilitation services.</a:t>
            </a:r>
          </a:p>
          <a:p>
            <a:pPr>
              <a:buFont typeface="Wingdings" panose="05000000000000000000" pitchFamily="2" charset="2"/>
              <a:buChar char="§"/>
            </a:pPr>
            <a:r>
              <a:rPr lang="en-US" sz="6400" dirty="0">
                <a:solidFill>
                  <a:schemeClr val="accent2">
                    <a:lumMod val="75000"/>
                  </a:schemeClr>
                </a:solidFill>
                <a:latin typeface="Arial" panose="020B0604020202020204" pitchFamily="34" charset="0"/>
                <a:cs typeface="Arial" panose="020B0604020202020204" pitchFamily="34" charset="0"/>
              </a:rPr>
              <a:t>Some patients receive funding for:</a:t>
            </a:r>
          </a:p>
          <a:p>
            <a:pPr>
              <a:buFont typeface="Wingdings" panose="05000000000000000000" pitchFamily="2" charset="2"/>
              <a:buChar char="§"/>
            </a:pPr>
            <a:r>
              <a:rPr lang="en-US" sz="6400" dirty="0">
                <a:solidFill>
                  <a:schemeClr val="accent2">
                    <a:lumMod val="75000"/>
                  </a:schemeClr>
                </a:solidFill>
                <a:latin typeface="Arial" panose="020B0604020202020204" pitchFamily="34" charset="0"/>
                <a:cs typeface="Arial" panose="020B0604020202020204" pitchFamily="34" charset="0"/>
              </a:rPr>
              <a:t>Therapy</a:t>
            </a:r>
          </a:p>
          <a:p>
            <a:pPr>
              <a:buFont typeface="Wingdings" panose="05000000000000000000" pitchFamily="2" charset="2"/>
              <a:buChar char="§"/>
            </a:pPr>
            <a:r>
              <a:rPr lang="en-US" sz="6400" dirty="0">
                <a:solidFill>
                  <a:schemeClr val="accent2">
                    <a:lumMod val="75000"/>
                  </a:schemeClr>
                </a:solidFill>
                <a:latin typeface="Arial" panose="020B0604020202020204" pitchFamily="34" charset="0"/>
                <a:cs typeface="Arial" panose="020B0604020202020204" pitchFamily="34" charset="0"/>
              </a:rPr>
              <a:t>Rehab services</a:t>
            </a:r>
          </a:p>
          <a:p>
            <a:pPr>
              <a:buFont typeface="Wingdings" panose="05000000000000000000" pitchFamily="2" charset="2"/>
              <a:buChar char="§"/>
            </a:pPr>
            <a:r>
              <a:rPr lang="en-US" sz="6400" dirty="0">
                <a:solidFill>
                  <a:schemeClr val="accent2">
                    <a:lumMod val="75000"/>
                  </a:schemeClr>
                </a:solidFill>
                <a:latin typeface="Arial" panose="020B0604020202020204" pitchFamily="34" charset="0"/>
                <a:cs typeface="Arial" panose="020B0604020202020204" pitchFamily="34" charset="0"/>
              </a:rPr>
              <a:t>Useful for long-term recovery support.</a:t>
            </a:r>
          </a:p>
          <a:p>
            <a:pPr marL="0" indent="0">
              <a:buNone/>
            </a:pPr>
            <a:r>
              <a:rPr lang="en-US" sz="6400" dirty="0">
                <a:solidFill>
                  <a:schemeClr val="accent2">
                    <a:lumMod val="75000"/>
                  </a:schemeClr>
                </a:solidFill>
                <a:latin typeface="Arial" panose="020B0604020202020204" pitchFamily="34" charset="0"/>
                <a:cs typeface="Arial" panose="020B0604020202020204" pitchFamily="34" charset="0"/>
              </a:rPr>
              <a:t>                                                                                                                                           (NHS England, 2022)</a:t>
            </a:r>
          </a:p>
          <a:p>
            <a:pPr marL="0" indent="0">
              <a:buNone/>
            </a:pPr>
            <a:endParaRPr lang="en-US" sz="6400" dirty="0">
              <a:solidFill>
                <a:schemeClr val="accent2">
                  <a:lumMod val="75000"/>
                </a:schemeClr>
              </a:solidFill>
              <a:latin typeface="Arial" panose="020B0604020202020204" pitchFamily="34" charset="0"/>
              <a:cs typeface="Arial" panose="020B0604020202020204" pitchFamily="34" charset="0"/>
            </a:endParaRPr>
          </a:p>
          <a:p>
            <a:pPr marL="0" indent="0">
              <a:buNone/>
            </a:pPr>
            <a:endParaRPr lang="en-US" sz="6400" dirty="0">
              <a:solidFill>
                <a:schemeClr val="accent2">
                  <a:lumMod val="75000"/>
                </a:schemeClr>
              </a:solidFill>
              <a:latin typeface="Arial" panose="020B0604020202020204" pitchFamily="34" charset="0"/>
              <a:cs typeface="Arial" panose="020B0604020202020204" pitchFamily="34" charset="0"/>
            </a:endParaRPr>
          </a:p>
          <a:p>
            <a:pPr marL="0" indent="0">
              <a:buNone/>
            </a:pPr>
            <a:r>
              <a:rPr lang="en-US" sz="6400" b="1" dirty="0">
                <a:solidFill>
                  <a:schemeClr val="accent2">
                    <a:lumMod val="75000"/>
                  </a:schemeClr>
                </a:solidFill>
                <a:latin typeface="Arial" panose="020B0604020202020204" pitchFamily="34" charset="0"/>
                <a:cs typeface="Arial" panose="020B0604020202020204" pitchFamily="34" charset="0"/>
              </a:rPr>
              <a:t>6) Integrated Personalized Care</a:t>
            </a:r>
          </a:p>
          <a:p>
            <a:pPr>
              <a:buFont typeface="Wingdings" panose="05000000000000000000" pitchFamily="2" charset="2"/>
              <a:buChar char="§"/>
            </a:pPr>
            <a:br>
              <a:rPr lang="en-US" sz="6400" dirty="0">
                <a:solidFill>
                  <a:schemeClr val="accent2">
                    <a:lumMod val="75000"/>
                  </a:schemeClr>
                </a:solidFill>
                <a:latin typeface="Arial" panose="020B0604020202020204" pitchFamily="34" charset="0"/>
                <a:cs typeface="Arial" panose="020B0604020202020204" pitchFamily="34" charset="0"/>
              </a:rPr>
            </a:br>
            <a:r>
              <a:rPr lang="en-US" sz="6400" dirty="0">
                <a:solidFill>
                  <a:schemeClr val="accent2">
                    <a:lumMod val="75000"/>
                  </a:schemeClr>
                </a:solidFill>
                <a:latin typeface="Arial" panose="020B0604020202020204" pitchFamily="34" charset="0"/>
                <a:cs typeface="Arial" panose="020B0604020202020204" pitchFamily="34" charset="0"/>
              </a:rPr>
              <a:t>Care is coordinated across primary care, community services, and specialist clinics to ensure continuity.</a:t>
            </a:r>
          </a:p>
          <a:p>
            <a:pPr>
              <a:buFont typeface="Wingdings" panose="05000000000000000000" pitchFamily="2" charset="2"/>
              <a:buChar char="§"/>
            </a:pPr>
            <a:r>
              <a:rPr lang="en-US" sz="6400" dirty="0">
                <a:solidFill>
                  <a:schemeClr val="accent2">
                    <a:lumMod val="75000"/>
                  </a:schemeClr>
                </a:solidFill>
                <a:latin typeface="Arial" panose="020B0604020202020204" pitchFamily="34" charset="0"/>
                <a:cs typeface="Arial" panose="020B0604020202020204" pitchFamily="34" charset="0"/>
              </a:rPr>
              <a:t>Care is coordinated between:</a:t>
            </a:r>
          </a:p>
          <a:p>
            <a:pPr marL="0" indent="0">
              <a:buNone/>
            </a:pPr>
            <a:r>
              <a:rPr lang="en-US" sz="6400" dirty="0">
                <a:solidFill>
                  <a:schemeClr val="accent2">
                    <a:lumMod val="75000"/>
                  </a:schemeClr>
                </a:solidFill>
                <a:latin typeface="Arial" panose="020B0604020202020204" pitchFamily="34" charset="0"/>
                <a:cs typeface="Arial" panose="020B0604020202020204" pitchFamily="34" charset="0"/>
              </a:rPr>
              <a:t>          GP</a:t>
            </a:r>
          </a:p>
          <a:p>
            <a:pPr marL="0" indent="0">
              <a:buNone/>
            </a:pPr>
            <a:r>
              <a:rPr lang="en-US" sz="6400" dirty="0">
                <a:solidFill>
                  <a:schemeClr val="accent2">
                    <a:lumMod val="75000"/>
                  </a:schemeClr>
                </a:solidFill>
                <a:latin typeface="Arial" panose="020B0604020202020204" pitchFamily="34" charset="0"/>
                <a:cs typeface="Arial" panose="020B0604020202020204" pitchFamily="34" charset="0"/>
              </a:rPr>
              <a:t>          Nurses</a:t>
            </a:r>
          </a:p>
          <a:p>
            <a:pPr marL="0" indent="0">
              <a:buNone/>
            </a:pPr>
            <a:r>
              <a:rPr lang="en-US" sz="6400" dirty="0">
                <a:solidFill>
                  <a:schemeClr val="accent2">
                    <a:lumMod val="75000"/>
                  </a:schemeClr>
                </a:solidFill>
                <a:latin typeface="Arial" panose="020B0604020202020204" pitchFamily="34" charset="0"/>
                <a:cs typeface="Arial" panose="020B0604020202020204" pitchFamily="34" charset="0"/>
              </a:rPr>
              <a:t>          Specialists</a:t>
            </a:r>
          </a:p>
          <a:p>
            <a:pPr marL="0" indent="0">
              <a:buNone/>
            </a:pPr>
            <a:r>
              <a:rPr lang="en-US" sz="6400" dirty="0">
                <a:solidFill>
                  <a:schemeClr val="accent2">
                    <a:lumMod val="75000"/>
                  </a:schemeClr>
                </a:solidFill>
                <a:latin typeface="Arial" panose="020B0604020202020204" pitchFamily="34" charset="0"/>
                <a:cs typeface="Arial" panose="020B0604020202020204" pitchFamily="34" charset="0"/>
              </a:rPr>
              <a:t>          Important because Long COVID is multi-system condition.</a:t>
            </a:r>
          </a:p>
          <a:p>
            <a:pPr marL="0" indent="0">
              <a:buNone/>
            </a:pPr>
            <a:r>
              <a:rPr lang="en-US" sz="6400" dirty="0">
                <a:solidFill>
                  <a:schemeClr val="accent2">
                    <a:lumMod val="75000"/>
                  </a:schemeClr>
                </a:solidFill>
                <a:latin typeface="Arial" panose="020B0604020202020204" pitchFamily="34" charset="0"/>
                <a:cs typeface="Arial" panose="020B0604020202020204" pitchFamily="34" charset="0"/>
              </a:rPr>
              <a:t>                                                                                                             (NHS England, 2019; WHO, 2020)</a:t>
            </a:r>
          </a:p>
          <a:p>
            <a:pPr marL="0" indent="0">
              <a:buNone/>
            </a:pPr>
            <a:r>
              <a:rPr lang="en-US" sz="6400" dirty="0">
                <a:solidFill>
                  <a:schemeClr val="accent2">
                    <a:lumMod val="75000"/>
                  </a:schemeClr>
                </a:solidFill>
                <a:latin typeface="Arial" panose="020B0604020202020204" pitchFamily="34" charset="0"/>
                <a:cs typeface="Arial" panose="020B0604020202020204" pitchFamily="34" charset="0"/>
              </a:rPr>
              <a:t>GP: Develops treatment plans and refers to specialists</a:t>
            </a:r>
          </a:p>
          <a:p>
            <a:pPr marL="0" indent="0">
              <a:buNone/>
            </a:pPr>
            <a:r>
              <a:rPr lang="en-US" sz="6400" dirty="0">
                <a:solidFill>
                  <a:schemeClr val="accent2">
                    <a:lumMod val="75000"/>
                  </a:schemeClr>
                </a:solidFill>
                <a:latin typeface="Arial" panose="020B0604020202020204" pitchFamily="34" charset="0"/>
                <a:cs typeface="Arial" panose="020B0604020202020204" pitchFamily="34" charset="0"/>
              </a:rPr>
              <a:t>Nurse: Ensures medication adherence and follow-ups</a:t>
            </a:r>
            <a:endParaRPr lang="en-IN" sz="6400" dirty="0">
              <a:solidFill>
                <a:schemeClr val="accent2">
                  <a:lumMod val="75000"/>
                </a:schemeClr>
              </a:solidFill>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11426076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644F1A8-EB4A-4635-C1CD-E21D12DE1C66}"/>
              </a:ext>
            </a:extLst>
          </p:cNvPr>
          <p:cNvPicPr>
            <a:picLocks noGrp="1" noRot="1" noChangeAspect="1" noMove="1" noResize="1" noEditPoints="1" noAdjustHandles="1" noChangeArrowheads="1" noChangeShapeType="1" noCrop="1"/>
          </p:cNvPicPr>
          <p:nvPr>
            <p:ph idx="1"/>
          </p:nvPr>
        </p:nvPicPr>
        <p:blipFill>
          <a:blip r:embed="rId2">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
        <p:nvSpPr>
          <p:cNvPr id="2" name="Title 1">
            <a:extLst>
              <a:ext uri="{FF2B5EF4-FFF2-40B4-BE49-F238E27FC236}">
                <a16:creationId xmlns:a16="http://schemas.microsoft.com/office/drawing/2014/main" id="{E3EB1FCF-8FD8-D323-9857-5695748E8D09}"/>
              </a:ext>
            </a:extLst>
          </p:cNvPr>
          <p:cNvSpPr>
            <a:spLocks noGrp="1"/>
          </p:cNvSpPr>
          <p:nvPr>
            <p:ph type="title"/>
          </p:nvPr>
        </p:nvSpPr>
        <p:spPr>
          <a:xfrm>
            <a:off x="677334" y="609600"/>
            <a:ext cx="8596668" cy="786581"/>
          </a:xfrm>
        </p:spPr>
        <p:txBody>
          <a:bodyPr/>
          <a:lstStyle/>
          <a:p>
            <a:r>
              <a:rPr lang="en-IN" b="1" u="sng" dirty="0">
                <a:latin typeface="Arial" panose="020B0604020202020204" pitchFamily="34" charset="0"/>
                <a:cs typeface="Arial" panose="020B0604020202020204" pitchFamily="34" charset="0"/>
              </a:rPr>
              <a:t>Conclusions:</a:t>
            </a:r>
          </a:p>
        </p:txBody>
      </p:sp>
      <p:sp>
        <p:nvSpPr>
          <p:cNvPr id="8" name="Rectangle 1">
            <a:extLst>
              <a:ext uri="{FF2B5EF4-FFF2-40B4-BE49-F238E27FC236}">
                <a16:creationId xmlns:a16="http://schemas.microsoft.com/office/drawing/2014/main" id="{4D3A4A3C-89ED-3D75-E359-DF563B530792}"/>
              </a:ext>
            </a:extLst>
          </p:cNvPr>
          <p:cNvSpPr>
            <a:spLocks noChangeArrowheads="1"/>
          </p:cNvSpPr>
          <p:nvPr/>
        </p:nvSpPr>
        <p:spPr bwMode="auto">
          <a:xfrm>
            <a:off x="503713" y="1166844"/>
            <a:ext cx="9114849"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defTabSz="914400" eaLnBrk="0" fontAlgn="base" hangingPunct="0">
              <a:spcBef>
                <a:spcPct val="0"/>
              </a:spcBef>
              <a:spcAft>
                <a:spcPct val="0"/>
              </a:spcAft>
              <a:buFont typeface="Wingdings" panose="05000000000000000000" pitchFamily="2" charset="2"/>
              <a:buChar char="ü"/>
            </a:pPr>
            <a:r>
              <a:rPr kumimoji="0" lang="en-US" altLang="en-US" sz="1600" b="0" i="0" u="none" strike="noStrike" cap="none" normalizeH="0" baseline="0" dirty="0">
                <a:ln>
                  <a:noFill/>
                </a:ln>
                <a:solidFill>
                  <a:schemeClr val="accent2">
                    <a:lumMod val="75000"/>
                  </a:schemeClr>
                </a:solidFill>
                <a:effectLst/>
                <a:latin typeface="Arial" panose="020B0604020202020204" pitchFamily="34" charset="0"/>
              </a:rPr>
              <a:t>In conclusion, Post-COVID syndrome, also known as Long COVID, is a significant long-term condition that continues to affect a large number of individuals globally and in the UK. It presents with a wide range of persistent physical, cognitive, and psychological symptoms that can impact daily functioning and quality of life.</a:t>
            </a:r>
            <a:endParaRPr lang="en-US" altLang="en-US" sz="1600" dirty="0">
              <a:solidFill>
                <a:schemeClr val="accent2">
                  <a:lumMod val="75000"/>
                </a:schemeClr>
              </a:solidFill>
              <a:latin typeface="Arial" panose="020B0604020202020204" pitchFamily="34" charset="0"/>
            </a:endParaRPr>
          </a:p>
          <a:p>
            <a:pPr marL="285750" indent="-285750" defTabSz="914400" eaLnBrk="0" fontAlgn="base" hangingPunct="0">
              <a:spcBef>
                <a:spcPct val="0"/>
              </a:spcBef>
              <a:spcAft>
                <a:spcPct val="0"/>
              </a:spcAft>
              <a:buFont typeface="Wingdings" panose="05000000000000000000" pitchFamily="2" charset="2"/>
              <a:buChar char="ü"/>
            </a:pPr>
            <a:endParaRPr kumimoji="0" lang="en-US" altLang="en-US" sz="1600" b="0" i="0" u="none" strike="noStrike" cap="none" normalizeH="0" baseline="0" dirty="0">
              <a:ln>
                <a:noFill/>
              </a:ln>
              <a:solidFill>
                <a:schemeClr val="accent2">
                  <a:lumMod val="75000"/>
                </a:schemeClr>
              </a:solidFill>
              <a:effectLst/>
              <a:latin typeface="Arial" panose="020B0604020202020204" pitchFamily="34" charset="0"/>
            </a:endParaRPr>
          </a:p>
          <a:p>
            <a:pPr marL="285750" indent="-285750" defTabSz="914400" eaLnBrk="0" fontAlgn="base" hangingPunct="0">
              <a:spcBef>
                <a:spcPct val="0"/>
              </a:spcBef>
              <a:spcAft>
                <a:spcPct val="0"/>
              </a:spcAft>
              <a:buFont typeface="Wingdings" panose="05000000000000000000" pitchFamily="2" charset="2"/>
              <a:buChar char="ü"/>
            </a:pPr>
            <a:r>
              <a:rPr kumimoji="0" lang="en-US" altLang="en-US" sz="1600" b="0" i="0" u="none" strike="noStrike" cap="none" normalizeH="0" baseline="0" dirty="0">
                <a:ln>
                  <a:noFill/>
                </a:ln>
                <a:solidFill>
                  <a:schemeClr val="accent2">
                    <a:lumMod val="75000"/>
                  </a:schemeClr>
                </a:solidFill>
                <a:effectLst/>
                <a:latin typeface="Arial" panose="020B0604020202020204" pitchFamily="34" charset="0"/>
              </a:rPr>
              <a:t>As there is currently no single cure, effective management relies on a holistic, patient-</a:t>
            </a:r>
            <a:r>
              <a:rPr kumimoji="0" lang="en-US" altLang="en-US" sz="1600" b="0" i="0" u="none" strike="noStrike" cap="none" normalizeH="0" baseline="0" dirty="0" err="1">
                <a:ln>
                  <a:noFill/>
                </a:ln>
                <a:solidFill>
                  <a:schemeClr val="accent2">
                    <a:lumMod val="75000"/>
                  </a:schemeClr>
                </a:solidFill>
                <a:effectLst/>
                <a:latin typeface="Arial" panose="020B0604020202020204" pitchFamily="34" charset="0"/>
              </a:rPr>
              <a:t>centred</a:t>
            </a:r>
            <a:r>
              <a:rPr kumimoji="0" lang="en-US" altLang="en-US" sz="1600" b="0" i="0" u="none" strike="noStrike" cap="none" normalizeH="0" baseline="0" dirty="0">
                <a:ln>
                  <a:noFill/>
                </a:ln>
                <a:solidFill>
                  <a:schemeClr val="accent2">
                    <a:lumMod val="75000"/>
                  </a:schemeClr>
                </a:solidFill>
                <a:effectLst/>
                <a:latin typeface="Arial" panose="020B0604020202020204" pitchFamily="34" charset="0"/>
              </a:rPr>
              <a:t>, and multidisciplinary approach. Primary care and community healthcare professionals play a crucial role in early identification, ongoing monitoring, and coordination of care.</a:t>
            </a:r>
            <a:endParaRPr lang="en-US" altLang="en-US" sz="1600" dirty="0">
              <a:solidFill>
                <a:schemeClr val="accent2">
                  <a:lumMod val="75000"/>
                </a:schemeClr>
              </a:solidFill>
              <a:latin typeface="Arial" panose="020B0604020202020204" pitchFamily="34" charset="0"/>
            </a:endParaRPr>
          </a:p>
          <a:p>
            <a:pPr marL="285750" indent="-285750" defTabSz="914400" eaLnBrk="0" fontAlgn="base" hangingPunct="0">
              <a:spcBef>
                <a:spcPct val="0"/>
              </a:spcBef>
              <a:spcAft>
                <a:spcPct val="0"/>
              </a:spcAft>
              <a:buFont typeface="Wingdings" panose="05000000000000000000" pitchFamily="2" charset="2"/>
              <a:buChar char="ü"/>
            </a:pPr>
            <a:endParaRPr kumimoji="0" lang="en-US" altLang="en-US" sz="1600" b="0" i="0" u="none" strike="noStrike" cap="none" normalizeH="0" baseline="0" dirty="0">
              <a:ln>
                <a:noFill/>
              </a:ln>
              <a:solidFill>
                <a:schemeClr val="accent2">
                  <a:lumMod val="75000"/>
                </a:schemeClr>
              </a:solidFill>
              <a:effectLst/>
              <a:latin typeface="Arial" panose="020B0604020202020204" pitchFamily="34" charset="0"/>
            </a:endParaRPr>
          </a:p>
          <a:p>
            <a:pPr marL="285750" indent="-285750" defTabSz="914400" eaLnBrk="0" fontAlgn="base" hangingPunct="0">
              <a:spcBef>
                <a:spcPct val="0"/>
              </a:spcBef>
              <a:spcAft>
                <a:spcPct val="0"/>
              </a:spcAft>
              <a:buFont typeface="Wingdings" panose="05000000000000000000" pitchFamily="2" charset="2"/>
              <a:buChar char="ü"/>
            </a:pPr>
            <a:r>
              <a:rPr kumimoji="0" lang="en-US" altLang="en-US" sz="1600" b="0" i="0" u="none" strike="noStrike" cap="none" normalizeH="0" baseline="0" dirty="0">
                <a:ln>
                  <a:noFill/>
                </a:ln>
                <a:solidFill>
                  <a:schemeClr val="accent2">
                    <a:lumMod val="75000"/>
                  </a:schemeClr>
                </a:solidFill>
                <a:effectLst/>
                <a:latin typeface="Arial" panose="020B0604020202020204" pitchFamily="34" charset="0"/>
              </a:rPr>
              <a:t>Furthermore, the use of personalized care models, supported self-management, and rehabilitation services is essential in improving patient outcomes. Prevention strategies at primary, secondary, and tertiary levels also help reduce the long-term burden of the condition.</a:t>
            </a:r>
            <a:endParaRPr lang="en-US" altLang="en-US" sz="1600" dirty="0">
              <a:solidFill>
                <a:schemeClr val="accent2">
                  <a:lumMod val="75000"/>
                </a:schemeClr>
              </a:solidFill>
              <a:latin typeface="Arial" panose="020B0604020202020204" pitchFamily="34" charset="0"/>
            </a:endParaRPr>
          </a:p>
          <a:p>
            <a:pPr marL="285750" indent="-285750" defTabSz="914400" eaLnBrk="0" fontAlgn="base" hangingPunct="0">
              <a:spcBef>
                <a:spcPct val="0"/>
              </a:spcBef>
              <a:spcAft>
                <a:spcPct val="0"/>
              </a:spcAft>
              <a:buFont typeface="Wingdings" panose="05000000000000000000" pitchFamily="2" charset="2"/>
              <a:buChar char="ü"/>
            </a:pPr>
            <a:endParaRPr kumimoji="0" lang="en-US" altLang="en-US" sz="1600" b="0" i="0" u="none" strike="noStrike" cap="none" normalizeH="0" baseline="0" dirty="0">
              <a:ln>
                <a:noFill/>
              </a:ln>
              <a:solidFill>
                <a:schemeClr val="accent2">
                  <a:lumMod val="75000"/>
                </a:schemeClr>
              </a:solidFill>
              <a:effectLst/>
              <a:latin typeface="Arial" panose="020B0604020202020204" pitchFamily="34" charset="0"/>
            </a:endParaRPr>
          </a:p>
          <a:p>
            <a:pPr marL="285750" indent="-285750" defTabSz="914400" eaLnBrk="0" fontAlgn="base" hangingPunct="0">
              <a:spcBef>
                <a:spcPct val="0"/>
              </a:spcBef>
              <a:spcAft>
                <a:spcPct val="0"/>
              </a:spcAft>
              <a:buFont typeface="Wingdings" panose="05000000000000000000" pitchFamily="2" charset="2"/>
              <a:buChar char="ü"/>
            </a:pPr>
            <a:r>
              <a:rPr kumimoji="0" lang="en-US" altLang="en-US" sz="1600" b="0" i="0" u="none" strike="noStrike" cap="none" normalizeH="0" baseline="0" dirty="0">
                <a:ln>
                  <a:noFill/>
                </a:ln>
                <a:solidFill>
                  <a:schemeClr val="accent2">
                    <a:lumMod val="75000"/>
                  </a:schemeClr>
                </a:solidFill>
                <a:effectLst/>
                <a:latin typeface="Arial" panose="020B0604020202020204" pitchFamily="34" charset="0"/>
              </a:rPr>
              <a:t>Overall, addressing Post-COVID syndrome requires continuous support, integrated care, and a strong focus on individual patient needs to enhance recovery and quality of life.</a:t>
            </a:r>
          </a:p>
          <a:p>
            <a:pPr marL="285750" indent="-285750" defTabSz="914400" eaLnBrk="0" fontAlgn="base" hangingPunct="0">
              <a:spcBef>
                <a:spcPct val="0"/>
              </a:spcBef>
              <a:spcAft>
                <a:spcPct val="0"/>
              </a:spcAft>
              <a:buFont typeface="Wingdings" panose="05000000000000000000" pitchFamily="2" charset="2"/>
              <a:buChar char="ü"/>
            </a:pPr>
            <a:endParaRPr lang="en-US" altLang="en-US" sz="1600" dirty="0">
              <a:solidFill>
                <a:schemeClr val="accent2">
                  <a:lumMod val="75000"/>
                </a:schemeClr>
              </a:solidFill>
              <a:latin typeface="Arial" panose="020B0604020202020204" pitchFamily="34" charset="0"/>
            </a:endParaRPr>
          </a:p>
          <a:p>
            <a:pPr marL="285750" indent="-285750" defTabSz="914400" eaLnBrk="0" fontAlgn="base" hangingPunct="0">
              <a:spcBef>
                <a:spcPct val="0"/>
              </a:spcBef>
              <a:spcAft>
                <a:spcPct val="0"/>
              </a:spcAft>
              <a:buFont typeface="Wingdings" panose="05000000000000000000" pitchFamily="2" charset="2"/>
              <a:buChar char="ü"/>
            </a:pPr>
            <a:r>
              <a:rPr lang="en-US" altLang="en-US" sz="1600" dirty="0">
                <a:solidFill>
                  <a:schemeClr val="accent2">
                    <a:lumMod val="75000"/>
                  </a:schemeClr>
                </a:solidFill>
                <a:latin typeface="Arial" panose="020B0604020202020204" pitchFamily="34" charset="0"/>
              </a:rPr>
              <a:t>GP: Plans long-term care strategies</a:t>
            </a:r>
          </a:p>
          <a:p>
            <a:pPr marL="285750" indent="-285750" defTabSz="914400" eaLnBrk="0" fontAlgn="base" hangingPunct="0">
              <a:spcBef>
                <a:spcPct val="0"/>
              </a:spcBef>
              <a:spcAft>
                <a:spcPct val="0"/>
              </a:spcAft>
              <a:buFont typeface="Wingdings" panose="05000000000000000000" pitchFamily="2" charset="2"/>
              <a:buChar char="ü"/>
            </a:pPr>
            <a:r>
              <a:rPr lang="en-US" altLang="en-US" sz="1600" dirty="0">
                <a:solidFill>
                  <a:schemeClr val="accent2">
                    <a:lumMod val="75000"/>
                  </a:schemeClr>
                </a:solidFill>
                <a:latin typeface="Arial" panose="020B0604020202020204" pitchFamily="34" charset="0"/>
              </a:rPr>
              <a:t>Nurse: Monitors recovery and provides ongoing support</a:t>
            </a:r>
            <a:endParaRPr kumimoji="0" lang="en-US" altLang="en-US" sz="1600" b="0" i="0" u="none" strike="noStrike" cap="none" normalizeH="0" baseline="0" dirty="0">
              <a:ln>
                <a:noFill/>
              </a:ln>
              <a:solidFill>
                <a:schemeClr val="accent2">
                  <a:lumMod val="75000"/>
                </a:schemeClr>
              </a:solidFill>
              <a:effectLst/>
              <a:latin typeface="Arial" panose="020B0604020202020204" pitchFamily="34" charset="0"/>
            </a:endParaRPr>
          </a:p>
        </p:txBody>
      </p:sp>
    </p:spTree>
    <p:extLst>
      <p:ext uri="{BB962C8B-B14F-4D97-AF65-F5344CB8AC3E}">
        <p14:creationId xmlns:p14="http://schemas.microsoft.com/office/powerpoint/2010/main" val="27740218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6B7C67-BE19-6CDA-797A-2D9A17947F67}"/>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7714467-64E3-9A49-CA71-E1EBF3E2BD1C}"/>
              </a:ext>
            </a:extLst>
          </p:cNvPr>
          <p:cNvSpPr>
            <a:spLocks noGrp="1"/>
          </p:cNvSpPr>
          <p:nvPr>
            <p:ph type="title"/>
          </p:nvPr>
        </p:nvSpPr>
        <p:spPr>
          <a:xfrm>
            <a:off x="312516" y="140922"/>
            <a:ext cx="8596668" cy="1320800"/>
          </a:xfrm>
        </p:spPr>
        <p:txBody>
          <a:bodyPr/>
          <a:lstStyle/>
          <a:p>
            <a:r>
              <a:rPr lang="en-IN" b="1" u="sng" dirty="0">
                <a:latin typeface="Arial" panose="020B0604020202020204" pitchFamily="34" charset="0"/>
                <a:cs typeface="Arial" panose="020B0604020202020204" pitchFamily="34" charset="0"/>
              </a:rPr>
              <a:t>Reference:</a:t>
            </a:r>
            <a:r>
              <a:rPr lang="en-IN" dirty="0"/>
              <a:t> </a:t>
            </a:r>
          </a:p>
        </p:txBody>
      </p:sp>
      <p:sp>
        <p:nvSpPr>
          <p:cNvPr id="7" name="Rectangle 2">
            <a:extLst>
              <a:ext uri="{FF2B5EF4-FFF2-40B4-BE49-F238E27FC236}">
                <a16:creationId xmlns:a16="http://schemas.microsoft.com/office/drawing/2014/main" id="{5C93ECDC-2180-FE65-5A20-55D211181B5A}"/>
              </a:ext>
            </a:extLst>
          </p:cNvPr>
          <p:cNvSpPr>
            <a:spLocks noGrp="1" noChangeArrowheads="1"/>
          </p:cNvSpPr>
          <p:nvPr>
            <p:ph idx="1"/>
          </p:nvPr>
        </p:nvSpPr>
        <p:spPr bwMode="auto">
          <a:xfrm>
            <a:off x="312516" y="3866964"/>
            <a:ext cx="11879484" cy="4680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endParaRPr kumimoji="0" lang="en-US" altLang="en-US" sz="800" b="0" i="0" u="none" strike="noStrike" cap="none" normalizeH="0" baseline="0" dirty="0">
              <a:ln>
                <a:noFill/>
              </a:ln>
              <a:solidFill>
                <a:schemeClr val="tx1"/>
              </a:solidFill>
              <a:effectLst/>
            </a:endParaRPr>
          </a:p>
        </p:txBody>
      </p:sp>
      <p:sp>
        <p:nvSpPr>
          <p:cNvPr id="9" name="Rectangle 4">
            <a:extLst>
              <a:ext uri="{FF2B5EF4-FFF2-40B4-BE49-F238E27FC236}">
                <a16:creationId xmlns:a16="http://schemas.microsoft.com/office/drawing/2014/main" id="{FAA54EC6-16C9-7668-7541-CAA47024CBCA}"/>
              </a:ext>
            </a:extLst>
          </p:cNvPr>
          <p:cNvSpPr>
            <a:spLocks noChangeArrowheads="1"/>
          </p:cNvSpPr>
          <p:nvPr/>
        </p:nvSpPr>
        <p:spPr bwMode="auto">
          <a:xfrm>
            <a:off x="198119" y="924517"/>
            <a:ext cx="11681365" cy="5884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Ahmad, E., Ahmed, S., Ahmad, B., Arif, M.H., Ilyas, H.M.A., Hashmi, N. and Ahmad, S. (2024). Long COVID-19 and primary care: Challenges, management and recommendations.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SEMERGEN. Sociedad Española de Medicina Rural y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Generalista</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50(3), pp.102188–102188. </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://doi.org/10.1016/j.semerg.2023.102188.</a:t>
            </a: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endParaRPr lang="en-US" altLang="en-US" sz="1200" dirty="0">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BMC (2019).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BMC Health Services Research</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BMC Health Services Research.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https://bmchealthservres.biomedcentral.com/articles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lang="en-US" altLang="en-US" sz="1200" dirty="0">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BMJ, T. (2020).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Long covid—an update for primary 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Bmj.com. Available at: https://www.bmj.com/content/378/bmj-2022-072117?utm_source=chatgpt.com [Accessed 13 Apr. 2026].</a:t>
            </a:r>
            <a:endParaRPr lang="en-US" altLang="en-US" sz="1200" dirty="0">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BMJ, T.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Long COVID - Symptoms, diagnosis and treatment | BMJ Best Practice US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Bmj.com.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https://bestpractice.bmj.com/topics/en-gb/3000327?utm_source=chatgpt.com</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lang="en-US" altLang="en-US" sz="1200" dirty="0">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Cleveland Clinic (2023).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Long COVID</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Cleveland Clinic.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https://my.clevelandclinic.org/health/diseases/25111-long-covid</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lang="en-US" altLang="en-US" sz="1200" dirty="0">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Confederation , N. (2020).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Resources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www.nhsconfed.org.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https://www.nhsconfed.org/publications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lang="en-US" altLang="en-US" sz="1200" dirty="0">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England, N. (2019a).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Workforce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England.nhs.uk. Available at: https://www.england.nhs.uk/ourwork/workforce/ [Accessed 14 Apr. 2026].</a:t>
            </a:r>
            <a:endParaRPr lang="en-US" altLang="en-US" sz="1200" dirty="0">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England, N. (2022a).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Long COVID: A framework for nursing, midwifery, and care staff</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England.nhs.uk. Available at: https://www.england.nhs.uk/long-read/long-covid/ [Accessed 12 Apr. 2026].</a:t>
            </a:r>
            <a:endParaRPr lang="en-US" altLang="en-US" sz="1200" dirty="0">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GOV.UK (2019).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Publications - GOV.UK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Www.gov.uk.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https://www.gov.uk/government/publications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lang="en-US" altLang="en-US" sz="1200" dirty="0">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Government , N. (2020).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NIHR Evidence - Informative and accessible health and care research</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NIHR Evidence.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https://evidence.nihr.ac.uk/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lang="en-US" altLang="en-US" sz="1200" dirty="0">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Greenhalgh, T., Knight, M., A’Court, C., Buxton, M. and Husain, L. (2020). Management of post-acute covid-19 in primary care.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BMJ</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370(3026), p.m3026. </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://doi.org/10.1136/bmj.m3026.</a:t>
            </a:r>
            <a:endParaRPr lang="en-US" altLang="en-US" sz="1200" dirty="0">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aren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https://www.oxfordhealth.nhs.uk (2020).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Management of post-acute covid-19 in primary care | Library Services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Library Services. Available at: https://oxfordhealth.nhs.uk/library/cpd/management-of-post-acute-covid-19-in-primary-care/?utm_source=chatgpt.com [Accessed 13 Apr. 2026].</a:t>
            </a:r>
          </a:p>
          <a:p>
            <a:pPr marR="0" lvl="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91534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EECF5F9-8470-68D6-1CC4-B9BFF6B3B57E}"/>
              </a:ext>
            </a:extLst>
          </p:cNvPr>
          <p:cNvPicPr>
            <a:picLocks noGrp="1" noRot="1" noChangeAspect="1" noMove="1" noResize="1" noEditPoints="1" noAdjustHandles="1" noChangeArrowheads="1" noChangeShapeType="1" noCrop="1"/>
          </p:cNvPicPr>
          <p:nvPr>
            <p:ph sz="half"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Content Placeholder 10">
            <a:extLst>
              <a:ext uri="{FF2B5EF4-FFF2-40B4-BE49-F238E27FC236}">
                <a16:creationId xmlns:a16="http://schemas.microsoft.com/office/drawing/2014/main" id="{C928439E-66FE-7A1A-2262-B9E176D869C6}"/>
              </a:ext>
            </a:extLst>
          </p:cNvPr>
          <p:cNvSpPr>
            <a:spLocks noGrp="1"/>
          </p:cNvSpPr>
          <p:nvPr>
            <p:ph sz="half" idx="2"/>
          </p:nvPr>
        </p:nvSpPr>
        <p:spPr>
          <a:xfrm>
            <a:off x="381965" y="254643"/>
            <a:ext cx="11227443" cy="6261904"/>
          </a:xfrm>
        </p:spPr>
        <p:txBody>
          <a:bodyPr>
            <a:normAutofit fontScale="77500" lnSpcReduction="20000"/>
          </a:bodyPr>
          <a:lstStyle/>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National Institute for Health and Care Excellence (NICE) (2021). </a:t>
            </a:r>
            <a:r>
              <a:rPr lang="en-US" altLang="en-US" sz="1400" i="1" dirty="0">
                <a:solidFill>
                  <a:schemeClr val="accent2">
                    <a:lumMod val="75000"/>
                  </a:schemeClr>
                </a:solidFill>
                <a:latin typeface="Arial" panose="020B0604020202020204" pitchFamily="34" charset="0"/>
                <a:cs typeface="Arial" panose="020B0604020202020204" pitchFamily="34" charset="0"/>
              </a:rPr>
              <a:t>Overview | Patient experience in adult NHS services: improving the experience of care for people using adult NHS services | Guidance | NICE</a:t>
            </a:r>
            <a:r>
              <a:rPr lang="en-US" altLang="en-US" sz="1400" dirty="0">
                <a:solidFill>
                  <a:schemeClr val="accent2">
                    <a:lumMod val="75000"/>
                  </a:schemeClr>
                </a:solidFill>
                <a:latin typeface="Arial" panose="020B0604020202020204" pitchFamily="34" charset="0"/>
                <a:cs typeface="Arial" panose="020B0604020202020204" pitchFamily="34" charset="0"/>
              </a:rPr>
              <a:t>. [online] Nice.org.uk. Available at: </a:t>
            </a:r>
            <a:r>
              <a:rPr lang="en-US" altLang="en-US" sz="1400" dirty="0">
                <a:solidFill>
                  <a:schemeClr val="accent2">
                    <a:lumMod val="75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https://www.nice.org.uk/Guidance/CG138</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NHS (2017). </a:t>
            </a:r>
            <a:r>
              <a:rPr lang="en-US" altLang="en-US" sz="1400" i="1" dirty="0">
                <a:solidFill>
                  <a:schemeClr val="accent2">
                    <a:lumMod val="75000"/>
                  </a:schemeClr>
                </a:solidFill>
                <a:latin typeface="Arial" panose="020B0604020202020204" pitchFamily="34" charset="0"/>
                <a:cs typeface="Arial" panose="020B0604020202020204" pitchFamily="34" charset="0"/>
              </a:rPr>
              <a:t>Our work</a:t>
            </a:r>
            <a:r>
              <a:rPr lang="en-US" altLang="en-US" sz="1400" dirty="0">
                <a:solidFill>
                  <a:schemeClr val="accent2">
                    <a:lumMod val="75000"/>
                  </a:schemeClr>
                </a:solidFill>
                <a:latin typeface="Arial" panose="020B0604020202020204" pitchFamily="34" charset="0"/>
                <a:cs typeface="Arial" panose="020B0604020202020204" pitchFamily="34" charset="0"/>
              </a:rPr>
              <a:t>. [online] Health Education England. Available at: </a:t>
            </a:r>
            <a:r>
              <a:rPr lang="en-US" altLang="en-US" sz="1400" dirty="0">
                <a:solidFill>
                  <a:schemeClr val="accent2">
                    <a:lumMod val="75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https://www.hee.nhs.uk/our-work</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NHS (2023a). </a:t>
            </a:r>
            <a:r>
              <a:rPr lang="en-US" altLang="en-US" sz="1400" i="1" dirty="0">
                <a:solidFill>
                  <a:schemeClr val="accent2">
                    <a:lumMod val="75000"/>
                  </a:schemeClr>
                </a:solidFill>
                <a:latin typeface="Arial" panose="020B0604020202020204" pitchFamily="34" charset="0"/>
                <a:cs typeface="Arial" panose="020B0604020202020204" pitchFamily="34" charset="0"/>
              </a:rPr>
              <a:t>Coronavirus» Post-COVID Syndrome (Long COVID)</a:t>
            </a:r>
            <a:r>
              <a:rPr lang="en-US" altLang="en-US" sz="1400" dirty="0">
                <a:solidFill>
                  <a:schemeClr val="accent2">
                    <a:lumMod val="75000"/>
                  </a:schemeClr>
                </a:solidFill>
                <a:latin typeface="Arial" panose="020B0604020202020204" pitchFamily="34" charset="0"/>
                <a:cs typeface="Arial" panose="020B0604020202020204" pitchFamily="34" charset="0"/>
              </a:rPr>
              <a:t>. [online] www.england.nhs.uk. Available at: </a:t>
            </a:r>
            <a:r>
              <a:rPr lang="en-US" altLang="en-US" sz="1400" dirty="0">
                <a:solidFill>
                  <a:srgbClr val="3FCDE7"/>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https://www.england.nhs.uk/coronavirus/post-covid-syndrome-long-covid</a:t>
            </a:r>
            <a:r>
              <a:rPr lang="en-US" altLang="en-US" sz="1400" dirty="0">
                <a:solidFill>
                  <a:schemeClr val="accent2">
                    <a:lumMod val="75000"/>
                  </a:schemeClr>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NHS (2023b). </a:t>
            </a:r>
            <a:r>
              <a:rPr lang="en-US" altLang="en-US" sz="1400" i="1" dirty="0">
                <a:solidFill>
                  <a:schemeClr val="accent2">
                    <a:lumMod val="75000"/>
                  </a:schemeClr>
                </a:solidFill>
                <a:latin typeface="Arial" panose="020B0604020202020204" pitchFamily="34" charset="0"/>
                <a:cs typeface="Arial" panose="020B0604020202020204" pitchFamily="34" charset="0"/>
              </a:rPr>
              <a:t>Long-term effects of COVID-19 (long COVID)</a:t>
            </a:r>
            <a:r>
              <a:rPr lang="en-US" altLang="en-US" sz="1400" dirty="0">
                <a:solidFill>
                  <a:schemeClr val="accent2">
                    <a:lumMod val="75000"/>
                  </a:schemeClr>
                </a:solidFill>
                <a:latin typeface="Arial" panose="020B0604020202020204" pitchFamily="34" charset="0"/>
                <a:cs typeface="Arial" panose="020B0604020202020204" pitchFamily="34" charset="0"/>
              </a:rPr>
              <a:t>. [online] nhs.uk. Available at: </a:t>
            </a:r>
            <a:r>
              <a:rPr lang="en-US" altLang="en-US" sz="1400" dirty="0">
                <a:solidFill>
                  <a:srgbClr val="3FCDE7"/>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https://www.nhs.uk/conditions/covid-19/long-term-effects-of-covid-19-long-covid</a:t>
            </a:r>
            <a:r>
              <a:rPr lang="en-US" altLang="en-US" sz="1400" dirty="0">
                <a:solidFill>
                  <a:schemeClr val="accent2">
                    <a:lumMod val="75000"/>
                  </a:schemeClr>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NHS England (2019b). </a:t>
            </a:r>
            <a:r>
              <a:rPr lang="en-US" altLang="en-US" sz="1400" i="1" dirty="0">
                <a:solidFill>
                  <a:schemeClr val="accent2">
                    <a:lumMod val="75000"/>
                  </a:schemeClr>
                </a:solidFill>
                <a:latin typeface="Arial" panose="020B0604020202020204" pitchFamily="34" charset="0"/>
                <a:cs typeface="Arial" panose="020B0604020202020204" pitchFamily="34" charset="0"/>
              </a:rPr>
              <a:t>NHS England» Shared decision making</a:t>
            </a:r>
            <a:r>
              <a:rPr lang="en-US" altLang="en-US" sz="1400" dirty="0">
                <a:solidFill>
                  <a:schemeClr val="accent2">
                    <a:lumMod val="75000"/>
                  </a:schemeClr>
                </a:solidFill>
                <a:latin typeface="Arial" panose="020B0604020202020204" pitchFamily="34" charset="0"/>
                <a:cs typeface="Arial" panose="020B0604020202020204" pitchFamily="34" charset="0"/>
              </a:rPr>
              <a:t>. [online] England.nhs.uk. Available at: </a:t>
            </a:r>
            <a:r>
              <a:rPr lang="en-US" altLang="en-US" sz="1400" dirty="0">
                <a:solidFill>
                  <a:srgbClr val="3FCDE7"/>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https://www.england.nhs.uk/shared-decision-making</a:t>
            </a:r>
            <a:r>
              <a:rPr lang="en-US" altLang="en-US" sz="1400" dirty="0">
                <a:solidFill>
                  <a:schemeClr val="accent2">
                    <a:lumMod val="75000"/>
                  </a:schemeClr>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NHS England (2019c). </a:t>
            </a:r>
            <a:r>
              <a:rPr lang="en-US" altLang="en-US" sz="1400" i="1" dirty="0">
                <a:solidFill>
                  <a:schemeClr val="accent2">
                    <a:lumMod val="75000"/>
                  </a:schemeClr>
                </a:solidFill>
                <a:latin typeface="Arial" panose="020B0604020202020204" pitchFamily="34" charset="0"/>
                <a:cs typeface="Arial" panose="020B0604020202020204" pitchFamily="34" charset="0"/>
              </a:rPr>
              <a:t>Universal </a:t>
            </a:r>
            <a:r>
              <a:rPr lang="en-US" altLang="en-US" sz="1400" i="1" dirty="0" err="1">
                <a:solidFill>
                  <a:schemeClr val="accent2">
                    <a:lumMod val="75000"/>
                  </a:schemeClr>
                </a:solidFill>
                <a:latin typeface="Arial" panose="020B0604020202020204" pitchFamily="34" charset="0"/>
                <a:cs typeface="Arial" panose="020B0604020202020204" pitchFamily="34" charset="0"/>
              </a:rPr>
              <a:t>Personalised</a:t>
            </a:r>
            <a:r>
              <a:rPr lang="en-US" altLang="en-US" sz="1400" i="1" dirty="0">
                <a:solidFill>
                  <a:schemeClr val="accent2">
                    <a:lumMod val="75000"/>
                  </a:schemeClr>
                </a:solidFill>
                <a:latin typeface="Arial" panose="020B0604020202020204" pitchFamily="34" charset="0"/>
                <a:cs typeface="Arial" panose="020B0604020202020204" pitchFamily="34" charset="0"/>
              </a:rPr>
              <a:t> Care: Implementing the Comprehensive Model</a:t>
            </a:r>
            <a:r>
              <a:rPr lang="en-US" altLang="en-US" sz="1400" dirty="0">
                <a:solidFill>
                  <a:schemeClr val="accent2">
                    <a:lumMod val="75000"/>
                  </a:schemeClr>
                </a:solidFill>
                <a:latin typeface="Arial" panose="020B0604020202020204" pitchFamily="34" charset="0"/>
                <a:cs typeface="Arial" panose="020B0604020202020204" pitchFamily="34" charset="0"/>
              </a:rPr>
              <a:t>. [online] England.nhs.uk. Available at: </a:t>
            </a:r>
            <a:r>
              <a:rPr lang="en-US" altLang="en-US" sz="1400" dirty="0">
                <a:solidFill>
                  <a:srgbClr val="3FCDE7"/>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https://www.england.nhs.uk/publication/universal-personalised-care-implementing-the-comprehensive-model</a:t>
            </a:r>
            <a:r>
              <a:rPr lang="en-US" altLang="en-US" sz="1400" dirty="0">
                <a:solidFill>
                  <a:schemeClr val="accent2">
                    <a:lumMod val="75000"/>
                  </a:schemeClr>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NHS England (2019d). </a:t>
            </a:r>
            <a:r>
              <a:rPr lang="en-US" altLang="en-US" sz="1400" i="1" dirty="0">
                <a:solidFill>
                  <a:schemeClr val="accent2">
                    <a:lumMod val="75000"/>
                  </a:schemeClr>
                </a:solidFill>
                <a:latin typeface="Arial" panose="020B0604020202020204" pitchFamily="34" charset="0"/>
                <a:cs typeface="Arial" panose="020B0604020202020204" pitchFamily="34" charset="0"/>
              </a:rPr>
              <a:t>What is </a:t>
            </a:r>
            <a:r>
              <a:rPr lang="en-US" altLang="en-US" sz="1400" i="1" dirty="0" err="1">
                <a:solidFill>
                  <a:schemeClr val="accent2">
                    <a:lumMod val="75000"/>
                  </a:schemeClr>
                </a:solidFill>
                <a:latin typeface="Arial" panose="020B0604020202020204" pitchFamily="34" charset="0"/>
                <a:cs typeface="Arial" panose="020B0604020202020204" pitchFamily="34" charset="0"/>
              </a:rPr>
              <a:t>personalised</a:t>
            </a:r>
            <a:r>
              <a:rPr lang="en-US" altLang="en-US" sz="1400" i="1" dirty="0">
                <a:solidFill>
                  <a:schemeClr val="accent2">
                    <a:lumMod val="75000"/>
                  </a:schemeClr>
                </a:solidFill>
                <a:latin typeface="Arial" panose="020B0604020202020204" pitchFamily="34" charset="0"/>
                <a:cs typeface="Arial" panose="020B0604020202020204" pitchFamily="34" charset="0"/>
              </a:rPr>
              <a:t> care?</a:t>
            </a:r>
            <a:r>
              <a:rPr lang="en-US" altLang="en-US" sz="1400" dirty="0">
                <a:solidFill>
                  <a:schemeClr val="accent2">
                    <a:lumMod val="75000"/>
                  </a:schemeClr>
                </a:solidFill>
                <a:latin typeface="Arial" panose="020B0604020202020204" pitchFamily="34" charset="0"/>
                <a:cs typeface="Arial" panose="020B0604020202020204" pitchFamily="34" charset="0"/>
              </a:rPr>
              <a:t> [online] NHS ENGLAND. Available at: </a:t>
            </a:r>
            <a:r>
              <a:rPr lang="en-US" altLang="en-US" sz="1400" dirty="0">
                <a:solidFill>
                  <a:srgbClr val="3FCDE7"/>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https://www.england.nhs.uk/personalisedcare/what-is-personalised-care</a:t>
            </a:r>
            <a:r>
              <a:rPr lang="en-US" altLang="en-US" sz="1400" dirty="0">
                <a:solidFill>
                  <a:schemeClr val="accent2">
                    <a:lumMod val="75000"/>
                  </a:schemeClr>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NHS England (2022b). </a:t>
            </a:r>
            <a:r>
              <a:rPr lang="en-US" altLang="en-US" sz="1400" i="1" dirty="0">
                <a:solidFill>
                  <a:schemeClr val="accent2">
                    <a:lumMod val="75000"/>
                  </a:schemeClr>
                </a:solidFill>
                <a:latin typeface="Arial" panose="020B0604020202020204" pitchFamily="34" charset="0"/>
                <a:cs typeface="Arial" panose="020B0604020202020204" pitchFamily="34" charset="0"/>
              </a:rPr>
              <a:t>NHS England» Personal health budgets</a:t>
            </a:r>
            <a:r>
              <a:rPr lang="en-US" altLang="en-US" sz="1400" dirty="0">
                <a:solidFill>
                  <a:schemeClr val="accent2">
                    <a:lumMod val="75000"/>
                  </a:schemeClr>
                </a:solidFill>
                <a:latin typeface="Arial" panose="020B0604020202020204" pitchFamily="34" charset="0"/>
                <a:cs typeface="Arial" panose="020B0604020202020204" pitchFamily="34" charset="0"/>
              </a:rPr>
              <a:t>. [online] www.england.nhs.uk. Available at: </a:t>
            </a:r>
            <a:r>
              <a:rPr lang="en-US" altLang="en-US" sz="1400" dirty="0">
                <a:solidFill>
                  <a:srgbClr val="3FCDE7"/>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https://www.england.nhs.uk/personalisedcare/personal-health-budgets</a:t>
            </a:r>
            <a:r>
              <a:rPr lang="en-US" altLang="en-US" sz="1400" dirty="0">
                <a:solidFill>
                  <a:schemeClr val="accent2">
                    <a:lumMod val="75000"/>
                  </a:schemeClr>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NICE (2020). </a:t>
            </a:r>
            <a:r>
              <a:rPr lang="en-US" altLang="en-US" sz="1400" i="1" dirty="0">
                <a:solidFill>
                  <a:schemeClr val="accent2">
                    <a:lumMod val="75000"/>
                  </a:schemeClr>
                </a:solidFill>
                <a:latin typeface="Arial" panose="020B0604020202020204" pitchFamily="34" charset="0"/>
                <a:cs typeface="Arial" panose="020B0604020202020204" pitchFamily="34" charset="0"/>
              </a:rPr>
              <a:t>Overview | COVID-19 Rapid guideline: Managing the long-term Effects of COVID-19 | Guidance | NICE</a:t>
            </a:r>
            <a:r>
              <a:rPr lang="en-US" altLang="en-US" sz="1400" dirty="0">
                <a:solidFill>
                  <a:schemeClr val="accent2">
                    <a:lumMod val="75000"/>
                  </a:schemeClr>
                </a:solidFill>
                <a:latin typeface="Arial" panose="020B0604020202020204" pitchFamily="34" charset="0"/>
                <a:cs typeface="Arial" panose="020B0604020202020204" pitchFamily="34" charset="0"/>
              </a:rPr>
              <a:t>. [online] www.nice.org.uk. Available at: </a:t>
            </a:r>
            <a:r>
              <a:rPr lang="en-US" altLang="en-US" sz="1400" dirty="0">
                <a:solidFill>
                  <a:schemeClr val="accent2">
                    <a:lumMod val="75000"/>
                  </a:schemeClr>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https://www.nice.org.uk/guidance/ng188</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NIHR, N. (2020). </a:t>
            </a:r>
            <a:r>
              <a:rPr lang="en-US" altLang="en-US" sz="1400" i="1" dirty="0">
                <a:solidFill>
                  <a:schemeClr val="accent2">
                    <a:lumMod val="75000"/>
                  </a:schemeClr>
                </a:solidFill>
                <a:latin typeface="Arial" panose="020B0604020202020204" pitchFamily="34" charset="0"/>
                <a:cs typeface="Arial" panose="020B0604020202020204" pitchFamily="34" charset="0"/>
              </a:rPr>
              <a:t>NIHR Evidence - Living with Covid19 - Informative and accessible health and care research</a:t>
            </a:r>
            <a:r>
              <a:rPr lang="en-US" altLang="en-US" sz="1400" dirty="0">
                <a:solidFill>
                  <a:schemeClr val="accent2">
                    <a:lumMod val="75000"/>
                  </a:schemeClr>
                </a:solidFill>
                <a:latin typeface="Arial" panose="020B0604020202020204" pitchFamily="34" charset="0"/>
                <a:cs typeface="Arial" panose="020B0604020202020204" pitchFamily="34" charset="0"/>
              </a:rPr>
              <a:t>. [online] evidence.nihr.ac.uk. Available at: </a:t>
            </a:r>
            <a:r>
              <a:rPr lang="en-US" altLang="en-US" sz="1400" dirty="0">
                <a:solidFill>
                  <a:srgbClr val="3FCDE7"/>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https://evidence.nihr.ac.uk/themedreview/living-with-covid19</a:t>
            </a:r>
            <a:r>
              <a:rPr lang="en-US" altLang="en-US" sz="1400" dirty="0">
                <a:solidFill>
                  <a:schemeClr val="accent2">
                    <a:lumMod val="75000"/>
                  </a:schemeClr>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Ochs, J., L, S., M, S. and Schwartz (2024). </a:t>
            </a:r>
            <a:r>
              <a:rPr lang="en-US" altLang="en-US" sz="1400" i="1" dirty="0">
                <a:solidFill>
                  <a:schemeClr val="accent2">
                    <a:lumMod val="75000"/>
                  </a:schemeClr>
                </a:solidFill>
                <a:latin typeface="Arial" panose="020B0604020202020204" pitchFamily="34" charset="0"/>
                <a:cs typeface="Arial" panose="020B0604020202020204" pitchFamily="34" charset="0"/>
              </a:rPr>
              <a:t>Population Health for Nurse </a:t>
            </a:r>
            <a:r>
              <a:rPr lang="en-US" altLang="en-US" sz="1400" dirty="0">
                <a:solidFill>
                  <a:schemeClr val="accent2">
                    <a:lumMod val="75000"/>
                  </a:schemeClr>
                </a:solidFill>
                <a:latin typeface="Arial" panose="020B0604020202020204" pitchFamily="34" charset="0"/>
                <a:cs typeface="Arial" panose="020B0604020202020204" pitchFamily="34" charset="0"/>
              </a:rPr>
              <a:t>. [online] OpenStax( Rice University ). Available at: </a:t>
            </a:r>
            <a:r>
              <a:rPr lang="en-US" altLang="en-US" sz="1400" dirty="0">
                <a:solidFill>
                  <a:schemeClr val="accent2">
                    <a:lumMod val="75000"/>
                  </a:schemeClr>
                </a:solidFill>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https://med.libretexts.org/Bookshelves/Nursing/Population_Health_for_Nurses_(OpenStax)/01%3A_What_Is_Population_Health/1.06%3A_Review_Questions</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Office for National Statistics (2024). </a:t>
            </a:r>
            <a:r>
              <a:rPr lang="en-US" altLang="en-US" sz="1400" i="1" dirty="0">
                <a:solidFill>
                  <a:schemeClr val="accent2">
                    <a:lumMod val="75000"/>
                  </a:schemeClr>
                </a:solidFill>
                <a:latin typeface="Arial" panose="020B0604020202020204" pitchFamily="34" charset="0"/>
                <a:cs typeface="Arial" panose="020B0604020202020204" pitchFamily="34" charset="0"/>
              </a:rPr>
              <a:t>Coronavirus (COVID-19) - Office for National Statistics</a:t>
            </a:r>
            <a:r>
              <a:rPr lang="en-US" altLang="en-US" sz="1400" dirty="0">
                <a:solidFill>
                  <a:schemeClr val="accent2">
                    <a:lumMod val="75000"/>
                  </a:schemeClr>
                </a:solidFill>
                <a:latin typeface="Arial" panose="020B0604020202020204" pitchFamily="34" charset="0"/>
                <a:cs typeface="Arial" panose="020B0604020202020204" pitchFamily="34" charset="0"/>
              </a:rPr>
              <a:t>. [online] www.ons.gov.uk. Available at: </a:t>
            </a:r>
            <a:r>
              <a:rPr lang="en-US" altLang="en-US" sz="1400" dirty="0">
                <a:solidFill>
                  <a:schemeClr val="accent2">
                    <a:lumMod val="75000"/>
                  </a:schemeClr>
                </a:solidFill>
                <a:latin typeface="Arial" panose="020B0604020202020204" pitchFamily="34" charset="0"/>
                <a:cs typeface="Arial" panose="020B0604020202020204" pitchFamily="34" charset="0"/>
                <a:hlinkClick r:id="rId14">
                  <a:extLst>
                    <a:ext uri="{A12FA001-AC4F-418D-AE19-62706E023703}">
                      <ahyp:hlinkClr xmlns:ahyp="http://schemas.microsoft.com/office/drawing/2018/hyperlinkcolor" val="tx"/>
                    </a:ext>
                  </a:extLst>
                </a:hlinkClick>
              </a:rPr>
              <a:t>https://www.ons.gov.uk/peoplepopulationandcommunity/healthandsocialcare/conditionsanddiseases</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ONS (2023). </a:t>
            </a:r>
            <a:r>
              <a:rPr lang="en-US" altLang="en-US" sz="1400" i="1" dirty="0">
                <a:solidFill>
                  <a:schemeClr val="accent2">
                    <a:lumMod val="75000"/>
                  </a:schemeClr>
                </a:solidFill>
                <a:latin typeface="Arial" panose="020B0604020202020204" pitchFamily="34" charset="0"/>
                <a:cs typeface="Arial" panose="020B0604020202020204" pitchFamily="34" charset="0"/>
              </a:rPr>
              <a:t>Office for National Statistics</a:t>
            </a:r>
            <a:r>
              <a:rPr lang="en-US" altLang="en-US" sz="1400" dirty="0">
                <a:solidFill>
                  <a:schemeClr val="accent2">
                    <a:lumMod val="75000"/>
                  </a:schemeClr>
                </a:solidFill>
                <a:latin typeface="Arial" panose="020B0604020202020204" pitchFamily="34" charset="0"/>
                <a:cs typeface="Arial" panose="020B0604020202020204" pitchFamily="34" charset="0"/>
              </a:rPr>
              <a:t>. [online] Ons.gov.uk. Available at: </a:t>
            </a:r>
            <a:r>
              <a:rPr lang="en-US" altLang="en-US" sz="1400" dirty="0">
                <a:solidFill>
                  <a:srgbClr val="3FCDE7"/>
                </a:solidFill>
                <a:latin typeface="Arial" panose="020B0604020202020204" pitchFamily="34" charset="0"/>
                <a:cs typeface="Arial" panose="020B0604020202020204" pitchFamily="34" charset="0"/>
                <a:hlinkClick r:id="rId15">
                  <a:extLst>
                    <a:ext uri="{A12FA001-AC4F-418D-AE19-62706E023703}">
                      <ahyp:hlinkClr xmlns:ahyp="http://schemas.microsoft.com/office/drawing/2018/hyperlinkcolor" val="tx"/>
                    </a:ext>
                  </a:extLst>
                </a:hlinkClick>
              </a:rPr>
              <a:t>https://www.ons.gov.uk</a:t>
            </a:r>
            <a:r>
              <a:rPr lang="en-US" altLang="en-US" sz="1400" dirty="0">
                <a:solidFill>
                  <a:schemeClr val="accent2">
                    <a:lumMod val="75000"/>
                  </a:schemeClr>
                </a:solidFill>
                <a:latin typeface="Arial" panose="020B0604020202020204" pitchFamily="34" charset="0"/>
                <a:cs typeface="Arial" panose="020B0604020202020204" pitchFamily="34" charset="0"/>
                <a:hlinkClick r:id="rId15">
                  <a:extLst>
                    <a:ext uri="{A12FA001-AC4F-418D-AE19-62706E023703}">
                      <ahyp:hlinkClr xmlns:ahyp="http://schemas.microsoft.com/office/drawing/2018/hyperlinkcolor" val="tx"/>
                    </a:ext>
                  </a:extLst>
                </a:hlinkClick>
              </a:rPr>
              <a:t>/</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(See U.S. Department of Health and Human Services, 2023a; attribution: Copyright Rice University, OpenStax, under CC BY 4.0 license) </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The King's Fund (2023). </a:t>
            </a:r>
            <a:r>
              <a:rPr lang="en-US" altLang="en-US" sz="1400" i="1" dirty="0">
                <a:solidFill>
                  <a:schemeClr val="accent2">
                    <a:lumMod val="75000"/>
                  </a:schemeClr>
                </a:solidFill>
                <a:latin typeface="Arial" panose="020B0604020202020204" pitchFamily="34" charset="0"/>
                <a:cs typeface="Arial" panose="020B0604020202020204" pitchFamily="34" charset="0"/>
              </a:rPr>
              <a:t>The King’s Fund</a:t>
            </a:r>
            <a:r>
              <a:rPr lang="en-US" altLang="en-US" sz="1400" dirty="0">
                <a:solidFill>
                  <a:schemeClr val="accent2">
                    <a:lumMod val="75000"/>
                  </a:schemeClr>
                </a:solidFill>
                <a:latin typeface="Arial" panose="020B0604020202020204" pitchFamily="34" charset="0"/>
                <a:cs typeface="Arial" panose="020B0604020202020204" pitchFamily="34" charset="0"/>
              </a:rPr>
              <a:t>. [online] The King’s Fund. Available at: </a:t>
            </a:r>
            <a:r>
              <a:rPr lang="en-US" altLang="en-US" sz="1400" dirty="0">
                <a:solidFill>
                  <a:schemeClr val="accent2">
                    <a:lumMod val="75000"/>
                  </a:schemeClr>
                </a:solidFill>
                <a:latin typeface="Arial" panose="020B0604020202020204" pitchFamily="34" charset="0"/>
                <a:cs typeface="Arial" panose="020B0604020202020204" pitchFamily="34" charset="0"/>
                <a:hlinkClick r:id="rId16">
                  <a:extLst>
                    <a:ext uri="{A12FA001-AC4F-418D-AE19-62706E023703}">
                      <ahyp:hlinkClr xmlns:ahyp="http://schemas.microsoft.com/office/drawing/2018/hyperlinkcolor" val="tx"/>
                    </a:ext>
                  </a:extLst>
                </a:hlinkClick>
              </a:rPr>
              <a:t>https://www.kingsfund.org.uk</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WHO (2020). </a:t>
            </a:r>
            <a:r>
              <a:rPr lang="en-US" altLang="en-US" sz="1400" i="1" dirty="0">
                <a:solidFill>
                  <a:schemeClr val="accent2">
                    <a:lumMod val="75000"/>
                  </a:schemeClr>
                </a:solidFill>
                <a:latin typeface="Arial" panose="020B0604020202020204" pitchFamily="34" charset="0"/>
                <a:cs typeface="Arial" panose="020B0604020202020204" pitchFamily="34" charset="0"/>
              </a:rPr>
              <a:t>Integrated Health Services</a:t>
            </a:r>
            <a:r>
              <a:rPr lang="en-US" altLang="en-US" sz="1400" dirty="0">
                <a:solidFill>
                  <a:schemeClr val="accent2">
                    <a:lumMod val="75000"/>
                  </a:schemeClr>
                </a:solidFill>
                <a:latin typeface="Arial" panose="020B0604020202020204" pitchFamily="34" charset="0"/>
                <a:cs typeface="Arial" panose="020B0604020202020204" pitchFamily="34" charset="0"/>
              </a:rPr>
              <a:t>. [online] www.who.int. Available at: </a:t>
            </a:r>
            <a:r>
              <a:rPr lang="en-US" altLang="en-US" sz="1400" dirty="0">
                <a:solidFill>
                  <a:schemeClr val="accent2">
                    <a:lumMod val="75000"/>
                  </a:schemeClr>
                </a:solidFill>
                <a:latin typeface="Arial" panose="020B0604020202020204" pitchFamily="34" charset="0"/>
                <a:cs typeface="Arial" panose="020B0604020202020204" pitchFamily="34" charset="0"/>
                <a:hlinkClick r:id="rId17">
                  <a:extLst>
                    <a:ext uri="{A12FA001-AC4F-418D-AE19-62706E023703}">
                      <ahyp:hlinkClr xmlns:ahyp="http://schemas.microsoft.com/office/drawing/2018/hyperlinkcolor" val="tx"/>
                    </a:ext>
                  </a:extLst>
                </a:hlinkClick>
              </a:rPr>
              <a:t>https://www.who.int/teams/integrated-health-services</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endParaRPr lang="en-US" altLang="en-US" sz="1400" dirty="0">
              <a:solidFill>
                <a:schemeClr val="accent2">
                  <a:lumMod val="75000"/>
                </a:schemeClr>
              </a:solidFill>
              <a:latin typeface="Arial" panose="020B0604020202020204" pitchFamily="34" charset="0"/>
              <a:cs typeface="Arial" panose="020B0604020202020204" pitchFamily="34" charset="0"/>
            </a:endParaRP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World Health Organization (2025a). </a:t>
            </a:r>
            <a:r>
              <a:rPr lang="en-US" altLang="en-US" sz="1400" i="1" dirty="0">
                <a:solidFill>
                  <a:schemeClr val="accent2">
                    <a:lumMod val="75000"/>
                  </a:schemeClr>
                </a:solidFill>
                <a:latin typeface="Arial" panose="020B0604020202020204" pitchFamily="34" charset="0"/>
                <a:cs typeface="Arial" panose="020B0604020202020204" pitchFamily="34" charset="0"/>
              </a:rPr>
              <a:t>Post COVID-19 condition (long COVID)</a:t>
            </a:r>
            <a:r>
              <a:rPr lang="en-US" altLang="en-US" sz="1400" dirty="0">
                <a:solidFill>
                  <a:schemeClr val="accent2">
                    <a:lumMod val="75000"/>
                  </a:schemeClr>
                </a:solidFill>
                <a:latin typeface="Arial" panose="020B0604020202020204" pitchFamily="34" charset="0"/>
                <a:cs typeface="Arial" panose="020B0604020202020204" pitchFamily="34" charset="0"/>
              </a:rPr>
              <a:t>. [online] Who.int. Available at: </a:t>
            </a:r>
            <a:r>
              <a:rPr lang="en-US" altLang="en-US" sz="1400" dirty="0">
                <a:solidFill>
                  <a:srgbClr val="3FCDE7"/>
                </a:solidFill>
                <a:latin typeface="Arial" panose="020B0604020202020204" pitchFamily="34" charset="0"/>
                <a:cs typeface="Arial" panose="020B0604020202020204" pitchFamily="34" charset="0"/>
                <a:hlinkClick r:id="rId18">
                  <a:extLst>
                    <a:ext uri="{A12FA001-AC4F-418D-AE19-62706E023703}">
                      <ahyp:hlinkClr xmlns:ahyp="http://schemas.microsoft.com/office/drawing/2018/hyperlinkcolor" val="tx"/>
                    </a:ext>
                  </a:extLst>
                </a:hlinkClick>
              </a:rPr>
              <a:t>https://www.who.int/news-room/fact-sheets/detail/post-covid-19-condition-(long-covid</a:t>
            </a:r>
            <a:r>
              <a:rPr lang="en-US" altLang="en-US" sz="1400" dirty="0">
                <a:solidFill>
                  <a:schemeClr val="accent2">
                    <a:lumMod val="75000"/>
                  </a:schemeClr>
                </a:solidFill>
                <a:latin typeface="Arial" panose="020B0604020202020204" pitchFamily="34" charset="0"/>
                <a:cs typeface="Arial" panose="020B0604020202020204" pitchFamily="34" charset="0"/>
                <a:hlinkClick r:id="rId18">
                  <a:extLst>
                    <a:ext uri="{A12FA001-AC4F-418D-AE19-62706E023703}">
                      <ahyp:hlinkClr xmlns:ahyp="http://schemas.microsoft.com/office/drawing/2018/hyperlinkcolor" val="tx"/>
                    </a:ext>
                  </a:extLst>
                </a:hlinkClick>
              </a:rPr>
              <a:t>)</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228600" lvl="0" indent="-228600" defTabSz="914400" eaLnBrk="0" fontAlgn="base" hangingPunct="0">
              <a:spcBef>
                <a:spcPct val="0"/>
              </a:spcBef>
              <a:spcAft>
                <a:spcPct val="0"/>
              </a:spcAft>
              <a:buClrTx/>
              <a:buSzTx/>
              <a:buFont typeface="+mj-lt"/>
              <a:buAutoNum type="arabicParenR" startAt="15"/>
            </a:pPr>
            <a:r>
              <a:rPr lang="en-US" altLang="en-US" sz="1400" dirty="0">
                <a:solidFill>
                  <a:schemeClr val="accent2">
                    <a:lumMod val="75000"/>
                  </a:schemeClr>
                </a:solidFill>
                <a:latin typeface="Arial" panose="020B0604020202020204" pitchFamily="34" charset="0"/>
                <a:cs typeface="Arial" panose="020B0604020202020204" pitchFamily="34" charset="0"/>
              </a:rPr>
              <a:t>World Health Organization (2025b). </a:t>
            </a:r>
            <a:r>
              <a:rPr lang="en-US" altLang="en-US" sz="1400" i="1" dirty="0">
                <a:solidFill>
                  <a:schemeClr val="accent2">
                    <a:lumMod val="75000"/>
                  </a:schemeClr>
                </a:solidFill>
                <a:latin typeface="Arial" panose="020B0604020202020204" pitchFamily="34" charset="0"/>
                <a:cs typeface="Arial" panose="020B0604020202020204" pitchFamily="34" charset="0"/>
              </a:rPr>
              <a:t>World Health Organization</a:t>
            </a:r>
            <a:r>
              <a:rPr lang="en-US" altLang="en-US" sz="1400" dirty="0">
                <a:solidFill>
                  <a:schemeClr val="accent2">
                    <a:lumMod val="75000"/>
                  </a:schemeClr>
                </a:solidFill>
                <a:latin typeface="Arial" panose="020B0604020202020204" pitchFamily="34" charset="0"/>
                <a:cs typeface="Arial" panose="020B0604020202020204" pitchFamily="34" charset="0"/>
              </a:rPr>
              <a:t>. [online] Who.int. Available at: </a:t>
            </a:r>
            <a:r>
              <a:rPr lang="en-US" altLang="en-US" sz="1400" dirty="0">
                <a:solidFill>
                  <a:schemeClr val="accent2">
                    <a:lumMod val="75000"/>
                  </a:schemeClr>
                </a:solidFill>
                <a:latin typeface="Arial" panose="020B0604020202020204" pitchFamily="34" charset="0"/>
                <a:cs typeface="Arial" panose="020B0604020202020204" pitchFamily="34" charset="0"/>
                <a:hlinkClick r:id="rId19">
                  <a:extLst>
                    <a:ext uri="{A12FA001-AC4F-418D-AE19-62706E023703}">
                      <ahyp:hlinkClr xmlns:ahyp="http://schemas.microsoft.com/office/drawing/2018/hyperlinkcolor" val="tx"/>
                    </a:ext>
                  </a:extLst>
                </a:hlinkClick>
              </a:rPr>
              <a:t>https://www.who.int</a:t>
            </a:r>
            <a:r>
              <a:rPr lang="en-US" altLang="en-US" sz="1400" dirty="0">
                <a:solidFill>
                  <a:schemeClr val="accent2">
                    <a:lumMod val="75000"/>
                  </a:schemeClr>
                </a:solidFill>
                <a:latin typeface="Arial" panose="020B0604020202020204" pitchFamily="34" charset="0"/>
                <a:cs typeface="Arial" panose="020B0604020202020204" pitchFamily="34" charset="0"/>
              </a:rPr>
              <a:t>.</a:t>
            </a:r>
          </a:p>
          <a:p>
            <a:pPr marL="0" lvl="0" indent="0" defTabSz="914400" eaLnBrk="0" fontAlgn="base" hangingPunct="0">
              <a:spcBef>
                <a:spcPct val="0"/>
              </a:spcBef>
              <a:spcAft>
                <a:spcPct val="0"/>
              </a:spcAft>
              <a:buClrTx/>
              <a:buSzTx/>
              <a:buNone/>
            </a:pPr>
            <a:endParaRPr lang="en-US" altLang="en-US" dirty="0">
              <a:solidFill>
                <a:schemeClr val="tx1"/>
              </a:solidFill>
              <a:latin typeface="Arial" panose="020B0604020202020204" pitchFamily="34" charset="0"/>
            </a:endParaRPr>
          </a:p>
          <a:p>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97491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2273</TotalTime>
  <Words>3910</Words>
  <Application>Microsoft Office PowerPoint</Application>
  <PresentationFormat>Widescreen</PresentationFormat>
  <Paragraphs>303</Paragraphs>
  <Slides>20</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Arial</vt:lpstr>
      <vt:lpstr>Trebuchet MS</vt:lpstr>
      <vt:lpstr>Wingdings</vt:lpstr>
      <vt:lpstr>Wingdings 3</vt:lpstr>
      <vt:lpstr>Facet</vt:lpstr>
      <vt:lpstr>PowerPoint Presentation</vt:lpstr>
      <vt:lpstr>Index</vt:lpstr>
      <vt:lpstr>Overview </vt:lpstr>
      <vt:lpstr>Figure : 01&gt; Post COVID Syndrome Symptoms and Aetiology Created by author (2026) </vt:lpstr>
      <vt:lpstr>UK and Worldwide Prevalence </vt:lpstr>
      <vt:lpstr>Economic and Social Burdens </vt:lpstr>
      <vt:lpstr>Diagnosis and Initial Assessment </vt:lpstr>
      <vt:lpstr>Management </vt:lpstr>
      <vt:lpstr>Treatment Options (UK – Multiple Source)</vt:lpstr>
      <vt:lpstr>Primary Care Role &amp; Ongoing Support (Multiple Sources)</vt:lpstr>
      <vt:lpstr>Comorbidities Associated with Post COVID Syndrome</vt:lpstr>
      <vt:lpstr>Prevention Primary Prevention, Secondary Prevention and Tertiary Prevention   </vt:lpstr>
      <vt:lpstr>Skills, Values and Behaviours </vt:lpstr>
      <vt:lpstr>Comprehensive Model of Personalized Care and Self- Management in Long COVID (UK)</vt:lpstr>
      <vt:lpstr>PowerPoint Presentation</vt:lpstr>
      <vt:lpstr>PowerPoint Presentation</vt:lpstr>
      <vt:lpstr>PowerPoint Presentation</vt:lpstr>
      <vt:lpstr>Conclusions:</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Norin Qureshi</dc:creator>
  <cp:lastModifiedBy>Norin Qureshi</cp:lastModifiedBy>
  <cp:revision>19</cp:revision>
  <dcterms:created xsi:type="dcterms:W3CDTF">2026-04-04T22:28:33Z</dcterms:created>
  <dcterms:modified xsi:type="dcterms:W3CDTF">2026-04-16T12:07:41Z</dcterms:modified>
</cp:coreProperties>
</file>