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300" r:id="rId3"/>
    <p:sldId id="257" r:id="rId4"/>
    <p:sldId id="270" r:id="rId5"/>
    <p:sldId id="271" r:id="rId6"/>
    <p:sldId id="272" r:id="rId7"/>
    <p:sldId id="274" r:id="rId8"/>
    <p:sldId id="275" r:id="rId9"/>
    <p:sldId id="276" r:id="rId10"/>
    <p:sldId id="277" r:id="rId11"/>
    <p:sldId id="278" r:id="rId12"/>
    <p:sldId id="279" r:id="rId13"/>
    <p:sldId id="280" r:id="rId14"/>
    <p:sldId id="281" r:id="rId15"/>
    <p:sldId id="282" r:id="rId16"/>
    <p:sldId id="283" r:id="rId17"/>
    <p:sldId id="284" r:id="rId18"/>
    <p:sldId id="288" r:id="rId19"/>
    <p:sldId id="289" r:id="rId20"/>
    <p:sldId id="290" r:id="rId21"/>
    <p:sldId id="291" r:id="rId22"/>
    <p:sldId id="292" r:id="rId23"/>
    <p:sldId id="293" r:id="rId24"/>
    <p:sldId id="294" r:id="rId25"/>
    <p:sldId id="295" r:id="rId26"/>
    <p:sldId id="285" r:id="rId27"/>
    <p:sldId id="286" r:id="rId28"/>
    <p:sldId id="296" r:id="rId29"/>
    <p:sldId id="287" r:id="rId30"/>
    <p:sldId id="297" r:id="rId31"/>
    <p:sldId id="27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3144" autoAdjust="0"/>
  </p:normalViewPr>
  <p:slideViewPr>
    <p:cSldViewPr snapToGrid="0">
      <p:cViewPr varScale="1">
        <p:scale>
          <a:sx n="37" d="100"/>
          <a:sy n="37" d="100"/>
        </p:scale>
        <p:origin x="79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61BA1F-9E3E-431C-9B6A-414827F39A8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B8E15F9-504A-4A3E-A243-30A759D21E1E}">
      <dgm:prSet custT="1"/>
      <dgm:spPr/>
      <dgm:t>
        <a:bodyPr/>
        <a:lstStyle/>
        <a:p>
          <a:r>
            <a:rPr lang="en-GB" sz="2400" dirty="0">
              <a:latin typeface="Aptos" panose="020B0004020202020204" pitchFamily="34" charset="0"/>
            </a:rPr>
            <a:t>A person (A) commits rape if he intentionally penetrates the vagina, anus or mouth of another person (B) with his penis and </a:t>
          </a:r>
          <a:endParaRPr lang="en-US" sz="2400" dirty="0">
            <a:latin typeface="Aptos" panose="020B0004020202020204" pitchFamily="34" charset="0"/>
          </a:endParaRPr>
        </a:p>
      </dgm:t>
    </dgm:pt>
    <dgm:pt modelId="{47CECBB4-374A-464C-A7A8-28AD17A3C82C}" type="parTrans" cxnId="{56D09ACE-3A6B-439E-BB93-F15346C2B5B2}">
      <dgm:prSet/>
      <dgm:spPr/>
      <dgm:t>
        <a:bodyPr/>
        <a:lstStyle/>
        <a:p>
          <a:endParaRPr lang="en-US"/>
        </a:p>
      </dgm:t>
    </dgm:pt>
    <dgm:pt modelId="{557788B7-4498-4F1E-AD8F-868CECF756AD}" type="sibTrans" cxnId="{56D09ACE-3A6B-439E-BB93-F15346C2B5B2}">
      <dgm:prSet/>
      <dgm:spPr/>
      <dgm:t>
        <a:bodyPr/>
        <a:lstStyle/>
        <a:p>
          <a:endParaRPr lang="en-US"/>
        </a:p>
      </dgm:t>
    </dgm:pt>
    <dgm:pt modelId="{A14BAD21-56AC-4EDF-89B0-1F99820B0F2C}">
      <dgm:prSet custT="1"/>
      <dgm:spPr/>
      <dgm:t>
        <a:bodyPr/>
        <a:lstStyle/>
        <a:p>
          <a:r>
            <a:rPr lang="en-GB" sz="2400" dirty="0">
              <a:latin typeface="Aptos" panose="020B0004020202020204" pitchFamily="34" charset="0"/>
            </a:rPr>
            <a:t>‘B’ does not consent to the penetration and ‘A’ does not reasonably believe that ‘B’ consents</a:t>
          </a:r>
          <a:endParaRPr lang="en-US" sz="2400" dirty="0">
            <a:latin typeface="Aptos" panose="020B0004020202020204" pitchFamily="34" charset="0"/>
          </a:endParaRPr>
        </a:p>
      </dgm:t>
    </dgm:pt>
    <dgm:pt modelId="{F28D947F-3491-48E2-8B26-69819A22C74B}" type="parTrans" cxnId="{A9CFC3E8-52EA-4BC8-95E9-CCBAC49230CA}">
      <dgm:prSet/>
      <dgm:spPr/>
      <dgm:t>
        <a:bodyPr/>
        <a:lstStyle/>
        <a:p>
          <a:endParaRPr lang="en-US"/>
        </a:p>
      </dgm:t>
    </dgm:pt>
    <dgm:pt modelId="{5E85B3E7-2183-47A4-823B-E7B1FE000205}" type="sibTrans" cxnId="{A9CFC3E8-52EA-4BC8-95E9-CCBAC49230CA}">
      <dgm:prSet/>
      <dgm:spPr/>
      <dgm:t>
        <a:bodyPr/>
        <a:lstStyle/>
        <a:p>
          <a:endParaRPr lang="en-US"/>
        </a:p>
      </dgm:t>
    </dgm:pt>
    <dgm:pt modelId="{226D99EB-CA76-4C4D-9A9D-1D3C58C5E1CF}" type="pres">
      <dgm:prSet presAssocID="{8261BA1F-9E3E-431C-9B6A-414827F39A8B}" presName="diagram" presStyleCnt="0">
        <dgm:presLayoutVars>
          <dgm:dir/>
          <dgm:resizeHandles val="exact"/>
        </dgm:presLayoutVars>
      </dgm:prSet>
      <dgm:spPr/>
    </dgm:pt>
    <dgm:pt modelId="{74C84B58-E04F-4142-8547-C132AFA732FB}" type="pres">
      <dgm:prSet presAssocID="{4B8E15F9-504A-4A3E-A243-30A759D21E1E}" presName="node" presStyleLbl="node1" presStyleIdx="0" presStyleCnt="2">
        <dgm:presLayoutVars>
          <dgm:bulletEnabled val="1"/>
        </dgm:presLayoutVars>
      </dgm:prSet>
      <dgm:spPr/>
    </dgm:pt>
    <dgm:pt modelId="{93EC4F4F-6673-45A7-B11D-45E09EA4B556}" type="pres">
      <dgm:prSet presAssocID="{557788B7-4498-4F1E-AD8F-868CECF756AD}" presName="sibTrans" presStyleCnt="0"/>
      <dgm:spPr/>
    </dgm:pt>
    <dgm:pt modelId="{00AC4926-2C10-4F76-8395-2F308E662C00}" type="pres">
      <dgm:prSet presAssocID="{A14BAD21-56AC-4EDF-89B0-1F99820B0F2C}" presName="node" presStyleLbl="node1" presStyleIdx="1" presStyleCnt="2">
        <dgm:presLayoutVars>
          <dgm:bulletEnabled val="1"/>
        </dgm:presLayoutVars>
      </dgm:prSet>
      <dgm:spPr/>
    </dgm:pt>
  </dgm:ptLst>
  <dgm:cxnLst>
    <dgm:cxn modelId="{9B081E23-3398-4B21-998F-8806F2C8F34E}" type="presOf" srcId="{4B8E15F9-504A-4A3E-A243-30A759D21E1E}" destId="{74C84B58-E04F-4142-8547-C132AFA732FB}" srcOrd="0" destOrd="0" presId="urn:microsoft.com/office/officeart/2005/8/layout/default"/>
    <dgm:cxn modelId="{74F1396A-57B2-4D08-9487-B00FADE257B9}" type="presOf" srcId="{8261BA1F-9E3E-431C-9B6A-414827F39A8B}" destId="{226D99EB-CA76-4C4D-9A9D-1D3C58C5E1CF}" srcOrd="0" destOrd="0" presId="urn:microsoft.com/office/officeart/2005/8/layout/default"/>
    <dgm:cxn modelId="{58977CAD-17FF-4218-B45C-FECC0C3FBD5A}" type="presOf" srcId="{A14BAD21-56AC-4EDF-89B0-1F99820B0F2C}" destId="{00AC4926-2C10-4F76-8395-2F308E662C00}" srcOrd="0" destOrd="0" presId="urn:microsoft.com/office/officeart/2005/8/layout/default"/>
    <dgm:cxn modelId="{56D09ACE-3A6B-439E-BB93-F15346C2B5B2}" srcId="{8261BA1F-9E3E-431C-9B6A-414827F39A8B}" destId="{4B8E15F9-504A-4A3E-A243-30A759D21E1E}" srcOrd="0" destOrd="0" parTransId="{47CECBB4-374A-464C-A7A8-28AD17A3C82C}" sibTransId="{557788B7-4498-4F1E-AD8F-868CECF756AD}"/>
    <dgm:cxn modelId="{A9CFC3E8-52EA-4BC8-95E9-CCBAC49230CA}" srcId="{8261BA1F-9E3E-431C-9B6A-414827F39A8B}" destId="{A14BAD21-56AC-4EDF-89B0-1F99820B0F2C}" srcOrd="1" destOrd="0" parTransId="{F28D947F-3491-48E2-8B26-69819A22C74B}" sibTransId="{5E85B3E7-2183-47A4-823B-E7B1FE000205}"/>
    <dgm:cxn modelId="{6050631B-5C9B-426A-96B6-BA6833B6C149}" type="presParOf" srcId="{226D99EB-CA76-4C4D-9A9D-1D3C58C5E1CF}" destId="{74C84B58-E04F-4142-8547-C132AFA732FB}" srcOrd="0" destOrd="0" presId="urn:microsoft.com/office/officeart/2005/8/layout/default"/>
    <dgm:cxn modelId="{E9AE9D13-D696-4A61-8772-7EA77F07243E}" type="presParOf" srcId="{226D99EB-CA76-4C4D-9A9D-1D3C58C5E1CF}" destId="{93EC4F4F-6673-45A7-B11D-45E09EA4B556}" srcOrd="1" destOrd="0" presId="urn:microsoft.com/office/officeart/2005/8/layout/default"/>
    <dgm:cxn modelId="{D5E91877-D590-4FAC-8A04-AB2C993F100A}" type="presParOf" srcId="{226D99EB-CA76-4C4D-9A9D-1D3C58C5E1CF}" destId="{00AC4926-2C10-4F76-8395-2F308E662C0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4BDA4-88EF-4172-81F6-74CE13BB1FE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774A40A-7B87-4490-BEDA-0A7A080A1393}">
      <dgm:prSet custT="1"/>
      <dgm:spPr/>
      <dgm:t>
        <a:bodyPr/>
        <a:lstStyle/>
        <a:p>
          <a:r>
            <a:rPr lang="en-GB" sz="2000" dirty="0">
              <a:latin typeface="Aptos" panose="020B0004020202020204" pitchFamily="34" charset="0"/>
            </a:rPr>
            <a:t>This offence that can only be committed by a male, because it relates to penile penetration</a:t>
          </a:r>
          <a:r>
            <a:rPr lang="en-GB" sz="1800" dirty="0"/>
            <a:t>.</a:t>
          </a:r>
          <a:endParaRPr lang="en-US" sz="1800" dirty="0"/>
        </a:p>
      </dgm:t>
    </dgm:pt>
    <dgm:pt modelId="{EB48ED56-ED13-4B98-BB12-473524CB40B5}" type="parTrans" cxnId="{6BA788BC-2BDA-4EC5-86EB-58CEC140FC07}">
      <dgm:prSet/>
      <dgm:spPr/>
      <dgm:t>
        <a:bodyPr/>
        <a:lstStyle/>
        <a:p>
          <a:endParaRPr lang="en-US"/>
        </a:p>
      </dgm:t>
    </dgm:pt>
    <dgm:pt modelId="{B23291C4-28A0-4601-AA33-6303774EE2B9}" type="sibTrans" cxnId="{6BA788BC-2BDA-4EC5-86EB-58CEC140FC07}">
      <dgm:prSet/>
      <dgm:spPr/>
      <dgm:t>
        <a:bodyPr/>
        <a:lstStyle/>
        <a:p>
          <a:endParaRPr lang="en-US"/>
        </a:p>
      </dgm:t>
    </dgm:pt>
    <dgm:pt modelId="{4860F36F-1955-4B7B-A51F-A2B76D28CEE4}">
      <dgm:prSet custT="1"/>
      <dgm:spPr/>
      <dgm:t>
        <a:bodyPr/>
        <a:lstStyle/>
        <a:p>
          <a:r>
            <a:rPr lang="en-GB" sz="2000" dirty="0">
              <a:latin typeface="Aptos" panose="020B0004020202020204" pitchFamily="34" charset="0"/>
            </a:rPr>
            <a:t>This section redefines the physical act of rape by including penile penetration of the mouth. It  also covers surgically reconstructed genitalia during gender reassignment surgery. Likewise, a victim can be raped via penetration of their surgically constructed vagina.</a:t>
          </a:r>
          <a:endParaRPr lang="en-US" sz="2000" dirty="0">
            <a:latin typeface="Aptos" panose="020B0004020202020204" pitchFamily="34" charset="0"/>
          </a:endParaRPr>
        </a:p>
      </dgm:t>
    </dgm:pt>
    <dgm:pt modelId="{49A4F3A9-5315-4FFA-A7DA-0546A6ECA7AF}" type="parTrans" cxnId="{5D19F76D-7F93-4B25-B0D4-7DC38C4EC575}">
      <dgm:prSet/>
      <dgm:spPr/>
      <dgm:t>
        <a:bodyPr/>
        <a:lstStyle/>
        <a:p>
          <a:endParaRPr lang="en-US"/>
        </a:p>
      </dgm:t>
    </dgm:pt>
    <dgm:pt modelId="{43FE757A-CE56-4AFC-A383-4C72C97F5D76}" type="sibTrans" cxnId="{5D19F76D-7F93-4B25-B0D4-7DC38C4EC575}">
      <dgm:prSet/>
      <dgm:spPr/>
      <dgm:t>
        <a:bodyPr/>
        <a:lstStyle/>
        <a:p>
          <a:endParaRPr lang="en-US"/>
        </a:p>
      </dgm:t>
    </dgm:pt>
    <dgm:pt modelId="{6F1D2073-7910-4B5A-8C29-70C9E25EB7F4}">
      <dgm:prSet custT="1"/>
      <dgm:spPr/>
      <dgm:t>
        <a:bodyPr/>
        <a:lstStyle/>
        <a:p>
          <a:r>
            <a:rPr lang="en-GB" sz="2000" dirty="0">
              <a:latin typeface="Aptos" panose="020B0004020202020204" pitchFamily="34" charset="0"/>
            </a:rPr>
            <a:t>For RAPE - Penetration is defined as a continuing act from entry to withdrawal</a:t>
          </a:r>
          <a:r>
            <a:rPr lang="en-GB" sz="500" dirty="0"/>
            <a:t>. </a:t>
          </a:r>
          <a:endParaRPr lang="en-US" sz="500" dirty="0"/>
        </a:p>
      </dgm:t>
    </dgm:pt>
    <dgm:pt modelId="{85BF8BFC-BE4C-4B78-AB35-E2481B3F3B86}" type="parTrans" cxnId="{05BB814B-3FFB-42F0-9DFC-7909BEC96B5B}">
      <dgm:prSet/>
      <dgm:spPr/>
      <dgm:t>
        <a:bodyPr/>
        <a:lstStyle/>
        <a:p>
          <a:endParaRPr lang="en-US"/>
        </a:p>
      </dgm:t>
    </dgm:pt>
    <dgm:pt modelId="{BF26D601-4A0F-4B61-8854-F8E45CE0BFC2}" type="sibTrans" cxnId="{05BB814B-3FFB-42F0-9DFC-7909BEC96B5B}">
      <dgm:prSet/>
      <dgm:spPr/>
      <dgm:t>
        <a:bodyPr/>
        <a:lstStyle/>
        <a:p>
          <a:endParaRPr lang="en-US"/>
        </a:p>
      </dgm:t>
    </dgm:pt>
    <dgm:pt modelId="{F94D58A6-3531-47A3-A392-E068F2738170}" type="pres">
      <dgm:prSet presAssocID="{DE84BDA4-88EF-4172-81F6-74CE13BB1FE2}" presName="linear" presStyleCnt="0">
        <dgm:presLayoutVars>
          <dgm:animLvl val="lvl"/>
          <dgm:resizeHandles val="exact"/>
        </dgm:presLayoutVars>
      </dgm:prSet>
      <dgm:spPr/>
    </dgm:pt>
    <dgm:pt modelId="{9290843B-4E47-4CFC-90C9-3F4D77D48EFA}" type="pres">
      <dgm:prSet presAssocID="{6774A40A-7B87-4490-BEDA-0A7A080A1393}" presName="parentText" presStyleLbl="node1" presStyleIdx="0" presStyleCnt="3">
        <dgm:presLayoutVars>
          <dgm:chMax val="0"/>
          <dgm:bulletEnabled val="1"/>
        </dgm:presLayoutVars>
      </dgm:prSet>
      <dgm:spPr/>
    </dgm:pt>
    <dgm:pt modelId="{D0CCA12D-242D-428F-99C0-8402BCCD3307}" type="pres">
      <dgm:prSet presAssocID="{B23291C4-28A0-4601-AA33-6303774EE2B9}" presName="spacer" presStyleCnt="0"/>
      <dgm:spPr/>
    </dgm:pt>
    <dgm:pt modelId="{6B7991B7-D388-43BC-B840-16498D8F4714}" type="pres">
      <dgm:prSet presAssocID="{4860F36F-1955-4B7B-A51F-A2B76D28CEE4}" presName="parentText" presStyleLbl="node1" presStyleIdx="1" presStyleCnt="3">
        <dgm:presLayoutVars>
          <dgm:chMax val="0"/>
          <dgm:bulletEnabled val="1"/>
        </dgm:presLayoutVars>
      </dgm:prSet>
      <dgm:spPr/>
    </dgm:pt>
    <dgm:pt modelId="{6C76995B-98E0-473D-845B-ABDCC553C2E3}" type="pres">
      <dgm:prSet presAssocID="{43FE757A-CE56-4AFC-A383-4C72C97F5D76}" presName="spacer" presStyleCnt="0"/>
      <dgm:spPr/>
    </dgm:pt>
    <dgm:pt modelId="{28288B4F-B5A6-48BE-888A-8EF67ABFB98C}" type="pres">
      <dgm:prSet presAssocID="{6F1D2073-7910-4B5A-8C29-70C9E25EB7F4}" presName="parentText" presStyleLbl="node1" presStyleIdx="2" presStyleCnt="3" custLinFactNeighborX="-110" custLinFactNeighborY="15197">
        <dgm:presLayoutVars>
          <dgm:chMax val="0"/>
          <dgm:bulletEnabled val="1"/>
        </dgm:presLayoutVars>
      </dgm:prSet>
      <dgm:spPr/>
    </dgm:pt>
  </dgm:ptLst>
  <dgm:cxnLst>
    <dgm:cxn modelId="{4BC80F22-61A3-49DE-AE06-D3AB8C1F274D}" type="presOf" srcId="{6774A40A-7B87-4490-BEDA-0A7A080A1393}" destId="{9290843B-4E47-4CFC-90C9-3F4D77D48EFA}" srcOrd="0" destOrd="0" presId="urn:microsoft.com/office/officeart/2005/8/layout/vList2"/>
    <dgm:cxn modelId="{DA2DD038-A918-4F56-8C6A-8B8FB99344CE}" type="presOf" srcId="{DE84BDA4-88EF-4172-81F6-74CE13BB1FE2}" destId="{F94D58A6-3531-47A3-A392-E068F2738170}" srcOrd="0" destOrd="0" presId="urn:microsoft.com/office/officeart/2005/8/layout/vList2"/>
    <dgm:cxn modelId="{05BB814B-3FFB-42F0-9DFC-7909BEC96B5B}" srcId="{DE84BDA4-88EF-4172-81F6-74CE13BB1FE2}" destId="{6F1D2073-7910-4B5A-8C29-70C9E25EB7F4}" srcOrd="2" destOrd="0" parTransId="{85BF8BFC-BE4C-4B78-AB35-E2481B3F3B86}" sibTransId="{BF26D601-4A0F-4B61-8854-F8E45CE0BFC2}"/>
    <dgm:cxn modelId="{5D19F76D-7F93-4B25-B0D4-7DC38C4EC575}" srcId="{DE84BDA4-88EF-4172-81F6-74CE13BB1FE2}" destId="{4860F36F-1955-4B7B-A51F-A2B76D28CEE4}" srcOrd="1" destOrd="0" parTransId="{49A4F3A9-5315-4FFA-A7DA-0546A6ECA7AF}" sibTransId="{43FE757A-CE56-4AFC-A383-4C72C97F5D76}"/>
    <dgm:cxn modelId="{4A35A6A6-EB86-46FD-986B-0A4CC649A785}" type="presOf" srcId="{6F1D2073-7910-4B5A-8C29-70C9E25EB7F4}" destId="{28288B4F-B5A6-48BE-888A-8EF67ABFB98C}" srcOrd="0" destOrd="0" presId="urn:microsoft.com/office/officeart/2005/8/layout/vList2"/>
    <dgm:cxn modelId="{5C497EB8-B8B9-4BDE-9336-B3AF26EF6957}" type="presOf" srcId="{4860F36F-1955-4B7B-A51F-A2B76D28CEE4}" destId="{6B7991B7-D388-43BC-B840-16498D8F4714}" srcOrd="0" destOrd="0" presId="urn:microsoft.com/office/officeart/2005/8/layout/vList2"/>
    <dgm:cxn modelId="{6BA788BC-2BDA-4EC5-86EB-58CEC140FC07}" srcId="{DE84BDA4-88EF-4172-81F6-74CE13BB1FE2}" destId="{6774A40A-7B87-4490-BEDA-0A7A080A1393}" srcOrd="0" destOrd="0" parTransId="{EB48ED56-ED13-4B98-BB12-473524CB40B5}" sibTransId="{B23291C4-28A0-4601-AA33-6303774EE2B9}"/>
    <dgm:cxn modelId="{6835E1D6-4D3B-4335-8FCE-DD5D47C32DEF}" type="presParOf" srcId="{F94D58A6-3531-47A3-A392-E068F2738170}" destId="{9290843B-4E47-4CFC-90C9-3F4D77D48EFA}" srcOrd="0" destOrd="0" presId="urn:microsoft.com/office/officeart/2005/8/layout/vList2"/>
    <dgm:cxn modelId="{DC085ABE-4F72-4DA0-9E47-766D7070013E}" type="presParOf" srcId="{F94D58A6-3531-47A3-A392-E068F2738170}" destId="{D0CCA12D-242D-428F-99C0-8402BCCD3307}" srcOrd="1" destOrd="0" presId="urn:microsoft.com/office/officeart/2005/8/layout/vList2"/>
    <dgm:cxn modelId="{CFD46A26-CD6F-4D44-89CC-E9F0D4743F6C}" type="presParOf" srcId="{F94D58A6-3531-47A3-A392-E068F2738170}" destId="{6B7991B7-D388-43BC-B840-16498D8F4714}" srcOrd="2" destOrd="0" presId="urn:microsoft.com/office/officeart/2005/8/layout/vList2"/>
    <dgm:cxn modelId="{15512E35-E353-4852-8E26-6B53A1948153}" type="presParOf" srcId="{F94D58A6-3531-47A3-A392-E068F2738170}" destId="{6C76995B-98E0-473D-845B-ABDCC553C2E3}" srcOrd="3" destOrd="0" presId="urn:microsoft.com/office/officeart/2005/8/layout/vList2"/>
    <dgm:cxn modelId="{9FBB5CC0-8017-45ED-9C90-0A4CD893303B}" type="presParOf" srcId="{F94D58A6-3531-47A3-A392-E068F2738170}" destId="{28288B4F-B5A6-48BE-888A-8EF67ABFB98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919EA0-D33E-41CE-9F13-DA5D505D4B7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C736170-BFB3-4174-9CF7-B106EC315B86}">
      <dgm:prSet custT="1"/>
      <dgm:spPr/>
      <dgm:t>
        <a:bodyPr/>
        <a:lstStyle/>
        <a:p>
          <a:r>
            <a:rPr lang="en-GB" sz="2000" dirty="0"/>
            <a:t>“ …a person consents if he/she agrees by choice, and has the freedom and capacity to make that choice”</a:t>
          </a:r>
          <a:endParaRPr lang="en-US" sz="2000" dirty="0"/>
        </a:p>
      </dgm:t>
    </dgm:pt>
    <dgm:pt modelId="{6F20CC02-FF2D-4CE0-A0F3-AF184541F249}" type="parTrans" cxnId="{5207CFE7-AC66-49AD-8F95-54A10547177D}">
      <dgm:prSet/>
      <dgm:spPr/>
      <dgm:t>
        <a:bodyPr/>
        <a:lstStyle/>
        <a:p>
          <a:endParaRPr lang="en-US"/>
        </a:p>
      </dgm:t>
    </dgm:pt>
    <dgm:pt modelId="{B0927169-4EDF-4611-B056-7418C5098563}" type="sibTrans" cxnId="{5207CFE7-AC66-49AD-8F95-54A10547177D}">
      <dgm:prSet/>
      <dgm:spPr/>
      <dgm:t>
        <a:bodyPr/>
        <a:lstStyle/>
        <a:p>
          <a:endParaRPr lang="en-US"/>
        </a:p>
      </dgm:t>
    </dgm:pt>
    <dgm:pt modelId="{7FCB3AAF-860F-458B-A87D-FBE1271AB2FF}">
      <dgm:prSet custT="1"/>
      <dgm:spPr/>
      <dgm:t>
        <a:bodyPr/>
        <a:lstStyle/>
        <a:p>
          <a:r>
            <a:rPr lang="en-GB" sz="2000" dirty="0">
              <a:latin typeface="Aptos" panose="020B0004020202020204" pitchFamily="34" charset="0"/>
            </a:rPr>
            <a:t>Where the complainant has both the capacity (understanding and age) and the freedom (not constrained in any way) the critical question is whether the complainant agrees to the activity by choice.</a:t>
          </a:r>
          <a:endParaRPr lang="en-US" sz="2000" dirty="0">
            <a:latin typeface="Aptos" panose="020B0004020202020204" pitchFamily="34" charset="0"/>
          </a:endParaRPr>
        </a:p>
      </dgm:t>
    </dgm:pt>
    <dgm:pt modelId="{8B0AED57-FC39-48F5-9F3D-A71F31BB28EC}" type="parTrans" cxnId="{4E667673-19CC-4E18-9F7E-8ECC18E3D839}">
      <dgm:prSet/>
      <dgm:spPr/>
      <dgm:t>
        <a:bodyPr/>
        <a:lstStyle/>
        <a:p>
          <a:endParaRPr lang="en-US"/>
        </a:p>
      </dgm:t>
    </dgm:pt>
    <dgm:pt modelId="{D46B9E6C-F149-4A86-94AD-960D57A276AA}" type="sibTrans" cxnId="{4E667673-19CC-4E18-9F7E-8ECC18E3D839}">
      <dgm:prSet/>
      <dgm:spPr/>
      <dgm:t>
        <a:bodyPr/>
        <a:lstStyle/>
        <a:p>
          <a:endParaRPr lang="en-US"/>
        </a:p>
      </dgm:t>
    </dgm:pt>
    <dgm:pt modelId="{EA11CDA5-E40B-4188-BA50-E8D2476A5253}">
      <dgm:prSet custT="1"/>
      <dgm:spPr/>
      <dgm:t>
        <a:bodyPr/>
        <a:lstStyle/>
        <a:p>
          <a:r>
            <a:rPr lang="en-GB" sz="2000" dirty="0"/>
            <a:t>A child under the age of 13 years lacks the capacity to consent and so the defendant’s belief in consent in respect of offences committed with young people under this age is irrelevant. Sexual assault of a child under 13 is a separate offence.</a:t>
          </a:r>
          <a:endParaRPr lang="en-US" sz="2000" dirty="0"/>
        </a:p>
      </dgm:t>
    </dgm:pt>
    <dgm:pt modelId="{70B6BDE7-FDD5-431B-BCD9-E818C4E0BB7D}" type="parTrans" cxnId="{621F6E5C-5E9E-497A-AE66-8ED58152BED1}">
      <dgm:prSet/>
      <dgm:spPr/>
      <dgm:t>
        <a:bodyPr/>
        <a:lstStyle/>
        <a:p>
          <a:endParaRPr lang="en-US"/>
        </a:p>
      </dgm:t>
    </dgm:pt>
    <dgm:pt modelId="{99D31CB6-BAF5-4B4F-9B75-4521F7270983}" type="sibTrans" cxnId="{621F6E5C-5E9E-497A-AE66-8ED58152BED1}">
      <dgm:prSet/>
      <dgm:spPr/>
      <dgm:t>
        <a:bodyPr/>
        <a:lstStyle/>
        <a:p>
          <a:endParaRPr lang="en-US"/>
        </a:p>
      </dgm:t>
    </dgm:pt>
    <dgm:pt modelId="{6A482F9F-D362-4473-8420-4204EDA658B6}" type="pres">
      <dgm:prSet presAssocID="{0E919EA0-D33E-41CE-9F13-DA5D505D4B77}" presName="outerComposite" presStyleCnt="0">
        <dgm:presLayoutVars>
          <dgm:chMax val="5"/>
          <dgm:dir/>
          <dgm:resizeHandles val="exact"/>
        </dgm:presLayoutVars>
      </dgm:prSet>
      <dgm:spPr/>
    </dgm:pt>
    <dgm:pt modelId="{76A1B5FF-97B9-4FA5-ABC5-C2E953D239A9}" type="pres">
      <dgm:prSet presAssocID="{0E919EA0-D33E-41CE-9F13-DA5D505D4B77}" presName="dummyMaxCanvas" presStyleCnt="0">
        <dgm:presLayoutVars/>
      </dgm:prSet>
      <dgm:spPr/>
    </dgm:pt>
    <dgm:pt modelId="{BB24C47D-6F9F-42DD-AEAF-D4270F00C939}" type="pres">
      <dgm:prSet presAssocID="{0E919EA0-D33E-41CE-9F13-DA5D505D4B77}" presName="ThreeNodes_1" presStyleLbl="node1" presStyleIdx="0" presStyleCnt="3">
        <dgm:presLayoutVars>
          <dgm:bulletEnabled val="1"/>
        </dgm:presLayoutVars>
      </dgm:prSet>
      <dgm:spPr/>
    </dgm:pt>
    <dgm:pt modelId="{D607D4BE-BC61-4256-A92B-EA6783B85D07}" type="pres">
      <dgm:prSet presAssocID="{0E919EA0-D33E-41CE-9F13-DA5D505D4B77}" presName="ThreeNodes_2" presStyleLbl="node1" presStyleIdx="1" presStyleCnt="3">
        <dgm:presLayoutVars>
          <dgm:bulletEnabled val="1"/>
        </dgm:presLayoutVars>
      </dgm:prSet>
      <dgm:spPr/>
    </dgm:pt>
    <dgm:pt modelId="{CA7ABBE6-604B-4E35-A627-5095FE3B96AE}" type="pres">
      <dgm:prSet presAssocID="{0E919EA0-D33E-41CE-9F13-DA5D505D4B77}" presName="ThreeNodes_3" presStyleLbl="node1" presStyleIdx="2" presStyleCnt="3">
        <dgm:presLayoutVars>
          <dgm:bulletEnabled val="1"/>
        </dgm:presLayoutVars>
      </dgm:prSet>
      <dgm:spPr/>
    </dgm:pt>
    <dgm:pt modelId="{AA0B0153-B858-478D-9B05-0692C322EFCE}" type="pres">
      <dgm:prSet presAssocID="{0E919EA0-D33E-41CE-9F13-DA5D505D4B77}" presName="ThreeConn_1-2" presStyleLbl="fgAccFollowNode1" presStyleIdx="0" presStyleCnt="2">
        <dgm:presLayoutVars>
          <dgm:bulletEnabled val="1"/>
        </dgm:presLayoutVars>
      </dgm:prSet>
      <dgm:spPr/>
    </dgm:pt>
    <dgm:pt modelId="{FF16210E-AC49-4010-833F-65C54EDBA642}" type="pres">
      <dgm:prSet presAssocID="{0E919EA0-D33E-41CE-9F13-DA5D505D4B77}" presName="ThreeConn_2-3" presStyleLbl="fgAccFollowNode1" presStyleIdx="1" presStyleCnt="2">
        <dgm:presLayoutVars>
          <dgm:bulletEnabled val="1"/>
        </dgm:presLayoutVars>
      </dgm:prSet>
      <dgm:spPr/>
    </dgm:pt>
    <dgm:pt modelId="{6FD2DFD3-93D6-438A-93BB-0C11A328186F}" type="pres">
      <dgm:prSet presAssocID="{0E919EA0-D33E-41CE-9F13-DA5D505D4B77}" presName="ThreeNodes_1_text" presStyleLbl="node1" presStyleIdx="2" presStyleCnt="3">
        <dgm:presLayoutVars>
          <dgm:bulletEnabled val="1"/>
        </dgm:presLayoutVars>
      </dgm:prSet>
      <dgm:spPr/>
    </dgm:pt>
    <dgm:pt modelId="{63BDCF46-B92F-428F-A082-E129A4F3E398}" type="pres">
      <dgm:prSet presAssocID="{0E919EA0-D33E-41CE-9F13-DA5D505D4B77}" presName="ThreeNodes_2_text" presStyleLbl="node1" presStyleIdx="2" presStyleCnt="3">
        <dgm:presLayoutVars>
          <dgm:bulletEnabled val="1"/>
        </dgm:presLayoutVars>
      </dgm:prSet>
      <dgm:spPr/>
    </dgm:pt>
    <dgm:pt modelId="{344C1E85-FF9D-4C05-B119-67D7FA4BDE84}" type="pres">
      <dgm:prSet presAssocID="{0E919EA0-D33E-41CE-9F13-DA5D505D4B77}" presName="ThreeNodes_3_text" presStyleLbl="node1" presStyleIdx="2" presStyleCnt="3">
        <dgm:presLayoutVars>
          <dgm:bulletEnabled val="1"/>
        </dgm:presLayoutVars>
      </dgm:prSet>
      <dgm:spPr/>
    </dgm:pt>
  </dgm:ptLst>
  <dgm:cxnLst>
    <dgm:cxn modelId="{9483830E-55B2-4320-B3B1-EEC4BF089D26}" type="presOf" srcId="{7FCB3AAF-860F-458B-A87D-FBE1271AB2FF}" destId="{63BDCF46-B92F-428F-A082-E129A4F3E398}" srcOrd="1" destOrd="0" presId="urn:microsoft.com/office/officeart/2005/8/layout/vProcess5"/>
    <dgm:cxn modelId="{443B571C-497B-4BA1-8538-ADCEB3948B9D}" type="presOf" srcId="{D46B9E6C-F149-4A86-94AD-960D57A276AA}" destId="{FF16210E-AC49-4010-833F-65C54EDBA642}" srcOrd="0" destOrd="0" presId="urn:microsoft.com/office/officeart/2005/8/layout/vProcess5"/>
    <dgm:cxn modelId="{CB279A21-53CD-47F4-A77E-F6D7146CF750}" type="presOf" srcId="{EA11CDA5-E40B-4188-BA50-E8D2476A5253}" destId="{344C1E85-FF9D-4C05-B119-67D7FA4BDE84}" srcOrd="1" destOrd="0" presId="urn:microsoft.com/office/officeart/2005/8/layout/vProcess5"/>
    <dgm:cxn modelId="{621F6E5C-5E9E-497A-AE66-8ED58152BED1}" srcId="{0E919EA0-D33E-41CE-9F13-DA5D505D4B77}" destId="{EA11CDA5-E40B-4188-BA50-E8D2476A5253}" srcOrd="2" destOrd="0" parTransId="{70B6BDE7-FDD5-431B-BCD9-E818C4E0BB7D}" sibTransId="{99D31CB6-BAF5-4B4F-9B75-4521F7270983}"/>
    <dgm:cxn modelId="{4E667673-19CC-4E18-9F7E-8ECC18E3D839}" srcId="{0E919EA0-D33E-41CE-9F13-DA5D505D4B77}" destId="{7FCB3AAF-860F-458B-A87D-FBE1271AB2FF}" srcOrd="1" destOrd="0" parTransId="{8B0AED57-FC39-48F5-9F3D-A71F31BB28EC}" sibTransId="{D46B9E6C-F149-4A86-94AD-960D57A276AA}"/>
    <dgm:cxn modelId="{37EB7579-1A2F-49FA-897D-2C74D3BFB6DA}" type="presOf" srcId="{CC736170-BFB3-4174-9CF7-B106EC315B86}" destId="{BB24C47D-6F9F-42DD-AEAF-D4270F00C939}" srcOrd="0" destOrd="0" presId="urn:microsoft.com/office/officeart/2005/8/layout/vProcess5"/>
    <dgm:cxn modelId="{498DB97A-7BBA-453A-AEC0-0F9919833E13}" type="presOf" srcId="{CC736170-BFB3-4174-9CF7-B106EC315B86}" destId="{6FD2DFD3-93D6-438A-93BB-0C11A328186F}" srcOrd="1" destOrd="0" presId="urn:microsoft.com/office/officeart/2005/8/layout/vProcess5"/>
    <dgm:cxn modelId="{D6664985-A137-42C1-B802-BDCEF045A55C}" type="presOf" srcId="{0E919EA0-D33E-41CE-9F13-DA5D505D4B77}" destId="{6A482F9F-D362-4473-8420-4204EDA658B6}" srcOrd="0" destOrd="0" presId="urn:microsoft.com/office/officeart/2005/8/layout/vProcess5"/>
    <dgm:cxn modelId="{9C863191-4D93-494D-8739-D0295470DEFE}" type="presOf" srcId="{EA11CDA5-E40B-4188-BA50-E8D2476A5253}" destId="{CA7ABBE6-604B-4E35-A627-5095FE3B96AE}" srcOrd="0" destOrd="0" presId="urn:microsoft.com/office/officeart/2005/8/layout/vProcess5"/>
    <dgm:cxn modelId="{C7BC5ABD-FAEE-4961-AF65-FC7DE6458135}" type="presOf" srcId="{B0927169-4EDF-4611-B056-7418C5098563}" destId="{AA0B0153-B858-478D-9B05-0692C322EFCE}" srcOrd="0" destOrd="0" presId="urn:microsoft.com/office/officeart/2005/8/layout/vProcess5"/>
    <dgm:cxn modelId="{EEBD82D5-1536-4E35-AD4A-F038B2BE334A}" type="presOf" srcId="{7FCB3AAF-860F-458B-A87D-FBE1271AB2FF}" destId="{D607D4BE-BC61-4256-A92B-EA6783B85D07}" srcOrd="0" destOrd="0" presId="urn:microsoft.com/office/officeart/2005/8/layout/vProcess5"/>
    <dgm:cxn modelId="{5207CFE7-AC66-49AD-8F95-54A10547177D}" srcId="{0E919EA0-D33E-41CE-9F13-DA5D505D4B77}" destId="{CC736170-BFB3-4174-9CF7-B106EC315B86}" srcOrd="0" destOrd="0" parTransId="{6F20CC02-FF2D-4CE0-A0F3-AF184541F249}" sibTransId="{B0927169-4EDF-4611-B056-7418C5098563}"/>
    <dgm:cxn modelId="{91B4DF58-E564-465B-A870-C35FFA3D1583}" type="presParOf" srcId="{6A482F9F-D362-4473-8420-4204EDA658B6}" destId="{76A1B5FF-97B9-4FA5-ABC5-C2E953D239A9}" srcOrd="0" destOrd="0" presId="urn:microsoft.com/office/officeart/2005/8/layout/vProcess5"/>
    <dgm:cxn modelId="{613341CD-A6B8-463C-A9E1-115D52C8AC27}" type="presParOf" srcId="{6A482F9F-D362-4473-8420-4204EDA658B6}" destId="{BB24C47D-6F9F-42DD-AEAF-D4270F00C939}" srcOrd="1" destOrd="0" presId="urn:microsoft.com/office/officeart/2005/8/layout/vProcess5"/>
    <dgm:cxn modelId="{E8BAEAA3-7DB7-45AE-9DE3-49DD75AD611A}" type="presParOf" srcId="{6A482F9F-D362-4473-8420-4204EDA658B6}" destId="{D607D4BE-BC61-4256-A92B-EA6783B85D07}" srcOrd="2" destOrd="0" presId="urn:microsoft.com/office/officeart/2005/8/layout/vProcess5"/>
    <dgm:cxn modelId="{6D2F7BE8-BBB7-4191-9A8D-E096D4D1CD26}" type="presParOf" srcId="{6A482F9F-D362-4473-8420-4204EDA658B6}" destId="{CA7ABBE6-604B-4E35-A627-5095FE3B96AE}" srcOrd="3" destOrd="0" presId="urn:microsoft.com/office/officeart/2005/8/layout/vProcess5"/>
    <dgm:cxn modelId="{1E6F548B-CBEA-488C-B403-B1F4F099BD5E}" type="presParOf" srcId="{6A482F9F-D362-4473-8420-4204EDA658B6}" destId="{AA0B0153-B858-478D-9B05-0692C322EFCE}" srcOrd="4" destOrd="0" presId="urn:microsoft.com/office/officeart/2005/8/layout/vProcess5"/>
    <dgm:cxn modelId="{096EAC7A-6F0C-4667-A1EC-9130237E6A73}" type="presParOf" srcId="{6A482F9F-D362-4473-8420-4204EDA658B6}" destId="{FF16210E-AC49-4010-833F-65C54EDBA642}" srcOrd="5" destOrd="0" presId="urn:microsoft.com/office/officeart/2005/8/layout/vProcess5"/>
    <dgm:cxn modelId="{EBDFF4E9-B8A3-45A4-AB3D-2D9756030E4F}" type="presParOf" srcId="{6A482F9F-D362-4473-8420-4204EDA658B6}" destId="{6FD2DFD3-93D6-438A-93BB-0C11A328186F}" srcOrd="6" destOrd="0" presId="urn:microsoft.com/office/officeart/2005/8/layout/vProcess5"/>
    <dgm:cxn modelId="{CE8DF5E4-8265-4781-AEBC-356BCD38CA8C}" type="presParOf" srcId="{6A482F9F-D362-4473-8420-4204EDA658B6}" destId="{63BDCF46-B92F-428F-A082-E129A4F3E398}" srcOrd="7" destOrd="0" presId="urn:microsoft.com/office/officeart/2005/8/layout/vProcess5"/>
    <dgm:cxn modelId="{D4917D7F-AF64-4316-BEC7-40474EDDF9B0}" type="presParOf" srcId="{6A482F9F-D362-4473-8420-4204EDA658B6}" destId="{344C1E85-FF9D-4C05-B119-67D7FA4BDE8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B07137-745D-45F8-A4E9-2281F068F9C9}"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EA173902-165A-4445-BE77-E1A7EA6EB668}">
      <dgm:prSet custT="1"/>
      <dgm:spPr/>
      <dgm:t>
        <a:bodyPr/>
        <a:lstStyle/>
        <a:p>
          <a:r>
            <a:rPr lang="en-GB" sz="2000" dirty="0">
              <a:latin typeface="Aptos" panose="020B0004020202020204" pitchFamily="34" charset="0"/>
            </a:rPr>
            <a:t>If any of the following situations apply it will be presumed that the victim did not consent to the act. The burden will shift to the defendant to produce evidence to displace the presumption that consent was not present</a:t>
          </a:r>
          <a:endParaRPr lang="en-US" sz="2000" dirty="0">
            <a:latin typeface="Aptos" panose="020B0004020202020204" pitchFamily="34" charset="0"/>
          </a:endParaRPr>
        </a:p>
      </dgm:t>
    </dgm:pt>
    <dgm:pt modelId="{CE86DCBD-2A09-4FFB-88EF-027CD05499EE}" type="parTrans" cxnId="{5FF8E100-DF6D-47B4-8C6F-6CBDA6A4282C}">
      <dgm:prSet/>
      <dgm:spPr/>
      <dgm:t>
        <a:bodyPr/>
        <a:lstStyle/>
        <a:p>
          <a:endParaRPr lang="en-US"/>
        </a:p>
      </dgm:t>
    </dgm:pt>
    <dgm:pt modelId="{5C7A970D-07DE-4977-8575-AFD6A7D3B9C6}" type="sibTrans" cxnId="{5FF8E100-DF6D-47B4-8C6F-6CBDA6A4282C}">
      <dgm:prSet/>
      <dgm:spPr/>
      <dgm:t>
        <a:bodyPr/>
        <a:lstStyle/>
        <a:p>
          <a:endParaRPr lang="en-US"/>
        </a:p>
      </dgm:t>
    </dgm:pt>
    <dgm:pt modelId="{8469B6FF-DA36-43D4-9B43-6447F02F580A}">
      <dgm:prSet custT="1"/>
      <dgm:spPr/>
      <dgm:t>
        <a:bodyPr/>
        <a:lstStyle/>
        <a:p>
          <a:r>
            <a:rPr lang="en-GB" sz="2000" dirty="0">
              <a:latin typeface="Aptos" panose="020B0004020202020204" pitchFamily="34" charset="0"/>
            </a:rPr>
            <a:t>Immediately before or at the time of the act anybody was either:</a:t>
          </a:r>
          <a:endParaRPr lang="en-US" sz="2000" dirty="0">
            <a:latin typeface="Aptos" panose="020B0004020202020204" pitchFamily="34" charset="0"/>
          </a:endParaRPr>
        </a:p>
      </dgm:t>
    </dgm:pt>
    <dgm:pt modelId="{A4DDA98E-240F-46FB-8214-D12D4C41070D}" type="parTrans" cxnId="{8FB9934B-BC9D-4270-A571-EBF21B7CE726}">
      <dgm:prSet/>
      <dgm:spPr/>
      <dgm:t>
        <a:bodyPr/>
        <a:lstStyle/>
        <a:p>
          <a:endParaRPr lang="en-US"/>
        </a:p>
      </dgm:t>
    </dgm:pt>
    <dgm:pt modelId="{87F2D243-A282-4E88-B0CE-126EE6178FB3}" type="sibTrans" cxnId="{8FB9934B-BC9D-4270-A571-EBF21B7CE726}">
      <dgm:prSet/>
      <dgm:spPr/>
      <dgm:t>
        <a:bodyPr/>
        <a:lstStyle/>
        <a:p>
          <a:endParaRPr lang="en-US"/>
        </a:p>
      </dgm:t>
    </dgm:pt>
    <dgm:pt modelId="{E6694386-7041-416D-A14D-31DFA3777DA3}">
      <dgm:prSet custT="1"/>
      <dgm:spPr/>
      <dgm:t>
        <a:bodyPr/>
        <a:lstStyle/>
        <a:p>
          <a:r>
            <a:rPr lang="en-GB" sz="2000" dirty="0">
              <a:latin typeface="Aptos" panose="020B0004020202020204" pitchFamily="34" charset="0"/>
            </a:rPr>
            <a:t>1. Using violence against the complainant or was causing the complainant to fear the use of violence against them</a:t>
          </a:r>
          <a:endParaRPr lang="en-US" sz="2000" dirty="0">
            <a:latin typeface="Aptos" panose="020B0004020202020204" pitchFamily="34" charset="0"/>
          </a:endParaRPr>
        </a:p>
      </dgm:t>
    </dgm:pt>
    <dgm:pt modelId="{1B001023-7B7E-4FD8-AF4E-C5E3B14662F5}" type="parTrans" cxnId="{C2E5E932-21CD-4F37-9C6B-5E3BDF2A8764}">
      <dgm:prSet/>
      <dgm:spPr/>
      <dgm:t>
        <a:bodyPr/>
        <a:lstStyle/>
        <a:p>
          <a:endParaRPr lang="en-US"/>
        </a:p>
      </dgm:t>
    </dgm:pt>
    <dgm:pt modelId="{66FDAFDF-AD22-423C-AA0D-95DFF309C6DA}" type="sibTrans" cxnId="{C2E5E932-21CD-4F37-9C6B-5E3BDF2A8764}">
      <dgm:prSet/>
      <dgm:spPr/>
      <dgm:t>
        <a:bodyPr/>
        <a:lstStyle/>
        <a:p>
          <a:endParaRPr lang="en-US"/>
        </a:p>
      </dgm:t>
    </dgm:pt>
    <dgm:pt modelId="{E928CF6D-B383-4376-832F-2E53F9B83736}">
      <dgm:prSet custT="1"/>
      <dgm:spPr/>
      <dgm:t>
        <a:bodyPr/>
        <a:lstStyle/>
        <a:p>
          <a:r>
            <a:rPr lang="en-GB" sz="2000" dirty="0">
              <a:latin typeface="Aptos" panose="020B0004020202020204" pitchFamily="34" charset="0"/>
            </a:rPr>
            <a:t>2. Using violence against another person or causing the complainant to fear that violence would be used against another person</a:t>
          </a:r>
          <a:endParaRPr lang="en-US" sz="2000" dirty="0">
            <a:latin typeface="Aptos" panose="020B0004020202020204" pitchFamily="34" charset="0"/>
          </a:endParaRPr>
        </a:p>
      </dgm:t>
    </dgm:pt>
    <dgm:pt modelId="{A75438D6-220F-45DA-A15E-A9A8E080E449}" type="parTrans" cxnId="{816B2DD6-C9CC-4C74-BAB4-BB3189460DBA}">
      <dgm:prSet/>
      <dgm:spPr/>
      <dgm:t>
        <a:bodyPr/>
        <a:lstStyle/>
        <a:p>
          <a:endParaRPr lang="en-US"/>
        </a:p>
      </dgm:t>
    </dgm:pt>
    <dgm:pt modelId="{3480989D-37CB-4368-8D67-FFA15F43D996}" type="sibTrans" cxnId="{816B2DD6-C9CC-4C74-BAB4-BB3189460DBA}">
      <dgm:prSet/>
      <dgm:spPr/>
      <dgm:t>
        <a:bodyPr/>
        <a:lstStyle/>
        <a:p>
          <a:endParaRPr lang="en-US"/>
        </a:p>
      </dgm:t>
    </dgm:pt>
    <dgm:pt modelId="{6C8DE95A-BF78-47B9-BBBA-0B803836FE85}">
      <dgm:prSet custT="1"/>
      <dgm:spPr/>
      <dgm:t>
        <a:bodyPr/>
        <a:lstStyle/>
        <a:p>
          <a:r>
            <a:rPr lang="en-GB" sz="2000" dirty="0">
              <a:latin typeface="Aptos" panose="020B0004020202020204" pitchFamily="34" charset="0"/>
            </a:rPr>
            <a:t>Both: 3. The complainant was unlawfully detained &amp; the defendant was not detained at the time of the relevant act</a:t>
          </a:r>
          <a:endParaRPr lang="en-US" sz="2000" dirty="0">
            <a:latin typeface="Aptos" panose="020B0004020202020204" pitchFamily="34" charset="0"/>
          </a:endParaRPr>
        </a:p>
      </dgm:t>
    </dgm:pt>
    <dgm:pt modelId="{272B3F89-9A32-41BA-97FB-FF1D2C40AA02}" type="parTrans" cxnId="{66451BB3-A2AA-4508-A6BC-19353EEAADCE}">
      <dgm:prSet/>
      <dgm:spPr/>
      <dgm:t>
        <a:bodyPr/>
        <a:lstStyle/>
        <a:p>
          <a:endParaRPr lang="en-US"/>
        </a:p>
      </dgm:t>
    </dgm:pt>
    <dgm:pt modelId="{140A0332-22CB-445C-9069-B08E25516C4F}" type="sibTrans" cxnId="{66451BB3-A2AA-4508-A6BC-19353EEAADCE}">
      <dgm:prSet/>
      <dgm:spPr/>
      <dgm:t>
        <a:bodyPr/>
        <a:lstStyle/>
        <a:p>
          <a:endParaRPr lang="en-US"/>
        </a:p>
      </dgm:t>
    </dgm:pt>
    <dgm:pt modelId="{9596E51D-7E92-4940-AE10-D21722B23A5C}" type="pres">
      <dgm:prSet presAssocID="{06B07137-745D-45F8-A4E9-2281F068F9C9}" presName="vert0" presStyleCnt="0">
        <dgm:presLayoutVars>
          <dgm:dir/>
          <dgm:animOne val="branch"/>
          <dgm:animLvl val="lvl"/>
        </dgm:presLayoutVars>
      </dgm:prSet>
      <dgm:spPr/>
    </dgm:pt>
    <dgm:pt modelId="{C655AF6B-C870-48CC-B345-A6A192871760}" type="pres">
      <dgm:prSet presAssocID="{EA173902-165A-4445-BE77-E1A7EA6EB668}" presName="thickLine" presStyleLbl="alignNode1" presStyleIdx="0" presStyleCnt="5"/>
      <dgm:spPr/>
    </dgm:pt>
    <dgm:pt modelId="{3DCC8E56-31D6-489A-83DC-9879400822CC}" type="pres">
      <dgm:prSet presAssocID="{EA173902-165A-4445-BE77-E1A7EA6EB668}" presName="horz1" presStyleCnt="0"/>
      <dgm:spPr/>
    </dgm:pt>
    <dgm:pt modelId="{A52D550E-AADB-4DC9-BA39-75574035FAAB}" type="pres">
      <dgm:prSet presAssocID="{EA173902-165A-4445-BE77-E1A7EA6EB668}" presName="tx1" presStyleLbl="revTx" presStyleIdx="0" presStyleCnt="5" custScaleY="145088"/>
      <dgm:spPr/>
    </dgm:pt>
    <dgm:pt modelId="{1E00D5CF-990B-4CB7-AF4C-99B81C687F68}" type="pres">
      <dgm:prSet presAssocID="{EA173902-165A-4445-BE77-E1A7EA6EB668}" presName="vert1" presStyleCnt="0"/>
      <dgm:spPr/>
    </dgm:pt>
    <dgm:pt modelId="{36FCB3C1-BD74-4E21-BC78-9577CE3453B3}" type="pres">
      <dgm:prSet presAssocID="{8469B6FF-DA36-43D4-9B43-6447F02F580A}" presName="thickLine" presStyleLbl="alignNode1" presStyleIdx="1" presStyleCnt="5"/>
      <dgm:spPr/>
    </dgm:pt>
    <dgm:pt modelId="{BE34ACE0-9317-4959-8D80-10C3416CF97F}" type="pres">
      <dgm:prSet presAssocID="{8469B6FF-DA36-43D4-9B43-6447F02F580A}" presName="horz1" presStyleCnt="0"/>
      <dgm:spPr/>
    </dgm:pt>
    <dgm:pt modelId="{5A941F04-84FB-4A15-8141-6D4F209DDCD4}" type="pres">
      <dgm:prSet presAssocID="{8469B6FF-DA36-43D4-9B43-6447F02F580A}" presName="tx1" presStyleLbl="revTx" presStyleIdx="1" presStyleCnt="5"/>
      <dgm:spPr/>
    </dgm:pt>
    <dgm:pt modelId="{0E8A576C-A6E9-469C-BE76-3F300F8FC60B}" type="pres">
      <dgm:prSet presAssocID="{8469B6FF-DA36-43D4-9B43-6447F02F580A}" presName="vert1" presStyleCnt="0"/>
      <dgm:spPr/>
    </dgm:pt>
    <dgm:pt modelId="{3E7D2654-F8F3-40B2-A8CA-3BDA42BBD939}" type="pres">
      <dgm:prSet presAssocID="{E6694386-7041-416D-A14D-31DFA3777DA3}" presName="thickLine" presStyleLbl="alignNode1" presStyleIdx="2" presStyleCnt="5"/>
      <dgm:spPr/>
    </dgm:pt>
    <dgm:pt modelId="{2BA38679-B78C-4387-B826-BE541F0534CC}" type="pres">
      <dgm:prSet presAssocID="{E6694386-7041-416D-A14D-31DFA3777DA3}" presName="horz1" presStyleCnt="0"/>
      <dgm:spPr/>
    </dgm:pt>
    <dgm:pt modelId="{C981039F-05A8-47CC-BC28-D21B903F362D}" type="pres">
      <dgm:prSet presAssocID="{E6694386-7041-416D-A14D-31DFA3777DA3}" presName="tx1" presStyleLbl="revTx" presStyleIdx="2" presStyleCnt="5"/>
      <dgm:spPr/>
    </dgm:pt>
    <dgm:pt modelId="{305D50A2-AFE3-407C-AE9D-0A5B71B14271}" type="pres">
      <dgm:prSet presAssocID="{E6694386-7041-416D-A14D-31DFA3777DA3}" presName="vert1" presStyleCnt="0"/>
      <dgm:spPr/>
    </dgm:pt>
    <dgm:pt modelId="{7EF9853B-4F8F-41B1-9C34-7C8453D0DA9C}" type="pres">
      <dgm:prSet presAssocID="{E928CF6D-B383-4376-832F-2E53F9B83736}" presName="thickLine" presStyleLbl="alignNode1" presStyleIdx="3" presStyleCnt="5"/>
      <dgm:spPr/>
    </dgm:pt>
    <dgm:pt modelId="{C0E9BF3D-717C-4B5C-BEA9-E9F00D31A428}" type="pres">
      <dgm:prSet presAssocID="{E928CF6D-B383-4376-832F-2E53F9B83736}" presName="horz1" presStyleCnt="0"/>
      <dgm:spPr/>
    </dgm:pt>
    <dgm:pt modelId="{7F377DD1-39CA-4186-B2A8-DF45694138BF}" type="pres">
      <dgm:prSet presAssocID="{E928CF6D-B383-4376-832F-2E53F9B83736}" presName="tx1" presStyleLbl="revTx" presStyleIdx="3" presStyleCnt="5"/>
      <dgm:spPr/>
    </dgm:pt>
    <dgm:pt modelId="{920CD46C-68F0-4D30-A87E-2CADD58A369B}" type="pres">
      <dgm:prSet presAssocID="{E928CF6D-B383-4376-832F-2E53F9B83736}" presName="vert1" presStyleCnt="0"/>
      <dgm:spPr/>
    </dgm:pt>
    <dgm:pt modelId="{557F4C8F-011B-449B-920F-9FB36BA9B1AA}" type="pres">
      <dgm:prSet presAssocID="{6C8DE95A-BF78-47B9-BBBA-0B803836FE85}" presName="thickLine" presStyleLbl="alignNode1" presStyleIdx="4" presStyleCnt="5"/>
      <dgm:spPr/>
    </dgm:pt>
    <dgm:pt modelId="{E6B2A282-FEF5-41ED-A1F7-84F31A393D8E}" type="pres">
      <dgm:prSet presAssocID="{6C8DE95A-BF78-47B9-BBBA-0B803836FE85}" presName="horz1" presStyleCnt="0"/>
      <dgm:spPr/>
    </dgm:pt>
    <dgm:pt modelId="{641ECA7D-88DB-428A-BF2A-2BF4D52EFB39}" type="pres">
      <dgm:prSet presAssocID="{6C8DE95A-BF78-47B9-BBBA-0B803836FE85}" presName="tx1" presStyleLbl="revTx" presStyleIdx="4" presStyleCnt="5"/>
      <dgm:spPr/>
    </dgm:pt>
    <dgm:pt modelId="{209A6B7C-B94D-4AB2-8478-823EBDC99B18}" type="pres">
      <dgm:prSet presAssocID="{6C8DE95A-BF78-47B9-BBBA-0B803836FE85}" presName="vert1" presStyleCnt="0"/>
      <dgm:spPr/>
    </dgm:pt>
  </dgm:ptLst>
  <dgm:cxnLst>
    <dgm:cxn modelId="{5FF8E100-DF6D-47B4-8C6F-6CBDA6A4282C}" srcId="{06B07137-745D-45F8-A4E9-2281F068F9C9}" destId="{EA173902-165A-4445-BE77-E1A7EA6EB668}" srcOrd="0" destOrd="0" parTransId="{CE86DCBD-2A09-4FFB-88EF-027CD05499EE}" sibTransId="{5C7A970D-07DE-4977-8575-AFD6A7D3B9C6}"/>
    <dgm:cxn modelId="{84DC6E2D-FC70-40F1-9EEE-D1D974363A80}" type="presOf" srcId="{EA173902-165A-4445-BE77-E1A7EA6EB668}" destId="{A52D550E-AADB-4DC9-BA39-75574035FAAB}" srcOrd="0" destOrd="0" presId="urn:microsoft.com/office/officeart/2008/layout/LinedList"/>
    <dgm:cxn modelId="{C2E5E932-21CD-4F37-9C6B-5E3BDF2A8764}" srcId="{06B07137-745D-45F8-A4E9-2281F068F9C9}" destId="{E6694386-7041-416D-A14D-31DFA3777DA3}" srcOrd="2" destOrd="0" parTransId="{1B001023-7B7E-4FD8-AF4E-C5E3B14662F5}" sibTransId="{66FDAFDF-AD22-423C-AA0D-95DFF309C6DA}"/>
    <dgm:cxn modelId="{E3322C63-D2C8-4C4A-A8D6-D205CDFC251F}" type="presOf" srcId="{06B07137-745D-45F8-A4E9-2281F068F9C9}" destId="{9596E51D-7E92-4940-AE10-D21722B23A5C}" srcOrd="0" destOrd="0" presId="urn:microsoft.com/office/officeart/2008/layout/LinedList"/>
    <dgm:cxn modelId="{30FDA563-1188-46E3-9B03-40F38F0AD0C7}" type="presOf" srcId="{E6694386-7041-416D-A14D-31DFA3777DA3}" destId="{C981039F-05A8-47CC-BC28-D21B903F362D}" srcOrd="0" destOrd="0" presId="urn:microsoft.com/office/officeart/2008/layout/LinedList"/>
    <dgm:cxn modelId="{8FB9934B-BC9D-4270-A571-EBF21B7CE726}" srcId="{06B07137-745D-45F8-A4E9-2281F068F9C9}" destId="{8469B6FF-DA36-43D4-9B43-6447F02F580A}" srcOrd="1" destOrd="0" parTransId="{A4DDA98E-240F-46FB-8214-D12D4C41070D}" sibTransId="{87F2D243-A282-4E88-B0CE-126EE6178FB3}"/>
    <dgm:cxn modelId="{66451BB3-A2AA-4508-A6BC-19353EEAADCE}" srcId="{06B07137-745D-45F8-A4E9-2281F068F9C9}" destId="{6C8DE95A-BF78-47B9-BBBA-0B803836FE85}" srcOrd="4" destOrd="0" parTransId="{272B3F89-9A32-41BA-97FB-FF1D2C40AA02}" sibTransId="{140A0332-22CB-445C-9069-B08E25516C4F}"/>
    <dgm:cxn modelId="{F3C8DAC0-9E2F-476D-A120-B71BFBC1E36D}" type="presOf" srcId="{6C8DE95A-BF78-47B9-BBBA-0B803836FE85}" destId="{641ECA7D-88DB-428A-BF2A-2BF4D52EFB39}" srcOrd="0" destOrd="0" presId="urn:microsoft.com/office/officeart/2008/layout/LinedList"/>
    <dgm:cxn modelId="{816B2DD6-C9CC-4C74-BAB4-BB3189460DBA}" srcId="{06B07137-745D-45F8-A4E9-2281F068F9C9}" destId="{E928CF6D-B383-4376-832F-2E53F9B83736}" srcOrd="3" destOrd="0" parTransId="{A75438D6-220F-45DA-A15E-A9A8E080E449}" sibTransId="{3480989D-37CB-4368-8D67-FFA15F43D996}"/>
    <dgm:cxn modelId="{11F89DE0-6FD7-479A-81D5-9EA22F4C0C70}" type="presOf" srcId="{E928CF6D-B383-4376-832F-2E53F9B83736}" destId="{7F377DD1-39CA-4186-B2A8-DF45694138BF}" srcOrd="0" destOrd="0" presId="urn:microsoft.com/office/officeart/2008/layout/LinedList"/>
    <dgm:cxn modelId="{1F5588E8-EC46-4CA3-AFF2-2776EAB51777}" type="presOf" srcId="{8469B6FF-DA36-43D4-9B43-6447F02F580A}" destId="{5A941F04-84FB-4A15-8141-6D4F209DDCD4}" srcOrd="0" destOrd="0" presId="urn:microsoft.com/office/officeart/2008/layout/LinedList"/>
    <dgm:cxn modelId="{D9D44299-1141-4A2F-99C6-7BB23CDDF85B}" type="presParOf" srcId="{9596E51D-7E92-4940-AE10-D21722B23A5C}" destId="{C655AF6B-C870-48CC-B345-A6A192871760}" srcOrd="0" destOrd="0" presId="urn:microsoft.com/office/officeart/2008/layout/LinedList"/>
    <dgm:cxn modelId="{F0847F55-BE75-43F5-93D8-EE2A1776AAAD}" type="presParOf" srcId="{9596E51D-7E92-4940-AE10-D21722B23A5C}" destId="{3DCC8E56-31D6-489A-83DC-9879400822CC}" srcOrd="1" destOrd="0" presId="urn:microsoft.com/office/officeart/2008/layout/LinedList"/>
    <dgm:cxn modelId="{C3874B67-BE10-4C96-AC1F-465E0AEFD441}" type="presParOf" srcId="{3DCC8E56-31D6-489A-83DC-9879400822CC}" destId="{A52D550E-AADB-4DC9-BA39-75574035FAAB}" srcOrd="0" destOrd="0" presId="urn:microsoft.com/office/officeart/2008/layout/LinedList"/>
    <dgm:cxn modelId="{956D2CE8-4F8D-4A78-803A-8F7AA255161D}" type="presParOf" srcId="{3DCC8E56-31D6-489A-83DC-9879400822CC}" destId="{1E00D5CF-990B-4CB7-AF4C-99B81C687F68}" srcOrd="1" destOrd="0" presId="urn:microsoft.com/office/officeart/2008/layout/LinedList"/>
    <dgm:cxn modelId="{A7E3DA08-B5B3-4353-9F8D-D7E5DF83DFD7}" type="presParOf" srcId="{9596E51D-7E92-4940-AE10-D21722B23A5C}" destId="{36FCB3C1-BD74-4E21-BC78-9577CE3453B3}" srcOrd="2" destOrd="0" presId="urn:microsoft.com/office/officeart/2008/layout/LinedList"/>
    <dgm:cxn modelId="{F726F9CB-FC0C-406A-9DDB-6CCDAEA0B11B}" type="presParOf" srcId="{9596E51D-7E92-4940-AE10-D21722B23A5C}" destId="{BE34ACE0-9317-4959-8D80-10C3416CF97F}" srcOrd="3" destOrd="0" presId="urn:microsoft.com/office/officeart/2008/layout/LinedList"/>
    <dgm:cxn modelId="{1CC95BD0-7DB6-4FF3-AEB7-9B806C4B1F89}" type="presParOf" srcId="{BE34ACE0-9317-4959-8D80-10C3416CF97F}" destId="{5A941F04-84FB-4A15-8141-6D4F209DDCD4}" srcOrd="0" destOrd="0" presId="urn:microsoft.com/office/officeart/2008/layout/LinedList"/>
    <dgm:cxn modelId="{74865B1B-DE56-472C-BF54-9637D04AA482}" type="presParOf" srcId="{BE34ACE0-9317-4959-8D80-10C3416CF97F}" destId="{0E8A576C-A6E9-469C-BE76-3F300F8FC60B}" srcOrd="1" destOrd="0" presId="urn:microsoft.com/office/officeart/2008/layout/LinedList"/>
    <dgm:cxn modelId="{B3DEA7CE-AD4E-42F1-BA57-8C1D521F0405}" type="presParOf" srcId="{9596E51D-7E92-4940-AE10-D21722B23A5C}" destId="{3E7D2654-F8F3-40B2-A8CA-3BDA42BBD939}" srcOrd="4" destOrd="0" presId="urn:microsoft.com/office/officeart/2008/layout/LinedList"/>
    <dgm:cxn modelId="{17547623-863D-49EC-AA8B-C83148B36029}" type="presParOf" srcId="{9596E51D-7E92-4940-AE10-D21722B23A5C}" destId="{2BA38679-B78C-4387-B826-BE541F0534CC}" srcOrd="5" destOrd="0" presId="urn:microsoft.com/office/officeart/2008/layout/LinedList"/>
    <dgm:cxn modelId="{773A51A9-6C73-4CBC-A876-15260ACBF811}" type="presParOf" srcId="{2BA38679-B78C-4387-B826-BE541F0534CC}" destId="{C981039F-05A8-47CC-BC28-D21B903F362D}" srcOrd="0" destOrd="0" presId="urn:microsoft.com/office/officeart/2008/layout/LinedList"/>
    <dgm:cxn modelId="{CFDC6D5D-C7CF-4F65-BF8E-6CD1E2A55B44}" type="presParOf" srcId="{2BA38679-B78C-4387-B826-BE541F0534CC}" destId="{305D50A2-AFE3-407C-AE9D-0A5B71B14271}" srcOrd="1" destOrd="0" presId="urn:microsoft.com/office/officeart/2008/layout/LinedList"/>
    <dgm:cxn modelId="{27EE546F-E191-4654-86BB-7B3356407EB9}" type="presParOf" srcId="{9596E51D-7E92-4940-AE10-D21722B23A5C}" destId="{7EF9853B-4F8F-41B1-9C34-7C8453D0DA9C}" srcOrd="6" destOrd="0" presId="urn:microsoft.com/office/officeart/2008/layout/LinedList"/>
    <dgm:cxn modelId="{6FA8D00A-BF7E-4319-8BFB-B144510B261A}" type="presParOf" srcId="{9596E51D-7E92-4940-AE10-D21722B23A5C}" destId="{C0E9BF3D-717C-4B5C-BEA9-E9F00D31A428}" srcOrd="7" destOrd="0" presId="urn:microsoft.com/office/officeart/2008/layout/LinedList"/>
    <dgm:cxn modelId="{3ADAB050-4B9B-440C-B69B-9743B75C0499}" type="presParOf" srcId="{C0E9BF3D-717C-4B5C-BEA9-E9F00D31A428}" destId="{7F377DD1-39CA-4186-B2A8-DF45694138BF}" srcOrd="0" destOrd="0" presId="urn:microsoft.com/office/officeart/2008/layout/LinedList"/>
    <dgm:cxn modelId="{6E37F0D6-2EF3-4194-BEE5-5DF89FCA7304}" type="presParOf" srcId="{C0E9BF3D-717C-4B5C-BEA9-E9F00D31A428}" destId="{920CD46C-68F0-4D30-A87E-2CADD58A369B}" srcOrd="1" destOrd="0" presId="urn:microsoft.com/office/officeart/2008/layout/LinedList"/>
    <dgm:cxn modelId="{E2CF916E-E3BA-4C17-8E80-231B8324CF67}" type="presParOf" srcId="{9596E51D-7E92-4940-AE10-D21722B23A5C}" destId="{557F4C8F-011B-449B-920F-9FB36BA9B1AA}" srcOrd="8" destOrd="0" presId="urn:microsoft.com/office/officeart/2008/layout/LinedList"/>
    <dgm:cxn modelId="{FA4C26B4-64B9-4C23-9ED8-312815AB66C9}" type="presParOf" srcId="{9596E51D-7E92-4940-AE10-D21722B23A5C}" destId="{E6B2A282-FEF5-41ED-A1F7-84F31A393D8E}" srcOrd="9" destOrd="0" presId="urn:microsoft.com/office/officeart/2008/layout/LinedList"/>
    <dgm:cxn modelId="{363A0987-E9A6-48ED-9EDC-2584EFAAAAEA}" type="presParOf" srcId="{E6B2A282-FEF5-41ED-A1F7-84F31A393D8E}" destId="{641ECA7D-88DB-428A-BF2A-2BF4D52EFB39}" srcOrd="0" destOrd="0" presId="urn:microsoft.com/office/officeart/2008/layout/LinedList"/>
    <dgm:cxn modelId="{2C05D8A1-778C-4629-9248-E7941BE4D8C0}" type="presParOf" srcId="{E6B2A282-FEF5-41ED-A1F7-84F31A393D8E}" destId="{209A6B7C-B94D-4AB2-8478-823EBDC99B1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55C301-0E27-4BA9-A92D-98DCF644518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9D0DFED-2946-4EB1-9DAD-6E7125FBD5C6}">
      <dgm:prSet custT="1"/>
      <dgm:spPr/>
      <dgm:t>
        <a:bodyPr/>
        <a:lstStyle/>
        <a:p>
          <a:r>
            <a:rPr lang="en-GB" sz="2000" dirty="0">
              <a:latin typeface="Aptos" panose="020B0004020202020204" pitchFamily="34" charset="0"/>
            </a:rPr>
            <a:t>4. At the time of the act the complainant was either: Asleep or unconscious</a:t>
          </a:r>
          <a:endParaRPr lang="en-US" sz="2000" dirty="0">
            <a:latin typeface="Aptos" panose="020B0004020202020204" pitchFamily="34" charset="0"/>
          </a:endParaRPr>
        </a:p>
      </dgm:t>
    </dgm:pt>
    <dgm:pt modelId="{C49645CA-F1A3-4C83-8CA0-91DA416EFE53}" type="parTrans" cxnId="{B4E41AE3-116C-4F90-B668-CAB688D28B28}">
      <dgm:prSet/>
      <dgm:spPr/>
      <dgm:t>
        <a:bodyPr/>
        <a:lstStyle/>
        <a:p>
          <a:endParaRPr lang="en-US"/>
        </a:p>
      </dgm:t>
    </dgm:pt>
    <dgm:pt modelId="{09443AED-2FC9-4C29-BDF8-6723E35BC524}" type="sibTrans" cxnId="{B4E41AE3-116C-4F90-B668-CAB688D28B28}">
      <dgm:prSet/>
      <dgm:spPr/>
      <dgm:t>
        <a:bodyPr/>
        <a:lstStyle/>
        <a:p>
          <a:endParaRPr lang="en-US"/>
        </a:p>
      </dgm:t>
    </dgm:pt>
    <dgm:pt modelId="{A6521CCA-8CE9-44FE-89AD-1E9C834A656C}">
      <dgm:prSet custT="1"/>
      <dgm:spPr/>
      <dgm:t>
        <a:bodyPr/>
        <a:lstStyle/>
        <a:p>
          <a:r>
            <a:rPr lang="en-GB" sz="2000" dirty="0">
              <a:latin typeface="Aptos" panose="020B0004020202020204" pitchFamily="34" charset="0"/>
            </a:rPr>
            <a:t>5. Due to physical disabilities the complainant was not able to communicate their consent</a:t>
          </a:r>
          <a:endParaRPr lang="en-US" sz="2000" dirty="0">
            <a:latin typeface="Aptos" panose="020B0004020202020204" pitchFamily="34" charset="0"/>
          </a:endParaRPr>
        </a:p>
      </dgm:t>
    </dgm:pt>
    <dgm:pt modelId="{86534F68-78D3-4FAD-9F6A-68782878C600}" type="parTrans" cxnId="{070AD135-005B-44E9-B58D-E38CF63ECA8F}">
      <dgm:prSet/>
      <dgm:spPr/>
      <dgm:t>
        <a:bodyPr/>
        <a:lstStyle/>
        <a:p>
          <a:endParaRPr lang="en-US"/>
        </a:p>
      </dgm:t>
    </dgm:pt>
    <dgm:pt modelId="{7AFA3159-BC97-468F-9699-EA83EE2EA354}" type="sibTrans" cxnId="{070AD135-005B-44E9-B58D-E38CF63ECA8F}">
      <dgm:prSet/>
      <dgm:spPr/>
      <dgm:t>
        <a:bodyPr/>
        <a:lstStyle/>
        <a:p>
          <a:endParaRPr lang="en-US"/>
        </a:p>
      </dgm:t>
    </dgm:pt>
    <dgm:pt modelId="{A10BB973-8F72-40EB-8FE3-3315E9F97098}">
      <dgm:prSet custT="1"/>
      <dgm:spPr/>
      <dgm:t>
        <a:bodyPr/>
        <a:lstStyle/>
        <a:p>
          <a:r>
            <a:rPr lang="en-GB" sz="1800" dirty="0">
              <a:latin typeface="Aptos" panose="020B0004020202020204" pitchFamily="34" charset="0"/>
            </a:rPr>
            <a:t>6. Any person administered or caused to be administered without the complainant’s consent a substance that would have stupefied or caused the complainant to be overpowered.</a:t>
          </a:r>
          <a:endParaRPr lang="en-US" sz="1800" dirty="0">
            <a:latin typeface="Aptos" panose="020B0004020202020204" pitchFamily="34" charset="0"/>
          </a:endParaRPr>
        </a:p>
      </dgm:t>
    </dgm:pt>
    <dgm:pt modelId="{678B5E68-48BF-479A-BCD3-47D20740BBF7}" type="parTrans" cxnId="{82DD7E15-4263-412B-A902-9E85BAA625C2}">
      <dgm:prSet/>
      <dgm:spPr/>
      <dgm:t>
        <a:bodyPr/>
        <a:lstStyle/>
        <a:p>
          <a:endParaRPr lang="en-US"/>
        </a:p>
      </dgm:t>
    </dgm:pt>
    <dgm:pt modelId="{24C41B92-D6B6-4641-9E44-1BE22FDBE310}" type="sibTrans" cxnId="{82DD7E15-4263-412B-A902-9E85BAA625C2}">
      <dgm:prSet/>
      <dgm:spPr/>
      <dgm:t>
        <a:bodyPr/>
        <a:lstStyle/>
        <a:p>
          <a:endParaRPr lang="en-US"/>
        </a:p>
      </dgm:t>
    </dgm:pt>
    <dgm:pt modelId="{DC44989D-C750-453A-9BA6-0B5228685EC1}" type="pres">
      <dgm:prSet presAssocID="{3955C301-0E27-4BA9-A92D-98DCF6445180}" presName="hierChild1" presStyleCnt="0">
        <dgm:presLayoutVars>
          <dgm:chPref val="1"/>
          <dgm:dir/>
          <dgm:animOne val="branch"/>
          <dgm:animLvl val="lvl"/>
          <dgm:resizeHandles/>
        </dgm:presLayoutVars>
      </dgm:prSet>
      <dgm:spPr/>
    </dgm:pt>
    <dgm:pt modelId="{D42F7DA9-C8D8-4F59-8860-3E0144020D25}" type="pres">
      <dgm:prSet presAssocID="{89D0DFED-2946-4EB1-9DAD-6E7125FBD5C6}" presName="hierRoot1" presStyleCnt="0"/>
      <dgm:spPr/>
    </dgm:pt>
    <dgm:pt modelId="{8CBFB09A-301B-4249-919F-9E5D79AF747D}" type="pres">
      <dgm:prSet presAssocID="{89D0DFED-2946-4EB1-9DAD-6E7125FBD5C6}" presName="composite" presStyleCnt="0"/>
      <dgm:spPr/>
    </dgm:pt>
    <dgm:pt modelId="{21149D60-BD87-4BC8-9FFE-C6BE57217259}" type="pres">
      <dgm:prSet presAssocID="{89D0DFED-2946-4EB1-9DAD-6E7125FBD5C6}" presName="background" presStyleLbl="node0" presStyleIdx="0" presStyleCnt="3"/>
      <dgm:spPr/>
    </dgm:pt>
    <dgm:pt modelId="{B8A3AB44-39B0-4753-AA2B-E2C9F4A4B660}" type="pres">
      <dgm:prSet presAssocID="{89D0DFED-2946-4EB1-9DAD-6E7125FBD5C6}" presName="text" presStyleLbl="fgAcc0" presStyleIdx="0" presStyleCnt="3">
        <dgm:presLayoutVars>
          <dgm:chPref val="3"/>
        </dgm:presLayoutVars>
      </dgm:prSet>
      <dgm:spPr/>
    </dgm:pt>
    <dgm:pt modelId="{6DA7E1C8-922D-4425-8DC2-45842C9597A4}" type="pres">
      <dgm:prSet presAssocID="{89D0DFED-2946-4EB1-9DAD-6E7125FBD5C6}" presName="hierChild2" presStyleCnt="0"/>
      <dgm:spPr/>
    </dgm:pt>
    <dgm:pt modelId="{E239E707-CC16-4A19-977A-DE3B88461A18}" type="pres">
      <dgm:prSet presAssocID="{A6521CCA-8CE9-44FE-89AD-1E9C834A656C}" presName="hierRoot1" presStyleCnt="0"/>
      <dgm:spPr/>
    </dgm:pt>
    <dgm:pt modelId="{DE6F4A04-DEED-4412-B08E-397700F33E45}" type="pres">
      <dgm:prSet presAssocID="{A6521CCA-8CE9-44FE-89AD-1E9C834A656C}" presName="composite" presStyleCnt="0"/>
      <dgm:spPr/>
    </dgm:pt>
    <dgm:pt modelId="{F4DC3538-284A-4413-AF12-4502EAA183D4}" type="pres">
      <dgm:prSet presAssocID="{A6521CCA-8CE9-44FE-89AD-1E9C834A656C}" presName="background" presStyleLbl="node0" presStyleIdx="1" presStyleCnt="3"/>
      <dgm:spPr/>
    </dgm:pt>
    <dgm:pt modelId="{B2BF1320-3B15-4D6A-AD83-F3A78D8E6906}" type="pres">
      <dgm:prSet presAssocID="{A6521CCA-8CE9-44FE-89AD-1E9C834A656C}" presName="text" presStyleLbl="fgAcc0" presStyleIdx="1" presStyleCnt="3">
        <dgm:presLayoutVars>
          <dgm:chPref val="3"/>
        </dgm:presLayoutVars>
      </dgm:prSet>
      <dgm:spPr/>
    </dgm:pt>
    <dgm:pt modelId="{D9197400-9D27-48AD-BA6D-1B5FA60D3425}" type="pres">
      <dgm:prSet presAssocID="{A6521CCA-8CE9-44FE-89AD-1E9C834A656C}" presName="hierChild2" presStyleCnt="0"/>
      <dgm:spPr/>
    </dgm:pt>
    <dgm:pt modelId="{6591E3D6-306D-479D-B284-6727A441202B}" type="pres">
      <dgm:prSet presAssocID="{A10BB973-8F72-40EB-8FE3-3315E9F97098}" presName="hierRoot1" presStyleCnt="0"/>
      <dgm:spPr/>
    </dgm:pt>
    <dgm:pt modelId="{BE118A38-95C6-4CDA-9CFD-1897B0A429E2}" type="pres">
      <dgm:prSet presAssocID="{A10BB973-8F72-40EB-8FE3-3315E9F97098}" presName="composite" presStyleCnt="0"/>
      <dgm:spPr/>
    </dgm:pt>
    <dgm:pt modelId="{AC2BBDE7-9D86-46CB-9830-C898ED79E3CF}" type="pres">
      <dgm:prSet presAssocID="{A10BB973-8F72-40EB-8FE3-3315E9F97098}" presName="background" presStyleLbl="node0" presStyleIdx="2" presStyleCnt="3"/>
      <dgm:spPr/>
    </dgm:pt>
    <dgm:pt modelId="{EAECA286-8901-4DB6-A3E1-400924FD44CD}" type="pres">
      <dgm:prSet presAssocID="{A10BB973-8F72-40EB-8FE3-3315E9F97098}" presName="text" presStyleLbl="fgAcc0" presStyleIdx="2" presStyleCnt="3">
        <dgm:presLayoutVars>
          <dgm:chPref val="3"/>
        </dgm:presLayoutVars>
      </dgm:prSet>
      <dgm:spPr/>
    </dgm:pt>
    <dgm:pt modelId="{E01618CD-CF42-48A2-BF16-D50EB7AD8BE9}" type="pres">
      <dgm:prSet presAssocID="{A10BB973-8F72-40EB-8FE3-3315E9F97098}" presName="hierChild2" presStyleCnt="0"/>
      <dgm:spPr/>
    </dgm:pt>
  </dgm:ptLst>
  <dgm:cxnLst>
    <dgm:cxn modelId="{B466FB06-E3F1-4A50-8AF1-8F466B5AC7E1}" type="presOf" srcId="{A6521CCA-8CE9-44FE-89AD-1E9C834A656C}" destId="{B2BF1320-3B15-4D6A-AD83-F3A78D8E6906}" srcOrd="0" destOrd="0" presId="urn:microsoft.com/office/officeart/2005/8/layout/hierarchy1"/>
    <dgm:cxn modelId="{82DD7E15-4263-412B-A902-9E85BAA625C2}" srcId="{3955C301-0E27-4BA9-A92D-98DCF6445180}" destId="{A10BB973-8F72-40EB-8FE3-3315E9F97098}" srcOrd="2" destOrd="0" parTransId="{678B5E68-48BF-479A-BCD3-47D20740BBF7}" sibTransId="{24C41B92-D6B6-4641-9E44-1BE22FDBE310}"/>
    <dgm:cxn modelId="{D6EF2B1A-DAFF-49BD-A36D-EF297CA6A3EA}" type="presOf" srcId="{A10BB973-8F72-40EB-8FE3-3315E9F97098}" destId="{EAECA286-8901-4DB6-A3E1-400924FD44CD}" srcOrd="0" destOrd="0" presId="urn:microsoft.com/office/officeart/2005/8/layout/hierarchy1"/>
    <dgm:cxn modelId="{070AD135-005B-44E9-B58D-E38CF63ECA8F}" srcId="{3955C301-0E27-4BA9-A92D-98DCF6445180}" destId="{A6521CCA-8CE9-44FE-89AD-1E9C834A656C}" srcOrd="1" destOrd="0" parTransId="{86534F68-78D3-4FAD-9F6A-68782878C600}" sibTransId="{7AFA3159-BC97-468F-9699-EA83EE2EA354}"/>
    <dgm:cxn modelId="{9AD1AE71-E00E-49EE-BC8C-CF4FDE508A5E}" type="presOf" srcId="{89D0DFED-2946-4EB1-9DAD-6E7125FBD5C6}" destId="{B8A3AB44-39B0-4753-AA2B-E2C9F4A4B660}" srcOrd="0" destOrd="0" presId="urn:microsoft.com/office/officeart/2005/8/layout/hierarchy1"/>
    <dgm:cxn modelId="{9549ABCA-6CA8-4079-A98B-F603343DDA94}" type="presOf" srcId="{3955C301-0E27-4BA9-A92D-98DCF6445180}" destId="{DC44989D-C750-453A-9BA6-0B5228685EC1}" srcOrd="0" destOrd="0" presId="urn:microsoft.com/office/officeart/2005/8/layout/hierarchy1"/>
    <dgm:cxn modelId="{B4E41AE3-116C-4F90-B668-CAB688D28B28}" srcId="{3955C301-0E27-4BA9-A92D-98DCF6445180}" destId="{89D0DFED-2946-4EB1-9DAD-6E7125FBD5C6}" srcOrd="0" destOrd="0" parTransId="{C49645CA-F1A3-4C83-8CA0-91DA416EFE53}" sibTransId="{09443AED-2FC9-4C29-BDF8-6723E35BC524}"/>
    <dgm:cxn modelId="{73402C09-0C1A-455B-B5D2-9E94EC9FA3D7}" type="presParOf" srcId="{DC44989D-C750-453A-9BA6-0B5228685EC1}" destId="{D42F7DA9-C8D8-4F59-8860-3E0144020D25}" srcOrd="0" destOrd="0" presId="urn:microsoft.com/office/officeart/2005/8/layout/hierarchy1"/>
    <dgm:cxn modelId="{C076C86D-80BF-43EA-B914-8C1DE870C183}" type="presParOf" srcId="{D42F7DA9-C8D8-4F59-8860-3E0144020D25}" destId="{8CBFB09A-301B-4249-919F-9E5D79AF747D}" srcOrd="0" destOrd="0" presId="urn:microsoft.com/office/officeart/2005/8/layout/hierarchy1"/>
    <dgm:cxn modelId="{EDDD0E0E-8A8E-41AA-ABC1-0D285FABF238}" type="presParOf" srcId="{8CBFB09A-301B-4249-919F-9E5D79AF747D}" destId="{21149D60-BD87-4BC8-9FFE-C6BE57217259}" srcOrd="0" destOrd="0" presId="urn:microsoft.com/office/officeart/2005/8/layout/hierarchy1"/>
    <dgm:cxn modelId="{36A56030-519F-4552-8742-762E3978F860}" type="presParOf" srcId="{8CBFB09A-301B-4249-919F-9E5D79AF747D}" destId="{B8A3AB44-39B0-4753-AA2B-E2C9F4A4B660}" srcOrd="1" destOrd="0" presId="urn:microsoft.com/office/officeart/2005/8/layout/hierarchy1"/>
    <dgm:cxn modelId="{6329ED3C-24B5-419E-9E47-ADE41353726D}" type="presParOf" srcId="{D42F7DA9-C8D8-4F59-8860-3E0144020D25}" destId="{6DA7E1C8-922D-4425-8DC2-45842C9597A4}" srcOrd="1" destOrd="0" presId="urn:microsoft.com/office/officeart/2005/8/layout/hierarchy1"/>
    <dgm:cxn modelId="{50A4D815-787B-45CB-BE3C-3DAB949F3660}" type="presParOf" srcId="{DC44989D-C750-453A-9BA6-0B5228685EC1}" destId="{E239E707-CC16-4A19-977A-DE3B88461A18}" srcOrd="1" destOrd="0" presId="urn:microsoft.com/office/officeart/2005/8/layout/hierarchy1"/>
    <dgm:cxn modelId="{174FC9BA-FB01-4198-B846-1E04716DA7CA}" type="presParOf" srcId="{E239E707-CC16-4A19-977A-DE3B88461A18}" destId="{DE6F4A04-DEED-4412-B08E-397700F33E45}" srcOrd="0" destOrd="0" presId="urn:microsoft.com/office/officeart/2005/8/layout/hierarchy1"/>
    <dgm:cxn modelId="{647EDBED-50D8-49E6-BCDE-809A8CD8B754}" type="presParOf" srcId="{DE6F4A04-DEED-4412-B08E-397700F33E45}" destId="{F4DC3538-284A-4413-AF12-4502EAA183D4}" srcOrd="0" destOrd="0" presId="urn:microsoft.com/office/officeart/2005/8/layout/hierarchy1"/>
    <dgm:cxn modelId="{9B7F31E7-59BD-4500-89B3-21437E5CE395}" type="presParOf" srcId="{DE6F4A04-DEED-4412-B08E-397700F33E45}" destId="{B2BF1320-3B15-4D6A-AD83-F3A78D8E6906}" srcOrd="1" destOrd="0" presId="urn:microsoft.com/office/officeart/2005/8/layout/hierarchy1"/>
    <dgm:cxn modelId="{3374852B-3CF7-4A6E-8028-7A36FE2CE594}" type="presParOf" srcId="{E239E707-CC16-4A19-977A-DE3B88461A18}" destId="{D9197400-9D27-48AD-BA6D-1B5FA60D3425}" srcOrd="1" destOrd="0" presId="urn:microsoft.com/office/officeart/2005/8/layout/hierarchy1"/>
    <dgm:cxn modelId="{1E5D6EC0-89A4-47FD-B9D9-A7B9C4497FEC}" type="presParOf" srcId="{DC44989D-C750-453A-9BA6-0B5228685EC1}" destId="{6591E3D6-306D-479D-B284-6727A441202B}" srcOrd="2" destOrd="0" presId="urn:microsoft.com/office/officeart/2005/8/layout/hierarchy1"/>
    <dgm:cxn modelId="{4DE04082-7B7E-470F-AFF2-4297B0DBE39D}" type="presParOf" srcId="{6591E3D6-306D-479D-B284-6727A441202B}" destId="{BE118A38-95C6-4CDA-9CFD-1897B0A429E2}" srcOrd="0" destOrd="0" presId="urn:microsoft.com/office/officeart/2005/8/layout/hierarchy1"/>
    <dgm:cxn modelId="{22791BF5-D016-4E72-A8AE-BADB2EBD53F6}" type="presParOf" srcId="{BE118A38-95C6-4CDA-9CFD-1897B0A429E2}" destId="{AC2BBDE7-9D86-46CB-9830-C898ED79E3CF}" srcOrd="0" destOrd="0" presId="urn:microsoft.com/office/officeart/2005/8/layout/hierarchy1"/>
    <dgm:cxn modelId="{9C2A7259-A4E0-46FE-8CF0-0873477CA8D8}" type="presParOf" srcId="{BE118A38-95C6-4CDA-9CFD-1897B0A429E2}" destId="{EAECA286-8901-4DB6-A3E1-400924FD44CD}" srcOrd="1" destOrd="0" presId="urn:microsoft.com/office/officeart/2005/8/layout/hierarchy1"/>
    <dgm:cxn modelId="{A49C212A-B4AA-4D9D-B474-78EC4231ECF4}" type="presParOf" srcId="{6591E3D6-306D-479D-B284-6727A441202B}" destId="{E01618CD-CF42-48A2-BF16-D50EB7AD8BE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89DAF4-E0E1-476B-ADFB-373DBC0B46A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3A2561F-5F1D-4B5E-9A93-511ECEE4D257}">
      <dgm:prSet/>
      <dgm:spPr/>
      <dgm:t>
        <a:bodyPr/>
        <a:lstStyle/>
        <a:p>
          <a:r>
            <a:rPr lang="en-GB" dirty="0">
              <a:latin typeface="Aptos" panose="020B0004020202020204" pitchFamily="34" charset="0"/>
            </a:rPr>
            <a:t>A person (A) commits an offence if he or she intentionally penetrates the vagina or anus of another person (B) with a part of his body or anything else &amp; the penetration is sexual,</a:t>
          </a:r>
          <a:endParaRPr lang="en-US" dirty="0">
            <a:latin typeface="Aptos" panose="020B0004020202020204" pitchFamily="34" charset="0"/>
          </a:endParaRPr>
        </a:p>
      </dgm:t>
    </dgm:pt>
    <dgm:pt modelId="{8C01387E-9E33-4156-9C9F-A4FAAFEEC913}" type="parTrans" cxnId="{A8960179-F348-4CA4-A1D3-342E869A7E10}">
      <dgm:prSet/>
      <dgm:spPr/>
      <dgm:t>
        <a:bodyPr/>
        <a:lstStyle/>
        <a:p>
          <a:endParaRPr lang="en-US"/>
        </a:p>
      </dgm:t>
    </dgm:pt>
    <dgm:pt modelId="{A6A9FFDD-4A3D-43C1-924E-96FAAE698C78}" type="sibTrans" cxnId="{A8960179-F348-4CA4-A1D3-342E869A7E10}">
      <dgm:prSet/>
      <dgm:spPr/>
      <dgm:t>
        <a:bodyPr/>
        <a:lstStyle/>
        <a:p>
          <a:endParaRPr lang="en-US"/>
        </a:p>
      </dgm:t>
    </dgm:pt>
    <dgm:pt modelId="{B03B6D15-718D-4EED-A511-2AB1F52950A2}">
      <dgm:prSet/>
      <dgm:spPr/>
      <dgm:t>
        <a:bodyPr/>
        <a:lstStyle/>
        <a:p>
          <a:r>
            <a:rPr lang="en-GB" dirty="0">
              <a:latin typeface="Aptos" panose="020B0004020202020204" pitchFamily="34" charset="0"/>
            </a:rPr>
            <a:t>‘B’ does not consent to the penetration &amp;</a:t>
          </a:r>
          <a:endParaRPr lang="en-US" dirty="0">
            <a:latin typeface="Aptos" panose="020B0004020202020204" pitchFamily="34" charset="0"/>
          </a:endParaRPr>
        </a:p>
      </dgm:t>
    </dgm:pt>
    <dgm:pt modelId="{87EA3339-351B-4DA9-80D6-EC2F8A6CFEEF}" type="parTrans" cxnId="{E44005BB-D32A-47B5-A950-1155E1DC0C3D}">
      <dgm:prSet/>
      <dgm:spPr/>
      <dgm:t>
        <a:bodyPr/>
        <a:lstStyle/>
        <a:p>
          <a:endParaRPr lang="en-US"/>
        </a:p>
      </dgm:t>
    </dgm:pt>
    <dgm:pt modelId="{BA1553CB-92DD-491D-AD6C-331106A56ADC}" type="sibTrans" cxnId="{E44005BB-D32A-47B5-A950-1155E1DC0C3D}">
      <dgm:prSet/>
      <dgm:spPr/>
      <dgm:t>
        <a:bodyPr/>
        <a:lstStyle/>
        <a:p>
          <a:endParaRPr lang="en-US"/>
        </a:p>
      </dgm:t>
    </dgm:pt>
    <dgm:pt modelId="{C5690CC9-3C80-4C65-ABC0-7E5DBDC1C3BC}">
      <dgm:prSet/>
      <dgm:spPr/>
      <dgm:t>
        <a:bodyPr/>
        <a:lstStyle/>
        <a:p>
          <a:r>
            <a:rPr lang="en-GB" dirty="0">
              <a:latin typeface="Aptos" panose="020B0004020202020204" pitchFamily="34" charset="0"/>
            </a:rPr>
            <a:t>‘A’ does not reasonably believe that ‘B’ consents</a:t>
          </a:r>
          <a:endParaRPr lang="en-US" dirty="0">
            <a:latin typeface="Aptos" panose="020B0004020202020204" pitchFamily="34" charset="0"/>
          </a:endParaRPr>
        </a:p>
      </dgm:t>
    </dgm:pt>
    <dgm:pt modelId="{A64A1534-2A2C-4ADD-AF5F-77419922CA43}" type="parTrans" cxnId="{DB6F1CC5-FB38-43B3-A183-BCE7311EE607}">
      <dgm:prSet/>
      <dgm:spPr/>
      <dgm:t>
        <a:bodyPr/>
        <a:lstStyle/>
        <a:p>
          <a:endParaRPr lang="en-US"/>
        </a:p>
      </dgm:t>
    </dgm:pt>
    <dgm:pt modelId="{761BE868-2FC5-49D6-8BF7-EBE46A7CEA93}" type="sibTrans" cxnId="{DB6F1CC5-FB38-43B3-A183-BCE7311EE607}">
      <dgm:prSet/>
      <dgm:spPr/>
      <dgm:t>
        <a:bodyPr/>
        <a:lstStyle/>
        <a:p>
          <a:endParaRPr lang="en-US"/>
        </a:p>
      </dgm:t>
    </dgm:pt>
    <dgm:pt modelId="{9A007B74-86ED-4EB0-B94C-98123D7D3943}" type="pres">
      <dgm:prSet presAssocID="{A889DAF4-E0E1-476B-ADFB-373DBC0B46AF}" presName="linear" presStyleCnt="0">
        <dgm:presLayoutVars>
          <dgm:animLvl val="lvl"/>
          <dgm:resizeHandles val="exact"/>
        </dgm:presLayoutVars>
      </dgm:prSet>
      <dgm:spPr/>
    </dgm:pt>
    <dgm:pt modelId="{D6D04222-E564-4B93-B5A0-342FADA2FA1E}" type="pres">
      <dgm:prSet presAssocID="{F3A2561F-5F1D-4B5E-9A93-511ECEE4D257}" presName="parentText" presStyleLbl="node1" presStyleIdx="0" presStyleCnt="3">
        <dgm:presLayoutVars>
          <dgm:chMax val="0"/>
          <dgm:bulletEnabled val="1"/>
        </dgm:presLayoutVars>
      </dgm:prSet>
      <dgm:spPr/>
    </dgm:pt>
    <dgm:pt modelId="{5281FEF8-A44A-488D-8D0D-A76EB97F24F3}" type="pres">
      <dgm:prSet presAssocID="{A6A9FFDD-4A3D-43C1-924E-96FAAE698C78}" presName="spacer" presStyleCnt="0"/>
      <dgm:spPr/>
    </dgm:pt>
    <dgm:pt modelId="{B14BCF35-F799-45C2-8E56-A9641C08C2C8}" type="pres">
      <dgm:prSet presAssocID="{B03B6D15-718D-4EED-A511-2AB1F52950A2}" presName="parentText" presStyleLbl="node1" presStyleIdx="1" presStyleCnt="3">
        <dgm:presLayoutVars>
          <dgm:chMax val="0"/>
          <dgm:bulletEnabled val="1"/>
        </dgm:presLayoutVars>
      </dgm:prSet>
      <dgm:spPr/>
    </dgm:pt>
    <dgm:pt modelId="{79504C1A-78C5-4966-BC28-1AFA45F4E5F1}" type="pres">
      <dgm:prSet presAssocID="{BA1553CB-92DD-491D-AD6C-331106A56ADC}" presName="spacer" presStyleCnt="0"/>
      <dgm:spPr/>
    </dgm:pt>
    <dgm:pt modelId="{7AEF5263-D899-480F-977C-F7DA5AE0D8B1}" type="pres">
      <dgm:prSet presAssocID="{C5690CC9-3C80-4C65-ABC0-7E5DBDC1C3BC}" presName="parentText" presStyleLbl="node1" presStyleIdx="2" presStyleCnt="3">
        <dgm:presLayoutVars>
          <dgm:chMax val="0"/>
          <dgm:bulletEnabled val="1"/>
        </dgm:presLayoutVars>
      </dgm:prSet>
      <dgm:spPr/>
    </dgm:pt>
  </dgm:ptLst>
  <dgm:cxnLst>
    <dgm:cxn modelId="{4D2DB118-849E-4A44-ACA7-7A663596D8E6}" type="presOf" srcId="{C5690CC9-3C80-4C65-ABC0-7E5DBDC1C3BC}" destId="{7AEF5263-D899-480F-977C-F7DA5AE0D8B1}" srcOrd="0" destOrd="0" presId="urn:microsoft.com/office/officeart/2005/8/layout/vList2"/>
    <dgm:cxn modelId="{6D909219-F522-4D1A-854B-F9D523D1D063}" type="presOf" srcId="{A889DAF4-E0E1-476B-ADFB-373DBC0B46AF}" destId="{9A007B74-86ED-4EB0-B94C-98123D7D3943}" srcOrd="0" destOrd="0" presId="urn:microsoft.com/office/officeart/2005/8/layout/vList2"/>
    <dgm:cxn modelId="{07564149-C398-403F-8016-355235FE35A5}" type="presOf" srcId="{F3A2561F-5F1D-4B5E-9A93-511ECEE4D257}" destId="{D6D04222-E564-4B93-B5A0-342FADA2FA1E}" srcOrd="0" destOrd="0" presId="urn:microsoft.com/office/officeart/2005/8/layout/vList2"/>
    <dgm:cxn modelId="{A8960179-F348-4CA4-A1D3-342E869A7E10}" srcId="{A889DAF4-E0E1-476B-ADFB-373DBC0B46AF}" destId="{F3A2561F-5F1D-4B5E-9A93-511ECEE4D257}" srcOrd="0" destOrd="0" parTransId="{8C01387E-9E33-4156-9C9F-A4FAAFEEC913}" sibTransId="{A6A9FFDD-4A3D-43C1-924E-96FAAE698C78}"/>
    <dgm:cxn modelId="{E44005BB-D32A-47B5-A950-1155E1DC0C3D}" srcId="{A889DAF4-E0E1-476B-ADFB-373DBC0B46AF}" destId="{B03B6D15-718D-4EED-A511-2AB1F52950A2}" srcOrd="1" destOrd="0" parTransId="{87EA3339-351B-4DA9-80D6-EC2F8A6CFEEF}" sibTransId="{BA1553CB-92DD-491D-AD6C-331106A56ADC}"/>
    <dgm:cxn modelId="{DB6F1CC5-FB38-43B3-A183-BCE7311EE607}" srcId="{A889DAF4-E0E1-476B-ADFB-373DBC0B46AF}" destId="{C5690CC9-3C80-4C65-ABC0-7E5DBDC1C3BC}" srcOrd="2" destOrd="0" parTransId="{A64A1534-2A2C-4ADD-AF5F-77419922CA43}" sibTransId="{761BE868-2FC5-49D6-8BF7-EBE46A7CEA93}"/>
    <dgm:cxn modelId="{F8F8B1E9-1ABF-40BB-A59A-C0175E29F723}" type="presOf" srcId="{B03B6D15-718D-4EED-A511-2AB1F52950A2}" destId="{B14BCF35-F799-45C2-8E56-A9641C08C2C8}" srcOrd="0" destOrd="0" presId="urn:microsoft.com/office/officeart/2005/8/layout/vList2"/>
    <dgm:cxn modelId="{E86B4F06-CF0E-4882-BAA7-825E489242C9}" type="presParOf" srcId="{9A007B74-86ED-4EB0-B94C-98123D7D3943}" destId="{D6D04222-E564-4B93-B5A0-342FADA2FA1E}" srcOrd="0" destOrd="0" presId="urn:microsoft.com/office/officeart/2005/8/layout/vList2"/>
    <dgm:cxn modelId="{F17B84D4-E4A8-4ED5-89F0-0EC652244FC1}" type="presParOf" srcId="{9A007B74-86ED-4EB0-B94C-98123D7D3943}" destId="{5281FEF8-A44A-488D-8D0D-A76EB97F24F3}" srcOrd="1" destOrd="0" presId="urn:microsoft.com/office/officeart/2005/8/layout/vList2"/>
    <dgm:cxn modelId="{4E423FCD-0653-4635-873B-D5A7D72653CA}" type="presParOf" srcId="{9A007B74-86ED-4EB0-B94C-98123D7D3943}" destId="{B14BCF35-F799-45C2-8E56-A9641C08C2C8}" srcOrd="2" destOrd="0" presId="urn:microsoft.com/office/officeart/2005/8/layout/vList2"/>
    <dgm:cxn modelId="{174F2429-7010-491C-925A-755F3E7EC726}" type="presParOf" srcId="{9A007B74-86ED-4EB0-B94C-98123D7D3943}" destId="{79504C1A-78C5-4966-BC28-1AFA45F4E5F1}" srcOrd="3" destOrd="0" presId="urn:microsoft.com/office/officeart/2005/8/layout/vList2"/>
    <dgm:cxn modelId="{7DE7D19A-8ECB-4370-9CD0-B78E0E992369}" type="presParOf" srcId="{9A007B74-86ED-4EB0-B94C-98123D7D3943}" destId="{7AEF5263-D899-480F-977C-F7DA5AE0D8B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E9F9F04-6435-481F-9568-8FCCE746AF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EBB1370-0432-4D18-8202-F37A48E66A95}">
      <dgm:prSet custT="1"/>
      <dgm:spPr/>
      <dgm:t>
        <a:bodyPr/>
        <a:lstStyle/>
        <a:p>
          <a:r>
            <a:rPr lang="en-GB" sz="2400" dirty="0">
              <a:latin typeface="Aptos" panose="020B0004020202020204" pitchFamily="34" charset="0"/>
            </a:rPr>
            <a:t>Penetration, touching or any other activity is sexual if a reasonable person would consider that:</a:t>
          </a:r>
          <a:endParaRPr lang="en-US" sz="2400" dirty="0">
            <a:latin typeface="Aptos" panose="020B0004020202020204" pitchFamily="34" charset="0"/>
          </a:endParaRPr>
        </a:p>
      </dgm:t>
    </dgm:pt>
    <dgm:pt modelId="{E25B66F5-8A21-4996-94D5-1C6044889125}" type="parTrans" cxnId="{47AEB9A5-95FC-4197-8817-CB0E1E36A8EC}">
      <dgm:prSet/>
      <dgm:spPr/>
      <dgm:t>
        <a:bodyPr/>
        <a:lstStyle/>
        <a:p>
          <a:endParaRPr lang="en-US"/>
        </a:p>
      </dgm:t>
    </dgm:pt>
    <dgm:pt modelId="{2634C788-BCE7-4E8E-A2D3-9AA8C3EFD773}" type="sibTrans" cxnId="{47AEB9A5-95FC-4197-8817-CB0E1E36A8EC}">
      <dgm:prSet/>
      <dgm:spPr/>
      <dgm:t>
        <a:bodyPr/>
        <a:lstStyle/>
        <a:p>
          <a:endParaRPr lang="en-US"/>
        </a:p>
      </dgm:t>
    </dgm:pt>
    <dgm:pt modelId="{0B3BC387-33DF-47FF-ABB3-62BC252C8AD1}">
      <dgm:prSet custT="1"/>
      <dgm:spPr/>
      <dgm:t>
        <a:bodyPr/>
        <a:lstStyle/>
        <a:p>
          <a:r>
            <a:rPr lang="en-GB" sz="2400" dirty="0">
              <a:latin typeface="Aptos" panose="020B0004020202020204" pitchFamily="34" charset="0"/>
            </a:rPr>
            <a:t>(a) Whatever its circumstances or any person’s purpose in relation to it, it is because of its nature sexual, or</a:t>
          </a:r>
          <a:endParaRPr lang="en-US" sz="2400" dirty="0">
            <a:latin typeface="Aptos" panose="020B0004020202020204" pitchFamily="34" charset="0"/>
          </a:endParaRPr>
        </a:p>
      </dgm:t>
    </dgm:pt>
    <dgm:pt modelId="{E5D8ABAA-ED67-4358-99D8-7B243B6DB6B7}" type="parTrans" cxnId="{F2607EE5-7495-4C46-9872-D0D24A4929D3}">
      <dgm:prSet/>
      <dgm:spPr/>
      <dgm:t>
        <a:bodyPr/>
        <a:lstStyle/>
        <a:p>
          <a:endParaRPr lang="en-US"/>
        </a:p>
      </dgm:t>
    </dgm:pt>
    <dgm:pt modelId="{5784560D-B232-4045-95CF-19C7B2C3D6BA}" type="sibTrans" cxnId="{F2607EE5-7495-4C46-9872-D0D24A4929D3}">
      <dgm:prSet/>
      <dgm:spPr/>
      <dgm:t>
        <a:bodyPr/>
        <a:lstStyle/>
        <a:p>
          <a:endParaRPr lang="en-US"/>
        </a:p>
      </dgm:t>
    </dgm:pt>
    <dgm:pt modelId="{7F94D7C9-A442-40C7-B83A-9DA82A2842FE}">
      <dgm:prSet custT="1"/>
      <dgm:spPr/>
      <dgm:t>
        <a:bodyPr/>
        <a:lstStyle/>
        <a:p>
          <a:r>
            <a:rPr lang="en-GB" sz="2400" dirty="0">
              <a:latin typeface="Aptos" panose="020B0004020202020204" pitchFamily="34" charset="0"/>
            </a:rPr>
            <a:t>(b) Because of its nature it may be sexual depending on the circumstances or the intention of any person in relation to it (or both) it is sexual </a:t>
          </a:r>
          <a:endParaRPr lang="en-US" sz="2400" dirty="0">
            <a:latin typeface="Aptos" panose="020B0004020202020204" pitchFamily="34" charset="0"/>
          </a:endParaRPr>
        </a:p>
      </dgm:t>
    </dgm:pt>
    <dgm:pt modelId="{235C24DA-965C-44ED-919C-034CCC671FC2}" type="parTrans" cxnId="{708C937E-C02A-4552-9E6C-80E3F52654B8}">
      <dgm:prSet/>
      <dgm:spPr/>
      <dgm:t>
        <a:bodyPr/>
        <a:lstStyle/>
        <a:p>
          <a:endParaRPr lang="en-US"/>
        </a:p>
      </dgm:t>
    </dgm:pt>
    <dgm:pt modelId="{6265D06E-4E3F-4A61-9C4C-8A65A93C29AA}" type="sibTrans" cxnId="{708C937E-C02A-4552-9E6C-80E3F52654B8}">
      <dgm:prSet/>
      <dgm:spPr/>
      <dgm:t>
        <a:bodyPr/>
        <a:lstStyle/>
        <a:p>
          <a:endParaRPr lang="en-US"/>
        </a:p>
      </dgm:t>
    </dgm:pt>
    <dgm:pt modelId="{824C684C-4303-460C-8B55-F71BD7AEBEFB}" type="pres">
      <dgm:prSet presAssocID="{4E9F9F04-6435-481F-9568-8FCCE746AF17}" presName="vert0" presStyleCnt="0">
        <dgm:presLayoutVars>
          <dgm:dir/>
          <dgm:animOne val="branch"/>
          <dgm:animLvl val="lvl"/>
        </dgm:presLayoutVars>
      </dgm:prSet>
      <dgm:spPr/>
    </dgm:pt>
    <dgm:pt modelId="{33FE91FE-5535-4BD5-B549-200B4A22F4F3}" type="pres">
      <dgm:prSet presAssocID="{6EBB1370-0432-4D18-8202-F37A48E66A95}" presName="thickLine" presStyleLbl="alignNode1" presStyleIdx="0" presStyleCnt="3"/>
      <dgm:spPr/>
    </dgm:pt>
    <dgm:pt modelId="{B7713E36-37E8-493F-9943-0C6BA7451F36}" type="pres">
      <dgm:prSet presAssocID="{6EBB1370-0432-4D18-8202-F37A48E66A95}" presName="horz1" presStyleCnt="0"/>
      <dgm:spPr/>
    </dgm:pt>
    <dgm:pt modelId="{69CE10C7-8264-4063-85A0-A217FD891D32}" type="pres">
      <dgm:prSet presAssocID="{6EBB1370-0432-4D18-8202-F37A48E66A95}" presName="tx1" presStyleLbl="revTx" presStyleIdx="0" presStyleCnt="3"/>
      <dgm:spPr/>
    </dgm:pt>
    <dgm:pt modelId="{534FCF0B-8A78-4D75-B477-6D399B8D25BF}" type="pres">
      <dgm:prSet presAssocID="{6EBB1370-0432-4D18-8202-F37A48E66A95}" presName="vert1" presStyleCnt="0"/>
      <dgm:spPr/>
    </dgm:pt>
    <dgm:pt modelId="{011CFB4B-FC30-4337-AAA7-246DEDAC9E32}" type="pres">
      <dgm:prSet presAssocID="{0B3BC387-33DF-47FF-ABB3-62BC252C8AD1}" presName="thickLine" presStyleLbl="alignNode1" presStyleIdx="1" presStyleCnt="3"/>
      <dgm:spPr/>
    </dgm:pt>
    <dgm:pt modelId="{8C9FDB97-31D5-45FC-BCFB-50F0FCF2BDC2}" type="pres">
      <dgm:prSet presAssocID="{0B3BC387-33DF-47FF-ABB3-62BC252C8AD1}" presName="horz1" presStyleCnt="0"/>
      <dgm:spPr/>
    </dgm:pt>
    <dgm:pt modelId="{009BD8AF-D53C-4CB1-AD9A-9DA1D40CFF73}" type="pres">
      <dgm:prSet presAssocID="{0B3BC387-33DF-47FF-ABB3-62BC252C8AD1}" presName="tx1" presStyleLbl="revTx" presStyleIdx="1" presStyleCnt="3"/>
      <dgm:spPr/>
    </dgm:pt>
    <dgm:pt modelId="{551BB669-3233-4B85-846E-E2DB3277B18D}" type="pres">
      <dgm:prSet presAssocID="{0B3BC387-33DF-47FF-ABB3-62BC252C8AD1}" presName="vert1" presStyleCnt="0"/>
      <dgm:spPr/>
    </dgm:pt>
    <dgm:pt modelId="{3928C57B-24D6-4B9C-85C2-04C294F0B6A0}" type="pres">
      <dgm:prSet presAssocID="{7F94D7C9-A442-40C7-B83A-9DA82A2842FE}" presName="thickLine" presStyleLbl="alignNode1" presStyleIdx="2" presStyleCnt="3"/>
      <dgm:spPr/>
    </dgm:pt>
    <dgm:pt modelId="{8D5D8241-080D-48A1-9FC9-191450D8D307}" type="pres">
      <dgm:prSet presAssocID="{7F94D7C9-A442-40C7-B83A-9DA82A2842FE}" presName="horz1" presStyleCnt="0"/>
      <dgm:spPr/>
    </dgm:pt>
    <dgm:pt modelId="{B5F2CA79-FEDE-4BD7-BC44-F24568A90B7B}" type="pres">
      <dgm:prSet presAssocID="{7F94D7C9-A442-40C7-B83A-9DA82A2842FE}" presName="tx1" presStyleLbl="revTx" presStyleIdx="2" presStyleCnt="3"/>
      <dgm:spPr/>
    </dgm:pt>
    <dgm:pt modelId="{8678D152-098E-48A2-81DC-2C9CC1904EFC}" type="pres">
      <dgm:prSet presAssocID="{7F94D7C9-A442-40C7-B83A-9DA82A2842FE}" presName="vert1" presStyleCnt="0"/>
      <dgm:spPr/>
    </dgm:pt>
  </dgm:ptLst>
  <dgm:cxnLst>
    <dgm:cxn modelId="{9ECDAD0E-5C0B-4117-813B-050D5C583645}" type="presOf" srcId="{7F94D7C9-A442-40C7-B83A-9DA82A2842FE}" destId="{B5F2CA79-FEDE-4BD7-BC44-F24568A90B7B}" srcOrd="0" destOrd="0" presId="urn:microsoft.com/office/officeart/2008/layout/LinedList"/>
    <dgm:cxn modelId="{99D4C344-795A-48D8-8174-EFD8EAE3A4A4}" type="presOf" srcId="{4E9F9F04-6435-481F-9568-8FCCE746AF17}" destId="{824C684C-4303-460C-8B55-F71BD7AEBEFB}" srcOrd="0" destOrd="0" presId="urn:microsoft.com/office/officeart/2008/layout/LinedList"/>
    <dgm:cxn modelId="{708C937E-C02A-4552-9E6C-80E3F52654B8}" srcId="{4E9F9F04-6435-481F-9568-8FCCE746AF17}" destId="{7F94D7C9-A442-40C7-B83A-9DA82A2842FE}" srcOrd="2" destOrd="0" parTransId="{235C24DA-965C-44ED-919C-034CCC671FC2}" sibTransId="{6265D06E-4E3F-4A61-9C4C-8A65A93C29AA}"/>
    <dgm:cxn modelId="{47AEB9A5-95FC-4197-8817-CB0E1E36A8EC}" srcId="{4E9F9F04-6435-481F-9568-8FCCE746AF17}" destId="{6EBB1370-0432-4D18-8202-F37A48E66A95}" srcOrd="0" destOrd="0" parTransId="{E25B66F5-8A21-4996-94D5-1C6044889125}" sibTransId="{2634C788-BCE7-4E8E-A2D3-9AA8C3EFD773}"/>
    <dgm:cxn modelId="{31DA0FAE-6BE9-4161-8199-72CA68EC3513}" type="presOf" srcId="{6EBB1370-0432-4D18-8202-F37A48E66A95}" destId="{69CE10C7-8264-4063-85A0-A217FD891D32}" srcOrd="0" destOrd="0" presId="urn:microsoft.com/office/officeart/2008/layout/LinedList"/>
    <dgm:cxn modelId="{91DA04D0-E53B-4073-BECB-1BAEF7D43E16}" type="presOf" srcId="{0B3BC387-33DF-47FF-ABB3-62BC252C8AD1}" destId="{009BD8AF-D53C-4CB1-AD9A-9DA1D40CFF73}" srcOrd="0" destOrd="0" presId="urn:microsoft.com/office/officeart/2008/layout/LinedList"/>
    <dgm:cxn modelId="{F2607EE5-7495-4C46-9872-D0D24A4929D3}" srcId="{4E9F9F04-6435-481F-9568-8FCCE746AF17}" destId="{0B3BC387-33DF-47FF-ABB3-62BC252C8AD1}" srcOrd="1" destOrd="0" parTransId="{E5D8ABAA-ED67-4358-99D8-7B243B6DB6B7}" sibTransId="{5784560D-B232-4045-95CF-19C7B2C3D6BA}"/>
    <dgm:cxn modelId="{22695926-95B0-4AA7-8461-28A7E6B283AC}" type="presParOf" srcId="{824C684C-4303-460C-8B55-F71BD7AEBEFB}" destId="{33FE91FE-5535-4BD5-B549-200B4A22F4F3}" srcOrd="0" destOrd="0" presId="urn:microsoft.com/office/officeart/2008/layout/LinedList"/>
    <dgm:cxn modelId="{C6998FF7-C3E8-4546-B3FD-60BA056B8BB4}" type="presParOf" srcId="{824C684C-4303-460C-8B55-F71BD7AEBEFB}" destId="{B7713E36-37E8-493F-9943-0C6BA7451F36}" srcOrd="1" destOrd="0" presId="urn:microsoft.com/office/officeart/2008/layout/LinedList"/>
    <dgm:cxn modelId="{9BFC82EE-94AC-44D4-AE86-B53E5F3DC2D2}" type="presParOf" srcId="{B7713E36-37E8-493F-9943-0C6BA7451F36}" destId="{69CE10C7-8264-4063-85A0-A217FD891D32}" srcOrd="0" destOrd="0" presId="urn:microsoft.com/office/officeart/2008/layout/LinedList"/>
    <dgm:cxn modelId="{A99AA158-9C62-489F-8261-BF2D14B700B5}" type="presParOf" srcId="{B7713E36-37E8-493F-9943-0C6BA7451F36}" destId="{534FCF0B-8A78-4D75-B477-6D399B8D25BF}" srcOrd="1" destOrd="0" presId="urn:microsoft.com/office/officeart/2008/layout/LinedList"/>
    <dgm:cxn modelId="{A7DD904B-2362-4FFE-9A81-CF4EFDE90D30}" type="presParOf" srcId="{824C684C-4303-460C-8B55-F71BD7AEBEFB}" destId="{011CFB4B-FC30-4337-AAA7-246DEDAC9E32}" srcOrd="2" destOrd="0" presId="urn:microsoft.com/office/officeart/2008/layout/LinedList"/>
    <dgm:cxn modelId="{653DAAD1-8E68-485A-A65C-9CDEEBFF1157}" type="presParOf" srcId="{824C684C-4303-460C-8B55-F71BD7AEBEFB}" destId="{8C9FDB97-31D5-45FC-BCFB-50F0FCF2BDC2}" srcOrd="3" destOrd="0" presId="urn:microsoft.com/office/officeart/2008/layout/LinedList"/>
    <dgm:cxn modelId="{91B40904-6C42-457B-BB77-AD6904137D57}" type="presParOf" srcId="{8C9FDB97-31D5-45FC-BCFB-50F0FCF2BDC2}" destId="{009BD8AF-D53C-4CB1-AD9A-9DA1D40CFF73}" srcOrd="0" destOrd="0" presId="urn:microsoft.com/office/officeart/2008/layout/LinedList"/>
    <dgm:cxn modelId="{0780280B-300E-4D06-9933-1B445BC866F7}" type="presParOf" srcId="{8C9FDB97-31D5-45FC-BCFB-50F0FCF2BDC2}" destId="{551BB669-3233-4B85-846E-E2DB3277B18D}" srcOrd="1" destOrd="0" presId="urn:microsoft.com/office/officeart/2008/layout/LinedList"/>
    <dgm:cxn modelId="{3B78A3D2-A0E8-4E5A-B9CD-23041635E8E8}" type="presParOf" srcId="{824C684C-4303-460C-8B55-F71BD7AEBEFB}" destId="{3928C57B-24D6-4B9C-85C2-04C294F0B6A0}" srcOrd="4" destOrd="0" presId="urn:microsoft.com/office/officeart/2008/layout/LinedList"/>
    <dgm:cxn modelId="{49B4ECBB-78FB-48EF-B5C3-154F82CAA4C3}" type="presParOf" srcId="{824C684C-4303-460C-8B55-F71BD7AEBEFB}" destId="{8D5D8241-080D-48A1-9FC9-191450D8D307}" srcOrd="5" destOrd="0" presId="urn:microsoft.com/office/officeart/2008/layout/LinedList"/>
    <dgm:cxn modelId="{73F16C6A-4E46-42F4-83BC-5802D443DD3E}" type="presParOf" srcId="{8D5D8241-080D-48A1-9FC9-191450D8D307}" destId="{B5F2CA79-FEDE-4BD7-BC44-F24568A90B7B}" srcOrd="0" destOrd="0" presId="urn:microsoft.com/office/officeart/2008/layout/LinedList"/>
    <dgm:cxn modelId="{866357DD-60C8-494F-8266-F5030E13A995}" type="presParOf" srcId="{8D5D8241-080D-48A1-9FC9-191450D8D307}" destId="{8678D152-098E-48A2-81DC-2C9CC1904E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CEA59D4-E8B1-4900-81E3-D8FD8451697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F82160B-2F28-41A9-A4E1-1732B299F822}">
      <dgm:prSet custT="1"/>
      <dgm:spPr/>
      <dgm:t>
        <a:bodyPr/>
        <a:lstStyle/>
        <a:p>
          <a:r>
            <a:rPr lang="en-GB" sz="2400" dirty="0">
              <a:latin typeface="Aptos" panose="020B0004020202020204" pitchFamily="34" charset="0"/>
            </a:rPr>
            <a:t>A person (A) commits an offence if they intentionally touch another person (B), </a:t>
          </a:r>
          <a:endParaRPr lang="en-US" sz="2400" dirty="0">
            <a:latin typeface="Aptos" panose="020B0004020202020204" pitchFamily="34" charset="0"/>
          </a:endParaRPr>
        </a:p>
      </dgm:t>
    </dgm:pt>
    <dgm:pt modelId="{98095154-8DF8-48D1-BEA5-B4F40380E03D}" type="parTrans" cxnId="{8A237BB9-3CA1-4576-8F03-A568AC53532C}">
      <dgm:prSet/>
      <dgm:spPr/>
      <dgm:t>
        <a:bodyPr/>
        <a:lstStyle/>
        <a:p>
          <a:endParaRPr lang="en-US"/>
        </a:p>
      </dgm:t>
    </dgm:pt>
    <dgm:pt modelId="{471F1C3F-1213-48E6-82CE-B374E2F5471C}" type="sibTrans" cxnId="{8A237BB9-3CA1-4576-8F03-A568AC53532C}">
      <dgm:prSet/>
      <dgm:spPr/>
      <dgm:t>
        <a:bodyPr/>
        <a:lstStyle/>
        <a:p>
          <a:endParaRPr lang="en-US"/>
        </a:p>
      </dgm:t>
    </dgm:pt>
    <dgm:pt modelId="{D30AF584-0F30-467E-BC16-E66086B1DCED}">
      <dgm:prSet custT="1"/>
      <dgm:spPr/>
      <dgm:t>
        <a:bodyPr/>
        <a:lstStyle/>
        <a:p>
          <a:r>
            <a:rPr lang="en-GB" sz="2400" dirty="0">
              <a:latin typeface="Aptos" panose="020B0004020202020204" pitchFamily="34" charset="0"/>
            </a:rPr>
            <a:t>The touching is sexual,</a:t>
          </a:r>
          <a:endParaRPr lang="en-US" sz="2400" dirty="0">
            <a:latin typeface="Aptos" panose="020B0004020202020204" pitchFamily="34" charset="0"/>
          </a:endParaRPr>
        </a:p>
      </dgm:t>
    </dgm:pt>
    <dgm:pt modelId="{4140C815-D334-490F-90F4-AAC17F124A78}" type="parTrans" cxnId="{8002D134-5610-4BCE-8007-8AA95E67A088}">
      <dgm:prSet/>
      <dgm:spPr/>
      <dgm:t>
        <a:bodyPr/>
        <a:lstStyle/>
        <a:p>
          <a:endParaRPr lang="en-US"/>
        </a:p>
      </dgm:t>
    </dgm:pt>
    <dgm:pt modelId="{D5FDCC53-EF4B-4CA7-ACE0-36086618FEEC}" type="sibTrans" cxnId="{8002D134-5610-4BCE-8007-8AA95E67A088}">
      <dgm:prSet/>
      <dgm:spPr/>
      <dgm:t>
        <a:bodyPr/>
        <a:lstStyle/>
        <a:p>
          <a:endParaRPr lang="en-US"/>
        </a:p>
      </dgm:t>
    </dgm:pt>
    <dgm:pt modelId="{B7F7A57E-F624-4FEF-AEC7-101E5AB383EE}">
      <dgm:prSet custT="1"/>
      <dgm:spPr/>
      <dgm:t>
        <a:bodyPr/>
        <a:lstStyle/>
        <a:p>
          <a:r>
            <a:rPr lang="en-GB" sz="2400" dirty="0">
              <a:latin typeface="Aptos" panose="020B0004020202020204" pitchFamily="34" charset="0"/>
            </a:rPr>
            <a:t>(B) Does not consent to the touching &amp;</a:t>
          </a:r>
          <a:endParaRPr lang="en-US" sz="2400" dirty="0">
            <a:latin typeface="Aptos" panose="020B0004020202020204" pitchFamily="34" charset="0"/>
          </a:endParaRPr>
        </a:p>
      </dgm:t>
    </dgm:pt>
    <dgm:pt modelId="{C0C0F74E-59AD-48DB-AC9C-BAAB8C52215A}" type="parTrans" cxnId="{61C07318-4B15-45D4-8120-972835BBEB6C}">
      <dgm:prSet/>
      <dgm:spPr/>
      <dgm:t>
        <a:bodyPr/>
        <a:lstStyle/>
        <a:p>
          <a:endParaRPr lang="en-US"/>
        </a:p>
      </dgm:t>
    </dgm:pt>
    <dgm:pt modelId="{C87C0E27-EA83-4488-9C48-4432A2E00781}" type="sibTrans" cxnId="{61C07318-4B15-45D4-8120-972835BBEB6C}">
      <dgm:prSet/>
      <dgm:spPr/>
      <dgm:t>
        <a:bodyPr/>
        <a:lstStyle/>
        <a:p>
          <a:endParaRPr lang="en-US"/>
        </a:p>
      </dgm:t>
    </dgm:pt>
    <dgm:pt modelId="{57A0F103-947D-4FE5-8D9A-7B8419B24C46}">
      <dgm:prSet custT="1"/>
      <dgm:spPr/>
      <dgm:t>
        <a:bodyPr/>
        <a:lstStyle/>
        <a:p>
          <a:r>
            <a:rPr lang="en-GB" sz="2400" dirty="0">
              <a:latin typeface="Aptos" panose="020B0004020202020204" pitchFamily="34" charset="0"/>
            </a:rPr>
            <a:t>(A) Does not reasonable believe that (B) consents</a:t>
          </a:r>
          <a:endParaRPr lang="en-US" sz="2400" dirty="0">
            <a:latin typeface="Aptos" panose="020B0004020202020204" pitchFamily="34" charset="0"/>
          </a:endParaRPr>
        </a:p>
      </dgm:t>
    </dgm:pt>
    <dgm:pt modelId="{3973B4B0-0696-4884-A8A8-12D0AC953116}" type="parTrans" cxnId="{444C19AE-8EE1-416C-B9C6-DE068D2FD3A5}">
      <dgm:prSet/>
      <dgm:spPr/>
      <dgm:t>
        <a:bodyPr/>
        <a:lstStyle/>
        <a:p>
          <a:endParaRPr lang="en-US"/>
        </a:p>
      </dgm:t>
    </dgm:pt>
    <dgm:pt modelId="{498DBBAB-D50F-4DEB-94D9-1458BE564535}" type="sibTrans" cxnId="{444C19AE-8EE1-416C-B9C6-DE068D2FD3A5}">
      <dgm:prSet/>
      <dgm:spPr/>
      <dgm:t>
        <a:bodyPr/>
        <a:lstStyle/>
        <a:p>
          <a:endParaRPr lang="en-US"/>
        </a:p>
      </dgm:t>
    </dgm:pt>
    <dgm:pt modelId="{0E5B1DE6-D527-4DC1-B31C-ABFC06753B54}" type="pres">
      <dgm:prSet presAssocID="{2CEA59D4-E8B1-4900-81E3-D8FD84516974}" presName="vert0" presStyleCnt="0">
        <dgm:presLayoutVars>
          <dgm:dir/>
          <dgm:animOne val="branch"/>
          <dgm:animLvl val="lvl"/>
        </dgm:presLayoutVars>
      </dgm:prSet>
      <dgm:spPr/>
    </dgm:pt>
    <dgm:pt modelId="{7E136E5C-E4DA-4B50-BB18-7896403642AE}" type="pres">
      <dgm:prSet presAssocID="{3F82160B-2F28-41A9-A4E1-1732B299F822}" presName="thickLine" presStyleLbl="alignNode1" presStyleIdx="0" presStyleCnt="4"/>
      <dgm:spPr/>
    </dgm:pt>
    <dgm:pt modelId="{BB0D34F4-9B63-48DB-A7C9-561284BF86BC}" type="pres">
      <dgm:prSet presAssocID="{3F82160B-2F28-41A9-A4E1-1732B299F822}" presName="horz1" presStyleCnt="0"/>
      <dgm:spPr/>
    </dgm:pt>
    <dgm:pt modelId="{127423ED-79B4-426C-96DF-0F03D33D9722}" type="pres">
      <dgm:prSet presAssocID="{3F82160B-2F28-41A9-A4E1-1732B299F822}" presName="tx1" presStyleLbl="revTx" presStyleIdx="0" presStyleCnt="4"/>
      <dgm:spPr/>
    </dgm:pt>
    <dgm:pt modelId="{67996510-B5DC-4995-B85E-76FA395EB848}" type="pres">
      <dgm:prSet presAssocID="{3F82160B-2F28-41A9-A4E1-1732B299F822}" presName="vert1" presStyleCnt="0"/>
      <dgm:spPr/>
    </dgm:pt>
    <dgm:pt modelId="{783FC297-8021-43AE-9CB7-9927DB217873}" type="pres">
      <dgm:prSet presAssocID="{D30AF584-0F30-467E-BC16-E66086B1DCED}" presName="thickLine" presStyleLbl="alignNode1" presStyleIdx="1" presStyleCnt="4"/>
      <dgm:spPr/>
    </dgm:pt>
    <dgm:pt modelId="{CB149C97-EA2C-4FB9-AC42-40D7CE703F19}" type="pres">
      <dgm:prSet presAssocID="{D30AF584-0F30-467E-BC16-E66086B1DCED}" presName="horz1" presStyleCnt="0"/>
      <dgm:spPr/>
    </dgm:pt>
    <dgm:pt modelId="{E1F75DA8-4A9D-4F71-9B1E-0FF9BF824F6A}" type="pres">
      <dgm:prSet presAssocID="{D30AF584-0F30-467E-BC16-E66086B1DCED}" presName="tx1" presStyleLbl="revTx" presStyleIdx="1" presStyleCnt="4"/>
      <dgm:spPr/>
    </dgm:pt>
    <dgm:pt modelId="{791429E1-EA85-483D-AEC7-714CB9E47AD9}" type="pres">
      <dgm:prSet presAssocID="{D30AF584-0F30-467E-BC16-E66086B1DCED}" presName="vert1" presStyleCnt="0"/>
      <dgm:spPr/>
    </dgm:pt>
    <dgm:pt modelId="{ED2058CC-4014-467A-B079-21AA50D3FD4A}" type="pres">
      <dgm:prSet presAssocID="{B7F7A57E-F624-4FEF-AEC7-101E5AB383EE}" presName="thickLine" presStyleLbl="alignNode1" presStyleIdx="2" presStyleCnt="4"/>
      <dgm:spPr/>
    </dgm:pt>
    <dgm:pt modelId="{28DCA88F-1D86-4228-B6DF-7AD719AF95AC}" type="pres">
      <dgm:prSet presAssocID="{B7F7A57E-F624-4FEF-AEC7-101E5AB383EE}" presName="horz1" presStyleCnt="0"/>
      <dgm:spPr/>
    </dgm:pt>
    <dgm:pt modelId="{69A870CA-D3BE-4740-9326-E7D0079F860F}" type="pres">
      <dgm:prSet presAssocID="{B7F7A57E-F624-4FEF-AEC7-101E5AB383EE}" presName="tx1" presStyleLbl="revTx" presStyleIdx="2" presStyleCnt="4"/>
      <dgm:spPr/>
    </dgm:pt>
    <dgm:pt modelId="{E6CD8747-8B4F-4BB3-A892-030F67DF4BAA}" type="pres">
      <dgm:prSet presAssocID="{B7F7A57E-F624-4FEF-AEC7-101E5AB383EE}" presName="vert1" presStyleCnt="0"/>
      <dgm:spPr/>
    </dgm:pt>
    <dgm:pt modelId="{BF29AE6D-0C8D-4AAB-9ABA-A2A83E67FD8E}" type="pres">
      <dgm:prSet presAssocID="{57A0F103-947D-4FE5-8D9A-7B8419B24C46}" presName="thickLine" presStyleLbl="alignNode1" presStyleIdx="3" presStyleCnt="4"/>
      <dgm:spPr/>
    </dgm:pt>
    <dgm:pt modelId="{03DBA6B2-F1B6-48B1-BCAD-C1BCDF95FFDC}" type="pres">
      <dgm:prSet presAssocID="{57A0F103-947D-4FE5-8D9A-7B8419B24C46}" presName="horz1" presStyleCnt="0"/>
      <dgm:spPr/>
    </dgm:pt>
    <dgm:pt modelId="{F63A86CF-959D-4A9A-B1B1-70871A6416FE}" type="pres">
      <dgm:prSet presAssocID="{57A0F103-947D-4FE5-8D9A-7B8419B24C46}" presName="tx1" presStyleLbl="revTx" presStyleIdx="3" presStyleCnt="4"/>
      <dgm:spPr/>
    </dgm:pt>
    <dgm:pt modelId="{ABA021CF-8FC5-44EB-A8A6-8B30C400E545}" type="pres">
      <dgm:prSet presAssocID="{57A0F103-947D-4FE5-8D9A-7B8419B24C46}" presName="vert1" presStyleCnt="0"/>
      <dgm:spPr/>
    </dgm:pt>
  </dgm:ptLst>
  <dgm:cxnLst>
    <dgm:cxn modelId="{61C07318-4B15-45D4-8120-972835BBEB6C}" srcId="{2CEA59D4-E8B1-4900-81E3-D8FD84516974}" destId="{B7F7A57E-F624-4FEF-AEC7-101E5AB383EE}" srcOrd="2" destOrd="0" parTransId="{C0C0F74E-59AD-48DB-AC9C-BAAB8C52215A}" sibTransId="{C87C0E27-EA83-4488-9C48-4432A2E00781}"/>
    <dgm:cxn modelId="{8002D134-5610-4BCE-8007-8AA95E67A088}" srcId="{2CEA59D4-E8B1-4900-81E3-D8FD84516974}" destId="{D30AF584-0F30-467E-BC16-E66086B1DCED}" srcOrd="1" destOrd="0" parTransId="{4140C815-D334-490F-90F4-AAC17F124A78}" sibTransId="{D5FDCC53-EF4B-4CA7-ACE0-36086618FEEC}"/>
    <dgm:cxn modelId="{50CA0A5C-0A58-414F-BC1B-05D94B869826}" type="presOf" srcId="{57A0F103-947D-4FE5-8D9A-7B8419B24C46}" destId="{F63A86CF-959D-4A9A-B1B1-70871A6416FE}" srcOrd="0" destOrd="0" presId="urn:microsoft.com/office/officeart/2008/layout/LinedList"/>
    <dgm:cxn modelId="{DEAFE044-12FE-45A5-9A79-A5391AF5460F}" type="presOf" srcId="{B7F7A57E-F624-4FEF-AEC7-101E5AB383EE}" destId="{69A870CA-D3BE-4740-9326-E7D0079F860F}" srcOrd="0" destOrd="0" presId="urn:microsoft.com/office/officeart/2008/layout/LinedList"/>
    <dgm:cxn modelId="{444C19AE-8EE1-416C-B9C6-DE068D2FD3A5}" srcId="{2CEA59D4-E8B1-4900-81E3-D8FD84516974}" destId="{57A0F103-947D-4FE5-8D9A-7B8419B24C46}" srcOrd="3" destOrd="0" parTransId="{3973B4B0-0696-4884-A8A8-12D0AC953116}" sibTransId="{498DBBAB-D50F-4DEB-94D9-1458BE564535}"/>
    <dgm:cxn modelId="{8A237BB9-3CA1-4576-8F03-A568AC53532C}" srcId="{2CEA59D4-E8B1-4900-81E3-D8FD84516974}" destId="{3F82160B-2F28-41A9-A4E1-1732B299F822}" srcOrd="0" destOrd="0" parTransId="{98095154-8DF8-48D1-BEA5-B4F40380E03D}" sibTransId="{471F1C3F-1213-48E6-82CE-B374E2F5471C}"/>
    <dgm:cxn modelId="{7C06A5CF-D8BA-4994-9439-45C8459EFDEB}" type="presOf" srcId="{D30AF584-0F30-467E-BC16-E66086B1DCED}" destId="{E1F75DA8-4A9D-4F71-9B1E-0FF9BF824F6A}" srcOrd="0" destOrd="0" presId="urn:microsoft.com/office/officeart/2008/layout/LinedList"/>
    <dgm:cxn modelId="{F674F7DC-688E-4DF4-BB5E-27DE5BF610CD}" type="presOf" srcId="{3F82160B-2F28-41A9-A4E1-1732B299F822}" destId="{127423ED-79B4-426C-96DF-0F03D33D9722}" srcOrd="0" destOrd="0" presId="urn:microsoft.com/office/officeart/2008/layout/LinedList"/>
    <dgm:cxn modelId="{960998F5-801A-47BA-8C91-DF0227772734}" type="presOf" srcId="{2CEA59D4-E8B1-4900-81E3-D8FD84516974}" destId="{0E5B1DE6-D527-4DC1-B31C-ABFC06753B54}" srcOrd="0" destOrd="0" presId="urn:microsoft.com/office/officeart/2008/layout/LinedList"/>
    <dgm:cxn modelId="{32CC13D8-09BC-49E6-84B7-679401B1E2EE}" type="presParOf" srcId="{0E5B1DE6-D527-4DC1-B31C-ABFC06753B54}" destId="{7E136E5C-E4DA-4B50-BB18-7896403642AE}" srcOrd="0" destOrd="0" presId="urn:microsoft.com/office/officeart/2008/layout/LinedList"/>
    <dgm:cxn modelId="{70D29449-2550-4381-93B2-375E65EA73C4}" type="presParOf" srcId="{0E5B1DE6-D527-4DC1-B31C-ABFC06753B54}" destId="{BB0D34F4-9B63-48DB-A7C9-561284BF86BC}" srcOrd="1" destOrd="0" presId="urn:microsoft.com/office/officeart/2008/layout/LinedList"/>
    <dgm:cxn modelId="{32AD189C-71E5-4507-B48C-62D3CD668B3D}" type="presParOf" srcId="{BB0D34F4-9B63-48DB-A7C9-561284BF86BC}" destId="{127423ED-79B4-426C-96DF-0F03D33D9722}" srcOrd="0" destOrd="0" presId="urn:microsoft.com/office/officeart/2008/layout/LinedList"/>
    <dgm:cxn modelId="{A98D3780-D2AF-460D-AB72-3F2897C8D585}" type="presParOf" srcId="{BB0D34F4-9B63-48DB-A7C9-561284BF86BC}" destId="{67996510-B5DC-4995-B85E-76FA395EB848}" srcOrd="1" destOrd="0" presId="urn:microsoft.com/office/officeart/2008/layout/LinedList"/>
    <dgm:cxn modelId="{9A9D10B8-88AD-459E-9B89-13FEFAA89207}" type="presParOf" srcId="{0E5B1DE6-D527-4DC1-B31C-ABFC06753B54}" destId="{783FC297-8021-43AE-9CB7-9927DB217873}" srcOrd="2" destOrd="0" presId="urn:microsoft.com/office/officeart/2008/layout/LinedList"/>
    <dgm:cxn modelId="{89D019EC-09CF-41B5-83FA-86D1F12C8D92}" type="presParOf" srcId="{0E5B1DE6-D527-4DC1-B31C-ABFC06753B54}" destId="{CB149C97-EA2C-4FB9-AC42-40D7CE703F19}" srcOrd="3" destOrd="0" presId="urn:microsoft.com/office/officeart/2008/layout/LinedList"/>
    <dgm:cxn modelId="{C5F32A23-9BF0-4DA9-A254-F88FB5939332}" type="presParOf" srcId="{CB149C97-EA2C-4FB9-AC42-40D7CE703F19}" destId="{E1F75DA8-4A9D-4F71-9B1E-0FF9BF824F6A}" srcOrd="0" destOrd="0" presId="urn:microsoft.com/office/officeart/2008/layout/LinedList"/>
    <dgm:cxn modelId="{DA4DCC67-CA18-42C0-9EBE-277148A66AA1}" type="presParOf" srcId="{CB149C97-EA2C-4FB9-AC42-40D7CE703F19}" destId="{791429E1-EA85-483D-AEC7-714CB9E47AD9}" srcOrd="1" destOrd="0" presId="urn:microsoft.com/office/officeart/2008/layout/LinedList"/>
    <dgm:cxn modelId="{22FB5E0A-D59E-481F-AD22-B57B5840EF7E}" type="presParOf" srcId="{0E5B1DE6-D527-4DC1-B31C-ABFC06753B54}" destId="{ED2058CC-4014-467A-B079-21AA50D3FD4A}" srcOrd="4" destOrd="0" presId="urn:microsoft.com/office/officeart/2008/layout/LinedList"/>
    <dgm:cxn modelId="{7D120734-3FDB-4C68-8D5F-500FFD25A4EB}" type="presParOf" srcId="{0E5B1DE6-D527-4DC1-B31C-ABFC06753B54}" destId="{28DCA88F-1D86-4228-B6DF-7AD719AF95AC}" srcOrd="5" destOrd="0" presId="urn:microsoft.com/office/officeart/2008/layout/LinedList"/>
    <dgm:cxn modelId="{3B778652-5FAF-4790-B07C-F984BC6A4596}" type="presParOf" srcId="{28DCA88F-1D86-4228-B6DF-7AD719AF95AC}" destId="{69A870CA-D3BE-4740-9326-E7D0079F860F}" srcOrd="0" destOrd="0" presId="urn:microsoft.com/office/officeart/2008/layout/LinedList"/>
    <dgm:cxn modelId="{44651BEF-BE9E-4C7D-8FDE-AF4287361A35}" type="presParOf" srcId="{28DCA88F-1D86-4228-B6DF-7AD719AF95AC}" destId="{E6CD8747-8B4F-4BB3-A892-030F67DF4BAA}" srcOrd="1" destOrd="0" presId="urn:microsoft.com/office/officeart/2008/layout/LinedList"/>
    <dgm:cxn modelId="{7CE837EE-5DD2-4B76-8840-8B334839FC67}" type="presParOf" srcId="{0E5B1DE6-D527-4DC1-B31C-ABFC06753B54}" destId="{BF29AE6D-0C8D-4AAB-9ABA-A2A83E67FD8E}" srcOrd="6" destOrd="0" presId="urn:microsoft.com/office/officeart/2008/layout/LinedList"/>
    <dgm:cxn modelId="{330CF7F9-E1D8-484A-B6C0-9EAF0B167AA0}" type="presParOf" srcId="{0E5B1DE6-D527-4DC1-B31C-ABFC06753B54}" destId="{03DBA6B2-F1B6-48B1-BCAD-C1BCDF95FFDC}" srcOrd="7" destOrd="0" presId="urn:microsoft.com/office/officeart/2008/layout/LinedList"/>
    <dgm:cxn modelId="{168FA6B6-7186-4BD5-AD14-654D431CEF54}" type="presParOf" srcId="{03DBA6B2-F1B6-48B1-BCAD-C1BCDF95FFDC}" destId="{F63A86CF-959D-4A9A-B1B1-70871A6416FE}" srcOrd="0" destOrd="0" presId="urn:microsoft.com/office/officeart/2008/layout/LinedList"/>
    <dgm:cxn modelId="{04530F40-851A-4970-B971-FCD9CEC12051}" type="presParOf" srcId="{03DBA6B2-F1B6-48B1-BCAD-C1BCDF95FFDC}" destId="{ABA021CF-8FC5-44EB-A8A6-8B30C400E5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2BBFC8B-C412-4980-BD53-FE783B444F4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978CC9A6-6B45-4A7F-A725-FF64D42AA45E}">
      <dgm:prSet custT="1"/>
      <dgm:spPr/>
      <dgm:t>
        <a:bodyPr/>
        <a:lstStyle/>
        <a:p>
          <a:r>
            <a:rPr lang="en-GB" sz="2000" dirty="0">
              <a:latin typeface="Aptos" panose="020B0004020202020204" pitchFamily="34" charset="0"/>
            </a:rPr>
            <a:t>Touching includes touching - (a) with any part of the body, (b) with anything else, (c) through anything, and in particular includes touching amounting to penetration</a:t>
          </a:r>
          <a:endParaRPr lang="en-US" sz="2000" dirty="0">
            <a:latin typeface="Aptos" panose="020B0004020202020204" pitchFamily="34" charset="0"/>
          </a:endParaRPr>
        </a:p>
      </dgm:t>
    </dgm:pt>
    <dgm:pt modelId="{FB6D0B92-BF5A-4706-97AD-A170400A2190}" type="parTrans" cxnId="{9F8E8A90-561D-4EEB-8B85-11EABACDE2CC}">
      <dgm:prSet/>
      <dgm:spPr/>
      <dgm:t>
        <a:bodyPr/>
        <a:lstStyle/>
        <a:p>
          <a:endParaRPr lang="en-US"/>
        </a:p>
      </dgm:t>
    </dgm:pt>
    <dgm:pt modelId="{175ACCB3-3860-4CE6-B0DB-5FE63B8218A1}" type="sibTrans" cxnId="{9F8E8A90-561D-4EEB-8B85-11EABACDE2CC}">
      <dgm:prSet/>
      <dgm:spPr/>
      <dgm:t>
        <a:bodyPr/>
        <a:lstStyle/>
        <a:p>
          <a:endParaRPr lang="en-US"/>
        </a:p>
      </dgm:t>
    </dgm:pt>
    <dgm:pt modelId="{4DFCD3BD-4732-4B2E-B332-FA69AC388D21}">
      <dgm:prSet custT="1"/>
      <dgm:spPr/>
      <dgm:t>
        <a:bodyPr/>
        <a:lstStyle/>
        <a:p>
          <a:r>
            <a:rPr lang="en-GB" sz="2000" dirty="0">
              <a:latin typeface="Aptos" panose="020B0004020202020204" pitchFamily="34" charset="0"/>
            </a:rPr>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sz="2000" dirty="0">
            <a:latin typeface="Aptos" panose="020B0004020202020204" pitchFamily="34" charset="0"/>
          </a:endParaRPr>
        </a:p>
      </dgm:t>
    </dgm:pt>
    <dgm:pt modelId="{B610872A-F8A1-49DD-B344-47583CA719B8}" type="parTrans" cxnId="{E89142F4-4D2C-47EE-B48F-795350836D32}">
      <dgm:prSet/>
      <dgm:spPr/>
      <dgm:t>
        <a:bodyPr/>
        <a:lstStyle/>
        <a:p>
          <a:endParaRPr lang="en-US"/>
        </a:p>
      </dgm:t>
    </dgm:pt>
    <dgm:pt modelId="{E910AA03-AEA3-4CD1-833A-259714F9B4ED}" type="sibTrans" cxnId="{E89142F4-4D2C-47EE-B48F-795350836D32}">
      <dgm:prSet/>
      <dgm:spPr/>
      <dgm:t>
        <a:bodyPr/>
        <a:lstStyle/>
        <a:p>
          <a:endParaRPr lang="en-US"/>
        </a:p>
      </dgm:t>
    </dgm:pt>
    <dgm:pt modelId="{20E69819-49F5-4F54-8DFA-3C3A892CB54B}">
      <dgm:prSet custT="1"/>
      <dgm:spPr/>
      <dgm:t>
        <a:bodyPr/>
        <a:lstStyle/>
        <a:p>
          <a:r>
            <a:rPr lang="en-GB" sz="2000" dirty="0">
              <a:latin typeface="Aptos" panose="020B0004020202020204" pitchFamily="34" charset="0"/>
            </a:rPr>
            <a:t>Whether something is ‘sexual’ is a question of fact for the jury to decide. </a:t>
          </a:r>
          <a:endParaRPr lang="en-US" sz="2000" dirty="0">
            <a:latin typeface="Aptos" panose="020B0004020202020204" pitchFamily="34" charset="0"/>
          </a:endParaRPr>
        </a:p>
      </dgm:t>
    </dgm:pt>
    <dgm:pt modelId="{6D4D6D9E-6BCC-472F-A63B-AA37CC57D52A}" type="parTrans" cxnId="{0368F75C-6784-45A3-BB83-6DC194451804}">
      <dgm:prSet/>
      <dgm:spPr/>
      <dgm:t>
        <a:bodyPr/>
        <a:lstStyle/>
        <a:p>
          <a:endParaRPr lang="en-US"/>
        </a:p>
      </dgm:t>
    </dgm:pt>
    <dgm:pt modelId="{EF1768A9-1E48-4332-882D-CC26F260294A}" type="sibTrans" cxnId="{0368F75C-6784-45A3-BB83-6DC194451804}">
      <dgm:prSet/>
      <dgm:spPr/>
      <dgm:t>
        <a:bodyPr/>
        <a:lstStyle/>
        <a:p>
          <a:endParaRPr lang="en-US"/>
        </a:p>
      </dgm:t>
    </dgm:pt>
    <dgm:pt modelId="{AE93B91A-03DE-4CA8-B118-A7A4B3661FE0}">
      <dgm:prSet custT="1"/>
      <dgm:spPr/>
      <dgm:t>
        <a:bodyPr/>
        <a:lstStyle/>
        <a:p>
          <a:r>
            <a:rPr lang="en-GB" sz="2000" dirty="0">
              <a:latin typeface="Aptos" panose="020B0004020202020204" pitchFamily="34" charset="0"/>
            </a:rPr>
            <a:t>For the offence of sexual touching the body part touched does not have to be either: a sexual organ or an orifice</a:t>
          </a:r>
        </a:p>
        <a:p>
          <a:endParaRPr lang="en-GB" sz="1800" dirty="0"/>
        </a:p>
        <a:p>
          <a:endParaRPr lang="en-US" sz="1800" dirty="0"/>
        </a:p>
      </dgm:t>
    </dgm:pt>
    <dgm:pt modelId="{601E4096-0324-4779-88A5-250D55069B02}" type="parTrans" cxnId="{1E521D4C-9100-4FCE-A395-601C5BCC9184}">
      <dgm:prSet/>
      <dgm:spPr/>
      <dgm:t>
        <a:bodyPr/>
        <a:lstStyle/>
        <a:p>
          <a:endParaRPr lang="en-US"/>
        </a:p>
      </dgm:t>
    </dgm:pt>
    <dgm:pt modelId="{65E1E3A4-9F78-4C78-8B44-035774C270F3}" type="sibTrans" cxnId="{1E521D4C-9100-4FCE-A395-601C5BCC9184}">
      <dgm:prSet/>
      <dgm:spPr/>
      <dgm:t>
        <a:bodyPr/>
        <a:lstStyle/>
        <a:p>
          <a:endParaRPr lang="en-US"/>
        </a:p>
      </dgm:t>
    </dgm:pt>
    <dgm:pt modelId="{917CA5D9-F680-439D-9031-76DD99663571}" type="pres">
      <dgm:prSet presAssocID="{92BBFC8B-C412-4980-BD53-FE783B444F49}" presName="vert0" presStyleCnt="0">
        <dgm:presLayoutVars>
          <dgm:dir/>
          <dgm:animOne val="branch"/>
          <dgm:animLvl val="lvl"/>
        </dgm:presLayoutVars>
      </dgm:prSet>
      <dgm:spPr/>
    </dgm:pt>
    <dgm:pt modelId="{627FBB52-2FCF-4FD6-A424-6FE511F9F3EA}" type="pres">
      <dgm:prSet presAssocID="{978CC9A6-6B45-4A7F-A725-FF64D42AA45E}" presName="thickLine" presStyleLbl="alignNode1" presStyleIdx="0" presStyleCnt="4"/>
      <dgm:spPr/>
    </dgm:pt>
    <dgm:pt modelId="{933819B4-A9D1-4058-A878-DE5487F54550}" type="pres">
      <dgm:prSet presAssocID="{978CC9A6-6B45-4A7F-A725-FF64D42AA45E}" presName="horz1" presStyleCnt="0"/>
      <dgm:spPr/>
    </dgm:pt>
    <dgm:pt modelId="{79CA4436-1A84-4740-BD1F-AF6A348184AC}" type="pres">
      <dgm:prSet presAssocID="{978CC9A6-6B45-4A7F-A725-FF64D42AA45E}" presName="tx1" presStyleLbl="revTx" presStyleIdx="0" presStyleCnt="4"/>
      <dgm:spPr/>
    </dgm:pt>
    <dgm:pt modelId="{3EFC4224-2896-44AE-B0D2-8D9758003DD6}" type="pres">
      <dgm:prSet presAssocID="{978CC9A6-6B45-4A7F-A725-FF64D42AA45E}" presName="vert1" presStyleCnt="0"/>
      <dgm:spPr/>
    </dgm:pt>
    <dgm:pt modelId="{CBBF1FE7-42BB-4EC9-B37A-CE58B77D603A}" type="pres">
      <dgm:prSet presAssocID="{4DFCD3BD-4732-4B2E-B332-FA69AC388D21}" presName="thickLine" presStyleLbl="alignNode1" presStyleIdx="1" presStyleCnt="4"/>
      <dgm:spPr/>
    </dgm:pt>
    <dgm:pt modelId="{A5E059B7-E2EA-482D-AA09-3E68A65D6F96}" type="pres">
      <dgm:prSet presAssocID="{4DFCD3BD-4732-4B2E-B332-FA69AC388D21}" presName="horz1" presStyleCnt="0"/>
      <dgm:spPr/>
    </dgm:pt>
    <dgm:pt modelId="{FD104F72-7B63-4016-9FA3-1E134C10ED7C}" type="pres">
      <dgm:prSet presAssocID="{4DFCD3BD-4732-4B2E-B332-FA69AC388D21}" presName="tx1" presStyleLbl="revTx" presStyleIdx="1" presStyleCnt="4"/>
      <dgm:spPr/>
    </dgm:pt>
    <dgm:pt modelId="{8B384B49-49E1-4F14-BB19-0E88157A9E28}" type="pres">
      <dgm:prSet presAssocID="{4DFCD3BD-4732-4B2E-B332-FA69AC388D21}" presName="vert1" presStyleCnt="0"/>
      <dgm:spPr/>
    </dgm:pt>
    <dgm:pt modelId="{4DBDD07E-B98D-4087-8A19-E628F9986DA3}" type="pres">
      <dgm:prSet presAssocID="{20E69819-49F5-4F54-8DFA-3C3A892CB54B}" presName="thickLine" presStyleLbl="alignNode1" presStyleIdx="2" presStyleCnt="4"/>
      <dgm:spPr/>
    </dgm:pt>
    <dgm:pt modelId="{1F3208F4-F7B9-4E3D-8E5C-B8CB05E2EEFA}" type="pres">
      <dgm:prSet presAssocID="{20E69819-49F5-4F54-8DFA-3C3A892CB54B}" presName="horz1" presStyleCnt="0"/>
      <dgm:spPr/>
    </dgm:pt>
    <dgm:pt modelId="{EA49C84B-003C-4188-B6AA-3238C2A4FA8C}" type="pres">
      <dgm:prSet presAssocID="{20E69819-49F5-4F54-8DFA-3C3A892CB54B}" presName="tx1" presStyleLbl="revTx" presStyleIdx="2" presStyleCnt="4"/>
      <dgm:spPr/>
    </dgm:pt>
    <dgm:pt modelId="{C7838FEE-9FD0-451D-AE81-331AF5048606}" type="pres">
      <dgm:prSet presAssocID="{20E69819-49F5-4F54-8DFA-3C3A892CB54B}" presName="vert1" presStyleCnt="0"/>
      <dgm:spPr/>
    </dgm:pt>
    <dgm:pt modelId="{8B9D7C5E-C99B-4CC1-AE61-725A4539675B}" type="pres">
      <dgm:prSet presAssocID="{AE93B91A-03DE-4CA8-B118-A7A4B3661FE0}" presName="thickLine" presStyleLbl="alignNode1" presStyleIdx="3" presStyleCnt="4"/>
      <dgm:spPr/>
    </dgm:pt>
    <dgm:pt modelId="{401E57FD-1677-423A-A6ED-5D5F4E0E7440}" type="pres">
      <dgm:prSet presAssocID="{AE93B91A-03DE-4CA8-B118-A7A4B3661FE0}" presName="horz1" presStyleCnt="0"/>
      <dgm:spPr/>
    </dgm:pt>
    <dgm:pt modelId="{D7996925-09FA-4E9C-B024-A27B5A0E86CA}" type="pres">
      <dgm:prSet presAssocID="{AE93B91A-03DE-4CA8-B118-A7A4B3661FE0}" presName="tx1" presStyleLbl="revTx" presStyleIdx="3" presStyleCnt="4"/>
      <dgm:spPr/>
    </dgm:pt>
    <dgm:pt modelId="{E1B8F6B8-0FEF-4A76-93B6-BAF02600E4A8}" type="pres">
      <dgm:prSet presAssocID="{AE93B91A-03DE-4CA8-B118-A7A4B3661FE0}" presName="vert1" presStyleCnt="0"/>
      <dgm:spPr/>
    </dgm:pt>
  </dgm:ptLst>
  <dgm:cxnLst>
    <dgm:cxn modelId="{12011106-F0D7-492C-AE4E-A2DEE8346397}" type="presOf" srcId="{978CC9A6-6B45-4A7F-A725-FF64D42AA45E}" destId="{79CA4436-1A84-4740-BD1F-AF6A348184AC}" srcOrd="0" destOrd="0" presId="urn:microsoft.com/office/officeart/2008/layout/LinedList"/>
    <dgm:cxn modelId="{8F44DD2C-7373-4129-BB27-4F38ED9495C1}" type="presOf" srcId="{4DFCD3BD-4732-4B2E-B332-FA69AC388D21}" destId="{FD104F72-7B63-4016-9FA3-1E134C10ED7C}" srcOrd="0" destOrd="0" presId="urn:microsoft.com/office/officeart/2008/layout/LinedList"/>
    <dgm:cxn modelId="{0368F75C-6784-45A3-BB83-6DC194451804}" srcId="{92BBFC8B-C412-4980-BD53-FE783B444F49}" destId="{20E69819-49F5-4F54-8DFA-3C3A892CB54B}" srcOrd="2" destOrd="0" parTransId="{6D4D6D9E-6BCC-472F-A63B-AA37CC57D52A}" sibTransId="{EF1768A9-1E48-4332-882D-CC26F260294A}"/>
    <dgm:cxn modelId="{0B4B8D69-A895-4F82-97F2-AA9F3C655DF9}" type="presOf" srcId="{92BBFC8B-C412-4980-BD53-FE783B444F49}" destId="{917CA5D9-F680-439D-9031-76DD99663571}" srcOrd="0" destOrd="0" presId="urn:microsoft.com/office/officeart/2008/layout/LinedList"/>
    <dgm:cxn modelId="{1E521D4C-9100-4FCE-A395-601C5BCC9184}" srcId="{92BBFC8B-C412-4980-BD53-FE783B444F49}" destId="{AE93B91A-03DE-4CA8-B118-A7A4B3661FE0}" srcOrd="3" destOrd="0" parTransId="{601E4096-0324-4779-88A5-250D55069B02}" sibTransId="{65E1E3A4-9F78-4C78-8B44-035774C270F3}"/>
    <dgm:cxn modelId="{54DCD656-3BA8-4F64-9068-3FE5AA006606}" type="presOf" srcId="{20E69819-49F5-4F54-8DFA-3C3A892CB54B}" destId="{EA49C84B-003C-4188-B6AA-3238C2A4FA8C}" srcOrd="0" destOrd="0" presId="urn:microsoft.com/office/officeart/2008/layout/LinedList"/>
    <dgm:cxn modelId="{9F8E8A90-561D-4EEB-8B85-11EABACDE2CC}" srcId="{92BBFC8B-C412-4980-BD53-FE783B444F49}" destId="{978CC9A6-6B45-4A7F-A725-FF64D42AA45E}" srcOrd="0" destOrd="0" parTransId="{FB6D0B92-BF5A-4706-97AD-A170400A2190}" sibTransId="{175ACCB3-3860-4CE6-B0DB-5FE63B8218A1}"/>
    <dgm:cxn modelId="{429848DB-ECE8-493E-A640-A257B0EB55E9}" type="presOf" srcId="{AE93B91A-03DE-4CA8-B118-A7A4B3661FE0}" destId="{D7996925-09FA-4E9C-B024-A27B5A0E86CA}" srcOrd="0" destOrd="0" presId="urn:microsoft.com/office/officeart/2008/layout/LinedList"/>
    <dgm:cxn modelId="{E89142F4-4D2C-47EE-B48F-795350836D32}" srcId="{92BBFC8B-C412-4980-BD53-FE783B444F49}" destId="{4DFCD3BD-4732-4B2E-B332-FA69AC388D21}" srcOrd="1" destOrd="0" parTransId="{B610872A-F8A1-49DD-B344-47583CA719B8}" sibTransId="{E910AA03-AEA3-4CD1-833A-259714F9B4ED}"/>
    <dgm:cxn modelId="{9EF296A8-DE10-4DF5-87B6-FC2E46A702BB}" type="presParOf" srcId="{917CA5D9-F680-439D-9031-76DD99663571}" destId="{627FBB52-2FCF-4FD6-A424-6FE511F9F3EA}" srcOrd="0" destOrd="0" presId="urn:microsoft.com/office/officeart/2008/layout/LinedList"/>
    <dgm:cxn modelId="{7D9792A5-C20A-4278-B43C-9FACFF46D4ED}" type="presParOf" srcId="{917CA5D9-F680-439D-9031-76DD99663571}" destId="{933819B4-A9D1-4058-A878-DE5487F54550}" srcOrd="1" destOrd="0" presId="urn:microsoft.com/office/officeart/2008/layout/LinedList"/>
    <dgm:cxn modelId="{DE54E462-D69A-4706-812F-361C3E1771C6}" type="presParOf" srcId="{933819B4-A9D1-4058-A878-DE5487F54550}" destId="{79CA4436-1A84-4740-BD1F-AF6A348184AC}" srcOrd="0" destOrd="0" presId="urn:microsoft.com/office/officeart/2008/layout/LinedList"/>
    <dgm:cxn modelId="{2943543F-D984-4282-AE33-CDBA09FC3121}" type="presParOf" srcId="{933819B4-A9D1-4058-A878-DE5487F54550}" destId="{3EFC4224-2896-44AE-B0D2-8D9758003DD6}" srcOrd="1" destOrd="0" presId="urn:microsoft.com/office/officeart/2008/layout/LinedList"/>
    <dgm:cxn modelId="{70EBBCC3-D301-4805-B8AE-B533546DF9BA}" type="presParOf" srcId="{917CA5D9-F680-439D-9031-76DD99663571}" destId="{CBBF1FE7-42BB-4EC9-B37A-CE58B77D603A}" srcOrd="2" destOrd="0" presId="urn:microsoft.com/office/officeart/2008/layout/LinedList"/>
    <dgm:cxn modelId="{8A1615FA-B11F-4661-9B96-9D4B88AE688F}" type="presParOf" srcId="{917CA5D9-F680-439D-9031-76DD99663571}" destId="{A5E059B7-E2EA-482D-AA09-3E68A65D6F96}" srcOrd="3" destOrd="0" presId="urn:microsoft.com/office/officeart/2008/layout/LinedList"/>
    <dgm:cxn modelId="{AD163E56-9AA8-42D1-A668-F453E8E85B3E}" type="presParOf" srcId="{A5E059B7-E2EA-482D-AA09-3E68A65D6F96}" destId="{FD104F72-7B63-4016-9FA3-1E134C10ED7C}" srcOrd="0" destOrd="0" presId="urn:microsoft.com/office/officeart/2008/layout/LinedList"/>
    <dgm:cxn modelId="{D78E1C7A-258C-4E96-A994-0DAA7471B6D0}" type="presParOf" srcId="{A5E059B7-E2EA-482D-AA09-3E68A65D6F96}" destId="{8B384B49-49E1-4F14-BB19-0E88157A9E28}" srcOrd="1" destOrd="0" presId="urn:microsoft.com/office/officeart/2008/layout/LinedList"/>
    <dgm:cxn modelId="{12A5D88F-CE90-4329-816E-F2980A7EF86C}" type="presParOf" srcId="{917CA5D9-F680-439D-9031-76DD99663571}" destId="{4DBDD07E-B98D-4087-8A19-E628F9986DA3}" srcOrd="4" destOrd="0" presId="urn:microsoft.com/office/officeart/2008/layout/LinedList"/>
    <dgm:cxn modelId="{4E4C671A-16AF-4C57-B9F4-DF10B0025DFD}" type="presParOf" srcId="{917CA5D9-F680-439D-9031-76DD99663571}" destId="{1F3208F4-F7B9-4E3D-8E5C-B8CB05E2EEFA}" srcOrd="5" destOrd="0" presId="urn:microsoft.com/office/officeart/2008/layout/LinedList"/>
    <dgm:cxn modelId="{A208D459-76C4-4C6E-BB51-87C4A59536FD}" type="presParOf" srcId="{1F3208F4-F7B9-4E3D-8E5C-B8CB05E2EEFA}" destId="{EA49C84B-003C-4188-B6AA-3238C2A4FA8C}" srcOrd="0" destOrd="0" presId="urn:microsoft.com/office/officeart/2008/layout/LinedList"/>
    <dgm:cxn modelId="{85E277A3-A17C-4F0D-A356-DDFEE58253AD}" type="presParOf" srcId="{1F3208F4-F7B9-4E3D-8E5C-B8CB05E2EEFA}" destId="{C7838FEE-9FD0-451D-AE81-331AF5048606}" srcOrd="1" destOrd="0" presId="urn:microsoft.com/office/officeart/2008/layout/LinedList"/>
    <dgm:cxn modelId="{D6791C30-2805-49B7-B350-97A9CF1C56C9}" type="presParOf" srcId="{917CA5D9-F680-439D-9031-76DD99663571}" destId="{8B9D7C5E-C99B-4CC1-AE61-725A4539675B}" srcOrd="6" destOrd="0" presId="urn:microsoft.com/office/officeart/2008/layout/LinedList"/>
    <dgm:cxn modelId="{2B2D6B19-AECB-46A0-AC07-C937085CF896}" type="presParOf" srcId="{917CA5D9-F680-439D-9031-76DD99663571}" destId="{401E57FD-1677-423A-A6ED-5D5F4E0E7440}" srcOrd="7" destOrd="0" presId="urn:microsoft.com/office/officeart/2008/layout/LinedList"/>
    <dgm:cxn modelId="{DAD67A22-EB10-425A-A410-B55D38C61C49}" type="presParOf" srcId="{401E57FD-1677-423A-A6ED-5D5F4E0E7440}" destId="{D7996925-09FA-4E9C-B024-A27B5A0E86CA}" srcOrd="0" destOrd="0" presId="urn:microsoft.com/office/officeart/2008/layout/LinedList"/>
    <dgm:cxn modelId="{F17C6FF6-C717-4D1E-A1CA-6C930EA1A21A}" type="presParOf" srcId="{401E57FD-1677-423A-A6ED-5D5F4E0E7440}" destId="{E1B8F6B8-0FEF-4A76-93B6-BAF02600E4A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A26B786-8442-4042-A6C0-21D7BC576534}" type="doc">
      <dgm:prSet loTypeId="urn:microsoft.com/office/officeart/2016/7/layout/VerticalSolidActionList" loCatId="List" qsTypeId="urn:microsoft.com/office/officeart/2005/8/quickstyle/simple4" qsCatId="simple" csTypeId="urn:microsoft.com/office/officeart/2005/8/colors/colorful2" csCatId="colorful"/>
      <dgm:spPr/>
      <dgm:t>
        <a:bodyPr/>
        <a:lstStyle/>
        <a:p>
          <a:endParaRPr lang="en-US"/>
        </a:p>
      </dgm:t>
    </dgm:pt>
    <dgm:pt modelId="{A4A3EED5-F8E8-48AA-9C05-FC37F6B7B35C}">
      <dgm:prSet/>
      <dgm:spPr/>
      <dgm:t>
        <a:bodyPr/>
        <a:lstStyle/>
        <a:p>
          <a:r>
            <a:rPr lang="en-US"/>
            <a:t>Section</a:t>
          </a:r>
        </a:p>
      </dgm:t>
    </dgm:pt>
    <dgm:pt modelId="{FB8A23EB-A8C4-40AD-96F7-66DF105193E1}" type="parTrans" cxnId="{79B27889-8C00-4065-9324-DE04C1D28EF5}">
      <dgm:prSet/>
      <dgm:spPr/>
      <dgm:t>
        <a:bodyPr/>
        <a:lstStyle/>
        <a:p>
          <a:endParaRPr lang="en-US"/>
        </a:p>
      </dgm:t>
    </dgm:pt>
    <dgm:pt modelId="{EACBA4C6-B346-4933-9911-960583C1DDF3}" type="sibTrans" cxnId="{79B27889-8C00-4065-9324-DE04C1D28EF5}">
      <dgm:prSet/>
      <dgm:spPr/>
      <dgm:t>
        <a:bodyPr/>
        <a:lstStyle/>
        <a:p>
          <a:endParaRPr lang="en-US"/>
        </a:p>
      </dgm:t>
    </dgm:pt>
    <dgm:pt modelId="{E8F67365-0161-4B08-AC93-EB00A2773291}">
      <dgm:prSet/>
      <dgm:spPr/>
      <dgm:t>
        <a:bodyPr/>
        <a:lstStyle/>
        <a:p>
          <a:r>
            <a:rPr lang="en-US"/>
            <a:t>Section 1 of the Sexual Offences Amendment Act 1992 </a:t>
          </a:r>
        </a:p>
      </dgm:t>
    </dgm:pt>
    <dgm:pt modelId="{F7966D73-5097-4E21-81C0-B7F5B4551A6E}" type="parTrans" cxnId="{92C3ED4A-4E83-4EB3-B355-F29DA5A789DD}">
      <dgm:prSet/>
      <dgm:spPr/>
      <dgm:t>
        <a:bodyPr/>
        <a:lstStyle/>
        <a:p>
          <a:endParaRPr lang="en-US"/>
        </a:p>
      </dgm:t>
    </dgm:pt>
    <dgm:pt modelId="{BE7C1AD0-F972-489E-8460-404FAA6688C7}" type="sibTrans" cxnId="{92C3ED4A-4E83-4EB3-B355-F29DA5A789DD}">
      <dgm:prSet/>
      <dgm:spPr/>
      <dgm:t>
        <a:bodyPr/>
        <a:lstStyle/>
        <a:p>
          <a:endParaRPr lang="en-US"/>
        </a:p>
      </dgm:t>
    </dgm:pt>
    <dgm:pt modelId="{626733EC-DD5B-4334-A415-6E689D3D99E9}">
      <dgm:prSet/>
      <dgm:spPr/>
      <dgm:t>
        <a:bodyPr/>
        <a:lstStyle/>
        <a:p>
          <a:r>
            <a:rPr lang="en-US"/>
            <a:t>Section</a:t>
          </a:r>
        </a:p>
      </dgm:t>
    </dgm:pt>
    <dgm:pt modelId="{28FBAF5C-057C-4D3B-B9C3-7345921DD381}" type="parTrans" cxnId="{B3D4E1EE-4CBF-4FA1-9229-E5435E053D41}">
      <dgm:prSet/>
      <dgm:spPr/>
      <dgm:t>
        <a:bodyPr/>
        <a:lstStyle/>
        <a:p>
          <a:endParaRPr lang="en-US"/>
        </a:p>
      </dgm:t>
    </dgm:pt>
    <dgm:pt modelId="{66F1FB09-5C34-4831-BD16-E157D298E542}" type="sibTrans" cxnId="{B3D4E1EE-4CBF-4FA1-9229-E5435E053D41}">
      <dgm:prSet/>
      <dgm:spPr/>
      <dgm:t>
        <a:bodyPr/>
        <a:lstStyle/>
        <a:p>
          <a:endParaRPr lang="en-US"/>
        </a:p>
      </dgm:t>
    </dgm:pt>
    <dgm:pt modelId="{9E4BAC0B-9522-4653-9909-2B20B03A9803}">
      <dgm:prSet/>
      <dgm:spPr/>
      <dgm:t>
        <a:bodyPr/>
        <a:lstStyle/>
        <a:p>
          <a:r>
            <a:rPr lang="en-US"/>
            <a:t>Section 2 of the Sexual Offences Amendment Act 1992 </a:t>
          </a:r>
        </a:p>
      </dgm:t>
    </dgm:pt>
    <dgm:pt modelId="{E81AFDBB-112F-430E-8307-5283029D58E2}" type="parTrans" cxnId="{CF7E4543-1BA9-4EF0-A0BF-59624A7631D7}">
      <dgm:prSet/>
      <dgm:spPr/>
      <dgm:t>
        <a:bodyPr/>
        <a:lstStyle/>
        <a:p>
          <a:endParaRPr lang="en-US"/>
        </a:p>
      </dgm:t>
    </dgm:pt>
    <dgm:pt modelId="{E4547A20-D153-440F-AE7C-149408E0C36E}" type="sibTrans" cxnId="{CF7E4543-1BA9-4EF0-A0BF-59624A7631D7}">
      <dgm:prSet/>
      <dgm:spPr/>
      <dgm:t>
        <a:bodyPr/>
        <a:lstStyle/>
        <a:p>
          <a:endParaRPr lang="en-US"/>
        </a:p>
      </dgm:t>
    </dgm:pt>
    <dgm:pt modelId="{B8992840-9242-432B-938F-4486A62647FB}">
      <dgm:prSet/>
      <dgm:spPr/>
      <dgm:t>
        <a:bodyPr/>
        <a:lstStyle/>
        <a:p>
          <a:r>
            <a:rPr lang="en-US"/>
            <a:t>Section</a:t>
          </a:r>
        </a:p>
      </dgm:t>
    </dgm:pt>
    <dgm:pt modelId="{F98369D6-4F04-4987-B3BA-E07287B61B67}" type="parTrans" cxnId="{02B81ADF-4DE3-40FA-BCB6-EA29DC52C363}">
      <dgm:prSet/>
      <dgm:spPr/>
      <dgm:t>
        <a:bodyPr/>
        <a:lstStyle/>
        <a:p>
          <a:endParaRPr lang="en-US"/>
        </a:p>
      </dgm:t>
    </dgm:pt>
    <dgm:pt modelId="{5AF239CA-4161-4BB1-8424-70955213AC21}" type="sibTrans" cxnId="{02B81ADF-4DE3-40FA-BCB6-EA29DC52C363}">
      <dgm:prSet/>
      <dgm:spPr/>
      <dgm:t>
        <a:bodyPr/>
        <a:lstStyle/>
        <a:p>
          <a:endParaRPr lang="en-US"/>
        </a:p>
      </dgm:t>
    </dgm:pt>
    <dgm:pt modelId="{B252FA2F-1A72-4632-9F02-6375340BAE75}">
      <dgm:prSet/>
      <dgm:spPr/>
      <dgm:t>
        <a:bodyPr/>
        <a:lstStyle/>
        <a:p>
          <a:r>
            <a:rPr lang="en-US"/>
            <a:t>Section 3 of the Sexual Offences Amendment Act 1992 </a:t>
          </a:r>
        </a:p>
      </dgm:t>
    </dgm:pt>
    <dgm:pt modelId="{7363BAC1-8666-4F3A-B11C-00547FFF5E2E}" type="parTrans" cxnId="{97CEB042-1984-49B4-9AD7-21F4FE24A66C}">
      <dgm:prSet/>
      <dgm:spPr/>
      <dgm:t>
        <a:bodyPr/>
        <a:lstStyle/>
        <a:p>
          <a:endParaRPr lang="en-US"/>
        </a:p>
      </dgm:t>
    </dgm:pt>
    <dgm:pt modelId="{583F4618-F15A-4157-BA9F-4DCCB3BBC142}" type="sibTrans" cxnId="{97CEB042-1984-49B4-9AD7-21F4FE24A66C}">
      <dgm:prSet/>
      <dgm:spPr/>
      <dgm:t>
        <a:bodyPr/>
        <a:lstStyle/>
        <a:p>
          <a:endParaRPr lang="en-US"/>
        </a:p>
      </dgm:t>
    </dgm:pt>
    <dgm:pt modelId="{CB96B475-7287-4C9C-B07E-F251A6AF8CFE}">
      <dgm:prSet/>
      <dgm:spPr/>
      <dgm:t>
        <a:bodyPr/>
        <a:lstStyle/>
        <a:p>
          <a:r>
            <a:rPr lang="en-US"/>
            <a:t>Section</a:t>
          </a:r>
        </a:p>
      </dgm:t>
    </dgm:pt>
    <dgm:pt modelId="{CDA0F60B-9467-42CB-8A22-59CD90C5A955}" type="parTrans" cxnId="{856C0DF7-0E99-4A02-8B53-3161AFE234E4}">
      <dgm:prSet/>
      <dgm:spPr/>
      <dgm:t>
        <a:bodyPr/>
        <a:lstStyle/>
        <a:p>
          <a:endParaRPr lang="en-US"/>
        </a:p>
      </dgm:t>
    </dgm:pt>
    <dgm:pt modelId="{63F5B65E-FBF9-48F0-A50E-06506B11873C}" type="sibTrans" cxnId="{856C0DF7-0E99-4A02-8B53-3161AFE234E4}">
      <dgm:prSet/>
      <dgm:spPr/>
      <dgm:t>
        <a:bodyPr/>
        <a:lstStyle/>
        <a:p>
          <a:endParaRPr lang="en-US"/>
        </a:p>
      </dgm:t>
    </dgm:pt>
    <dgm:pt modelId="{2257DFC2-E60A-4538-97D8-210BD9E3CFEF}">
      <dgm:prSet/>
      <dgm:spPr/>
      <dgm:t>
        <a:bodyPr/>
        <a:lstStyle/>
        <a:p>
          <a:r>
            <a:rPr lang="en-US"/>
            <a:t>Section 5 of the Sexual Offences Amendment Act 1992 </a:t>
          </a:r>
        </a:p>
      </dgm:t>
    </dgm:pt>
    <dgm:pt modelId="{987A791A-1B5A-4775-AAC5-2B3319620E58}" type="parTrans" cxnId="{24F6951E-2B31-41A1-9766-C0A56E8F1418}">
      <dgm:prSet/>
      <dgm:spPr/>
      <dgm:t>
        <a:bodyPr/>
        <a:lstStyle/>
        <a:p>
          <a:endParaRPr lang="en-US"/>
        </a:p>
      </dgm:t>
    </dgm:pt>
    <dgm:pt modelId="{DE9049C7-4789-4474-BD51-199016AE1421}" type="sibTrans" cxnId="{24F6951E-2B31-41A1-9766-C0A56E8F1418}">
      <dgm:prSet/>
      <dgm:spPr/>
      <dgm:t>
        <a:bodyPr/>
        <a:lstStyle/>
        <a:p>
          <a:endParaRPr lang="en-US"/>
        </a:p>
      </dgm:t>
    </dgm:pt>
    <dgm:pt modelId="{E2E45BD0-9D47-453E-90B3-E9D9740B2225}">
      <dgm:prSet/>
      <dgm:spPr/>
      <dgm:t>
        <a:bodyPr/>
        <a:lstStyle/>
        <a:p>
          <a:r>
            <a:rPr lang="en-US"/>
            <a:t>See</a:t>
          </a:r>
        </a:p>
      </dgm:t>
    </dgm:pt>
    <dgm:pt modelId="{C27296A1-4443-4746-A701-070878B786C0}" type="parTrans" cxnId="{E08C5FFE-B264-4321-8AF8-A732178BA8C9}">
      <dgm:prSet/>
      <dgm:spPr/>
      <dgm:t>
        <a:bodyPr/>
        <a:lstStyle/>
        <a:p>
          <a:endParaRPr lang="en-US"/>
        </a:p>
      </dgm:t>
    </dgm:pt>
    <dgm:pt modelId="{49B5D9B9-8F5E-466E-8FFD-A9AE0584CE19}" type="sibTrans" cxnId="{E08C5FFE-B264-4321-8AF8-A732178BA8C9}">
      <dgm:prSet/>
      <dgm:spPr/>
      <dgm:t>
        <a:bodyPr/>
        <a:lstStyle/>
        <a:p>
          <a:endParaRPr lang="en-US"/>
        </a:p>
      </dgm:t>
    </dgm:pt>
    <dgm:pt modelId="{8F466E40-0145-4A7C-9B1E-167D7574A0ED}">
      <dgm:prSet/>
      <dgm:spPr/>
      <dgm:t>
        <a:bodyPr/>
        <a:lstStyle/>
        <a:p>
          <a:r>
            <a:rPr lang="en-US"/>
            <a:t>See Moodle Handout</a:t>
          </a:r>
        </a:p>
      </dgm:t>
    </dgm:pt>
    <dgm:pt modelId="{F10F4C29-F0E5-447D-B2D2-4D50308868F4}" type="parTrans" cxnId="{DCBBB53C-9B91-484A-A1F9-E8E03CDD98F1}">
      <dgm:prSet/>
      <dgm:spPr/>
      <dgm:t>
        <a:bodyPr/>
        <a:lstStyle/>
        <a:p>
          <a:endParaRPr lang="en-US"/>
        </a:p>
      </dgm:t>
    </dgm:pt>
    <dgm:pt modelId="{D4DDA3C4-ECC1-4BAC-A631-76CA6EE664B2}" type="sibTrans" cxnId="{DCBBB53C-9B91-484A-A1F9-E8E03CDD98F1}">
      <dgm:prSet/>
      <dgm:spPr/>
      <dgm:t>
        <a:bodyPr/>
        <a:lstStyle/>
        <a:p>
          <a:endParaRPr lang="en-US"/>
        </a:p>
      </dgm:t>
    </dgm:pt>
    <dgm:pt modelId="{32DDC649-2CE6-4CB7-BCA7-7FFC887E0635}" type="pres">
      <dgm:prSet presAssocID="{5A26B786-8442-4042-A6C0-21D7BC576534}" presName="Name0" presStyleCnt="0">
        <dgm:presLayoutVars>
          <dgm:dir/>
          <dgm:animLvl val="lvl"/>
          <dgm:resizeHandles val="exact"/>
        </dgm:presLayoutVars>
      </dgm:prSet>
      <dgm:spPr/>
    </dgm:pt>
    <dgm:pt modelId="{283E7A92-0DA6-4230-B190-C8075D4B1FFD}" type="pres">
      <dgm:prSet presAssocID="{A4A3EED5-F8E8-48AA-9C05-FC37F6B7B35C}" presName="linNode" presStyleCnt="0"/>
      <dgm:spPr/>
    </dgm:pt>
    <dgm:pt modelId="{0AEB578E-C0BF-4C15-934D-86EFA46C97F6}" type="pres">
      <dgm:prSet presAssocID="{A4A3EED5-F8E8-48AA-9C05-FC37F6B7B35C}" presName="parentText" presStyleLbl="alignNode1" presStyleIdx="0" presStyleCnt="5">
        <dgm:presLayoutVars>
          <dgm:chMax val="1"/>
          <dgm:bulletEnabled/>
        </dgm:presLayoutVars>
      </dgm:prSet>
      <dgm:spPr/>
    </dgm:pt>
    <dgm:pt modelId="{6D2C7E4A-93BD-4606-91D7-20C5891E9214}" type="pres">
      <dgm:prSet presAssocID="{A4A3EED5-F8E8-48AA-9C05-FC37F6B7B35C}" presName="descendantText" presStyleLbl="alignAccFollowNode1" presStyleIdx="0" presStyleCnt="5">
        <dgm:presLayoutVars>
          <dgm:bulletEnabled/>
        </dgm:presLayoutVars>
      </dgm:prSet>
      <dgm:spPr/>
    </dgm:pt>
    <dgm:pt modelId="{98E6D998-CF17-4CDE-8D48-4450D3D1EE52}" type="pres">
      <dgm:prSet presAssocID="{EACBA4C6-B346-4933-9911-960583C1DDF3}" presName="sp" presStyleCnt="0"/>
      <dgm:spPr/>
    </dgm:pt>
    <dgm:pt modelId="{6C20181C-ED4D-4E1A-B4DE-33A4C8223131}" type="pres">
      <dgm:prSet presAssocID="{626733EC-DD5B-4334-A415-6E689D3D99E9}" presName="linNode" presStyleCnt="0"/>
      <dgm:spPr/>
    </dgm:pt>
    <dgm:pt modelId="{37BEDF2A-8F65-41DF-BDB7-FDE660B76B4D}" type="pres">
      <dgm:prSet presAssocID="{626733EC-DD5B-4334-A415-6E689D3D99E9}" presName="parentText" presStyleLbl="alignNode1" presStyleIdx="1" presStyleCnt="5">
        <dgm:presLayoutVars>
          <dgm:chMax val="1"/>
          <dgm:bulletEnabled/>
        </dgm:presLayoutVars>
      </dgm:prSet>
      <dgm:spPr/>
    </dgm:pt>
    <dgm:pt modelId="{0CCF8E8B-647C-4EA9-BD99-735F55C30123}" type="pres">
      <dgm:prSet presAssocID="{626733EC-DD5B-4334-A415-6E689D3D99E9}" presName="descendantText" presStyleLbl="alignAccFollowNode1" presStyleIdx="1" presStyleCnt="5">
        <dgm:presLayoutVars>
          <dgm:bulletEnabled/>
        </dgm:presLayoutVars>
      </dgm:prSet>
      <dgm:spPr/>
    </dgm:pt>
    <dgm:pt modelId="{D4F72F56-9FE6-443D-864E-314407E61F30}" type="pres">
      <dgm:prSet presAssocID="{66F1FB09-5C34-4831-BD16-E157D298E542}" presName="sp" presStyleCnt="0"/>
      <dgm:spPr/>
    </dgm:pt>
    <dgm:pt modelId="{76BA3365-3B61-4738-9837-04F81F32D4A6}" type="pres">
      <dgm:prSet presAssocID="{B8992840-9242-432B-938F-4486A62647FB}" presName="linNode" presStyleCnt="0"/>
      <dgm:spPr/>
    </dgm:pt>
    <dgm:pt modelId="{64AD7FD7-1863-42C0-BF4B-CDDE8A3666AA}" type="pres">
      <dgm:prSet presAssocID="{B8992840-9242-432B-938F-4486A62647FB}" presName="parentText" presStyleLbl="alignNode1" presStyleIdx="2" presStyleCnt="5">
        <dgm:presLayoutVars>
          <dgm:chMax val="1"/>
          <dgm:bulletEnabled/>
        </dgm:presLayoutVars>
      </dgm:prSet>
      <dgm:spPr/>
    </dgm:pt>
    <dgm:pt modelId="{146D5827-22E7-4FFF-BBE6-411DA9D6C385}" type="pres">
      <dgm:prSet presAssocID="{B8992840-9242-432B-938F-4486A62647FB}" presName="descendantText" presStyleLbl="alignAccFollowNode1" presStyleIdx="2" presStyleCnt="5">
        <dgm:presLayoutVars>
          <dgm:bulletEnabled/>
        </dgm:presLayoutVars>
      </dgm:prSet>
      <dgm:spPr/>
    </dgm:pt>
    <dgm:pt modelId="{76E97C98-6BD6-4C38-9836-6D86DC457B10}" type="pres">
      <dgm:prSet presAssocID="{5AF239CA-4161-4BB1-8424-70955213AC21}" presName="sp" presStyleCnt="0"/>
      <dgm:spPr/>
    </dgm:pt>
    <dgm:pt modelId="{C5F603A1-3126-44AD-834A-BD8FE1B43FE6}" type="pres">
      <dgm:prSet presAssocID="{CB96B475-7287-4C9C-B07E-F251A6AF8CFE}" presName="linNode" presStyleCnt="0"/>
      <dgm:spPr/>
    </dgm:pt>
    <dgm:pt modelId="{4FCD588E-126E-407A-9A7E-D6F30CED9EC5}" type="pres">
      <dgm:prSet presAssocID="{CB96B475-7287-4C9C-B07E-F251A6AF8CFE}" presName="parentText" presStyleLbl="alignNode1" presStyleIdx="3" presStyleCnt="5">
        <dgm:presLayoutVars>
          <dgm:chMax val="1"/>
          <dgm:bulletEnabled/>
        </dgm:presLayoutVars>
      </dgm:prSet>
      <dgm:spPr/>
    </dgm:pt>
    <dgm:pt modelId="{B2567039-695F-427A-BA0C-58292766D31E}" type="pres">
      <dgm:prSet presAssocID="{CB96B475-7287-4C9C-B07E-F251A6AF8CFE}" presName="descendantText" presStyleLbl="alignAccFollowNode1" presStyleIdx="3" presStyleCnt="5">
        <dgm:presLayoutVars>
          <dgm:bulletEnabled/>
        </dgm:presLayoutVars>
      </dgm:prSet>
      <dgm:spPr/>
    </dgm:pt>
    <dgm:pt modelId="{DE8B91A5-AD18-441A-8DD9-6B37257A1351}" type="pres">
      <dgm:prSet presAssocID="{63F5B65E-FBF9-48F0-A50E-06506B11873C}" presName="sp" presStyleCnt="0"/>
      <dgm:spPr/>
    </dgm:pt>
    <dgm:pt modelId="{FEA7A203-4500-4AD3-A69E-B3C000C9617A}" type="pres">
      <dgm:prSet presAssocID="{E2E45BD0-9D47-453E-90B3-E9D9740B2225}" presName="linNode" presStyleCnt="0"/>
      <dgm:spPr/>
    </dgm:pt>
    <dgm:pt modelId="{0318E3C9-F19A-41C9-946E-9C8CBD9EE7DB}" type="pres">
      <dgm:prSet presAssocID="{E2E45BD0-9D47-453E-90B3-E9D9740B2225}" presName="parentText" presStyleLbl="alignNode1" presStyleIdx="4" presStyleCnt="5">
        <dgm:presLayoutVars>
          <dgm:chMax val="1"/>
          <dgm:bulletEnabled/>
        </dgm:presLayoutVars>
      </dgm:prSet>
      <dgm:spPr/>
    </dgm:pt>
    <dgm:pt modelId="{1E9383EE-5FE2-48C8-BF7D-C2A33C587A92}" type="pres">
      <dgm:prSet presAssocID="{E2E45BD0-9D47-453E-90B3-E9D9740B2225}" presName="descendantText" presStyleLbl="alignAccFollowNode1" presStyleIdx="4" presStyleCnt="5">
        <dgm:presLayoutVars>
          <dgm:bulletEnabled/>
        </dgm:presLayoutVars>
      </dgm:prSet>
      <dgm:spPr/>
    </dgm:pt>
  </dgm:ptLst>
  <dgm:cxnLst>
    <dgm:cxn modelId="{BBFC050A-D8EE-4FD7-B4B9-4F0373993FCD}" type="presOf" srcId="{B252FA2F-1A72-4632-9F02-6375340BAE75}" destId="{146D5827-22E7-4FFF-BBE6-411DA9D6C385}" srcOrd="0" destOrd="0" presId="urn:microsoft.com/office/officeart/2016/7/layout/VerticalSolidActionList"/>
    <dgm:cxn modelId="{24F6951E-2B31-41A1-9766-C0A56E8F1418}" srcId="{CB96B475-7287-4C9C-B07E-F251A6AF8CFE}" destId="{2257DFC2-E60A-4538-97D8-210BD9E3CFEF}" srcOrd="0" destOrd="0" parTransId="{987A791A-1B5A-4775-AAC5-2B3319620E58}" sibTransId="{DE9049C7-4789-4474-BD51-199016AE1421}"/>
    <dgm:cxn modelId="{DCBBB53C-9B91-484A-A1F9-E8E03CDD98F1}" srcId="{E2E45BD0-9D47-453E-90B3-E9D9740B2225}" destId="{8F466E40-0145-4A7C-9B1E-167D7574A0ED}" srcOrd="0" destOrd="0" parTransId="{F10F4C29-F0E5-447D-B2D2-4D50308868F4}" sibTransId="{D4DDA3C4-ECC1-4BAC-A631-76CA6EE664B2}"/>
    <dgm:cxn modelId="{C1AFAD5F-BD19-4F11-9999-7D25525293A3}" type="presOf" srcId="{E2E45BD0-9D47-453E-90B3-E9D9740B2225}" destId="{0318E3C9-F19A-41C9-946E-9C8CBD9EE7DB}" srcOrd="0" destOrd="0" presId="urn:microsoft.com/office/officeart/2016/7/layout/VerticalSolidActionList"/>
    <dgm:cxn modelId="{97CEB042-1984-49B4-9AD7-21F4FE24A66C}" srcId="{B8992840-9242-432B-938F-4486A62647FB}" destId="{B252FA2F-1A72-4632-9F02-6375340BAE75}" srcOrd="0" destOrd="0" parTransId="{7363BAC1-8666-4F3A-B11C-00547FFF5E2E}" sibTransId="{583F4618-F15A-4157-BA9F-4DCCB3BBC142}"/>
    <dgm:cxn modelId="{CF7E4543-1BA9-4EF0-A0BF-59624A7631D7}" srcId="{626733EC-DD5B-4334-A415-6E689D3D99E9}" destId="{9E4BAC0B-9522-4653-9909-2B20B03A9803}" srcOrd="0" destOrd="0" parTransId="{E81AFDBB-112F-430E-8307-5283029D58E2}" sibTransId="{E4547A20-D153-440F-AE7C-149408E0C36E}"/>
    <dgm:cxn modelId="{92C3ED4A-4E83-4EB3-B355-F29DA5A789DD}" srcId="{A4A3EED5-F8E8-48AA-9C05-FC37F6B7B35C}" destId="{E8F67365-0161-4B08-AC93-EB00A2773291}" srcOrd="0" destOrd="0" parTransId="{F7966D73-5097-4E21-81C0-B7F5B4551A6E}" sibTransId="{BE7C1AD0-F972-489E-8460-404FAA6688C7}"/>
    <dgm:cxn modelId="{4D882972-CDF9-44F5-9A09-4D67383558D8}" type="presOf" srcId="{CB96B475-7287-4C9C-B07E-F251A6AF8CFE}" destId="{4FCD588E-126E-407A-9A7E-D6F30CED9EC5}" srcOrd="0" destOrd="0" presId="urn:microsoft.com/office/officeart/2016/7/layout/VerticalSolidActionList"/>
    <dgm:cxn modelId="{850D9E58-715A-42BB-A1F8-72E9417FC0F0}" type="presOf" srcId="{9E4BAC0B-9522-4653-9909-2B20B03A9803}" destId="{0CCF8E8B-647C-4EA9-BD99-735F55C30123}" srcOrd="0" destOrd="0" presId="urn:microsoft.com/office/officeart/2016/7/layout/VerticalSolidActionList"/>
    <dgm:cxn modelId="{45B9F481-1430-4427-A7B5-D0AC02704E91}" type="presOf" srcId="{2257DFC2-E60A-4538-97D8-210BD9E3CFEF}" destId="{B2567039-695F-427A-BA0C-58292766D31E}" srcOrd="0" destOrd="0" presId="urn:microsoft.com/office/officeart/2016/7/layout/VerticalSolidActionList"/>
    <dgm:cxn modelId="{62F62586-D065-41A3-B7F2-7D74A49D873B}" type="presOf" srcId="{B8992840-9242-432B-938F-4486A62647FB}" destId="{64AD7FD7-1863-42C0-BF4B-CDDE8A3666AA}" srcOrd="0" destOrd="0" presId="urn:microsoft.com/office/officeart/2016/7/layout/VerticalSolidActionList"/>
    <dgm:cxn modelId="{79B27889-8C00-4065-9324-DE04C1D28EF5}" srcId="{5A26B786-8442-4042-A6C0-21D7BC576534}" destId="{A4A3EED5-F8E8-48AA-9C05-FC37F6B7B35C}" srcOrd="0" destOrd="0" parTransId="{FB8A23EB-A8C4-40AD-96F7-66DF105193E1}" sibTransId="{EACBA4C6-B346-4933-9911-960583C1DDF3}"/>
    <dgm:cxn modelId="{A9C6DBB3-C00A-4BDA-9FA9-73543DFA39EA}" type="presOf" srcId="{E8F67365-0161-4B08-AC93-EB00A2773291}" destId="{6D2C7E4A-93BD-4606-91D7-20C5891E9214}" srcOrd="0" destOrd="0" presId="urn:microsoft.com/office/officeart/2016/7/layout/VerticalSolidActionList"/>
    <dgm:cxn modelId="{1C698FB6-B76F-41DD-BD66-133E7A12593F}" type="presOf" srcId="{5A26B786-8442-4042-A6C0-21D7BC576534}" destId="{32DDC649-2CE6-4CB7-BCA7-7FFC887E0635}" srcOrd="0" destOrd="0" presId="urn:microsoft.com/office/officeart/2016/7/layout/VerticalSolidActionList"/>
    <dgm:cxn modelId="{8F4384C8-6B75-44BA-B32F-EFDD4B74E355}" type="presOf" srcId="{8F466E40-0145-4A7C-9B1E-167D7574A0ED}" destId="{1E9383EE-5FE2-48C8-BF7D-C2A33C587A92}" srcOrd="0" destOrd="0" presId="urn:microsoft.com/office/officeart/2016/7/layout/VerticalSolidActionList"/>
    <dgm:cxn modelId="{209D13D2-5F6A-4D94-BFD9-6447E1A9DBB4}" type="presOf" srcId="{A4A3EED5-F8E8-48AA-9C05-FC37F6B7B35C}" destId="{0AEB578E-C0BF-4C15-934D-86EFA46C97F6}" srcOrd="0" destOrd="0" presId="urn:microsoft.com/office/officeart/2016/7/layout/VerticalSolidActionList"/>
    <dgm:cxn modelId="{02B81ADF-4DE3-40FA-BCB6-EA29DC52C363}" srcId="{5A26B786-8442-4042-A6C0-21D7BC576534}" destId="{B8992840-9242-432B-938F-4486A62647FB}" srcOrd="2" destOrd="0" parTransId="{F98369D6-4F04-4987-B3BA-E07287B61B67}" sibTransId="{5AF239CA-4161-4BB1-8424-70955213AC21}"/>
    <dgm:cxn modelId="{B3D4E1EE-4CBF-4FA1-9229-E5435E053D41}" srcId="{5A26B786-8442-4042-A6C0-21D7BC576534}" destId="{626733EC-DD5B-4334-A415-6E689D3D99E9}" srcOrd="1" destOrd="0" parTransId="{28FBAF5C-057C-4D3B-B9C3-7345921DD381}" sibTransId="{66F1FB09-5C34-4831-BD16-E157D298E542}"/>
    <dgm:cxn modelId="{856C0DF7-0E99-4A02-8B53-3161AFE234E4}" srcId="{5A26B786-8442-4042-A6C0-21D7BC576534}" destId="{CB96B475-7287-4C9C-B07E-F251A6AF8CFE}" srcOrd="3" destOrd="0" parTransId="{CDA0F60B-9467-42CB-8A22-59CD90C5A955}" sibTransId="{63F5B65E-FBF9-48F0-A50E-06506B11873C}"/>
    <dgm:cxn modelId="{C05AE8FD-3DDE-4210-BF09-97FE2FD99681}" type="presOf" srcId="{626733EC-DD5B-4334-A415-6E689D3D99E9}" destId="{37BEDF2A-8F65-41DF-BDB7-FDE660B76B4D}" srcOrd="0" destOrd="0" presId="urn:microsoft.com/office/officeart/2016/7/layout/VerticalSolidActionList"/>
    <dgm:cxn modelId="{E08C5FFE-B264-4321-8AF8-A732178BA8C9}" srcId="{5A26B786-8442-4042-A6C0-21D7BC576534}" destId="{E2E45BD0-9D47-453E-90B3-E9D9740B2225}" srcOrd="4" destOrd="0" parTransId="{C27296A1-4443-4746-A701-070878B786C0}" sibTransId="{49B5D9B9-8F5E-466E-8FFD-A9AE0584CE19}"/>
    <dgm:cxn modelId="{54F48019-A653-4288-A067-AB34B330EB88}" type="presParOf" srcId="{32DDC649-2CE6-4CB7-BCA7-7FFC887E0635}" destId="{283E7A92-0DA6-4230-B190-C8075D4B1FFD}" srcOrd="0" destOrd="0" presId="urn:microsoft.com/office/officeart/2016/7/layout/VerticalSolidActionList"/>
    <dgm:cxn modelId="{CD378401-0546-43D8-8007-4DDC7D4720C5}" type="presParOf" srcId="{283E7A92-0DA6-4230-B190-C8075D4B1FFD}" destId="{0AEB578E-C0BF-4C15-934D-86EFA46C97F6}" srcOrd="0" destOrd="0" presId="urn:microsoft.com/office/officeart/2016/7/layout/VerticalSolidActionList"/>
    <dgm:cxn modelId="{E3FC7A85-62F5-4DB2-9E19-0FD84B9D2BE4}" type="presParOf" srcId="{283E7A92-0DA6-4230-B190-C8075D4B1FFD}" destId="{6D2C7E4A-93BD-4606-91D7-20C5891E9214}" srcOrd="1" destOrd="0" presId="urn:microsoft.com/office/officeart/2016/7/layout/VerticalSolidActionList"/>
    <dgm:cxn modelId="{AED3D145-D5F4-401A-BD2A-FBAE359DB4D1}" type="presParOf" srcId="{32DDC649-2CE6-4CB7-BCA7-7FFC887E0635}" destId="{98E6D998-CF17-4CDE-8D48-4450D3D1EE52}" srcOrd="1" destOrd="0" presId="urn:microsoft.com/office/officeart/2016/7/layout/VerticalSolidActionList"/>
    <dgm:cxn modelId="{1120EBF8-1724-41A3-91D4-D81C2300DECE}" type="presParOf" srcId="{32DDC649-2CE6-4CB7-BCA7-7FFC887E0635}" destId="{6C20181C-ED4D-4E1A-B4DE-33A4C8223131}" srcOrd="2" destOrd="0" presId="urn:microsoft.com/office/officeart/2016/7/layout/VerticalSolidActionList"/>
    <dgm:cxn modelId="{09E18811-0DA8-452D-9EC8-BD04659A5DAA}" type="presParOf" srcId="{6C20181C-ED4D-4E1A-B4DE-33A4C8223131}" destId="{37BEDF2A-8F65-41DF-BDB7-FDE660B76B4D}" srcOrd="0" destOrd="0" presId="urn:microsoft.com/office/officeart/2016/7/layout/VerticalSolidActionList"/>
    <dgm:cxn modelId="{B3E049F1-BF96-4CE8-B6FF-135CC1449869}" type="presParOf" srcId="{6C20181C-ED4D-4E1A-B4DE-33A4C8223131}" destId="{0CCF8E8B-647C-4EA9-BD99-735F55C30123}" srcOrd="1" destOrd="0" presId="urn:microsoft.com/office/officeart/2016/7/layout/VerticalSolidActionList"/>
    <dgm:cxn modelId="{0A1FAE37-DA17-49DD-8C76-F982F27A5A9B}" type="presParOf" srcId="{32DDC649-2CE6-4CB7-BCA7-7FFC887E0635}" destId="{D4F72F56-9FE6-443D-864E-314407E61F30}" srcOrd="3" destOrd="0" presId="urn:microsoft.com/office/officeart/2016/7/layout/VerticalSolidActionList"/>
    <dgm:cxn modelId="{92E597D3-F8D3-4D80-94B7-F6FB62BD15C6}" type="presParOf" srcId="{32DDC649-2CE6-4CB7-BCA7-7FFC887E0635}" destId="{76BA3365-3B61-4738-9837-04F81F32D4A6}" srcOrd="4" destOrd="0" presId="urn:microsoft.com/office/officeart/2016/7/layout/VerticalSolidActionList"/>
    <dgm:cxn modelId="{0A5B1B41-1551-48AF-9A0B-905DC365C80D}" type="presParOf" srcId="{76BA3365-3B61-4738-9837-04F81F32D4A6}" destId="{64AD7FD7-1863-42C0-BF4B-CDDE8A3666AA}" srcOrd="0" destOrd="0" presId="urn:microsoft.com/office/officeart/2016/7/layout/VerticalSolidActionList"/>
    <dgm:cxn modelId="{66F5123D-A9F8-4911-AFF7-F40B61BC443B}" type="presParOf" srcId="{76BA3365-3B61-4738-9837-04F81F32D4A6}" destId="{146D5827-22E7-4FFF-BBE6-411DA9D6C385}" srcOrd="1" destOrd="0" presId="urn:microsoft.com/office/officeart/2016/7/layout/VerticalSolidActionList"/>
    <dgm:cxn modelId="{AFDB8ECC-AF45-4C7D-A50A-E6FB95596E12}" type="presParOf" srcId="{32DDC649-2CE6-4CB7-BCA7-7FFC887E0635}" destId="{76E97C98-6BD6-4C38-9836-6D86DC457B10}" srcOrd="5" destOrd="0" presId="urn:microsoft.com/office/officeart/2016/7/layout/VerticalSolidActionList"/>
    <dgm:cxn modelId="{FF676679-A1BA-4ECF-B1BA-2489163864F6}" type="presParOf" srcId="{32DDC649-2CE6-4CB7-BCA7-7FFC887E0635}" destId="{C5F603A1-3126-44AD-834A-BD8FE1B43FE6}" srcOrd="6" destOrd="0" presId="urn:microsoft.com/office/officeart/2016/7/layout/VerticalSolidActionList"/>
    <dgm:cxn modelId="{A23236BD-0694-4745-97B8-C6A59CBAB209}" type="presParOf" srcId="{C5F603A1-3126-44AD-834A-BD8FE1B43FE6}" destId="{4FCD588E-126E-407A-9A7E-D6F30CED9EC5}" srcOrd="0" destOrd="0" presId="urn:microsoft.com/office/officeart/2016/7/layout/VerticalSolidActionList"/>
    <dgm:cxn modelId="{49C12E56-1702-4D65-8A17-6C198F2065D2}" type="presParOf" srcId="{C5F603A1-3126-44AD-834A-BD8FE1B43FE6}" destId="{B2567039-695F-427A-BA0C-58292766D31E}" srcOrd="1" destOrd="0" presId="urn:microsoft.com/office/officeart/2016/7/layout/VerticalSolidActionList"/>
    <dgm:cxn modelId="{4FF0F04A-7583-44FE-ADAE-46EA71CD8B25}" type="presParOf" srcId="{32DDC649-2CE6-4CB7-BCA7-7FFC887E0635}" destId="{DE8B91A5-AD18-441A-8DD9-6B37257A1351}" srcOrd="7" destOrd="0" presId="urn:microsoft.com/office/officeart/2016/7/layout/VerticalSolidActionList"/>
    <dgm:cxn modelId="{A03EB67F-995A-46E1-8F3A-23E9892E23CF}" type="presParOf" srcId="{32DDC649-2CE6-4CB7-BCA7-7FFC887E0635}" destId="{FEA7A203-4500-4AD3-A69E-B3C000C9617A}" srcOrd="8" destOrd="0" presId="urn:microsoft.com/office/officeart/2016/7/layout/VerticalSolidActionList"/>
    <dgm:cxn modelId="{C1AEC29F-6FD5-4E84-BD9D-5377E27DF829}" type="presParOf" srcId="{FEA7A203-4500-4AD3-A69E-B3C000C9617A}" destId="{0318E3C9-F19A-41C9-946E-9C8CBD9EE7DB}" srcOrd="0" destOrd="0" presId="urn:microsoft.com/office/officeart/2016/7/layout/VerticalSolidActionList"/>
    <dgm:cxn modelId="{65AA63DE-A005-4673-B12C-DDF24B51F591}" type="presParOf" srcId="{FEA7A203-4500-4AD3-A69E-B3C000C9617A}" destId="{1E9383EE-5FE2-48C8-BF7D-C2A33C587A92}"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CC94E8A-FAB2-4B11-8D5E-2B91683C409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25D8FDE-B394-401E-8130-9BE51EBA0C8F}">
      <dgm:prSet/>
      <dgm:spPr/>
      <dgm:t>
        <a:bodyPr/>
        <a:lstStyle/>
        <a:p>
          <a:r>
            <a:rPr lang="en-GB" b="1" dirty="0">
              <a:latin typeface="Aptos" panose="020B0004020202020204" pitchFamily="34" charset="0"/>
            </a:rPr>
            <a:t>Acute Stage- </a:t>
          </a:r>
          <a:r>
            <a:rPr lang="en-GB" dirty="0">
              <a:latin typeface="Aptos" panose="020B0004020202020204" pitchFamily="34" charset="0"/>
            </a:rPr>
            <a:t>Diminished alertness, numbness, hysteria, bewilderment, calmness, collectedness, obsession to wash, pronounced internal tremor, paralysing anxiety </a:t>
          </a:r>
          <a:endParaRPr lang="en-US" dirty="0">
            <a:latin typeface="Aptos" panose="020B0004020202020204" pitchFamily="34" charset="0"/>
          </a:endParaRPr>
        </a:p>
      </dgm:t>
    </dgm:pt>
    <dgm:pt modelId="{3B667BE6-4626-4DD4-8373-49041812E43C}" type="parTrans" cxnId="{7815E2AD-65E3-453B-94CD-8FAF83B83B6B}">
      <dgm:prSet/>
      <dgm:spPr/>
      <dgm:t>
        <a:bodyPr/>
        <a:lstStyle/>
        <a:p>
          <a:endParaRPr lang="en-US"/>
        </a:p>
      </dgm:t>
    </dgm:pt>
    <dgm:pt modelId="{A1FBA26A-EBB0-4B8D-854B-E871295526D1}" type="sibTrans" cxnId="{7815E2AD-65E3-453B-94CD-8FAF83B83B6B}">
      <dgm:prSet/>
      <dgm:spPr/>
      <dgm:t>
        <a:bodyPr/>
        <a:lstStyle/>
        <a:p>
          <a:endParaRPr lang="en-US"/>
        </a:p>
      </dgm:t>
    </dgm:pt>
    <dgm:pt modelId="{6A5E67D8-3778-49F0-A20B-4DF945C679D1}">
      <dgm:prSet/>
      <dgm:spPr/>
      <dgm:t>
        <a:bodyPr/>
        <a:lstStyle/>
        <a:p>
          <a:r>
            <a:rPr lang="en-GB" b="1" dirty="0">
              <a:latin typeface="Aptos" panose="020B0004020202020204" pitchFamily="34" charset="0"/>
            </a:rPr>
            <a:t>Adjustment Stage- </a:t>
          </a:r>
          <a:r>
            <a:rPr lang="en-GB" dirty="0">
              <a:latin typeface="Aptos" panose="020B0004020202020204" pitchFamily="34" charset="0"/>
            </a:rPr>
            <a:t>Continuing anxiety, sense of helplessness, persistent fear, depression, mood swings, vivid dreams, nightmares, insomnia, wastefulness, flashbacks, loss of concentration</a:t>
          </a:r>
          <a:endParaRPr lang="en-US" dirty="0">
            <a:latin typeface="Aptos" panose="020B0004020202020204" pitchFamily="34" charset="0"/>
          </a:endParaRPr>
        </a:p>
      </dgm:t>
    </dgm:pt>
    <dgm:pt modelId="{33BA82B3-3F43-4CB6-A13E-D3E888F2DA0C}" type="parTrans" cxnId="{63714516-AECA-4432-BE29-22C777F2D418}">
      <dgm:prSet/>
      <dgm:spPr/>
      <dgm:t>
        <a:bodyPr/>
        <a:lstStyle/>
        <a:p>
          <a:endParaRPr lang="en-US"/>
        </a:p>
      </dgm:t>
    </dgm:pt>
    <dgm:pt modelId="{9F433438-8653-4BD9-91D5-EC05657503B6}" type="sibTrans" cxnId="{63714516-AECA-4432-BE29-22C777F2D418}">
      <dgm:prSet/>
      <dgm:spPr/>
      <dgm:t>
        <a:bodyPr/>
        <a:lstStyle/>
        <a:p>
          <a:endParaRPr lang="en-US"/>
        </a:p>
      </dgm:t>
    </dgm:pt>
    <dgm:pt modelId="{9AB4B76A-F0E0-4955-B049-E0813D299A90}">
      <dgm:prSet/>
      <dgm:spPr/>
      <dgm:t>
        <a:bodyPr/>
        <a:lstStyle/>
        <a:p>
          <a:r>
            <a:rPr lang="en-GB" b="1" dirty="0">
              <a:latin typeface="Aptos" panose="020B0004020202020204" pitchFamily="34" charset="0"/>
            </a:rPr>
            <a:t>Renormalisation Stage- </a:t>
          </a:r>
          <a:r>
            <a:rPr lang="en-GB" dirty="0">
              <a:latin typeface="Aptos" panose="020B0004020202020204" pitchFamily="34" charset="0"/>
            </a:rPr>
            <a:t>Recognising impact, sexual assault no longer central focus of their lives, negative feelings of guilt &amp; shame resolved</a:t>
          </a:r>
          <a:endParaRPr lang="en-US" dirty="0">
            <a:latin typeface="Aptos" panose="020B0004020202020204" pitchFamily="34" charset="0"/>
          </a:endParaRPr>
        </a:p>
      </dgm:t>
    </dgm:pt>
    <dgm:pt modelId="{76C993A6-E4F6-40B5-A14B-FEBD36983E0F}" type="parTrans" cxnId="{B4EE38E8-358D-4C3B-ABAC-2E65AC1D7B54}">
      <dgm:prSet/>
      <dgm:spPr/>
      <dgm:t>
        <a:bodyPr/>
        <a:lstStyle/>
        <a:p>
          <a:endParaRPr lang="en-US"/>
        </a:p>
      </dgm:t>
    </dgm:pt>
    <dgm:pt modelId="{EC94868D-9312-4BDB-8318-35ADC442A1DE}" type="sibTrans" cxnId="{B4EE38E8-358D-4C3B-ABAC-2E65AC1D7B54}">
      <dgm:prSet/>
      <dgm:spPr/>
      <dgm:t>
        <a:bodyPr/>
        <a:lstStyle/>
        <a:p>
          <a:endParaRPr lang="en-US"/>
        </a:p>
      </dgm:t>
    </dgm:pt>
    <dgm:pt modelId="{0503B9C4-717C-4ED5-A82E-ECDBCEE85108}" type="pres">
      <dgm:prSet presAssocID="{DCC94E8A-FAB2-4B11-8D5E-2B91683C4096}" presName="linear" presStyleCnt="0">
        <dgm:presLayoutVars>
          <dgm:animLvl val="lvl"/>
          <dgm:resizeHandles val="exact"/>
        </dgm:presLayoutVars>
      </dgm:prSet>
      <dgm:spPr/>
    </dgm:pt>
    <dgm:pt modelId="{1944D19D-7B2A-4DC5-AE20-76DFAF98BB84}" type="pres">
      <dgm:prSet presAssocID="{E25D8FDE-B394-401E-8130-9BE51EBA0C8F}" presName="parentText" presStyleLbl="node1" presStyleIdx="0" presStyleCnt="3">
        <dgm:presLayoutVars>
          <dgm:chMax val="0"/>
          <dgm:bulletEnabled val="1"/>
        </dgm:presLayoutVars>
      </dgm:prSet>
      <dgm:spPr/>
    </dgm:pt>
    <dgm:pt modelId="{FA126619-ABC6-4317-83E6-5C92A402BDB8}" type="pres">
      <dgm:prSet presAssocID="{A1FBA26A-EBB0-4B8D-854B-E871295526D1}" presName="spacer" presStyleCnt="0"/>
      <dgm:spPr/>
    </dgm:pt>
    <dgm:pt modelId="{C4A75895-D0FC-4ADC-9A41-5699432D6045}" type="pres">
      <dgm:prSet presAssocID="{6A5E67D8-3778-49F0-A20B-4DF945C679D1}" presName="parentText" presStyleLbl="node1" presStyleIdx="1" presStyleCnt="3">
        <dgm:presLayoutVars>
          <dgm:chMax val="0"/>
          <dgm:bulletEnabled val="1"/>
        </dgm:presLayoutVars>
      </dgm:prSet>
      <dgm:spPr/>
    </dgm:pt>
    <dgm:pt modelId="{2555CD16-C553-4F3C-A99D-F448644F03F4}" type="pres">
      <dgm:prSet presAssocID="{9F433438-8653-4BD9-91D5-EC05657503B6}" presName="spacer" presStyleCnt="0"/>
      <dgm:spPr/>
    </dgm:pt>
    <dgm:pt modelId="{A387F6F6-C520-4995-8D93-D26AFD0F96EC}" type="pres">
      <dgm:prSet presAssocID="{9AB4B76A-F0E0-4955-B049-E0813D299A90}" presName="parentText" presStyleLbl="node1" presStyleIdx="2" presStyleCnt="3">
        <dgm:presLayoutVars>
          <dgm:chMax val="0"/>
          <dgm:bulletEnabled val="1"/>
        </dgm:presLayoutVars>
      </dgm:prSet>
      <dgm:spPr/>
    </dgm:pt>
  </dgm:ptLst>
  <dgm:cxnLst>
    <dgm:cxn modelId="{63714516-AECA-4432-BE29-22C777F2D418}" srcId="{DCC94E8A-FAB2-4B11-8D5E-2B91683C4096}" destId="{6A5E67D8-3778-49F0-A20B-4DF945C679D1}" srcOrd="1" destOrd="0" parTransId="{33BA82B3-3F43-4CB6-A13E-D3E888F2DA0C}" sibTransId="{9F433438-8653-4BD9-91D5-EC05657503B6}"/>
    <dgm:cxn modelId="{C779BB28-A481-4B8B-A9DF-6E7209C04743}" type="presOf" srcId="{E25D8FDE-B394-401E-8130-9BE51EBA0C8F}" destId="{1944D19D-7B2A-4DC5-AE20-76DFAF98BB84}" srcOrd="0" destOrd="0" presId="urn:microsoft.com/office/officeart/2005/8/layout/vList2"/>
    <dgm:cxn modelId="{EC2CFF48-D8B0-43E9-B345-89B07F4BDF44}" type="presOf" srcId="{DCC94E8A-FAB2-4B11-8D5E-2B91683C4096}" destId="{0503B9C4-717C-4ED5-A82E-ECDBCEE85108}" srcOrd="0" destOrd="0" presId="urn:microsoft.com/office/officeart/2005/8/layout/vList2"/>
    <dgm:cxn modelId="{7815E2AD-65E3-453B-94CD-8FAF83B83B6B}" srcId="{DCC94E8A-FAB2-4B11-8D5E-2B91683C4096}" destId="{E25D8FDE-B394-401E-8130-9BE51EBA0C8F}" srcOrd="0" destOrd="0" parTransId="{3B667BE6-4626-4DD4-8373-49041812E43C}" sibTransId="{A1FBA26A-EBB0-4B8D-854B-E871295526D1}"/>
    <dgm:cxn modelId="{CF12B1C6-89F8-44AC-BAE6-B6E2C47E7B32}" type="presOf" srcId="{9AB4B76A-F0E0-4955-B049-E0813D299A90}" destId="{A387F6F6-C520-4995-8D93-D26AFD0F96EC}" srcOrd="0" destOrd="0" presId="urn:microsoft.com/office/officeart/2005/8/layout/vList2"/>
    <dgm:cxn modelId="{5A9B7FD5-9259-4D05-81FE-179D7BC1E58A}" type="presOf" srcId="{6A5E67D8-3778-49F0-A20B-4DF945C679D1}" destId="{C4A75895-D0FC-4ADC-9A41-5699432D6045}" srcOrd="0" destOrd="0" presId="urn:microsoft.com/office/officeart/2005/8/layout/vList2"/>
    <dgm:cxn modelId="{B4EE38E8-358D-4C3B-ABAC-2E65AC1D7B54}" srcId="{DCC94E8A-FAB2-4B11-8D5E-2B91683C4096}" destId="{9AB4B76A-F0E0-4955-B049-E0813D299A90}" srcOrd="2" destOrd="0" parTransId="{76C993A6-E4F6-40B5-A14B-FEBD36983E0F}" sibTransId="{EC94868D-9312-4BDB-8318-35ADC442A1DE}"/>
    <dgm:cxn modelId="{0AAFC8EB-34CD-4DBF-9D45-5ECD086A9FEF}" type="presParOf" srcId="{0503B9C4-717C-4ED5-A82E-ECDBCEE85108}" destId="{1944D19D-7B2A-4DC5-AE20-76DFAF98BB84}" srcOrd="0" destOrd="0" presId="urn:microsoft.com/office/officeart/2005/8/layout/vList2"/>
    <dgm:cxn modelId="{7C8F1BDF-F7C7-491B-BD4B-BC537743BF12}" type="presParOf" srcId="{0503B9C4-717C-4ED5-A82E-ECDBCEE85108}" destId="{FA126619-ABC6-4317-83E6-5C92A402BDB8}" srcOrd="1" destOrd="0" presId="urn:microsoft.com/office/officeart/2005/8/layout/vList2"/>
    <dgm:cxn modelId="{99140363-F4DA-49E3-8CDD-7AF3E69EDDC5}" type="presParOf" srcId="{0503B9C4-717C-4ED5-A82E-ECDBCEE85108}" destId="{C4A75895-D0FC-4ADC-9A41-5699432D6045}" srcOrd="2" destOrd="0" presId="urn:microsoft.com/office/officeart/2005/8/layout/vList2"/>
    <dgm:cxn modelId="{392BF951-D821-48BB-9290-C9838F703F59}" type="presParOf" srcId="{0503B9C4-717C-4ED5-A82E-ECDBCEE85108}" destId="{2555CD16-C553-4F3C-A99D-F448644F03F4}" srcOrd="3" destOrd="0" presId="urn:microsoft.com/office/officeart/2005/8/layout/vList2"/>
    <dgm:cxn modelId="{692B1611-A1E6-4856-9BAF-836FDA3B25D2}" type="presParOf" srcId="{0503B9C4-717C-4ED5-A82E-ECDBCEE85108}" destId="{A387F6F6-C520-4995-8D93-D26AFD0F96E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29554AA-D12A-4CAF-BF6B-2CAD65D8E73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F61E6DA-F334-4A9D-9EAF-BB010363C944}">
      <dgm:prSet custT="1"/>
      <dgm:spPr/>
      <dgm:t>
        <a:bodyPr/>
        <a:lstStyle/>
        <a:p>
          <a:r>
            <a:rPr lang="en-GB" sz="2400" dirty="0">
              <a:latin typeface="Aptos" panose="020B0004020202020204" pitchFamily="34" charset="0"/>
            </a:rPr>
            <a:t>The information which cannot be published under this act is:</a:t>
          </a:r>
          <a:endParaRPr lang="en-US" sz="2400" dirty="0">
            <a:latin typeface="Aptos" panose="020B0004020202020204" pitchFamily="34" charset="0"/>
          </a:endParaRPr>
        </a:p>
      </dgm:t>
    </dgm:pt>
    <dgm:pt modelId="{79237B89-5240-4FC4-A72B-06111272905B}" type="parTrans" cxnId="{4EBB1C45-5864-416E-97B2-7060106EEF82}">
      <dgm:prSet/>
      <dgm:spPr/>
      <dgm:t>
        <a:bodyPr/>
        <a:lstStyle/>
        <a:p>
          <a:endParaRPr lang="en-US"/>
        </a:p>
      </dgm:t>
    </dgm:pt>
    <dgm:pt modelId="{AE824B77-FAF0-4F05-98AB-646C8BD641A6}" type="sibTrans" cxnId="{4EBB1C45-5864-416E-97B2-7060106EEF82}">
      <dgm:prSet/>
      <dgm:spPr/>
      <dgm:t>
        <a:bodyPr/>
        <a:lstStyle/>
        <a:p>
          <a:endParaRPr lang="en-US"/>
        </a:p>
      </dgm:t>
    </dgm:pt>
    <dgm:pt modelId="{F90AB913-F7BE-4053-99F1-C521FCA0DA46}">
      <dgm:prSet custT="1"/>
      <dgm:spPr/>
      <dgm:t>
        <a:bodyPr/>
        <a:lstStyle/>
        <a:p>
          <a:r>
            <a:rPr lang="en-GB" sz="2400" dirty="0">
              <a:latin typeface="Aptos" panose="020B0004020202020204" pitchFamily="34" charset="0"/>
            </a:rPr>
            <a:t>The person’s name </a:t>
          </a:r>
          <a:endParaRPr lang="en-US" sz="2400" dirty="0">
            <a:latin typeface="Aptos" panose="020B0004020202020204" pitchFamily="34" charset="0"/>
          </a:endParaRPr>
        </a:p>
      </dgm:t>
    </dgm:pt>
    <dgm:pt modelId="{77D7D855-D4F8-4BB1-9C02-F521C2A5A2DB}" type="parTrans" cxnId="{B1DB0CAA-D3F0-4C84-8882-B2A4C2A1EEB8}">
      <dgm:prSet/>
      <dgm:spPr/>
      <dgm:t>
        <a:bodyPr/>
        <a:lstStyle/>
        <a:p>
          <a:endParaRPr lang="en-US"/>
        </a:p>
      </dgm:t>
    </dgm:pt>
    <dgm:pt modelId="{B03CE401-9000-4CF4-A3DF-1B2AA42EB444}" type="sibTrans" cxnId="{B1DB0CAA-D3F0-4C84-8882-B2A4C2A1EEB8}">
      <dgm:prSet/>
      <dgm:spPr/>
      <dgm:t>
        <a:bodyPr/>
        <a:lstStyle/>
        <a:p>
          <a:endParaRPr lang="en-US"/>
        </a:p>
      </dgm:t>
    </dgm:pt>
    <dgm:pt modelId="{8612F590-D03F-4973-8552-9D264E4EBC24}">
      <dgm:prSet custT="1"/>
      <dgm:spPr/>
      <dgm:t>
        <a:bodyPr/>
        <a:lstStyle/>
        <a:p>
          <a:r>
            <a:rPr lang="en-GB" sz="2400" dirty="0">
              <a:latin typeface="Aptos" panose="020B0004020202020204" pitchFamily="34" charset="0"/>
            </a:rPr>
            <a:t>The person’s address </a:t>
          </a:r>
          <a:endParaRPr lang="en-US" sz="2400" dirty="0">
            <a:latin typeface="Aptos" panose="020B0004020202020204" pitchFamily="34" charset="0"/>
          </a:endParaRPr>
        </a:p>
      </dgm:t>
    </dgm:pt>
    <dgm:pt modelId="{0E743EF4-E0BB-4111-92A5-CBEF35E85E03}" type="parTrans" cxnId="{1B07BC5E-70F8-4D96-BC91-E152F483DB7C}">
      <dgm:prSet/>
      <dgm:spPr/>
      <dgm:t>
        <a:bodyPr/>
        <a:lstStyle/>
        <a:p>
          <a:endParaRPr lang="en-US"/>
        </a:p>
      </dgm:t>
    </dgm:pt>
    <dgm:pt modelId="{0324549B-0836-45AC-920A-74888DCA4095}" type="sibTrans" cxnId="{1B07BC5E-70F8-4D96-BC91-E152F483DB7C}">
      <dgm:prSet/>
      <dgm:spPr/>
      <dgm:t>
        <a:bodyPr/>
        <a:lstStyle/>
        <a:p>
          <a:endParaRPr lang="en-US"/>
        </a:p>
      </dgm:t>
    </dgm:pt>
    <dgm:pt modelId="{BFCCE911-A938-4E1E-9F94-F665DCFAD66E}">
      <dgm:prSet custT="1"/>
      <dgm:spPr/>
      <dgm:t>
        <a:bodyPr/>
        <a:lstStyle/>
        <a:p>
          <a:r>
            <a:rPr lang="en-GB" sz="2400" dirty="0">
              <a:latin typeface="Aptos" panose="020B0004020202020204" pitchFamily="34" charset="0"/>
            </a:rPr>
            <a:t>The identity of any school or other educational establishment attended by the person </a:t>
          </a:r>
          <a:endParaRPr lang="en-US" sz="2400" dirty="0">
            <a:latin typeface="Aptos" panose="020B0004020202020204" pitchFamily="34" charset="0"/>
          </a:endParaRPr>
        </a:p>
      </dgm:t>
    </dgm:pt>
    <dgm:pt modelId="{3A105FB4-D2AE-46B5-9A19-438FCBA82872}" type="parTrans" cxnId="{B0254681-09E6-4861-BFB0-FAD3C2483092}">
      <dgm:prSet/>
      <dgm:spPr/>
      <dgm:t>
        <a:bodyPr/>
        <a:lstStyle/>
        <a:p>
          <a:endParaRPr lang="en-US"/>
        </a:p>
      </dgm:t>
    </dgm:pt>
    <dgm:pt modelId="{2FDE1638-9160-4A4B-B286-20528F9F090F}" type="sibTrans" cxnId="{B0254681-09E6-4861-BFB0-FAD3C2483092}">
      <dgm:prSet/>
      <dgm:spPr/>
      <dgm:t>
        <a:bodyPr/>
        <a:lstStyle/>
        <a:p>
          <a:endParaRPr lang="en-US"/>
        </a:p>
      </dgm:t>
    </dgm:pt>
    <dgm:pt modelId="{1AB277A6-6B4B-468A-824F-9CC0F668D21E}">
      <dgm:prSet custT="1"/>
      <dgm:spPr/>
      <dgm:t>
        <a:bodyPr/>
        <a:lstStyle/>
        <a:p>
          <a:r>
            <a:rPr lang="en-GB" sz="2400" dirty="0">
              <a:latin typeface="Aptos" panose="020B0004020202020204" pitchFamily="34" charset="0"/>
            </a:rPr>
            <a:t>The identity of any place of work</a:t>
          </a:r>
          <a:endParaRPr lang="en-US" sz="2400" dirty="0">
            <a:latin typeface="Aptos" panose="020B0004020202020204" pitchFamily="34" charset="0"/>
          </a:endParaRPr>
        </a:p>
      </dgm:t>
    </dgm:pt>
    <dgm:pt modelId="{C0D85418-0498-4D31-BADC-D0EC2C84FFF9}" type="parTrans" cxnId="{1D6D833A-C466-4C72-9708-87C225126A29}">
      <dgm:prSet/>
      <dgm:spPr/>
      <dgm:t>
        <a:bodyPr/>
        <a:lstStyle/>
        <a:p>
          <a:endParaRPr lang="en-US"/>
        </a:p>
      </dgm:t>
    </dgm:pt>
    <dgm:pt modelId="{9A41948B-8952-4B02-A231-C0CA18360CD2}" type="sibTrans" cxnId="{1D6D833A-C466-4C72-9708-87C225126A29}">
      <dgm:prSet/>
      <dgm:spPr/>
      <dgm:t>
        <a:bodyPr/>
        <a:lstStyle/>
        <a:p>
          <a:endParaRPr lang="en-US"/>
        </a:p>
      </dgm:t>
    </dgm:pt>
    <dgm:pt modelId="{014CB9A9-5134-4A8B-94BE-1C0CDB16E2E2}">
      <dgm:prSet custT="1"/>
      <dgm:spPr/>
      <dgm:t>
        <a:bodyPr/>
        <a:lstStyle/>
        <a:p>
          <a:r>
            <a:rPr lang="en-GB" sz="2400" dirty="0">
              <a:latin typeface="Aptos" panose="020B0004020202020204" pitchFamily="34" charset="0"/>
            </a:rPr>
            <a:t>Any still or moving picture of the person</a:t>
          </a:r>
          <a:endParaRPr lang="en-US" sz="2400" dirty="0">
            <a:latin typeface="Aptos" panose="020B0004020202020204" pitchFamily="34" charset="0"/>
          </a:endParaRPr>
        </a:p>
      </dgm:t>
    </dgm:pt>
    <dgm:pt modelId="{8C9319C7-E2E0-4A3B-AED2-A0A52E896081}" type="parTrans" cxnId="{B1C96BB1-3747-48D2-95EA-B8374CA37B3C}">
      <dgm:prSet/>
      <dgm:spPr/>
      <dgm:t>
        <a:bodyPr/>
        <a:lstStyle/>
        <a:p>
          <a:endParaRPr lang="en-US"/>
        </a:p>
      </dgm:t>
    </dgm:pt>
    <dgm:pt modelId="{AF3280D4-B1A0-44E1-BFF4-5E3B6A37D7F8}" type="sibTrans" cxnId="{B1C96BB1-3747-48D2-95EA-B8374CA37B3C}">
      <dgm:prSet/>
      <dgm:spPr/>
      <dgm:t>
        <a:bodyPr/>
        <a:lstStyle/>
        <a:p>
          <a:endParaRPr lang="en-US"/>
        </a:p>
      </dgm:t>
    </dgm:pt>
    <dgm:pt modelId="{CF458D95-1B39-4081-AA15-42F1912043EF}" type="pres">
      <dgm:prSet presAssocID="{E29554AA-D12A-4CAF-BF6B-2CAD65D8E738}" presName="linear" presStyleCnt="0">
        <dgm:presLayoutVars>
          <dgm:animLvl val="lvl"/>
          <dgm:resizeHandles val="exact"/>
        </dgm:presLayoutVars>
      </dgm:prSet>
      <dgm:spPr/>
    </dgm:pt>
    <dgm:pt modelId="{28BDFB1E-A9C9-451D-9A20-AAABCC181C5C}" type="pres">
      <dgm:prSet presAssocID="{DF61E6DA-F334-4A9D-9EAF-BB010363C944}" presName="parentText" presStyleLbl="node1" presStyleIdx="0" presStyleCnt="6">
        <dgm:presLayoutVars>
          <dgm:chMax val="0"/>
          <dgm:bulletEnabled val="1"/>
        </dgm:presLayoutVars>
      </dgm:prSet>
      <dgm:spPr/>
    </dgm:pt>
    <dgm:pt modelId="{F1389495-8A47-4DE5-BC17-89A26D19A3DC}" type="pres">
      <dgm:prSet presAssocID="{AE824B77-FAF0-4F05-98AB-646C8BD641A6}" presName="spacer" presStyleCnt="0"/>
      <dgm:spPr/>
    </dgm:pt>
    <dgm:pt modelId="{BB7B0461-419F-41C9-BC50-B7C673CC528E}" type="pres">
      <dgm:prSet presAssocID="{F90AB913-F7BE-4053-99F1-C521FCA0DA46}" presName="parentText" presStyleLbl="node1" presStyleIdx="1" presStyleCnt="6">
        <dgm:presLayoutVars>
          <dgm:chMax val="0"/>
          <dgm:bulletEnabled val="1"/>
        </dgm:presLayoutVars>
      </dgm:prSet>
      <dgm:spPr/>
    </dgm:pt>
    <dgm:pt modelId="{1827C916-5665-48EC-B6A7-E10EB51C5477}" type="pres">
      <dgm:prSet presAssocID="{B03CE401-9000-4CF4-A3DF-1B2AA42EB444}" presName="spacer" presStyleCnt="0"/>
      <dgm:spPr/>
    </dgm:pt>
    <dgm:pt modelId="{202B32DE-6354-46B8-AC79-337068FAA879}" type="pres">
      <dgm:prSet presAssocID="{8612F590-D03F-4973-8552-9D264E4EBC24}" presName="parentText" presStyleLbl="node1" presStyleIdx="2" presStyleCnt="6">
        <dgm:presLayoutVars>
          <dgm:chMax val="0"/>
          <dgm:bulletEnabled val="1"/>
        </dgm:presLayoutVars>
      </dgm:prSet>
      <dgm:spPr/>
    </dgm:pt>
    <dgm:pt modelId="{A8F189BC-B417-4380-9014-3F85B3104E85}" type="pres">
      <dgm:prSet presAssocID="{0324549B-0836-45AC-920A-74888DCA4095}" presName="spacer" presStyleCnt="0"/>
      <dgm:spPr/>
    </dgm:pt>
    <dgm:pt modelId="{123EACE0-318C-4AC6-BBE5-3641EB49D9BD}" type="pres">
      <dgm:prSet presAssocID="{BFCCE911-A938-4E1E-9F94-F665DCFAD66E}" presName="parentText" presStyleLbl="node1" presStyleIdx="3" presStyleCnt="6">
        <dgm:presLayoutVars>
          <dgm:chMax val="0"/>
          <dgm:bulletEnabled val="1"/>
        </dgm:presLayoutVars>
      </dgm:prSet>
      <dgm:spPr/>
    </dgm:pt>
    <dgm:pt modelId="{DBDA8FB3-966B-4A19-B824-87F84DC4B078}" type="pres">
      <dgm:prSet presAssocID="{2FDE1638-9160-4A4B-B286-20528F9F090F}" presName="spacer" presStyleCnt="0"/>
      <dgm:spPr/>
    </dgm:pt>
    <dgm:pt modelId="{C07BCCBF-C10C-42D7-8A14-172ABC7A0727}" type="pres">
      <dgm:prSet presAssocID="{1AB277A6-6B4B-468A-824F-9CC0F668D21E}" presName="parentText" presStyleLbl="node1" presStyleIdx="4" presStyleCnt="6">
        <dgm:presLayoutVars>
          <dgm:chMax val="0"/>
          <dgm:bulletEnabled val="1"/>
        </dgm:presLayoutVars>
      </dgm:prSet>
      <dgm:spPr/>
    </dgm:pt>
    <dgm:pt modelId="{F45751D1-A626-4258-B1D8-6D25AB5E03FC}" type="pres">
      <dgm:prSet presAssocID="{9A41948B-8952-4B02-A231-C0CA18360CD2}" presName="spacer" presStyleCnt="0"/>
      <dgm:spPr/>
    </dgm:pt>
    <dgm:pt modelId="{A8F2C59C-214B-4E93-A6C9-C43AD4E1E0ED}" type="pres">
      <dgm:prSet presAssocID="{014CB9A9-5134-4A8B-94BE-1C0CDB16E2E2}" presName="parentText" presStyleLbl="node1" presStyleIdx="5" presStyleCnt="6">
        <dgm:presLayoutVars>
          <dgm:chMax val="0"/>
          <dgm:bulletEnabled val="1"/>
        </dgm:presLayoutVars>
      </dgm:prSet>
      <dgm:spPr/>
    </dgm:pt>
  </dgm:ptLst>
  <dgm:cxnLst>
    <dgm:cxn modelId="{53CB300A-58EA-4914-8CB1-671C0AA9B550}" type="presOf" srcId="{014CB9A9-5134-4A8B-94BE-1C0CDB16E2E2}" destId="{A8F2C59C-214B-4E93-A6C9-C43AD4E1E0ED}" srcOrd="0" destOrd="0" presId="urn:microsoft.com/office/officeart/2005/8/layout/vList2"/>
    <dgm:cxn modelId="{1D6D833A-C466-4C72-9708-87C225126A29}" srcId="{E29554AA-D12A-4CAF-BF6B-2CAD65D8E738}" destId="{1AB277A6-6B4B-468A-824F-9CC0F668D21E}" srcOrd="4" destOrd="0" parTransId="{C0D85418-0498-4D31-BADC-D0EC2C84FFF9}" sibTransId="{9A41948B-8952-4B02-A231-C0CA18360CD2}"/>
    <dgm:cxn modelId="{103DB940-CF94-4FBC-9B15-C37328C70DFD}" type="presOf" srcId="{DF61E6DA-F334-4A9D-9EAF-BB010363C944}" destId="{28BDFB1E-A9C9-451D-9A20-AAABCC181C5C}" srcOrd="0" destOrd="0" presId="urn:microsoft.com/office/officeart/2005/8/layout/vList2"/>
    <dgm:cxn modelId="{1B07BC5E-70F8-4D96-BC91-E152F483DB7C}" srcId="{E29554AA-D12A-4CAF-BF6B-2CAD65D8E738}" destId="{8612F590-D03F-4973-8552-9D264E4EBC24}" srcOrd="2" destOrd="0" parTransId="{0E743EF4-E0BB-4111-92A5-CBEF35E85E03}" sibTransId="{0324549B-0836-45AC-920A-74888DCA4095}"/>
    <dgm:cxn modelId="{4EBB1C45-5864-416E-97B2-7060106EEF82}" srcId="{E29554AA-D12A-4CAF-BF6B-2CAD65D8E738}" destId="{DF61E6DA-F334-4A9D-9EAF-BB010363C944}" srcOrd="0" destOrd="0" parTransId="{79237B89-5240-4FC4-A72B-06111272905B}" sibTransId="{AE824B77-FAF0-4F05-98AB-646C8BD641A6}"/>
    <dgm:cxn modelId="{B0254681-09E6-4861-BFB0-FAD3C2483092}" srcId="{E29554AA-D12A-4CAF-BF6B-2CAD65D8E738}" destId="{BFCCE911-A938-4E1E-9F94-F665DCFAD66E}" srcOrd="3" destOrd="0" parTransId="{3A105FB4-D2AE-46B5-9A19-438FCBA82872}" sibTransId="{2FDE1638-9160-4A4B-B286-20528F9F090F}"/>
    <dgm:cxn modelId="{299F6394-DAFA-4453-AD3A-EA1439B8EFBD}" type="presOf" srcId="{E29554AA-D12A-4CAF-BF6B-2CAD65D8E738}" destId="{CF458D95-1B39-4081-AA15-42F1912043EF}" srcOrd="0" destOrd="0" presId="urn:microsoft.com/office/officeart/2005/8/layout/vList2"/>
    <dgm:cxn modelId="{B1DB0CAA-D3F0-4C84-8882-B2A4C2A1EEB8}" srcId="{E29554AA-D12A-4CAF-BF6B-2CAD65D8E738}" destId="{F90AB913-F7BE-4053-99F1-C521FCA0DA46}" srcOrd="1" destOrd="0" parTransId="{77D7D855-D4F8-4BB1-9C02-F521C2A5A2DB}" sibTransId="{B03CE401-9000-4CF4-A3DF-1B2AA42EB444}"/>
    <dgm:cxn modelId="{B1C96BB1-3747-48D2-95EA-B8374CA37B3C}" srcId="{E29554AA-D12A-4CAF-BF6B-2CAD65D8E738}" destId="{014CB9A9-5134-4A8B-94BE-1C0CDB16E2E2}" srcOrd="5" destOrd="0" parTransId="{8C9319C7-E2E0-4A3B-AED2-A0A52E896081}" sibTransId="{AF3280D4-B1A0-44E1-BFF4-5E3B6A37D7F8}"/>
    <dgm:cxn modelId="{2C7D39B8-8B00-4E77-8F97-B4C89A4351F1}" type="presOf" srcId="{BFCCE911-A938-4E1E-9F94-F665DCFAD66E}" destId="{123EACE0-318C-4AC6-BBE5-3641EB49D9BD}" srcOrd="0" destOrd="0" presId="urn:microsoft.com/office/officeart/2005/8/layout/vList2"/>
    <dgm:cxn modelId="{0D0FF5BC-3731-4460-8C09-C8A67A33E4A1}" type="presOf" srcId="{F90AB913-F7BE-4053-99F1-C521FCA0DA46}" destId="{BB7B0461-419F-41C9-BC50-B7C673CC528E}" srcOrd="0" destOrd="0" presId="urn:microsoft.com/office/officeart/2005/8/layout/vList2"/>
    <dgm:cxn modelId="{FFFF68E6-F1E3-470A-9295-089AC3AA4268}" type="presOf" srcId="{1AB277A6-6B4B-468A-824F-9CC0F668D21E}" destId="{C07BCCBF-C10C-42D7-8A14-172ABC7A0727}" srcOrd="0" destOrd="0" presId="urn:microsoft.com/office/officeart/2005/8/layout/vList2"/>
    <dgm:cxn modelId="{3102E0F0-BBC2-46CA-BBFA-C8084E65EDCF}" type="presOf" srcId="{8612F590-D03F-4973-8552-9D264E4EBC24}" destId="{202B32DE-6354-46B8-AC79-337068FAA879}" srcOrd="0" destOrd="0" presId="urn:microsoft.com/office/officeart/2005/8/layout/vList2"/>
    <dgm:cxn modelId="{F61D4671-B38D-4259-8E65-39345021BC74}" type="presParOf" srcId="{CF458D95-1B39-4081-AA15-42F1912043EF}" destId="{28BDFB1E-A9C9-451D-9A20-AAABCC181C5C}" srcOrd="0" destOrd="0" presId="urn:microsoft.com/office/officeart/2005/8/layout/vList2"/>
    <dgm:cxn modelId="{01A52813-79C2-4BDA-BD2F-B30637BFA9EA}" type="presParOf" srcId="{CF458D95-1B39-4081-AA15-42F1912043EF}" destId="{F1389495-8A47-4DE5-BC17-89A26D19A3DC}" srcOrd="1" destOrd="0" presId="urn:microsoft.com/office/officeart/2005/8/layout/vList2"/>
    <dgm:cxn modelId="{0310F4D5-60C2-4786-93A6-DD4CE569DB82}" type="presParOf" srcId="{CF458D95-1B39-4081-AA15-42F1912043EF}" destId="{BB7B0461-419F-41C9-BC50-B7C673CC528E}" srcOrd="2" destOrd="0" presId="urn:microsoft.com/office/officeart/2005/8/layout/vList2"/>
    <dgm:cxn modelId="{19ACCB37-B0F1-4217-AC90-E974F22A73CD}" type="presParOf" srcId="{CF458D95-1B39-4081-AA15-42F1912043EF}" destId="{1827C916-5665-48EC-B6A7-E10EB51C5477}" srcOrd="3" destOrd="0" presId="urn:microsoft.com/office/officeart/2005/8/layout/vList2"/>
    <dgm:cxn modelId="{8B511F2B-1E40-4342-8BCD-A5AF58363C88}" type="presParOf" srcId="{CF458D95-1B39-4081-AA15-42F1912043EF}" destId="{202B32DE-6354-46B8-AC79-337068FAA879}" srcOrd="4" destOrd="0" presId="urn:microsoft.com/office/officeart/2005/8/layout/vList2"/>
    <dgm:cxn modelId="{7E7B12F4-5337-4188-9F7D-DE4BF98490E6}" type="presParOf" srcId="{CF458D95-1B39-4081-AA15-42F1912043EF}" destId="{A8F189BC-B417-4380-9014-3F85B3104E85}" srcOrd="5" destOrd="0" presId="urn:microsoft.com/office/officeart/2005/8/layout/vList2"/>
    <dgm:cxn modelId="{2F410C29-0F23-4A1F-9D7F-FCA8ABA56A6A}" type="presParOf" srcId="{CF458D95-1B39-4081-AA15-42F1912043EF}" destId="{123EACE0-318C-4AC6-BBE5-3641EB49D9BD}" srcOrd="6" destOrd="0" presId="urn:microsoft.com/office/officeart/2005/8/layout/vList2"/>
    <dgm:cxn modelId="{C713C0C9-5766-4A3E-92B4-169F1EAC4BBA}" type="presParOf" srcId="{CF458D95-1B39-4081-AA15-42F1912043EF}" destId="{DBDA8FB3-966B-4A19-B824-87F84DC4B078}" srcOrd="7" destOrd="0" presId="urn:microsoft.com/office/officeart/2005/8/layout/vList2"/>
    <dgm:cxn modelId="{F5E8018B-077E-41AF-A40A-8619E997ADDD}" type="presParOf" srcId="{CF458D95-1B39-4081-AA15-42F1912043EF}" destId="{C07BCCBF-C10C-42D7-8A14-172ABC7A0727}" srcOrd="8" destOrd="0" presId="urn:microsoft.com/office/officeart/2005/8/layout/vList2"/>
    <dgm:cxn modelId="{23DE6AD5-66B1-47E2-855F-A02CD6453F4E}" type="presParOf" srcId="{CF458D95-1B39-4081-AA15-42F1912043EF}" destId="{F45751D1-A626-4258-B1D8-6D25AB5E03FC}" srcOrd="9" destOrd="0" presId="urn:microsoft.com/office/officeart/2005/8/layout/vList2"/>
    <dgm:cxn modelId="{39C6D581-A43B-4A33-998C-57F5C3FA042A}" type="presParOf" srcId="{CF458D95-1B39-4081-AA15-42F1912043EF}" destId="{A8F2C59C-214B-4E93-A6C9-C43AD4E1E0E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84B58-E04F-4142-8547-C132AFA732FB}">
      <dsp:nvSpPr>
        <dsp:cNvPr id="0" name=""/>
        <dsp:cNvSpPr/>
      </dsp:nvSpPr>
      <dsp:spPr>
        <a:xfrm>
          <a:off x="1333" y="5356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A person (A) commits rape if he intentionally penetrates the vagina, anus or mouth of another person (B) with his penis and </a:t>
          </a:r>
          <a:endParaRPr lang="en-US" sz="2400" kern="1200" dirty="0">
            <a:latin typeface="Aptos" panose="020B0004020202020204" pitchFamily="34" charset="0"/>
          </a:endParaRPr>
        </a:p>
      </dsp:txBody>
      <dsp:txXfrm>
        <a:off x="1333" y="535665"/>
        <a:ext cx="5202457" cy="3121474"/>
      </dsp:txXfrm>
    </dsp:sp>
    <dsp:sp modelId="{00AC4926-2C10-4F76-8395-2F308E662C00}">
      <dsp:nvSpPr>
        <dsp:cNvPr id="0" name=""/>
        <dsp:cNvSpPr/>
      </dsp:nvSpPr>
      <dsp:spPr>
        <a:xfrm>
          <a:off x="5724037" y="535665"/>
          <a:ext cx="5202457" cy="312147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‘B’ does not consent to the penetration and ‘A’ does not reasonably believe that ‘B’ consents</a:t>
          </a:r>
          <a:endParaRPr lang="en-US" sz="2400" kern="1200" dirty="0">
            <a:latin typeface="Aptos" panose="020B0004020202020204" pitchFamily="34" charset="0"/>
          </a:endParaRPr>
        </a:p>
      </dsp:txBody>
      <dsp:txXfrm>
        <a:off x="5724037" y="535665"/>
        <a:ext cx="5202457" cy="3121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0843B-4E47-4CFC-90C9-3F4D77D48EFA}">
      <dsp:nvSpPr>
        <dsp:cNvPr id="0" name=""/>
        <dsp:cNvSpPr/>
      </dsp:nvSpPr>
      <dsp:spPr>
        <a:xfrm>
          <a:off x="0" y="454437"/>
          <a:ext cx="10927829" cy="121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This offence that can only be committed by a male, because it relates to penile penetration</a:t>
          </a:r>
          <a:r>
            <a:rPr lang="en-GB" sz="1800" kern="1200" dirty="0"/>
            <a:t>.</a:t>
          </a:r>
          <a:endParaRPr lang="en-US" sz="1800" kern="1200" dirty="0"/>
        </a:p>
      </dsp:txBody>
      <dsp:txXfrm>
        <a:off x="59399" y="513836"/>
        <a:ext cx="10809031" cy="1098002"/>
      </dsp:txXfrm>
    </dsp:sp>
    <dsp:sp modelId="{6B7991B7-D388-43BC-B840-16498D8F4714}">
      <dsp:nvSpPr>
        <dsp:cNvPr id="0" name=""/>
        <dsp:cNvSpPr/>
      </dsp:nvSpPr>
      <dsp:spPr>
        <a:xfrm>
          <a:off x="0" y="1858438"/>
          <a:ext cx="10927829" cy="12168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This section redefines the physical act of rape by including penile penetration of the mouth. It  also covers surgically reconstructed genitalia during gender reassignment surgery. Likewise, a victim can be raped via penetration of their surgically constructed vagina.</a:t>
          </a:r>
          <a:endParaRPr lang="en-US" sz="2000" kern="1200" dirty="0">
            <a:latin typeface="Aptos" panose="020B0004020202020204" pitchFamily="34" charset="0"/>
          </a:endParaRPr>
        </a:p>
      </dsp:txBody>
      <dsp:txXfrm>
        <a:off x="59399" y="1917837"/>
        <a:ext cx="10809031" cy="1098002"/>
      </dsp:txXfrm>
    </dsp:sp>
    <dsp:sp modelId="{28288B4F-B5A6-48BE-888A-8EF67ABFB98C}">
      <dsp:nvSpPr>
        <dsp:cNvPr id="0" name=""/>
        <dsp:cNvSpPr/>
      </dsp:nvSpPr>
      <dsp:spPr>
        <a:xfrm>
          <a:off x="0" y="3290886"/>
          <a:ext cx="10927829" cy="1216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For RAPE - Penetration is defined as a continuing act from entry to withdrawal</a:t>
          </a:r>
          <a:r>
            <a:rPr lang="en-GB" sz="500" kern="1200" dirty="0"/>
            <a:t>. </a:t>
          </a:r>
          <a:endParaRPr lang="en-US" sz="500" kern="1200" dirty="0"/>
        </a:p>
      </dsp:txBody>
      <dsp:txXfrm>
        <a:off x="59399" y="3350285"/>
        <a:ext cx="10809031"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4C47D-6F9F-42DD-AEAF-D4270F00C939}">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 …a person consents if he/she agrees by choice, and has the freedom and capacity to make that choice”</a:t>
          </a:r>
          <a:endParaRPr lang="en-US" sz="2000" kern="1200" dirty="0"/>
        </a:p>
      </dsp:txBody>
      <dsp:txXfrm>
        <a:off x="36841" y="36841"/>
        <a:ext cx="7931345" cy="1184159"/>
      </dsp:txXfrm>
    </dsp:sp>
    <dsp:sp modelId="{D607D4BE-BC61-4256-A92B-EA6783B85D07}">
      <dsp:nvSpPr>
        <dsp:cNvPr id="0" name=""/>
        <dsp:cNvSpPr/>
      </dsp:nvSpPr>
      <dsp:spPr>
        <a:xfrm>
          <a:off x="819587" y="1467481"/>
          <a:ext cx="9288654" cy="125784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Where the complainant has both the capacity (understanding and age) and the freedom (not constrained in any way) the critical question is whether the complainant agrees to the activity by choice.</a:t>
          </a:r>
          <a:endParaRPr lang="en-US" sz="2000" kern="1200" dirty="0">
            <a:latin typeface="Aptos" panose="020B0004020202020204" pitchFamily="34" charset="0"/>
          </a:endParaRPr>
        </a:p>
      </dsp:txBody>
      <dsp:txXfrm>
        <a:off x="856428" y="1504322"/>
        <a:ext cx="7577788" cy="1184159"/>
      </dsp:txXfrm>
    </dsp:sp>
    <dsp:sp modelId="{CA7ABBE6-604B-4E35-A627-5095FE3B96AE}">
      <dsp:nvSpPr>
        <dsp:cNvPr id="0" name=""/>
        <dsp:cNvSpPr/>
      </dsp:nvSpPr>
      <dsp:spPr>
        <a:xfrm>
          <a:off x="1639174" y="2934963"/>
          <a:ext cx="9288654" cy="125784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child under the age of 13 years lacks the capacity to consent and so the defendant’s belief in consent in respect of offences committed with young people under this age is irrelevant. Sexual assault of a child under 13 is a separate offence.</a:t>
          </a:r>
          <a:endParaRPr lang="en-US" sz="2000" kern="1200" dirty="0"/>
        </a:p>
      </dsp:txBody>
      <dsp:txXfrm>
        <a:off x="1676015" y="2971804"/>
        <a:ext cx="7577788" cy="1184159"/>
      </dsp:txXfrm>
    </dsp:sp>
    <dsp:sp modelId="{AA0B0153-B858-478D-9B05-0692C322EFCE}">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FF16210E-AC49-4010-833F-65C54EDBA642}">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5AF6B-C870-48CC-B345-A6A192871760}">
      <dsp:nvSpPr>
        <dsp:cNvPr id="0" name=""/>
        <dsp:cNvSpPr/>
      </dsp:nvSpPr>
      <dsp:spPr>
        <a:xfrm>
          <a:off x="0" y="1617"/>
          <a:ext cx="680402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52D550E-AADB-4DC9-BA39-75574035FAAB}">
      <dsp:nvSpPr>
        <dsp:cNvPr id="0" name=""/>
        <dsp:cNvSpPr/>
      </dsp:nvSpPr>
      <dsp:spPr>
        <a:xfrm>
          <a:off x="0" y="1617"/>
          <a:ext cx="6797383" cy="1475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If any of the following situations apply it will be presumed that the victim did not consent to the act. The burden will shift to the defendant to produce evidence to displace the presumption that consent was not present</a:t>
          </a:r>
          <a:endParaRPr lang="en-US" sz="2000" kern="1200" dirty="0">
            <a:latin typeface="Aptos" panose="020B0004020202020204" pitchFamily="34" charset="0"/>
          </a:endParaRPr>
        </a:p>
      </dsp:txBody>
      <dsp:txXfrm>
        <a:off x="0" y="1617"/>
        <a:ext cx="6797383" cy="1475349"/>
      </dsp:txXfrm>
    </dsp:sp>
    <dsp:sp modelId="{36FCB3C1-BD74-4E21-BC78-9577CE3453B3}">
      <dsp:nvSpPr>
        <dsp:cNvPr id="0" name=""/>
        <dsp:cNvSpPr/>
      </dsp:nvSpPr>
      <dsp:spPr>
        <a:xfrm>
          <a:off x="0" y="1476967"/>
          <a:ext cx="680402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941F04-84FB-4A15-8141-6D4F209DDCD4}">
      <dsp:nvSpPr>
        <dsp:cNvPr id="0" name=""/>
        <dsp:cNvSpPr/>
      </dsp:nvSpPr>
      <dsp:spPr>
        <a:xfrm>
          <a:off x="0" y="1476967"/>
          <a:ext cx="6804028" cy="101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Immediately before or at the time of the act anybody was either:</a:t>
          </a:r>
          <a:endParaRPr lang="en-US" sz="2000" kern="1200" dirty="0">
            <a:latin typeface="Aptos" panose="020B0004020202020204" pitchFamily="34" charset="0"/>
          </a:endParaRPr>
        </a:p>
      </dsp:txBody>
      <dsp:txXfrm>
        <a:off x="0" y="1476967"/>
        <a:ext cx="6804028" cy="1016865"/>
      </dsp:txXfrm>
    </dsp:sp>
    <dsp:sp modelId="{3E7D2654-F8F3-40B2-A8CA-3BDA42BBD939}">
      <dsp:nvSpPr>
        <dsp:cNvPr id="0" name=""/>
        <dsp:cNvSpPr/>
      </dsp:nvSpPr>
      <dsp:spPr>
        <a:xfrm>
          <a:off x="0" y="2493832"/>
          <a:ext cx="680402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981039F-05A8-47CC-BC28-D21B903F362D}">
      <dsp:nvSpPr>
        <dsp:cNvPr id="0" name=""/>
        <dsp:cNvSpPr/>
      </dsp:nvSpPr>
      <dsp:spPr>
        <a:xfrm>
          <a:off x="0" y="2493832"/>
          <a:ext cx="6804028" cy="101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1. Using violence against the complainant or was causing the complainant to fear the use of violence against them</a:t>
          </a:r>
          <a:endParaRPr lang="en-US" sz="2000" kern="1200" dirty="0">
            <a:latin typeface="Aptos" panose="020B0004020202020204" pitchFamily="34" charset="0"/>
          </a:endParaRPr>
        </a:p>
      </dsp:txBody>
      <dsp:txXfrm>
        <a:off x="0" y="2493832"/>
        <a:ext cx="6804028" cy="1016865"/>
      </dsp:txXfrm>
    </dsp:sp>
    <dsp:sp modelId="{7EF9853B-4F8F-41B1-9C34-7C8453D0DA9C}">
      <dsp:nvSpPr>
        <dsp:cNvPr id="0" name=""/>
        <dsp:cNvSpPr/>
      </dsp:nvSpPr>
      <dsp:spPr>
        <a:xfrm>
          <a:off x="0" y="3510698"/>
          <a:ext cx="680402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F377DD1-39CA-4186-B2A8-DF45694138BF}">
      <dsp:nvSpPr>
        <dsp:cNvPr id="0" name=""/>
        <dsp:cNvSpPr/>
      </dsp:nvSpPr>
      <dsp:spPr>
        <a:xfrm>
          <a:off x="0" y="3510698"/>
          <a:ext cx="6804028" cy="101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2. Using violence against another person or causing the complainant to fear that violence would be used against another person</a:t>
          </a:r>
          <a:endParaRPr lang="en-US" sz="2000" kern="1200" dirty="0">
            <a:latin typeface="Aptos" panose="020B0004020202020204" pitchFamily="34" charset="0"/>
          </a:endParaRPr>
        </a:p>
      </dsp:txBody>
      <dsp:txXfrm>
        <a:off x="0" y="3510698"/>
        <a:ext cx="6804028" cy="1016865"/>
      </dsp:txXfrm>
    </dsp:sp>
    <dsp:sp modelId="{557F4C8F-011B-449B-920F-9FB36BA9B1AA}">
      <dsp:nvSpPr>
        <dsp:cNvPr id="0" name=""/>
        <dsp:cNvSpPr/>
      </dsp:nvSpPr>
      <dsp:spPr>
        <a:xfrm>
          <a:off x="0" y="4527563"/>
          <a:ext cx="6804028"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41ECA7D-88DB-428A-BF2A-2BF4D52EFB39}">
      <dsp:nvSpPr>
        <dsp:cNvPr id="0" name=""/>
        <dsp:cNvSpPr/>
      </dsp:nvSpPr>
      <dsp:spPr>
        <a:xfrm>
          <a:off x="0" y="4527563"/>
          <a:ext cx="6804028" cy="101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Both: 3. The complainant was unlawfully detained &amp; the defendant was not detained at the time of the relevant act</a:t>
          </a:r>
          <a:endParaRPr lang="en-US" sz="2000" kern="1200" dirty="0">
            <a:latin typeface="Aptos" panose="020B0004020202020204" pitchFamily="34" charset="0"/>
          </a:endParaRPr>
        </a:p>
      </dsp:txBody>
      <dsp:txXfrm>
        <a:off x="0" y="4527563"/>
        <a:ext cx="6804028" cy="10168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49D60-BD87-4BC8-9FFE-C6BE57217259}">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A3AB44-39B0-4753-AA2B-E2C9F4A4B660}">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4. At the time of the act the complainant was either: Asleep or unconscious</a:t>
          </a:r>
          <a:endParaRPr lang="en-US" sz="2000" kern="1200" dirty="0">
            <a:latin typeface="Aptos" panose="020B0004020202020204" pitchFamily="34" charset="0"/>
          </a:endParaRPr>
        </a:p>
      </dsp:txBody>
      <dsp:txXfrm>
        <a:off x="398656" y="1088253"/>
        <a:ext cx="2959127" cy="1837317"/>
      </dsp:txXfrm>
    </dsp:sp>
    <dsp:sp modelId="{F4DC3538-284A-4413-AF12-4502EAA183D4}">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F1320-3B15-4D6A-AD83-F3A78D8E6906}">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5. Due to physical disabilities the complainant was not able to communicate their consent</a:t>
          </a:r>
          <a:endParaRPr lang="en-US" sz="2000" kern="1200" dirty="0">
            <a:latin typeface="Aptos" panose="020B0004020202020204" pitchFamily="34" charset="0"/>
          </a:endParaRPr>
        </a:p>
      </dsp:txBody>
      <dsp:txXfrm>
        <a:off x="4155097" y="1088253"/>
        <a:ext cx="2959127" cy="1837317"/>
      </dsp:txXfrm>
    </dsp:sp>
    <dsp:sp modelId="{AC2BBDE7-9D86-46CB-9830-C898ED79E3CF}">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CA286-8901-4DB6-A3E1-400924FD44CD}">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ptos" panose="020B0004020202020204" pitchFamily="34" charset="0"/>
            </a:rPr>
            <a:t>6. Any person administered or caused to be administered without the complainant’s consent a substance that would have stupefied or caused the complainant to be overpowered.</a:t>
          </a:r>
          <a:endParaRPr lang="en-US" sz="1800" kern="1200" dirty="0">
            <a:latin typeface="Aptos" panose="020B0004020202020204" pitchFamily="34" charset="0"/>
          </a:endParaRPr>
        </a:p>
      </dsp:txBody>
      <dsp:txXfrm>
        <a:off x="7911539" y="1088253"/>
        <a:ext cx="2959127" cy="18373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D04222-E564-4B93-B5A0-342FADA2FA1E}">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person (A) commits an offence if he or she intentionally penetrates the vagina or anus of another person (B) with a part of his body or anything else &amp; the penetration is sexual,</a:t>
          </a:r>
          <a:endParaRPr lang="en-US" sz="2400" kern="1200" dirty="0">
            <a:latin typeface="Aptos" panose="020B0004020202020204" pitchFamily="34" charset="0"/>
          </a:endParaRPr>
        </a:p>
      </dsp:txBody>
      <dsp:txXfrm>
        <a:off x="83616" y="172136"/>
        <a:ext cx="6499601" cy="1545648"/>
      </dsp:txXfrm>
    </dsp:sp>
    <dsp:sp modelId="{B14BCF35-F799-45C2-8E56-A9641C08C2C8}">
      <dsp:nvSpPr>
        <dsp:cNvPr id="0" name=""/>
        <dsp:cNvSpPr/>
      </dsp:nvSpPr>
      <dsp:spPr>
        <a:xfrm>
          <a:off x="0" y="1870520"/>
          <a:ext cx="6666833"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‘B’ does not consent to the penetration &amp;</a:t>
          </a:r>
          <a:endParaRPr lang="en-US" sz="2400" kern="1200" dirty="0">
            <a:latin typeface="Aptos" panose="020B0004020202020204" pitchFamily="34" charset="0"/>
          </a:endParaRPr>
        </a:p>
      </dsp:txBody>
      <dsp:txXfrm>
        <a:off x="83616" y="1954136"/>
        <a:ext cx="6499601" cy="1545648"/>
      </dsp:txXfrm>
    </dsp:sp>
    <dsp:sp modelId="{7AEF5263-D899-480F-977C-F7DA5AE0D8B1}">
      <dsp:nvSpPr>
        <dsp:cNvPr id="0" name=""/>
        <dsp:cNvSpPr/>
      </dsp:nvSpPr>
      <dsp:spPr>
        <a:xfrm>
          <a:off x="0" y="3652520"/>
          <a:ext cx="6666833"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does not reasonably believe that ‘B’ consents</a:t>
          </a:r>
          <a:endParaRPr lang="en-US" sz="2400" kern="1200" dirty="0">
            <a:latin typeface="Aptos" panose="020B0004020202020204" pitchFamily="34" charset="0"/>
          </a:endParaRPr>
        </a:p>
      </dsp:txBody>
      <dsp:txXfrm>
        <a:off x="83616" y="3736136"/>
        <a:ext cx="6499601" cy="15456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E91FE-5535-4BD5-B549-200B4A22F4F3}">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CE10C7-8264-4063-85A0-A217FD891D32}">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Penetration, touching or any other activity is sexual if a reasonable person would consider that:</a:t>
          </a:r>
          <a:endParaRPr lang="en-US" sz="2400" kern="1200" dirty="0">
            <a:latin typeface="Aptos" panose="020B0004020202020204" pitchFamily="34" charset="0"/>
          </a:endParaRPr>
        </a:p>
      </dsp:txBody>
      <dsp:txXfrm>
        <a:off x="0" y="2663"/>
        <a:ext cx="6666833" cy="1816197"/>
      </dsp:txXfrm>
    </dsp:sp>
    <dsp:sp modelId="{011CFB4B-FC30-4337-AAA7-246DEDAC9E3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9BD8AF-D53C-4CB1-AD9A-9DA1D40CFF7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Whatever its circumstances or any person’s purpose in relation to it, it is because of its nature sexual, or</a:t>
          </a:r>
          <a:endParaRPr lang="en-US" sz="2400" kern="1200" dirty="0">
            <a:latin typeface="Aptos" panose="020B0004020202020204" pitchFamily="34" charset="0"/>
          </a:endParaRPr>
        </a:p>
      </dsp:txBody>
      <dsp:txXfrm>
        <a:off x="0" y="1818861"/>
        <a:ext cx="6666833" cy="1816197"/>
      </dsp:txXfrm>
    </dsp:sp>
    <dsp:sp modelId="{3928C57B-24D6-4B9C-85C2-04C294F0B6A0}">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2CA79-FEDE-4BD7-BC44-F24568A90B7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(b) Because of its nature it may be sexual depending on the circumstances or the intention of any person in relation to it (or both) it is sexual </a:t>
          </a:r>
          <a:endParaRPr lang="en-US" sz="2400" kern="1200" dirty="0">
            <a:latin typeface="Aptos" panose="020B0004020202020204" pitchFamily="34" charset="0"/>
          </a:endParaRPr>
        </a:p>
      </dsp:txBody>
      <dsp:txXfrm>
        <a:off x="0" y="3635058"/>
        <a:ext cx="6666833" cy="18161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36E5C-E4DA-4B50-BB18-7896403642AE}">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7423ED-79B4-426C-96DF-0F03D33D9722}">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person (A) commits an offence if they intentionally touch another person (B), </a:t>
          </a:r>
          <a:endParaRPr lang="en-US" sz="2400" kern="1200" dirty="0">
            <a:latin typeface="Aptos" panose="020B0004020202020204" pitchFamily="34" charset="0"/>
          </a:endParaRPr>
        </a:p>
      </dsp:txBody>
      <dsp:txXfrm>
        <a:off x="0" y="0"/>
        <a:ext cx="6666833" cy="1363480"/>
      </dsp:txXfrm>
    </dsp:sp>
    <dsp:sp modelId="{783FC297-8021-43AE-9CB7-9927DB217873}">
      <dsp:nvSpPr>
        <dsp:cNvPr id="0" name=""/>
        <dsp:cNvSpPr/>
      </dsp:nvSpPr>
      <dsp:spPr>
        <a:xfrm>
          <a:off x="0" y="1363480"/>
          <a:ext cx="6666833"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F75DA8-4A9D-4F71-9B1E-0FF9BF824F6A}">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The touching is sexual,</a:t>
          </a:r>
          <a:endParaRPr lang="en-US" sz="2400" kern="1200" dirty="0">
            <a:latin typeface="Aptos" panose="020B0004020202020204" pitchFamily="34" charset="0"/>
          </a:endParaRPr>
        </a:p>
      </dsp:txBody>
      <dsp:txXfrm>
        <a:off x="0" y="1363480"/>
        <a:ext cx="6666833" cy="1363480"/>
      </dsp:txXfrm>
    </dsp:sp>
    <dsp:sp modelId="{ED2058CC-4014-467A-B079-21AA50D3FD4A}">
      <dsp:nvSpPr>
        <dsp:cNvPr id="0" name=""/>
        <dsp:cNvSpPr/>
      </dsp:nvSpPr>
      <dsp:spPr>
        <a:xfrm>
          <a:off x="0" y="2726960"/>
          <a:ext cx="6666833"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A870CA-D3BE-4740-9326-E7D0079F860F}">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(B) Does not consent to the touching &amp;</a:t>
          </a:r>
          <a:endParaRPr lang="en-US" sz="2400" kern="1200" dirty="0">
            <a:latin typeface="Aptos" panose="020B0004020202020204" pitchFamily="34" charset="0"/>
          </a:endParaRPr>
        </a:p>
      </dsp:txBody>
      <dsp:txXfrm>
        <a:off x="0" y="2726960"/>
        <a:ext cx="6666833" cy="1363480"/>
      </dsp:txXfrm>
    </dsp:sp>
    <dsp:sp modelId="{BF29AE6D-0C8D-4AAB-9ABA-A2A83E67FD8E}">
      <dsp:nvSpPr>
        <dsp:cNvPr id="0" name=""/>
        <dsp:cNvSpPr/>
      </dsp:nvSpPr>
      <dsp:spPr>
        <a:xfrm>
          <a:off x="0" y="4090440"/>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63A86CF-959D-4A9A-B1B1-70871A6416FE}">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Does not reasonable believe that (B) consents</a:t>
          </a:r>
          <a:endParaRPr lang="en-US" sz="2400" kern="1200" dirty="0">
            <a:latin typeface="Aptos" panose="020B0004020202020204" pitchFamily="34" charset="0"/>
          </a:endParaRPr>
        </a:p>
      </dsp:txBody>
      <dsp:txXfrm>
        <a:off x="0" y="4090440"/>
        <a:ext cx="6666833" cy="13634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FBB52-2FCF-4FD6-A424-6FE511F9F3E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CA4436-1A84-4740-BD1F-AF6A348184AC}">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Touching includes touching - (a) with any part of the body, (b) with anything else, (c) through anything, and in particular includes touching amounting to penetration</a:t>
          </a:r>
          <a:endParaRPr lang="en-US" sz="2000" kern="1200" dirty="0">
            <a:latin typeface="Aptos" panose="020B0004020202020204" pitchFamily="34" charset="0"/>
          </a:endParaRPr>
        </a:p>
      </dsp:txBody>
      <dsp:txXfrm>
        <a:off x="0" y="0"/>
        <a:ext cx="6666833" cy="1363480"/>
      </dsp:txXfrm>
    </dsp:sp>
    <dsp:sp modelId="{CBBF1FE7-42BB-4EC9-B37A-CE58B77D603A}">
      <dsp:nvSpPr>
        <dsp:cNvPr id="0" name=""/>
        <dsp:cNvSpPr/>
      </dsp:nvSpPr>
      <dsp:spPr>
        <a:xfrm>
          <a:off x="0" y="136348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104F72-7B63-4016-9FA3-1E134C10ED7C}">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This could for example, where a person rubs up against someone’s private parts through the person’s clothes for sexual gratification. It can also include the touching of an individual’s clothing in circumstances where the purpose had been sexual [R v H 2005]. </a:t>
          </a:r>
          <a:endParaRPr lang="en-US" sz="2000" kern="1200" dirty="0">
            <a:latin typeface="Aptos" panose="020B0004020202020204" pitchFamily="34" charset="0"/>
          </a:endParaRPr>
        </a:p>
      </dsp:txBody>
      <dsp:txXfrm>
        <a:off x="0" y="1363480"/>
        <a:ext cx="6666833" cy="1363480"/>
      </dsp:txXfrm>
    </dsp:sp>
    <dsp:sp modelId="{4DBDD07E-B98D-4087-8A19-E628F9986DA3}">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49C84B-003C-4188-B6AA-3238C2A4FA8C}">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Whether something is ‘sexual’ is a question of fact for the jury to decide. </a:t>
          </a:r>
          <a:endParaRPr lang="en-US" sz="2000" kern="1200" dirty="0">
            <a:latin typeface="Aptos" panose="020B0004020202020204" pitchFamily="34" charset="0"/>
          </a:endParaRPr>
        </a:p>
      </dsp:txBody>
      <dsp:txXfrm>
        <a:off x="0" y="2726960"/>
        <a:ext cx="6666833" cy="1363480"/>
      </dsp:txXfrm>
    </dsp:sp>
    <dsp:sp modelId="{8B9D7C5E-C99B-4CC1-AE61-725A4539675B}">
      <dsp:nvSpPr>
        <dsp:cNvPr id="0" name=""/>
        <dsp:cNvSpPr/>
      </dsp:nvSpPr>
      <dsp:spPr>
        <a:xfrm>
          <a:off x="0" y="40904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996925-09FA-4E9C-B024-A27B5A0E86CA}">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For the offence of sexual touching the body part touched does not have to be either: a sexual organ or an orifice</a:t>
          </a:r>
        </a:p>
        <a:p>
          <a:pPr marL="0" lvl="0" indent="0" algn="l" defTabSz="889000">
            <a:lnSpc>
              <a:spcPct val="90000"/>
            </a:lnSpc>
            <a:spcBef>
              <a:spcPct val="0"/>
            </a:spcBef>
            <a:spcAft>
              <a:spcPct val="35000"/>
            </a:spcAft>
            <a:buNone/>
          </a:pPr>
          <a:endParaRPr lang="en-GB" sz="1800" kern="1200" dirty="0"/>
        </a:p>
        <a:p>
          <a:pPr marL="0" lvl="0" indent="0" algn="l" defTabSz="889000">
            <a:lnSpc>
              <a:spcPct val="90000"/>
            </a:lnSpc>
            <a:spcBef>
              <a:spcPct val="0"/>
            </a:spcBef>
            <a:spcAft>
              <a:spcPct val="35000"/>
            </a:spcAft>
            <a:buNone/>
          </a:pPr>
          <a:endParaRPr lang="en-US" sz="1800" kern="1200" dirty="0"/>
        </a:p>
      </dsp:txBody>
      <dsp:txXfrm>
        <a:off x="0" y="4090440"/>
        <a:ext cx="6666833" cy="13634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C7E4A-93BD-4606-91D7-20C5891E9214}">
      <dsp:nvSpPr>
        <dsp:cNvPr id="0" name=""/>
        <dsp:cNvSpPr/>
      </dsp:nvSpPr>
      <dsp:spPr>
        <a:xfrm>
          <a:off x="1333366" y="2370"/>
          <a:ext cx="5333466" cy="1039919"/>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800100">
            <a:lnSpc>
              <a:spcPct val="90000"/>
            </a:lnSpc>
            <a:spcBef>
              <a:spcPct val="0"/>
            </a:spcBef>
            <a:spcAft>
              <a:spcPct val="35000"/>
            </a:spcAft>
            <a:buNone/>
          </a:pPr>
          <a:r>
            <a:rPr lang="en-US" sz="1800" kern="1200"/>
            <a:t>Section 1 of the Sexual Offences Amendment Act 1992 </a:t>
          </a:r>
        </a:p>
      </dsp:txBody>
      <dsp:txXfrm>
        <a:off x="1333366" y="2370"/>
        <a:ext cx="5333466" cy="1039919"/>
      </dsp:txXfrm>
    </dsp:sp>
    <dsp:sp modelId="{0AEB578E-C0BF-4C15-934D-86EFA46C97F6}">
      <dsp:nvSpPr>
        <dsp:cNvPr id="0" name=""/>
        <dsp:cNvSpPr/>
      </dsp:nvSpPr>
      <dsp:spPr>
        <a:xfrm>
          <a:off x="0" y="2370"/>
          <a:ext cx="1333366" cy="10399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1022350">
            <a:lnSpc>
              <a:spcPct val="90000"/>
            </a:lnSpc>
            <a:spcBef>
              <a:spcPct val="0"/>
            </a:spcBef>
            <a:spcAft>
              <a:spcPct val="35000"/>
            </a:spcAft>
            <a:buNone/>
          </a:pPr>
          <a:r>
            <a:rPr lang="en-US" sz="2300" kern="1200"/>
            <a:t>Section</a:t>
          </a:r>
        </a:p>
      </dsp:txBody>
      <dsp:txXfrm>
        <a:off x="0" y="2370"/>
        <a:ext cx="1333366" cy="1039919"/>
      </dsp:txXfrm>
    </dsp:sp>
    <dsp:sp modelId="{0CCF8E8B-647C-4EA9-BD99-735F55C30123}">
      <dsp:nvSpPr>
        <dsp:cNvPr id="0" name=""/>
        <dsp:cNvSpPr/>
      </dsp:nvSpPr>
      <dsp:spPr>
        <a:xfrm>
          <a:off x="1333366" y="1104685"/>
          <a:ext cx="5333466" cy="1039919"/>
        </a:xfrm>
        <a:prstGeom prst="rect">
          <a:avLst/>
        </a:prstGeom>
        <a:solidFill>
          <a:schemeClr val="accent2">
            <a:tint val="40000"/>
            <a:alpha val="90000"/>
            <a:hueOff val="-212306"/>
            <a:satOff val="-18836"/>
            <a:lumOff val="-192"/>
            <a:alphaOff val="0"/>
          </a:schemeClr>
        </a:solidFill>
        <a:ln w="6350" cap="flat" cmpd="sng" algn="ctr">
          <a:solidFill>
            <a:schemeClr val="accent2">
              <a:tint val="40000"/>
              <a:alpha val="90000"/>
              <a:hueOff val="-212306"/>
              <a:satOff val="-18836"/>
              <a:lumOff val="-19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800100">
            <a:lnSpc>
              <a:spcPct val="90000"/>
            </a:lnSpc>
            <a:spcBef>
              <a:spcPct val="0"/>
            </a:spcBef>
            <a:spcAft>
              <a:spcPct val="35000"/>
            </a:spcAft>
            <a:buNone/>
          </a:pPr>
          <a:r>
            <a:rPr lang="en-US" sz="1800" kern="1200"/>
            <a:t>Section 2 of the Sexual Offences Amendment Act 1992 </a:t>
          </a:r>
        </a:p>
      </dsp:txBody>
      <dsp:txXfrm>
        <a:off x="1333366" y="1104685"/>
        <a:ext cx="5333466" cy="1039919"/>
      </dsp:txXfrm>
    </dsp:sp>
    <dsp:sp modelId="{37BEDF2A-8F65-41DF-BDB7-FDE660B76B4D}">
      <dsp:nvSpPr>
        <dsp:cNvPr id="0" name=""/>
        <dsp:cNvSpPr/>
      </dsp:nvSpPr>
      <dsp:spPr>
        <a:xfrm>
          <a:off x="0" y="1104685"/>
          <a:ext cx="1333366" cy="1039919"/>
        </a:xfrm>
        <a:prstGeom prst="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1022350">
            <a:lnSpc>
              <a:spcPct val="90000"/>
            </a:lnSpc>
            <a:spcBef>
              <a:spcPct val="0"/>
            </a:spcBef>
            <a:spcAft>
              <a:spcPct val="35000"/>
            </a:spcAft>
            <a:buNone/>
          </a:pPr>
          <a:r>
            <a:rPr lang="en-US" sz="2300" kern="1200"/>
            <a:t>Section</a:t>
          </a:r>
        </a:p>
      </dsp:txBody>
      <dsp:txXfrm>
        <a:off x="0" y="1104685"/>
        <a:ext cx="1333366" cy="1039919"/>
      </dsp:txXfrm>
    </dsp:sp>
    <dsp:sp modelId="{146D5827-22E7-4FFF-BBE6-411DA9D6C385}">
      <dsp:nvSpPr>
        <dsp:cNvPr id="0" name=""/>
        <dsp:cNvSpPr/>
      </dsp:nvSpPr>
      <dsp:spPr>
        <a:xfrm>
          <a:off x="1333366" y="2207000"/>
          <a:ext cx="5333466" cy="1039919"/>
        </a:xfrm>
        <a:prstGeom prst="rect">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800100">
            <a:lnSpc>
              <a:spcPct val="90000"/>
            </a:lnSpc>
            <a:spcBef>
              <a:spcPct val="0"/>
            </a:spcBef>
            <a:spcAft>
              <a:spcPct val="35000"/>
            </a:spcAft>
            <a:buNone/>
          </a:pPr>
          <a:r>
            <a:rPr lang="en-US" sz="1800" kern="1200"/>
            <a:t>Section 3 of the Sexual Offences Amendment Act 1992 </a:t>
          </a:r>
        </a:p>
      </dsp:txBody>
      <dsp:txXfrm>
        <a:off x="1333366" y="2207000"/>
        <a:ext cx="5333466" cy="1039919"/>
      </dsp:txXfrm>
    </dsp:sp>
    <dsp:sp modelId="{64AD7FD7-1863-42C0-BF4B-CDDE8A3666AA}">
      <dsp:nvSpPr>
        <dsp:cNvPr id="0" name=""/>
        <dsp:cNvSpPr/>
      </dsp:nvSpPr>
      <dsp:spPr>
        <a:xfrm>
          <a:off x="0" y="2207000"/>
          <a:ext cx="1333366" cy="1039919"/>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1022350">
            <a:lnSpc>
              <a:spcPct val="90000"/>
            </a:lnSpc>
            <a:spcBef>
              <a:spcPct val="0"/>
            </a:spcBef>
            <a:spcAft>
              <a:spcPct val="35000"/>
            </a:spcAft>
            <a:buNone/>
          </a:pPr>
          <a:r>
            <a:rPr lang="en-US" sz="2300" kern="1200"/>
            <a:t>Section</a:t>
          </a:r>
        </a:p>
      </dsp:txBody>
      <dsp:txXfrm>
        <a:off x="0" y="2207000"/>
        <a:ext cx="1333366" cy="1039919"/>
      </dsp:txXfrm>
    </dsp:sp>
    <dsp:sp modelId="{B2567039-695F-427A-BA0C-58292766D31E}">
      <dsp:nvSpPr>
        <dsp:cNvPr id="0" name=""/>
        <dsp:cNvSpPr/>
      </dsp:nvSpPr>
      <dsp:spPr>
        <a:xfrm>
          <a:off x="1333366" y="3309315"/>
          <a:ext cx="5333466" cy="1039919"/>
        </a:xfrm>
        <a:prstGeom prst="rect">
          <a:avLst/>
        </a:prstGeom>
        <a:solidFill>
          <a:schemeClr val="accent2">
            <a:tint val="40000"/>
            <a:alpha val="90000"/>
            <a:hueOff val="-636919"/>
            <a:satOff val="-56510"/>
            <a:lumOff val="-577"/>
            <a:alphaOff val="0"/>
          </a:schemeClr>
        </a:solidFill>
        <a:ln w="6350" cap="flat" cmpd="sng" algn="ctr">
          <a:solidFill>
            <a:schemeClr val="accent2">
              <a:tint val="40000"/>
              <a:alpha val="90000"/>
              <a:hueOff val="-636919"/>
              <a:satOff val="-56510"/>
              <a:lumOff val="-57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800100">
            <a:lnSpc>
              <a:spcPct val="90000"/>
            </a:lnSpc>
            <a:spcBef>
              <a:spcPct val="0"/>
            </a:spcBef>
            <a:spcAft>
              <a:spcPct val="35000"/>
            </a:spcAft>
            <a:buNone/>
          </a:pPr>
          <a:r>
            <a:rPr lang="en-US" sz="1800" kern="1200"/>
            <a:t>Section 5 of the Sexual Offences Amendment Act 1992 </a:t>
          </a:r>
        </a:p>
      </dsp:txBody>
      <dsp:txXfrm>
        <a:off x="1333366" y="3309315"/>
        <a:ext cx="5333466" cy="1039919"/>
      </dsp:txXfrm>
    </dsp:sp>
    <dsp:sp modelId="{4FCD588E-126E-407A-9A7E-D6F30CED9EC5}">
      <dsp:nvSpPr>
        <dsp:cNvPr id="0" name=""/>
        <dsp:cNvSpPr/>
      </dsp:nvSpPr>
      <dsp:spPr>
        <a:xfrm>
          <a:off x="0" y="3309315"/>
          <a:ext cx="1333366" cy="1039919"/>
        </a:xfrm>
        <a:prstGeom prst="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1022350">
            <a:lnSpc>
              <a:spcPct val="90000"/>
            </a:lnSpc>
            <a:spcBef>
              <a:spcPct val="0"/>
            </a:spcBef>
            <a:spcAft>
              <a:spcPct val="35000"/>
            </a:spcAft>
            <a:buNone/>
          </a:pPr>
          <a:r>
            <a:rPr lang="en-US" sz="2300" kern="1200"/>
            <a:t>Section</a:t>
          </a:r>
        </a:p>
      </dsp:txBody>
      <dsp:txXfrm>
        <a:off x="0" y="3309315"/>
        <a:ext cx="1333366" cy="1039919"/>
      </dsp:txXfrm>
    </dsp:sp>
    <dsp:sp modelId="{1E9383EE-5FE2-48C8-BF7D-C2A33C587A92}">
      <dsp:nvSpPr>
        <dsp:cNvPr id="0" name=""/>
        <dsp:cNvSpPr/>
      </dsp:nvSpPr>
      <dsp:spPr>
        <a:xfrm>
          <a:off x="1333366" y="4411630"/>
          <a:ext cx="5333466" cy="1039919"/>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800100">
            <a:lnSpc>
              <a:spcPct val="90000"/>
            </a:lnSpc>
            <a:spcBef>
              <a:spcPct val="0"/>
            </a:spcBef>
            <a:spcAft>
              <a:spcPct val="35000"/>
            </a:spcAft>
            <a:buNone/>
          </a:pPr>
          <a:r>
            <a:rPr lang="en-US" sz="1800" kern="1200"/>
            <a:t>See Moodle Handout</a:t>
          </a:r>
        </a:p>
      </dsp:txBody>
      <dsp:txXfrm>
        <a:off x="1333366" y="4411630"/>
        <a:ext cx="5333466" cy="1039919"/>
      </dsp:txXfrm>
    </dsp:sp>
    <dsp:sp modelId="{0318E3C9-F19A-41C9-946E-9C8CBD9EE7DB}">
      <dsp:nvSpPr>
        <dsp:cNvPr id="0" name=""/>
        <dsp:cNvSpPr/>
      </dsp:nvSpPr>
      <dsp:spPr>
        <a:xfrm>
          <a:off x="0" y="4411630"/>
          <a:ext cx="1333366" cy="1039919"/>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1022350">
            <a:lnSpc>
              <a:spcPct val="90000"/>
            </a:lnSpc>
            <a:spcBef>
              <a:spcPct val="0"/>
            </a:spcBef>
            <a:spcAft>
              <a:spcPct val="35000"/>
            </a:spcAft>
            <a:buNone/>
          </a:pPr>
          <a:r>
            <a:rPr lang="en-US" sz="2300" kern="1200"/>
            <a:t>See</a:t>
          </a:r>
        </a:p>
      </dsp:txBody>
      <dsp:txXfrm>
        <a:off x="0" y="4411630"/>
        <a:ext cx="1333366" cy="10399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4D19D-7B2A-4DC5-AE20-76DFAF98BB84}">
      <dsp:nvSpPr>
        <dsp:cNvPr id="0" name=""/>
        <dsp:cNvSpPr/>
      </dsp:nvSpPr>
      <dsp:spPr>
        <a:xfrm>
          <a:off x="0" y="88520"/>
          <a:ext cx="6666833" cy="17128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ptos" panose="020B0004020202020204" pitchFamily="34" charset="0"/>
            </a:rPr>
            <a:t>Acute Stage- </a:t>
          </a:r>
          <a:r>
            <a:rPr lang="en-GB" sz="2400" kern="1200" dirty="0">
              <a:latin typeface="Aptos" panose="020B0004020202020204" pitchFamily="34" charset="0"/>
            </a:rPr>
            <a:t>Diminished alertness, numbness, hysteria, bewilderment, calmness, collectedness, obsession to wash, pronounced internal tremor, paralysing anxiety </a:t>
          </a:r>
          <a:endParaRPr lang="en-US" sz="2400" kern="1200" dirty="0">
            <a:latin typeface="Aptos" panose="020B0004020202020204" pitchFamily="34" charset="0"/>
          </a:endParaRPr>
        </a:p>
      </dsp:txBody>
      <dsp:txXfrm>
        <a:off x="83616" y="172136"/>
        <a:ext cx="6499601" cy="1545648"/>
      </dsp:txXfrm>
    </dsp:sp>
    <dsp:sp modelId="{C4A75895-D0FC-4ADC-9A41-5699432D6045}">
      <dsp:nvSpPr>
        <dsp:cNvPr id="0" name=""/>
        <dsp:cNvSpPr/>
      </dsp:nvSpPr>
      <dsp:spPr>
        <a:xfrm>
          <a:off x="0" y="1870520"/>
          <a:ext cx="6666833" cy="171288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ptos" panose="020B0004020202020204" pitchFamily="34" charset="0"/>
            </a:rPr>
            <a:t>Adjustment Stage- </a:t>
          </a:r>
          <a:r>
            <a:rPr lang="en-GB" sz="2400" kern="1200" dirty="0">
              <a:latin typeface="Aptos" panose="020B0004020202020204" pitchFamily="34" charset="0"/>
            </a:rPr>
            <a:t>Continuing anxiety, sense of helplessness, persistent fear, depression, mood swings, vivid dreams, nightmares, insomnia, wastefulness, flashbacks, loss of concentration</a:t>
          </a:r>
          <a:endParaRPr lang="en-US" sz="2400" kern="1200" dirty="0">
            <a:latin typeface="Aptos" panose="020B0004020202020204" pitchFamily="34" charset="0"/>
          </a:endParaRPr>
        </a:p>
      </dsp:txBody>
      <dsp:txXfrm>
        <a:off x="83616" y="1954136"/>
        <a:ext cx="6499601" cy="1545648"/>
      </dsp:txXfrm>
    </dsp:sp>
    <dsp:sp modelId="{A387F6F6-C520-4995-8D93-D26AFD0F96EC}">
      <dsp:nvSpPr>
        <dsp:cNvPr id="0" name=""/>
        <dsp:cNvSpPr/>
      </dsp:nvSpPr>
      <dsp:spPr>
        <a:xfrm>
          <a:off x="0" y="3652520"/>
          <a:ext cx="6666833" cy="171288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ptos" panose="020B0004020202020204" pitchFamily="34" charset="0"/>
            </a:rPr>
            <a:t>Renormalisation Stage- </a:t>
          </a:r>
          <a:r>
            <a:rPr lang="en-GB" sz="2400" kern="1200" dirty="0">
              <a:latin typeface="Aptos" panose="020B0004020202020204" pitchFamily="34" charset="0"/>
            </a:rPr>
            <a:t>Recognising impact, sexual assault no longer central focus of their lives, negative feelings of guilt &amp; shame resolved</a:t>
          </a:r>
          <a:endParaRPr lang="en-US" sz="2400" kern="1200" dirty="0">
            <a:latin typeface="Aptos" panose="020B0004020202020204" pitchFamily="34" charset="0"/>
          </a:endParaRPr>
        </a:p>
      </dsp:txBody>
      <dsp:txXfrm>
        <a:off x="83616" y="3736136"/>
        <a:ext cx="6499601" cy="15456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DFB1E-A9C9-451D-9A20-AAABCC181C5C}">
      <dsp:nvSpPr>
        <dsp:cNvPr id="0" name=""/>
        <dsp:cNvSpPr/>
      </dsp:nvSpPr>
      <dsp:spPr>
        <a:xfrm>
          <a:off x="0" y="589"/>
          <a:ext cx="6666833" cy="89756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The information which cannot be published under this act is:</a:t>
          </a:r>
          <a:endParaRPr lang="en-US" sz="2400" kern="1200" dirty="0">
            <a:latin typeface="Aptos" panose="020B0004020202020204" pitchFamily="34" charset="0"/>
          </a:endParaRPr>
        </a:p>
      </dsp:txBody>
      <dsp:txXfrm>
        <a:off x="43815" y="44404"/>
        <a:ext cx="6579203" cy="809933"/>
      </dsp:txXfrm>
    </dsp:sp>
    <dsp:sp modelId="{BB7B0461-419F-41C9-BC50-B7C673CC528E}">
      <dsp:nvSpPr>
        <dsp:cNvPr id="0" name=""/>
        <dsp:cNvSpPr/>
      </dsp:nvSpPr>
      <dsp:spPr>
        <a:xfrm>
          <a:off x="0" y="911624"/>
          <a:ext cx="6666833" cy="897563"/>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The person’s name </a:t>
          </a:r>
          <a:endParaRPr lang="en-US" sz="2400" kern="1200" dirty="0">
            <a:latin typeface="Aptos" panose="020B0004020202020204" pitchFamily="34" charset="0"/>
          </a:endParaRPr>
        </a:p>
      </dsp:txBody>
      <dsp:txXfrm>
        <a:off x="43815" y="955439"/>
        <a:ext cx="6579203" cy="809933"/>
      </dsp:txXfrm>
    </dsp:sp>
    <dsp:sp modelId="{202B32DE-6354-46B8-AC79-337068FAA879}">
      <dsp:nvSpPr>
        <dsp:cNvPr id="0" name=""/>
        <dsp:cNvSpPr/>
      </dsp:nvSpPr>
      <dsp:spPr>
        <a:xfrm>
          <a:off x="0" y="1822660"/>
          <a:ext cx="6666833" cy="897563"/>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The person’s address </a:t>
          </a:r>
          <a:endParaRPr lang="en-US" sz="2400" kern="1200" dirty="0">
            <a:latin typeface="Aptos" panose="020B0004020202020204" pitchFamily="34" charset="0"/>
          </a:endParaRPr>
        </a:p>
      </dsp:txBody>
      <dsp:txXfrm>
        <a:off x="43815" y="1866475"/>
        <a:ext cx="6579203" cy="809933"/>
      </dsp:txXfrm>
    </dsp:sp>
    <dsp:sp modelId="{123EACE0-318C-4AC6-BBE5-3641EB49D9BD}">
      <dsp:nvSpPr>
        <dsp:cNvPr id="0" name=""/>
        <dsp:cNvSpPr/>
      </dsp:nvSpPr>
      <dsp:spPr>
        <a:xfrm>
          <a:off x="0" y="2733695"/>
          <a:ext cx="6666833" cy="897563"/>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The identity of any school or other educational establishment attended by the person </a:t>
          </a:r>
          <a:endParaRPr lang="en-US" sz="2400" kern="1200" dirty="0">
            <a:latin typeface="Aptos" panose="020B0004020202020204" pitchFamily="34" charset="0"/>
          </a:endParaRPr>
        </a:p>
      </dsp:txBody>
      <dsp:txXfrm>
        <a:off x="43815" y="2777510"/>
        <a:ext cx="6579203" cy="809933"/>
      </dsp:txXfrm>
    </dsp:sp>
    <dsp:sp modelId="{C07BCCBF-C10C-42D7-8A14-172ABC7A0727}">
      <dsp:nvSpPr>
        <dsp:cNvPr id="0" name=""/>
        <dsp:cNvSpPr/>
      </dsp:nvSpPr>
      <dsp:spPr>
        <a:xfrm>
          <a:off x="0" y="3644731"/>
          <a:ext cx="6666833" cy="897563"/>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The identity of any place of work</a:t>
          </a:r>
          <a:endParaRPr lang="en-US" sz="2400" kern="1200" dirty="0">
            <a:latin typeface="Aptos" panose="020B0004020202020204" pitchFamily="34" charset="0"/>
          </a:endParaRPr>
        </a:p>
      </dsp:txBody>
      <dsp:txXfrm>
        <a:off x="43815" y="3688546"/>
        <a:ext cx="6579203" cy="809933"/>
      </dsp:txXfrm>
    </dsp:sp>
    <dsp:sp modelId="{A8F2C59C-214B-4E93-A6C9-C43AD4E1E0ED}">
      <dsp:nvSpPr>
        <dsp:cNvPr id="0" name=""/>
        <dsp:cNvSpPr/>
      </dsp:nvSpPr>
      <dsp:spPr>
        <a:xfrm>
          <a:off x="0" y="4555767"/>
          <a:ext cx="6666833" cy="897563"/>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Any still or moving picture of the person</a:t>
          </a:r>
          <a:endParaRPr lang="en-US" sz="2400" kern="1200" dirty="0">
            <a:latin typeface="Aptos" panose="020B0004020202020204" pitchFamily="34" charset="0"/>
          </a:endParaRPr>
        </a:p>
      </dsp:txBody>
      <dsp:txXfrm>
        <a:off x="43815" y="4599582"/>
        <a:ext cx="6579203" cy="8099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8242F-5EF4-4651-942B-26A80162FBAD}"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14EF1C-22FE-4CBD-8A63-6E7CA66F0E9F}" type="slidenum">
              <a:rPr lang="en-GB" smtClean="0"/>
              <a:t>‹#›</a:t>
            </a:fld>
            <a:endParaRPr lang="en-GB"/>
          </a:p>
        </p:txBody>
      </p:sp>
    </p:spTree>
    <p:extLst>
      <p:ext uri="{BB962C8B-B14F-4D97-AF65-F5344CB8AC3E}">
        <p14:creationId xmlns:p14="http://schemas.microsoft.com/office/powerpoint/2010/main" val="2998212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76E849-46EF-3E29-62BB-8F6FD27CC8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BB6854-89EE-6DB1-8747-DD0A792C22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9A8D9D-139F-6024-32B6-B090B39410A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112CD2-A294-113D-36A3-8D446DDCC3EF}"/>
              </a:ext>
            </a:extLst>
          </p:cNvPr>
          <p:cNvSpPr>
            <a:spLocks noGrp="1"/>
          </p:cNvSpPr>
          <p:nvPr>
            <p:ph type="sldNum" sz="quarter" idx="5"/>
          </p:nvPr>
        </p:nvSpPr>
        <p:spPr/>
        <p:txBody>
          <a:bodyPr/>
          <a:lstStyle/>
          <a:p>
            <a:fld id="{E414EF1C-22FE-4CBD-8A63-6E7CA66F0E9F}" type="slidenum">
              <a:rPr lang="en-GB" smtClean="0"/>
              <a:t>2</a:t>
            </a:fld>
            <a:endParaRPr lang="en-GB"/>
          </a:p>
        </p:txBody>
      </p:sp>
    </p:spTree>
    <p:extLst>
      <p:ext uri="{BB962C8B-B14F-4D97-AF65-F5344CB8AC3E}">
        <p14:creationId xmlns:p14="http://schemas.microsoft.com/office/powerpoint/2010/main" val="2239466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3</a:t>
            </a:fld>
            <a:endParaRPr lang="en-GB"/>
          </a:p>
        </p:txBody>
      </p:sp>
    </p:spTree>
    <p:extLst>
      <p:ext uri="{BB962C8B-B14F-4D97-AF65-F5344CB8AC3E}">
        <p14:creationId xmlns:p14="http://schemas.microsoft.com/office/powerpoint/2010/main" val="3168848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Rape is a devastating crime which can have a lasting impact on victims, their families and the wider community.</a:t>
            </a:r>
          </a:p>
          <a:p>
            <a:r>
              <a:rPr lang="en-GB" dirty="0"/>
              <a:t> It is committed primarily, although not exclusively, by men against women. </a:t>
            </a:r>
          </a:p>
          <a:p>
            <a:r>
              <a:rPr lang="en-GB" dirty="0"/>
              <a:t>It occurs in all communities regardless of background and socio-economic factors.</a:t>
            </a:r>
          </a:p>
        </p:txBody>
      </p:sp>
      <p:sp>
        <p:nvSpPr>
          <p:cNvPr id="4" name="Slide Number Placeholder 3"/>
          <p:cNvSpPr>
            <a:spLocks noGrp="1"/>
          </p:cNvSpPr>
          <p:nvPr>
            <p:ph type="sldNum" sz="quarter" idx="5"/>
          </p:nvPr>
        </p:nvSpPr>
        <p:spPr/>
        <p:txBody>
          <a:bodyPr/>
          <a:lstStyle/>
          <a:p>
            <a:fld id="{E414EF1C-22FE-4CBD-8A63-6E7CA66F0E9F}" type="slidenum">
              <a:rPr lang="en-GB" smtClean="0"/>
              <a:t>4</a:t>
            </a:fld>
            <a:endParaRPr lang="en-GB"/>
          </a:p>
        </p:txBody>
      </p:sp>
    </p:spTree>
    <p:extLst>
      <p:ext uri="{BB962C8B-B14F-4D97-AF65-F5344CB8AC3E}">
        <p14:creationId xmlns:p14="http://schemas.microsoft.com/office/powerpoint/2010/main" val="3430046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5</a:t>
            </a:fld>
            <a:endParaRPr lang="en-GB"/>
          </a:p>
        </p:txBody>
      </p:sp>
    </p:spTree>
    <p:extLst>
      <p:ext uri="{BB962C8B-B14F-4D97-AF65-F5344CB8AC3E}">
        <p14:creationId xmlns:p14="http://schemas.microsoft.com/office/powerpoint/2010/main" val="2943008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a belief is ‘reasonable’ is to be determined having regard to all the circumstances, including any steps A has taken to ascertain whether B consents. </a:t>
            </a:r>
          </a:p>
          <a:p>
            <a:r>
              <a:rPr lang="en-GB" dirty="0"/>
              <a:t>Think about what steps the perpetrator has taken to ascertain if the victim consents or not. </a:t>
            </a:r>
          </a:p>
          <a:p>
            <a:endParaRPr lang="en-GB" dirty="0"/>
          </a:p>
          <a:p>
            <a:r>
              <a:rPr lang="en-GB" dirty="0"/>
              <a:t>It is worth noting that a woman who encourages or assists a man to penetrate another person with his penis, not reasonably believing the other person is consenting, may be convicted of aiding and abetting rape.</a:t>
            </a:r>
          </a:p>
        </p:txBody>
      </p:sp>
      <p:sp>
        <p:nvSpPr>
          <p:cNvPr id="4" name="Slide Number Placeholder 3"/>
          <p:cNvSpPr>
            <a:spLocks noGrp="1"/>
          </p:cNvSpPr>
          <p:nvPr>
            <p:ph type="sldNum" sz="quarter" idx="5"/>
          </p:nvPr>
        </p:nvSpPr>
        <p:spPr/>
        <p:txBody>
          <a:bodyPr/>
          <a:lstStyle/>
          <a:p>
            <a:fld id="{E414EF1C-22FE-4CBD-8A63-6E7CA66F0E9F}" type="slidenum">
              <a:rPr lang="en-GB" smtClean="0"/>
              <a:t>6</a:t>
            </a:fld>
            <a:endParaRPr lang="en-GB"/>
          </a:p>
        </p:txBody>
      </p:sp>
    </p:spTree>
    <p:extLst>
      <p:ext uri="{BB962C8B-B14F-4D97-AF65-F5344CB8AC3E}">
        <p14:creationId xmlns:p14="http://schemas.microsoft.com/office/powerpoint/2010/main" val="1968820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7</a:t>
            </a:fld>
            <a:endParaRPr lang="en-GB"/>
          </a:p>
        </p:txBody>
      </p:sp>
    </p:spTree>
    <p:extLst>
      <p:ext uri="{BB962C8B-B14F-4D97-AF65-F5344CB8AC3E}">
        <p14:creationId xmlns:p14="http://schemas.microsoft.com/office/powerpoint/2010/main" val="3343737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consent is designed to help courts to decide whether the complainant was able to, and did in fact, give his or her consent on the occasion in question.</a:t>
            </a:r>
          </a:p>
          <a:p>
            <a:r>
              <a:rPr lang="en-GB" dirty="0"/>
              <a:t> Means that the choice is not made under duress or through being put in fear of violence.</a:t>
            </a:r>
          </a:p>
          <a:p>
            <a:r>
              <a:rPr lang="en-GB" dirty="0"/>
              <a:t> Capacity to agree means the ability to decide either way, and to be able to communicate the decision. </a:t>
            </a:r>
          </a:p>
          <a:p>
            <a:r>
              <a:rPr lang="en-GB" dirty="0"/>
              <a:t>If a person is ‘unable to refuse’ through mental disorder or intoxication for example, he/she does not have the capacity to make the choice It is left undefined as to what "freedom" means so it must be a matter of fact in any case whether pressures or threats rule out an agreement.</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8</a:t>
            </a:fld>
            <a:endParaRPr lang="en-GB"/>
          </a:p>
        </p:txBody>
      </p:sp>
    </p:spTree>
    <p:extLst>
      <p:ext uri="{BB962C8B-B14F-4D97-AF65-F5344CB8AC3E}">
        <p14:creationId xmlns:p14="http://schemas.microsoft.com/office/powerpoint/2010/main" val="4095265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Statutory Presumption – A presumption of a particular fact can be made without the aid of proof in some situations. The burden of proof can shift from one party to the opposing party in court trial. Two statutory presumptions exist: Evidential – can be argued by the defence Conclusive – Conclusive fact</a:t>
            </a:r>
          </a:p>
        </p:txBody>
      </p:sp>
      <p:sp>
        <p:nvSpPr>
          <p:cNvPr id="4" name="Slide Number Placeholder 3"/>
          <p:cNvSpPr>
            <a:spLocks noGrp="1"/>
          </p:cNvSpPr>
          <p:nvPr>
            <p:ph type="sldNum" sz="quarter" idx="5"/>
          </p:nvPr>
        </p:nvSpPr>
        <p:spPr/>
        <p:txBody>
          <a:bodyPr/>
          <a:lstStyle/>
          <a:p>
            <a:fld id="{E414EF1C-22FE-4CBD-8A63-6E7CA66F0E9F}" type="slidenum">
              <a:rPr lang="en-GB" smtClean="0"/>
              <a:t>9</a:t>
            </a:fld>
            <a:endParaRPr lang="en-GB"/>
          </a:p>
        </p:txBody>
      </p:sp>
    </p:spTree>
    <p:extLst>
      <p:ext uri="{BB962C8B-B14F-4D97-AF65-F5344CB8AC3E}">
        <p14:creationId xmlns:p14="http://schemas.microsoft.com/office/powerpoint/2010/main" val="856100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Evidential Presumption If in proceedings it is proved – (1) that the defendant did the relevant act, (2) that any of the circumstances specified existed, (see next slide) and (3) that the defendant knew that those circumstances existed, the complainant is to be taken not to have consented to the relevant act. </a:t>
            </a:r>
          </a:p>
        </p:txBody>
      </p:sp>
      <p:sp>
        <p:nvSpPr>
          <p:cNvPr id="4" name="Slide Number Placeholder 3"/>
          <p:cNvSpPr>
            <a:spLocks noGrp="1"/>
          </p:cNvSpPr>
          <p:nvPr>
            <p:ph type="sldNum" sz="quarter" idx="5"/>
          </p:nvPr>
        </p:nvSpPr>
        <p:spPr/>
        <p:txBody>
          <a:bodyPr/>
          <a:lstStyle/>
          <a:p>
            <a:fld id="{E414EF1C-22FE-4CBD-8A63-6E7CA66F0E9F}" type="slidenum">
              <a:rPr lang="en-GB" smtClean="0"/>
              <a:t>10</a:t>
            </a:fld>
            <a:endParaRPr lang="en-GB"/>
          </a:p>
        </p:txBody>
      </p:sp>
    </p:spTree>
    <p:extLst>
      <p:ext uri="{BB962C8B-B14F-4D97-AF65-F5344CB8AC3E}">
        <p14:creationId xmlns:p14="http://schemas.microsoft.com/office/powerpoint/2010/main" val="636941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Immediately before, or at the time any person was using violence or caused them to fear violence.</a:t>
            </a:r>
          </a:p>
          <a:p>
            <a:r>
              <a:rPr lang="en-GB" dirty="0"/>
              <a:t> E.g. consenting </a:t>
            </a:r>
            <a:r>
              <a:rPr lang="en-GB" dirty="0" err="1"/>
              <a:t>sado</a:t>
            </a:r>
            <a:r>
              <a:rPr lang="en-GB" dirty="0"/>
              <a:t>-masochists (sexual activity where a person likes to inflict physical or mental harm on another, pleasure from experiencing pain) may be able to rebut the presumption which otherwise arises. - Immediately before, or at the time any person was using violence or caused him to fear violence against another person – </a:t>
            </a:r>
          </a:p>
          <a:p>
            <a:r>
              <a:rPr lang="en-GB" dirty="0"/>
              <a:t>The complainant was unlawfully detained, asleep or unconscious - The complainant was unable was unable to communicate because of a physical disability –</a:t>
            </a:r>
          </a:p>
          <a:p>
            <a:r>
              <a:rPr lang="en-GB" dirty="0"/>
              <a:t> The person gave something to the complainant causing them to be stupefied or overpowered This includes alcohol and any drugs such as Rohypnol and GBH.</a:t>
            </a:r>
          </a:p>
          <a:p>
            <a:r>
              <a:rPr lang="en-GB" dirty="0"/>
              <a:t> 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p>
          <a:p>
            <a:endParaRPr lang="en-GB" dirty="0"/>
          </a:p>
          <a:p>
            <a:endParaRPr lang="en-GB" dirty="0"/>
          </a:p>
          <a:p>
            <a:r>
              <a:rPr lang="en-GB" dirty="0"/>
              <a:t> These can be rebutted by the defence.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 If the judge does not conclude that there is sufficient evidence from the defence, then the jury will be directed to find that the victim did not consent and that the defendant could not have reasonably believed otherwise. </a:t>
            </a:r>
          </a:p>
        </p:txBody>
      </p:sp>
      <p:sp>
        <p:nvSpPr>
          <p:cNvPr id="4" name="Slide Number Placeholder 3"/>
          <p:cNvSpPr>
            <a:spLocks noGrp="1"/>
          </p:cNvSpPr>
          <p:nvPr>
            <p:ph type="sldNum" sz="quarter" idx="5"/>
          </p:nvPr>
        </p:nvSpPr>
        <p:spPr/>
        <p:txBody>
          <a:bodyPr/>
          <a:lstStyle/>
          <a:p>
            <a:fld id="{E414EF1C-22FE-4CBD-8A63-6E7CA66F0E9F}" type="slidenum">
              <a:rPr lang="en-GB" smtClean="0"/>
              <a:t>11</a:t>
            </a:fld>
            <a:endParaRPr lang="en-GB"/>
          </a:p>
        </p:txBody>
      </p:sp>
    </p:spTree>
    <p:extLst>
      <p:ext uri="{BB962C8B-B14F-4D97-AF65-F5344CB8AC3E}">
        <p14:creationId xmlns:p14="http://schemas.microsoft.com/office/powerpoint/2010/main" val="980796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 of the following situations apply: It will be presumed that the victim did not consent to the act. …and the burden will shift to the defendant to produce evidence to displace the presumption that consent was not present. Situation 1 Immediately before or at the time of the act anybody was either: Using violence against the complainant or Was causing the complainant to fear the use of violence against them. </a:t>
            </a:r>
          </a:p>
          <a:p>
            <a:endParaRPr lang="en-GB" dirty="0"/>
          </a:p>
          <a:p>
            <a:r>
              <a:rPr lang="en-GB" dirty="0"/>
              <a:t>This relates to any person, therefore a second person within the room could be either: </a:t>
            </a:r>
          </a:p>
          <a:p>
            <a:r>
              <a:rPr lang="en-GB" dirty="0"/>
              <a:t>Using violence against the complainant or causing the complainant to fear the use of violence against them. </a:t>
            </a:r>
          </a:p>
          <a:p>
            <a:r>
              <a:rPr lang="en-GB" dirty="0"/>
              <a:t>A victim who has been held at knife point. Situation 2 Immediately before or at the time of the act anybody was either</a:t>
            </a:r>
          </a:p>
        </p:txBody>
      </p:sp>
      <p:sp>
        <p:nvSpPr>
          <p:cNvPr id="4" name="Slide Number Placeholder 3"/>
          <p:cNvSpPr>
            <a:spLocks noGrp="1"/>
          </p:cNvSpPr>
          <p:nvPr>
            <p:ph type="sldNum" sz="quarter" idx="5"/>
          </p:nvPr>
        </p:nvSpPr>
        <p:spPr/>
        <p:txBody>
          <a:bodyPr/>
          <a:lstStyle/>
          <a:p>
            <a:fld id="{E414EF1C-22FE-4CBD-8A63-6E7CA66F0E9F}" type="slidenum">
              <a:rPr lang="en-GB" smtClean="0"/>
              <a:t>12</a:t>
            </a:fld>
            <a:endParaRPr lang="en-GB"/>
          </a:p>
        </p:txBody>
      </p:sp>
    </p:spTree>
    <p:extLst>
      <p:ext uri="{BB962C8B-B14F-4D97-AF65-F5344CB8AC3E}">
        <p14:creationId xmlns:p14="http://schemas.microsoft.com/office/powerpoint/2010/main" val="15984373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 4 At the time of the act the complainant was either: Asleep or Unconscious If a person consented to intercourse prior to falling asleep and intercourse takes place after they have fallen asleep…consent will be presumed to be absent. Situation</a:t>
            </a:r>
          </a:p>
          <a:p>
            <a:endParaRPr lang="en-GB" dirty="0"/>
          </a:p>
          <a:p>
            <a:r>
              <a:rPr lang="en-GB" dirty="0"/>
              <a:t> 5 Due to physical disabilities the complainant was not able to communicate their consent </a:t>
            </a:r>
          </a:p>
          <a:p>
            <a:r>
              <a:rPr lang="en-GB" dirty="0"/>
              <a:t>Consent does not have to be oral. Written notes; physical gestures, sign language etc. will all suffice. </a:t>
            </a:r>
            <a:r>
              <a:rPr lang="en-GB" dirty="0" err="1"/>
              <a:t>Eg.</a:t>
            </a:r>
            <a:r>
              <a:rPr lang="en-GB" dirty="0"/>
              <a:t> A resident in sheltered home who has difficulties in communicating due to a stroke. They may not be able to communicate their consent to the defendant. Situation </a:t>
            </a:r>
          </a:p>
          <a:p>
            <a:endParaRPr lang="en-GB" dirty="0"/>
          </a:p>
          <a:p>
            <a:r>
              <a:rPr lang="en-GB" dirty="0"/>
              <a:t>6 Any person administered or caused to be administered without the complainant’s consent a substance that would have stupefied or caused the complaint to be overpowered. Administration of alcohol or drugs relates to any person, it need not be the person who penetrates the victim.</a:t>
            </a:r>
          </a:p>
          <a:p>
            <a:endParaRPr lang="en-GB" dirty="0"/>
          </a:p>
          <a:p>
            <a:r>
              <a:rPr lang="en-GB" dirty="0"/>
              <a:t>The administration of the substance must be without the victim’s consent. So what about the victim who drinks copious amounts of alcohol– are they stupefied? YES But have they consented? YES – they have consumed the alcohol on their own volition Therefore this situation is one where the evidential presumption would not be made out. However – what Important Investigative Questions do we need to be asking the victim? What was being drunk? Did anyone buy you drinks? Did they consent to double vodkas being added to their pint? Etc.</a:t>
            </a:r>
          </a:p>
        </p:txBody>
      </p:sp>
      <p:sp>
        <p:nvSpPr>
          <p:cNvPr id="4" name="Slide Number Placeholder 3"/>
          <p:cNvSpPr>
            <a:spLocks noGrp="1"/>
          </p:cNvSpPr>
          <p:nvPr>
            <p:ph type="sldNum" sz="quarter" idx="5"/>
          </p:nvPr>
        </p:nvSpPr>
        <p:spPr/>
        <p:txBody>
          <a:bodyPr/>
          <a:lstStyle/>
          <a:p>
            <a:fld id="{E414EF1C-22FE-4CBD-8A63-6E7CA66F0E9F}" type="slidenum">
              <a:rPr lang="en-GB" smtClean="0"/>
              <a:t>13</a:t>
            </a:fld>
            <a:endParaRPr lang="en-GB"/>
          </a:p>
        </p:txBody>
      </p:sp>
    </p:spTree>
    <p:extLst>
      <p:ext uri="{BB962C8B-B14F-4D97-AF65-F5344CB8AC3E}">
        <p14:creationId xmlns:p14="http://schemas.microsoft.com/office/powerpoint/2010/main" val="38406259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Conclusive Presumption Section 76 of the Sexual Offences Act 2003 creates 'conclusive presumptions' (which means they cannot be rebutted by the defendant) about lack of consent and the absence of belief in consent in situations where the defendant deceived the complainant into sexual activity</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14</a:t>
            </a:fld>
            <a:endParaRPr lang="en-GB"/>
          </a:p>
        </p:txBody>
      </p:sp>
    </p:spTree>
    <p:extLst>
      <p:ext uri="{BB962C8B-B14F-4D97-AF65-F5344CB8AC3E}">
        <p14:creationId xmlns:p14="http://schemas.microsoft.com/office/powerpoint/2010/main" val="15547202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Complainant did not consent where it can be proved that the defendant did the act and the defendant intentionally: - </a:t>
            </a:r>
          </a:p>
          <a:p>
            <a:endParaRPr lang="en-GB" dirty="0"/>
          </a:p>
          <a:p>
            <a:r>
              <a:rPr lang="en-GB" dirty="0"/>
              <a:t>Deceived the complainant as to the nature of the act Example: the defendant intentionally tells the complainant that digital penetration of her vagina is necessary for medical reasons when in fact it is for his sexual gratification Karl Lang, 49yrs, of Newport was convicted of 12 counts of causing women to engage in sexual activity without consent over a period of 4yrs from Nov 2005 – Sept 2009.</a:t>
            </a:r>
          </a:p>
          <a:p>
            <a:endParaRPr lang="en-GB" dirty="0"/>
          </a:p>
          <a:p>
            <a:r>
              <a:rPr lang="en-GB" dirty="0"/>
              <a:t> A fraud psychic, he duped young women into stripping naked and performing sex acts in front of him claiming it would improve their chances of contacting dead relatives. He was found guilty in Newport Crown Court June 2010 &amp; sentenced to 2 yrs. - Or impersonated someone known to the complainant (But it must be of an individual known to the victim, not a film star etc) Example: a man could impersonate his twin brother in order to engage in sexual activity with a woman whom he knows would be willing to engage in sexual activity with his brother.</a:t>
            </a:r>
          </a:p>
        </p:txBody>
      </p:sp>
      <p:sp>
        <p:nvSpPr>
          <p:cNvPr id="4" name="Slide Number Placeholder 3"/>
          <p:cNvSpPr>
            <a:spLocks noGrp="1"/>
          </p:cNvSpPr>
          <p:nvPr>
            <p:ph type="sldNum" sz="quarter" idx="5"/>
          </p:nvPr>
        </p:nvSpPr>
        <p:spPr/>
        <p:txBody>
          <a:bodyPr/>
          <a:lstStyle/>
          <a:p>
            <a:fld id="{E414EF1C-22FE-4CBD-8A63-6E7CA66F0E9F}" type="slidenum">
              <a:rPr lang="en-GB" smtClean="0"/>
              <a:t>15</a:t>
            </a:fld>
            <a:endParaRPr lang="en-GB"/>
          </a:p>
        </p:txBody>
      </p:sp>
    </p:spTree>
    <p:extLst>
      <p:ext uri="{BB962C8B-B14F-4D97-AF65-F5344CB8AC3E}">
        <p14:creationId xmlns:p14="http://schemas.microsoft.com/office/powerpoint/2010/main" val="4041198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the defendant’s belief in consent is reasonable is to be determined having regard to all the circumstances at the time the alleged offence took place, including any steps the defendant took to ascertain whether the other person consented to penile penetration. It will be for the jury to decide whether any of the particular attributes of the defendant, such as extreme youth or disability, are relevant to their decisions. </a:t>
            </a:r>
          </a:p>
        </p:txBody>
      </p:sp>
      <p:sp>
        <p:nvSpPr>
          <p:cNvPr id="4" name="Slide Number Placeholder 3"/>
          <p:cNvSpPr>
            <a:spLocks noGrp="1"/>
          </p:cNvSpPr>
          <p:nvPr>
            <p:ph type="sldNum" sz="quarter" idx="5"/>
          </p:nvPr>
        </p:nvSpPr>
        <p:spPr/>
        <p:txBody>
          <a:bodyPr/>
          <a:lstStyle/>
          <a:p>
            <a:fld id="{E414EF1C-22FE-4CBD-8A63-6E7CA66F0E9F}" type="slidenum">
              <a:rPr lang="en-GB" smtClean="0"/>
              <a:t>16</a:t>
            </a:fld>
            <a:endParaRPr lang="en-GB"/>
          </a:p>
        </p:txBody>
      </p:sp>
    </p:spTree>
    <p:extLst>
      <p:ext uri="{BB962C8B-B14F-4D97-AF65-F5344CB8AC3E}">
        <p14:creationId xmlns:p14="http://schemas.microsoft.com/office/powerpoint/2010/main" val="1279160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17</a:t>
            </a:fld>
            <a:endParaRPr lang="en-GB"/>
          </a:p>
        </p:txBody>
      </p:sp>
    </p:spTree>
    <p:extLst>
      <p:ext uri="{BB962C8B-B14F-4D97-AF65-F5344CB8AC3E}">
        <p14:creationId xmlns:p14="http://schemas.microsoft.com/office/powerpoint/2010/main" val="1396048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2 of the Sexual Offences Act 2003 covers the situation where a person intentionally (and not just recklessly) penetrates the vagina or anus of another person This offence can be committed by a male or female against a male or female. A victim can be raped via penetration of their surgically constructed vagina. </a:t>
            </a:r>
          </a:p>
          <a:p>
            <a:endParaRPr lang="en-GB" dirty="0"/>
          </a:p>
          <a:p>
            <a:r>
              <a:rPr lang="en-GB" dirty="0"/>
              <a:t>The offence is committed where the penetration is by part of the body (for example, a finger) or anything else, (for example, a bottle or vibrator); where the penetration is sexual, so that it excludes, for example, intimate searches and medical procedures; where the other person does not consent to the penetration; and where the offender does not reasonably believe that the other person consents. </a:t>
            </a:r>
          </a:p>
          <a:p>
            <a:endParaRPr lang="en-GB" dirty="0"/>
          </a:p>
          <a:p>
            <a:r>
              <a:rPr lang="en-GB" dirty="0"/>
              <a:t>It is not necessary for the victim to know, or explain what they were penetrated with. This means that the offence can be used in cases where, for example the victim is a child, or a person with a learning disability or a person was blindfolded at the time of the alleged incident, and there is insufficient evidence to justify a rape charge</a:t>
            </a:r>
          </a:p>
          <a:p>
            <a:endParaRPr lang="en-GB" dirty="0"/>
          </a:p>
          <a:p>
            <a:r>
              <a:rPr lang="en-GB" dirty="0"/>
              <a:t>Intentionally – </a:t>
            </a:r>
            <a:r>
              <a:rPr lang="en-GB" dirty="0" err="1"/>
              <a:t>Mens</a:t>
            </a:r>
            <a:r>
              <a:rPr lang="en-GB" dirty="0"/>
              <a:t> Rea (motivated solely to provide sexual pleasure and not injury) </a:t>
            </a:r>
          </a:p>
          <a:p>
            <a:endParaRPr lang="en-GB" dirty="0"/>
          </a:p>
          <a:p>
            <a:r>
              <a:rPr lang="en-GB" dirty="0"/>
              <a:t>Penetration - is a continuing act from entry to withdrawal. Part of the body - References to a part of the body include references to a part surgically constructed (in particular, through gender reassignment surgery). Vagina - includes vulva </a:t>
            </a:r>
          </a:p>
          <a:p>
            <a:endParaRPr lang="en-GB" dirty="0"/>
          </a:p>
          <a:p>
            <a:r>
              <a:rPr lang="en-GB" dirty="0"/>
              <a:t>Statuary presumptions apply, Evidential and conclusive Arrest without warrant Indictment: imprisonment for life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18</a:t>
            </a:fld>
            <a:endParaRPr lang="en-GB"/>
          </a:p>
        </p:txBody>
      </p:sp>
    </p:spTree>
    <p:extLst>
      <p:ext uri="{BB962C8B-B14F-4D97-AF65-F5344CB8AC3E}">
        <p14:creationId xmlns:p14="http://schemas.microsoft.com/office/powerpoint/2010/main" val="97721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alternative limbs to the definition of "sexual". Paragraph (a) covers activity that the reasonable person would always consider to be sexual because of its nature, such as sexual intercourse, oral sex, masturbation.</a:t>
            </a:r>
          </a:p>
          <a:p>
            <a:endParaRPr lang="en-GB" dirty="0"/>
          </a:p>
          <a:p>
            <a:r>
              <a:rPr lang="en-GB" dirty="0"/>
              <a:t>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dirty="0"/>
          </a:p>
          <a:p>
            <a:r>
              <a:rPr lang="en-GB" dirty="0"/>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 </a:t>
            </a:r>
          </a:p>
          <a:p>
            <a:endParaRPr lang="en-GB" dirty="0"/>
          </a:p>
          <a:p>
            <a:r>
              <a:rPr lang="en-GB" dirty="0"/>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26 sexually relevant to a reasonable person (</a:t>
            </a:r>
            <a:r>
              <a:rPr lang="en-GB" dirty="0" err="1"/>
              <a:t>e.g</a:t>
            </a:r>
            <a:r>
              <a:rPr lang="en-GB" dirty="0"/>
              <a:t> removing a woman's shoe) do not fall within the definition of sexual activity.</a:t>
            </a:r>
          </a:p>
        </p:txBody>
      </p:sp>
      <p:sp>
        <p:nvSpPr>
          <p:cNvPr id="4" name="Slide Number Placeholder 3"/>
          <p:cNvSpPr>
            <a:spLocks noGrp="1"/>
          </p:cNvSpPr>
          <p:nvPr>
            <p:ph type="sldNum" sz="quarter" idx="5"/>
          </p:nvPr>
        </p:nvSpPr>
        <p:spPr/>
        <p:txBody>
          <a:bodyPr/>
          <a:lstStyle/>
          <a:p>
            <a:fld id="{E414EF1C-22FE-4CBD-8A63-6E7CA66F0E9F}" type="slidenum">
              <a:rPr lang="en-GB" smtClean="0"/>
              <a:t>19</a:t>
            </a:fld>
            <a:endParaRPr lang="en-GB"/>
          </a:p>
        </p:txBody>
      </p:sp>
    </p:spTree>
    <p:extLst>
      <p:ext uri="{BB962C8B-B14F-4D97-AF65-F5344CB8AC3E}">
        <p14:creationId xmlns:p14="http://schemas.microsoft.com/office/powerpoint/2010/main" val="35587900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3 of the Sexual Offences Act 2003 makes it an offence for a person intentionally to touch sexually another person without that person's consent, if they do not reasonably believe the other person consents This offence can be committed by a male or female against a male or female.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20</a:t>
            </a:fld>
            <a:endParaRPr lang="en-GB"/>
          </a:p>
        </p:txBody>
      </p:sp>
    </p:spTree>
    <p:extLst>
      <p:ext uri="{BB962C8B-B14F-4D97-AF65-F5344CB8AC3E}">
        <p14:creationId xmlns:p14="http://schemas.microsoft.com/office/powerpoint/2010/main" val="42493421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Intentionally Accidental penetration or touching will not constitute an offence. Without Consent As we will discuss shortly. Sexually Touch / Penetrate Gynaecologist conducting a medical examination involving an act of penetration with a digit would be conducting the procedure for a medical purpose rather than to obtain a sexual thrill from the act.</a:t>
            </a:r>
          </a:p>
          <a:p>
            <a:endParaRPr lang="en-GB" dirty="0"/>
          </a:p>
          <a:p>
            <a:r>
              <a:rPr lang="en-GB" dirty="0"/>
              <a:t>R v H 2005 A man asked a woman “DO YOU FANCY A SHAG?” As she walked away he grabbed her by the pocket of her tracksuit bottoms. The court deemed this act of touching to be of a sexual nature.</a:t>
            </a:r>
          </a:p>
          <a:p>
            <a:endParaRPr lang="en-GB" dirty="0"/>
          </a:p>
          <a:p>
            <a:endParaRPr lang="en-GB" dirty="0"/>
          </a:p>
          <a:p>
            <a:r>
              <a:rPr lang="en-GB" dirty="0"/>
              <a:t>Reasonable Belief in Consent In determining of the reasonableness of the defendant’s belief in consent to the penetration or sexual touching, the court will have regard to all the circumstances. The question is one of FACT. Including any steps the defendant took to ascertain whether the other person consented to penetration or sexual touching. It will be for the jury to decide whether any of the particular attributes of the defendant, such as extreme youth or disability, are relevant to their decisions. </a:t>
            </a:r>
          </a:p>
          <a:p>
            <a:endParaRPr lang="en-GB" dirty="0"/>
          </a:p>
          <a:p>
            <a:r>
              <a:rPr lang="en-GB" dirty="0"/>
              <a:t>Withdrawals of Consent (sexual intercourse as a continuing act) In the event of a withdrawal of consent an offence will be committed if both: The person intentionally continues to penetrate or touch the victim and due to their 27 awareness of the withdrawal of consent they no longer have reasonable grounds to believe that they had the victim’s consent.</a:t>
            </a:r>
          </a:p>
          <a:p>
            <a:endParaRPr lang="en-GB" dirty="0"/>
          </a:p>
          <a:p>
            <a:r>
              <a:rPr lang="en-GB" dirty="0"/>
              <a:t>Arrest without warrant Either way Summary: maximum 6 months imprisonment and/or a fine Indictment: maximum 10 years imprisonment</a:t>
            </a:r>
          </a:p>
        </p:txBody>
      </p:sp>
      <p:sp>
        <p:nvSpPr>
          <p:cNvPr id="4" name="Slide Number Placeholder 3"/>
          <p:cNvSpPr>
            <a:spLocks noGrp="1"/>
          </p:cNvSpPr>
          <p:nvPr>
            <p:ph type="sldNum" sz="quarter" idx="5"/>
          </p:nvPr>
        </p:nvSpPr>
        <p:spPr/>
        <p:txBody>
          <a:bodyPr/>
          <a:lstStyle/>
          <a:p>
            <a:fld id="{E414EF1C-22FE-4CBD-8A63-6E7CA66F0E9F}" type="slidenum">
              <a:rPr lang="en-GB" smtClean="0"/>
              <a:t>21</a:t>
            </a:fld>
            <a:endParaRPr lang="en-GB"/>
          </a:p>
        </p:txBody>
      </p:sp>
    </p:spTree>
    <p:extLst>
      <p:ext uri="{BB962C8B-B14F-4D97-AF65-F5344CB8AC3E}">
        <p14:creationId xmlns:p14="http://schemas.microsoft.com/office/powerpoint/2010/main" val="40653529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Causing a Person to Engage in Sexual Activity Without Consent • </a:t>
            </a:r>
          </a:p>
          <a:p>
            <a:endParaRPr lang="en-GB" dirty="0"/>
          </a:p>
          <a:p>
            <a:r>
              <a:rPr lang="en-GB" dirty="0"/>
              <a:t>An individual may cause another person to engage in sexual activity with them, for example, a woman compels a man who does not consent to penetrate her. •</a:t>
            </a:r>
          </a:p>
          <a:p>
            <a:r>
              <a:rPr lang="en-GB" dirty="0"/>
              <a:t> An individual could force another person to carry out a sexual act on themselves, for example, where an abuser forces their victim to masturbate. •</a:t>
            </a:r>
          </a:p>
          <a:p>
            <a:r>
              <a:rPr lang="en-GB" dirty="0"/>
              <a:t> An individual forces another person to engage in sexual activity with a third party, whether that third party is a willing participant or another victim, for example, a man forces a woman to give oral sex to a fellow abuser. </a:t>
            </a:r>
          </a:p>
          <a:p>
            <a:endParaRPr lang="en-GB" dirty="0"/>
          </a:p>
          <a:p>
            <a:endParaRPr lang="en-GB" dirty="0"/>
          </a:p>
          <a:p>
            <a:r>
              <a:rPr lang="en-GB" dirty="0"/>
              <a:t>The penalties for this offence are staggered to allow for a wide variety of circumstances. Is liable, on conviction, on indictment, to imprisonment for life. Unless subsection 4 applies, a person guilty of an offence under this section is liable</a:t>
            </a:r>
          </a:p>
          <a:p>
            <a:endParaRPr lang="en-GB" dirty="0"/>
          </a:p>
          <a:p>
            <a:r>
              <a:rPr lang="en-GB" dirty="0"/>
              <a:t>(a) On summary conviction to imprisonment for a term not exceeding 6 months or to a fine not exceeding the statutory minimum or both; (b) On conviction on indictment, to imprisonment for a term not exceeding 10 years</a:t>
            </a:r>
          </a:p>
        </p:txBody>
      </p:sp>
      <p:sp>
        <p:nvSpPr>
          <p:cNvPr id="4" name="Slide Number Placeholder 3"/>
          <p:cNvSpPr>
            <a:spLocks noGrp="1"/>
          </p:cNvSpPr>
          <p:nvPr>
            <p:ph type="sldNum" sz="quarter" idx="5"/>
          </p:nvPr>
        </p:nvSpPr>
        <p:spPr/>
        <p:txBody>
          <a:bodyPr/>
          <a:lstStyle/>
          <a:p>
            <a:fld id="{E414EF1C-22FE-4CBD-8A63-6E7CA66F0E9F}" type="slidenum">
              <a:rPr lang="en-GB" smtClean="0"/>
              <a:t>22</a:t>
            </a:fld>
            <a:endParaRPr lang="en-GB"/>
          </a:p>
        </p:txBody>
      </p:sp>
    </p:spTree>
    <p:extLst>
      <p:ext uri="{BB962C8B-B14F-4D97-AF65-F5344CB8AC3E}">
        <p14:creationId xmlns:p14="http://schemas.microsoft.com/office/powerpoint/2010/main" val="6772000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brought into combat Date Rape Drugs. The drug does not have to GHB or Rohypnol. </a:t>
            </a:r>
          </a:p>
          <a:p>
            <a:endParaRPr lang="en-GB" dirty="0"/>
          </a:p>
          <a:p>
            <a:r>
              <a:rPr lang="en-GB" dirty="0"/>
              <a:t>If a non-harmful substance is used with the mistaken belief to stupefy – offence complete. There is no need for the person to be overpowered or stupefied provided the perpetrator intended the substance administered or taken to have such an effect. </a:t>
            </a:r>
          </a:p>
        </p:txBody>
      </p:sp>
      <p:sp>
        <p:nvSpPr>
          <p:cNvPr id="4" name="Slide Number Placeholder 3"/>
          <p:cNvSpPr>
            <a:spLocks noGrp="1"/>
          </p:cNvSpPr>
          <p:nvPr>
            <p:ph type="sldNum" sz="quarter" idx="5"/>
          </p:nvPr>
        </p:nvSpPr>
        <p:spPr/>
        <p:txBody>
          <a:bodyPr/>
          <a:lstStyle/>
          <a:p>
            <a:fld id="{E414EF1C-22FE-4CBD-8A63-6E7CA66F0E9F}" type="slidenum">
              <a:rPr lang="en-GB" smtClean="0"/>
              <a:t>23</a:t>
            </a:fld>
            <a:endParaRPr lang="en-GB"/>
          </a:p>
        </p:txBody>
      </p:sp>
    </p:spTree>
    <p:extLst>
      <p:ext uri="{BB962C8B-B14F-4D97-AF65-F5344CB8AC3E}">
        <p14:creationId xmlns:p14="http://schemas.microsoft.com/office/powerpoint/2010/main" val="36442173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Preservation of Life Victims welfare and medical Needs The victim will probably be in shock Does the Victim need Medical attention? Think Forensics – clothing / DNA transfer / The victim may need the toilet / wash / eat / drink / cigarette – Think FORENSICS!!!! First Account Must be recorded verbatim – PNB – or Sexual Offences investigation Booklet Record the demeanour of the victim</a:t>
            </a:r>
          </a:p>
          <a:p>
            <a:endParaRPr lang="en-GB" dirty="0"/>
          </a:p>
          <a:p>
            <a:endParaRPr lang="en-GB" dirty="0"/>
          </a:p>
          <a:p>
            <a:r>
              <a:rPr lang="en-GB" dirty="0"/>
              <a:t> 30 Preservation of Scene Identify scene Cordon Assessing the scenes Weather conditions – cover areas Securing Evidence (incl. forensic evidence) EEK – look at these later Preserving forensic evidence Identifying Victim(s) and witnesses Evidence of First Complaint – Has Victim spoken to A. </a:t>
            </a:r>
            <a:r>
              <a:rPr lang="en-GB" dirty="0" err="1"/>
              <a:t>Nother</a:t>
            </a:r>
            <a:r>
              <a:rPr lang="en-GB" dirty="0"/>
              <a:t>? Record demeanour / verbatim (corroborates victim’s account) Identifying any witnesses – record contact details – brief account Identifying suspects Obtain details / description from victim – Extremely important – PACE CODES OF PRACTICE CODE D para</a:t>
            </a:r>
          </a:p>
          <a:p>
            <a:endParaRPr lang="en-GB" dirty="0"/>
          </a:p>
          <a:p>
            <a:r>
              <a:rPr lang="en-GB" dirty="0"/>
              <a:t> 3.1 FIRST DESCRIPTION A record shall be made of the suspect description as first given by a potential witness. This record must be made and kept in a form which enables details of that description to be accurately produced from it, in a visible and legible form. This will be disclosed to the defence!!!! Circulate details via radio Arrest if possible – Cross contamination issues!! Different Officers/ Cars to deal with each part</a:t>
            </a:r>
          </a:p>
        </p:txBody>
      </p:sp>
      <p:sp>
        <p:nvSpPr>
          <p:cNvPr id="4" name="Slide Number Placeholder 3"/>
          <p:cNvSpPr>
            <a:spLocks noGrp="1"/>
          </p:cNvSpPr>
          <p:nvPr>
            <p:ph type="sldNum" sz="quarter" idx="5"/>
          </p:nvPr>
        </p:nvSpPr>
        <p:spPr/>
        <p:txBody>
          <a:bodyPr/>
          <a:lstStyle/>
          <a:p>
            <a:fld id="{E414EF1C-22FE-4CBD-8A63-6E7CA66F0E9F}" type="slidenum">
              <a:rPr lang="en-GB" smtClean="0"/>
              <a:t>24</a:t>
            </a:fld>
            <a:endParaRPr lang="en-GB"/>
          </a:p>
        </p:txBody>
      </p:sp>
    </p:spTree>
    <p:extLst>
      <p:ext uri="{BB962C8B-B14F-4D97-AF65-F5344CB8AC3E}">
        <p14:creationId xmlns:p14="http://schemas.microsoft.com/office/powerpoint/2010/main" val="24932074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26</a:t>
            </a:fld>
            <a:endParaRPr lang="en-GB"/>
          </a:p>
        </p:txBody>
      </p:sp>
    </p:spTree>
    <p:extLst>
      <p:ext uri="{BB962C8B-B14F-4D97-AF65-F5344CB8AC3E}">
        <p14:creationId xmlns:p14="http://schemas.microsoft.com/office/powerpoint/2010/main" val="40452934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of this may be of benefit to victims in ensuring they are dealt with in a way which will not increase trauma and which may assist recovery, help to gain victims confidence in the police and encourage a willingness to participate as witnesses during investigations and subsequent court cases.</a:t>
            </a:r>
          </a:p>
          <a:p>
            <a:endParaRPr lang="en-GB" dirty="0"/>
          </a:p>
          <a:p>
            <a:r>
              <a:rPr lang="en-GB" dirty="0"/>
              <a:t>Many police officers expect the average person to resist physically. However, a major study revealed that only a quarter of rape victims struggle with their attackers. </a:t>
            </a:r>
          </a:p>
          <a:p>
            <a:endParaRPr lang="en-GB" dirty="0"/>
          </a:p>
          <a:p>
            <a:r>
              <a:rPr lang="en-GB" dirty="0"/>
              <a:t>When victims realise they cannot escape even those who initially struggle cease to do so. This response can confuse everyone, even victims. This reaction is based on profound primal terror resulting in a frozen fright response. </a:t>
            </a:r>
          </a:p>
          <a:p>
            <a:endParaRPr lang="en-GB" dirty="0"/>
          </a:p>
          <a:p>
            <a:r>
              <a:rPr lang="en-GB" dirty="0"/>
              <a:t>Victims submit in order to avoid being killed, but this can be wrongly interpreted as consent. 36 Victims may subsequently suffer from feelings which are related to the fear of death, ranging from humiliation to guilt, self-blame, anger or a desire for revenge.</a:t>
            </a:r>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27</a:t>
            </a:fld>
            <a:endParaRPr lang="en-GB"/>
          </a:p>
        </p:txBody>
      </p:sp>
    </p:spTree>
    <p:extLst>
      <p:ext uri="{BB962C8B-B14F-4D97-AF65-F5344CB8AC3E}">
        <p14:creationId xmlns:p14="http://schemas.microsoft.com/office/powerpoint/2010/main" val="41834651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Acute stage The acute stage occurs in the days or weeks after a rape. </a:t>
            </a:r>
          </a:p>
          <a:p>
            <a:r>
              <a:rPr lang="en-GB" dirty="0"/>
              <a:t>Durations vary as to the amount of time the victim may remain in the acute stage. </a:t>
            </a:r>
          </a:p>
          <a:p>
            <a:r>
              <a:rPr lang="en-GB" dirty="0"/>
              <a:t>The immediate symptoms may last a few days to a few weeks and may overlap with the outward adjustment stage. There is no "typical" response amongst rape victims. However, in many cases, a rape victim's acute stage can be classified as one of three responses: expressed ("He or she may appear agitated or hysterical, [and] may suffer from crying spells or anxiety attacks"); controlled ("the survivor appears to be without emotion and acts as if 'nothing happened' and 'everything is fine'"); or shock/disbelief ("the survivor reacts with a strong sense of disorientation. They may have difficulty concentrating, making decisions, or doing everyday tasks. They may also have poor recall of the assault"). 37 Not all rape survivors show their emotions outwardly. Some may appear calm and unaffected by the assault.[2] Behaviours present in the acute stage can include: Diminished alertness, numbness, dulled sensory, affective and memory functions, disorganised thought content, vomiting, nausea, paralysing anxiety, pronounced internal tremor, obsession to wash or clean themselves. Hysteria, confusion and crying. Bewilderment. Acute sensitivity to the reaction of other people. The outward adjustment stage Survivors in this stage seem to have resumed their normal lifestyle. However, they simultaneously suffer profound internal turmoil, which may manifest in a variety of ways as the survivor copes with the long-term trauma of a rape. In a 1976 paper, Burgess and Holmstrom note that all but 1 of their 92 subjects exhibited maladaptive coping mechanisms after a rape. The outward adjustment stage may last from several months to many years after a rape. Potential coping strategies during the outward adjustment phase: minimization (pretending 'everything is fine'), </a:t>
            </a:r>
            <a:r>
              <a:rPr lang="en-GB" dirty="0" err="1"/>
              <a:t>dramatisation</a:t>
            </a:r>
            <a:r>
              <a:rPr lang="en-GB" dirty="0"/>
              <a:t> (cannot stop talking about the assault), suppression (refuses to discuss the rape), explanation (analyses what happened), flight (moves to a new home or city, alters appearance) Other coping mechanisms that may appear during the outward adjustment phase include: Poor health in general, continuing anxiety, sense of helplessness, hypervigilance, inability to maintain previously close relationships, experiencing a general response of nervousness known as the "startle response,“ persistent fear and or depression at much higher rates than the general population, mood swings from relatively happy to depression or anger, extreme anger and hostility (more typical of male victims). Some survivors may even say "I HATE PEOPLE" or "I HATE THE WORLD". Sleep disturbances such as vivid dreams and recurring nightmares, insomnia, wakefulness, night terrors, flashbacks, dissociation (feeling like one is not attached to one's body), panic attacks, reliance on coping mechanisms, some of which may be beneficial (e.g., philosophy and family support), and others that may ultimately be counterproductive (e.g., self harm, drug, or alcohol abuse), lifestyle. Survivors in this stage can have their lifestyle affected in some of the following ways: Their sense of personal security or safety is damaged. They feel hesitant to enter new relationships. Questioning their sexual identity or sexual orientation (more typical of men raped by other men or women raped by other women). </a:t>
            </a:r>
          </a:p>
          <a:p>
            <a:r>
              <a:rPr lang="en-GB" dirty="0"/>
              <a:t>Sexual relationships 37 become disturbed.[18] Many survivors have reported that they were unable to reestablish normal sexual relations and often shied away from sexual contact for some time after the rape. Some report inhibited sexual response and flashbacks to the rape during intercourse. Conversely, some rape survivors become hyper-sexual or promiscuous following sexual attacks, sometimes as a way to reassert a measure of control over their sexual relations. Some rape survivors may see the world as a more threatening place to live in, so they will place restrictions on their lives, interrupting their normal activity. </a:t>
            </a:r>
          </a:p>
          <a:p>
            <a:r>
              <a:rPr lang="en-GB" dirty="0"/>
              <a:t>For example, they may discontinue previously active involvements in societies, groups or clubs, or a parent who was a survivor of rape may place restrictions on the freedom of their children.</a:t>
            </a:r>
          </a:p>
          <a:p>
            <a:endParaRPr lang="en-GB" dirty="0"/>
          </a:p>
          <a:p>
            <a:r>
              <a:rPr lang="en-GB" dirty="0"/>
              <a:t> Physiological responses Whether or not they were injured during a sexual assault, survivors exhibit higher rates of poor health in the months and years after an assault, including acute somatoform disorders (physical symptoms with no identifiable cause). Physiological reactions such as tension headaches, fatigue, general feelings of soreness or localized pain in the chest, throat, arms or legs. Specific symptoms may occur that relate to the area of the body assaulted. Survivors of oral rape may have a variety of mouth and throat complaints, while survivors of vaginal or anal rape have physical reactions related to these areas. </a:t>
            </a:r>
          </a:p>
          <a:p>
            <a:r>
              <a:rPr lang="en-GB" dirty="0"/>
              <a:t>Nature of the assault The nature of the act, the relationship with the offender, the type and amount of force used, and the circumstances of the assault all influence the impact of an assault on the victim. When the assault is committed by a stranger, fear seems to be the most difficult emotion to manage for many people. (Feelings of vulnerability arise). More commonly, assaults are committed by someone the victim knows and trusts there may be heightened feelings of self-blame and guilt.</a:t>
            </a:r>
          </a:p>
          <a:p>
            <a:endParaRPr lang="en-GB" dirty="0"/>
          </a:p>
          <a:p>
            <a:r>
              <a:rPr lang="en-GB" dirty="0"/>
              <a:t> Underground stage Victims attempt to return to their lives as if nothing happened. May block thoughts of the assault from their minds and may not want to talk about the incident or any of the related issues. (They don't want to think about it). Victims may have difficulty in concentrating and some depression. Dissociation and trying to get back to their lives before the assault. The underground stage may last for years and the victim seems as though they are "over it", despite the fact the emotional issues are not resolved. Reorganization stage May return to emotional turmoil. The return of emotional pain can frighten people in this stage. </a:t>
            </a:r>
          </a:p>
          <a:p>
            <a:endParaRPr lang="en-GB" dirty="0"/>
          </a:p>
          <a:p>
            <a:r>
              <a:rPr lang="en-GB" dirty="0"/>
              <a:t>Fears and phobias may develop. They may be related specifically to the assailant or the circumstances or the attack or they may be much more generalized. 37 Appetite disturbances such as nausea and vomiting. Rape survivors are also prone to developing anorexia nervosa and/or bulimia. Nightmares, night terrors feel like they plague the victim. Violent fantasies of revenge may also arise. Phobias A common psychological defence that is seen in rape survivors is the development of fears and phobias specific to the circumstances of the rape, for example: A fear of being in crowds. A fear of being left alone anywhere. A fear of men or women. (androphobia or gynophobia). A fear of going out at all, agoraphobia. A fear of being touched, </a:t>
            </a:r>
            <a:r>
              <a:rPr lang="en-GB" dirty="0" err="1"/>
              <a:t>hapnophobia</a:t>
            </a:r>
            <a:r>
              <a:rPr lang="en-GB" dirty="0"/>
              <a:t>. </a:t>
            </a:r>
          </a:p>
          <a:p>
            <a:r>
              <a:rPr lang="en-GB" dirty="0"/>
              <a:t>Specific fears related to certain characteristics of the assailant, e.g. side-burns, straight hair, the smell of alcohol or cigarettes, type of clothing or car. Some survivors develop very suspicious, paranoid feelings about strangers. Some feel a pervasive fear of most or all other people. The renormalisation stage In this stage, the survivor begins to recognise his or her adjustment phase. Recognising the impact of the rape for survivors who were in denial, and recognising the secondary damage of any counterproductive coping tactics (e.g., recognising that one's drug abuse began to help cope with the aftermath of a rape) is particularly important. Male victims typically do not seek psychotherapy for a long time after the sexual assault—according to Lacey and Roberts,[19] less than half of male victims sought therapy within six months and the average interval between assault and therapy was 2.5 years; King and Woollett's[20] study of over 100 male rape victims found that the mean interval between assault and therapy was 16.4 years.</a:t>
            </a:r>
          </a:p>
          <a:p>
            <a:endParaRPr lang="en-GB" dirty="0"/>
          </a:p>
          <a:p>
            <a:r>
              <a:rPr lang="en-GB" dirty="0"/>
              <a:t> During renormalisation, survivors integrate the sexual assault into their lives so that the rape is no longer the central focus of their lives; negative feelings such as guilt and shame become resolved, and survivors no longer blame themselves for the attack. The effects of rape are varied and how a victim reacts to the attack depends upon their circumstances. Each victim has their own way of coping, and there is no right way or wrong way to react to sexual violence. How a victim copes may be complicated by the reactions of their family and friends, what their preconceptions about rape were, and the treatment they receives, for example, at the police station, and later, in court. </a:t>
            </a:r>
          </a:p>
        </p:txBody>
      </p:sp>
      <p:sp>
        <p:nvSpPr>
          <p:cNvPr id="4" name="Slide Number Placeholder 3"/>
          <p:cNvSpPr>
            <a:spLocks noGrp="1"/>
          </p:cNvSpPr>
          <p:nvPr>
            <p:ph type="sldNum" sz="quarter" idx="5"/>
          </p:nvPr>
        </p:nvSpPr>
        <p:spPr/>
        <p:txBody>
          <a:bodyPr/>
          <a:lstStyle/>
          <a:p>
            <a:fld id="{E414EF1C-22FE-4CBD-8A63-6E7CA66F0E9F}" type="slidenum">
              <a:rPr lang="en-GB" smtClean="0"/>
              <a:t>29</a:t>
            </a:fld>
            <a:endParaRPr lang="en-GB"/>
          </a:p>
        </p:txBody>
      </p:sp>
    </p:spTree>
    <p:extLst>
      <p:ext uri="{BB962C8B-B14F-4D97-AF65-F5344CB8AC3E}">
        <p14:creationId xmlns:p14="http://schemas.microsoft.com/office/powerpoint/2010/main" val="26681833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long does anonymity last? The protection applies as soon as the offence has been committed irrespective of whether or not criminal proceedings follow. </a:t>
            </a:r>
          </a:p>
          <a:p>
            <a:endParaRPr lang="en-GB" dirty="0"/>
          </a:p>
          <a:p>
            <a:r>
              <a:rPr lang="en-GB" dirty="0"/>
              <a:t>Reporting of criminal proceedings is not forbidden but the inclusion of any information which would lead to the identification of a complainant is prohibited. Under this section, anonymity lasts for a lifetime.</a:t>
            </a:r>
          </a:p>
          <a:p>
            <a:endParaRPr lang="en-GB" dirty="0"/>
          </a:p>
          <a:p>
            <a:r>
              <a:rPr lang="en-GB" dirty="0"/>
              <a:t> Summary Offence – Fine not exceeding level five. Power of arrest without warrant – constables/ other persons</a:t>
            </a:r>
          </a:p>
        </p:txBody>
      </p:sp>
      <p:sp>
        <p:nvSpPr>
          <p:cNvPr id="4" name="Slide Number Placeholder 3"/>
          <p:cNvSpPr>
            <a:spLocks noGrp="1"/>
          </p:cNvSpPr>
          <p:nvPr>
            <p:ph type="sldNum" sz="quarter" idx="5"/>
          </p:nvPr>
        </p:nvSpPr>
        <p:spPr/>
        <p:txBody>
          <a:bodyPr/>
          <a:lstStyle/>
          <a:p>
            <a:fld id="{E414EF1C-22FE-4CBD-8A63-6E7CA66F0E9F}" type="slidenum">
              <a:rPr lang="en-GB" smtClean="0"/>
              <a:t>30</a:t>
            </a:fld>
            <a:endParaRPr lang="en-GB"/>
          </a:p>
        </p:txBody>
      </p:sp>
    </p:spTree>
    <p:extLst>
      <p:ext uri="{BB962C8B-B14F-4D97-AF65-F5344CB8AC3E}">
        <p14:creationId xmlns:p14="http://schemas.microsoft.com/office/powerpoint/2010/main" val="3249490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3AEF-C96E-584D-1E92-179F86934C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D62D73-728B-BFB2-A750-9C3ACCD20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3D674-2084-4D1A-B165-487A9027EAA0}"/>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5" name="Footer Placeholder 4">
            <a:extLst>
              <a:ext uri="{FF2B5EF4-FFF2-40B4-BE49-F238E27FC236}">
                <a16:creationId xmlns:a16="http://schemas.microsoft.com/office/drawing/2014/main" id="{F151568C-39F3-F1FB-53A5-01EAB60C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121D1-84AF-43A5-B1F7-B72A86A56AB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417848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63F2-E3FF-70D2-FEB9-A6D2839D64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2329F-9851-47E7-A470-B246999DF6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98EFA-24F1-F660-3633-36DF7B9DAC4C}"/>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5" name="Footer Placeholder 4">
            <a:extLst>
              <a:ext uri="{FF2B5EF4-FFF2-40B4-BE49-F238E27FC236}">
                <a16:creationId xmlns:a16="http://schemas.microsoft.com/office/drawing/2014/main" id="{DAA483D0-0B45-7E64-7EEC-E1E6B5AEA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5CC53-172A-A6BF-CC3F-B15EAEC6207A}"/>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655496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2E6C-C871-D60C-6C13-3D0FBB78E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C7B2D-574C-7182-F5F5-1221562483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D635A-FA02-88CC-B7E2-BAB388FCFB62}"/>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5" name="Footer Placeholder 4">
            <a:extLst>
              <a:ext uri="{FF2B5EF4-FFF2-40B4-BE49-F238E27FC236}">
                <a16:creationId xmlns:a16="http://schemas.microsoft.com/office/drawing/2014/main" id="{BD455611-77AC-C238-BC0E-4016F3D2D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5FD65-186E-90DD-9C0F-428F7EC44E26}"/>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50559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345B-9C7A-8298-C602-082ECCEAFF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93009-1E2A-6072-0F21-83464E9BD4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14A1DE-988A-2086-A262-37603DF9CC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7BAF4B-FA2D-000A-8C06-953AF134F25C}"/>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6" name="Footer Placeholder 5">
            <a:extLst>
              <a:ext uri="{FF2B5EF4-FFF2-40B4-BE49-F238E27FC236}">
                <a16:creationId xmlns:a16="http://schemas.microsoft.com/office/drawing/2014/main" id="{2EB6D865-C0F1-165F-B291-FB04047D0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FFBB2-01FB-B3EE-6152-4E0375F7B2A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151876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F955-51AE-BC16-82F4-17FAE0E3AC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CCBFF-726E-DDE1-46B9-77E60F817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D1D67B-88E7-1BB2-0828-9AA3A728FE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D622B7-1D60-249D-4F9E-3535D0FA7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95415-1AC6-BC2E-8424-B636AF8C33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5DE590-D1EB-7188-5E3A-5838F2D7F8A9}"/>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8" name="Footer Placeholder 7">
            <a:extLst>
              <a:ext uri="{FF2B5EF4-FFF2-40B4-BE49-F238E27FC236}">
                <a16:creationId xmlns:a16="http://schemas.microsoft.com/office/drawing/2014/main" id="{819BC65B-7286-43F8-0245-42404703B0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47EEE6-23EC-6BEE-23E6-BDB6ED75EF0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69220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55A1-D165-BFB3-20F5-1773ED8519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E3755E-57AC-C1B8-1210-14E2CA542A29}"/>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4" name="Footer Placeholder 3">
            <a:extLst>
              <a:ext uri="{FF2B5EF4-FFF2-40B4-BE49-F238E27FC236}">
                <a16:creationId xmlns:a16="http://schemas.microsoft.com/office/drawing/2014/main" id="{81F67C3E-9F21-EA37-9E5D-4CA8B7ACA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299B4B-B4B5-1CF4-5C5A-409E7B6FF28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968973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3ECCA-56E9-1547-AD78-B3A0A4BB7E6E}"/>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3" name="Footer Placeholder 2">
            <a:extLst>
              <a:ext uri="{FF2B5EF4-FFF2-40B4-BE49-F238E27FC236}">
                <a16:creationId xmlns:a16="http://schemas.microsoft.com/office/drawing/2014/main" id="{F2FB0DB4-42B8-DCB3-D0B7-9A79149099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C62BF-EB70-973F-2458-C25EA66D825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489615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0E52-B58E-82D9-931F-777604CF8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ADC550-8457-F7F4-3764-4A1CD6BFC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7493C5-EE6C-7E05-CC5E-1CAE032A8F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45F966-A953-572B-DEB0-B2272B386F49}"/>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6" name="Footer Placeholder 5">
            <a:extLst>
              <a:ext uri="{FF2B5EF4-FFF2-40B4-BE49-F238E27FC236}">
                <a16:creationId xmlns:a16="http://schemas.microsoft.com/office/drawing/2014/main" id="{A4355AD5-63F0-4692-BBEC-D7091DAE4C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C60AC6-44B5-DC3F-ED0A-C01BC668C64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59848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34DE-9499-1D03-FABA-2BE643523B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1355A5-F9E6-660F-CD31-99E23AC20D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B44BA-819E-C57B-4E4A-39600D770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0823E8-B822-BAF5-ECF7-89A54EC7C10F}"/>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6" name="Footer Placeholder 5">
            <a:extLst>
              <a:ext uri="{FF2B5EF4-FFF2-40B4-BE49-F238E27FC236}">
                <a16:creationId xmlns:a16="http://schemas.microsoft.com/office/drawing/2014/main" id="{51204B97-93E4-E9DE-DC74-6314A4688C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251A9-C205-2F74-EDBC-41192F9756F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367487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4C312-B5D9-C04C-52A0-850D922A33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6EE11-793E-7DC1-F47B-5C0C2E1D7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FE243-31FC-7B6C-9A32-FEBDEEC250A6}"/>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5" name="Footer Placeholder 4">
            <a:extLst>
              <a:ext uri="{FF2B5EF4-FFF2-40B4-BE49-F238E27FC236}">
                <a16:creationId xmlns:a16="http://schemas.microsoft.com/office/drawing/2014/main" id="{64439ACA-FFED-5158-435D-3E7FC112E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871D0-F46E-4583-63A0-19DEC076FD9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78391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43927-1A04-D0BE-0B6B-844EDBC84A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883A7-91E9-85EC-B79C-A16CBDBEFD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B15B2-3611-832D-9AF8-CCBDDDB6E3F9}"/>
              </a:ext>
            </a:extLst>
          </p:cNvPr>
          <p:cNvSpPr>
            <a:spLocks noGrp="1"/>
          </p:cNvSpPr>
          <p:nvPr>
            <p:ph type="dt" sz="half" idx="10"/>
          </p:nvPr>
        </p:nvSpPr>
        <p:spPr/>
        <p:txBody>
          <a:bodyPr/>
          <a:lstStyle/>
          <a:p>
            <a:fld id="{3D2566B9-3554-4DD5-9B2E-3A644EFA7170}" type="datetimeFigureOut">
              <a:rPr lang="en-GB" smtClean="0"/>
              <a:t>03/11/2025</a:t>
            </a:fld>
            <a:endParaRPr lang="en-GB"/>
          </a:p>
        </p:txBody>
      </p:sp>
      <p:sp>
        <p:nvSpPr>
          <p:cNvPr id="5" name="Footer Placeholder 4">
            <a:extLst>
              <a:ext uri="{FF2B5EF4-FFF2-40B4-BE49-F238E27FC236}">
                <a16:creationId xmlns:a16="http://schemas.microsoft.com/office/drawing/2014/main" id="{EB36D5BC-3314-4E2B-4628-606AE370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F98C3-A667-D1B4-31B5-C4FE400A9D8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08054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D9E8D1-6BF4-4C80-AC34-1D5C0555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08211D-6A77-B892-3B34-13305D3EC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60B9B-DC66-93EC-EF9E-3D3171C11C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2566B9-3554-4DD5-9B2E-3A644EFA7170}" type="datetimeFigureOut">
              <a:rPr lang="en-GB" smtClean="0"/>
              <a:t>03/11/2025</a:t>
            </a:fld>
            <a:endParaRPr lang="en-GB"/>
          </a:p>
        </p:txBody>
      </p:sp>
      <p:sp>
        <p:nvSpPr>
          <p:cNvPr id="5" name="Footer Placeholder 4">
            <a:extLst>
              <a:ext uri="{FF2B5EF4-FFF2-40B4-BE49-F238E27FC236}">
                <a16:creationId xmlns:a16="http://schemas.microsoft.com/office/drawing/2014/main" id="{AA5D29D5-6E10-9233-ECE9-C53C0114DB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B85B86-3752-F077-EE40-17CD4969E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C58EC-487E-4587-BE0B-171CAD97C1C9}" type="slidenum">
              <a:rPr lang="en-GB" smtClean="0"/>
              <a:t>‹#›</a:t>
            </a:fld>
            <a:endParaRPr lang="en-GB"/>
          </a:p>
        </p:txBody>
      </p:sp>
    </p:spTree>
    <p:extLst>
      <p:ext uri="{BB962C8B-B14F-4D97-AF65-F5344CB8AC3E}">
        <p14:creationId xmlns:p14="http://schemas.microsoft.com/office/powerpoint/2010/main" val="79288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pZwvrxVavnQ?feature=oembed" TargetMode="Externa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BCF186-97C7-7CEA-7488-DF1B9FA3917D}"/>
              </a:ext>
            </a:extLst>
          </p:cNvPr>
          <p:cNvPicPr>
            <a:picLocks noChangeAspect="1"/>
          </p:cNvPicPr>
          <p:nvPr/>
        </p:nvPicPr>
        <p:blipFill rotWithShape="1">
          <a:blip r:embed="rId2"/>
          <a:srcRect r="19596"/>
          <a:stretch>
            <a:fillRect/>
          </a:stretch>
        </p:blipFill>
        <p:spPr>
          <a:xfrm>
            <a:off x="4038599" y="10"/>
            <a:ext cx="8160026" cy="6875809"/>
          </a:xfrm>
          <a:prstGeom prst="rect">
            <a:avLst/>
          </a:prstGeom>
        </p:spPr>
      </p:pic>
      <p:sp>
        <p:nvSpPr>
          <p:cNvPr id="32" name="Freeform: Shape 31">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1ABF93B-A0E1-F159-FC3A-B4A5C67CF107}"/>
              </a:ext>
            </a:extLst>
          </p:cNvPr>
          <p:cNvSpPr>
            <a:spLocks noGrp="1"/>
          </p:cNvSpPr>
          <p:nvPr>
            <p:ph type="ctrTitle"/>
          </p:nvPr>
        </p:nvSpPr>
        <p:spPr>
          <a:xfrm>
            <a:off x="534473" y="2950387"/>
            <a:ext cx="3052293" cy="3531403"/>
          </a:xfrm>
        </p:spPr>
        <p:txBody>
          <a:bodyPr anchor="t">
            <a:normAutofit/>
          </a:bodyPr>
          <a:lstStyle/>
          <a:p>
            <a:pPr algn="r"/>
            <a:r>
              <a:rPr lang="en-GB" sz="4000">
                <a:solidFill>
                  <a:srgbClr val="FFFFFF"/>
                </a:solidFill>
                <a:latin typeface="Aptos Display" panose="020B0004020202020204" pitchFamily="34" charset="0"/>
              </a:rPr>
              <a:t>Rape, Consent Issues, Rape Trauma &amp; Assault by Penetration </a:t>
            </a:r>
          </a:p>
        </p:txBody>
      </p:sp>
    </p:spTree>
    <p:extLst>
      <p:ext uri="{BB962C8B-B14F-4D97-AF65-F5344CB8AC3E}">
        <p14:creationId xmlns:p14="http://schemas.microsoft.com/office/powerpoint/2010/main" val="1791941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D3A1CC-A396-4E79-84F0-77DD30229A27}"/>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A4088B6-229F-86CE-2ACD-F0149833736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kern="1200" dirty="0">
                <a:solidFill>
                  <a:srgbClr val="FFFFFF"/>
                </a:solidFill>
                <a:latin typeface="Aptos Display" panose="020B0004020202020204" pitchFamily="34" charset="0"/>
              </a:rPr>
              <a:t>Health Warning</a:t>
            </a:r>
          </a:p>
        </p:txBody>
      </p:sp>
      <p:pic>
        <p:nvPicPr>
          <p:cNvPr id="5" name="Content Placeholder 4">
            <a:extLst>
              <a:ext uri="{FF2B5EF4-FFF2-40B4-BE49-F238E27FC236}">
                <a16:creationId xmlns:a16="http://schemas.microsoft.com/office/drawing/2014/main" id="{76F40986-B90B-18AB-1634-664A393F6948}"/>
              </a:ext>
            </a:extLst>
          </p:cNvPr>
          <p:cNvPicPr>
            <a:picLocks noGrp="1" noChangeAspect="1"/>
          </p:cNvPicPr>
          <p:nvPr>
            <p:ph idx="1"/>
          </p:nvPr>
        </p:nvPicPr>
        <p:blipFill>
          <a:blip r:embed="rId3"/>
          <a:stretch>
            <a:fillRect/>
          </a:stretch>
        </p:blipFill>
        <p:spPr>
          <a:xfrm>
            <a:off x="4796768" y="467208"/>
            <a:ext cx="6637068" cy="5923584"/>
          </a:xfrm>
          <a:prstGeom prst="rect">
            <a:avLst/>
          </a:prstGeom>
        </p:spPr>
      </p:pic>
    </p:spTree>
    <p:extLst>
      <p:ext uri="{BB962C8B-B14F-4D97-AF65-F5344CB8AC3E}">
        <p14:creationId xmlns:p14="http://schemas.microsoft.com/office/powerpoint/2010/main" val="766684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1A1A1-9B48-E6C3-4B56-FA8EB409110F}"/>
              </a:ext>
            </a:extLst>
          </p:cNvPr>
          <p:cNvSpPr>
            <a:spLocks noGrp="1"/>
          </p:cNvSpPr>
          <p:nvPr>
            <p:ph type="title"/>
          </p:nvPr>
        </p:nvSpPr>
        <p:spPr>
          <a:xfrm>
            <a:off x="1136397" y="502020"/>
            <a:ext cx="5323715" cy="732420"/>
          </a:xfrm>
        </p:spPr>
        <p:txBody>
          <a:bodyPr anchor="b">
            <a:normAutofit/>
          </a:bodyPr>
          <a:lstStyle/>
          <a:p>
            <a:r>
              <a:rPr lang="en-GB" dirty="0">
                <a:latin typeface="Aptos Display" panose="020B0004020202020204" pitchFamily="34" charset="0"/>
              </a:rPr>
              <a:t>Aims and Objectives</a:t>
            </a:r>
          </a:p>
        </p:txBody>
      </p:sp>
      <p:sp>
        <p:nvSpPr>
          <p:cNvPr id="3" name="Content Placeholder 2">
            <a:extLst>
              <a:ext uri="{FF2B5EF4-FFF2-40B4-BE49-F238E27FC236}">
                <a16:creationId xmlns:a16="http://schemas.microsoft.com/office/drawing/2014/main" id="{78BE8150-A2DF-4FEC-01BB-DEF7509D3E11}"/>
              </a:ext>
            </a:extLst>
          </p:cNvPr>
          <p:cNvSpPr>
            <a:spLocks noGrp="1"/>
          </p:cNvSpPr>
          <p:nvPr>
            <p:ph idx="1"/>
          </p:nvPr>
        </p:nvSpPr>
        <p:spPr>
          <a:xfrm>
            <a:off x="1144923" y="1234440"/>
            <a:ext cx="6913354" cy="4706537"/>
          </a:xfrm>
        </p:spPr>
        <p:txBody>
          <a:bodyPr anchor="t">
            <a:noAutofit/>
          </a:bodyPr>
          <a:lstStyle/>
          <a:p>
            <a:pPr>
              <a:lnSpc>
                <a:spcPct val="150000"/>
              </a:lnSpc>
            </a:pPr>
            <a:r>
              <a:rPr lang="en-GB" sz="2000" dirty="0">
                <a:latin typeface="Aptos" panose="020B0004020202020204" pitchFamily="34" charset="0"/>
              </a:rPr>
              <a:t>To gain an understanding of offences under the Sexual Offences Act 2003</a:t>
            </a:r>
          </a:p>
          <a:p>
            <a:pPr>
              <a:lnSpc>
                <a:spcPct val="150000"/>
              </a:lnSpc>
            </a:pPr>
            <a:r>
              <a:rPr lang="en-GB" sz="2000" dirty="0">
                <a:latin typeface="Aptos" panose="020B0004020202020204" pitchFamily="34" charset="0"/>
              </a:rPr>
              <a:t>Summarise the myths and facts around the offence of rape. </a:t>
            </a:r>
          </a:p>
          <a:p>
            <a:pPr>
              <a:lnSpc>
                <a:spcPct val="150000"/>
              </a:lnSpc>
            </a:pPr>
            <a:r>
              <a:rPr lang="en-GB" sz="2000" dirty="0">
                <a:latin typeface="Aptos" panose="020B0004020202020204" pitchFamily="34" charset="0"/>
              </a:rPr>
              <a:t>Discuss how a victim of sexual crime may react.</a:t>
            </a:r>
          </a:p>
          <a:p>
            <a:pPr>
              <a:lnSpc>
                <a:spcPct val="150000"/>
              </a:lnSpc>
            </a:pPr>
            <a:r>
              <a:rPr lang="en-GB" sz="2000" dirty="0">
                <a:latin typeface="Aptos" panose="020B0004020202020204" pitchFamily="34" charset="0"/>
              </a:rPr>
              <a:t> Summarise Rape Trauma Syndrome.</a:t>
            </a:r>
          </a:p>
          <a:p>
            <a:pPr>
              <a:lnSpc>
                <a:spcPct val="150000"/>
              </a:lnSpc>
            </a:pPr>
            <a:r>
              <a:rPr lang="en-GB" sz="2000" dirty="0">
                <a:latin typeface="Aptos" panose="020B0004020202020204" pitchFamily="34" charset="0"/>
              </a:rPr>
              <a:t> Identify initial actions to be taken at the scene of sexual crime including the needs of the victim. </a:t>
            </a:r>
          </a:p>
          <a:p>
            <a:pPr>
              <a:lnSpc>
                <a:spcPct val="150000"/>
              </a:lnSpc>
            </a:pPr>
            <a:r>
              <a:rPr lang="en-GB" sz="2000" dirty="0">
                <a:latin typeface="Aptos" panose="020B0004020202020204" pitchFamily="34" charset="0"/>
              </a:rPr>
              <a:t>State how complaints of sexual offences are protected by legislation</a:t>
            </a:r>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74410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judge's head&#10;&#10;Description automatically generated">
            <a:extLst>
              <a:ext uri="{FF2B5EF4-FFF2-40B4-BE49-F238E27FC236}">
                <a16:creationId xmlns:a16="http://schemas.microsoft.com/office/drawing/2014/main" id="{EC336DAF-54A6-2310-F553-0A79D1D46E49}"/>
              </a:ext>
            </a:extLst>
          </p:cNvPr>
          <p:cNvPicPr>
            <a:picLocks noChangeAspect="1"/>
          </p:cNvPicPr>
          <p:nvPr/>
        </p:nvPicPr>
        <p:blipFill rotWithShape="1">
          <a:blip r:embed="rId3">
            <a:alphaModFix amt="50000"/>
          </a:blip>
          <a:srcRect l="12000" r="-1" b="-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4AA30CD-9BEC-279F-7631-56A7EB647346}"/>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dirty="0">
                <a:solidFill>
                  <a:srgbClr val="FFFFFF"/>
                </a:solidFill>
                <a:latin typeface="Aptos Display" panose="020B0004020202020204" pitchFamily="34" charset="0"/>
              </a:rPr>
              <a:t>Sexual Offences</a:t>
            </a:r>
          </a:p>
        </p:txBody>
      </p:sp>
      <p:sp>
        <p:nvSpPr>
          <p:cNvPr id="3" name="Content Placeholder 2">
            <a:extLst>
              <a:ext uri="{FF2B5EF4-FFF2-40B4-BE49-F238E27FC236}">
                <a16:creationId xmlns:a16="http://schemas.microsoft.com/office/drawing/2014/main" id="{021AA9CE-C8A6-F581-F9F2-42C5C57352F1}"/>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latin typeface="Aptos" panose="020B0004020202020204" pitchFamily="34" charset="0"/>
              </a:rPr>
              <a:t>Section 1 - 4 Sexual Offences Act 2003</a:t>
            </a:r>
          </a:p>
        </p:txBody>
      </p:sp>
    </p:spTree>
    <p:extLst>
      <p:ext uri="{BB962C8B-B14F-4D97-AF65-F5344CB8AC3E}">
        <p14:creationId xmlns:p14="http://schemas.microsoft.com/office/powerpoint/2010/main" val="30557242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DE05A9-E804-FED0-036D-D3978ABF9296}"/>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kern="1200" dirty="0">
                <a:solidFill>
                  <a:srgbClr val="FFFFFF"/>
                </a:solidFill>
                <a:latin typeface="Aptos Display" panose="020B0004020202020204" pitchFamily="34" charset="0"/>
              </a:rPr>
              <a:t>Rape - Section 1 SOA 2003</a:t>
            </a:r>
          </a:p>
        </p:txBody>
      </p:sp>
      <p:graphicFrame>
        <p:nvGraphicFramePr>
          <p:cNvPr id="8" name="TextBox 5">
            <a:extLst>
              <a:ext uri="{FF2B5EF4-FFF2-40B4-BE49-F238E27FC236}">
                <a16:creationId xmlns:a16="http://schemas.microsoft.com/office/drawing/2014/main" id="{18D18B69-7A07-C859-8482-48EED04E9092}"/>
              </a:ext>
            </a:extLst>
          </p:cNvPr>
          <p:cNvGraphicFramePr/>
          <p:nvPr>
            <p:extLst>
              <p:ext uri="{D42A27DB-BD31-4B8C-83A1-F6EECF244321}">
                <p14:modId xmlns:p14="http://schemas.microsoft.com/office/powerpoint/2010/main" val="1956328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39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CE081F-FB1A-0191-8579-788BFC2AE337}"/>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latin typeface="Aptos Display" panose="020B0004020202020204" pitchFamily="34" charset="0"/>
              </a:rPr>
              <a:t>Section 1 SOA 2003</a:t>
            </a:r>
          </a:p>
        </p:txBody>
      </p:sp>
      <p:graphicFrame>
        <p:nvGraphicFramePr>
          <p:cNvPr id="5" name="Content Placeholder 2">
            <a:extLst>
              <a:ext uri="{FF2B5EF4-FFF2-40B4-BE49-F238E27FC236}">
                <a16:creationId xmlns:a16="http://schemas.microsoft.com/office/drawing/2014/main" id="{B50928A2-F5E8-629B-8BBE-49DCEB76C22E}"/>
              </a:ext>
            </a:extLst>
          </p:cNvPr>
          <p:cNvGraphicFramePr>
            <a:graphicFrameLocks noGrp="1"/>
          </p:cNvGraphicFramePr>
          <p:nvPr>
            <p:ph idx="1"/>
            <p:extLst>
              <p:ext uri="{D42A27DB-BD31-4B8C-83A1-F6EECF244321}">
                <p14:modId xmlns:p14="http://schemas.microsoft.com/office/powerpoint/2010/main" val="3066577809"/>
              </p:ext>
            </p:extLst>
          </p:nvPr>
        </p:nvGraphicFramePr>
        <p:xfrm>
          <a:off x="644056" y="1575459"/>
          <a:ext cx="10927829" cy="49336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510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ooden block with letters on it&#10;&#10;Description automatically generated">
            <a:extLst>
              <a:ext uri="{FF2B5EF4-FFF2-40B4-BE49-F238E27FC236}">
                <a16:creationId xmlns:a16="http://schemas.microsoft.com/office/drawing/2014/main" id="{63905C86-6011-E2D6-AEB9-8DB8D7AFE7E6}"/>
              </a:ext>
            </a:extLst>
          </p:cNvPr>
          <p:cNvPicPr>
            <a:picLocks noGrp="1" noChangeAspect="1"/>
          </p:cNvPicPr>
          <p:nvPr>
            <p:ph idx="1"/>
          </p:nvPr>
        </p:nvPicPr>
        <p:blipFill rotWithShape="1">
          <a:blip r:embed="rId3"/>
          <a:srcRect t="5876" b="7933"/>
          <a:stretch/>
        </p:blipFill>
        <p:spPr>
          <a:xfrm>
            <a:off x="811826" y="457200"/>
            <a:ext cx="10568347" cy="5943600"/>
          </a:xfrm>
          <a:prstGeom prst="rect">
            <a:avLst/>
          </a:prstGeom>
        </p:spPr>
      </p:pic>
    </p:spTree>
    <p:extLst>
      <p:ext uri="{BB962C8B-B14F-4D97-AF65-F5344CB8AC3E}">
        <p14:creationId xmlns:p14="http://schemas.microsoft.com/office/powerpoint/2010/main" val="1567573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338835-1E97-17F5-A718-1C754BDFCA17}"/>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latin typeface="Aptos Display" panose="020B0004020202020204" pitchFamily="34" charset="0"/>
              </a:rPr>
              <a:t>Consent – S74 SOA 2003</a:t>
            </a:r>
          </a:p>
        </p:txBody>
      </p:sp>
      <p:graphicFrame>
        <p:nvGraphicFramePr>
          <p:cNvPr id="14" name="Content Placeholder 2">
            <a:extLst>
              <a:ext uri="{FF2B5EF4-FFF2-40B4-BE49-F238E27FC236}">
                <a16:creationId xmlns:a16="http://schemas.microsoft.com/office/drawing/2014/main" id="{C4B4E2CF-A002-F1AB-1FBC-BFD23BF22EE5}"/>
              </a:ext>
            </a:extLst>
          </p:cNvPr>
          <p:cNvGraphicFramePr>
            <a:graphicFrameLocks noGrp="1"/>
          </p:cNvGraphicFramePr>
          <p:nvPr>
            <p:ph idx="1"/>
            <p:extLst>
              <p:ext uri="{D42A27DB-BD31-4B8C-83A1-F6EECF244321}">
                <p14:modId xmlns:p14="http://schemas.microsoft.com/office/powerpoint/2010/main" val="15633208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607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32D54-D9DD-A60E-0E3C-AE72C33D8606}"/>
              </a:ext>
            </a:extLst>
          </p:cNvPr>
          <p:cNvSpPr>
            <a:spLocks noGrp="1"/>
          </p:cNvSpPr>
          <p:nvPr>
            <p:ph type="title"/>
          </p:nvPr>
        </p:nvSpPr>
        <p:spPr>
          <a:xfrm>
            <a:off x="699713" y="248038"/>
            <a:ext cx="9270197" cy="1159200"/>
          </a:xfrm>
        </p:spPr>
        <p:txBody>
          <a:bodyPr vert="horz" lIns="91440" tIns="45720" rIns="91440" bIns="45720" rtlCol="0" anchor="ctr">
            <a:noAutofit/>
          </a:bodyPr>
          <a:lstStyle/>
          <a:p>
            <a:r>
              <a:rPr lang="en-US" kern="1200" dirty="0">
                <a:solidFill>
                  <a:srgbClr val="FFFFFF"/>
                </a:solidFill>
                <a:latin typeface="Aptos Display" panose="020B0004020202020204" pitchFamily="34" charset="0"/>
              </a:rPr>
              <a:t>Establishing the Absence of Consent</a:t>
            </a:r>
          </a:p>
        </p:txBody>
      </p:sp>
      <p:pic>
        <p:nvPicPr>
          <p:cNvPr id="5" name="Content Placeholder 4">
            <a:extLst>
              <a:ext uri="{FF2B5EF4-FFF2-40B4-BE49-F238E27FC236}">
                <a16:creationId xmlns:a16="http://schemas.microsoft.com/office/drawing/2014/main" id="{55068FEA-78FB-2BC2-6C06-C3F46DB2DBB1}"/>
              </a:ext>
            </a:extLst>
          </p:cNvPr>
          <p:cNvPicPr>
            <a:picLocks noGrp="1" noChangeAspect="1"/>
          </p:cNvPicPr>
          <p:nvPr>
            <p:ph idx="1"/>
          </p:nvPr>
        </p:nvPicPr>
        <p:blipFill>
          <a:blip r:embed="rId3"/>
          <a:stretch>
            <a:fillRect/>
          </a:stretch>
        </p:blipFill>
        <p:spPr>
          <a:xfrm>
            <a:off x="394658" y="1655276"/>
            <a:ext cx="11492541" cy="5114182"/>
          </a:xfrm>
          <a:prstGeom prst="rect">
            <a:avLst/>
          </a:prstGeom>
        </p:spPr>
      </p:pic>
    </p:spTree>
    <p:extLst>
      <p:ext uri="{BB962C8B-B14F-4D97-AF65-F5344CB8AC3E}">
        <p14:creationId xmlns:p14="http://schemas.microsoft.com/office/powerpoint/2010/main" val="3049364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F8875-66DF-769F-0AF1-5B58BB177E92}"/>
              </a:ext>
            </a:extLst>
          </p:cNvPr>
          <p:cNvSpPr>
            <a:spLocks noGrp="1"/>
          </p:cNvSpPr>
          <p:nvPr>
            <p:ph type="title"/>
          </p:nvPr>
        </p:nvSpPr>
        <p:spPr>
          <a:xfrm>
            <a:off x="466722" y="586855"/>
            <a:ext cx="3201366" cy="3387497"/>
          </a:xfrm>
        </p:spPr>
        <p:txBody>
          <a:bodyPr anchor="b">
            <a:noAutofit/>
          </a:bodyPr>
          <a:lstStyle/>
          <a:p>
            <a:pPr algn="r"/>
            <a:r>
              <a:rPr lang="en-GB" dirty="0">
                <a:solidFill>
                  <a:srgbClr val="FFFFFF"/>
                </a:solidFill>
                <a:latin typeface="Aptos Display" panose="020B0004020202020204" pitchFamily="34" charset="0"/>
              </a:rPr>
              <a:t>Evidential Presumptions about Consent S75(a) SOA 2003</a:t>
            </a:r>
          </a:p>
        </p:txBody>
      </p:sp>
      <p:sp>
        <p:nvSpPr>
          <p:cNvPr id="3" name="Content Placeholder 2">
            <a:extLst>
              <a:ext uri="{FF2B5EF4-FFF2-40B4-BE49-F238E27FC236}">
                <a16:creationId xmlns:a16="http://schemas.microsoft.com/office/drawing/2014/main" id="{EFD38590-D09A-213E-EE2E-EA6764792FCA}"/>
              </a:ext>
            </a:extLst>
          </p:cNvPr>
          <p:cNvSpPr>
            <a:spLocks noGrp="1"/>
          </p:cNvSpPr>
          <p:nvPr>
            <p:ph idx="1"/>
          </p:nvPr>
        </p:nvSpPr>
        <p:spPr>
          <a:xfrm>
            <a:off x="4134810" y="649480"/>
            <a:ext cx="3837831" cy="5546047"/>
          </a:xfrm>
        </p:spPr>
        <p:txBody>
          <a:bodyPr anchor="ctr">
            <a:normAutofit/>
          </a:bodyPr>
          <a:lstStyle/>
          <a:p>
            <a:pPr marL="0" indent="0">
              <a:buNone/>
            </a:pPr>
            <a:r>
              <a:rPr lang="en-GB" sz="2000" dirty="0">
                <a:latin typeface="Aptos" panose="020B0004020202020204" pitchFamily="34" charset="0"/>
              </a:rPr>
              <a:t>If it is proved in court that:</a:t>
            </a:r>
          </a:p>
          <a:p>
            <a:pPr marL="0" indent="0">
              <a:buNone/>
            </a:pPr>
            <a:r>
              <a:rPr lang="en-GB" sz="2000" dirty="0">
                <a:latin typeface="Aptos" panose="020B0004020202020204" pitchFamily="34" charset="0"/>
              </a:rPr>
              <a:t>1. The defendant did the sexual assault</a:t>
            </a:r>
          </a:p>
          <a:p>
            <a:pPr marL="0" indent="0">
              <a:buNone/>
            </a:pPr>
            <a:r>
              <a:rPr lang="en-GB" sz="2000" dirty="0">
                <a:latin typeface="Aptos" panose="020B0004020202020204" pitchFamily="34" charset="0"/>
              </a:rPr>
              <a:t>2. Any of the specified circumstances existed</a:t>
            </a:r>
          </a:p>
          <a:p>
            <a:pPr marL="0" indent="0">
              <a:buNone/>
            </a:pPr>
            <a:r>
              <a:rPr lang="en-GB" sz="2000" dirty="0">
                <a:latin typeface="Aptos" panose="020B0004020202020204" pitchFamily="34" charset="0"/>
              </a:rPr>
              <a:t>3. The defendant knew any of the circumstances existed </a:t>
            </a:r>
          </a:p>
          <a:p>
            <a:endParaRPr lang="en-GB" sz="2000" dirty="0">
              <a:latin typeface="Aptos" panose="020B0004020202020204" pitchFamily="34" charset="0"/>
            </a:endParaRPr>
          </a:p>
          <a:p>
            <a:r>
              <a:rPr lang="en-GB" sz="2000" dirty="0">
                <a:latin typeface="Aptos" panose="020B0004020202020204" pitchFamily="34" charset="0"/>
              </a:rPr>
              <a:t>Then the court will make the presumption that the victim did not consent </a:t>
            </a:r>
          </a:p>
        </p:txBody>
      </p:sp>
      <p:pic>
        <p:nvPicPr>
          <p:cNvPr id="5" name="Picture 4" descr="A person sitting on the floor&#10;&#10;Description automatically generated">
            <a:extLst>
              <a:ext uri="{FF2B5EF4-FFF2-40B4-BE49-F238E27FC236}">
                <a16:creationId xmlns:a16="http://schemas.microsoft.com/office/drawing/2014/main" id="{304940C0-CE72-E64A-D35C-DC3672F5CB1D}"/>
              </a:ext>
            </a:extLst>
          </p:cNvPr>
          <p:cNvPicPr>
            <a:picLocks noChangeAspect="1"/>
          </p:cNvPicPr>
          <p:nvPr/>
        </p:nvPicPr>
        <p:blipFill rotWithShape="1">
          <a:blip r:embed="rId3"/>
          <a:srcRect t="3467"/>
          <a:stretch/>
        </p:blipFill>
        <p:spPr>
          <a:xfrm>
            <a:off x="8109502" y="881499"/>
            <a:ext cx="3615776" cy="5106881"/>
          </a:xfrm>
          <a:prstGeom prst="rect">
            <a:avLst/>
          </a:prstGeom>
        </p:spPr>
      </p:pic>
    </p:spTree>
    <p:extLst>
      <p:ext uri="{BB962C8B-B14F-4D97-AF65-F5344CB8AC3E}">
        <p14:creationId xmlns:p14="http://schemas.microsoft.com/office/powerpoint/2010/main" val="354350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3539E92-6EFA-3F38-0640-D5346BD7EF7E}"/>
              </a:ext>
            </a:extLst>
          </p:cNvPr>
          <p:cNvSpPr>
            <a:spLocks noGrp="1"/>
          </p:cNvSpPr>
          <p:nvPr>
            <p:ph type="title"/>
          </p:nvPr>
        </p:nvSpPr>
        <p:spPr>
          <a:xfrm>
            <a:off x="807490" y="845422"/>
            <a:ext cx="2880828" cy="3071906"/>
          </a:xfrm>
        </p:spPr>
        <p:txBody>
          <a:bodyPr vert="horz" lIns="91440" tIns="45720" rIns="91440" bIns="45720" rtlCol="0" anchor="t">
            <a:noAutofit/>
          </a:bodyPr>
          <a:lstStyle/>
          <a:p>
            <a:r>
              <a:rPr lang="en-US" sz="3200" kern="1200" dirty="0">
                <a:solidFill>
                  <a:srgbClr val="FFFFFF"/>
                </a:solidFill>
                <a:latin typeface="Aptos Display" panose="020B0004020202020204" pitchFamily="34" charset="0"/>
              </a:rPr>
              <a:t>Evidential Presumptions about Consent (circumstances) S75 (b) SOA 2003</a:t>
            </a:r>
          </a:p>
        </p:txBody>
      </p:sp>
      <p:pic>
        <p:nvPicPr>
          <p:cNvPr id="5" name="Content Placeholder 4">
            <a:extLst>
              <a:ext uri="{FF2B5EF4-FFF2-40B4-BE49-F238E27FC236}">
                <a16:creationId xmlns:a16="http://schemas.microsoft.com/office/drawing/2014/main" id="{9A677AD9-6C03-76E2-D6D0-C9DA316E0F9F}"/>
              </a:ext>
            </a:extLst>
          </p:cNvPr>
          <p:cNvPicPr>
            <a:picLocks noGrp="1" noChangeAspect="1"/>
          </p:cNvPicPr>
          <p:nvPr>
            <p:ph idx="1"/>
          </p:nvPr>
        </p:nvPicPr>
        <p:blipFill>
          <a:blip r:embed="rId3"/>
          <a:stretch>
            <a:fillRect/>
          </a:stretch>
        </p:blipFill>
        <p:spPr>
          <a:xfrm>
            <a:off x="4038604" y="845422"/>
            <a:ext cx="8153396" cy="4876951"/>
          </a:xfrm>
          <a:prstGeom prst="rect">
            <a:avLst/>
          </a:prstGeom>
        </p:spPr>
      </p:pic>
    </p:spTree>
    <p:extLst>
      <p:ext uri="{BB962C8B-B14F-4D97-AF65-F5344CB8AC3E}">
        <p14:creationId xmlns:p14="http://schemas.microsoft.com/office/powerpoint/2010/main" val="2294072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itle 1">
            <a:extLst>
              <a:ext uri="{FF2B5EF4-FFF2-40B4-BE49-F238E27FC236}">
                <a16:creationId xmlns:a16="http://schemas.microsoft.com/office/drawing/2014/main" id="{55F7AF8F-31E3-C5A3-E7D8-036F3D31BEA0}"/>
              </a:ext>
            </a:extLst>
          </p:cNvPr>
          <p:cNvGraphicFramePr>
            <a:graphicFrameLocks noGrp="1"/>
          </p:cNvGraphicFramePr>
          <p:nvPr>
            <p:ph idx="1"/>
            <p:extLst>
              <p:ext uri="{D42A27DB-BD31-4B8C-83A1-F6EECF244321}">
                <p14:modId xmlns:p14="http://schemas.microsoft.com/office/powerpoint/2010/main" val="1914999004"/>
              </p:ext>
            </p:extLst>
          </p:nvPr>
        </p:nvGraphicFramePr>
        <p:xfrm>
          <a:off x="4581727" y="649480"/>
          <a:ext cx="6804028" cy="554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0718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607115C-B518-BB89-4EC7-0F6D90D87C5E}"/>
              </a:ext>
            </a:extLst>
          </p:cNvPr>
          <p:cNvGraphicFramePr>
            <a:graphicFrameLocks noGrp="1"/>
          </p:cNvGraphicFramePr>
          <p:nvPr>
            <p:ph idx="1"/>
            <p:extLst>
              <p:ext uri="{D42A27DB-BD31-4B8C-83A1-F6EECF244321}">
                <p14:modId xmlns:p14="http://schemas.microsoft.com/office/powerpoint/2010/main" val="110502950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0958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A3C5537-4BB8-100F-EDE6-B24C909F4BE0}"/>
              </a:ext>
            </a:extLst>
          </p:cNvPr>
          <p:cNvSpPr>
            <a:spLocks noGrp="1"/>
          </p:cNvSpPr>
          <p:nvPr>
            <p:ph type="title"/>
          </p:nvPr>
        </p:nvSpPr>
        <p:spPr>
          <a:xfrm>
            <a:off x="98615" y="2767106"/>
            <a:ext cx="3692800" cy="3071906"/>
          </a:xfrm>
        </p:spPr>
        <p:txBody>
          <a:bodyPr vert="horz" lIns="91440" tIns="45720" rIns="91440" bIns="45720" rtlCol="0" anchor="t">
            <a:noAutofit/>
          </a:bodyPr>
          <a:lstStyle/>
          <a:p>
            <a:r>
              <a:rPr lang="en-US" kern="1200" dirty="0">
                <a:solidFill>
                  <a:srgbClr val="FFFFFF"/>
                </a:solidFill>
                <a:latin typeface="Aptos" panose="020B0004020202020204" pitchFamily="34" charset="0"/>
              </a:rPr>
              <a:t>Conclusive Presumptions about Consent S76 SOA 2003 </a:t>
            </a:r>
          </a:p>
        </p:txBody>
      </p:sp>
      <p:pic>
        <p:nvPicPr>
          <p:cNvPr id="5" name="Content Placeholder 4" descr="A diagram of a diagram&#10;&#10;Description automatically generated">
            <a:extLst>
              <a:ext uri="{FF2B5EF4-FFF2-40B4-BE49-F238E27FC236}">
                <a16:creationId xmlns:a16="http://schemas.microsoft.com/office/drawing/2014/main" id="{7BFBC457-956D-CAAF-A42C-995F203604E0}"/>
              </a:ext>
            </a:extLst>
          </p:cNvPr>
          <p:cNvPicPr>
            <a:picLocks noGrp="1" noChangeAspect="1"/>
          </p:cNvPicPr>
          <p:nvPr>
            <p:ph idx="1"/>
          </p:nvPr>
        </p:nvPicPr>
        <p:blipFill>
          <a:blip r:embed="rId3"/>
          <a:stretch>
            <a:fillRect/>
          </a:stretch>
        </p:blipFill>
        <p:spPr>
          <a:xfrm>
            <a:off x="4038603" y="845422"/>
            <a:ext cx="8054781" cy="4819397"/>
          </a:xfrm>
          <a:prstGeom prst="rect">
            <a:avLst/>
          </a:prstGeom>
        </p:spPr>
      </p:pic>
    </p:spTree>
    <p:extLst>
      <p:ext uri="{BB962C8B-B14F-4D97-AF65-F5344CB8AC3E}">
        <p14:creationId xmlns:p14="http://schemas.microsoft.com/office/powerpoint/2010/main" val="3698285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5E331FD-C141-5616-44CE-986411D3EBD9}"/>
              </a:ext>
            </a:extLst>
          </p:cNvPr>
          <p:cNvSpPr>
            <a:spLocks noGrp="1"/>
          </p:cNvSpPr>
          <p:nvPr>
            <p:ph type="title"/>
          </p:nvPr>
        </p:nvSpPr>
        <p:spPr>
          <a:xfrm>
            <a:off x="223476" y="1607868"/>
            <a:ext cx="3715738" cy="3071906"/>
          </a:xfrm>
        </p:spPr>
        <p:txBody>
          <a:bodyPr vert="horz" lIns="91440" tIns="45720" rIns="91440" bIns="45720" rtlCol="0" anchor="t">
            <a:noAutofit/>
          </a:bodyPr>
          <a:lstStyle/>
          <a:p>
            <a:r>
              <a:rPr lang="en-US" kern="1200" dirty="0">
                <a:solidFill>
                  <a:srgbClr val="FFFFFF"/>
                </a:solidFill>
                <a:latin typeface="Aptos Display" panose="020B0004020202020204" pitchFamily="34" charset="0"/>
              </a:rPr>
              <a:t>Conclusive Presumptions about Consent (circumstances) S76 SOA 2003</a:t>
            </a:r>
          </a:p>
        </p:txBody>
      </p:sp>
      <p:pic>
        <p:nvPicPr>
          <p:cNvPr id="5" name="Content Placeholder 4" descr="A blue rectangular box with black text&#10;&#10;Description automatically generated">
            <a:extLst>
              <a:ext uri="{FF2B5EF4-FFF2-40B4-BE49-F238E27FC236}">
                <a16:creationId xmlns:a16="http://schemas.microsoft.com/office/drawing/2014/main" id="{E236BFB6-D9A9-6182-B1C5-95C3745D3FE1}"/>
              </a:ext>
            </a:extLst>
          </p:cNvPr>
          <p:cNvPicPr>
            <a:picLocks noGrp="1" noChangeAspect="1"/>
          </p:cNvPicPr>
          <p:nvPr>
            <p:ph idx="1"/>
          </p:nvPr>
        </p:nvPicPr>
        <p:blipFill>
          <a:blip r:embed="rId3"/>
          <a:stretch>
            <a:fillRect/>
          </a:stretch>
        </p:blipFill>
        <p:spPr>
          <a:xfrm>
            <a:off x="4038604" y="1149532"/>
            <a:ext cx="8153396" cy="4624252"/>
          </a:xfrm>
          <a:prstGeom prst="rect">
            <a:avLst/>
          </a:prstGeom>
        </p:spPr>
      </p:pic>
    </p:spTree>
    <p:extLst>
      <p:ext uri="{BB962C8B-B14F-4D97-AF65-F5344CB8AC3E}">
        <p14:creationId xmlns:p14="http://schemas.microsoft.com/office/powerpoint/2010/main" val="3718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B7C49-4926-4346-4939-D13CF9A5272F}"/>
              </a:ext>
            </a:extLst>
          </p:cNvPr>
          <p:cNvSpPr>
            <a:spLocks noGrp="1"/>
          </p:cNvSpPr>
          <p:nvPr>
            <p:ph type="title"/>
          </p:nvPr>
        </p:nvSpPr>
        <p:spPr>
          <a:xfrm>
            <a:off x="466722" y="586855"/>
            <a:ext cx="3201366" cy="3387497"/>
          </a:xfrm>
        </p:spPr>
        <p:txBody>
          <a:bodyPr anchor="b">
            <a:normAutofit/>
          </a:bodyPr>
          <a:lstStyle/>
          <a:p>
            <a:pPr algn="r"/>
            <a:r>
              <a:rPr lang="en-GB" dirty="0">
                <a:solidFill>
                  <a:srgbClr val="FFFFFF"/>
                </a:solidFill>
                <a:latin typeface="Aptos Display" panose="020B0004020202020204" pitchFamily="34" charset="0"/>
              </a:rPr>
              <a:t>Sexual Offences </a:t>
            </a:r>
          </a:p>
        </p:txBody>
      </p:sp>
      <p:sp>
        <p:nvSpPr>
          <p:cNvPr id="3" name="Content Placeholder 2">
            <a:extLst>
              <a:ext uri="{FF2B5EF4-FFF2-40B4-BE49-F238E27FC236}">
                <a16:creationId xmlns:a16="http://schemas.microsoft.com/office/drawing/2014/main" id="{27901766-8B14-6E1F-7380-52CDA8FCFF91}"/>
              </a:ext>
            </a:extLst>
          </p:cNvPr>
          <p:cNvSpPr>
            <a:spLocks noGrp="1"/>
          </p:cNvSpPr>
          <p:nvPr>
            <p:ph idx="1"/>
          </p:nvPr>
        </p:nvSpPr>
        <p:spPr>
          <a:xfrm>
            <a:off x="4810259" y="649480"/>
            <a:ext cx="6555347" cy="5546047"/>
          </a:xfrm>
        </p:spPr>
        <p:txBody>
          <a:bodyPr anchor="ctr">
            <a:normAutofit/>
          </a:bodyPr>
          <a:lstStyle/>
          <a:p>
            <a:pPr>
              <a:lnSpc>
                <a:spcPct val="150000"/>
              </a:lnSpc>
            </a:pPr>
            <a:r>
              <a:rPr lang="en-GB" sz="2000" dirty="0">
                <a:latin typeface="Aptos" panose="020B0004020202020204" pitchFamily="34" charset="0"/>
              </a:rPr>
              <a:t>Did the defendant behave reasonably?</a:t>
            </a:r>
          </a:p>
          <a:p>
            <a:pPr>
              <a:lnSpc>
                <a:spcPct val="150000"/>
              </a:lnSpc>
            </a:pPr>
            <a:endParaRPr lang="en-GB" sz="2000" dirty="0">
              <a:latin typeface="Aptos" panose="020B0004020202020204" pitchFamily="34" charset="0"/>
            </a:endParaRPr>
          </a:p>
          <a:p>
            <a:pPr>
              <a:lnSpc>
                <a:spcPct val="150000"/>
              </a:lnSpc>
            </a:pPr>
            <a:r>
              <a:rPr lang="en-GB" sz="2000" b="1" dirty="0">
                <a:latin typeface="Aptos" panose="020B0004020202020204" pitchFamily="34" charset="0"/>
              </a:rPr>
              <a:t>Definition of ‘Reasonable Belief’ </a:t>
            </a:r>
          </a:p>
          <a:p>
            <a:pPr>
              <a:lnSpc>
                <a:spcPct val="150000"/>
              </a:lnSpc>
            </a:pPr>
            <a:r>
              <a:rPr lang="en-GB" sz="2000" dirty="0">
                <a:latin typeface="Aptos" panose="020B0004020202020204" pitchFamily="34" charset="0"/>
              </a:rPr>
              <a:t>To convict someone for the offence of rape or assault by penetration (see below) it must be proved that the defendant did not reasonably believe that the other person consented. In other words, did the defendant behave reasonably? This is a subjective test, but a test to which one applies the question of whether something is reasonable. </a:t>
            </a:r>
          </a:p>
        </p:txBody>
      </p:sp>
    </p:spTree>
    <p:extLst>
      <p:ext uri="{BB962C8B-B14F-4D97-AF65-F5344CB8AC3E}">
        <p14:creationId xmlns:p14="http://schemas.microsoft.com/office/powerpoint/2010/main" val="2816680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57BB1-F93E-B48D-1815-E916A90425AA}"/>
              </a:ext>
            </a:extLst>
          </p:cNvPr>
          <p:cNvSpPr>
            <a:spLocks noGrp="1"/>
          </p:cNvSpPr>
          <p:nvPr>
            <p:ph type="title"/>
          </p:nvPr>
        </p:nvSpPr>
        <p:spPr>
          <a:xfrm>
            <a:off x="838200" y="79511"/>
            <a:ext cx="10515600" cy="601526"/>
          </a:xfrm>
        </p:spPr>
        <p:txBody>
          <a:bodyPr>
            <a:normAutofit fontScale="90000"/>
          </a:bodyPr>
          <a:lstStyle/>
          <a:p>
            <a:r>
              <a:rPr lang="en-GB" dirty="0"/>
              <a:t>Consent</a:t>
            </a:r>
          </a:p>
        </p:txBody>
      </p:sp>
      <p:pic>
        <p:nvPicPr>
          <p:cNvPr id="4" name="Online Media 3" title="Tea and Consent">
            <a:hlinkClick r:id="" action="ppaction://media"/>
            <a:extLst>
              <a:ext uri="{FF2B5EF4-FFF2-40B4-BE49-F238E27FC236}">
                <a16:creationId xmlns:a16="http://schemas.microsoft.com/office/drawing/2014/main" id="{74C13478-44EB-6CBB-AA68-477A5625AEE5}"/>
              </a:ext>
            </a:extLst>
          </p:cNvPr>
          <p:cNvPicPr>
            <a:picLocks noGrp="1" noRot="1" noChangeAspect="1"/>
          </p:cNvPicPr>
          <p:nvPr>
            <p:ph idx="1"/>
            <a:videoFile r:link="rId1"/>
          </p:nvPr>
        </p:nvPicPr>
        <p:blipFill>
          <a:blip r:embed="rId4"/>
          <a:stretch>
            <a:fillRect/>
          </a:stretch>
        </p:blipFill>
        <p:spPr>
          <a:xfrm>
            <a:off x="818583" y="749445"/>
            <a:ext cx="10535217" cy="5427518"/>
          </a:xfrm>
          <a:prstGeom prst="rect">
            <a:avLst/>
          </a:prstGeom>
        </p:spPr>
      </p:pic>
    </p:spTree>
    <p:extLst>
      <p:ext uri="{BB962C8B-B14F-4D97-AF65-F5344CB8AC3E}">
        <p14:creationId xmlns:p14="http://schemas.microsoft.com/office/powerpoint/2010/main" val="243659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70A4-4661-4194-4CBF-95861C9E8797}"/>
              </a:ext>
            </a:extLst>
          </p:cNvPr>
          <p:cNvSpPr>
            <a:spLocks noGrp="1"/>
          </p:cNvSpPr>
          <p:nvPr>
            <p:ph type="title"/>
          </p:nvPr>
        </p:nvSpPr>
        <p:spPr>
          <a:xfrm>
            <a:off x="586478" y="1683756"/>
            <a:ext cx="3115265" cy="2396359"/>
          </a:xfrm>
        </p:spPr>
        <p:txBody>
          <a:bodyPr anchor="b">
            <a:noAutofit/>
          </a:bodyPr>
          <a:lstStyle/>
          <a:p>
            <a:pPr algn="r"/>
            <a:r>
              <a:rPr lang="en-GB" dirty="0">
                <a:solidFill>
                  <a:srgbClr val="FFFFFF"/>
                </a:solidFill>
                <a:latin typeface="Aptos Display" panose="020B0004020202020204" pitchFamily="34" charset="0"/>
              </a:rPr>
              <a:t>Assault by Penetration – S2 SOA 2003 </a:t>
            </a:r>
          </a:p>
        </p:txBody>
      </p:sp>
      <p:graphicFrame>
        <p:nvGraphicFramePr>
          <p:cNvPr id="5" name="Content Placeholder 2">
            <a:extLst>
              <a:ext uri="{FF2B5EF4-FFF2-40B4-BE49-F238E27FC236}">
                <a16:creationId xmlns:a16="http://schemas.microsoft.com/office/drawing/2014/main" id="{73CF70B2-BF9D-FD28-61CC-4C6035AC3C98}"/>
              </a:ext>
            </a:extLst>
          </p:cNvPr>
          <p:cNvGraphicFramePr>
            <a:graphicFrameLocks noGrp="1"/>
          </p:cNvGraphicFramePr>
          <p:nvPr>
            <p:ph idx="1"/>
            <p:extLst>
              <p:ext uri="{D42A27DB-BD31-4B8C-83A1-F6EECF244321}">
                <p14:modId xmlns:p14="http://schemas.microsoft.com/office/powerpoint/2010/main" val="1390522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373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4E994-934F-0F13-351E-381F6494D8F2}"/>
              </a:ext>
            </a:extLst>
          </p:cNvPr>
          <p:cNvSpPr>
            <a:spLocks noGrp="1"/>
          </p:cNvSpPr>
          <p:nvPr>
            <p:ph type="title"/>
          </p:nvPr>
        </p:nvSpPr>
        <p:spPr>
          <a:xfrm>
            <a:off x="586478" y="1683756"/>
            <a:ext cx="3115265" cy="2396359"/>
          </a:xfrm>
        </p:spPr>
        <p:txBody>
          <a:bodyPr anchor="b">
            <a:normAutofit/>
          </a:bodyPr>
          <a:lstStyle/>
          <a:p>
            <a:pPr algn="r"/>
            <a:r>
              <a:rPr lang="en-GB" dirty="0">
                <a:solidFill>
                  <a:srgbClr val="FFFFFF"/>
                </a:solidFill>
                <a:latin typeface="Aptos Display" panose="020B0004020202020204" pitchFamily="34" charset="0"/>
              </a:rPr>
              <a:t>Definition of ‘sexual’ </a:t>
            </a:r>
          </a:p>
        </p:txBody>
      </p:sp>
      <p:graphicFrame>
        <p:nvGraphicFramePr>
          <p:cNvPr id="5" name="Content Placeholder 2">
            <a:extLst>
              <a:ext uri="{FF2B5EF4-FFF2-40B4-BE49-F238E27FC236}">
                <a16:creationId xmlns:a16="http://schemas.microsoft.com/office/drawing/2014/main" id="{884FB4D5-88FA-E31A-D836-66AF7B899AD3}"/>
              </a:ext>
            </a:extLst>
          </p:cNvPr>
          <p:cNvGraphicFramePr>
            <a:graphicFrameLocks noGrp="1"/>
          </p:cNvGraphicFramePr>
          <p:nvPr>
            <p:ph idx="1"/>
            <p:extLst>
              <p:ext uri="{D42A27DB-BD31-4B8C-83A1-F6EECF244321}">
                <p14:modId xmlns:p14="http://schemas.microsoft.com/office/powerpoint/2010/main" val="372454418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0632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601AF-A311-FA82-096B-E199DB0B39EE}"/>
              </a:ext>
            </a:extLst>
          </p:cNvPr>
          <p:cNvSpPr>
            <a:spLocks noGrp="1"/>
          </p:cNvSpPr>
          <p:nvPr>
            <p:ph type="title"/>
          </p:nvPr>
        </p:nvSpPr>
        <p:spPr>
          <a:xfrm>
            <a:off x="586478" y="1683756"/>
            <a:ext cx="3115265" cy="2396359"/>
          </a:xfrm>
        </p:spPr>
        <p:txBody>
          <a:bodyPr anchor="b">
            <a:normAutofit/>
          </a:bodyPr>
          <a:lstStyle/>
          <a:p>
            <a:pPr algn="r"/>
            <a:r>
              <a:rPr lang="pt-BR" dirty="0">
                <a:solidFill>
                  <a:srgbClr val="FFFFFF"/>
                </a:solidFill>
                <a:latin typeface="Aptos Display" panose="020B0004020202020204" pitchFamily="34" charset="0"/>
              </a:rPr>
              <a:t>Sexual Assault – S3 SOA 2003 </a:t>
            </a:r>
            <a:endParaRPr lang="en-GB" dirty="0">
              <a:solidFill>
                <a:srgbClr val="FFFFFF"/>
              </a:solidFill>
              <a:latin typeface="Aptos Display" panose="020B0004020202020204" pitchFamily="34" charset="0"/>
            </a:endParaRPr>
          </a:p>
        </p:txBody>
      </p:sp>
      <p:graphicFrame>
        <p:nvGraphicFramePr>
          <p:cNvPr id="5" name="Content Placeholder 2">
            <a:extLst>
              <a:ext uri="{FF2B5EF4-FFF2-40B4-BE49-F238E27FC236}">
                <a16:creationId xmlns:a16="http://schemas.microsoft.com/office/drawing/2014/main" id="{41B1C925-8F64-7556-2DB5-5515A26FECEB}"/>
              </a:ext>
            </a:extLst>
          </p:cNvPr>
          <p:cNvGraphicFramePr>
            <a:graphicFrameLocks noGrp="1"/>
          </p:cNvGraphicFramePr>
          <p:nvPr>
            <p:ph idx="1"/>
            <p:extLst>
              <p:ext uri="{D42A27DB-BD31-4B8C-83A1-F6EECF244321}">
                <p14:modId xmlns:p14="http://schemas.microsoft.com/office/powerpoint/2010/main" val="278760040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144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7DF5BC-BE79-8D98-E511-E77227C3DE1C}"/>
              </a:ext>
            </a:extLst>
          </p:cNvPr>
          <p:cNvGraphicFramePr>
            <a:graphicFrameLocks noGrp="1"/>
          </p:cNvGraphicFramePr>
          <p:nvPr>
            <p:ph idx="1"/>
            <p:extLst>
              <p:ext uri="{D42A27DB-BD31-4B8C-83A1-F6EECF244321}">
                <p14:modId xmlns:p14="http://schemas.microsoft.com/office/powerpoint/2010/main" val="36232541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0380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2B95F-0431-EBC0-8264-423F03F1A73B}"/>
              </a:ext>
            </a:extLst>
          </p:cNvPr>
          <p:cNvSpPr>
            <a:spLocks noGrp="1"/>
          </p:cNvSpPr>
          <p:nvPr>
            <p:ph type="title"/>
          </p:nvPr>
        </p:nvSpPr>
        <p:spPr>
          <a:xfrm>
            <a:off x="1371599" y="294538"/>
            <a:ext cx="9895951" cy="1033669"/>
          </a:xfrm>
        </p:spPr>
        <p:txBody>
          <a:bodyPr>
            <a:noAutofit/>
          </a:bodyPr>
          <a:lstStyle/>
          <a:p>
            <a:r>
              <a:rPr lang="en-GB" dirty="0">
                <a:solidFill>
                  <a:srgbClr val="FFFFFF"/>
                </a:solidFill>
                <a:latin typeface="Aptos Display" panose="020B0004020202020204" pitchFamily="34" charset="0"/>
              </a:rPr>
              <a:t>Causing a Person to Engage in Sexual Activity without Consent – S4 SOA 2003 </a:t>
            </a:r>
          </a:p>
        </p:txBody>
      </p:sp>
      <p:sp>
        <p:nvSpPr>
          <p:cNvPr id="3" name="Content Placeholder 2">
            <a:extLst>
              <a:ext uri="{FF2B5EF4-FFF2-40B4-BE49-F238E27FC236}">
                <a16:creationId xmlns:a16="http://schemas.microsoft.com/office/drawing/2014/main" id="{9CB1F7F0-BF23-C975-F20B-B1AAB5494865}"/>
              </a:ext>
            </a:extLst>
          </p:cNvPr>
          <p:cNvSpPr>
            <a:spLocks noGrp="1"/>
          </p:cNvSpPr>
          <p:nvPr>
            <p:ph idx="1"/>
          </p:nvPr>
        </p:nvSpPr>
        <p:spPr>
          <a:xfrm>
            <a:off x="1371599" y="2318197"/>
            <a:ext cx="9724031" cy="3683358"/>
          </a:xfrm>
        </p:spPr>
        <p:txBody>
          <a:bodyPr anchor="ctr">
            <a:normAutofit/>
          </a:bodyPr>
          <a:lstStyle/>
          <a:p>
            <a:r>
              <a:rPr lang="en-GB" sz="2400" dirty="0">
                <a:latin typeface="Aptos" panose="020B0004020202020204" pitchFamily="34" charset="0"/>
              </a:rPr>
              <a:t>It is an offence for (A) to intentionally cause another person (B) to engage in sexual activity &amp;</a:t>
            </a:r>
          </a:p>
          <a:p>
            <a:endParaRPr lang="en-GB" sz="2400" dirty="0">
              <a:latin typeface="Aptos" panose="020B0004020202020204" pitchFamily="34" charset="0"/>
            </a:endParaRPr>
          </a:p>
          <a:p>
            <a:r>
              <a:rPr lang="en-GB" sz="2400" dirty="0">
                <a:latin typeface="Aptos" panose="020B0004020202020204" pitchFamily="34" charset="0"/>
              </a:rPr>
              <a:t>(B) does not consent, &amp;</a:t>
            </a:r>
          </a:p>
          <a:p>
            <a:endParaRPr lang="en-GB" sz="2400" dirty="0">
              <a:latin typeface="Aptos" panose="020B0004020202020204" pitchFamily="34" charset="0"/>
            </a:endParaRPr>
          </a:p>
          <a:p>
            <a:r>
              <a:rPr lang="en-GB" sz="2400" dirty="0">
                <a:latin typeface="Aptos" panose="020B0004020202020204" pitchFamily="34" charset="0"/>
              </a:rPr>
              <a:t>(A) does not reasonably believe that (B) consents) </a:t>
            </a:r>
          </a:p>
          <a:p>
            <a:endParaRPr lang="en-GB" sz="2000" dirty="0"/>
          </a:p>
          <a:p>
            <a:endParaRPr lang="en-GB" sz="2000" dirty="0"/>
          </a:p>
        </p:txBody>
      </p:sp>
    </p:spTree>
    <p:extLst>
      <p:ext uri="{BB962C8B-B14F-4D97-AF65-F5344CB8AC3E}">
        <p14:creationId xmlns:p14="http://schemas.microsoft.com/office/powerpoint/2010/main" val="3007015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36225-6AEA-3CE8-5BD7-221735D8D022}"/>
              </a:ext>
            </a:extLst>
          </p:cNvPr>
          <p:cNvSpPr>
            <a:spLocks noGrp="1"/>
          </p:cNvSpPr>
          <p:nvPr>
            <p:ph type="title"/>
          </p:nvPr>
        </p:nvSpPr>
        <p:spPr>
          <a:xfrm>
            <a:off x="1136397" y="502020"/>
            <a:ext cx="5323715" cy="1642970"/>
          </a:xfrm>
        </p:spPr>
        <p:txBody>
          <a:bodyPr anchor="b">
            <a:noAutofit/>
          </a:bodyPr>
          <a:lstStyle/>
          <a:p>
            <a:r>
              <a:rPr lang="en-GB" dirty="0">
                <a:latin typeface="Aptos Display" panose="020B0004020202020204" pitchFamily="34" charset="0"/>
              </a:rPr>
              <a:t>Administering a Substance with Intent – S61 SOA 2003 </a:t>
            </a:r>
          </a:p>
        </p:txBody>
      </p:sp>
      <p:sp>
        <p:nvSpPr>
          <p:cNvPr id="3" name="Content Placeholder 2">
            <a:extLst>
              <a:ext uri="{FF2B5EF4-FFF2-40B4-BE49-F238E27FC236}">
                <a16:creationId xmlns:a16="http://schemas.microsoft.com/office/drawing/2014/main" id="{77F38743-691B-758E-2B7D-7F5464AB08CC}"/>
              </a:ext>
            </a:extLst>
          </p:cNvPr>
          <p:cNvSpPr>
            <a:spLocks noGrp="1"/>
          </p:cNvSpPr>
          <p:nvPr>
            <p:ph idx="1"/>
          </p:nvPr>
        </p:nvSpPr>
        <p:spPr>
          <a:xfrm>
            <a:off x="940526" y="2405894"/>
            <a:ext cx="6630955" cy="3535083"/>
          </a:xfrm>
        </p:spPr>
        <p:txBody>
          <a:bodyPr anchor="t">
            <a:normAutofit lnSpcReduction="10000"/>
          </a:bodyPr>
          <a:lstStyle/>
          <a:p>
            <a:pPr>
              <a:lnSpc>
                <a:spcPct val="150000"/>
              </a:lnSpc>
            </a:pPr>
            <a:r>
              <a:rPr lang="en-GB" sz="2000" dirty="0">
                <a:latin typeface="Aptos" panose="020B0004020202020204" pitchFamily="34" charset="0"/>
              </a:rPr>
              <a:t>A person commits an offence if he:</a:t>
            </a:r>
          </a:p>
          <a:p>
            <a:pPr>
              <a:lnSpc>
                <a:spcPct val="150000"/>
              </a:lnSpc>
            </a:pPr>
            <a:r>
              <a:rPr lang="en-GB" sz="2000" dirty="0">
                <a:latin typeface="Aptos" panose="020B0004020202020204" pitchFamily="34" charset="0"/>
              </a:rPr>
              <a:t>Intentionally administers a substance to, or cause a substance to be taken by another person</a:t>
            </a:r>
          </a:p>
          <a:p>
            <a:pPr>
              <a:lnSpc>
                <a:spcPct val="150000"/>
              </a:lnSpc>
            </a:pPr>
            <a:r>
              <a:rPr lang="en-GB" sz="2000" dirty="0">
                <a:latin typeface="Aptos" panose="020B0004020202020204" pitchFamily="34" charset="0"/>
              </a:rPr>
              <a:t>(a) Knowing that the person does not consent</a:t>
            </a:r>
          </a:p>
          <a:p>
            <a:pPr>
              <a:lnSpc>
                <a:spcPct val="150000"/>
              </a:lnSpc>
            </a:pPr>
            <a:r>
              <a:rPr lang="en-GB" sz="2000" dirty="0">
                <a:latin typeface="Aptos" panose="020B0004020202020204" pitchFamily="34" charset="0"/>
              </a:rPr>
              <a:t>(b) With the intention of stupefying or overpowering that person, so as to enable any person to engage in a sexual activity that involves that person </a:t>
            </a:r>
          </a:p>
          <a:p>
            <a:endParaRPr lang="en-GB" sz="2000" b="1"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hand holding a paper bag over a glass of liquid&#10;&#10;Description automatically generated">
            <a:extLst>
              <a:ext uri="{FF2B5EF4-FFF2-40B4-BE49-F238E27FC236}">
                <a16:creationId xmlns:a16="http://schemas.microsoft.com/office/drawing/2014/main" id="{5077D1C9-3F8D-9CD0-FDB5-841D6C14C91D}"/>
              </a:ext>
            </a:extLst>
          </p:cNvPr>
          <p:cNvPicPr>
            <a:picLocks noChangeAspect="1"/>
          </p:cNvPicPr>
          <p:nvPr/>
        </p:nvPicPr>
        <p:blipFill>
          <a:blip r:embed="rId3"/>
          <a:stretch>
            <a:fillRect/>
          </a:stretch>
        </p:blipFill>
        <p:spPr>
          <a:xfrm>
            <a:off x="7595335" y="909081"/>
            <a:ext cx="3131793" cy="5071731"/>
          </a:xfrm>
          <a:prstGeom prst="rect">
            <a:avLst/>
          </a:prstGeom>
        </p:spPr>
      </p:pic>
    </p:spTree>
    <p:extLst>
      <p:ext uri="{BB962C8B-B14F-4D97-AF65-F5344CB8AC3E}">
        <p14:creationId xmlns:p14="http://schemas.microsoft.com/office/powerpoint/2010/main" val="2115064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09F91-0584-CCCB-8BAD-C5809B87F434}"/>
              </a:ext>
            </a:extLst>
          </p:cNvPr>
          <p:cNvSpPr>
            <a:spLocks noGrp="1"/>
          </p:cNvSpPr>
          <p:nvPr>
            <p:ph type="title"/>
          </p:nvPr>
        </p:nvSpPr>
        <p:spPr>
          <a:xfrm>
            <a:off x="1136397" y="502020"/>
            <a:ext cx="5915716" cy="1642970"/>
          </a:xfrm>
        </p:spPr>
        <p:txBody>
          <a:bodyPr anchor="b">
            <a:normAutofit/>
          </a:bodyPr>
          <a:lstStyle/>
          <a:p>
            <a:r>
              <a:rPr lang="en-GB" sz="4000" dirty="0">
                <a:latin typeface="Aptos Display" panose="020B0004020202020204" pitchFamily="34" charset="0"/>
              </a:rPr>
              <a:t>Initial Actions at the Scene</a:t>
            </a:r>
          </a:p>
        </p:txBody>
      </p:sp>
      <p:sp>
        <p:nvSpPr>
          <p:cNvPr id="3" name="Content Placeholder 2">
            <a:extLst>
              <a:ext uri="{FF2B5EF4-FFF2-40B4-BE49-F238E27FC236}">
                <a16:creationId xmlns:a16="http://schemas.microsoft.com/office/drawing/2014/main" id="{811AAC1D-B4D2-2239-4F1F-C53EBA9B5AA4}"/>
              </a:ext>
            </a:extLst>
          </p:cNvPr>
          <p:cNvSpPr>
            <a:spLocks noGrp="1"/>
          </p:cNvSpPr>
          <p:nvPr>
            <p:ph idx="1"/>
          </p:nvPr>
        </p:nvSpPr>
        <p:spPr>
          <a:xfrm>
            <a:off x="1144923" y="2405894"/>
            <a:ext cx="5315189" cy="3535083"/>
          </a:xfrm>
        </p:spPr>
        <p:txBody>
          <a:bodyPr anchor="t">
            <a:normAutofit/>
          </a:bodyPr>
          <a:lstStyle/>
          <a:p>
            <a:r>
              <a:rPr lang="en-GB" sz="2000" dirty="0">
                <a:latin typeface="Aptos" panose="020B0004020202020204" pitchFamily="34" charset="0"/>
              </a:rPr>
              <a:t>Preservation of Life </a:t>
            </a:r>
          </a:p>
          <a:p>
            <a:r>
              <a:rPr lang="en-GB" sz="2000" dirty="0">
                <a:latin typeface="Aptos" panose="020B0004020202020204" pitchFamily="34" charset="0"/>
              </a:rPr>
              <a:t>Preservation of Scene</a:t>
            </a:r>
          </a:p>
          <a:p>
            <a:r>
              <a:rPr lang="en-GB" sz="2000" dirty="0">
                <a:latin typeface="Aptos" panose="020B0004020202020204" pitchFamily="34" charset="0"/>
              </a:rPr>
              <a:t>Securing Evidence (including forensic evidence)</a:t>
            </a:r>
          </a:p>
          <a:p>
            <a:r>
              <a:rPr lang="en-GB" sz="2000" dirty="0">
                <a:latin typeface="Aptos" panose="020B0004020202020204" pitchFamily="34" charset="0"/>
              </a:rPr>
              <a:t>Identifying Victim(s) &amp; Witnesses</a:t>
            </a:r>
          </a:p>
          <a:p>
            <a:r>
              <a:rPr lang="en-GB" sz="2000" dirty="0">
                <a:latin typeface="Aptos" panose="020B0004020202020204" pitchFamily="34" charset="0"/>
              </a:rPr>
              <a:t>Identifying Suspects</a:t>
            </a:r>
          </a:p>
          <a:p>
            <a:endParaRPr lang="en-GB" sz="2000" dirty="0">
              <a:latin typeface="Aptos" panose="020B0004020202020204" pitchFamily="34" charset="0"/>
            </a:endParaRPr>
          </a:p>
          <a:p>
            <a:r>
              <a:rPr lang="en-GB" sz="2000" dirty="0">
                <a:latin typeface="Aptos" panose="020B0004020202020204" pitchFamily="34" charset="0"/>
              </a:rPr>
              <a:t>Group Work</a:t>
            </a: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olice tape on the street&#10;&#10;Description automatically generated">
            <a:extLst>
              <a:ext uri="{FF2B5EF4-FFF2-40B4-BE49-F238E27FC236}">
                <a16:creationId xmlns:a16="http://schemas.microsoft.com/office/drawing/2014/main" id="{6F58DDEB-F67B-9E44-81A3-504E7CBDBC05}"/>
              </a:ext>
            </a:extLst>
          </p:cNvPr>
          <p:cNvPicPr>
            <a:picLocks noChangeAspect="1"/>
          </p:cNvPicPr>
          <p:nvPr/>
        </p:nvPicPr>
        <p:blipFill>
          <a:blip r:embed="rId3"/>
          <a:stretch>
            <a:fillRect/>
          </a:stretch>
        </p:blipFill>
        <p:spPr>
          <a:xfrm>
            <a:off x="7075967" y="1392520"/>
            <a:ext cx="4170530" cy="4104852"/>
          </a:xfrm>
          <a:prstGeom prst="rect">
            <a:avLst/>
          </a:prstGeom>
        </p:spPr>
      </p:pic>
    </p:spTree>
    <p:extLst>
      <p:ext uri="{BB962C8B-B14F-4D97-AF65-F5344CB8AC3E}">
        <p14:creationId xmlns:p14="http://schemas.microsoft.com/office/powerpoint/2010/main" val="36487973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51238-F9F3-4FA9-9160-13F16AEACDBA}"/>
              </a:ext>
            </a:extLst>
          </p:cNvPr>
          <p:cNvSpPr>
            <a:spLocks noGrp="1"/>
          </p:cNvSpPr>
          <p:nvPr>
            <p:ph type="title"/>
          </p:nvPr>
        </p:nvSpPr>
        <p:spPr>
          <a:xfrm>
            <a:off x="826396" y="586855"/>
            <a:ext cx="4230100" cy="3387497"/>
          </a:xfrm>
        </p:spPr>
        <p:txBody>
          <a:bodyPr anchor="b">
            <a:normAutofit/>
          </a:bodyPr>
          <a:lstStyle/>
          <a:p>
            <a:pPr algn="r"/>
            <a:r>
              <a:rPr lang="en-GB" dirty="0">
                <a:solidFill>
                  <a:srgbClr val="FFFFFF"/>
                </a:solidFill>
                <a:latin typeface="Aptos Display" panose="020B0004020202020204" pitchFamily="34" charset="0"/>
              </a:rPr>
              <a:t>Victim’s Needs</a:t>
            </a:r>
          </a:p>
        </p:txBody>
      </p:sp>
      <p:sp>
        <p:nvSpPr>
          <p:cNvPr id="3" name="Content Placeholder 2">
            <a:extLst>
              <a:ext uri="{FF2B5EF4-FFF2-40B4-BE49-F238E27FC236}">
                <a16:creationId xmlns:a16="http://schemas.microsoft.com/office/drawing/2014/main" id="{52022F0D-53AF-1F80-726C-D04354910BF3}"/>
              </a:ext>
            </a:extLst>
          </p:cNvPr>
          <p:cNvSpPr>
            <a:spLocks noGrp="1"/>
          </p:cNvSpPr>
          <p:nvPr>
            <p:ph idx="1"/>
          </p:nvPr>
        </p:nvSpPr>
        <p:spPr>
          <a:xfrm>
            <a:off x="6503158" y="649480"/>
            <a:ext cx="4862447" cy="5546047"/>
          </a:xfrm>
        </p:spPr>
        <p:txBody>
          <a:bodyPr anchor="ctr">
            <a:normAutofit fontScale="92500" lnSpcReduction="10000"/>
          </a:bodyPr>
          <a:lstStyle/>
          <a:p>
            <a:pPr>
              <a:lnSpc>
                <a:spcPct val="150000"/>
              </a:lnSpc>
            </a:pPr>
            <a:r>
              <a:rPr lang="en-GB" sz="2000" dirty="0">
                <a:latin typeface="Aptos" panose="020B0004020202020204" pitchFamily="34" charset="0"/>
              </a:rPr>
              <a:t>Encouragement to report supported by a belief that they will be believed/ heard/ understood</a:t>
            </a:r>
          </a:p>
          <a:p>
            <a:pPr>
              <a:lnSpc>
                <a:spcPct val="150000"/>
              </a:lnSpc>
            </a:pPr>
            <a:r>
              <a:rPr lang="en-GB" sz="2000" dirty="0">
                <a:latin typeface="Aptos" panose="020B0004020202020204" pitchFamily="34" charset="0"/>
              </a:rPr>
              <a:t>Support that they did the right thing – to overcome feelings of powerlessness/ vulnerability/ low self esteem </a:t>
            </a:r>
          </a:p>
          <a:p>
            <a:pPr>
              <a:lnSpc>
                <a:spcPct val="150000"/>
              </a:lnSpc>
            </a:pPr>
            <a:r>
              <a:rPr lang="en-GB" sz="2000" dirty="0">
                <a:latin typeface="Aptos" panose="020B0004020202020204" pitchFamily="34" charset="0"/>
              </a:rPr>
              <a:t>Support regarding help available to assist victim to regain control. </a:t>
            </a:r>
            <a:r>
              <a:rPr lang="en-GB" sz="2000" dirty="0" err="1">
                <a:latin typeface="Aptos" panose="020B0004020202020204" pitchFamily="34" charset="0"/>
              </a:rPr>
              <a:t>E.g</a:t>
            </a:r>
            <a:r>
              <a:rPr lang="en-GB" sz="2000" dirty="0">
                <a:latin typeface="Aptos" panose="020B0004020202020204" pitchFamily="34" charset="0"/>
              </a:rPr>
              <a:t>, counselling/ medical care/ agencies</a:t>
            </a:r>
          </a:p>
          <a:p>
            <a:pPr>
              <a:lnSpc>
                <a:spcPct val="150000"/>
              </a:lnSpc>
            </a:pPr>
            <a:r>
              <a:rPr lang="en-GB" sz="2000" dirty="0">
                <a:latin typeface="Aptos" panose="020B0004020202020204" pitchFamily="34" charset="0"/>
              </a:rPr>
              <a:t>Consider appropriate time to deliver information as it may not be absorbed or retained</a:t>
            </a:r>
          </a:p>
        </p:txBody>
      </p:sp>
    </p:spTree>
    <p:extLst>
      <p:ext uri="{BB962C8B-B14F-4D97-AF65-F5344CB8AC3E}">
        <p14:creationId xmlns:p14="http://schemas.microsoft.com/office/powerpoint/2010/main" val="39697224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46FA7-FF0B-D2B9-0FCE-2242261DD0C2}"/>
              </a:ext>
            </a:extLst>
          </p:cNvPr>
          <p:cNvSpPr>
            <a:spLocks noGrp="1"/>
          </p:cNvSpPr>
          <p:nvPr>
            <p:ph type="title"/>
          </p:nvPr>
        </p:nvSpPr>
        <p:spPr>
          <a:xfrm>
            <a:off x="8643193" y="489507"/>
            <a:ext cx="3091607" cy="1655483"/>
          </a:xfrm>
        </p:spPr>
        <p:txBody>
          <a:bodyPr anchor="b">
            <a:normAutofit/>
          </a:bodyPr>
          <a:lstStyle/>
          <a:p>
            <a:r>
              <a:rPr lang="en-GB" sz="4000"/>
              <a:t>Sexual Offences</a:t>
            </a:r>
          </a:p>
        </p:txBody>
      </p:sp>
      <p:pic>
        <p:nvPicPr>
          <p:cNvPr id="5" name="Picture 4">
            <a:extLst>
              <a:ext uri="{FF2B5EF4-FFF2-40B4-BE49-F238E27FC236}">
                <a16:creationId xmlns:a16="http://schemas.microsoft.com/office/drawing/2014/main" id="{8950BFAC-3A0A-A1DF-4DC4-FE2633C2A1DC}"/>
              </a:ext>
            </a:extLst>
          </p:cNvPr>
          <p:cNvPicPr>
            <a:picLocks noChangeAspect="1"/>
          </p:cNvPicPr>
          <p:nvPr/>
        </p:nvPicPr>
        <p:blipFill rotWithShape="1">
          <a:blip r:embed="rId3"/>
          <a:srcRect r="-1" b="6824"/>
          <a:stretch>
            <a:fillRect/>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F43FA1AD-68AB-B766-8C9F-804C1DE49CB7}"/>
              </a:ext>
            </a:extLst>
          </p:cNvPr>
          <p:cNvSpPr>
            <a:spLocks noGrp="1"/>
          </p:cNvSpPr>
          <p:nvPr>
            <p:ph idx="1"/>
          </p:nvPr>
        </p:nvSpPr>
        <p:spPr>
          <a:xfrm>
            <a:off x="8643193" y="2418408"/>
            <a:ext cx="2942813" cy="3540265"/>
          </a:xfrm>
        </p:spPr>
        <p:txBody>
          <a:bodyPr>
            <a:normAutofit/>
          </a:bodyPr>
          <a:lstStyle/>
          <a:p>
            <a:r>
              <a:rPr lang="en-GB" sz="1900"/>
              <a:t>How will victims react? </a:t>
            </a:r>
          </a:p>
          <a:p>
            <a:r>
              <a:rPr lang="en-GB" sz="1900"/>
              <a:t>Defensive Responses</a:t>
            </a:r>
          </a:p>
          <a:p>
            <a:r>
              <a:rPr lang="en-GB" sz="1900"/>
              <a:t>Active Defences – Friend, Fight, Flight</a:t>
            </a:r>
          </a:p>
          <a:p>
            <a:endParaRPr lang="en-GB" sz="1900"/>
          </a:p>
          <a:p>
            <a:r>
              <a:rPr lang="en-GB" sz="1900"/>
              <a:t>Passive Defences – Freeze/Flop</a:t>
            </a:r>
          </a:p>
          <a:p>
            <a:endParaRPr lang="en-GB" sz="1900"/>
          </a:p>
          <a:p>
            <a:r>
              <a:rPr lang="en-GB" sz="1900"/>
              <a:t>See Moodle for directed reading.</a:t>
            </a:r>
          </a:p>
          <a:p>
            <a:endParaRPr lang="en-GB" sz="1900"/>
          </a:p>
        </p:txBody>
      </p:sp>
      <p:sp>
        <p:nvSpPr>
          <p:cNvPr id="19" name="Rectangle 18">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69990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FC1F34-384E-7C37-5CBD-2169D1FFB367}"/>
              </a:ext>
            </a:extLst>
          </p:cNvPr>
          <p:cNvSpPr>
            <a:spLocks noGrp="1"/>
          </p:cNvSpPr>
          <p:nvPr>
            <p:ph type="title"/>
          </p:nvPr>
        </p:nvSpPr>
        <p:spPr>
          <a:xfrm>
            <a:off x="826396" y="586855"/>
            <a:ext cx="4230100" cy="3387497"/>
          </a:xfrm>
        </p:spPr>
        <p:txBody>
          <a:bodyPr anchor="b">
            <a:normAutofit/>
          </a:bodyPr>
          <a:lstStyle/>
          <a:p>
            <a:pPr algn="r"/>
            <a:r>
              <a:rPr lang="en-GB">
                <a:solidFill>
                  <a:srgbClr val="FFFFFF"/>
                </a:solidFill>
                <a:latin typeface="Aptos Display" panose="020B0004020202020204" pitchFamily="34" charset="0"/>
              </a:rPr>
              <a:t>Rape trauma syndrome was ….</a:t>
            </a:r>
            <a:endParaRPr lang="en-GB" dirty="0">
              <a:solidFill>
                <a:srgbClr val="FFFFFF"/>
              </a:solidFill>
              <a:latin typeface="Aptos Display" panose="020B0004020202020204" pitchFamily="34" charset="0"/>
            </a:endParaRPr>
          </a:p>
        </p:txBody>
      </p:sp>
      <p:sp>
        <p:nvSpPr>
          <p:cNvPr id="3" name="Content Placeholder 2">
            <a:extLst>
              <a:ext uri="{FF2B5EF4-FFF2-40B4-BE49-F238E27FC236}">
                <a16:creationId xmlns:a16="http://schemas.microsoft.com/office/drawing/2014/main" id="{38E995FB-BA59-B5E8-ADF4-A7065EBED256}"/>
              </a:ext>
            </a:extLst>
          </p:cNvPr>
          <p:cNvSpPr>
            <a:spLocks noGrp="1"/>
          </p:cNvSpPr>
          <p:nvPr>
            <p:ph idx="1"/>
          </p:nvPr>
        </p:nvSpPr>
        <p:spPr>
          <a:xfrm>
            <a:off x="6503158" y="649480"/>
            <a:ext cx="4862447" cy="5546047"/>
          </a:xfrm>
        </p:spPr>
        <p:txBody>
          <a:bodyPr anchor="ctr">
            <a:normAutofit/>
          </a:bodyPr>
          <a:lstStyle/>
          <a:p>
            <a:r>
              <a:rPr lang="en-GB" sz="2000" dirty="0">
                <a:latin typeface="Aptos" panose="020B0004020202020204" pitchFamily="34" charset="0"/>
              </a:rPr>
              <a:t>Identified in the 1970s after research into the feelings &amp; reactions of 92 female victims of rape</a:t>
            </a:r>
          </a:p>
          <a:p>
            <a:endParaRPr lang="en-GB" sz="2000" dirty="0">
              <a:latin typeface="Aptos" panose="020B0004020202020204" pitchFamily="34" charset="0"/>
            </a:endParaRPr>
          </a:p>
          <a:p>
            <a:r>
              <a:rPr lang="en-GB" sz="2000" dirty="0">
                <a:latin typeface="Aptos" panose="020B0004020202020204" pitchFamily="34" charset="0"/>
              </a:rPr>
              <a:t>The understanding of RTS can help police officers to give the best possible service to victims of rape</a:t>
            </a:r>
          </a:p>
          <a:p>
            <a:endParaRPr lang="en-GB" sz="2000" dirty="0">
              <a:latin typeface="Aptos" panose="020B0004020202020204" pitchFamily="34" charset="0"/>
            </a:endParaRPr>
          </a:p>
          <a:p>
            <a:r>
              <a:rPr lang="en-GB" sz="2000" b="0" i="0" dirty="0">
                <a:effectLst/>
                <a:latin typeface="Aptos" panose="020B0004020202020204" pitchFamily="34" charset="0"/>
              </a:rPr>
              <a:t>Mason, F. and </a:t>
            </a:r>
            <a:r>
              <a:rPr lang="en-GB" sz="2000" b="0" i="0" dirty="0" err="1">
                <a:effectLst/>
                <a:latin typeface="Aptos" panose="020B0004020202020204" pitchFamily="34" charset="0"/>
              </a:rPr>
              <a:t>Lodrick</a:t>
            </a:r>
            <a:r>
              <a:rPr lang="en-GB" sz="2000" b="0" i="0" dirty="0">
                <a:effectLst/>
                <a:latin typeface="Aptos" panose="020B0004020202020204" pitchFamily="34" charset="0"/>
              </a:rPr>
              <a:t>, Z. (2013) ‘Psychological consequences of sexual assault’, </a:t>
            </a:r>
            <a:r>
              <a:rPr lang="en-GB" sz="2000" b="0" i="1" dirty="0">
                <a:effectLst/>
                <a:latin typeface="Aptos" panose="020B0004020202020204" pitchFamily="34" charset="0"/>
              </a:rPr>
              <a:t>Best practice &amp; research. Clinical obstetrics &amp; gynaecology</a:t>
            </a:r>
            <a:r>
              <a:rPr lang="en-GB" sz="2000" b="0" i="0" dirty="0">
                <a:effectLst/>
                <a:latin typeface="Aptos" panose="020B0004020202020204" pitchFamily="34" charset="0"/>
              </a:rPr>
              <a:t>, 27(1), pp. 27–37. Available at: https://doi.org/10.1016/j.bpobgyn.2012.08.015.</a:t>
            </a:r>
            <a:endParaRPr lang="en-GB" sz="2000" dirty="0">
              <a:latin typeface="Aptos" panose="020B0004020202020204" pitchFamily="34" charset="0"/>
            </a:endParaRPr>
          </a:p>
        </p:txBody>
      </p:sp>
    </p:spTree>
    <p:extLst>
      <p:ext uri="{BB962C8B-B14F-4D97-AF65-F5344CB8AC3E}">
        <p14:creationId xmlns:p14="http://schemas.microsoft.com/office/powerpoint/2010/main" val="101774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87E6F-DB07-3D96-A5F5-2D755ED528E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Anonymity of Complainants </a:t>
            </a:r>
          </a:p>
        </p:txBody>
      </p:sp>
      <p:graphicFrame>
        <p:nvGraphicFramePr>
          <p:cNvPr id="14" name="Content Placeholder 2">
            <a:extLst>
              <a:ext uri="{FF2B5EF4-FFF2-40B4-BE49-F238E27FC236}">
                <a16:creationId xmlns:a16="http://schemas.microsoft.com/office/drawing/2014/main" id="{8658864D-F99A-37CC-FDB4-34F6A5D90A9D}"/>
              </a:ext>
            </a:extLst>
          </p:cNvPr>
          <p:cNvGraphicFramePr>
            <a:graphicFrameLocks noGrp="1"/>
          </p:cNvGraphicFramePr>
          <p:nvPr>
            <p:ph idx="1"/>
            <p:extLst>
              <p:ext uri="{D42A27DB-BD31-4B8C-83A1-F6EECF244321}">
                <p14:modId xmlns:p14="http://schemas.microsoft.com/office/powerpoint/2010/main" val="351824742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582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0E361-2543-2CF3-0577-FD196675C430}"/>
              </a:ext>
            </a:extLst>
          </p:cNvPr>
          <p:cNvSpPr>
            <a:spLocks noGrp="1"/>
          </p:cNvSpPr>
          <p:nvPr>
            <p:ph type="title"/>
          </p:nvPr>
        </p:nvSpPr>
        <p:spPr>
          <a:xfrm>
            <a:off x="586478" y="1683756"/>
            <a:ext cx="3115265" cy="2396359"/>
          </a:xfrm>
        </p:spPr>
        <p:txBody>
          <a:bodyPr anchor="b">
            <a:normAutofit/>
          </a:bodyPr>
          <a:lstStyle/>
          <a:p>
            <a:pPr algn="r"/>
            <a:r>
              <a:rPr lang="en-GB" dirty="0">
                <a:solidFill>
                  <a:srgbClr val="FFFFFF"/>
                </a:solidFill>
                <a:latin typeface="Aptos Display" panose="020B0004020202020204" pitchFamily="34" charset="0"/>
              </a:rPr>
              <a:t>Stages of Rape Trauma</a:t>
            </a:r>
          </a:p>
        </p:txBody>
      </p:sp>
      <p:graphicFrame>
        <p:nvGraphicFramePr>
          <p:cNvPr id="22" name="Content Placeholder 2">
            <a:extLst>
              <a:ext uri="{FF2B5EF4-FFF2-40B4-BE49-F238E27FC236}">
                <a16:creationId xmlns:a16="http://schemas.microsoft.com/office/drawing/2014/main" id="{ECEAC5FC-0960-4A21-C341-DFEAC1999E4C}"/>
              </a:ext>
            </a:extLst>
          </p:cNvPr>
          <p:cNvGraphicFramePr>
            <a:graphicFrameLocks noGrp="1"/>
          </p:cNvGraphicFramePr>
          <p:nvPr>
            <p:ph idx="1"/>
            <p:extLst>
              <p:ext uri="{D42A27DB-BD31-4B8C-83A1-F6EECF244321}">
                <p14:modId xmlns:p14="http://schemas.microsoft.com/office/powerpoint/2010/main" val="7195756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1933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C4E9D7-46C7-60D1-5F18-126249E7BE80}"/>
              </a:ext>
            </a:extLst>
          </p:cNvPr>
          <p:cNvSpPr>
            <a:spLocks noGrp="1"/>
          </p:cNvSpPr>
          <p:nvPr>
            <p:ph type="title"/>
          </p:nvPr>
        </p:nvSpPr>
        <p:spPr>
          <a:xfrm>
            <a:off x="0" y="1683756"/>
            <a:ext cx="3701743" cy="2396359"/>
          </a:xfrm>
        </p:spPr>
        <p:txBody>
          <a:bodyPr anchor="b">
            <a:noAutofit/>
          </a:bodyPr>
          <a:lstStyle/>
          <a:p>
            <a:pPr algn="r"/>
            <a:r>
              <a:rPr lang="en-GB" dirty="0">
                <a:solidFill>
                  <a:srgbClr val="FFFFFF"/>
                </a:solidFill>
                <a:latin typeface="Aptos Display" panose="020B0004020202020204" pitchFamily="34" charset="0"/>
              </a:rPr>
              <a:t>Anonymity of Complainants</a:t>
            </a:r>
          </a:p>
        </p:txBody>
      </p:sp>
      <p:graphicFrame>
        <p:nvGraphicFramePr>
          <p:cNvPr id="14" name="Content Placeholder 2">
            <a:extLst>
              <a:ext uri="{FF2B5EF4-FFF2-40B4-BE49-F238E27FC236}">
                <a16:creationId xmlns:a16="http://schemas.microsoft.com/office/drawing/2014/main" id="{B91B29F5-86B7-EC59-1329-6557177D263B}"/>
              </a:ext>
            </a:extLst>
          </p:cNvPr>
          <p:cNvGraphicFramePr>
            <a:graphicFrameLocks noGrp="1"/>
          </p:cNvGraphicFramePr>
          <p:nvPr>
            <p:ph idx="1"/>
            <p:extLst>
              <p:ext uri="{D42A27DB-BD31-4B8C-83A1-F6EECF244321}">
                <p14:modId xmlns:p14="http://schemas.microsoft.com/office/powerpoint/2010/main" val="298801004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2056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Many question marks on black background">
            <a:extLst>
              <a:ext uri="{FF2B5EF4-FFF2-40B4-BE49-F238E27FC236}">
                <a16:creationId xmlns:a16="http://schemas.microsoft.com/office/drawing/2014/main" id="{6DE4EB97-9CB5-3BD4-1E73-CD8D09485FB6}"/>
              </a:ext>
            </a:extLst>
          </p:cNvPr>
          <p:cNvPicPr>
            <a:picLocks noChangeAspect="1"/>
          </p:cNvPicPr>
          <p:nvPr/>
        </p:nvPicPr>
        <p:blipFill rotWithShape="1">
          <a:blip r:embed="rId2">
            <a:alphaModFix amt="60000"/>
          </a:blip>
          <a:srcRect t="7787"/>
          <a:stretch/>
        </p:blipFill>
        <p:spPr>
          <a:xfrm>
            <a:off x="-1" y="10"/>
            <a:ext cx="12192001" cy="6857990"/>
          </a:xfrm>
          <a:prstGeom prst="rect">
            <a:avLst/>
          </a:prstGeom>
        </p:spPr>
      </p:pic>
      <p:sp>
        <p:nvSpPr>
          <p:cNvPr id="2" name="Title 1">
            <a:extLst>
              <a:ext uri="{FF2B5EF4-FFF2-40B4-BE49-F238E27FC236}">
                <a16:creationId xmlns:a16="http://schemas.microsoft.com/office/drawing/2014/main" id="{E2AD7BF7-2C68-274E-3581-50B821A8DEDF}"/>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3291191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6182</Words>
  <Application>Microsoft Office PowerPoint</Application>
  <PresentationFormat>Widescreen</PresentationFormat>
  <Paragraphs>268</Paragraphs>
  <Slides>31</Slides>
  <Notes>27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Aptos</vt:lpstr>
      <vt:lpstr>Aptos Display</vt:lpstr>
      <vt:lpstr>Arial</vt:lpstr>
      <vt:lpstr>Calibri</vt:lpstr>
      <vt:lpstr>Calibri Light</vt:lpstr>
      <vt:lpstr>Office Theme</vt:lpstr>
      <vt:lpstr>Rape, Consent Issues, Rape Trauma &amp; Assault by Penetration </vt:lpstr>
      <vt:lpstr>Health Warning</vt:lpstr>
      <vt:lpstr>Aims and Objectives</vt:lpstr>
      <vt:lpstr>Sexual Offences</vt:lpstr>
      <vt:lpstr>Rape - Section 1 SOA 2003</vt:lpstr>
      <vt:lpstr>Section 1 SOA 2003</vt:lpstr>
      <vt:lpstr>PowerPoint Presentation</vt:lpstr>
      <vt:lpstr>Consent – S74 SOA 2003</vt:lpstr>
      <vt:lpstr>Establishing the Absence of Consent</vt:lpstr>
      <vt:lpstr>Evidential Presumptions about Consent S75(a) SOA 2003</vt:lpstr>
      <vt:lpstr>Evidential Presumptions about Consent (circumstances) S75 (b) SOA 2003</vt:lpstr>
      <vt:lpstr>PowerPoint Presentation</vt:lpstr>
      <vt:lpstr>PowerPoint Presentation</vt:lpstr>
      <vt:lpstr>Conclusive Presumptions about Consent S76 SOA 2003 </vt:lpstr>
      <vt:lpstr>Conclusive Presumptions about Consent (circumstances) S76 SOA 2003</vt:lpstr>
      <vt:lpstr>Sexual Offences </vt:lpstr>
      <vt:lpstr>Consent</vt:lpstr>
      <vt:lpstr>Assault by Penetration – S2 SOA 2003 </vt:lpstr>
      <vt:lpstr>Definition of ‘sexual’ </vt:lpstr>
      <vt:lpstr>Sexual Assault – S3 SOA 2003 </vt:lpstr>
      <vt:lpstr>PowerPoint Presentation</vt:lpstr>
      <vt:lpstr>Causing a Person to Engage in Sexual Activity without Consent – S4 SOA 2003 </vt:lpstr>
      <vt:lpstr>Administering a Substance with Intent – S61 SOA 2003 </vt:lpstr>
      <vt:lpstr>Initial Actions at the Scene</vt:lpstr>
      <vt:lpstr>Victim’s Needs</vt:lpstr>
      <vt:lpstr>Sexual Offences</vt:lpstr>
      <vt:lpstr>Rape trauma syndrome was ….</vt:lpstr>
      <vt:lpstr>Anonymity of Complainants </vt:lpstr>
      <vt:lpstr>Stages of Rape Trauma</vt:lpstr>
      <vt:lpstr>Anonymity of Complainants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Rape, Consent Issues, Rape Trauma &amp; Assault by Penetration</dc:title>
  <dc:creator>Kelly Andrews</dc:creator>
  <cp:lastModifiedBy>wynne jones</cp:lastModifiedBy>
  <cp:revision>31</cp:revision>
  <dcterms:created xsi:type="dcterms:W3CDTF">2023-08-29T13:22:41Z</dcterms:created>
  <dcterms:modified xsi:type="dcterms:W3CDTF">2025-11-03T18:18:48Z</dcterms:modified>
</cp:coreProperties>
</file>