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9" r:id="rId3"/>
    <p:sldId id="260" r:id="rId4"/>
    <p:sldId id="262" r:id="rId5"/>
    <p:sldId id="263" r:id="rId6"/>
    <p:sldId id="264" r:id="rId7"/>
    <p:sldId id="261" r:id="rId8"/>
    <p:sldId id="257" r:id="rId9"/>
    <p:sldId id="25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15"/>
    <p:restoredTop sz="50000"/>
  </p:normalViewPr>
  <p:slideViewPr>
    <p:cSldViewPr snapToGrid="0" snapToObjects="1">
      <p:cViewPr varScale="1">
        <p:scale>
          <a:sx n="81" d="100"/>
          <a:sy n="81" d="100"/>
        </p:scale>
        <p:origin x="164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118920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8913" y="1143293"/>
            <a:ext cx="7034362" cy="4268965"/>
          </a:xfrm>
        </p:spPr>
        <p:txBody>
          <a:bodyPr anchor="t">
            <a:normAutofit/>
          </a:bodyPr>
          <a:lstStyle>
            <a:lvl1pPr algn="l">
              <a:lnSpc>
                <a:spcPct val="85000"/>
              </a:lnSpc>
              <a:defRPr sz="7700" cap="all" baseline="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8914" y="5537925"/>
            <a:ext cx="7034362" cy="706355"/>
          </a:xfrm>
        </p:spPr>
        <p:txBody>
          <a:bodyPr>
            <a:normAutofit/>
          </a:bodyPr>
          <a:lstStyle>
            <a:lvl1pPr marL="0" indent="0" algn="l">
              <a:lnSpc>
                <a:spcPct val="114000"/>
              </a:lnSpc>
              <a:spcBef>
                <a:spcPts val="0"/>
              </a:spcBef>
              <a:buNone/>
              <a:defRPr sz="20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88913" y="6314440"/>
            <a:ext cx="1596622" cy="365125"/>
          </a:xfrm>
        </p:spPr>
        <p:txBody>
          <a:bodyPr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00591" y="6314440"/>
            <a:ext cx="5122683" cy="365125"/>
          </a:xfrm>
        </p:spPr>
        <p:txBody>
          <a:bodyPr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416216"/>
            <a:ext cx="407988" cy="365125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 title="Verticle Rule Line"/>
          <p:cNvCxnSpPr/>
          <p:nvPr/>
        </p:nvCxnSpPr>
        <p:spPr>
          <a:xfrm>
            <a:off x="773855" y="1257300"/>
            <a:ext cx="0" cy="560070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263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432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 title="Page Number Shape"/>
          <p:cNvSpPr/>
          <p:nvPr/>
        </p:nvSpPr>
        <p:spPr bwMode="auto">
          <a:xfrm>
            <a:off x="11784011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673" y="2571722"/>
            <a:ext cx="8296654" cy="3286153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7700" cap="all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673" y="1393748"/>
            <a:ext cx="8401429" cy="81915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20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42955" y="6314439"/>
            <a:ext cx="1596622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7673" y="6314440"/>
            <a:ext cx="6480226" cy="365125"/>
          </a:xfrm>
        </p:spPr>
        <p:txBody>
          <a:bodyPr/>
          <a:lstStyle>
            <a:lvl1pPr>
              <a:defRPr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620760"/>
            <a:ext cx="407988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 flipH="1">
            <a:off x="1" y="6178167"/>
            <a:ext cx="10244326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45407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81600" y="540628"/>
            <a:ext cx="6248400" cy="2488946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3712467"/>
            <a:ext cx="6248400" cy="248222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484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7784"/>
            <a:ext cx="3831336" cy="4956048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58065"/>
            <a:ext cx="6245352" cy="914400"/>
          </a:xfrm>
        </p:spPr>
        <p:txBody>
          <a:bodyPr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526671"/>
            <a:ext cx="6245352" cy="175564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0" y="3700826"/>
            <a:ext cx="6248400" cy="914400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4669432"/>
            <a:ext cx="6245352" cy="175564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41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569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76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5479"/>
            <a:ext cx="3838776" cy="1921022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564147"/>
            <a:ext cx="6248400" cy="5622644"/>
          </a:xfrm>
        </p:spPr>
        <p:txBody>
          <a:bodyPr/>
          <a:lstStyle>
            <a:lvl1pPr>
              <a:lnSpc>
                <a:spcPct val="112000"/>
              </a:lnSpc>
              <a:defRPr sz="2000"/>
            </a:lvl1pPr>
            <a:lvl2pPr>
              <a:lnSpc>
                <a:spcPct val="112000"/>
              </a:lnSpc>
              <a:defRPr sz="1800"/>
            </a:lvl2pPr>
            <a:lvl3pPr>
              <a:lnSpc>
                <a:spcPct val="112000"/>
              </a:lnSpc>
              <a:defRPr sz="1600"/>
            </a:lvl3pPr>
            <a:lvl4pPr>
              <a:lnSpc>
                <a:spcPct val="112000"/>
              </a:lnSpc>
              <a:defRPr sz="1400"/>
            </a:lvl4pPr>
            <a:lvl5pPr>
              <a:lnSpc>
                <a:spcPct val="112000"/>
              </a:lnSpc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2621512"/>
            <a:ext cx="3838776" cy="3239537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58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557261"/>
            <a:ext cx="3840480" cy="1919239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57800" y="0"/>
            <a:ext cx="6172200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8952" y="2621512"/>
            <a:ext cx="3840480" cy="3236976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987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81600" y="640080"/>
            <a:ext cx="6248398" cy="558414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27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rgbClr val="262626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0765" y="642931"/>
            <a:ext cx="2446670" cy="467810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642932"/>
            <a:ext cx="7070678" cy="467810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36187" y="5927131"/>
            <a:ext cx="3814856" cy="365125"/>
          </a:xfrm>
        </p:spPr>
        <p:txBody>
          <a:bodyPr/>
          <a:lstStyle/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36187" y="6315949"/>
            <a:ext cx="38148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5607592"/>
            <a:ext cx="407988" cy="365125"/>
          </a:xfrm>
        </p:spPr>
        <p:txBody>
          <a:bodyPr/>
          <a:lstStyle/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 title="Horizontal Rule Line"/>
          <p:cNvCxnSpPr/>
          <p:nvPr/>
        </p:nvCxnSpPr>
        <p:spPr>
          <a:xfrm>
            <a:off x="0" y="6199730"/>
            <a:ext cx="10260011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56657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CF240C3-8E40-694D-AFB9-A0D86CD69A81}" type="datetimeFigureOut">
              <a:rPr lang="en-US" smtClean="0"/>
              <a:t>2/3/20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84011" y="5607592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fld id="{769B7903-D14B-824A-A00C-D9D2533383D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40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0" i="1" kern="1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83464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83464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83464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83464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orient="horz" pos="432">
          <p15:clr>
            <a:srgbClr val="F26B43"/>
          </p15:clr>
        </p15:guide>
        <p15:guide id="4" pos="7200">
          <p15:clr>
            <a:srgbClr val="F26B43"/>
          </p15:clr>
        </p15:guide>
        <p15:guide id="5" pos="32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327006" y="5707118"/>
            <a:ext cx="3036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Helvetica Neue Light" charset="0"/>
                <a:ea typeface="Helvetica Neue Light" charset="0"/>
                <a:cs typeface="Helvetica Neue Light" charset="0"/>
              </a:rPr>
              <a:t>Semester 2 | Block </a:t>
            </a:r>
            <a:r>
              <a:rPr lang="en-US" sz="2400" smtClean="0">
                <a:latin typeface="Helvetica Neue Light" charset="0"/>
                <a:ea typeface="Helvetica Neue Light" charset="0"/>
                <a:cs typeface="Helvetica Neue Light" charset="0"/>
              </a:rPr>
              <a:t>4 </a:t>
            </a:r>
            <a:endParaRPr lang="en-US" sz="2400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57089" y="4260569"/>
            <a:ext cx="39063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Sins &amp; Virtues</a:t>
            </a:r>
            <a:endParaRPr lang="en-US" sz="4400" b="1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82392" y="5044324"/>
            <a:ext cx="67810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mtClean="0">
                <a:latin typeface="Helvetica Neue Thin" charset="0"/>
                <a:ea typeface="Helvetica Neue Thin" charset="0"/>
                <a:cs typeface="Helvetica Neue Thin" charset="0"/>
              </a:rPr>
              <a:t>Film &amp; Television Production 1 &amp; 2</a:t>
            </a:r>
            <a:endParaRPr lang="en-US" sz="3200" b="1" dirty="0" smtClean="0">
              <a:latin typeface="Helvetica Neue Thin" charset="0"/>
              <a:ea typeface="Helvetica Neue Thin" charset="0"/>
              <a:cs typeface="Helvetica Neue Thi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89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654271"/>
            <a:ext cx="3833906" cy="1694791"/>
          </a:xfrm>
        </p:spPr>
        <p:txBody>
          <a:bodyPr>
            <a:normAutofit fontScale="90000"/>
          </a:bodyPr>
          <a:lstStyle/>
          <a:p>
            <a:r>
              <a:rPr lang="en-US" sz="3600" b="1" i="0" smtClean="0">
                <a:latin typeface="Helvetica Neue Light" charset="0"/>
                <a:ea typeface="Helvetica Neue Light" charset="0"/>
                <a:cs typeface="Helvetica Neue Light" charset="0"/>
              </a:rPr>
              <a:t>Film </a:t>
            </a:r>
            <a:r>
              <a:rPr lang="en-US" sz="36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&amp; Television Production1</a:t>
            </a:r>
            <a:br>
              <a:rPr lang="en-US" sz="36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36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(MX401799)</a:t>
            </a:r>
            <a:br>
              <a:rPr lang="en-US" sz="36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endParaRPr lang="en-US" sz="3600" b="1" i="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0849" y="5606763"/>
            <a:ext cx="2315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Module at a Glance</a:t>
            </a:r>
            <a:endParaRPr lang="en-US" b="1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94843" y="512382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R="247015" algn="just">
              <a:spcAft>
                <a:spcPts val="0"/>
              </a:spcAft>
            </a:pPr>
            <a:r>
              <a:rPr lang="en-GB" sz="1600" b="1" dirty="0" smtClean="0">
                <a:effectLst/>
                <a:latin typeface="Arial" charset="0"/>
                <a:ea typeface="Times New Roman" charset="0"/>
              </a:rPr>
              <a:t>Assignment Task 1 </a:t>
            </a:r>
            <a:r>
              <a:rPr lang="en-GB" sz="1600" b="1" u="sng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[40%]</a:t>
            </a:r>
            <a:r>
              <a:rPr lang="en-GB" sz="1600" b="1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 </a:t>
            </a: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(Learning outcomes 1,2 and 3 that contributes 40% of the module’s final grade)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 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The </a:t>
            </a:r>
            <a:r>
              <a:rPr lang="en-GB" sz="1600" b="1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production portfolio </a:t>
            </a: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must include a selection of;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 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342900" marR="24701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filmed exercises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342900" marR="24701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scripted scenes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342900" marR="24701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internal location filming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342900" marR="24701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external location filming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342900" marR="24701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Cinematic techniques </a:t>
            </a:r>
            <a:endParaRPr lang="en-US" sz="1200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342900" marR="247015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600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Development of work through comparison of earlier filmed exercises and/or scenes.</a:t>
            </a:r>
            <a:endParaRPr lang="en-US" sz="1200" dirty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94843" y="3885259"/>
            <a:ext cx="6096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47015" algn="just">
              <a:spcAft>
                <a:spcPts val="0"/>
              </a:spcAft>
            </a:pPr>
            <a:r>
              <a:rPr lang="en-GB" sz="1400" b="1" dirty="0" smtClean="0">
                <a:effectLst/>
                <a:latin typeface="Arial" charset="0"/>
                <a:ea typeface="Times New Roman" charset="0"/>
              </a:rPr>
              <a:t>Assignment Task2 </a:t>
            </a:r>
            <a:r>
              <a:rPr lang="en-GB" sz="1400" b="1" u="sng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[60%]</a:t>
            </a:r>
            <a:r>
              <a:rPr lang="en-GB" sz="1400" b="1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 (Learning outcome 3 that contributes 60% of the module’s final grade)</a:t>
            </a:r>
            <a:endParaRPr lang="en-US" sz="1100" b="1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100" dirty="0" smtClean="0">
                <a:effectLst/>
                <a:latin typeface="Arial" charset="0"/>
                <a:ea typeface="Times New Roman" charset="0"/>
              </a:rPr>
              <a:t> </a:t>
            </a:r>
            <a:endParaRPr lang="en-US" sz="1000" dirty="0" smtClean="0">
              <a:effectLst/>
              <a:latin typeface="Times New Roman" charset="0"/>
              <a:ea typeface="Times New Roman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100" dirty="0" smtClean="0">
                <a:effectLst/>
                <a:latin typeface="Arial" charset="0"/>
                <a:ea typeface="Times New Roman" charset="0"/>
              </a:rPr>
              <a:t>The </a:t>
            </a:r>
            <a:r>
              <a:rPr lang="en-GB" sz="1100" b="1" dirty="0" smtClean="0">
                <a:effectLst/>
                <a:latin typeface="Arial" charset="0"/>
                <a:ea typeface="Times New Roman" charset="0"/>
              </a:rPr>
              <a:t>written component</a:t>
            </a:r>
            <a:r>
              <a:rPr lang="en-GB" sz="1100" dirty="0" smtClean="0">
                <a:effectLst/>
                <a:latin typeface="Arial" charset="0"/>
                <a:ea typeface="Times New Roman" charset="0"/>
              </a:rPr>
              <a:t> to this assignment requires a </a:t>
            </a:r>
            <a:r>
              <a:rPr lang="en-GB" sz="1100" b="1" dirty="0" err="1" smtClean="0">
                <a:effectLst/>
                <a:latin typeface="Arial" charset="0"/>
                <a:ea typeface="Times New Roman" charset="0"/>
              </a:rPr>
              <a:t>Vlog</a:t>
            </a:r>
            <a:r>
              <a:rPr lang="en-GB" sz="1100" dirty="0" smtClean="0">
                <a:effectLst/>
                <a:latin typeface="Arial" charset="0"/>
                <a:ea typeface="Times New Roman" charset="0"/>
              </a:rPr>
              <a:t> (plus a script) detailing the work undertaken throughout the module. In your written responses, please answer the following questions;</a:t>
            </a:r>
            <a:endParaRPr lang="en-US" sz="1000" dirty="0" smtClean="0">
              <a:effectLst/>
              <a:latin typeface="Times New Roman" charset="0"/>
              <a:ea typeface="Times New Roman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100" dirty="0" smtClean="0">
                <a:effectLst/>
                <a:latin typeface="Arial" charset="0"/>
                <a:ea typeface="Times New Roman" charset="0"/>
              </a:rPr>
              <a:t> </a:t>
            </a:r>
            <a:endParaRPr lang="en-US" sz="1000" dirty="0" smtClean="0">
              <a:effectLst/>
              <a:latin typeface="Times New Roman" charset="0"/>
              <a:ea typeface="Times New Roman" charset="0"/>
            </a:endParaRPr>
          </a:p>
          <a:p>
            <a:pPr marL="342900" marR="247015" lvl="0" indent="-342900" algn="just">
              <a:spcAft>
                <a:spcPts val="0"/>
              </a:spcAft>
              <a:buFont typeface="Symbol" charset="2"/>
              <a:buChar char=""/>
            </a:pPr>
            <a:r>
              <a:rPr lang="en-GB" sz="1100" dirty="0" smtClean="0">
                <a:effectLst/>
                <a:latin typeface="Arial" charset="0"/>
                <a:ea typeface="Times New Roman" charset="0"/>
              </a:rPr>
              <a:t>To what extent how you followed the rules of film practice?</a:t>
            </a:r>
            <a:endParaRPr lang="en-US" sz="1000" dirty="0" smtClean="0">
              <a:effectLst/>
              <a:latin typeface="Times New Roman" charset="0"/>
              <a:ea typeface="Times New Roman" charset="0"/>
            </a:endParaRPr>
          </a:p>
          <a:p>
            <a:pPr marL="342900" marR="247015" lvl="0" indent="-342900" algn="just">
              <a:spcAft>
                <a:spcPts val="0"/>
              </a:spcAft>
              <a:buFont typeface="Symbol" charset="2"/>
              <a:buChar char=""/>
            </a:pPr>
            <a:r>
              <a:rPr lang="en-GB" sz="1100" dirty="0" smtClean="0">
                <a:effectLst/>
                <a:latin typeface="Arial" charset="0"/>
                <a:ea typeface="Times New Roman" charset="0"/>
              </a:rPr>
              <a:t>Describe your use of the following elements of production</a:t>
            </a:r>
            <a:endParaRPr lang="en-US" sz="1000" dirty="0" smtClean="0">
              <a:effectLst/>
              <a:latin typeface="Times New Roman" charset="0"/>
              <a:ea typeface="Times New Roman" charset="0"/>
            </a:endParaRPr>
          </a:p>
          <a:p>
            <a:pPr marL="742950" marR="247015" lvl="1" indent="-285750" algn="just">
              <a:spcAft>
                <a:spcPts val="0"/>
              </a:spcAft>
              <a:buFont typeface="Courier New" charset="0"/>
              <a:buChar char="o"/>
            </a:pPr>
            <a:r>
              <a:rPr lang="en-GB" sz="1100" dirty="0" smtClean="0">
                <a:effectLst/>
                <a:latin typeface="Arial" charset="0"/>
                <a:ea typeface="Times New Roman" charset="0"/>
                <a:cs typeface="Times New Roman" charset="0"/>
              </a:rPr>
              <a:t>Art direction</a:t>
            </a:r>
            <a:endParaRPr lang="en-US" sz="1000" dirty="0" smtClean="0">
              <a:effectLst/>
              <a:latin typeface="Times New Roman" charset="0"/>
              <a:ea typeface="Times New Roman" charset="0"/>
              <a:cs typeface="Times New Roman" charset="0"/>
            </a:endParaRPr>
          </a:p>
          <a:p>
            <a:pPr marL="742950" marR="247015" lvl="1" indent="-285750" algn="just">
              <a:spcAft>
                <a:spcPts val="0"/>
              </a:spcAft>
              <a:buFont typeface="Courier New" charset="0"/>
              <a:buChar char="o"/>
            </a:pPr>
            <a:r>
              <a:rPr lang="en-GB" sz="1100" dirty="0" smtClean="0">
                <a:effectLst/>
                <a:latin typeface="Arial" charset="0"/>
                <a:ea typeface="Times New Roman" charset="0"/>
                <a:cs typeface="Times New Roman" charset="0"/>
              </a:rPr>
              <a:t>Cinematic space</a:t>
            </a:r>
            <a:endParaRPr lang="en-US" sz="1000" dirty="0" smtClean="0">
              <a:effectLst/>
              <a:latin typeface="Times New Roman" charset="0"/>
              <a:ea typeface="Times New Roman" charset="0"/>
              <a:cs typeface="Times New Roman" charset="0"/>
            </a:endParaRPr>
          </a:p>
          <a:p>
            <a:pPr marL="742950" marR="247015" lvl="1" indent="-285750" algn="just">
              <a:spcAft>
                <a:spcPts val="0"/>
              </a:spcAft>
              <a:buFont typeface="Courier New" charset="0"/>
              <a:buChar char="o"/>
            </a:pPr>
            <a:r>
              <a:rPr lang="en-GB" sz="1100" dirty="0" smtClean="0">
                <a:effectLst/>
                <a:latin typeface="Arial" charset="0"/>
                <a:ea typeface="Times New Roman" charset="0"/>
                <a:cs typeface="Times New Roman" charset="0"/>
              </a:rPr>
              <a:t>Cinematic Time</a:t>
            </a:r>
            <a:endParaRPr lang="en-US" sz="1000" dirty="0" smtClean="0">
              <a:effectLst/>
              <a:latin typeface="Times New Roman" charset="0"/>
              <a:ea typeface="Times New Roman" charset="0"/>
              <a:cs typeface="Times New Roman" charset="0"/>
            </a:endParaRPr>
          </a:p>
          <a:p>
            <a:pPr marL="742950" marR="247015" lvl="1" indent="-285750" algn="just">
              <a:spcAft>
                <a:spcPts val="0"/>
              </a:spcAft>
              <a:buFont typeface="Courier New" charset="0"/>
              <a:buChar char="o"/>
            </a:pPr>
            <a:r>
              <a:rPr lang="en-GB" sz="1100" dirty="0" smtClean="0">
                <a:effectLst/>
                <a:latin typeface="Arial" charset="0"/>
                <a:ea typeface="Times New Roman" charset="0"/>
                <a:cs typeface="Times New Roman" charset="0"/>
              </a:rPr>
              <a:t>Psychology of the shot</a:t>
            </a:r>
            <a:endParaRPr lang="en-US" sz="1000" dirty="0" smtClean="0">
              <a:effectLst/>
              <a:latin typeface="Times New Roman" charset="0"/>
              <a:ea typeface="Times New Roman" charset="0"/>
              <a:cs typeface="Times New Roman" charset="0"/>
            </a:endParaRPr>
          </a:p>
          <a:p>
            <a:pPr marL="228600" marR="247015" algn="just">
              <a:spcAft>
                <a:spcPts val="0"/>
              </a:spcAft>
            </a:pPr>
            <a:r>
              <a:rPr lang="en-GB" sz="1100" dirty="0" smtClean="0">
                <a:effectLst/>
                <a:latin typeface="Arial" charset="0"/>
                <a:ea typeface="Times New Roman" charset="0"/>
              </a:rPr>
              <a:t> </a:t>
            </a:r>
            <a:endParaRPr lang="en-US" sz="1000" dirty="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78953" y="3177373"/>
            <a:ext cx="1745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Emulation </a:t>
            </a:r>
          </a:p>
          <a:p>
            <a:r>
              <a:rPr lang="en-US" sz="1600" dirty="0" smtClean="0">
                <a:latin typeface="Helvetica Neue Light" charset="0"/>
                <a:ea typeface="Helvetica Neue Light" charset="0"/>
                <a:cs typeface="Helvetica Neue Light" charset="0"/>
              </a:rPr>
              <a:t>of Good Practice</a:t>
            </a:r>
            <a:endParaRPr lang="en-US" sz="160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66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762000" y="764630"/>
            <a:ext cx="3833906" cy="2183522"/>
          </a:xfrm>
        </p:spPr>
        <p:txBody>
          <a:bodyPr anchor="t">
            <a:normAutofit/>
          </a:bodyPr>
          <a:lstStyle/>
          <a:p>
            <a:r>
              <a:rPr lang="en-US" sz="3200" b="1" i="0" smtClean="0">
                <a:latin typeface="Helvetica Neue Light" charset="0"/>
                <a:ea typeface="Helvetica Neue Light" charset="0"/>
                <a:cs typeface="Helvetica Neue Light" charset="0"/>
              </a:rPr>
              <a:t>Film </a:t>
            </a:r>
            <a:r>
              <a:rPr lang="en-US" sz="3200" b="1" i="0" dirty="0">
                <a:latin typeface="Helvetica Neue Light" charset="0"/>
                <a:ea typeface="Helvetica Neue Light" charset="0"/>
                <a:cs typeface="Helvetica Neue Light" charset="0"/>
              </a:rPr>
              <a:t>&amp; Television </a:t>
            </a:r>
            <a:r>
              <a:rPr lang="en-US" sz="32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Production2</a:t>
            </a:r>
            <a:r>
              <a:rPr lang="en-US" sz="3200" b="1" i="0" dirty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sz="3200" b="1" i="0" dirty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3200" b="1" i="0" dirty="0">
                <a:latin typeface="Helvetica Neue Light" charset="0"/>
                <a:ea typeface="Helvetica Neue Light" charset="0"/>
                <a:cs typeface="Helvetica Neue Light" charset="0"/>
              </a:rPr>
              <a:t>(</a:t>
            </a:r>
            <a:r>
              <a:rPr lang="en-US" sz="32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MX501800)</a:t>
            </a:r>
            <a:r>
              <a:rPr lang="en-US" sz="3200" b="1" i="0" dirty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sz="3200" b="1" i="0" dirty="0">
                <a:latin typeface="Helvetica Neue Light" charset="0"/>
                <a:ea typeface="Helvetica Neue Light" charset="0"/>
                <a:cs typeface="Helvetica Neue Light" charset="0"/>
              </a:rPr>
            </a:b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2280849" y="5606763"/>
            <a:ext cx="2315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Module at a Glance</a:t>
            </a:r>
            <a:endParaRPr lang="en-US" b="1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70938" y="764630"/>
            <a:ext cx="6096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47015" algn="just">
              <a:spcAft>
                <a:spcPts val="0"/>
              </a:spcAft>
            </a:pPr>
            <a:r>
              <a:rPr lang="en-GB" sz="1400" b="1" dirty="0" smtClean="0">
                <a:effectLst/>
                <a:latin typeface="Arial" charset="0"/>
                <a:ea typeface="Times New Roman" charset="0"/>
              </a:rPr>
              <a:t>Assignment Task 1 (Practical) 50% - </a:t>
            </a:r>
            <a:r>
              <a:rPr lang="en-GB" sz="1600" b="1" dirty="0" smtClean="0">
                <a:effectLst/>
                <a:latin typeface="Helvetica Neue Light" charset="0"/>
                <a:ea typeface="Helvetica Neue Light" charset="0"/>
                <a:cs typeface="Helvetica Neue Light" charset="0"/>
              </a:rPr>
              <a:t>5 Minute Production Portfolio</a:t>
            </a:r>
            <a:endParaRPr lang="en-US" sz="1600" b="1" dirty="0" smtClean="0">
              <a:effectLst/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400" b="1" u="none" strike="noStrike" dirty="0" smtClean="0">
                <a:effectLst/>
                <a:latin typeface="Arial" charset="0"/>
                <a:ea typeface="Times New Roman" charset="0"/>
              </a:rPr>
              <a:t> </a:t>
            </a:r>
            <a:endParaRPr lang="en-US" sz="1400" dirty="0" smtClean="0">
              <a:effectLst/>
              <a:latin typeface="Times New Roman" charset="0"/>
              <a:ea typeface="Times New Roman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For the</a:t>
            </a:r>
            <a:r>
              <a:rPr lang="en-GB" sz="1400" b="1" dirty="0" smtClean="0">
                <a:effectLst/>
                <a:latin typeface="Arial" charset="0"/>
                <a:ea typeface="Times New Roman" charset="0"/>
              </a:rPr>
              <a:t> production</a:t>
            </a: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 component of your assignment you are required to produce </a:t>
            </a:r>
            <a:r>
              <a:rPr lang="en-GB" sz="1400" b="1" dirty="0" smtClean="0">
                <a:effectLst/>
                <a:latin typeface="Arial" charset="0"/>
                <a:ea typeface="Times New Roman" charset="0"/>
              </a:rPr>
              <a:t>a 5 minute portfolio of short production studies</a:t>
            </a: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 that demonstrate your understanding of each of the following production conventions in relation to your chosen genre.</a:t>
            </a:r>
            <a:endParaRPr lang="en-US" sz="1400" dirty="0" smtClean="0">
              <a:effectLst/>
              <a:latin typeface="Times New Roman" charset="0"/>
              <a:ea typeface="Times New Roman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 </a:t>
            </a:r>
            <a:endParaRPr lang="en-US" sz="1400" dirty="0" smtClean="0">
              <a:effectLst/>
              <a:latin typeface="Times New Roman" charset="0"/>
              <a:ea typeface="Times New Roman" charset="0"/>
            </a:endParaRPr>
          </a:p>
          <a:p>
            <a:pPr marL="342900" marR="33274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Plot/ Narrative </a:t>
            </a:r>
            <a:endParaRPr lang="en-US" sz="1400" dirty="0" smtClean="0">
              <a:effectLst/>
              <a:latin typeface="Times New Roman" charset="0"/>
              <a:ea typeface="Times New Roman" charset="0"/>
            </a:endParaRPr>
          </a:p>
          <a:p>
            <a:pPr marL="342900" marR="33274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Cinematography –  Framing and Composition/ Camera Movement/ Lighting</a:t>
            </a:r>
            <a:endParaRPr lang="en-US" sz="1400" dirty="0" smtClean="0">
              <a:effectLst/>
              <a:latin typeface="Times New Roman" charset="0"/>
              <a:ea typeface="Times New Roman" charset="0"/>
            </a:endParaRPr>
          </a:p>
          <a:p>
            <a:pPr marL="342900" marR="33274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Editing Techniques</a:t>
            </a:r>
            <a:endParaRPr lang="en-US" sz="1400" dirty="0" smtClean="0">
              <a:effectLst/>
              <a:latin typeface="Times New Roman" charset="0"/>
              <a:ea typeface="Times New Roman" charset="0"/>
            </a:endParaRPr>
          </a:p>
          <a:p>
            <a:pPr marL="342900" marR="33274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Mise en Scene</a:t>
            </a:r>
            <a:endParaRPr lang="en-US" sz="1400" dirty="0" smtClean="0">
              <a:effectLst/>
              <a:latin typeface="Times New Roman" charset="0"/>
              <a:ea typeface="Times New Roman" charset="0"/>
            </a:endParaRPr>
          </a:p>
          <a:p>
            <a:pPr marL="342900" marR="33274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Directing Acting and Performance</a:t>
            </a:r>
            <a:endParaRPr lang="en-US" sz="1400" dirty="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70938" y="4098658"/>
            <a:ext cx="6096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marR="247015" algn="just">
              <a:spcAft>
                <a:spcPts val="0"/>
              </a:spcAft>
            </a:pPr>
            <a:r>
              <a:rPr lang="en-GB" sz="1400" b="1" dirty="0" smtClean="0">
                <a:effectLst/>
                <a:latin typeface="Arial" charset="0"/>
                <a:ea typeface="Times New Roman" charset="0"/>
              </a:rPr>
              <a:t>Assignment Task 2 (Written) 50% - </a:t>
            </a:r>
            <a:r>
              <a:rPr lang="en-GB" sz="2000" b="1" dirty="0" smtClean="0">
                <a:effectLst/>
                <a:latin typeface="Arial" charset="0"/>
                <a:ea typeface="Times New Roman" charset="0"/>
              </a:rPr>
              <a:t>5 Minute Visual Essay</a:t>
            </a:r>
            <a:endParaRPr lang="en-US" sz="2000" b="1" dirty="0" smtClean="0">
              <a:effectLst/>
              <a:latin typeface="Times New Roman" charset="0"/>
              <a:ea typeface="Times New Roman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400" b="1" u="none" strike="noStrike" dirty="0" smtClean="0">
                <a:effectLst/>
                <a:latin typeface="Arial" charset="0"/>
                <a:ea typeface="Times New Roman" charset="0"/>
              </a:rPr>
              <a:t> </a:t>
            </a:r>
            <a:endParaRPr lang="en-US" sz="1400" dirty="0" smtClean="0">
              <a:effectLst/>
              <a:latin typeface="Times New Roman" charset="0"/>
              <a:ea typeface="Times New Roman" charset="0"/>
            </a:endParaRPr>
          </a:p>
          <a:p>
            <a:pPr marR="247015" algn="just">
              <a:spcAft>
                <a:spcPts val="0"/>
              </a:spcAft>
            </a:pP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The </a:t>
            </a:r>
            <a:r>
              <a:rPr lang="en-GB" sz="1400" b="1" dirty="0" smtClean="0">
                <a:effectLst/>
                <a:latin typeface="Arial" charset="0"/>
                <a:ea typeface="Times New Roman" charset="0"/>
              </a:rPr>
              <a:t>presentation</a:t>
            </a: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 component of this assignment requires </a:t>
            </a:r>
            <a:r>
              <a:rPr lang="en-GB" b="1" dirty="0" smtClean="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a five minute individual visual essay</a:t>
            </a:r>
            <a:r>
              <a:rPr lang="en-GB" dirty="0" smtClean="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 </a:t>
            </a:r>
            <a:r>
              <a:rPr lang="en-GB" sz="1400" dirty="0" smtClean="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that</a:t>
            </a:r>
            <a:r>
              <a:rPr lang="en-GB" sz="1400" dirty="0" smtClean="0">
                <a:effectLst/>
                <a:latin typeface="Arial" charset="0"/>
                <a:ea typeface="Times New Roman" charset="0"/>
              </a:rPr>
              <a:t> defends and articulate aesthetic choices you made in your portfolio of ‘genre studies’ and overall filmmaking process. </a:t>
            </a:r>
            <a:endParaRPr lang="en-US" sz="1400" dirty="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81615" y="3231017"/>
            <a:ext cx="2814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Experimentation </a:t>
            </a:r>
            <a:endParaRPr lang="en-US" sz="1600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algn="r"/>
            <a:r>
              <a:rPr lang="en-US" sz="1600" dirty="0">
                <a:latin typeface="Helvetica Neue Light" charset="0"/>
                <a:ea typeface="Helvetica Neue Light" charset="0"/>
                <a:cs typeface="Helvetica Neue Light" charset="0"/>
              </a:rPr>
              <a:t>w</a:t>
            </a:r>
            <a:r>
              <a:rPr lang="en-US" sz="1600" dirty="0" smtClean="0">
                <a:latin typeface="Helvetica Neue Light" charset="0"/>
                <a:ea typeface="Helvetica Neue Light" charset="0"/>
                <a:cs typeface="Helvetica Neue Light" charset="0"/>
              </a:rPr>
              <a:t>ith the form</a:t>
            </a:r>
            <a:endParaRPr lang="en-US" sz="2400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5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171" y="930165"/>
            <a:ext cx="3833906" cy="2680139"/>
          </a:xfrm>
        </p:spPr>
        <p:txBody>
          <a:bodyPr/>
          <a:lstStyle/>
          <a:p>
            <a:r>
              <a:rPr lang="en-US" b="1" i="0" smtClean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b="1" i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4000" b="1" i="0" smtClean="0">
                <a:latin typeface="Helvetica Neue Light" charset="0"/>
                <a:ea typeface="Helvetica Neue Light" charset="0"/>
                <a:cs typeface="Helvetica Neue Light" charset="0"/>
              </a:rPr>
              <a:t>Block </a:t>
            </a:r>
            <a:r>
              <a:rPr lang="en-US" sz="40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4 </a:t>
            </a:r>
            <a:br>
              <a:rPr lang="en-US" sz="40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28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Schedule Overview</a:t>
            </a:r>
            <a:endParaRPr lang="en-US" sz="2800" b="1" i="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295" y="3610304"/>
            <a:ext cx="38651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u="sng" dirty="0" smtClean="0">
                <a:latin typeface="Helvetica Neue Light" charset="0"/>
                <a:ea typeface="Helvetica Neue Light" charset="0"/>
                <a:cs typeface="Helvetica Neue Light" charset="0"/>
              </a:rPr>
              <a:t>Submission Deadline</a:t>
            </a:r>
          </a:p>
          <a:p>
            <a:pPr algn="r"/>
            <a:endParaRPr lang="en-US" sz="2400" b="1" u="sng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algn="r"/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Friday 21</a:t>
            </a:r>
            <a:r>
              <a:rPr lang="en-US" sz="2400" b="1" baseline="30000" dirty="0" smtClean="0">
                <a:latin typeface="Helvetica Neue Light" charset="0"/>
                <a:ea typeface="Helvetica Neue Light" charset="0"/>
                <a:cs typeface="Helvetica Neue Light" charset="0"/>
              </a:rPr>
              <a:t>st</a:t>
            </a:r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 February 2020</a:t>
            </a:r>
            <a:endParaRPr lang="en-US" sz="2400" b="1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92261" y="1535030"/>
            <a:ext cx="61485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Week 1 – Research &amp; Development</a:t>
            </a:r>
          </a:p>
          <a:p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(</a:t>
            </a:r>
            <a:r>
              <a:rPr lang="en-US" sz="2800" dirty="0">
                <a:latin typeface="Helvetica Neue Light" charset="0"/>
                <a:ea typeface="Helvetica Neue Light" charset="0"/>
                <a:cs typeface="Helvetica Neue Light" charset="0"/>
              </a:rPr>
              <a:t>F</a:t>
            </a:r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eb 3</a:t>
            </a:r>
            <a:r>
              <a:rPr lang="en-US" sz="2800" baseline="30000" dirty="0" smtClean="0">
                <a:latin typeface="Helvetica Neue Light" charset="0"/>
                <a:ea typeface="Helvetica Neue Light" charset="0"/>
                <a:cs typeface="Helvetica Neue Light" charset="0"/>
              </a:rPr>
              <a:t>rd</a:t>
            </a:r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 – </a:t>
            </a:r>
            <a:r>
              <a:rPr lang="en-US" sz="2800" dirty="0">
                <a:latin typeface="Helvetica Neue Light" charset="0"/>
                <a:ea typeface="Helvetica Neue Light" charset="0"/>
                <a:cs typeface="Helvetica Neue Light" charset="0"/>
              </a:rPr>
              <a:t>F</a:t>
            </a:r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eb 10</a:t>
            </a:r>
            <a:r>
              <a:rPr lang="en-US" sz="2800" baseline="30000" dirty="0" smtClean="0">
                <a:latin typeface="Helvetica Neue Light" charset="0"/>
                <a:ea typeface="Helvetica Neue Light" charset="0"/>
                <a:cs typeface="Helvetica Neue Light" charset="0"/>
              </a:rPr>
              <a:t>th</a:t>
            </a:r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)</a:t>
            </a:r>
          </a:p>
          <a:p>
            <a:endParaRPr lang="en-US" sz="2800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r>
              <a:rPr lang="en-US" sz="28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Week 2 - Testing and Production</a:t>
            </a:r>
          </a:p>
          <a:p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Feb 10</a:t>
            </a:r>
            <a:r>
              <a:rPr lang="en-US" sz="2800" baseline="30000" dirty="0" smtClean="0">
                <a:latin typeface="Helvetica Neue Light" charset="0"/>
                <a:ea typeface="Helvetica Neue Light" charset="0"/>
                <a:cs typeface="Helvetica Neue Light" charset="0"/>
              </a:rPr>
              <a:t>th</a:t>
            </a:r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- </a:t>
            </a:r>
            <a:r>
              <a:rPr lang="en-US" sz="2800" dirty="0">
                <a:latin typeface="Helvetica Neue Light" charset="0"/>
                <a:ea typeface="Helvetica Neue Light" charset="0"/>
                <a:cs typeface="Helvetica Neue Light" charset="0"/>
              </a:rPr>
              <a:t>F</a:t>
            </a:r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eb 17</a:t>
            </a:r>
            <a:r>
              <a:rPr lang="en-US" sz="2800" baseline="30000" dirty="0" smtClean="0">
                <a:latin typeface="Helvetica Neue Light" charset="0"/>
                <a:ea typeface="Helvetica Neue Light" charset="0"/>
                <a:cs typeface="Helvetica Neue Light" charset="0"/>
              </a:rPr>
              <a:t>th</a:t>
            </a:r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)</a:t>
            </a:r>
          </a:p>
          <a:p>
            <a:endParaRPr lang="en-US" sz="2800" dirty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r>
              <a:rPr lang="en-US" sz="28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Week 3 – Post and Portfolios</a:t>
            </a:r>
          </a:p>
          <a:p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Feb 17</a:t>
            </a:r>
            <a:r>
              <a:rPr lang="en-US" sz="2800" baseline="30000" dirty="0" smtClean="0">
                <a:latin typeface="Helvetica Neue Light" charset="0"/>
                <a:ea typeface="Helvetica Neue Light" charset="0"/>
                <a:cs typeface="Helvetica Neue Light" charset="0"/>
              </a:rPr>
              <a:t>th</a:t>
            </a:r>
            <a:r>
              <a:rPr lang="en-US" sz="2800" dirty="0" smtClean="0">
                <a:latin typeface="Helvetica Neue Light" charset="0"/>
                <a:ea typeface="Helvetica Neue Light" charset="0"/>
                <a:cs typeface="Helvetica Neue Light" charset="0"/>
              </a:rPr>
              <a:t> - Feb 21st</a:t>
            </a:r>
            <a:endParaRPr lang="en-US" sz="280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38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171" y="930165"/>
            <a:ext cx="3833906" cy="2680139"/>
          </a:xfrm>
        </p:spPr>
        <p:txBody>
          <a:bodyPr/>
          <a:lstStyle/>
          <a:p>
            <a:r>
              <a:rPr lang="en-US" b="1" i="0" smtClean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b="1" i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4000" b="1" i="0" smtClean="0">
                <a:latin typeface="Helvetica Neue Light" charset="0"/>
                <a:ea typeface="Helvetica Neue Light" charset="0"/>
                <a:cs typeface="Helvetica Neue Light" charset="0"/>
              </a:rPr>
              <a:t>Block </a:t>
            </a:r>
            <a:r>
              <a:rPr lang="en-US" sz="40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4 </a:t>
            </a:r>
            <a:br>
              <a:rPr lang="en-US" sz="40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28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Schedule Overview</a:t>
            </a:r>
            <a:endParaRPr lang="en-US" sz="2800" b="1" i="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295" y="3610304"/>
            <a:ext cx="38651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u="sng" dirty="0" smtClean="0">
                <a:latin typeface="Helvetica Neue Light" charset="0"/>
                <a:ea typeface="Helvetica Neue Light" charset="0"/>
                <a:cs typeface="Helvetica Neue Light" charset="0"/>
              </a:rPr>
              <a:t>Submission Deadline</a:t>
            </a:r>
          </a:p>
          <a:p>
            <a:pPr algn="r"/>
            <a:endParaRPr lang="en-US" sz="2400" b="1" u="sng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algn="r"/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Friday 21</a:t>
            </a:r>
            <a:r>
              <a:rPr lang="en-US" sz="2400" b="1" baseline="30000" dirty="0" smtClean="0">
                <a:latin typeface="Helvetica Neue Light" charset="0"/>
                <a:ea typeface="Helvetica Neue Light" charset="0"/>
                <a:cs typeface="Helvetica Neue Light" charset="0"/>
              </a:rPr>
              <a:t>st</a:t>
            </a:r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 February 2020</a:t>
            </a:r>
            <a:endParaRPr lang="en-US" sz="2400" b="1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76042" y="1330078"/>
            <a:ext cx="59908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Monday – Lectures/Study Groups </a:t>
            </a:r>
          </a:p>
          <a:p>
            <a:pPr>
              <a:lnSpc>
                <a:spcPct val="150000"/>
              </a:lnSpc>
            </a:pPr>
            <a:endParaRPr lang="en-US" sz="2400" b="1" dirty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Tuesday – Level 4 Workshops</a:t>
            </a:r>
          </a:p>
          <a:p>
            <a:pPr>
              <a:lnSpc>
                <a:spcPct val="150000"/>
              </a:lnSpc>
            </a:pPr>
            <a:endParaRPr lang="en-US" sz="2400" b="1" dirty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Thursday – Level 5 Workshops </a:t>
            </a:r>
          </a:p>
          <a:p>
            <a:pPr>
              <a:lnSpc>
                <a:spcPct val="150000"/>
              </a:lnSpc>
            </a:pPr>
            <a:endParaRPr lang="en-US" sz="2400" b="1" dirty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Friday – Lectures/Location Studies </a:t>
            </a:r>
            <a:endParaRPr lang="en-US" sz="240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81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171" y="930165"/>
            <a:ext cx="3833906" cy="2680139"/>
          </a:xfrm>
        </p:spPr>
        <p:txBody>
          <a:bodyPr/>
          <a:lstStyle/>
          <a:p>
            <a:r>
              <a:rPr lang="en-US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40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Block 4 </a:t>
            </a:r>
            <a:br>
              <a:rPr lang="en-US" sz="40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28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Schedule Overview</a:t>
            </a:r>
            <a:endParaRPr lang="en-US" sz="2800" b="1" i="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00508" y="3148639"/>
            <a:ext cx="22165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smtClean="0">
                <a:latin typeface="Helvetica Neue Light" charset="0"/>
                <a:ea typeface="Helvetica Neue Light" charset="0"/>
                <a:cs typeface="Helvetica Neue Light" charset="0"/>
              </a:rPr>
              <a:t>Sins &amp; Virtues</a:t>
            </a:r>
            <a:endParaRPr lang="en-US" sz="2400" b="1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12978" y="1209646"/>
            <a:ext cx="592783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Day One – Aims </a:t>
            </a:r>
            <a:r>
              <a:rPr lang="en-US" sz="2400" b="1" smtClean="0">
                <a:latin typeface="Helvetica Neue Light" charset="0"/>
                <a:ea typeface="Helvetica Neue Light" charset="0"/>
                <a:cs typeface="Helvetica Neue Light" charset="0"/>
              </a:rPr>
              <a:t>and Objectives</a:t>
            </a:r>
            <a:endParaRPr lang="en-US" sz="2000" b="1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>
              <a:lnSpc>
                <a:spcPct val="150000"/>
              </a:lnSpc>
            </a:pPr>
            <a:r>
              <a:rPr lang="en-US" sz="20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Morning - </a:t>
            </a:r>
            <a:endParaRPr lang="en-US" sz="2000" b="1" dirty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Helvetica Neue Light" charset="0"/>
                <a:ea typeface="Helvetica Neue Light" charset="0"/>
                <a:cs typeface="Helvetica Neue Light" charset="0"/>
              </a:rPr>
              <a:t>Overview of Modules/Assignment Briefs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sz="2000" dirty="0" smtClean="0">
                <a:latin typeface="Helvetica Neue Light" charset="0"/>
                <a:ea typeface="Helvetica Neue Light" charset="0"/>
                <a:cs typeface="Helvetica Neue Light" charset="0"/>
              </a:rPr>
              <a:t>Genre Codes and Conventions (Nordic Noir)</a:t>
            </a:r>
            <a:endParaRPr lang="en-US" sz="2000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Helvetica Neue Light" charset="0"/>
                <a:ea typeface="Helvetica Neue Light" charset="0"/>
                <a:cs typeface="Helvetica Neue Light" charset="0"/>
              </a:rPr>
              <a:t>Sins &amp; Virtues  (Character)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Helvetica Neue Light" charset="0"/>
                <a:ea typeface="Helvetica Neue Light" charset="0"/>
                <a:cs typeface="Helvetica Neue Light" charset="0"/>
              </a:rPr>
              <a:t>Story – Myths &amp; Fairy Tales (Story Archetypes)</a:t>
            </a:r>
          </a:p>
          <a:p>
            <a:pPr>
              <a:lnSpc>
                <a:spcPct val="150000"/>
              </a:lnSpc>
            </a:pPr>
            <a:endParaRPr lang="en-US" sz="2000" b="1" dirty="0" smtClean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>
              <a:lnSpc>
                <a:spcPct val="150000"/>
              </a:lnSpc>
            </a:pPr>
            <a:r>
              <a:rPr lang="en-US" sz="2000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Afternoon</a:t>
            </a:r>
            <a:r>
              <a:rPr lang="en-US" sz="2000" dirty="0" smtClean="0">
                <a:latin typeface="Helvetica Neue Light" charset="0"/>
                <a:ea typeface="Helvetica Neue Light" charset="0"/>
                <a:cs typeface="Helvetica Neue Light" charset="0"/>
              </a:rPr>
              <a:t> –</a:t>
            </a:r>
            <a:endParaRPr lang="en-US" sz="2000" dirty="0">
              <a:latin typeface="Helvetica Neue Light" charset="0"/>
              <a:ea typeface="Helvetica Neue Light" charset="0"/>
              <a:cs typeface="Helvetica Neue Light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Helvetica Neue Light" charset="0"/>
                <a:ea typeface="Helvetica Neue Light" charset="0"/>
                <a:cs typeface="Helvetica Neue Light" charset="0"/>
              </a:rPr>
              <a:t>Workshop – Story/Character Development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3171" y="4114799"/>
            <a:ext cx="3896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Helvetica Neue Light" charset="0"/>
                <a:ea typeface="Helvetica Neue Light" charset="0"/>
                <a:cs typeface="Helvetica Neue Light" charset="0"/>
              </a:rPr>
              <a:t>Film </a:t>
            </a:r>
            <a:r>
              <a:rPr lang="en-US" b="1" smtClean="0">
                <a:latin typeface="Helvetica Neue Light" charset="0"/>
                <a:ea typeface="Helvetica Neue Light" charset="0"/>
                <a:cs typeface="Helvetica Neue Light" charset="0"/>
              </a:rPr>
              <a:t>&amp; Television Production 1 &amp; 2</a:t>
            </a:r>
            <a:endParaRPr lang="en-US" b="1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9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699641" cy="3129453"/>
          </a:xfrm>
        </p:spPr>
        <p:txBody>
          <a:bodyPr>
            <a:normAutofit/>
          </a:bodyPr>
          <a:lstStyle/>
          <a:p>
            <a:r>
              <a:rPr lang="en-US" sz="44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sz="44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4400" b="1" i="0" dirty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sz="4400" b="1" i="0" dirty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44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sz="44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44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Nordic Noir</a:t>
            </a:r>
            <a:br>
              <a:rPr lang="en-US" sz="44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sz="28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Genre Focus</a:t>
            </a:r>
            <a:endParaRPr lang="en-US" sz="2800" b="1" i="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0143" y="3894082"/>
            <a:ext cx="3831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dirty="0" smtClean="0">
                <a:latin typeface="Helvetica Neue Light" charset="0"/>
                <a:ea typeface="Helvetica Neue Light" charset="0"/>
                <a:cs typeface="Helvetica Neue Light" charset="0"/>
              </a:rPr>
              <a:t>Establishing Codes and Conventions</a:t>
            </a:r>
          </a:p>
          <a:p>
            <a:pPr algn="r"/>
            <a:r>
              <a:rPr lang="en-US" dirty="0" smtClean="0">
                <a:latin typeface="Helvetica Neue Light" charset="0"/>
                <a:ea typeface="Helvetica Neue Light" charset="0"/>
                <a:cs typeface="Helvetica Neue Light" charset="0"/>
              </a:rPr>
              <a:t>For Aesthetics and Narrative Form</a:t>
            </a:r>
            <a:endParaRPr lang="en-US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  <p:sp>
        <p:nvSpPr>
          <p:cNvPr id="4" name="AutoShape 2" descr="mage result for nordic noir sea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 descr="mage result for nordic noir sea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8" descr="mage result for nordic noir sea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4" name="Picture 10" descr="mage may contain: ocean, sky, text and outdo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165" y="727813"/>
            <a:ext cx="5389208" cy="538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84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489" y="804041"/>
            <a:ext cx="8944429" cy="503299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579476" y="4028091"/>
            <a:ext cx="3636579" cy="4952492"/>
          </a:xfrm>
        </p:spPr>
        <p:txBody>
          <a:bodyPr/>
          <a:lstStyle/>
          <a:p>
            <a:r>
              <a:rPr lang="en-US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b="1" i="0" dirty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b="1" i="0" dirty="0">
                <a:latin typeface="Helvetica Neue Light" charset="0"/>
                <a:ea typeface="Helvetica Neue Light" charset="0"/>
                <a:cs typeface="Helvetica Neue Light" charset="0"/>
              </a:rPr>
            </a:br>
            <a:r>
              <a:rPr lang="en-US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/>
            </a:r>
            <a:br>
              <a:rPr lang="en-US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</a:br>
            <a:endParaRPr lang="en-US" sz="3200" b="1" i="0" dirty="0"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02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1641" y="2774730"/>
            <a:ext cx="3833906" cy="1734207"/>
          </a:xfrm>
        </p:spPr>
        <p:txBody>
          <a:bodyPr>
            <a:normAutofit/>
          </a:bodyPr>
          <a:lstStyle/>
          <a:p>
            <a:r>
              <a:rPr lang="en-US" sz="4000" b="1" i="0" dirty="0">
                <a:latin typeface="Helvetica Neue Light" charset="0"/>
                <a:ea typeface="Helvetica Neue Light" charset="0"/>
                <a:cs typeface="Helvetica Neue Light" charset="0"/>
              </a:rPr>
              <a:t>Sins </a:t>
            </a:r>
            <a:r>
              <a:rPr lang="en-US" sz="4000" b="1" i="0" dirty="0" smtClean="0">
                <a:latin typeface="Helvetica Neue Light" charset="0"/>
                <a:ea typeface="Helvetica Neue Light" charset="0"/>
                <a:cs typeface="Helvetica Neue Light" charset="0"/>
              </a:rPr>
              <a:t>&amp;Virtues</a:t>
            </a:r>
            <a:endParaRPr lang="en-US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06"/>
          <a:stretch/>
        </p:blipFill>
        <p:spPr>
          <a:xfrm>
            <a:off x="5596758" y="693682"/>
            <a:ext cx="5029200" cy="502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96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adlines">
  <a:themeElements>
    <a:clrScheme name="Headlines">
      <a:dk1>
        <a:sysClr val="windowText" lastClr="000000"/>
      </a:dk1>
      <a:lt1>
        <a:sysClr val="window" lastClr="FFFFFF"/>
      </a:lt1>
      <a:dk2>
        <a:srgbClr val="1D1A1D"/>
      </a:dk2>
      <a:lt2>
        <a:srgbClr val="F5F5F5"/>
      </a:lt2>
      <a:accent1>
        <a:srgbClr val="439EB7"/>
      </a:accent1>
      <a:accent2>
        <a:srgbClr val="E28B55"/>
      </a:accent2>
      <a:accent3>
        <a:srgbClr val="DCB64D"/>
      </a:accent3>
      <a:accent4>
        <a:srgbClr val="4CA198"/>
      </a:accent4>
      <a:accent5>
        <a:srgbClr val="835B82"/>
      </a:accent5>
      <a:accent6>
        <a:srgbClr val="645135"/>
      </a:accent6>
      <a:hlink>
        <a:srgbClr val="439EB7"/>
      </a:hlink>
      <a:folHlink>
        <a:srgbClr val="835B82"/>
      </a:folHlink>
    </a:clrScheme>
    <a:fontScheme name="Headlines">
      <a:majorFont>
        <a:latin typeface="Century Schoolbook" panose="02040604050505020304"/>
        <a:ea typeface=""/>
        <a:cs typeface=""/>
      </a:majorFont>
      <a:minorFont>
        <a:latin typeface="Corbel" panose="020B0503020204020204"/>
        <a:ea typeface=""/>
        <a:cs typeface="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" id="{3841520A-25F2-4EB8-BE4C-611DB5ABEED9}" vid="{ECD25A4C-D97E-4C12-84B1-63580BFFAEE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Headlines</Template>
  <TotalTime>103</TotalTime>
  <Words>235</Words>
  <Application>Microsoft Macintosh PowerPoint</Application>
  <PresentationFormat>Widescreen</PresentationFormat>
  <Paragraphs>84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Century Schoolbook</vt:lpstr>
      <vt:lpstr>Corbel</vt:lpstr>
      <vt:lpstr>Courier New</vt:lpstr>
      <vt:lpstr>Helvetica Neue Light</vt:lpstr>
      <vt:lpstr>Helvetica Neue Thin</vt:lpstr>
      <vt:lpstr>Symbol</vt:lpstr>
      <vt:lpstr>Times New Roman</vt:lpstr>
      <vt:lpstr>Arial</vt:lpstr>
      <vt:lpstr>Headlines</vt:lpstr>
      <vt:lpstr>PowerPoint Presentation</vt:lpstr>
      <vt:lpstr>Film &amp; Television Production1 (MX401799) </vt:lpstr>
      <vt:lpstr>Film &amp; Television Production2 (MX501800) </vt:lpstr>
      <vt:lpstr> Block 4  Schedule Overview</vt:lpstr>
      <vt:lpstr> Block 4  Schedule Overview</vt:lpstr>
      <vt:lpstr> Block 4  Schedule Overview</vt:lpstr>
      <vt:lpstr>   Nordic Noir Genre Focus</vt:lpstr>
      <vt:lpstr>   </vt:lpstr>
      <vt:lpstr>Sins &amp;Virtues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Jones</dc:creator>
  <cp:lastModifiedBy>Rob Jones</cp:lastModifiedBy>
  <cp:revision>13</cp:revision>
  <dcterms:created xsi:type="dcterms:W3CDTF">2020-02-03T05:54:59Z</dcterms:created>
  <dcterms:modified xsi:type="dcterms:W3CDTF">2020-02-03T07:38:13Z</dcterms:modified>
</cp:coreProperties>
</file>