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6" r:id="rId2"/>
    <p:sldId id="260" r:id="rId3"/>
    <p:sldId id="257" r:id="rId4"/>
    <p:sldId id="258" r:id="rId5"/>
    <p:sldId id="261" r:id="rId6"/>
    <p:sldId id="262" r:id="rId7"/>
    <p:sldId id="269" r:id="rId8"/>
    <p:sldId id="271" r:id="rId9"/>
    <p:sldId id="263" r:id="rId10"/>
    <p:sldId id="264" r:id="rId11"/>
    <p:sldId id="265" r:id="rId12"/>
    <p:sldId id="266" r:id="rId13"/>
    <p:sldId id="270" r:id="rId14"/>
    <p:sldId id="267" r:id="rId15"/>
    <p:sldId id="268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91" d="100"/>
          <a:sy n="91" d="100"/>
        </p:scale>
        <p:origin x="370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6FEBD64E-F59B-460F-9030-38DFFFCF710A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84912AA5-D22A-4E3A-8172-0FF9FB3A45E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9650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BD64E-F59B-460F-9030-38DFFFCF710A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2AA5-D22A-4E3A-8172-0FF9FB3A4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4795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BD64E-F59B-460F-9030-38DFFFCF710A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2AA5-D22A-4E3A-8172-0FF9FB3A45E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12984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BD64E-F59B-460F-9030-38DFFFCF710A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2AA5-D22A-4E3A-8172-0FF9FB3A4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08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BD64E-F59B-460F-9030-38DFFFCF710A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2AA5-D22A-4E3A-8172-0FF9FB3A45E8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7503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BD64E-F59B-460F-9030-38DFFFCF710A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2AA5-D22A-4E3A-8172-0FF9FB3A45E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0080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BD64E-F59B-460F-9030-38DFFFCF710A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2AA5-D22A-4E3A-8172-0FF9FB3A4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607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BD64E-F59B-460F-9030-38DFFFCF710A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2AA5-D22A-4E3A-8172-0FF9FB3A45E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1094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BD64E-F59B-460F-9030-38DFFFCF710A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2AA5-D22A-4E3A-8172-0FF9FB3A4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300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BD64E-F59B-460F-9030-38DFFFCF710A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2AA5-D22A-4E3A-8172-0FF9FB3A4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048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BD64E-F59B-460F-9030-38DFFFCF710A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2AA5-D22A-4E3A-8172-0FF9FB3A45E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91023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BD64E-F59B-460F-9030-38DFFFCF710A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2AA5-D22A-4E3A-8172-0FF9FB3A45E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09668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BD64E-F59B-460F-9030-38DFFFCF710A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2AA5-D22A-4E3A-8172-0FF9FB3A4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0834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BD64E-F59B-460F-9030-38DFFFCF710A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2AA5-D22A-4E3A-8172-0FF9FB3A45E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89325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BD64E-F59B-460F-9030-38DFFFCF710A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2AA5-D22A-4E3A-8172-0FF9FB3A45E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969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BD64E-F59B-460F-9030-38DFFFCF710A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2AA5-D22A-4E3A-8172-0FF9FB3A45E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04797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BD64E-F59B-460F-9030-38DFFFCF710A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912AA5-D22A-4E3A-8172-0FF9FB3A45E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05256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FEBD64E-F59B-460F-9030-38DFFFCF710A}" type="datetimeFigureOut">
              <a:rPr lang="en-GB" smtClean="0"/>
              <a:t>22/01/2018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4912AA5-D22A-4E3A-8172-0FF9FB3A45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647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  <p:sldLayoutId id="2147483775" r:id="rId13"/>
    <p:sldLayoutId id="2147483776" r:id="rId14"/>
    <p:sldLayoutId id="2147483777" r:id="rId15"/>
    <p:sldLayoutId id="2147483778" r:id="rId16"/>
    <p:sldLayoutId id="214748377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C1BB7-0A0C-4AC3-87C1-D477C2FF417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3200" dirty="0"/>
              <a:t>The evolution of Ancient Greek Religion: Ancient Greeks and Atheism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6947F3-DA8F-45B7-AA3C-B4E9F69AF1E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Deanna Radcliffe</a:t>
            </a:r>
          </a:p>
          <a:p>
            <a:r>
              <a:rPr lang="en-GB" dirty="0"/>
              <a:t>Module code</a:t>
            </a:r>
          </a:p>
        </p:txBody>
      </p:sp>
    </p:spTree>
    <p:extLst>
      <p:ext uri="{BB962C8B-B14F-4D97-AF65-F5344CB8AC3E}">
        <p14:creationId xmlns:p14="http://schemas.microsoft.com/office/powerpoint/2010/main" val="1321016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1202B-41E9-4DA8-8E9F-9B950C4BDA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B7EA4-7A95-4F53-8A3E-D801513435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find whether atheism existed in Ancient Greece.</a:t>
            </a:r>
          </a:p>
          <a:p>
            <a:r>
              <a:rPr lang="en-GB" dirty="0"/>
              <a:t>If atheism did exist in Ancient Greece, why didn’t it become more prevalent?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Throughout the duration of this essay it must be remembered the change in definitions regarding particular words and how it will effect the overall answer</a:t>
            </a:r>
          </a:p>
        </p:txBody>
      </p:sp>
    </p:spTree>
    <p:extLst>
      <p:ext uri="{BB962C8B-B14F-4D97-AF65-F5344CB8AC3E}">
        <p14:creationId xmlns:p14="http://schemas.microsoft.com/office/powerpoint/2010/main" val="26289357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21575-A710-4C4F-ADE1-F0F89C16F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Definitions of Atheism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0515B9-6EA9-4448-AD88-65ECC134CA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Modern definition:  there is no God or gods, life after death, or anything supernatural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Ancient Greek definition: Atheist (</a:t>
            </a:r>
            <a:r>
              <a:rPr lang="el-GR" dirty="0"/>
              <a:t>ἀ-Θεός</a:t>
            </a:r>
            <a:r>
              <a:rPr lang="en-GB" dirty="0"/>
              <a:t>) = without a god and is therefore a person who does not believe in a god. </a:t>
            </a:r>
          </a:p>
        </p:txBody>
      </p:sp>
    </p:spTree>
    <p:extLst>
      <p:ext uri="{BB962C8B-B14F-4D97-AF65-F5344CB8AC3E}">
        <p14:creationId xmlns:p14="http://schemas.microsoft.com/office/powerpoint/2010/main" val="2748263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F11C2-7DE2-40FB-85E0-083DF8A94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0775DC-6F66-410A-8F4D-281DDB7AAC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Literature</a:t>
            </a:r>
          </a:p>
          <a:p>
            <a:endParaRPr lang="en-GB" dirty="0"/>
          </a:p>
          <a:p>
            <a:r>
              <a:rPr lang="en-GB" dirty="0"/>
              <a:t>Philosophy</a:t>
            </a:r>
          </a:p>
          <a:p>
            <a:endParaRPr lang="en-GB" dirty="0"/>
          </a:p>
          <a:p>
            <a:r>
              <a:rPr lang="en-GB" dirty="0"/>
              <a:t>Politics </a:t>
            </a:r>
          </a:p>
        </p:txBody>
      </p:sp>
    </p:spTree>
    <p:extLst>
      <p:ext uri="{BB962C8B-B14F-4D97-AF65-F5344CB8AC3E}">
        <p14:creationId xmlns:p14="http://schemas.microsoft.com/office/powerpoint/2010/main" val="5657123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66460-B9B0-42F6-8D51-B02D6A5E5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155E5-14CD-42D8-A871-C5ADE9882D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Theatre – Aristophanes plays [the clouds, the Birds]</a:t>
            </a:r>
          </a:p>
          <a:p>
            <a:pPr marL="0" indent="0">
              <a:buNone/>
            </a:pPr>
            <a:r>
              <a:rPr lang="en-GB" dirty="0"/>
              <a:t>                  - </a:t>
            </a:r>
            <a:r>
              <a:rPr lang="en-GB" dirty="0" err="1"/>
              <a:t>Salmoneus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                - Bellerophon               </a:t>
            </a:r>
          </a:p>
          <a:p>
            <a:r>
              <a:rPr lang="en-GB" dirty="0"/>
              <a:t>Books  - Arguments that Knock down towers by Diagoras </a:t>
            </a:r>
          </a:p>
          <a:p>
            <a:pPr marL="0" indent="0">
              <a:buNone/>
            </a:pPr>
            <a:r>
              <a:rPr lang="en-GB" dirty="0"/>
              <a:t>                 - On the Gods by Protagoras </a:t>
            </a:r>
          </a:p>
          <a:p>
            <a:pPr marL="0" indent="0">
              <a:buNone/>
            </a:pPr>
            <a:r>
              <a:rPr lang="en-GB" dirty="0"/>
              <a:t>                - On the Sacred Disease</a:t>
            </a:r>
          </a:p>
          <a:p>
            <a:pPr marL="0" indent="0">
              <a:buNone/>
            </a:pPr>
            <a:r>
              <a:rPr lang="en-GB" dirty="0"/>
              <a:t>               -Homer and Hesiod </a:t>
            </a:r>
          </a:p>
          <a:p>
            <a:pPr marL="0" indent="0">
              <a:buNone/>
            </a:pPr>
            <a:r>
              <a:rPr lang="en-GB" dirty="0"/>
              <a:t>        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5448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4B7A1-A6CB-4CD8-802F-DCA5A96E3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Diagoras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B2AF0-B7B1-4BDF-9905-4F5BEFAB13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Wrote: Arguments that knock down towers </a:t>
            </a:r>
          </a:p>
          <a:p>
            <a:r>
              <a:rPr lang="en-GB" dirty="0"/>
              <a:t>In Aristophanes play the clouds, for his sceptical views about the gods. </a:t>
            </a:r>
          </a:p>
          <a:p>
            <a:r>
              <a:rPr lang="en-GB" dirty="0"/>
              <a:t>Fled from Athens to avoid death for his impiety</a:t>
            </a:r>
          </a:p>
          <a:p>
            <a:endParaRPr lang="en-GB" dirty="0"/>
          </a:p>
          <a:p>
            <a:r>
              <a:rPr lang="en-GB" dirty="0"/>
              <a:t>“He was called ‘the atheist’ since this was his belief from the day when a fellow-poet, accused by him of stealing a paean which he had composed, denied the theft but soon after produces the paean successfully as his own work”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Campbell, D.A., 1979 335</a:t>
            </a:r>
          </a:p>
        </p:txBody>
      </p:sp>
    </p:spTree>
    <p:extLst>
      <p:ext uri="{BB962C8B-B14F-4D97-AF65-F5344CB8AC3E}">
        <p14:creationId xmlns:p14="http://schemas.microsoft.com/office/powerpoint/2010/main" val="18566581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B3658-BAFC-4A56-B23E-7F199AA96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Aristophanes </a:t>
            </a:r>
            <a:r>
              <a:rPr lang="en-GB" i="1" dirty="0"/>
              <a:t>Clouds</a:t>
            </a:r>
            <a:r>
              <a:rPr lang="en-GB" dirty="0"/>
              <a:t> extract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69E1F-7242-488A-ADC4-DF5297B557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 err="1"/>
              <a:t>Strepsiades</a:t>
            </a:r>
            <a:r>
              <a:rPr lang="en-GB" dirty="0"/>
              <a:t>: There is no Zeus, Pheidippides </a:t>
            </a:r>
          </a:p>
          <a:p>
            <a:pPr marL="0" indent="0">
              <a:buNone/>
            </a:pPr>
            <a:r>
              <a:rPr lang="en-GB" dirty="0" err="1"/>
              <a:t>Pheidippides</a:t>
            </a:r>
            <a:r>
              <a:rPr lang="en-GB" dirty="0"/>
              <a:t>: Then who is there?</a:t>
            </a:r>
          </a:p>
          <a:p>
            <a:pPr marL="0" indent="0">
              <a:buNone/>
            </a:pPr>
            <a:r>
              <a:rPr lang="en-GB" dirty="0" err="1"/>
              <a:t>Strepsiades</a:t>
            </a:r>
            <a:r>
              <a:rPr lang="en-GB" dirty="0"/>
              <a:t>: Vortex is King, having expelled Zeus</a:t>
            </a:r>
          </a:p>
          <a:p>
            <a:pPr marL="0" indent="0">
              <a:buNone/>
            </a:pPr>
            <a:r>
              <a:rPr lang="en-GB" dirty="0" err="1"/>
              <a:t>Pheidippides</a:t>
            </a:r>
            <a:r>
              <a:rPr lang="en-GB" dirty="0"/>
              <a:t>: Ugh! What is this nonsense? </a:t>
            </a:r>
          </a:p>
          <a:p>
            <a:pPr marL="0" indent="0">
              <a:buNone/>
            </a:pPr>
            <a:r>
              <a:rPr lang="en-GB" dirty="0" err="1"/>
              <a:t>Strepsiades</a:t>
            </a:r>
            <a:r>
              <a:rPr lang="en-GB" dirty="0"/>
              <a:t>: I assure you it’s the truth</a:t>
            </a:r>
          </a:p>
          <a:p>
            <a:pPr marL="0" indent="0">
              <a:buNone/>
            </a:pPr>
            <a:r>
              <a:rPr lang="en-GB" dirty="0" err="1"/>
              <a:t>Pheidippides</a:t>
            </a:r>
            <a:r>
              <a:rPr lang="en-GB" dirty="0"/>
              <a:t>: Who says all that? </a:t>
            </a:r>
          </a:p>
          <a:p>
            <a:pPr marL="0" indent="0">
              <a:buNone/>
            </a:pPr>
            <a:r>
              <a:rPr lang="en-GB" dirty="0" err="1"/>
              <a:t>Strepsiades</a:t>
            </a:r>
            <a:r>
              <a:rPr lang="en-GB" dirty="0"/>
              <a:t>: Socrates the Melian and </a:t>
            </a:r>
            <a:r>
              <a:rPr lang="en-GB" dirty="0" err="1"/>
              <a:t>Chaerophon</a:t>
            </a:r>
            <a:r>
              <a:rPr lang="en-GB" dirty="0"/>
              <a:t>, who knows about fleas’ footprints.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 Campbell, D.A., 1979 339</a:t>
            </a:r>
          </a:p>
        </p:txBody>
      </p:sp>
    </p:spTree>
    <p:extLst>
      <p:ext uri="{BB962C8B-B14F-4D97-AF65-F5344CB8AC3E}">
        <p14:creationId xmlns:p14="http://schemas.microsoft.com/office/powerpoint/2010/main" val="5739796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125FD-3B2B-4268-ADBE-2284477E5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Aims in looking at Philosophy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AB6090-5F3B-4522-A3A9-14C07F4681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development of Philosophy and its impact on religion: To show if philosophers would have developed towards Atheism, as science progressed.</a:t>
            </a:r>
          </a:p>
          <a:p>
            <a:r>
              <a:rPr lang="en-GB" dirty="0"/>
              <a:t>Philosophy for the ancient Greeks was a mix of things including science, exploring the cosmos, how the world works and why.</a:t>
            </a:r>
          </a:p>
          <a:p>
            <a:r>
              <a:rPr lang="en-GB" dirty="0"/>
              <a:t>To demonstrate as science developed a belief in particular gods began to dwindle as they could no longer answer new questions/findings </a:t>
            </a:r>
          </a:p>
        </p:txBody>
      </p:sp>
    </p:spTree>
    <p:extLst>
      <p:ext uri="{BB962C8B-B14F-4D97-AF65-F5344CB8AC3E}">
        <p14:creationId xmlns:p14="http://schemas.microsoft.com/office/powerpoint/2010/main" val="572063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8BC1E-7698-4EF6-B7CA-A5F740F39B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Philosophers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37712-EC98-494C-9536-AEF0EC8AE0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Anaxagoras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Socrates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Protagoras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Thucydides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/>
              <a:t>Theodorus</a:t>
            </a:r>
            <a:r>
              <a:rPr lang="en-GB" dirty="0"/>
              <a:t> of </a:t>
            </a:r>
            <a:r>
              <a:rPr lang="en-GB" dirty="0" err="1"/>
              <a:t>Cyrne</a:t>
            </a:r>
            <a:r>
              <a:rPr lang="en-GB" dirty="0"/>
              <a:t> – the last of the impious Athenian atheists </a:t>
            </a:r>
          </a:p>
        </p:txBody>
      </p:sp>
    </p:spTree>
    <p:extLst>
      <p:ext uri="{BB962C8B-B14F-4D97-AF65-F5344CB8AC3E}">
        <p14:creationId xmlns:p14="http://schemas.microsoft.com/office/powerpoint/2010/main" val="36781043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6650C-D8BE-4422-94CF-43A238F7D9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Socrates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8E62C-6BFE-4A70-9134-5CCD397F96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‘Socrates commits a crime in not recognizing the gods the state recognizes, and introducing other, new divine powers instead. He also commits a crime by corrupting the young.’ </a:t>
            </a:r>
          </a:p>
          <a:p>
            <a:endParaRPr lang="en-GB" dirty="0"/>
          </a:p>
          <a:p>
            <a:r>
              <a:rPr lang="en-GB" dirty="0"/>
              <a:t>At his own later trial he had to remind the jurors not to confuse him with Anaxagoras </a:t>
            </a:r>
          </a:p>
        </p:txBody>
      </p:sp>
    </p:spTree>
    <p:extLst>
      <p:ext uri="{BB962C8B-B14F-4D97-AF65-F5344CB8AC3E}">
        <p14:creationId xmlns:p14="http://schemas.microsoft.com/office/powerpoint/2010/main" val="7362730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BAEFF-DD1E-42F0-AB0E-926769E88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A7519-F17D-4A71-B172-198F682E2C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Laws – Plato, Aristotle, Plutarch </a:t>
            </a:r>
          </a:p>
          <a:p>
            <a:endParaRPr lang="en-GB" dirty="0"/>
          </a:p>
          <a:p>
            <a:r>
              <a:rPr lang="en-GB" dirty="0"/>
              <a:t>Trials – Anaxagoras, Socrates, </a:t>
            </a:r>
            <a:r>
              <a:rPr lang="en-GB" dirty="0" err="1"/>
              <a:t>Theodorus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Exiled – Diagoras, Protagoras </a:t>
            </a:r>
          </a:p>
        </p:txBody>
      </p:sp>
    </p:spTree>
    <p:extLst>
      <p:ext uri="{BB962C8B-B14F-4D97-AF65-F5344CB8AC3E}">
        <p14:creationId xmlns:p14="http://schemas.microsoft.com/office/powerpoint/2010/main" val="4058448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1EAEF-DAED-4A43-8C77-63B7830AE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Plato’s Laws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B9EF0-D69A-4C55-8834-3B11D9742E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“The particular belief which are of this poisonous kind and tend, if left unrepressed, to issue in practical evil living are, according to Plato three: 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dirty="0"/>
              <a:t> simple atheism, the denial that there are gods of any kind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dirty="0"/>
              <a:t>The doctrine that there are gods but that they are wholly different to human conduct</a:t>
            </a:r>
          </a:p>
          <a:p>
            <a:pPr marL="971550" lvl="1" indent="-514350">
              <a:buFont typeface="+mj-lt"/>
              <a:buAutoNum type="romanLcPeriod"/>
            </a:pPr>
            <a:r>
              <a:rPr lang="en-GB" dirty="0"/>
              <a:t>The doctrine that there are gods and that the impenitent sinner can escape the judgment by prayers and sacrifices.”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</a:t>
            </a:r>
            <a:r>
              <a:rPr lang="en-GB" sz="1600" dirty="0"/>
              <a:t>Plato and Taylor, A.E., 1934 1ii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80983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095A0-59E4-47D3-994B-F2ADEACF3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Sentenced for impiety or for another reason??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9E0E4-E1BA-41EF-99E8-F3A353452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Anaxagoras – The real aim was to attack Pericles, the most powerful man in                              Athens, by accusing his friend of illicit religious beliefs. </a:t>
            </a:r>
          </a:p>
          <a:p>
            <a:r>
              <a:rPr lang="en-GB" dirty="0"/>
              <a:t>Socrates </a:t>
            </a:r>
          </a:p>
          <a:p>
            <a:r>
              <a:rPr lang="en-GB" dirty="0"/>
              <a:t>Protagoras </a:t>
            </a:r>
          </a:p>
          <a:p>
            <a:r>
              <a:rPr lang="en-GB" dirty="0"/>
              <a:t>Thucydides</a:t>
            </a:r>
          </a:p>
          <a:p>
            <a:r>
              <a:rPr lang="en-GB" dirty="0" err="1"/>
              <a:t>Theodorus</a:t>
            </a:r>
            <a:r>
              <a:rPr lang="en-GB" dirty="0"/>
              <a:t>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00680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76D4A-12E4-4339-BAE2-05CAFA3478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Possible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45427F-37F7-44F7-A1E6-8266AB0815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Both modern and ancient atheism existed during Ancient Greece seen through Diagoras and Protagoras particularly. </a:t>
            </a:r>
          </a:p>
          <a:p>
            <a:r>
              <a:rPr lang="en-GB" dirty="0"/>
              <a:t>Socrates demonstrates that although this possibility was present their desire to no longer have Gods or deities was not.  </a:t>
            </a:r>
          </a:p>
          <a:p>
            <a:r>
              <a:rPr lang="en-GB" dirty="0"/>
              <a:t>Due to the overall public reaction e.g. burning texts, exiling or sentencing to death those labelled atheists it </a:t>
            </a:r>
            <a:r>
              <a:rPr lang="en-GB" dirty="0" err="1"/>
              <a:t>iis</a:t>
            </a:r>
            <a:r>
              <a:rPr lang="en-GB" dirty="0"/>
              <a:t> unlikely it would have become a part of day to day </a:t>
            </a:r>
            <a:r>
              <a:rPr lang="en-GB" dirty="0" err="1"/>
              <a:t>lige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72136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3E020-859E-427C-994E-DAB30B9371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Bibliography</a:t>
            </a:r>
            <a:br>
              <a:rPr lang="en-GB" dirty="0"/>
            </a:br>
            <a:r>
              <a:rPr lang="en-GB" dirty="0"/>
              <a:t>Ancient Scholarship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FCD813-EB35-4359-8A1A-7931E19B62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2900" dirty="0"/>
              <a:t>Campbell, D.A., 1979. Greek lyric: Anacreon, </a:t>
            </a:r>
            <a:r>
              <a:rPr lang="en-GB" sz="2900" dirty="0" err="1"/>
              <a:t>Anacreontea</a:t>
            </a:r>
            <a:r>
              <a:rPr lang="en-GB" sz="2900" dirty="0"/>
              <a:t> choral lyric from Olympus to </a:t>
            </a:r>
            <a:r>
              <a:rPr lang="en-GB" sz="2900" dirty="0" err="1"/>
              <a:t>Alcman</a:t>
            </a:r>
            <a:r>
              <a:rPr lang="en-GB" sz="2900" dirty="0"/>
              <a:t> (Vol. 2). Loeb Classical Library.</a:t>
            </a:r>
          </a:p>
          <a:p>
            <a:r>
              <a:rPr lang="en-GB" sz="2900" dirty="0"/>
              <a:t>Dover, K.J. ed., 1970. Aristophanes: Clouds. University Press.</a:t>
            </a:r>
          </a:p>
          <a:p>
            <a:r>
              <a:rPr lang="en-GB" sz="2900" dirty="0"/>
              <a:t>Dunbar, N. ed., 1995. Aristophanes, Birds. Oxford University Press, USA.</a:t>
            </a:r>
          </a:p>
          <a:p>
            <a:r>
              <a:rPr lang="en-GB" sz="2900" dirty="0"/>
              <a:t>Henderson, J. ed., 2011. Lysistrata. Hackett Publishing.</a:t>
            </a:r>
          </a:p>
          <a:p>
            <a:r>
              <a:rPr lang="en-GB" sz="2900" dirty="0"/>
              <a:t>Plato, A., 1954. trans. Hugh </a:t>
            </a:r>
            <a:r>
              <a:rPr lang="en-GB" sz="2900" dirty="0" err="1"/>
              <a:t>Tredennick</a:t>
            </a:r>
            <a:r>
              <a:rPr lang="en-GB" sz="2900" dirty="0"/>
              <a:t>. The Collected Dialogues of Plato, ed. E. Hamilton and H. Cairns,(New York: </a:t>
            </a:r>
            <a:r>
              <a:rPr lang="en-GB" sz="2900" dirty="0" err="1"/>
              <a:t>Bollingen</a:t>
            </a:r>
            <a:r>
              <a:rPr lang="en-GB" sz="2900" dirty="0"/>
              <a:t> Foundation, 1961), pp.31-33.</a:t>
            </a:r>
          </a:p>
          <a:p>
            <a:r>
              <a:rPr lang="en-GB" sz="2900" dirty="0"/>
              <a:t>Plato and Taylor, A.E., 1934. The Laws of Plato. Translated Into English by AE Taylor.[With Introduction and Notes.]. JM Dent &amp; Sons.</a:t>
            </a:r>
          </a:p>
          <a:p>
            <a:r>
              <a:rPr lang="en-GB" sz="2900" dirty="0" err="1"/>
              <a:t>Sommerstein</a:t>
            </a:r>
            <a:r>
              <a:rPr lang="en-GB" sz="2900" dirty="0"/>
              <a:t>, A.H., 1996. Aristophanes: Frogs. Aris and Phillips, Warminster.</a:t>
            </a:r>
          </a:p>
          <a:p>
            <a:r>
              <a:rPr lang="en-GB" sz="2900" dirty="0"/>
              <a:t>Xenophon, Memorabilia., 1923. trans. EC Marchant. Cambridge, MA: Harvard University Press, 3(7), pp.6-7.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23153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E4F46-6152-46E8-9EAB-7F0174453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Bibliography</a:t>
            </a:r>
            <a:br>
              <a:rPr lang="en-GB" dirty="0"/>
            </a:br>
            <a:r>
              <a:rPr lang="en-GB" dirty="0"/>
              <a:t>Modern Scholarship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EE78F-1675-4075-9C0E-B5CD05E4B5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Bremmer, J.N., 2007. Atheism in antiquity. The Cambridge companion to atheism, 7, pp.11-26.</a:t>
            </a:r>
          </a:p>
          <a:p>
            <a:r>
              <a:rPr lang="en-GB" dirty="0"/>
              <a:t>Brickhouse, T.C. and Smith, N.D., 1989. Socrates on trial. Clarendon Paperbacks.</a:t>
            </a:r>
          </a:p>
          <a:p>
            <a:r>
              <a:rPr lang="en-GB" dirty="0" err="1"/>
              <a:t>Bobonich</a:t>
            </a:r>
            <a:r>
              <a:rPr lang="en-GB" dirty="0"/>
              <a:t>, C., 1991. Persuasion, compulsion and freedom in Plato's Laws. The Classical Quarterly (New Series), 41(02), pp.365-388.</a:t>
            </a:r>
          </a:p>
          <a:p>
            <a:r>
              <a:rPr lang="en-GB" dirty="0"/>
              <a:t>Chilton, C.W., 1962. An Epicurean View of Protagoras: A Note on Diogenes of </a:t>
            </a:r>
            <a:r>
              <a:rPr lang="en-GB" dirty="0" err="1"/>
              <a:t>Oenoanda</a:t>
            </a:r>
            <a:r>
              <a:rPr lang="en-GB" dirty="0"/>
              <a:t> Fragment XII (W). Phronesis, pp.105-109.</a:t>
            </a:r>
          </a:p>
          <a:p>
            <a:r>
              <a:rPr lang="en-GB" dirty="0"/>
              <a:t>Dietrich, B.C., 2004. The origins of Greek religion. Bristol Phoenix Press.</a:t>
            </a:r>
          </a:p>
          <a:p>
            <a:r>
              <a:rPr lang="en-GB" dirty="0"/>
              <a:t>Drachmann, A.B. and Anderson, I., 1922. Atheism in pagan antiquity. Gyldendal.</a:t>
            </a:r>
          </a:p>
          <a:p>
            <a:r>
              <a:rPr lang="en-GB" dirty="0" err="1"/>
              <a:t>Euben</a:t>
            </a:r>
            <a:r>
              <a:rPr lang="en-GB" dirty="0"/>
              <a:t>, J.P., 1990. The tragedy of political theory: The road not taken (p. 36248). Princeton, NJ: Princeton University Press.</a:t>
            </a:r>
          </a:p>
          <a:p>
            <a:r>
              <a:rPr lang="en-GB" dirty="0"/>
              <a:t>Ferguson, J., 1965. On the date of Democritus. </a:t>
            </a:r>
            <a:r>
              <a:rPr lang="en-GB" dirty="0" err="1"/>
              <a:t>Symbolae</a:t>
            </a:r>
            <a:r>
              <a:rPr lang="en-GB" dirty="0"/>
              <a:t> </a:t>
            </a:r>
            <a:r>
              <a:rPr lang="en-GB" dirty="0" err="1"/>
              <a:t>Osloenses</a:t>
            </a:r>
            <a:r>
              <a:rPr lang="en-GB" dirty="0"/>
              <a:t>, 40(1), pp.17-26.</a:t>
            </a:r>
          </a:p>
          <a:p>
            <a:r>
              <a:rPr lang="en-GB" dirty="0"/>
              <a:t>Fox, R.L., 2006. The Classical World: An Epic History of Greece and Rome. Penguin UK.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8106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F9D0D-0515-4E2F-9B73-58AEA43D8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D75E3-0F27-4D48-95E3-E0038475F3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Fränkel, H., 1975. Early Greek Poetry and Philosophy, trans. M. Hades e Willis. New York.</a:t>
            </a:r>
          </a:p>
          <a:p>
            <a:r>
              <a:rPr lang="en-GB" dirty="0"/>
              <a:t>Frazer, J.G., 1911. The golden bough, vol. 1. Forest, 2, p.13.</a:t>
            </a:r>
          </a:p>
          <a:p>
            <a:r>
              <a:rPr lang="en-GB" dirty="0" err="1"/>
              <a:t>Frede</a:t>
            </a:r>
            <a:r>
              <a:rPr lang="en-GB" dirty="0"/>
              <a:t>, M. and Striker, G., 1996. Rationality in Greek thought.</a:t>
            </a:r>
          </a:p>
          <a:p>
            <a:r>
              <a:rPr lang="en-GB" dirty="0"/>
              <a:t>Guthrie, W.K.C., 1955. The Greeks and their gods (No. 2). Beacon Press.</a:t>
            </a:r>
          </a:p>
          <a:p>
            <a:r>
              <a:rPr lang="en-GB" dirty="0"/>
              <a:t>Haynes, N., 2010. The ancient guide to modern life. Profile Books.</a:t>
            </a:r>
          </a:p>
          <a:p>
            <a:r>
              <a:rPr lang="en-GB" dirty="0"/>
              <a:t>Kearns, E., 2009. Ancient Greek religion: a sourcebook. Wiley-Blackwell.</a:t>
            </a:r>
          </a:p>
          <a:p>
            <a:r>
              <a:rPr lang="en-GB" dirty="0" err="1"/>
              <a:t>Kinzl</a:t>
            </a:r>
            <a:r>
              <a:rPr lang="en-GB" dirty="0"/>
              <a:t>, K.H. ed., 2010. A companion to the classical Greek world (Vol. 73). John Wiley &amp; Sons.</a:t>
            </a:r>
          </a:p>
          <a:p>
            <a:r>
              <a:rPr lang="en-GB" dirty="0"/>
              <a:t>McKirahan, R.D., 2011. Philosophy Before Socrates: An Introduction with Texts and Commentary: An Introduction with Texts and Commentary. Hackett Publishing.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65977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F71CA-6C9E-480F-8924-C5DE4827B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(3)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17D23-D671-4FA3-8492-E47846FD2A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Romer, F.E., 1994. Atheism, impiety and the limos </a:t>
            </a:r>
            <a:r>
              <a:rPr lang="en-GB" dirty="0" err="1"/>
              <a:t>melios</a:t>
            </a:r>
            <a:r>
              <a:rPr lang="en-GB" dirty="0"/>
              <a:t> in Aristophanes' Birds. The American Journal of Philology, 115(3), pp.351-365.</a:t>
            </a:r>
          </a:p>
          <a:p>
            <a:r>
              <a:rPr lang="en-GB" dirty="0" err="1"/>
              <a:t>Roubekas</a:t>
            </a:r>
            <a:r>
              <a:rPr lang="en-GB" dirty="0"/>
              <a:t>, N.P., 2014. Ancient Greek Atheism? A Note on Terminological Anachronisms in the Study of Ancient Greek ‘Religion’. </a:t>
            </a:r>
            <a:r>
              <a:rPr lang="en-GB" dirty="0" err="1"/>
              <a:t>Revista</a:t>
            </a:r>
            <a:r>
              <a:rPr lang="en-GB" dirty="0"/>
              <a:t> </a:t>
            </a:r>
            <a:r>
              <a:rPr lang="en-GB" dirty="0" err="1"/>
              <a:t>Ciências</a:t>
            </a:r>
            <a:r>
              <a:rPr lang="en-GB" dirty="0"/>
              <a:t> da </a:t>
            </a:r>
            <a:r>
              <a:rPr lang="en-GB" dirty="0" err="1"/>
              <a:t>Religião-História</a:t>
            </a:r>
            <a:r>
              <a:rPr lang="en-GB" dirty="0"/>
              <a:t> e </a:t>
            </a:r>
            <a:r>
              <a:rPr lang="en-GB" dirty="0" err="1"/>
              <a:t>Sociedade</a:t>
            </a:r>
            <a:r>
              <a:rPr lang="en-GB" dirty="0"/>
              <a:t>, 12(2).</a:t>
            </a:r>
          </a:p>
          <a:p>
            <a:r>
              <a:rPr lang="en-GB" dirty="0"/>
              <a:t>Rubel, A. and Vickers, M., 2014. Fear and Loathing in Ancient Athens: Religion and Politics During the Peloponnesian War. Routledge.</a:t>
            </a:r>
          </a:p>
          <a:p>
            <a:r>
              <a:rPr lang="en-GB" dirty="0" err="1"/>
              <a:t>Sommerstein</a:t>
            </a:r>
            <a:r>
              <a:rPr lang="en-GB" dirty="0"/>
              <a:t>, A.H., 2002. Lysistrata and Other Plays. Penguin UK.</a:t>
            </a:r>
          </a:p>
          <a:p>
            <a:r>
              <a:rPr lang="en-GB" dirty="0"/>
              <a:t>Warburton, N., 2011. A little history of philosophy. Yale University Press.</a:t>
            </a:r>
          </a:p>
          <a:p>
            <a:r>
              <a:rPr lang="en-GB" dirty="0" err="1"/>
              <a:t>Whitmarsh</a:t>
            </a:r>
            <a:r>
              <a:rPr lang="en-GB" dirty="0"/>
              <a:t>, T., 2017. Atheism as a Group Identity in Ancient Greece. Religion in the Roman Empire, 3(1), pp.50-65.</a:t>
            </a:r>
          </a:p>
          <a:p>
            <a:r>
              <a:rPr lang="en-GB" dirty="0" err="1"/>
              <a:t>Whitmarsh</a:t>
            </a:r>
            <a:r>
              <a:rPr lang="en-GB" dirty="0"/>
              <a:t>, T., 2016. Battling the gods: Atheism in the ancient world. Faber &amp; Faber.</a:t>
            </a:r>
          </a:p>
          <a:p>
            <a:r>
              <a:rPr lang="en-GB" dirty="0" err="1"/>
              <a:t>Whitmarsh</a:t>
            </a:r>
            <a:r>
              <a:rPr lang="en-GB" dirty="0"/>
              <a:t>, T., 2016. Diagoras, Bellerophon and the Siege of Olympus. The Journal of Hellenic Studies, 136, pp.182-186</a:t>
            </a:r>
          </a:p>
        </p:txBody>
      </p:sp>
    </p:spTree>
    <p:extLst>
      <p:ext uri="{BB962C8B-B14F-4D97-AF65-F5344CB8AC3E}">
        <p14:creationId xmlns:p14="http://schemas.microsoft.com/office/powerpoint/2010/main" val="183634499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910</TotalTime>
  <Words>1479</Words>
  <Application>Microsoft Office PowerPoint</Application>
  <PresentationFormat>Widescreen</PresentationFormat>
  <Paragraphs>117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Garamond</vt:lpstr>
      <vt:lpstr>Organic</vt:lpstr>
      <vt:lpstr>The evolution of Ancient Greek Religion: Ancient Greeks and Atheism </vt:lpstr>
      <vt:lpstr>Aims</vt:lpstr>
      <vt:lpstr>Definitions of Atheism</vt:lpstr>
      <vt:lpstr>Themes</vt:lpstr>
      <vt:lpstr>Literature </vt:lpstr>
      <vt:lpstr>Diagoras </vt:lpstr>
      <vt:lpstr>Aristophanes Clouds extract</vt:lpstr>
      <vt:lpstr>Aims in looking at Philosophy</vt:lpstr>
      <vt:lpstr>Philosophers  </vt:lpstr>
      <vt:lpstr>Socrates</vt:lpstr>
      <vt:lpstr>Politics </vt:lpstr>
      <vt:lpstr>Plato’s Laws</vt:lpstr>
      <vt:lpstr>Sentenced for impiety or for another reason??</vt:lpstr>
      <vt:lpstr>Possible Conclusion</vt:lpstr>
      <vt:lpstr>Bibliography Ancient Scholarship </vt:lpstr>
      <vt:lpstr>Bibliography Modern Scholarship (1)</vt:lpstr>
      <vt:lpstr>Bibliography (2)</vt:lpstr>
      <vt:lpstr>Bibliography (3)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Deanna Radcliffe (1501513)</dc:creator>
  <cp:lastModifiedBy>Deanna Radcliffe (1501513)</cp:lastModifiedBy>
  <cp:revision>29</cp:revision>
  <dcterms:created xsi:type="dcterms:W3CDTF">2018-01-15T04:50:50Z</dcterms:created>
  <dcterms:modified xsi:type="dcterms:W3CDTF">2018-01-22T19:43:19Z</dcterms:modified>
</cp:coreProperties>
</file>