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27"/>
  </p:handout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68" r:id="rId14"/>
    <p:sldId id="269" r:id="rId15"/>
    <p:sldId id="270" r:id="rId16"/>
    <p:sldId id="271" r:id="rId17"/>
    <p:sldId id="279" r:id="rId18"/>
    <p:sldId id="272" r:id="rId19"/>
    <p:sldId id="273" r:id="rId20"/>
    <p:sldId id="275" r:id="rId21"/>
    <p:sldId id="276" r:id="rId22"/>
    <p:sldId id="277" r:id="rId23"/>
    <p:sldId id="278" r:id="rId24"/>
    <p:sldId id="280" r:id="rId25"/>
    <p:sldId id="281" r:id="rId2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69" d="100"/>
          <a:sy n="69" d="100"/>
        </p:scale>
        <p:origin x="72" y="7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DCE51B2E-FBDF-4FEA-8F83-770E91B42528}" type="datetimeFigureOut">
              <a:rPr lang="en-GB" smtClean="0"/>
              <a:t>14/02/2018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F93FFE99-8F5D-4151-B8B5-11BD11EA3519}" type="slidenum">
              <a:rPr lang="en-GB" smtClean="0"/>
              <a:t>‹#›</a:t>
            </a:fld>
            <a:endParaRPr lang="en-GB"/>
          </a:p>
        </p:txBody>
      </p:sp>
    </p:spTree>
    <p:extLst>
      <p:ext uri="{BB962C8B-B14F-4D97-AF65-F5344CB8AC3E}">
        <p14:creationId xmlns:p14="http://schemas.microsoft.com/office/powerpoint/2010/main" val="42531002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E35D021-9FA9-4712-AB10-2C79995084FE}"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A6D87F-8E2A-490C-82C1-320EBEC7E95C}" type="slidenum">
              <a:rPr lang="en-GB" smtClean="0"/>
              <a:t>‹#›</a:t>
            </a:fld>
            <a:endParaRPr lang="en-GB"/>
          </a:p>
        </p:txBody>
      </p:sp>
    </p:spTree>
    <p:extLst>
      <p:ext uri="{BB962C8B-B14F-4D97-AF65-F5344CB8AC3E}">
        <p14:creationId xmlns:p14="http://schemas.microsoft.com/office/powerpoint/2010/main" val="3170554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AE35D021-9FA9-4712-AB10-2C79995084FE}"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A6D87F-8E2A-490C-82C1-320EBEC7E95C}" type="slidenum">
              <a:rPr lang="en-GB" smtClean="0"/>
              <a:t>‹#›</a:t>
            </a:fld>
            <a:endParaRPr lang="en-GB"/>
          </a:p>
        </p:txBody>
      </p:sp>
    </p:spTree>
    <p:extLst>
      <p:ext uri="{BB962C8B-B14F-4D97-AF65-F5344CB8AC3E}">
        <p14:creationId xmlns:p14="http://schemas.microsoft.com/office/powerpoint/2010/main" val="1595514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E35D021-9FA9-4712-AB10-2C79995084FE}"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A6D87F-8E2A-490C-82C1-320EBEC7E95C}" type="slidenum">
              <a:rPr lang="en-GB" smtClean="0"/>
              <a:t>‹#›</a:t>
            </a:fld>
            <a:endParaRPr lang="en-GB"/>
          </a:p>
        </p:txBody>
      </p:sp>
    </p:spTree>
    <p:extLst>
      <p:ext uri="{BB962C8B-B14F-4D97-AF65-F5344CB8AC3E}">
        <p14:creationId xmlns:p14="http://schemas.microsoft.com/office/powerpoint/2010/main" val="2686473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E35D021-9FA9-4712-AB10-2C79995084FE}" type="datetimeFigureOut">
              <a:rPr lang="en-GB" smtClean="0"/>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A6D87F-8E2A-490C-82C1-320EBEC7E95C}" type="slidenum">
              <a:rPr lang="en-GB" smtClean="0"/>
              <a:t>‹#›</a:t>
            </a:fld>
            <a:endParaRPr lang="en-GB"/>
          </a:p>
        </p:txBody>
      </p:sp>
    </p:spTree>
    <p:extLst>
      <p:ext uri="{BB962C8B-B14F-4D97-AF65-F5344CB8AC3E}">
        <p14:creationId xmlns:p14="http://schemas.microsoft.com/office/powerpoint/2010/main" val="336769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E35D021-9FA9-4712-AB10-2C79995084FE}" type="datetimeFigureOut">
              <a:rPr lang="en-GB" smtClean="0"/>
              <a:t>14/02/2018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A6D87F-8E2A-490C-82C1-320EBEC7E95C}" type="slidenum">
              <a:rPr lang="en-GB" smtClean="0"/>
              <a:t>‹#›</a:t>
            </a:fld>
            <a:endParaRPr lang="en-GB"/>
          </a:p>
        </p:txBody>
      </p:sp>
    </p:spTree>
    <p:extLst>
      <p:ext uri="{BB962C8B-B14F-4D97-AF65-F5344CB8AC3E}">
        <p14:creationId xmlns:p14="http://schemas.microsoft.com/office/powerpoint/2010/main" val="1468237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AE35D021-9FA9-4712-AB10-2C79995084FE}" type="datetimeFigureOut">
              <a:rPr lang="en-GB" smtClean="0"/>
              <a:t>14/02/2018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FA6D87F-8E2A-490C-82C1-320EBEC7E95C}" type="slidenum">
              <a:rPr lang="en-GB" smtClean="0"/>
              <a:t>‹#›</a:t>
            </a:fld>
            <a:endParaRPr lang="en-GB"/>
          </a:p>
        </p:txBody>
      </p:sp>
    </p:spTree>
    <p:extLst>
      <p:ext uri="{BB962C8B-B14F-4D97-AF65-F5344CB8AC3E}">
        <p14:creationId xmlns:p14="http://schemas.microsoft.com/office/powerpoint/2010/main" val="742526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E35D021-9FA9-4712-AB10-2C79995084FE}" type="datetimeFigureOut">
              <a:rPr lang="en-GB" smtClean="0"/>
              <a:t>14/02/2018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FA6D87F-8E2A-490C-82C1-320EBEC7E95C}" type="slidenum">
              <a:rPr lang="en-GB" smtClean="0"/>
              <a:t>‹#›</a:t>
            </a:fld>
            <a:endParaRPr lang="en-GB"/>
          </a:p>
        </p:txBody>
      </p:sp>
    </p:spTree>
    <p:extLst>
      <p:ext uri="{BB962C8B-B14F-4D97-AF65-F5344CB8AC3E}">
        <p14:creationId xmlns:p14="http://schemas.microsoft.com/office/powerpoint/2010/main" val="4077572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AE35D021-9FA9-4712-AB10-2C79995084FE}" type="datetimeFigureOut">
              <a:rPr lang="en-GB" smtClean="0"/>
              <a:t>14/02/2018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FA6D87F-8E2A-490C-82C1-320EBEC7E95C}" type="slidenum">
              <a:rPr lang="en-GB" smtClean="0"/>
              <a:t>‹#›</a:t>
            </a:fld>
            <a:endParaRPr lang="en-GB"/>
          </a:p>
        </p:txBody>
      </p:sp>
    </p:spTree>
    <p:extLst>
      <p:ext uri="{BB962C8B-B14F-4D97-AF65-F5344CB8AC3E}">
        <p14:creationId xmlns:p14="http://schemas.microsoft.com/office/powerpoint/2010/main" val="34667647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E35D021-9FA9-4712-AB10-2C79995084FE}" type="datetimeFigureOut">
              <a:rPr lang="en-GB" smtClean="0"/>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A6D87F-8E2A-490C-82C1-320EBEC7E95C}" type="slidenum">
              <a:rPr lang="en-GB" smtClean="0"/>
              <a:t>‹#›</a:t>
            </a:fld>
            <a:endParaRPr lang="en-GB"/>
          </a:p>
        </p:txBody>
      </p:sp>
    </p:spTree>
    <p:extLst>
      <p:ext uri="{BB962C8B-B14F-4D97-AF65-F5344CB8AC3E}">
        <p14:creationId xmlns:p14="http://schemas.microsoft.com/office/powerpoint/2010/main" val="2645781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E35D021-9FA9-4712-AB10-2C79995084FE}" type="datetimeFigureOut">
              <a:rPr lang="en-GB" smtClean="0"/>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A6D87F-8E2A-490C-82C1-320EBEC7E95C}" type="slidenum">
              <a:rPr lang="en-GB" smtClean="0"/>
              <a:t>‹#›</a:t>
            </a:fld>
            <a:endParaRPr lang="en-GB"/>
          </a:p>
        </p:txBody>
      </p:sp>
    </p:spTree>
    <p:extLst>
      <p:ext uri="{BB962C8B-B14F-4D97-AF65-F5344CB8AC3E}">
        <p14:creationId xmlns:p14="http://schemas.microsoft.com/office/powerpoint/2010/main" val="3794204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E35D021-9FA9-4712-AB10-2C79995084FE}"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A6D87F-8E2A-490C-82C1-320EBEC7E95C}" type="slidenum">
              <a:rPr lang="en-GB" smtClean="0"/>
              <a:t>‹#›</a:t>
            </a:fld>
            <a:endParaRPr lang="en-GB"/>
          </a:p>
        </p:txBody>
      </p:sp>
    </p:spTree>
    <p:extLst>
      <p:ext uri="{BB962C8B-B14F-4D97-AF65-F5344CB8AC3E}">
        <p14:creationId xmlns:p14="http://schemas.microsoft.com/office/powerpoint/2010/main" val="31802565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E35D021-9FA9-4712-AB10-2C79995084FE}"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A6D87F-8E2A-490C-82C1-320EBEC7E95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786113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E35D021-9FA9-4712-AB10-2C79995084FE}"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A6D87F-8E2A-490C-82C1-320EBEC7E95C}" type="slidenum">
              <a:rPr lang="en-GB" smtClean="0"/>
              <a:t>‹#›</a:t>
            </a:fld>
            <a:endParaRPr lang="en-GB"/>
          </a:p>
        </p:txBody>
      </p:sp>
    </p:spTree>
    <p:extLst>
      <p:ext uri="{BB962C8B-B14F-4D97-AF65-F5344CB8AC3E}">
        <p14:creationId xmlns:p14="http://schemas.microsoft.com/office/powerpoint/2010/main" val="1733988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E35D021-9FA9-4712-AB10-2C79995084FE}" type="datetimeFigureOut">
              <a:rPr lang="en-GB" smtClean="0"/>
              <a:t>14/02/2018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A6D87F-8E2A-490C-82C1-320EBEC7E95C}" type="slidenum">
              <a:rPr lang="en-GB" smtClean="0"/>
              <a:t>‹#›</a:t>
            </a:fld>
            <a:endParaRPr lang="en-GB"/>
          </a:p>
        </p:txBody>
      </p:sp>
    </p:spTree>
    <p:extLst>
      <p:ext uri="{BB962C8B-B14F-4D97-AF65-F5344CB8AC3E}">
        <p14:creationId xmlns:p14="http://schemas.microsoft.com/office/powerpoint/2010/main" val="29924901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E35D021-9FA9-4712-AB10-2C79995084FE}" type="datetimeFigureOut">
              <a:rPr lang="en-GB" smtClean="0"/>
              <a:t>14/02/2018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A6D87F-8E2A-490C-82C1-320EBEC7E95C}" type="slidenum">
              <a:rPr lang="en-GB" smtClean="0"/>
              <a:t>‹#›</a:t>
            </a:fld>
            <a:endParaRPr lang="en-GB"/>
          </a:p>
        </p:txBody>
      </p:sp>
    </p:spTree>
    <p:extLst>
      <p:ext uri="{BB962C8B-B14F-4D97-AF65-F5344CB8AC3E}">
        <p14:creationId xmlns:p14="http://schemas.microsoft.com/office/powerpoint/2010/main" val="30497827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E35D021-9FA9-4712-AB10-2C79995084FE}"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A6D87F-8E2A-490C-82C1-320EBEC7E95C}" type="slidenum">
              <a:rPr lang="en-GB" smtClean="0"/>
              <a:t>‹#›</a:t>
            </a:fld>
            <a:endParaRPr lang="en-GB"/>
          </a:p>
        </p:txBody>
      </p:sp>
    </p:spTree>
    <p:extLst>
      <p:ext uri="{BB962C8B-B14F-4D97-AF65-F5344CB8AC3E}">
        <p14:creationId xmlns:p14="http://schemas.microsoft.com/office/powerpoint/2010/main" val="41717731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E35D021-9FA9-4712-AB10-2C79995084FE}"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A6D87F-8E2A-490C-82C1-320EBEC7E95C}" type="slidenum">
              <a:rPr lang="en-GB" smtClean="0"/>
              <a:t>‹#›</a:t>
            </a:fld>
            <a:endParaRPr lang="en-GB"/>
          </a:p>
        </p:txBody>
      </p:sp>
    </p:spTree>
    <p:extLst>
      <p:ext uri="{BB962C8B-B14F-4D97-AF65-F5344CB8AC3E}">
        <p14:creationId xmlns:p14="http://schemas.microsoft.com/office/powerpoint/2010/main" val="820517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E35D021-9FA9-4712-AB10-2C79995084FE}" type="datetimeFigureOut">
              <a:rPr lang="en-GB" smtClean="0"/>
              <a:t>14/02/2018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FA6D87F-8E2A-490C-82C1-320EBEC7E95C}" type="slidenum">
              <a:rPr lang="en-GB" smtClean="0"/>
              <a:t>‹#›</a:t>
            </a:fld>
            <a:endParaRPr lang="en-GB"/>
          </a:p>
        </p:txBody>
      </p:sp>
    </p:spTree>
    <p:extLst>
      <p:ext uri="{BB962C8B-B14F-4D97-AF65-F5344CB8AC3E}">
        <p14:creationId xmlns:p14="http://schemas.microsoft.com/office/powerpoint/2010/main" val="428188390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moodle.uwtsd.ac.uk/mod/forum/view.php?id=99418"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hyperlink" Target="https://moodle.uwtsd.ac.uk/mod/forum/view.php?id=99418"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vimeo.com/44666462"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phrasebank.manchester.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HzxI5QhHruc"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Your Critical Writing</a:t>
            </a:r>
            <a:endParaRPr lang="en-GB" dirty="0"/>
          </a:p>
        </p:txBody>
      </p:sp>
      <p:sp>
        <p:nvSpPr>
          <p:cNvPr id="3" name="Subtitle 2"/>
          <p:cNvSpPr>
            <a:spLocks noGrp="1"/>
          </p:cNvSpPr>
          <p:nvPr>
            <p:ph type="subTitle" idx="1"/>
          </p:nvPr>
        </p:nvSpPr>
        <p:spPr/>
        <p:txBody>
          <a:bodyPr/>
          <a:lstStyle/>
          <a:p>
            <a:r>
              <a:rPr lang="en-GB" dirty="0" smtClean="0"/>
              <a:t>Alex Bell</a:t>
            </a:r>
            <a:endParaRPr lang="en-GB" dirty="0"/>
          </a:p>
        </p:txBody>
      </p:sp>
    </p:spTree>
    <p:extLst>
      <p:ext uri="{BB962C8B-B14F-4D97-AF65-F5344CB8AC3E}">
        <p14:creationId xmlns:p14="http://schemas.microsoft.com/office/powerpoint/2010/main" val="18851887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2000" dirty="0"/>
              <a:t>In this week we are going to start off by talking about your attempts to write an introduction for your Assessment 2. </a:t>
            </a:r>
            <a:br>
              <a:rPr lang="en-GB" sz="2000" dirty="0"/>
            </a:br>
            <a:r>
              <a:rPr lang="en-GB" sz="2000" dirty="0"/>
              <a:t/>
            </a:r>
            <a:br>
              <a:rPr lang="en-GB" sz="2000" dirty="0"/>
            </a:br>
            <a:r>
              <a:rPr lang="en-GB" sz="2000" dirty="0"/>
              <a:t>The truth is you should have struggled a little with this as you haven't yet done the reading, made notes and ultimately decided on your argument, what it is you want to say about the question/task you have been set and finally the key evidence that supports your final argument and also evidence that speak against your argument and why you have come down on the side of the evidence that supports your argument instead.</a:t>
            </a:r>
            <a:br>
              <a:rPr lang="en-GB" sz="2000" dirty="0"/>
            </a:br>
            <a:r>
              <a:rPr lang="en-GB" sz="2000" dirty="0"/>
              <a:t>So that will only come once you have done the reading and there should be plenty now to start you off in the '</a:t>
            </a:r>
            <a:r>
              <a:rPr lang="en-GB" sz="2000" dirty="0">
                <a:hlinkClick r:id="rId2"/>
              </a:rPr>
              <a:t>My selected paper</a:t>
            </a:r>
            <a:r>
              <a:rPr lang="en-GB" sz="2000" dirty="0"/>
              <a:t>' forum.</a:t>
            </a:r>
            <a:r>
              <a:rPr lang="en-GB" sz="2000" dirty="0" smtClean="0"/>
              <a:t/>
            </a:r>
            <a:br>
              <a:rPr lang="en-GB" sz="2000" dirty="0" smtClean="0"/>
            </a:br>
            <a:r>
              <a:rPr lang="en-GB" dirty="0"/>
              <a:t/>
            </a:r>
            <a:br>
              <a:rPr lang="en-GB" dirty="0"/>
            </a:b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419563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8621" y="501209"/>
            <a:ext cx="8946541" cy="5400827"/>
          </a:xfrm>
        </p:spPr>
        <p:txBody>
          <a:bodyPr/>
          <a:lstStyle/>
          <a:p>
            <a:r>
              <a:rPr lang="en-GB" dirty="0"/>
              <a:t>In this week we are going to start off by talking about your attempts to write an introduction for your Assessment 2. </a:t>
            </a:r>
            <a:br>
              <a:rPr lang="en-GB" dirty="0"/>
            </a:br>
            <a:r>
              <a:rPr lang="en-GB" dirty="0"/>
              <a:t/>
            </a:r>
            <a:br>
              <a:rPr lang="en-GB" dirty="0"/>
            </a:br>
            <a:r>
              <a:rPr lang="en-GB" dirty="0"/>
              <a:t>The truth is you should have struggled a little with this as you haven't yet done the reading, made notes and ultimately decided on your argument, what it is you want to say about the question/task you have been set and finally the key evidence that supports your final argument and also evidence that speak against your argument and why you have come down on the side of the evidence that supports your argument instead</a:t>
            </a:r>
            <a:r>
              <a:rPr lang="en-GB" dirty="0" smtClean="0"/>
              <a:t>.</a:t>
            </a:r>
          </a:p>
          <a:p>
            <a:r>
              <a:rPr lang="en-GB" dirty="0"/>
              <a:t/>
            </a:r>
            <a:br>
              <a:rPr lang="en-GB" dirty="0"/>
            </a:br>
            <a:r>
              <a:rPr lang="en-GB" dirty="0"/>
              <a:t>So that will only come once you have done the reading and there should be plenty now to start you off in the '</a:t>
            </a:r>
            <a:r>
              <a:rPr lang="en-GB" dirty="0">
                <a:hlinkClick r:id="rId2"/>
              </a:rPr>
              <a:t>My selected paper</a:t>
            </a:r>
            <a:r>
              <a:rPr lang="en-GB" dirty="0"/>
              <a:t>' forum.</a:t>
            </a:r>
          </a:p>
        </p:txBody>
      </p:sp>
    </p:spTree>
    <p:extLst>
      <p:ext uri="{BB962C8B-B14F-4D97-AF65-F5344CB8AC3E}">
        <p14:creationId xmlns:p14="http://schemas.microsoft.com/office/powerpoint/2010/main" val="39989580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This week well look at </a:t>
            </a:r>
            <a:endParaRPr lang="en-GB" dirty="0" smtClean="0"/>
          </a:p>
          <a:p>
            <a:r>
              <a:rPr lang="en-GB" u="sng" dirty="0" smtClean="0"/>
              <a:t>structuring </a:t>
            </a:r>
            <a:r>
              <a:rPr lang="en-GB" u="sng" dirty="0"/>
              <a:t>your work and paragraphs</a:t>
            </a:r>
            <a:r>
              <a:rPr lang="en-GB" dirty="0"/>
              <a:t>; </a:t>
            </a:r>
            <a:endParaRPr lang="en-GB" dirty="0" smtClean="0"/>
          </a:p>
          <a:p>
            <a:r>
              <a:rPr lang="en-GB" u="sng" dirty="0" smtClean="0"/>
              <a:t>incorporating </a:t>
            </a:r>
            <a:r>
              <a:rPr lang="en-GB" u="sng" dirty="0"/>
              <a:t>the evidence of others</a:t>
            </a:r>
            <a:r>
              <a:rPr lang="en-GB" dirty="0"/>
              <a:t> - supporting evidence and opposing evidence; </a:t>
            </a:r>
            <a:endParaRPr lang="en-GB" dirty="0" smtClean="0"/>
          </a:p>
          <a:p>
            <a:r>
              <a:rPr lang="en-GB" dirty="0" smtClean="0"/>
              <a:t>Demonstrating</a:t>
            </a:r>
            <a:r>
              <a:rPr lang="en-GB" dirty="0"/>
              <a:t> </a:t>
            </a:r>
            <a:r>
              <a:rPr lang="en-GB" u="sng" dirty="0"/>
              <a:t>discussion or analysis</a:t>
            </a:r>
            <a:r>
              <a:rPr lang="en-GB" dirty="0"/>
              <a:t> (balanced argument) </a:t>
            </a:r>
            <a:endParaRPr lang="en-GB" dirty="0" smtClean="0"/>
          </a:p>
          <a:p>
            <a:r>
              <a:rPr lang="en-GB" dirty="0" smtClean="0"/>
              <a:t>and </a:t>
            </a:r>
            <a:r>
              <a:rPr lang="en-GB" dirty="0"/>
              <a:t>ensuring most of your work is </a:t>
            </a:r>
            <a:r>
              <a:rPr lang="en-GB" u="sng" dirty="0"/>
              <a:t>your own voice</a:t>
            </a:r>
            <a:r>
              <a:rPr lang="en-GB" dirty="0"/>
              <a:t>.</a:t>
            </a:r>
            <a:endParaRPr lang="en-GB" dirty="0"/>
          </a:p>
        </p:txBody>
      </p:sp>
    </p:spTree>
    <p:extLst>
      <p:ext uri="{BB962C8B-B14F-4D97-AF65-F5344CB8AC3E}">
        <p14:creationId xmlns:p14="http://schemas.microsoft.com/office/powerpoint/2010/main" val="2717166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FF00"/>
                </a:solidFill>
              </a:rPr>
              <a:t>1. Structuring your work and paragraphs</a:t>
            </a:r>
            <a:endParaRPr lang="en-GB" dirty="0">
              <a:solidFill>
                <a:srgbClr val="FFFF00"/>
              </a:solidFill>
            </a:endParaRPr>
          </a:p>
        </p:txBody>
      </p:sp>
      <p:sp>
        <p:nvSpPr>
          <p:cNvPr id="3" name="Content Placeholder 2"/>
          <p:cNvSpPr>
            <a:spLocks noGrp="1"/>
          </p:cNvSpPr>
          <p:nvPr>
            <p:ph idx="1"/>
          </p:nvPr>
        </p:nvSpPr>
        <p:spPr/>
        <p:txBody>
          <a:bodyPr>
            <a:normAutofit fontScale="77500" lnSpcReduction="20000"/>
          </a:bodyPr>
          <a:lstStyle/>
          <a:p>
            <a:r>
              <a:rPr lang="en-GB" dirty="0"/>
              <a:t>Your main body is made up of a series of paragraphs, sometimes separated into sections by sub-headings.</a:t>
            </a:r>
          </a:p>
          <a:p>
            <a:r>
              <a:rPr lang="en-GB" dirty="0"/>
              <a:t>In </a:t>
            </a:r>
            <a:r>
              <a:rPr lang="en-GB" u="sng" dirty="0"/>
              <a:t>each paragraph</a:t>
            </a:r>
            <a:r>
              <a:rPr lang="en-GB" dirty="0"/>
              <a:t> </a:t>
            </a:r>
            <a:r>
              <a:rPr lang="en-GB" dirty="0" smtClean="0"/>
              <a:t>there should be </a:t>
            </a:r>
            <a:r>
              <a:rPr lang="en-GB" u="sng" dirty="0" smtClean="0"/>
              <a:t>a single key point </a:t>
            </a:r>
            <a:r>
              <a:rPr lang="en-GB" dirty="0"/>
              <a:t>that you have identified from first researching, reading and making critical notes is presented, explored and developed one at a time.  Your </a:t>
            </a:r>
            <a:r>
              <a:rPr lang="en-GB" u="sng" dirty="0"/>
              <a:t>key points make up what you need to discuss </a:t>
            </a:r>
            <a:r>
              <a:rPr lang="en-GB" dirty="0"/>
              <a:t>with/for your reader that will help them </a:t>
            </a:r>
            <a:r>
              <a:rPr lang="en-GB" u="sng" dirty="0"/>
              <a:t>see your argument/answer to the question </a:t>
            </a:r>
            <a:r>
              <a:rPr lang="en-GB" dirty="0"/>
              <a:t>set.  If the question set has multiple issues, you should be looking at </a:t>
            </a:r>
            <a:r>
              <a:rPr lang="en-GB" u="sng" dirty="0"/>
              <a:t>splitting these key points into sections.</a:t>
            </a:r>
          </a:p>
          <a:p>
            <a:r>
              <a:rPr lang="en-GB" dirty="0"/>
              <a:t>Each paragraph in a section should just refer to the issues concerning that section. And </a:t>
            </a:r>
            <a:r>
              <a:rPr lang="en-GB" u="sng" dirty="0"/>
              <a:t>each paragraph should only deal with one </a:t>
            </a:r>
            <a:r>
              <a:rPr lang="en-GB" u="sng" dirty="0" smtClean="0"/>
              <a:t>point/issue</a:t>
            </a:r>
            <a:r>
              <a:rPr lang="en-GB" dirty="0" smtClean="0"/>
              <a:t>.</a:t>
            </a:r>
            <a:r>
              <a:rPr lang="en-GB" dirty="0"/>
              <a:t>  You should have collected </a:t>
            </a:r>
            <a:r>
              <a:rPr lang="en-GB" u="sng" dirty="0"/>
              <a:t>evidence from your reading that supports your argument for that point </a:t>
            </a:r>
            <a:r>
              <a:rPr lang="en-GB" dirty="0"/>
              <a:t>and any (if available) that have a different point of view.</a:t>
            </a:r>
          </a:p>
          <a:p>
            <a:r>
              <a:rPr lang="en-GB" dirty="0"/>
              <a:t>So once you have divided your script/essay/report into </a:t>
            </a:r>
            <a:r>
              <a:rPr lang="en-GB" u="sng" dirty="0"/>
              <a:t>sections you should have a list of key points that will make up each paragraph you need to create.</a:t>
            </a:r>
            <a:r>
              <a:rPr lang="en-GB" dirty="0"/>
              <a:t>  Your job then to complete the body of work is simply to write about all the ideas you have read about for that point/issue </a:t>
            </a:r>
            <a:r>
              <a:rPr lang="en-GB" u="sng" dirty="0"/>
              <a:t>in your own voice </a:t>
            </a:r>
            <a:r>
              <a:rPr lang="en-GB" dirty="0"/>
              <a:t>for each paragraph</a:t>
            </a:r>
            <a:r>
              <a:rPr lang="en-GB" u="sng" dirty="0"/>
              <a:t>, incorporating others voice </a:t>
            </a:r>
            <a:r>
              <a:rPr lang="en-GB" dirty="0"/>
              <a:t>as evidence to support or not your own point of view.  Your voice or viewpoint should </a:t>
            </a:r>
            <a:r>
              <a:rPr lang="en-GB" u="sng" dirty="0"/>
              <a:t>demonstrate why you support one evidence over any other that differs from yours</a:t>
            </a:r>
            <a:r>
              <a:rPr lang="en-GB" dirty="0"/>
              <a:t>.</a:t>
            </a:r>
          </a:p>
          <a:p>
            <a:endParaRPr lang="en-GB" dirty="0"/>
          </a:p>
        </p:txBody>
      </p:sp>
    </p:spTree>
    <p:extLst>
      <p:ext uri="{BB962C8B-B14F-4D97-AF65-F5344CB8AC3E}">
        <p14:creationId xmlns:p14="http://schemas.microsoft.com/office/powerpoint/2010/main" val="3464583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should be in a paragraph?</a:t>
            </a:r>
            <a:endParaRPr lang="en-GB" dirty="0"/>
          </a:p>
        </p:txBody>
      </p:sp>
      <p:sp>
        <p:nvSpPr>
          <p:cNvPr id="3" name="Content Placeholder 2"/>
          <p:cNvSpPr>
            <a:spLocks noGrp="1"/>
          </p:cNvSpPr>
          <p:nvPr>
            <p:ph idx="1"/>
          </p:nvPr>
        </p:nvSpPr>
        <p:spPr/>
        <p:txBody>
          <a:bodyPr/>
          <a:lstStyle/>
          <a:p>
            <a:r>
              <a:rPr lang="en-GB" dirty="0"/>
              <a:t>one main idea or </a:t>
            </a:r>
            <a:r>
              <a:rPr lang="en-GB" dirty="0" smtClean="0"/>
              <a:t>argument</a:t>
            </a:r>
          </a:p>
          <a:p>
            <a:r>
              <a:rPr lang="en-GB" dirty="0"/>
              <a:t>should be able to look at just the first and last sentence of each paragraph and grasp what your main ideas </a:t>
            </a:r>
            <a:r>
              <a:rPr lang="en-GB" dirty="0" smtClean="0"/>
              <a:t>are</a:t>
            </a:r>
          </a:p>
          <a:p>
            <a:r>
              <a:rPr lang="en-GB" dirty="0"/>
              <a:t>Each paragraph should provide new evidence to support the main </a:t>
            </a:r>
            <a:r>
              <a:rPr lang="en-GB" dirty="0" smtClean="0"/>
              <a:t>idea</a:t>
            </a:r>
          </a:p>
          <a:p>
            <a:r>
              <a:rPr lang="en-GB" dirty="0"/>
              <a:t>end by stating the significance of the point to the overall argument or </a:t>
            </a:r>
            <a:r>
              <a:rPr lang="en-GB" dirty="0" smtClean="0"/>
              <a:t>idea</a:t>
            </a:r>
          </a:p>
          <a:p>
            <a:r>
              <a:rPr lang="en-GB" dirty="0"/>
              <a:t>Your paragraphs should connect to each </a:t>
            </a:r>
            <a:r>
              <a:rPr lang="en-GB" dirty="0" smtClean="0"/>
              <a:t>other</a:t>
            </a:r>
          </a:p>
          <a:p>
            <a:r>
              <a:rPr lang="en-GB" dirty="0"/>
              <a:t>start </a:t>
            </a:r>
            <a:r>
              <a:rPr lang="en-GB" dirty="0" smtClean="0"/>
              <a:t>next paragraph - </a:t>
            </a:r>
            <a:r>
              <a:rPr lang="en-GB" dirty="0"/>
              <a:t>Your first sentence of a paragraph should alert the reader to a change of </a:t>
            </a:r>
            <a:r>
              <a:rPr lang="en-GB" dirty="0" smtClean="0"/>
              <a:t>focus. </a:t>
            </a:r>
            <a:r>
              <a:rPr lang="en-GB" dirty="0"/>
              <a:t>N</a:t>
            </a:r>
            <a:r>
              <a:rPr lang="en-GB" dirty="0" smtClean="0"/>
              <a:t>ot </a:t>
            </a:r>
            <a:r>
              <a:rPr lang="en-GB" dirty="0"/>
              <a:t>start a paragraph by reiterating what you have just talked about</a:t>
            </a:r>
            <a:endParaRPr lang="en-GB" dirty="0"/>
          </a:p>
        </p:txBody>
      </p:sp>
    </p:spTree>
    <p:extLst>
      <p:ext uri="{BB962C8B-B14F-4D97-AF65-F5344CB8AC3E}">
        <p14:creationId xmlns:p14="http://schemas.microsoft.com/office/powerpoint/2010/main" val="1805922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Power of the paragraph</a:t>
            </a:r>
            <a:endParaRPr lang="en-GB" dirty="0"/>
          </a:p>
        </p:txBody>
      </p:sp>
      <p:pic>
        <p:nvPicPr>
          <p:cNvPr id="4" name="Content Placeholder 3">
            <a:hlinkClick r:id="rId2"/>
          </p:cNvPr>
          <p:cNvPicPr>
            <a:picLocks noGrp="1" noChangeAspect="1"/>
          </p:cNvPicPr>
          <p:nvPr>
            <p:ph idx="1"/>
          </p:nvPr>
        </p:nvPicPr>
        <p:blipFill>
          <a:blip r:embed="rId3"/>
          <a:stretch>
            <a:fillRect/>
          </a:stretch>
        </p:blipFill>
        <p:spPr>
          <a:xfrm>
            <a:off x="2490788" y="2202656"/>
            <a:ext cx="6172200" cy="3895725"/>
          </a:xfrm>
          <a:prstGeom prst="rect">
            <a:avLst/>
          </a:prstGeom>
        </p:spPr>
      </p:pic>
    </p:spTree>
    <p:extLst>
      <p:ext uri="{BB962C8B-B14F-4D97-AF65-F5344CB8AC3E}">
        <p14:creationId xmlns:p14="http://schemas.microsoft.com/office/powerpoint/2010/main" val="3099739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376055" y="2185338"/>
            <a:ext cx="7038975" cy="2600325"/>
          </a:xfrm>
          <a:prstGeom prst="rect">
            <a:avLst/>
          </a:prstGeom>
        </p:spPr>
      </p:pic>
    </p:spTree>
    <p:extLst>
      <p:ext uri="{BB962C8B-B14F-4D97-AF65-F5344CB8AC3E}">
        <p14:creationId xmlns:p14="http://schemas.microsoft.com/office/powerpoint/2010/main" val="12219643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a:t>Manchester Phrasebook - </a:t>
            </a:r>
            <a:r>
              <a:rPr lang="en-GB" sz="1600" dirty="0"/>
              <a:t>http://www.phrasebank.manchester.ac.uk/</a:t>
            </a:r>
          </a:p>
        </p:txBody>
      </p:sp>
      <p:pic>
        <p:nvPicPr>
          <p:cNvPr id="4" name="Content Placeholder 3">
            <a:hlinkClick r:id="rId2"/>
          </p:cNvPr>
          <p:cNvPicPr>
            <a:picLocks noGrp="1" noChangeAspect="1"/>
          </p:cNvPicPr>
          <p:nvPr>
            <p:ph idx="1"/>
          </p:nvPr>
        </p:nvPicPr>
        <p:blipFill>
          <a:blip r:embed="rId3"/>
          <a:stretch>
            <a:fillRect/>
          </a:stretch>
        </p:blipFill>
        <p:spPr>
          <a:xfrm>
            <a:off x="1962021" y="2052638"/>
            <a:ext cx="7229734" cy="4195762"/>
          </a:xfrm>
          <a:prstGeom prst="rect">
            <a:avLst/>
          </a:prstGeom>
        </p:spPr>
      </p:pic>
    </p:spTree>
    <p:extLst>
      <p:ext uri="{BB962C8B-B14F-4D97-AF65-F5344CB8AC3E}">
        <p14:creationId xmlns:p14="http://schemas.microsoft.com/office/powerpoint/2010/main" val="1021222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6488"/>
            <a:ext cx="9404723" cy="1400530"/>
          </a:xfrm>
        </p:spPr>
        <p:txBody>
          <a:bodyPr/>
          <a:lstStyle/>
          <a:p>
            <a:r>
              <a:rPr lang="en-GB" dirty="0" smtClean="0"/>
              <a:t>Another signalling exercise</a:t>
            </a:r>
            <a:endParaRPr lang="en-GB" dirty="0"/>
          </a:p>
        </p:txBody>
      </p:sp>
      <p:sp>
        <p:nvSpPr>
          <p:cNvPr id="3" name="Content Placeholder 2"/>
          <p:cNvSpPr>
            <a:spLocks noGrp="1"/>
          </p:cNvSpPr>
          <p:nvPr>
            <p:ph idx="1"/>
          </p:nvPr>
        </p:nvSpPr>
        <p:spPr>
          <a:xfrm>
            <a:off x="0" y="969818"/>
            <a:ext cx="10335491" cy="5735782"/>
          </a:xfrm>
        </p:spPr>
        <p:txBody>
          <a:bodyPr>
            <a:normAutofit fontScale="85000" lnSpcReduction="20000"/>
          </a:bodyPr>
          <a:lstStyle/>
          <a:p>
            <a:r>
              <a:rPr lang="en-GB" dirty="0" smtClean="0"/>
              <a:t>Can </a:t>
            </a:r>
            <a:r>
              <a:rPr lang="en-GB" dirty="0"/>
              <a:t>you spot the signals and what they emphasise</a:t>
            </a:r>
          </a:p>
          <a:p>
            <a:r>
              <a:rPr lang="en-GB" dirty="0"/>
              <a:t> </a:t>
            </a:r>
          </a:p>
          <a:p>
            <a:r>
              <a:rPr lang="en-GB" dirty="0"/>
              <a:t>“Using a laboratory method was beneficial as a causal relationship could be established between cognitive load and generating attributes. However, this method creates an artificial setting which reduces the study's ecological validity.”</a:t>
            </a:r>
          </a:p>
          <a:p>
            <a:r>
              <a:rPr lang="en-GB" dirty="0"/>
              <a:t>In this example the use of the word however at the beginning of the second sentence indicates that a contrasting point of view is about to be made. It also suggests that the writer may have more sympathy with the second opinion.</a:t>
            </a:r>
          </a:p>
          <a:p>
            <a:r>
              <a:rPr lang="en-GB" dirty="0"/>
              <a:t>“Firstly, the concepts and person centred care will be defined.... Next, communication will be discussed... Finally, the relationship between loss and communication will be examined.” [Taken from a Healthcare essay]</a:t>
            </a:r>
          </a:p>
          <a:p>
            <a:r>
              <a:rPr lang="en-GB" dirty="0"/>
              <a:t>In this example the writer has used signalling words to demonstrate the sequence of their argument by using Firstly, next, finally making the structure of the essay very clear.</a:t>
            </a:r>
          </a:p>
          <a:p>
            <a:r>
              <a:rPr lang="en-GB" dirty="0"/>
              <a:t>“Employee satisfaction is justifiable to employees because it causes an improvement on their well being (</a:t>
            </a:r>
            <a:r>
              <a:rPr lang="en-GB" dirty="0" err="1"/>
              <a:t>Grandley</a:t>
            </a:r>
            <a:r>
              <a:rPr lang="en-GB" dirty="0"/>
              <a:t>, 2003). Moreover, employees that are in a good mood at work are less likely to act because their true feelings are in accordance with the needed display of emotions (</a:t>
            </a:r>
            <a:r>
              <a:rPr lang="en-GB" dirty="0" err="1"/>
              <a:t>Grandley</a:t>
            </a:r>
            <a:r>
              <a:rPr lang="en-GB" dirty="0"/>
              <a:t>, 2003).” [Taken from a Business School essay</a:t>
            </a:r>
            <a:r>
              <a:rPr lang="en-GB" dirty="0" smtClean="0"/>
              <a:t>]</a:t>
            </a:r>
          </a:p>
          <a:p>
            <a:endParaRPr lang="en-GB" dirty="0"/>
          </a:p>
          <a:p>
            <a:r>
              <a:rPr lang="en-GB" dirty="0" err="1"/>
              <a:t>Note:The</a:t>
            </a:r>
            <a:r>
              <a:rPr lang="en-GB" dirty="0"/>
              <a:t> use of the word moreover tells the reader that the next sentence will provide further evidence or information to support the statement made in the first sentence. It also suggest that the writer strongly agrees with the first statement.</a:t>
            </a:r>
          </a:p>
          <a:p>
            <a:endParaRPr lang="en-GB" dirty="0"/>
          </a:p>
        </p:txBody>
      </p:sp>
    </p:spTree>
    <p:extLst>
      <p:ext uri="{BB962C8B-B14F-4D97-AF65-F5344CB8AC3E}">
        <p14:creationId xmlns:p14="http://schemas.microsoft.com/office/powerpoint/2010/main" val="35235403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FF00"/>
                </a:solidFill>
              </a:rPr>
              <a:t>2. Incorporating the evidence of the ‘other’</a:t>
            </a:r>
            <a:endParaRPr lang="en-GB" dirty="0">
              <a:solidFill>
                <a:srgbClr val="FFFF00"/>
              </a:solidFill>
            </a:endParaRPr>
          </a:p>
        </p:txBody>
      </p:sp>
      <p:sp>
        <p:nvSpPr>
          <p:cNvPr id="3" name="Content Placeholder 2"/>
          <p:cNvSpPr>
            <a:spLocks noGrp="1"/>
          </p:cNvSpPr>
          <p:nvPr>
            <p:ph idx="1"/>
          </p:nvPr>
        </p:nvSpPr>
        <p:spPr/>
        <p:txBody>
          <a:bodyPr/>
          <a:lstStyle/>
          <a:p>
            <a:pPr marL="0" indent="0">
              <a:buNone/>
            </a:pPr>
            <a:r>
              <a:rPr lang="en-GB" dirty="0"/>
              <a:t>evidence </a:t>
            </a:r>
            <a:r>
              <a:rPr lang="en-GB" dirty="0" smtClean="0"/>
              <a:t>form others will:</a:t>
            </a:r>
          </a:p>
          <a:p>
            <a:pPr marL="0" indent="0">
              <a:buNone/>
            </a:pPr>
            <a:endParaRPr lang="en-GB" dirty="0"/>
          </a:p>
          <a:p>
            <a:r>
              <a:rPr lang="en-GB" dirty="0"/>
              <a:t>add substance to your own ideas</a:t>
            </a:r>
          </a:p>
          <a:p>
            <a:r>
              <a:rPr lang="en-GB" dirty="0"/>
              <a:t>allow the reader to see what has informed your thinking and how your ideas fit in with, and differ from, others' in your field</a:t>
            </a:r>
          </a:p>
          <a:p>
            <a:r>
              <a:rPr lang="en-GB" dirty="0"/>
              <a:t>demonstrate your understanding of the general concepts and theories on the topic</a:t>
            </a:r>
          </a:p>
          <a:p>
            <a:r>
              <a:rPr lang="en-GB" dirty="0"/>
              <a:t>show you have researched widely, and know about specialist/niche areas of interest.</a:t>
            </a:r>
          </a:p>
          <a:p>
            <a:endParaRPr lang="en-GB" dirty="0"/>
          </a:p>
        </p:txBody>
      </p:sp>
    </p:spTree>
    <p:extLst>
      <p:ext uri="{BB962C8B-B14F-4D97-AF65-F5344CB8AC3E}">
        <p14:creationId xmlns:p14="http://schemas.microsoft.com/office/powerpoint/2010/main" val="2239283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 ways to incorporate evidence</a:t>
            </a:r>
            <a:endParaRPr lang="en-GB" dirty="0"/>
          </a:p>
        </p:txBody>
      </p:sp>
      <p:sp>
        <p:nvSpPr>
          <p:cNvPr id="3" name="Content Placeholder 2"/>
          <p:cNvSpPr>
            <a:spLocks noGrp="1"/>
          </p:cNvSpPr>
          <p:nvPr>
            <p:ph idx="1"/>
          </p:nvPr>
        </p:nvSpPr>
        <p:spPr/>
        <p:txBody>
          <a:bodyPr/>
          <a:lstStyle/>
          <a:p>
            <a:r>
              <a:rPr lang="en-GB" dirty="0"/>
              <a:t>paraphrasing - using your own words to express someone else’s </a:t>
            </a:r>
            <a:r>
              <a:rPr lang="en-GB" dirty="0" smtClean="0"/>
              <a:t>ideas</a:t>
            </a:r>
            <a:br>
              <a:rPr lang="en-GB" dirty="0" smtClean="0"/>
            </a:br>
            <a:endParaRPr lang="en-GB" dirty="0"/>
          </a:p>
          <a:p>
            <a:r>
              <a:rPr lang="en-GB" dirty="0"/>
              <a:t>summarising - providing a condensed version of someone else’s key points</a:t>
            </a:r>
            <a:r>
              <a:rPr lang="en-GB" dirty="0" smtClean="0"/>
              <a:t>.</a:t>
            </a:r>
            <a:br>
              <a:rPr lang="en-GB" dirty="0" smtClean="0"/>
            </a:br>
            <a:endParaRPr lang="en-GB" dirty="0"/>
          </a:p>
          <a:p>
            <a:r>
              <a:rPr lang="en-GB" dirty="0"/>
              <a:t>synthesising - combining different information and ideas to develop your own </a:t>
            </a:r>
            <a:r>
              <a:rPr lang="en-GB" dirty="0" smtClean="0"/>
              <a:t>argument</a:t>
            </a:r>
            <a:br>
              <a:rPr lang="en-GB" dirty="0" smtClean="0"/>
            </a:br>
            <a:endParaRPr lang="en-GB" dirty="0"/>
          </a:p>
          <a:p>
            <a:r>
              <a:rPr lang="en-GB" dirty="0"/>
              <a:t>quoting - copy an author's text word for word, placing quotation marks around the words</a:t>
            </a:r>
          </a:p>
          <a:p>
            <a:endParaRPr lang="en-GB" dirty="0"/>
          </a:p>
        </p:txBody>
      </p:sp>
    </p:spTree>
    <p:extLst>
      <p:ext uri="{BB962C8B-B14F-4D97-AF65-F5344CB8AC3E}">
        <p14:creationId xmlns:p14="http://schemas.microsoft.com/office/powerpoint/2010/main" val="26819650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Paraphrasing –</a:t>
            </a:r>
            <a:br>
              <a:rPr lang="en-GB" dirty="0" smtClean="0"/>
            </a:br>
            <a:r>
              <a:rPr lang="en-GB" sz="1800" dirty="0">
                <a:hlinkClick r:id="rId2"/>
              </a:rPr>
              <a:t>https://www.youtube.com/watch?v=HzxI5QhHruc</a:t>
            </a:r>
            <a:endParaRPr lang="en-GB" sz="1800" dirty="0"/>
          </a:p>
        </p:txBody>
      </p:sp>
      <p:pic>
        <p:nvPicPr>
          <p:cNvPr id="4" name="Content Placeholder 3">
            <a:hlinkClick r:id="rId2"/>
          </p:cNvPr>
          <p:cNvPicPr>
            <a:picLocks noGrp="1" noChangeAspect="1"/>
          </p:cNvPicPr>
          <p:nvPr>
            <p:ph idx="1"/>
          </p:nvPr>
        </p:nvPicPr>
        <p:blipFill>
          <a:blip r:embed="rId3"/>
          <a:stretch>
            <a:fillRect/>
          </a:stretch>
        </p:blipFill>
        <p:spPr>
          <a:xfrm>
            <a:off x="2576513" y="2431256"/>
            <a:ext cx="6000750" cy="3438525"/>
          </a:xfrm>
          <a:prstGeom prst="rect">
            <a:avLst/>
          </a:prstGeom>
        </p:spPr>
      </p:pic>
    </p:spTree>
    <p:extLst>
      <p:ext uri="{BB962C8B-B14F-4D97-AF65-F5344CB8AC3E}">
        <p14:creationId xmlns:p14="http://schemas.microsoft.com/office/powerpoint/2010/main" val="4848379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Summary – </a:t>
            </a:r>
            <a:br>
              <a:rPr lang="en-GB" dirty="0" smtClean="0"/>
            </a:br>
            <a:r>
              <a:rPr lang="en-GB" sz="2000" dirty="0" smtClean="0"/>
              <a:t>why is this a summary?</a:t>
            </a:r>
            <a:endParaRPr lang="en-GB" sz="2000" dirty="0"/>
          </a:p>
        </p:txBody>
      </p:sp>
      <p:sp>
        <p:nvSpPr>
          <p:cNvPr id="3" name="Content Placeholder 2"/>
          <p:cNvSpPr>
            <a:spLocks noGrp="1"/>
          </p:cNvSpPr>
          <p:nvPr>
            <p:ph idx="1"/>
          </p:nvPr>
        </p:nvSpPr>
        <p:spPr/>
        <p:txBody>
          <a:bodyPr/>
          <a:lstStyle/>
          <a:p>
            <a:r>
              <a:rPr lang="en-GB" dirty="0"/>
              <a:t>Time management is a critical skill for all students to develop. Weekly and semester timetables are an excellent way to plan a study program. Students can use them to manage their most important study, work and social commitments and to set themselves study goals. Blocks of time can then be set aside for study, reading, researching and writing. The most urgent tasks can be addressed, whilst work continues on preparing for lectures, tutorials and assignments. If time has been allocated for specific purposes, it is easier to avoid unexpected demands like phone calls, visitors and invitations. Assignments can be completed and submitted on time and to a satisfactory standard.</a:t>
            </a:r>
            <a:endParaRPr lang="en-GB" dirty="0"/>
          </a:p>
        </p:txBody>
      </p:sp>
    </p:spTree>
    <p:extLst>
      <p:ext uri="{BB962C8B-B14F-4D97-AF65-F5344CB8AC3E}">
        <p14:creationId xmlns:p14="http://schemas.microsoft.com/office/powerpoint/2010/main" val="20996528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synthesis</a:t>
            </a:r>
            <a:endParaRPr lang="en-GB" dirty="0"/>
          </a:p>
        </p:txBody>
      </p:sp>
      <p:sp>
        <p:nvSpPr>
          <p:cNvPr id="3" name="Content Placeholder 2"/>
          <p:cNvSpPr>
            <a:spLocks noGrp="1"/>
          </p:cNvSpPr>
          <p:nvPr>
            <p:ph idx="1"/>
          </p:nvPr>
        </p:nvSpPr>
        <p:spPr>
          <a:xfrm>
            <a:off x="479858" y="1429463"/>
            <a:ext cx="9924906" cy="5096028"/>
          </a:xfrm>
        </p:spPr>
        <p:txBody>
          <a:bodyPr>
            <a:normAutofit fontScale="92500" lnSpcReduction="20000"/>
          </a:bodyPr>
          <a:lstStyle/>
          <a:p>
            <a:r>
              <a:rPr lang="en-GB" dirty="0"/>
              <a:t>In the example below, notice the way the writer has organised and referenced information from multiple sources. Several authors' ideas on extroversion are grouped in </a:t>
            </a:r>
            <a:r>
              <a:rPr lang="en-GB" dirty="0" smtClean="0"/>
              <a:t>yellow</a:t>
            </a:r>
            <a:r>
              <a:rPr lang="en-GB" dirty="0"/>
              <a:t> and the other authors' ideas on introversion are grouped in blue. References are in </a:t>
            </a:r>
            <a:r>
              <a:rPr lang="en-GB" dirty="0" smtClean="0"/>
              <a:t>red.</a:t>
            </a:r>
            <a:br>
              <a:rPr lang="en-GB" dirty="0" smtClean="0"/>
            </a:br>
            <a:endParaRPr lang="en-GB" dirty="0"/>
          </a:p>
          <a:p>
            <a:r>
              <a:rPr lang="en-GB" dirty="0"/>
              <a:t>Individuals are classified as either an extrovert or an introvert. </a:t>
            </a:r>
            <a:r>
              <a:rPr lang="en-GB" dirty="0">
                <a:solidFill>
                  <a:schemeClr val="accent3">
                    <a:lumMod val="75000"/>
                  </a:schemeClr>
                </a:solidFill>
              </a:rPr>
              <a:t>Extroversion describes people who are outgoing, sociable, assertive, and optimistic and are in search of excitement </a:t>
            </a:r>
            <a:r>
              <a:rPr lang="en-GB" dirty="0">
                <a:solidFill>
                  <a:schemeClr val="accent1">
                    <a:lumMod val="75000"/>
                  </a:schemeClr>
                </a:solidFill>
              </a:rPr>
              <a:t>( McAdams 2006; McShane &amp; </a:t>
            </a:r>
            <a:r>
              <a:rPr lang="en-GB" dirty="0" err="1">
                <a:solidFill>
                  <a:schemeClr val="accent1">
                    <a:lumMod val="75000"/>
                  </a:schemeClr>
                </a:solidFill>
              </a:rPr>
              <a:t>Travaglione</a:t>
            </a:r>
            <a:r>
              <a:rPr lang="en-GB" dirty="0">
                <a:solidFill>
                  <a:schemeClr val="accent1">
                    <a:lumMod val="75000"/>
                  </a:schemeClr>
                </a:solidFill>
              </a:rPr>
              <a:t> 2007)</a:t>
            </a:r>
            <a:r>
              <a:rPr lang="en-GB" dirty="0">
                <a:solidFill>
                  <a:schemeClr val="accent3">
                    <a:lumMod val="75000"/>
                  </a:schemeClr>
                </a:solidFill>
              </a:rPr>
              <a:t>. Extroverts are confident in their abilities to accomplish tasks effectively and have faith in themselves. They enjoy risk taking, but can be unreliable and can lose their temper easily </a:t>
            </a:r>
            <a:r>
              <a:rPr lang="en-GB" dirty="0">
                <a:solidFill>
                  <a:schemeClr val="accent1">
                    <a:lumMod val="75000"/>
                  </a:schemeClr>
                </a:solidFill>
              </a:rPr>
              <a:t>(Mathews, </a:t>
            </a:r>
            <a:r>
              <a:rPr lang="en-GB" dirty="0" err="1">
                <a:solidFill>
                  <a:schemeClr val="accent1">
                    <a:lumMod val="75000"/>
                  </a:schemeClr>
                </a:solidFill>
              </a:rPr>
              <a:t>Deary</a:t>
            </a:r>
            <a:r>
              <a:rPr lang="en-GB" dirty="0">
                <a:solidFill>
                  <a:schemeClr val="accent1">
                    <a:lumMod val="75000"/>
                  </a:schemeClr>
                </a:solidFill>
              </a:rPr>
              <a:t> &amp; Whiteman 2003)</a:t>
            </a:r>
            <a:r>
              <a:rPr lang="en-GB" dirty="0">
                <a:solidFill>
                  <a:schemeClr val="accent3">
                    <a:lumMod val="75000"/>
                  </a:schemeClr>
                </a:solidFill>
              </a:rPr>
              <a:t>. Extroverts also focus more on the positive aspects and outcomes of life and therefore they have a greater level of self confidence.</a:t>
            </a:r>
            <a:r>
              <a:rPr lang="en-GB" dirty="0"/>
              <a:t> </a:t>
            </a:r>
            <a:r>
              <a:rPr lang="en-GB" dirty="0">
                <a:solidFill>
                  <a:schemeClr val="bg2">
                    <a:lumMod val="40000"/>
                    <a:lumOff val="60000"/>
                  </a:schemeClr>
                </a:solidFill>
              </a:rPr>
              <a:t>On the other hand, introverts are described as being shy, quiet, withdrawn, less likely to make bad impulsive decisions and are more cautious in their actions </a:t>
            </a:r>
            <a:r>
              <a:rPr lang="en-GB" dirty="0">
                <a:solidFill>
                  <a:schemeClr val="accent1">
                    <a:lumMod val="75000"/>
                  </a:schemeClr>
                </a:solidFill>
              </a:rPr>
              <a:t>(Matthews, </a:t>
            </a:r>
            <a:r>
              <a:rPr lang="en-GB" dirty="0" err="1">
                <a:solidFill>
                  <a:schemeClr val="accent1">
                    <a:lumMod val="75000"/>
                  </a:schemeClr>
                </a:solidFill>
              </a:rPr>
              <a:t>Deary</a:t>
            </a:r>
            <a:r>
              <a:rPr lang="en-GB" dirty="0">
                <a:solidFill>
                  <a:schemeClr val="accent1">
                    <a:lumMod val="75000"/>
                  </a:schemeClr>
                </a:solidFill>
              </a:rPr>
              <a:t> &amp; Whiteman 2003; McAdams 2006; McShane &amp; </a:t>
            </a:r>
            <a:r>
              <a:rPr lang="en-GB" dirty="0" err="1">
                <a:solidFill>
                  <a:schemeClr val="accent1">
                    <a:lumMod val="75000"/>
                  </a:schemeClr>
                </a:solidFill>
              </a:rPr>
              <a:t>Traviglione</a:t>
            </a:r>
            <a:r>
              <a:rPr lang="en-GB" dirty="0">
                <a:solidFill>
                  <a:schemeClr val="accent1">
                    <a:lumMod val="75000"/>
                  </a:schemeClr>
                </a:solidFill>
              </a:rPr>
              <a:t> 2007 ).</a:t>
            </a:r>
            <a:r>
              <a:rPr lang="en-GB" dirty="0">
                <a:solidFill>
                  <a:schemeClr val="bg2">
                    <a:lumMod val="40000"/>
                    <a:lumOff val="60000"/>
                  </a:schemeClr>
                </a:solidFill>
              </a:rPr>
              <a:t> As a consequence, introverts are more likely to place weight on the negative outcomes and aspects of social situations </a:t>
            </a:r>
            <a:r>
              <a:rPr lang="en-GB" dirty="0">
                <a:solidFill>
                  <a:schemeClr val="accent1">
                    <a:lumMod val="75000"/>
                  </a:schemeClr>
                </a:solidFill>
              </a:rPr>
              <a:t>(McAdams 2006</a:t>
            </a:r>
            <a:r>
              <a:rPr lang="en-GB" dirty="0">
                <a:solidFill>
                  <a:schemeClr val="bg2">
                    <a:lumMod val="40000"/>
                    <a:lumOff val="60000"/>
                  </a:schemeClr>
                </a:solidFill>
              </a:rPr>
              <a:t>) and prefer to be alone, whereas extroverts have the ability to make friends quickly.</a:t>
            </a:r>
          </a:p>
          <a:p>
            <a:endParaRPr lang="en-GB" dirty="0"/>
          </a:p>
        </p:txBody>
      </p:sp>
    </p:spTree>
    <p:extLst>
      <p:ext uri="{BB962C8B-B14F-4D97-AF65-F5344CB8AC3E}">
        <p14:creationId xmlns:p14="http://schemas.microsoft.com/office/powerpoint/2010/main" val="41308346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quotation</a:t>
            </a:r>
            <a:endParaRPr lang="en-GB" dirty="0"/>
          </a:p>
        </p:txBody>
      </p:sp>
      <p:sp>
        <p:nvSpPr>
          <p:cNvPr id="3" name="Content Placeholder 2"/>
          <p:cNvSpPr>
            <a:spLocks noGrp="1"/>
          </p:cNvSpPr>
          <p:nvPr>
            <p:ph idx="1"/>
          </p:nvPr>
        </p:nvSpPr>
        <p:spPr/>
        <p:txBody>
          <a:bodyPr/>
          <a:lstStyle/>
          <a:p>
            <a:r>
              <a:rPr lang="en-GB" dirty="0"/>
              <a:t>According to </a:t>
            </a:r>
            <a:r>
              <a:rPr lang="en-GB" dirty="0" err="1"/>
              <a:t>Scheffler</a:t>
            </a:r>
            <a:r>
              <a:rPr lang="en-GB" dirty="0"/>
              <a:t> (1991), "[t]he line, even in science, between serious theory and metaphor is a thin one-if it can be drawn at all. ... [T]here is no obvious point at which we may say, 'Here the metaphors stop and the theories begin' " (p. 45</a:t>
            </a:r>
            <a:r>
              <a:rPr lang="en-GB" dirty="0" smtClean="0"/>
              <a:t>)</a:t>
            </a:r>
          </a:p>
          <a:p>
            <a:endParaRPr lang="en-GB" dirty="0"/>
          </a:p>
          <a:p>
            <a:endParaRPr lang="en-GB" dirty="0"/>
          </a:p>
        </p:txBody>
      </p:sp>
    </p:spTree>
    <p:extLst>
      <p:ext uri="{BB962C8B-B14F-4D97-AF65-F5344CB8AC3E}">
        <p14:creationId xmlns:p14="http://schemas.microsoft.com/office/powerpoint/2010/main" val="7960177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paraphrase others work</a:t>
            </a:r>
            <a:r>
              <a:rPr lang="en-GB" dirty="0"/>
              <a:t> </a:t>
            </a:r>
            <a:r>
              <a:rPr lang="en-GB" dirty="0" smtClean="0"/>
              <a:t>– </a:t>
            </a:r>
            <a:br>
              <a:rPr lang="en-GB" dirty="0" smtClean="0"/>
            </a:br>
            <a:r>
              <a:rPr lang="en-GB" sz="2000" dirty="0" smtClean="0"/>
              <a:t>Lets take a second look at paraphrasing with the Critical Nurse care passage to see how it might be done</a:t>
            </a:r>
            <a:endParaRPr lang="en-GB" sz="2000" dirty="0"/>
          </a:p>
        </p:txBody>
      </p:sp>
      <p:pic>
        <p:nvPicPr>
          <p:cNvPr id="4" name="Content Placeholder 3"/>
          <p:cNvPicPr>
            <a:picLocks noGrp="1" noChangeAspect="1"/>
          </p:cNvPicPr>
          <p:nvPr>
            <p:ph idx="1"/>
          </p:nvPr>
        </p:nvPicPr>
        <p:blipFill>
          <a:blip r:embed="rId2"/>
          <a:stretch>
            <a:fillRect/>
          </a:stretch>
        </p:blipFill>
        <p:spPr>
          <a:xfrm>
            <a:off x="2421515" y="2828276"/>
            <a:ext cx="6477000" cy="2228850"/>
          </a:xfrm>
          <a:prstGeom prst="rect">
            <a:avLst/>
          </a:prstGeom>
        </p:spPr>
      </p:pic>
    </p:spTree>
    <p:extLst>
      <p:ext uri="{BB962C8B-B14F-4D97-AF65-F5344CB8AC3E}">
        <p14:creationId xmlns:p14="http://schemas.microsoft.com/office/powerpoint/2010/main" val="3549731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FF00"/>
                </a:solidFill>
              </a:rPr>
              <a:t>3.Demonstrating analysis and balance in your writing</a:t>
            </a:r>
            <a:endParaRPr lang="en-GB" dirty="0">
              <a:solidFill>
                <a:srgbClr val="FFFF00"/>
              </a:solidFill>
            </a:endParaRPr>
          </a:p>
        </p:txBody>
      </p:sp>
      <p:sp>
        <p:nvSpPr>
          <p:cNvPr id="3" name="Content Placeholder 2"/>
          <p:cNvSpPr>
            <a:spLocks noGrp="1"/>
          </p:cNvSpPr>
          <p:nvPr>
            <p:ph idx="1"/>
          </p:nvPr>
        </p:nvSpPr>
        <p:spPr/>
        <p:txBody>
          <a:bodyPr/>
          <a:lstStyle/>
          <a:p>
            <a:r>
              <a:rPr lang="en-GB" dirty="0"/>
              <a:t>In your university assessments, there is rarely one answer to a question or assignment. Research, ideas and arguments should always be open to being challenged, so it is important that the language you use acknowledges this</a:t>
            </a:r>
            <a:r>
              <a:rPr lang="en-GB" dirty="0" smtClean="0"/>
              <a:t>.</a:t>
            </a:r>
            <a:br>
              <a:rPr lang="en-GB" dirty="0" smtClean="0"/>
            </a:br>
            <a:endParaRPr lang="en-GB" dirty="0"/>
          </a:p>
          <a:p>
            <a:r>
              <a:rPr lang="en-GB" dirty="0"/>
              <a:t>In your academic work, you should not present something as a fact that might not be. In academic writing, you can use language that we often refer to as hedges or boosters to show how confident you are about an argument or claim you are discussing</a:t>
            </a:r>
            <a:r>
              <a:rPr lang="en-GB" dirty="0" smtClean="0"/>
              <a:t>.</a:t>
            </a:r>
            <a:br>
              <a:rPr lang="en-GB" dirty="0" smtClean="0"/>
            </a:br>
            <a:endParaRPr lang="en-GB" dirty="0" smtClean="0"/>
          </a:p>
          <a:p>
            <a:r>
              <a:rPr lang="en-GB" dirty="0" smtClean="0"/>
              <a:t>You can use Hedges and Boosters – incorporating doubt or conviction (Showing your voice)</a:t>
            </a:r>
            <a:endParaRPr lang="en-GB" dirty="0"/>
          </a:p>
          <a:p>
            <a:endParaRPr lang="en-GB" dirty="0"/>
          </a:p>
        </p:txBody>
      </p:sp>
    </p:spTree>
    <p:extLst>
      <p:ext uri="{BB962C8B-B14F-4D97-AF65-F5344CB8AC3E}">
        <p14:creationId xmlns:p14="http://schemas.microsoft.com/office/powerpoint/2010/main" val="12411876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Hedges</a:t>
            </a:r>
            <a:br>
              <a:rPr lang="en-GB" dirty="0"/>
            </a:br>
            <a:endParaRPr lang="en-GB" dirty="0"/>
          </a:p>
        </p:txBody>
      </p:sp>
      <p:sp>
        <p:nvSpPr>
          <p:cNvPr id="3" name="Content Placeholder 2"/>
          <p:cNvSpPr>
            <a:spLocks noGrp="1"/>
          </p:cNvSpPr>
          <p:nvPr>
            <p:ph idx="1"/>
          </p:nvPr>
        </p:nvSpPr>
        <p:spPr>
          <a:xfrm>
            <a:off x="466003" y="1332482"/>
            <a:ext cx="10409815" cy="5206863"/>
          </a:xfrm>
        </p:spPr>
        <p:txBody>
          <a:bodyPr>
            <a:normAutofit fontScale="85000" lnSpcReduction="20000"/>
          </a:bodyPr>
          <a:lstStyle/>
          <a:p>
            <a:r>
              <a:rPr lang="en-GB" dirty="0"/>
              <a:t>When writing, be careful of using words such as "definitely" or "proves". Ask yourself whether your statement is a fact or whether there may be some doubt either now or in the future</a:t>
            </a:r>
            <a:r>
              <a:rPr lang="en-GB" dirty="0" smtClean="0"/>
              <a:t>.</a:t>
            </a:r>
            <a:br>
              <a:rPr lang="en-GB" dirty="0" smtClean="0"/>
            </a:br>
            <a:endParaRPr lang="en-GB" dirty="0"/>
          </a:p>
          <a:p>
            <a:r>
              <a:rPr lang="en-GB" dirty="0"/>
              <a:t>Some useful hedging words and phrases to use in your work are:</a:t>
            </a:r>
          </a:p>
          <a:p>
            <a:pPr lvl="1"/>
            <a:r>
              <a:rPr lang="en-GB" dirty="0"/>
              <a:t>“This suggests...”</a:t>
            </a:r>
          </a:p>
          <a:p>
            <a:pPr lvl="1"/>
            <a:r>
              <a:rPr lang="en-GB" dirty="0"/>
              <a:t>“It is possible that...”</a:t>
            </a:r>
          </a:p>
          <a:p>
            <a:pPr lvl="1"/>
            <a:r>
              <a:rPr lang="en-GB" dirty="0"/>
              <a:t>“A possible explanation...”</a:t>
            </a:r>
          </a:p>
          <a:p>
            <a:pPr lvl="1"/>
            <a:r>
              <a:rPr lang="en-GB" dirty="0"/>
              <a:t>“Usually...”</a:t>
            </a:r>
          </a:p>
          <a:p>
            <a:pPr lvl="1"/>
            <a:r>
              <a:rPr lang="en-GB" dirty="0"/>
              <a:t>“Sometimes...”</a:t>
            </a:r>
          </a:p>
          <a:p>
            <a:pPr lvl="1"/>
            <a:r>
              <a:rPr lang="en-GB" dirty="0"/>
              <a:t>“Somewhat</a:t>
            </a:r>
            <a:r>
              <a:rPr lang="en-GB" dirty="0" smtClean="0"/>
              <a:t>...”</a:t>
            </a:r>
            <a:br>
              <a:rPr lang="en-GB" dirty="0" smtClean="0"/>
            </a:br>
            <a:endParaRPr lang="en-GB" dirty="0"/>
          </a:p>
          <a:p>
            <a:r>
              <a:rPr lang="en-GB" b="1" dirty="0"/>
              <a:t>Task:</a:t>
            </a:r>
            <a:endParaRPr lang="en-GB" dirty="0"/>
          </a:p>
          <a:p>
            <a:r>
              <a:rPr lang="en-GB" dirty="0">
                <a:solidFill>
                  <a:srgbClr val="FFFF00"/>
                </a:solidFill>
              </a:rPr>
              <a:t>Read the following two </a:t>
            </a:r>
            <a:r>
              <a:rPr lang="en-GB" dirty="0" smtClean="0">
                <a:solidFill>
                  <a:srgbClr val="FFFF00"/>
                </a:solidFill>
              </a:rPr>
              <a:t>sentences – where is there room for doubt in 1 or 2</a:t>
            </a:r>
            <a:endParaRPr lang="en-GB" dirty="0">
              <a:solidFill>
                <a:srgbClr val="FFFF00"/>
              </a:solidFill>
            </a:endParaRPr>
          </a:p>
          <a:p>
            <a:r>
              <a:rPr lang="en-GB" dirty="0"/>
              <a:t>“Research proves that drinking a large volume of fizzy drinks containing sugar leads to the development of type II diabetes.”</a:t>
            </a:r>
          </a:p>
          <a:p>
            <a:r>
              <a:rPr lang="en-GB" dirty="0"/>
              <a:t>“Research suggests that high consumption of fizzy drinks containing sugar may contribute to the development of type II diabetes.”</a:t>
            </a:r>
          </a:p>
          <a:p>
            <a:endParaRPr lang="en-GB" dirty="0"/>
          </a:p>
        </p:txBody>
      </p:sp>
    </p:spTree>
    <p:extLst>
      <p:ext uri="{BB962C8B-B14F-4D97-AF65-F5344CB8AC3E}">
        <p14:creationId xmlns:p14="http://schemas.microsoft.com/office/powerpoint/2010/main" val="22903319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Boosters</a:t>
            </a:r>
            <a:endParaRPr lang="en-GB" dirty="0"/>
          </a:p>
        </p:txBody>
      </p:sp>
      <p:sp>
        <p:nvSpPr>
          <p:cNvPr id="3" name="Content Placeholder 2"/>
          <p:cNvSpPr>
            <a:spLocks noGrp="1"/>
          </p:cNvSpPr>
          <p:nvPr>
            <p:ph idx="1"/>
          </p:nvPr>
        </p:nvSpPr>
        <p:spPr>
          <a:xfrm>
            <a:off x="369021" y="1401754"/>
            <a:ext cx="9855634" cy="5137591"/>
          </a:xfrm>
        </p:spPr>
        <p:txBody>
          <a:bodyPr>
            <a:normAutofit lnSpcReduction="10000"/>
          </a:bodyPr>
          <a:lstStyle/>
          <a:p>
            <a:r>
              <a:rPr lang="en-GB" dirty="0"/>
              <a:t>You might want to express a measure of certainty or conviction in your writing and this is when 'booster' language can help</a:t>
            </a:r>
            <a:r>
              <a:rPr lang="en-GB" dirty="0" smtClean="0"/>
              <a:t>.</a:t>
            </a:r>
            <a:br>
              <a:rPr lang="en-GB" dirty="0" smtClean="0"/>
            </a:br>
            <a:endParaRPr lang="en-GB" dirty="0"/>
          </a:p>
          <a:p>
            <a:r>
              <a:rPr lang="en-GB" dirty="0"/>
              <a:t>Some useful booster words and phrases to use in your work are:</a:t>
            </a:r>
          </a:p>
          <a:p>
            <a:pPr lvl="1"/>
            <a:r>
              <a:rPr lang="en-GB" dirty="0"/>
              <a:t>“Clearly” (only use if you are certain it is clear)</a:t>
            </a:r>
          </a:p>
          <a:p>
            <a:pPr lvl="1"/>
            <a:r>
              <a:rPr lang="en-GB" dirty="0"/>
              <a:t>“There is a strong correlation...”</a:t>
            </a:r>
          </a:p>
          <a:p>
            <a:pPr lvl="1"/>
            <a:r>
              <a:rPr lang="en-GB" dirty="0"/>
              <a:t>“Results indicate</a:t>
            </a:r>
            <a:r>
              <a:rPr lang="en-GB" dirty="0" smtClean="0"/>
              <a:t>...”</a:t>
            </a:r>
            <a:br>
              <a:rPr lang="en-GB" dirty="0" smtClean="0"/>
            </a:br>
            <a:endParaRPr lang="en-GB" dirty="0"/>
          </a:p>
          <a:p>
            <a:r>
              <a:rPr lang="en-GB" b="1" dirty="0"/>
              <a:t>Task:</a:t>
            </a:r>
            <a:endParaRPr lang="en-GB" dirty="0"/>
          </a:p>
          <a:p>
            <a:r>
              <a:rPr lang="en-GB" dirty="0" smtClean="0">
                <a:solidFill>
                  <a:srgbClr val="FFFF00"/>
                </a:solidFill>
              </a:rPr>
              <a:t>Which one has the booster?</a:t>
            </a:r>
            <a:endParaRPr lang="en-GB" dirty="0">
              <a:solidFill>
                <a:srgbClr val="FFFF00"/>
              </a:solidFill>
            </a:endParaRPr>
          </a:p>
          <a:p>
            <a:pPr lvl="1"/>
            <a:r>
              <a:rPr lang="en-GB" dirty="0" smtClean="0"/>
              <a:t>“</a:t>
            </a:r>
            <a:r>
              <a:rPr lang="en-GB" dirty="0"/>
              <a:t>Research indicates a clear link between the high consumption of a large volume of fizzy drinks containing sugar and the development of type II diabetes</a:t>
            </a:r>
            <a:r>
              <a:rPr lang="en-GB" dirty="0" smtClean="0"/>
              <a:t>.”</a:t>
            </a:r>
          </a:p>
          <a:p>
            <a:pPr lvl="1"/>
            <a:r>
              <a:rPr lang="en-GB" dirty="0"/>
              <a:t>“Research suggests that high consumption of fizzy drinks containing sugar may contribute to the development of type II diabetes.”</a:t>
            </a:r>
          </a:p>
          <a:p>
            <a:endParaRPr lang="en-GB" dirty="0"/>
          </a:p>
          <a:p>
            <a:endParaRPr lang="en-GB" dirty="0"/>
          </a:p>
        </p:txBody>
      </p:sp>
    </p:spTree>
    <p:extLst>
      <p:ext uri="{BB962C8B-B14F-4D97-AF65-F5344CB8AC3E}">
        <p14:creationId xmlns:p14="http://schemas.microsoft.com/office/powerpoint/2010/main" val="31522034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039" y="203337"/>
            <a:ext cx="9404723" cy="988155"/>
          </a:xfrm>
        </p:spPr>
        <p:txBody>
          <a:bodyPr/>
          <a:lstStyle/>
          <a:p>
            <a:r>
              <a:rPr lang="en-GB" dirty="0" smtClean="0"/>
              <a:t>Your argument (your voice)</a:t>
            </a:r>
            <a:endParaRPr lang="en-GB" dirty="0"/>
          </a:p>
        </p:txBody>
      </p:sp>
      <p:sp>
        <p:nvSpPr>
          <p:cNvPr id="3" name="Content Placeholder 2"/>
          <p:cNvSpPr>
            <a:spLocks noGrp="1"/>
          </p:cNvSpPr>
          <p:nvPr>
            <p:ph idx="1"/>
          </p:nvPr>
        </p:nvSpPr>
        <p:spPr>
          <a:xfrm>
            <a:off x="272039" y="1374045"/>
            <a:ext cx="9786361" cy="4846646"/>
          </a:xfrm>
        </p:spPr>
        <p:txBody>
          <a:bodyPr/>
          <a:lstStyle/>
          <a:p>
            <a:r>
              <a:rPr lang="en-GB" dirty="0">
                <a:solidFill>
                  <a:srgbClr val="FFFF00"/>
                </a:solidFill>
              </a:rPr>
              <a:t>The most important voice to get across in your writing is your own</a:t>
            </a:r>
            <a:r>
              <a:rPr lang="en-GB" dirty="0"/>
              <a:t>; it is how you can show the reader (usually your tutor) what you are thinking, what your views are and how you have engaged critically with the topic being discussed. You can do this by building an effective and persuasive argument for your reader</a:t>
            </a:r>
            <a:r>
              <a:rPr lang="en-GB" dirty="0" smtClean="0"/>
              <a:t>.</a:t>
            </a:r>
          </a:p>
          <a:p>
            <a:endParaRPr lang="en-GB" dirty="0"/>
          </a:p>
          <a:p>
            <a:r>
              <a:rPr lang="en-GB" dirty="0" smtClean="0"/>
              <a:t>You need to:</a:t>
            </a:r>
          </a:p>
          <a:p>
            <a:pPr lvl="1"/>
            <a:r>
              <a:rPr lang="en-GB" dirty="0" smtClean="0"/>
              <a:t>Make an argument</a:t>
            </a:r>
          </a:p>
          <a:p>
            <a:pPr lvl="1"/>
            <a:r>
              <a:rPr lang="en-GB" dirty="0" smtClean="0"/>
              <a:t>Structure your argument</a:t>
            </a:r>
          </a:p>
          <a:p>
            <a:pPr lvl="1"/>
            <a:r>
              <a:rPr lang="en-GB" dirty="0" smtClean="0"/>
              <a:t>Develop your argument</a:t>
            </a:r>
            <a:endParaRPr lang="en-GB" dirty="0"/>
          </a:p>
        </p:txBody>
      </p:sp>
    </p:spTree>
    <p:extLst>
      <p:ext uri="{BB962C8B-B14F-4D97-AF65-F5344CB8AC3E}">
        <p14:creationId xmlns:p14="http://schemas.microsoft.com/office/powerpoint/2010/main" val="20581319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7349" y="113282"/>
            <a:ext cx="10146578" cy="6550754"/>
          </a:xfrm>
        </p:spPr>
        <p:txBody>
          <a:bodyPr>
            <a:normAutofit fontScale="85000" lnSpcReduction="20000"/>
          </a:bodyPr>
          <a:lstStyle/>
          <a:p>
            <a:r>
              <a:rPr lang="en-GB" dirty="0">
                <a:solidFill>
                  <a:srgbClr val="FFFF00"/>
                </a:solidFill>
              </a:rPr>
              <a:t>Make an argument</a:t>
            </a:r>
          </a:p>
          <a:p>
            <a:pPr lvl="1"/>
            <a:r>
              <a:rPr lang="en-GB" dirty="0"/>
              <a:t>Your argument is </a:t>
            </a:r>
            <a:r>
              <a:rPr lang="en-GB" u="sng" dirty="0"/>
              <a:t>how you express your viewpoint and answer the question </a:t>
            </a:r>
            <a:r>
              <a:rPr lang="en-GB" dirty="0"/>
              <a:t>you have been set, using evidence.</a:t>
            </a:r>
          </a:p>
          <a:p>
            <a:pPr lvl="1"/>
            <a:r>
              <a:rPr lang="en-GB" dirty="0"/>
              <a:t>Your argument can </a:t>
            </a:r>
            <a:r>
              <a:rPr lang="en-GB" u="sng" dirty="0"/>
              <a:t>help you plan the structure of your work </a:t>
            </a:r>
            <a:r>
              <a:rPr lang="en-GB" dirty="0"/>
              <a:t>and guide you to find the evidence you need to support it.</a:t>
            </a:r>
          </a:p>
          <a:p>
            <a:pPr lvl="1"/>
            <a:r>
              <a:rPr lang="en-GB" dirty="0"/>
              <a:t>Make sure that </a:t>
            </a:r>
            <a:r>
              <a:rPr lang="en-GB" u="sng" dirty="0"/>
              <a:t>your argument runs throughout your writing </a:t>
            </a:r>
            <a:r>
              <a:rPr lang="en-GB" dirty="0"/>
              <a:t>and that </a:t>
            </a:r>
            <a:r>
              <a:rPr lang="en-GB" u="sng" dirty="0"/>
              <a:t>everything you include is relevant to it</a:t>
            </a:r>
            <a:r>
              <a:rPr lang="en-GB" dirty="0"/>
              <a:t>. Try to sum up your argument in a few words before you start writing and keep checking that it remains the focus as you research and write your work.</a:t>
            </a:r>
          </a:p>
          <a:p>
            <a:r>
              <a:rPr lang="en-GB" dirty="0"/>
              <a:t> </a:t>
            </a:r>
          </a:p>
          <a:p>
            <a:r>
              <a:rPr lang="en-GB" dirty="0">
                <a:solidFill>
                  <a:srgbClr val="FFFF00"/>
                </a:solidFill>
              </a:rPr>
              <a:t>Structure your argument</a:t>
            </a:r>
          </a:p>
          <a:p>
            <a:pPr lvl="1"/>
            <a:r>
              <a:rPr lang="en-GB" u="sng" dirty="0"/>
              <a:t>Guide your reader through your argument</a:t>
            </a:r>
            <a:r>
              <a:rPr lang="en-GB" dirty="0"/>
              <a:t> in a logical way. Think about what </a:t>
            </a:r>
            <a:r>
              <a:rPr lang="en-GB" u="sng" dirty="0"/>
              <a:t>questions your reader might have</a:t>
            </a:r>
            <a:r>
              <a:rPr lang="en-GB" dirty="0"/>
              <a:t>. If you can </a:t>
            </a:r>
            <a:r>
              <a:rPr lang="en-GB" u="sng" dirty="0"/>
              <a:t>answer these questions </a:t>
            </a:r>
            <a:r>
              <a:rPr lang="en-GB" dirty="0"/>
              <a:t>through your argument, it will seem more convincing.</a:t>
            </a:r>
          </a:p>
          <a:p>
            <a:pPr lvl="1"/>
            <a:r>
              <a:rPr lang="en-GB" dirty="0"/>
              <a:t>Present </a:t>
            </a:r>
            <a:r>
              <a:rPr lang="en-GB" u="sng" dirty="0"/>
              <a:t>both sides of the debate, along with your thoughts</a:t>
            </a:r>
            <a:r>
              <a:rPr lang="en-GB" dirty="0"/>
              <a:t>, linking together the different elements.</a:t>
            </a:r>
          </a:p>
          <a:p>
            <a:pPr lvl="1"/>
            <a:r>
              <a:rPr lang="en-GB" dirty="0"/>
              <a:t>You can then work towards </a:t>
            </a:r>
            <a:r>
              <a:rPr lang="en-GB" u="sng" dirty="0" smtClean="0"/>
              <a:t>a conclusion by </a:t>
            </a:r>
            <a:r>
              <a:rPr lang="en-GB" u="sng" dirty="0"/>
              <a:t>weighing the evidence and showing how certain ideas are accepted and others are rejected</a:t>
            </a:r>
            <a:r>
              <a:rPr lang="en-GB" dirty="0"/>
              <a:t>. Your conclusion should make clear where you stand</a:t>
            </a:r>
            <a:r>
              <a:rPr lang="en-GB" dirty="0" smtClean="0"/>
              <a:t>.</a:t>
            </a:r>
            <a:br>
              <a:rPr lang="en-GB" dirty="0" smtClean="0"/>
            </a:br>
            <a:endParaRPr lang="en-GB" dirty="0"/>
          </a:p>
          <a:p>
            <a:r>
              <a:rPr lang="en-GB" dirty="0">
                <a:solidFill>
                  <a:srgbClr val="FFFF00"/>
                </a:solidFill>
              </a:rPr>
              <a:t>Develop your argument</a:t>
            </a:r>
          </a:p>
          <a:p>
            <a:pPr lvl="1"/>
            <a:r>
              <a:rPr lang="en-GB" dirty="0"/>
              <a:t>Develop your argument by </a:t>
            </a:r>
            <a:r>
              <a:rPr lang="en-GB" u="sng" dirty="0"/>
              <a:t>considering the evidence </a:t>
            </a:r>
            <a:r>
              <a:rPr lang="en-GB" dirty="0"/>
              <a:t>and drawing your own conclusion.</a:t>
            </a:r>
          </a:p>
          <a:p>
            <a:pPr lvl="1"/>
            <a:r>
              <a:rPr lang="en-GB" dirty="0"/>
              <a:t>If you are </a:t>
            </a:r>
            <a:r>
              <a:rPr lang="en-GB" u="sng" dirty="0"/>
              <a:t>considering a range of opinions</a:t>
            </a:r>
            <a:r>
              <a:rPr lang="en-GB" dirty="0"/>
              <a:t>, try to group them together under different headings.</a:t>
            </a:r>
          </a:p>
          <a:p>
            <a:pPr lvl="1"/>
            <a:r>
              <a:rPr lang="en-GB" dirty="0"/>
              <a:t>Look at the </a:t>
            </a:r>
            <a:r>
              <a:rPr lang="en-GB" u="sng" dirty="0"/>
              <a:t>strengths and weaknesses of the different sets of evidence </a:t>
            </a:r>
            <a:r>
              <a:rPr lang="en-GB" dirty="0"/>
              <a:t>and present these clearly and in a critical way. This will help to show you understand what you have read.</a:t>
            </a:r>
          </a:p>
          <a:p>
            <a:pPr lvl="1"/>
            <a:r>
              <a:rPr lang="en-GB" dirty="0"/>
              <a:t>Take the evidence into account in developing your own argument and make </a:t>
            </a:r>
            <a:r>
              <a:rPr lang="en-GB" u="sng" dirty="0">
                <a:solidFill>
                  <a:srgbClr val="FFFF00"/>
                </a:solidFill>
              </a:rPr>
              <a:t>clear what your viewpoint is</a:t>
            </a:r>
            <a:r>
              <a:rPr lang="en-GB" dirty="0"/>
              <a:t>. Perhaps your argument has strengths and weaknesses as well – it is fine to acknowledge these.</a:t>
            </a:r>
          </a:p>
          <a:p>
            <a:endParaRPr lang="en-GB" dirty="0"/>
          </a:p>
        </p:txBody>
      </p:sp>
    </p:spTree>
    <p:extLst>
      <p:ext uri="{BB962C8B-B14F-4D97-AF65-F5344CB8AC3E}">
        <p14:creationId xmlns:p14="http://schemas.microsoft.com/office/powerpoint/2010/main" val="830008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Including your own voice</a:t>
            </a:r>
            <a:endParaRPr lang="en-GB" dirty="0"/>
          </a:p>
        </p:txBody>
      </p:sp>
      <p:sp>
        <p:nvSpPr>
          <p:cNvPr id="3" name="Content Placeholder 2"/>
          <p:cNvSpPr>
            <a:spLocks noGrp="1"/>
          </p:cNvSpPr>
          <p:nvPr>
            <p:ph idx="1"/>
          </p:nvPr>
        </p:nvSpPr>
        <p:spPr/>
        <p:txBody>
          <a:bodyPr/>
          <a:lstStyle/>
          <a:p>
            <a:r>
              <a:rPr lang="en-GB" dirty="0" smtClean="0"/>
              <a:t>Lets look at the examples in the ‘including your own voice handout’</a:t>
            </a:r>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20842155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5745126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4 weeks</a:t>
            </a:r>
            <a:endParaRPr lang="en-GB" dirty="0"/>
          </a:p>
        </p:txBody>
      </p:sp>
      <p:sp>
        <p:nvSpPr>
          <p:cNvPr id="3" name="Content Placeholder 2"/>
          <p:cNvSpPr>
            <a:spLocks noGrp="1"/>
          </p:cNvSpPr>
          <p:nvPr>
            <p:ph idx="1"/>
          </p:nvPr>
        </p:nvSpPr>
        <p:spPr/>
        <p:txBody>
          <a:bodyPr/>
          <a:lstStyle/>
          <a:p>
            <a:r>
              <a:rPr lang="en-GB" dirty="0" smtClean="0"/>
              <a:t>We go online to look at PLEs, Digital Technology use in Learning and Digital Literacy</a:t>
            </a:r>
          </a:p>
          <a:p>
            <a:endParaRPr lang="en-GB" dirty="0"/>
          </a:p>
          <a:p>
            <a:r>
              <a:rPr lang="en-GB" dirty="0" smtClean="0"/>
              <a:t>The two our class is spread across the week through online activities in Moodle.  You do not need to attend any classes.</a:t>
            </a:r>
          </a:p>
          <a:p>
            <a:endParaRPr lang="en-GB" dirty="0"/>
          </a:p>
          <a:p>
            <a:pPr marL="0" indent="0">
              <a:buNone/>
            </a:pPr>
            <a:r>
              <a:rPr lang="en-GB" dirty="0" smtClean="0"/>
              <a:t>Your attendance is based on your completion/attempt of ALL the activities.</a:t>
            </a:r>
            <a:endParaRPr lang="en-GB" dirty="0"/>
          </a:p>
        </p:txBody>
      </p:sp>
    </p:spTree>
    <p:extLst>
      <p:ext uri="{BB962C8B-B14F-4D97-AF65-F5344CB8AC3E}">
        <p14:creationId xmlns:p14="http://schemas.microsoft.com/office/powerpoint/2010/main" val="17364532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63</TotalTime>
  <Words>909</Words>
  <Application>Microsoft Office PowerPoint</Application>
  <PresentationFormat>Widescreen</PresentationFormat>
  <Paragraphs>113</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Century Gothic</vt:lpstr>
      <vt:lpstr>Wingdings 3</vt:lpstr>
      <vt:lpstr>Ion</vt:lpstr>
      <vt:lpstr>Your Critical Writing</vt:lpstr>
      <vt:lpstr>In this week we are going to start off by talking about your attempts to write an introduction for your Assessment 2.   The truth is you should have struggled a little with this as you haven't yet done the reading, made notes and ultimately decided on your argument, what it is you want to say about the question/task you have been set and finally the key evidence that supports your final argument and also evidence that speak against your argument and why you have come down on the side of the evidence that supports your argument instead. So that will only come once you have done the reading and there should be plenty now to start you off in the 'My selected paper' forum.  </vt:lpstr>
      <vt:lpstr>PowerPoint Presentation</vt:lpstr>
      <vt:lpstr>PowerPoint Presentation</vt:lpstr>
      <vt:lpstr>1. Structuring your work and paragraphs</vt:lpstr>
      <vt:lpstr>So what should be in a paragraph?</vt:lpstr>
      <vt:lpstr>The Power of the paragraph</vt:lpstr>
      <vt:lpstr>PowerPoint Presentation</vt:lpstr>
      <vt:lpstr>The Manchester Phrasebook - http://www.phrasebank.manchester.ac.uk/</vt:lpstr>
      <vt:lpstr>Another signalling exercise</vt:lpstr>
      <vt:lpstr>2. Incorporating the evidence of the ‘other’</vt:lpstr>
      <vt:lpstr>4 ways to incorporate evidence</vt:lpstr>
      <vt:lpstr>Paraphrasing – https://www.youtube.com/watch?v=HzxI5QhHruc</vt:lpstr>
      <vt:lpstr>A Summary –  why is this a summary?</vt:lpstr>
      <vt:lpstr>A synthesis</vt:lpstr>
      <vt:lpstr>A quotation</vt:lpstr>
      <vt:lpstr>How to paraphrase others work –  Lets take a second look at paraphrasing with the Critical Nurse care passage to see how it might be done</vt:lpstr>
      <vt:lpstr>3.Demonstrating analysis and balance in your writing</vt:lpstr>
      <vt:lpstr>Hedges </vt:lpstr>
      <vt:lpstr>Boosters</vt:lpstr>
      <vt:lpstr>Your argument (your voice)</vt:lpstr>
      <vt:lpstr>PowerPoint Presentation</vt:lpstr>
      <vt:lpstr>Including your own voice</vt:lpstr>
      <vt:lpstr>PowerPoint Presentation</vt:lpstr>
      <vt:lpstr>Next 4 weeks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Your Critical Writing</dc:title>
  <dc:creator>Alex Bell</dc:creator>
  <cp:lastModifiedBy>Alex Bell</cp:lastModifiedBy>
  <cp:revision>4</cp:revision>
  <cp:lastPrinted>2018-02-14T08:51:14Z</cp:lastPrinted>
  <dcterms:created xsi:type="dcterms:W3CDTF">2018-02-14T07:55:09Z</dcterms:created>
  <dcterms:modified xsi:type="dcterms:W3CDTF">2018-02-14T08:58:23Z</dcterms:modified>
</cp:coreProperties>
</file>