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303" r:id="rId3"/>
    <p:sldId id="266" r:id="rId4"/>
    <p:sldId id="304" r:id="rId5"/>
    <p:sldId id="305" r:id="rId6"/>
    <p:sldId id="267" r:id="rId7"/>
    <p:sldId id="306" r:id="rId8"/>
    <p:sldId id="307" r:id="rId9"/>
    <p:sldId id="308" r:id="rId10"/>
    <p:sldId id="309" r:id="rId11"/>
    <p:sldId id="310" r:id="rId12"/>
    <p:sldId id="311" r:id="rId13"/>
    <p:sldId id="269" r:id="rId14"/>
    <p:sldId id="313" r:id="rId15"/>
    <p:sldId id="314" r:id="rId16"/>
    <p:sldId id="271" r:id="rId17"/>
    <p:sldId id="315" r:id="rId18"/>
    <p:sldId id="317" r:id="rId19"/>
    <p:sldId id="318" r:id="rId20"/>
    <p:sldId id="319" r:id="rId21"/>
    <p:sldId id="272" r:id="rId22"/>
    <p:sldId id="320" r:id="rId23"/>
    <p:sldId id="321" r:id="rId24"/>
    <p:sldId id="322" r:id="rId25"/>
    <p:sldId id="323" r:id="rId26"/>
    <p:sldId id="324" r:id="rId27"/>
    <p:sldId id="325" r:id="rId28"/>
    <p:sldId id="275" r:id="rId29"/>
    <p:sldId id="273" r:id="rId30"/>
    <p:sldId id="326" r:id="rId31"/>
    <p:sldId id="327" r:id="rId32"/>
    <p:sldId id="328" r:id="rId33"/>
    <p:sldId id="329" r:id="rId34"/>
    <p:sldId id="330" r:id="rId35"/>
    <p:sldId id="331" r:id="rId36"/>
    <p:sldId id="332" r:id="rId37"/>
    <p:sldId id="334" r:id="rId38"/>
    <p:sldId id="335" r:id="rId39"/>
    <p:sldId id="338" r:id="rId40"/>
    <p:sldId id="340" r:id="rId41"/>
    <p:sldId id="278" r:id="rId42"/>
    <p:sldId id="281" r:id="rId43"/>
    <p:sldId id="343"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60421-E99E-49E4-BF2C-D181F4F6B5E1}" type="datetimeFigureOut">
              <a:rPr lang="en-GB" smtClean="0"/>
              <a:t>29/01/2025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C8F6D-79B3-4771-BB5D-6C28CB594ED4}" type="slidenum">
              <a:rPr lang="en-GB" smtClean="0"/>
              <a:t>‹#›</a:t>
            </a:fld>
            <a:endParaRPr lang="en-GB"/>
          </a:p>
        </p:txBody>
      </p:sp>
    </p:spTree>
    <p:extLst>
      <p:ext uri="{BB962C8B-B14F-4D97-AF65-F5344CB8AC3E}">
        <p14:creationId xmlns:p14="http://schemas.microsoft.com/office/powerpoint/2010/main" val="250281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7920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855640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According to James Rees and Paul </a:t>
            </a:r>
            <a:r>
              <a:rPr lang="en-GB" sz="1200" b="1" i="0" u="none" strike="noStrike" kern="1200" dirty="0" err="1">
                <a:solidFill>
                  <a:schemeClr val="tx1"/>
                </a:solidFill>
                <a:effectLst/>
                <a:latin typeface="+mn-lt"/>
                <a:ea typeface="+mn-ea"/>
                <a:cs typeface="+mn-cs"/>
              </a:rPr>
              <a:t>Stolz</a:t>
            </a:r>
            <a:r>
              <a:rPr lang="en-GB" sz="1200" b="1" i="0" u="none" strike="noStrike" kern="1200" dirty="0">
                <a:solidFill>
                  <a:schemeClr val="tx1"/>
                </a:solidFill>
                <a:effectLst/>
                <a:latin typeface="+mn-lt"/>
                <a:ea typeface="+mn-ea"/>
                <a:cs typeface="+mn-cs"/>
              </a:rPr>
              <a:t>…they believe that these traits are crucial in order to succeed in the workplace.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This is their latest Book…</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Listen to what they say about Mindset… </a:t>
            </a:r>
          </a:p>
          <a:p>
            <a:endParaRPr lang="en-GB" sz="1200" b="1" i="0" u="none" strike="noStrike" kern="1200" dirty="0">
              <a:solidFill>
                <a:schemeClr val="tx1"/>
              </a:solidFill>
              <a:effectLst/>
              <a:latin typeface="+mn-lt"/>
              <a:ea typeface="+mn-ea"/>
              <a:cs typeface="+mn-cs"/>
            </a:endParaRPr>
          </a:p>
          <a:p>
            <a:r>
              <a:rPr lang="en-GB" sz="1400" b="0" i="0" u="none" strike="noStrike" kern="1200" dirty="0">
                <a:solidFill>
                  <a:schemeClr val="tx1"/>
                </a:solidFill>
                <a:effectLst/>
                <a:latin typeface="+mn-lt"/>
                <a:ea typeface="+mn-ea"/>
                <a:cs typeface="+mn-cs"/>
              </a:rPr>
              <a:t>If skill set is about what you can do, then your mindset is about what you see, think and believe. </a:t>
            </a:r>
          </a:p>
          <a:p>
            <a:r>
              <a:rPr lang="en-GB" sz="1400" b="0" i="0" u="none" strike="noStrike" kern="1200" dirty="0">
                <a:solidFill>
                  <a:schemeClr val="tx1"/>
                </a:solidFill>
                <a:effectLst/>
                <a:latin typeface="+mn-lt"/>
                <a:ea typeface="+mn-ea"/>
                <a:cs typeface="+mn-cs"/>
              </a:rPr>
              <a:t>Used correctly, it can make any one of us stand out from the crowd.</a:t>
            </a:r>
          </a:p>
          <a:p>
            <a:r>
              <a:rPr lang="en-GB" sz="1400" b="0" i="0" u="none" strike="noStrike" kern="1200" dirty="0">
                <a:solidFill>
                  <a:schemeClr val="tx1"/>
                </a:solidFill>
                <a:effectLst/>
                <a:latin typeface="+mn-lt"/>
                <a:ea typeface="+mn-ea"/>
                <a:cs typeface="+mn-cs"/>
              </a:rPr>
              <a:t>With technology developing at an unprecedented rate, certain skills are becoming obsolete more quickly now than ever before. </a:t>
            </a:r>
          </a:p>
          <a:p>
            <a:r>
              <a:rPr lang="en-GB" sz="1400" b="1" i="0" u="none" strike="noStrike" kern="1200" dirty="0">
                <a:solidFill>
                  <a:schemeClr val="tx1"/>
                </a:solidFill>
                <a:effectLst/>
                <a:latin typeface="+mn-lt"/>
                <a:ea typeface="+mn-ea"/>
                <a:cs typeface="+mn-cs"/>
              </a:rPr>
              <a:t>However, whilst nobody can predict the skills needed to succeed in five or ten years’ time, mindset stays constant.</a:t>
            </a:r>
          </a:p>
          <a:p>
            <a:endParaRPr lang="en-GB" sz="1600"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066146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According to James Rees and Paul </a:t>
            </a:r>
            <a:r>
              <a:rPr lang="en-GB" sz="1200" b="1" i="0" u="none" strike="noStrike" kern="1200" dirty="0" err="1">
                <a:solidFill>
                  <a:schemeClr val="tx1"/>
                </a:solidFill>
                <a:effectLst/>
                <a:latin typeface="+mn-lt"/>
                <a:ea typeface="+mn-ea"/>
                <a:cs typeface="+mn-cs"/>
              </a:rPr>
              <a:t>Stolz</a:t>
            </a:r>
            <a:r>
              <a:rPr lang="en-GB" sz="1200" b="1" i="0" u="none" strike="noStrike" kern="1200" dirty="0">
                <a:solidFill>
                  <a:schemeClr val="tx1"/>
                </a:solidFill>
                <a:effectLst/>
                <a:latin typeface="+mn-lt"/>
                <a:ea typeface="+mn-ea"/>
                <a:cs typeface="+mn-cs"/>
              </a:rPr>
              <a:t>…they believe that these traits are crucial in order to succeed in the workplace.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This is their latest Book…</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Listen to what they say about Mindset… </a:t>
            </a:r>
          </a:p>
          <a:p>
            <a:endParaRPr lang="en-GB" sz="1200" b="1" i="0" u="none" strike="noStrike" kern="1200" dirty="0">
              <a:solidFill>
                <a:schemeClr val="tx1"/>
              </a:solidFill>
              <a:effectLst/>
              <a:latin typeface="+mn-lt"/>
              <a:ea typeface="+mn-ea"/>
              <a:cs typeface="+mn-cs"/>
            </a:endParaRPr>
          </a:p>
          <a:p>
            <a:r>
              <a:rPr lang="en-GB" sz="1400" b="0" i="0" u="none" strike="noStrike" kern="1200" dirty="0">
                <a:solidFill>
                  <a:schemeClr val="tx1"/>
                </a:solidFill>
                <a:effectLst/>
                <a:latin typeface="+mn-lt"/>
                <a:ea typeface="+mn-ea"/>
                <a:cs typeface="+mn-cs"/>
              </a:rPr>
              <a:t>If skill set is about what you can do, then your mindset is about what you see, think and believe. </a:t>
            </a:r>
          </a:p>
          <a:p>
            <a:r>
              <a:rPr lang="en-GB" sz="1400" b="0" i="0" u="none" strike="noStrike" kern="1200" dirty="0">
                <a:solidFill>
                  <a:schemeClr val="tx1"/>
                </a:solidFill>
                <a:effectLst/>
                <a:latin typeface="+mn-lt"/>
                <a:ea typeface="+mn-ea"/>
                <a:cs typeface="+mn-cs"/>
              </a:rPr>
              <a:t>Used correctly, it can make any one of us stand out from the crowd.</a:t>
            </a:r>
          </a:p>
          <a:p>
            <a:r>
              <a:rPr lang="en-GB" sz="1400" b="0" i="0" u="none" strike="noStrike" kern="1200" dirty="0">
                <a:solidFill>
                  <a:schemeClr val="tx1"/>
                </a:solidFill>
                <a:effectLst/>
                <a:latin typeface="+mn-lt"/>
                <a:ea typeface="+mn-ea"/>
                <a:cs typeface="+mn-cs"/>
              </a:rPr>
              <a:t>With technology developing at an unprecedented rate, certain skills are becoming obsolete more quickly now than ever before. </a:t>
            </a:r>
          </a:p>
          <a:p>
            <a:r>
              <a:rPr lang="en-GB" sz="1400" b="1" i="0" u="none" strike="noStrike" kern="1200" dirty="0">
                <a:solidFill>
                  <a:schemeClr val="tx1"/>
                </a:solidFill>
                <a:effectLst/>
                <a:latin typeface="+mn-lt"/>
                <a:ea typeface="+mn-ea"/>
                <a:cs typeface="+mn-cs"/>
              </a:rPr>
              <a:t>However, whilst nobody can predict the skills needed to succeed in five or ten years’ time, mindset stays constant.</a:t>
            </a:r>
          </a:p>
          <a:p>
            <a:endParaRPr lang="en-GB" sz="1600"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90934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822410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140974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100750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austaliancurriculum.edu.au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Australian Curriculum - creative thinking involves students thinking broadly and deeply using skills, behaviours and dispositions such as reason, logic, resourcefulness, imagination and innovation in all learning areas at school and in their lives beyond school.</a:t>
            </a:r>
          </a:p>
          <a:p>
            <a:r>
              <a:rPr lang="en-GB" sz="1200" b="0" i="0" u="none" strike="noStrike" kern="1200" dirty="0">
                <a:solidFill>
                  <a:schemeClr val="tx1"/>
                </a:solidFill>
                <a:effectLst/>
                <a:latin typeface="+mn-lt"/>
                <a:ea typeface="+mn-ea"/>
                <a:cs typeface="+mn-cs"/>
              </a:rPr>
              <a:t>Thinking that is productive, purposeful and intentional is at the centre of effective learning. </a:t>
            </a:r>
          </a:p>
          <a:p>
            <a:r>
              <a:rPr lang="en-GB" sz="1200" b="0" i="0" u="none" strike="noStrike" kern="1200" dirty="0">
                <a:solidFill>
                  <a:schemeClr val="tx1"/>
                </a:solidFill>
                <a:effectLst/>
                <a:latin typeface="+mn-lt"/>
                <a:ea typeface="+mn-ea"/>
                <a:cs typeface="+mn-cs"/>
              </a:rPr>
              <a:t>By applying a sequence of thinking skills, students develop an increasingly sophisticated understanding of the processes they can use whenever they encounter problems, unfamiliar information and new ideas. </a:t>
            </a:r>
          </a:p>
          <a:p>
            <a:r>
              <a:rPr lang="en-GB" sz="1200" b="0" i="0" u="none" strike="noStrike" kern="1200" dirty="0">
                <a:solidFill>
                  <a:schemeClr val="tx1"/>
                </a:solidFill>
                <a:effectLst/>
                <a:latin typeface="+mn-lt"/>
                <a:ea typeface="+mn-ea"/>
                <a:cs typeface="+mn-cs"/>
              </a:rPr>
              <a:t>In addition, the progressive development of knowledge about thinking and the practice of using thinking strategies can increase students’ motivation for, and management of, their own learning. They become more confident and autonomous problem-solvers and thinkers.</a:t>
            </a:r>
          </a:p>
          <a:p>
            <a:r>
              <a:rPr lang="en-GB" sz="1200" b="1" i="0" u="none" strike="noStrike" kern="1200" dirty="0">
                <a:solidFill>
                  <a:schemeClr val="tx1"/>
                </a:solidFill>
                <a:effectLst/>
                <a:latin typeface="+mn-lt"/>
                <a:ea typeface="+mn-ea"/>
                <a:cs typeface="+mn-cs"/>
              </a:rPr>
              <a:t>Responding to the challenges of the twenty-first century – with its complex environmental, social and economic pressures – requires young people to be creative, innovative, enterprising and adaptable, with the motivation, confidence and skills to use critical and creative thinking purposefully.</a:t>
            </a:r>
          </a:p>
          <a:p>
            <a:r>
              <a:rPr lang="en-GB" sz="1200" b="0" i="0" u="none" strike="noStrike" kern="1200" dirty="0">
                <a:solidFill>
                  <a:schemeClr val="tx1"/>
                </a:solidFill>
                <a:effectLst/>
                <a:latin typeface="+mn-lt"/>
                <a:ea typeface="+mn-ea"/>
                <a:cs typeface="+mn-cs"/>
              </a:rPr>
              <a:t>Dispositions such as inquisitiveness, reasonableness, intellectual flexibility, open- and fair-mindedness, a readiness to try new ways of doing things and consider alternatives, and persistence promote and are enhanced by critical and creative thinking.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93014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austaliancurriculum.edu.au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Australian Curriculum - creative thinking involves students thinking broadly and deeply using skills, behaviours and dispositions such as reason, logic, resourcefulness, imagination and innovation in all learning areas at school and in their lives beyond school.</a:t>
            </a:r>
          </a:p>
          <a:p>
            <a:r>
              <a:rPr lang="en-GB" sz="1200" b="0" i="0" u="none" strike="noStrike" kern="1200" dirty="0">
                <a:solidFill>
                  <a:schemeClr val="tx1"/>
                </a:solidFill>
                <a:effectLst/>
                <a:latin typeface="+mn-lt"/>
                <a:ea typeface="+mn-ea"/>
                <a:cs typeface="+mn-cs"/>
              </a:rPr>
              <a:t>Thinking that is productive, purposeful and intentional is at the centre of effective learning. </a:t>
            </a:r>
          </a:p>
          <a:p>
            <a:r>
              <a:rPr lang="en-GB" sz="1200" b="0" i="0" u="none" strike="noStrike" kern="1200" dirty="0">
                <a:solidFill>
                  <a:schemeClr val="tx1"/>
                </a:solidFill>
                <a:effectLst/>
                <a:latin typeface="+mn-lt"/>
                <a:ea typeface="+mn-ea"/>
                <a:cs typeface="+mn-cs"/>
              </a:rPr>
              <a:t>By applying a sequence of thinking skills, students develop an increasingly sophisticated understanding of the processes they can use whenever they encounter problems, unfamiliar information and new ideas. </a:t>
            </a:r>
          </a:p>
          <a:p>
            <a:r>
              <a:rPr lang="en-GB" sz="1200" b="0" i="0" u="none" strike="noStrike" kern="1200" dirty="0">
                <a:solidFill>
                  <a:schemeClr val="tx1"/>
                </a:solidFill>
                <a:effectLst/>
                <a:latin typeface="+mn-lt"/>
                <a:ea typeface="+mn-ea"/>
                <a:cs typeface="+mn-cs"/>
              </a:rPr>
              <a:t>In addition, the progressive development of knowledge about thinking and the practice of using thinking strategies can increase students’ motivation for, and management of, their own learning. They become more confident and autonomous problem-solvers and thinkers.</a:t>
            </a:r>
          </a:p>
          <a:p>
            <a:r>
              <a:rPr lang="en-GB" sz="1200" b="1" i="0" u="none" strike="noStrike" kern="1200" dirty="0">
                <a:solidFill>
                  <a:schemeClr val="tx1"/>
                </a:solidFill>
                <a:effectLst/>
                <a:latin typeface="+mn-lt"/>
                <a:ea typeface="+mn-ea"/>
                <a:cs typeface="+mn-cs"/>
              </a:rPr>
              <a:t>Responding to the challenges of the twenty-first century – with its complex environmental, social and economic pressures – requires young people to be creative, innovative, enterprising and adaptable, with the motivation, confidence and skills to use critical and creative thinking purposefully.</a:t>
            </a:r>
          </a:p>
          <a:p>
            <a:r>
              <a:rPr lang="en-GB" sz="1200" b="0" i="0" u="none" strike="noStrike" kern="1200" dirty="0">
                <a:solidFill>
                  <a:schemeClr val="tx1"/>
                </a:solidFill>
                <a:effectLst/>
                <a:latin typeface="+mn-lt"/>
                <a:ea typeface="+mn-ea"/>
                <a:cs typeface="+mn-cs"/>
              </a:rPr>
              <a:t>Dispositions such as inquisitiveness, reasonableness, intellectual flexibility, open- and fair-mindedness, a readiness to try new ways of doing things and consider alternatives, and persistence promote and are enhanced by critical and creative thinking.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707235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2600470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hangingPunct="1"/>
            <a:r>
              <a:rPr lang="en-GB" i="1" dirty="0"/>
              <a:t>‘Every single one of the 100 billion lives who have walked the face of this earth is unique and unrepeatable. To be born at all is a miracle, so what are you going to do with your life?</a:t>
            </a:r>
            <a:endParaRPr lang="en-GB" dirty="0"/>
          </a:p>
          <a:p>
            <a:pPr fontAlgn="auto" hangingPunct="1"/>
            <a:r>
              <a:rPr lang="en-GB" i="1" dirty="0"/>
              <a:t>Human communities depend upon a diversity of talent, not a singular conception of ability. And at the heart of the challenge is to reconstitute our sense of ability and intelligence.</a:t>
            </a:r>
            <a:endParaRPr lang="en-GB" dirty="0"/>
          </a:p>
          <a:p>
            <a:pPr fontAlgn="auto" hangingPunct="1"/>
            <a:r>
              <a:rPr lang="en-GB" i="1" dirty="0"/>
              <a:t>We stigmatize mistakes. And we’re now running national educational systems where mistakes are the worst thing you can make — and the result is that we are educating people out of their creative capacities.’  Ken Robinson</a:t>
            </a:r>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1079695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Image taken from: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(Source: austaliancurriculum.edu.au)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520717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165BFD-530B-40BA-B5F7-4006B24A0709}" type="slidenum">
              <a:rPr lang="en-US" altLang="en-US"/>
              <a:pPr>
                <a:spcBef>
                  <a:spcPct val="0"/>
                </a:spcBef>
              </a:pPr>
              <a:t>30</a:t>
            </a:fld>
            <a:endParaRPr lang="en-US" altLang="en-US"/>
          </a:p>
        </p:txBody>
      </p:sp>
    </p:spTree>
    <p:extLst>
      <p:ext uri="{BB962C8B-B14F-4D97-AF65-F5344CB8AC3E}">
        <p14:creationId xmlns:p14="http://schemas.microsoft.com/office/powerpoint/2010/main" val="600580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403CE8-B19E-478D-817C-266963631D24}" type="slidenum">
              <a:rPr lang="en-US" altLang="en-US"/>
              <a:pPr>
                <a:spcBef>
                  <a:spcPct val="0"/>
                </a:spcBef>
              </a:pPr>
              <a:t>37</a:t>
            </a:fld>
            <a:endParaRPr lang="en-US" altLang="en-US"/>
          </a:p>
        </p:txBody>
      </p:sp>
    </p:spTree>
    <p:extLst>
      <p:ext uri="{BB962C8B-B14F-4D97-AF65-F5344CB8AC3E}">
        <p14:creationId xmlns:p14="http://schemas.microsoft.com/office/powerpoint/2010/main" val="3695622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29/01/2025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29/01/2025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29/01/2025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21363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29/01/2025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prospects.ac.uk/jobs-and-work-experience/working-abroad/work-in-the-uk" TargetMode="External"/><Relationship Id="rId2" Type="http://schemas.openxmlformats.org/officeDocument/2006/relationships/hyperlink" Target="https://uk.indeed.com/career-advice/career-development/professionalism"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hyperlink" Target="https://moodle.uwtsd.ac.uk/course/view.php?id=8538#section-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moodle.uwtsd.ac.uk/course/view.php?id=8538#section-6"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quest.com/docview/879488345?accountid=130472&amp;parentSessionId=STtEFsQe59%2BDdEng%2B2PJZSl6nKHuCdH%2F1y2YxxmXcm0%3D&amp;pq-origsite=primo&amp;sourcetype=Trade%20Journals" TargetMode="External"/><Relationship Id="rId2" Type="http://schemas.openxmlformats.org/officeDocument/2006/relationships/hyperlink" Target="https://www.forceselect.co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oxfordreference-com.ezproxy.uwtsd.ac.uk/display/10.1093/acref/9780199657681.001.0001/acref-9780199657681-e-5014?rskey=WkwrrF&amp;result=1"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qTKEBygQic0"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wales/sites/default/files/publications/2018-03/successful-futures.pdf"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ted.com/talks/sir_ken_robinson_do_schools_kill_creativity?language=en#t-33787" TargetMode="Externa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57681.001.0001/acref-9780199657681-e-5014?rskey=WkwrrF&amp;result=1" TargetMode="External"/><Relationship Id="rId7" Type="http://schemas.openxmlformats.org/officeDocument/2006/relationships/hyperlink" Target="https://research-ebsco-com.ezproxy.uwtsd.ac.uk/c/onvpsy/viewer/pdf/722lter3fj?route=details" TargetMode="External"/><Relationship Id="rId2" Type="http://schemas.openxmlformats.org/officeDocument/2006/relationships/hyperlink" Target="https://www.proquest.com/docview/879488345?accountid=130472&amp;parentSessionId=STtEFsQe59%2BDdEng%2B2PJZSl6nKHuCdH%2F1y2YxxmXcm0%3D&amp;pq-origsite=primo&amp;sourcetype=Trade%20Journals" TargetMode="External"/><Relationship Id="rId1" Type="http://schemas.openxmlformats.org/officeDocument/2006/relationships/slideLayout" Target="../slideLayouts/slideLayout6.xml"/><Relationship Id="rId6" Type="http://schemas.openxmlformats.org/officeDocument/2006/relationships/hyperlink" Target="https://www.thebalancemoney.com/what-is-a-skill-set-2062103#:~:text=Key%20Takeaways-,A%20skill%20set%20is%20the%20knowledge%2C%20abilities%2C%20and%20experience%20needed,acquired%20through%20experience%20and%20training" TargetMode="External"/><Relationship Id="rId5" Type="http://schemas.openxmlformats.org/officeDocument/2006/relationships/hyperlink" Target="https://www.gov.wales/sites/default/files/publications/2018-03/successful-futures.pdf" TargetMode="External"/><Relationship Id="rId4" Type="http://schemas.openxmlformats.org/officeDocument/2006/relationships/hyperlink" Target="https://ebookcentral.proquest.com/lib/trinity/reader.action?docID=6234945&amp;ppg=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ideaedu.org/idea_papers/helping-your-students-develop-critical-thinking-skills/" TargetMode="External"/><Relationship Id="rId7" Type="http://schemas.openxmlformats.org/officeDocument/2006/relationships/hyperlink" Target="https://www.youtube.com/watch?v=qTKEBygQic0" TargetMode="External"/><Relationship Id="rId2" Type="http://schemas.openxmlformats.org/officeDocument/2006/relationships/hyperlink" Target="https://uk.indeed.com/career-advice/career-development/professionalism" TargetMode="External"/><Relationship Id="rId1" Type="http://schemas.openxmlformats.org/officeDocument/2006/relationships/slideLayout" Target="../slideLayouts/slideLayout6.xml"/><Relationship Id="rId6" Type="http://schemas.openxmlformats.org/officeDocument/2006/relationships/hyperlink" Target="https://www.criticalthinking.org/pages/defining-critical-thinking/766" TargetMode="External"/><Relationship Id="rId5" Type="http://schemas.openxmlformats.org/officeDocument/2006/relationships/hyperlink" Target="https://www.ted.com/talks/sir_ken_robinson_do_schools_kill_creativity?language=en#t-33787" TargetMode="External"/><Relationship Id="rId4" Type="http://schemas.openxmlformats.org/officeDocument/2006/relationships/hyperlink" Target="https://www.ted.com/talks/sir_ken_robinson_do_schools_kill_crea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ECSO6006: Skills for Life: Employability and Future Pathways</a:t>
            </a:r>
          </a:p>
        </p:txBody>
      </p:sp>
      <p:sp>
        <p:nvSpPr>
          <p:cNvPr id="18" name="TextBox 17"/>
          <p:cNvSpPr txBox="1"/>
          <p:nvPr/>
        </p:nvSpPr>
        <p:spPr>
          <a:xfrm>
            <a:off x="338948" y="5343599"/>
            <a:ext cx="8496944" cy="830997"/>
          </a:xfrm>
          <a:prstGeom prst="rect">
            <a:avLst/>
          </a:prstGeom>
          <a:noFill/>
        </p:spPr>
        <p:txBody>
          <a:bodyPr wrap="square" rtlCol="0">
            <a:spAutoFit/>
          </a:bodyPr>
          <a:lstStyle/>
          <a:p>
            <a:r>
              <a:rPr lang="en-GB" sz="2400" b="1" dirty="0"/>
              <a:t>Theme 3: Professional Aspects of Employability</a:t>
            </a:r>
          </a:p>
          <a:p>
            <a:pPr algn="r"/>
            <a:r>
              <a:rPr lang="en-GB" sz="2400" b="1" dirty="0"/>
              <a:t>Part 3: Developing a Professional Mindset</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20080"/>
          </a:xfrm>
        </p:spPr>
        <p:txBody>
          <a:bodyPr>
            <a:normAutofit/>
          </a:bodyPr>
          <a:lstStyle/>
          <a:p>
            <a:r>
              <a:rPr lang="en-GB" sz="3600" b="1" dirty="0"/>
              <a:t>Professionalism in the Workplace</a:t>
            </a:r>
          </a:p>
        </p:txBody>
      </p:sp>
      <p:sp>
        <p:nvSpPr>
          <p:cNvPr id="3" name="TextBox 2"/>
          <p:cNvSpPr txBox="1"/>
          <p:nvPr/>
        </p:nvSpPr>
        <p:spPr>
          <a:xfrm>
            <a:off x="251520" y="1556792"/>
            <a:ext cx="8568952" cy="384720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In Part 2 of this Theme, we discussed the importance of organisational culture and its influence on worker satisfaction</a:t>
            </a:r>
          </a:p>
          <a:p>
            <a:pPr marL="285750" indent="-285750">
              <a:spcBef>
                <a:spcPts val="600"/>
              </a:spcBef>
              <a:spcAft>
                <a:spcPts val="600"/>
              </a:spcAft>
              <a:buFont typeface="Arial" panose="020B0604020202020204" pitchFamily="34" charset="0"/>
              <a:buChar char="•"/>
            </a:pPr>
            <a:r>
              <a:rPr lang="en-GB" sz="2800" dirty="0"/>
              <a:t>However, the main focus of this Module is your own personal and professional development</a:t>
            </a:r>
          </a:p>
          <a:p>
            <a:pPr marL="285750" indent="-285750">
              <a:spcBef>
                <a:spcPts val="600"/>
              </a:spcBef>
              <a:spcAft>
                <a:spcPts val="600"/>
              </a:spcAft>
              <a:buFont typeface="Arial" panose="020B0604020202020204" pitchFamily="34" charset="0"/>
              <a:buChar char="•"/>
            </a:pPr>
            <a:r>
              <a:rPr lang="en-GB" sz="2800" dirty="0"/>
              <a:t>So, to continue this Theme we will return to look at what we mean by professionalism in the workplace and how an individual can demonstrate this</a:t>
            </a:r>
          </a:p>
        </p:txBody>
      </p:sp>
    </p:spTree>
    <p:extLst>
      <p:ext uri="{BB962C8B-B14F-4D97-AF65-F5344CB8AC3E}">
        <p14:creationId xmlns:p14="http://schemas.microsoft.com/office/powerpoint/2010/main" val="376688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Key Attributes of Professionalism in the Workplace</a:t>
            </a:r>
            <a:endParaRPr lang="en-GB" sz="3600" b="1" i="1" dirty="0">
              <a:latin typeface="Arial" panose="020B0604020202020204" pitchFamily="34" charset="0"/>
              <a:cs typeface="Arial" panose="020B0604020202020204" pitchFamily="34" charset="0"/>
            </a:endParaRPr>
          </a:p>
        </p:txBody>
      </p:sp>
      <p:sp>
        <p:nvSpPr>
          <p:cNvPr id="3" name="TextBox 2"/>
          <p:cNvSpPr txBox="1"/>
          <p:nvPr/>
        </p:nvSpPr>
        <p:spPr>
          <a:xfrm>
            <a:off x="251520" y="1628800"/>
            <a:ext cx="8423338" cy="13542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Indeed.com list the top 10 attributes of professionalism in the workplace on their recruitment website</a:t>
            </a:r>
          </a:p>
          <a:p>
            <a:pPr marL="285750" indent="-285750">
              <a:spcBef>
                <a:spcPts val="600"/>
              </a:spcBef>
              <a:spcAft>
                <a:spcPts val="600"/>
              </a:spcAft>
              <a:buFont typeface="Arial" panose="020B0604020202020204" pitchFamily="34" charset="0"/>
              <a:buChar char="•"/>
            </a:pPr>
            <a:r>
              <a:rPr lang="en-GB" sz="2400" dirty="0"/>
              <a:t>Although there is some repetition their current list is as follows;</a:t>
            </a:r>
          </a:p>
        </p:txBody>
      </p:sp>
      <p:sp>
        <p:nvSpPr>
          <p:cNvPr id="4" name="TextBox 3"/>
          <p:cNvSpPr txBox="1"/>
          <p:nvPr/>
        </p:nvSpPr>
        <p:spPr>
          <a:xfrm>
            <a:off x="755576" y="3284984"/>
            <a:ext cx="3528392" cy="22467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Responsibility</a:t>
            </a:r>
          </a:p>
          <a:p>
            <a:pPr marL="342900" indent="-342900">
              <a:spcBef>
                <a:spcPts val="600"/>
              </a:spcBef>
              <a:buFont typeface="Arial" panose="020B0604020202020204" pitchFamily="34" charset="0"/>
              <a:buChar char="•"/>
            </a:pPr>
            <a:r>
              <a:rPr lang="en-GB" sz="2400" dirty="0"/>
              <a:t>Reliability</a:t>
            </a:r>
          </a:p>
          <a:p>
            <a:pPr marL="342900" indent="-342900">
              <a:spcBef>
                <a:spcPts val="600"/>
              </a:spcBef>
              <a:buFont typeface="Arial" panose="020B0604020202020204" pitchFamily="34" charset="0"/>
              <a:buChar char="•"/>
            </a:pPr>
            <a:r>
              <a:rPr lang="en-GB" sz="2400" dirty="0"/>
              <a:t>Accountability</a:t>
            </a:r>
          </a:p>
          <a:p>
            <a:pPr marL="342900" indent="-342900">
              <a:spcBef>
                <a:spcPts val="600"/>
              </a:spcBef>
              <a:buFont typeface="Arial" panose="020B0604020202020204" pitchFamily="34" charset="0"/>
              <a:buChar char="•"/>
            </a:pPr>
            <a:r>
              <a:rPr lang="en-GB" sz="2400" dirty="0"/>
              <a:t>Organisation</a:t>
            </a:r>
          </a:p>
          <a:p>
            <a:pPr marL="342900" indent="-342900">
              <a:spcBef>
                <a:spcPts val="600"/>
              </a:spcBef>
              <a:buFont typeface="Arial" panose="020B0604020202020204" pitchFamily="34" charset="0"/>
              <a:buChar char="•"/>
            </a:pPr>
            <a:r>
              <a:rPr lang="en-GB" sz="2400" dirty="0"/>
              <a:t>Etiquette and manners</a:t>
            </a:r>
          </a:p>
        </p:txBody>
      </p:sp>
      <p:sp>
        <p:nvSpPr>
          <p:cNvPr id="5" name="TextBox 4"/>
          <p:cNvSpPr txBox="1"/>
          <p:nvPr/>
        </p:nvSpPr>
        <p:spPr>
          <a:xfrm>
            <a:off x="4932040" y="3270463"/>
            <a:ext cx="3528392" cy="22467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Consideration</a:t>
            </a:r>
          </a:p>
          <a:p>
            <a:pPr marL="342900" indent="-342900">
              <a:spcBef>
                <a:spcPts val="600"/>
              </a:spcBef>
              <a:buFont typeface="Arial" panose="020B0604020202020204" pitchFamily="34" charset="0"/>
              <a:buChar char="•"/>
            </a:pPr>
            <a:r>
              <a:rPr lang="en-GB" sz="2400" dirty="0"/>
              <a:t>Morality and ethics</a:t>
            </a:r>
          </a:p>
          <a:p>
            <a:pPr marL="342900" indent="-342900">
              <a:spcBef>
                <a:spcPts val="600"/>
              </a:spcBef>
              <a:buFont typeface="Arial" panose="020B0604020202020204" pitchFamily="34" charset="0"/>
              <a:buChar char="•"/>
            </a:pPr>
            <a:r>
              <a:rPr lang="en-GB" sz="2400" dirty="0"/>
              <a:t>Integrity</a:t>
            </a:r>
          </a:p>
          <a:p>
            <a:pPr marL="342900" indent="-342900">
              <a:spcBef>
                <a:spcPts val="600"/>
              </a:spcBef>
              <a:buFont typeface="Arial" panose="020B0604020202020204" pitchFamily="34" charset="0"/>
              <a:buChar char="•"/>
            </a:pPr>
            <a:r>
              <a:rPr lang="en-GB" sz="2400" dirty="0"/>
              <a:t>Dedication</a:t>
            </a:r>
          </a:p>
          <a:p>
            <a:pPr marL="342900" indent="-342900">
              <a:spcBef>
                <a:spcPts val="600"/>
              </a:spcBef>
              <a:buFont typeface="Arial" panose="020B0604020202020204" pitchFamily="34" charset="0"/>
              <a:buChar char="•"/>
            </a:pPr>
            <a:r>
              <a:rPr lang="en-GB" sz="2400" dirty="0"/>
              <a:t>Expertise</a:t>
            </a:r>
          </a:p>
        </p:txBody>
      </p:sp>
      <p:sp>
        <p:nvSpPr>
          <p:cNvPr id="6" name="TextBox 5"/>
          <p:cNvSpPr txBox="1"/>
          <p:nvPr/>
        </p:nvSpPr>
        <p:spPr>
          <a:xfrm>
            <a:off x="4644008" y="6021288"/>
            <a:ext cx="3312368" cy="369332"/>
          </a:xfrm>
          <a:prstGeom prst="rect">
            <a:avLst/>
          </a:prstGeom>
          <a:noFill/>
        </p:spPr>
        <p:txBody>
          <a:bodyPr wrap="square" rtlCol="0">
            <a:spAutoFit/>
          </a:bodyPr>
          <a:lstStyle/>
          <a:p>
            <a:pPr algn="r"/>
            <a:r>
              <a:rPr lang="en-GB" dirty="0"/>
              <a:t>(Indeed, 2024)</a:t>
            </a:r>
          </a:p>
        </p:txBody>
      </p:sp>
    </p:spTree>
    <p:extLst>
      <p:ext uri="{BB962C8B-B14F-4D97-AF65-F5344CB8AC3E}">
        <p14:creationId xmlns:p14="http://schemas.microsoft.com/office/powerpoint/2010/main" val="119839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260648"/>
            <a:ext cx="8136904" cy="646331"/>
          </a:xfrm>
          <a:prstGeom prst="rect">
            <a:avLst/>
          </a:prstGeom>
          <a:noFill/>
        </p:spPr>
        <p:txBody>
          <a:bodyPr wrap="square" rtlCol="0">
            <a:spAutoFit/>
          </a:bodyPr>
          <a:lstStyle/>
          <a:p>
            <a:pPr algn="ctr"/>
            <a:r>
              <a:rPr lang="en-GB" sz="3600" b="1" dirty="0"/>
              <a:t>Why are we using Indeed as a source?</a:t>
            </a:r>
          </a:p>
        </p:txBody>
      </p:sp>
      <p:sp>
        <p:nvSpPr>
          <p:cNvPr id="4" name="TextBox 3"/>
          <p:cNvSpPr txBox="1"/>
          <p:nvPr/>
        </p:nvSpPr>
        <p:spPr>
          <a:xfrm>
            <a:off x="323528" y="1268760"/>
            <a:ext cx="8640960" cy="27699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hlinkClick r:id="rId2"/>
              </a:rPr>
              <a:t>Indeed</a:t>
            </a:r>
            <a:r>
              <a:rPr lang="en-GB" sz="2400" dirty="0"/>
              <a:t> are one of the largest recruitment companies in the world and as such a good source for potential employment and advice</a:t>
            </a:r>
          </a:p>
          <a:p>
            <a:pPr marL="342900" indent="-342900">
              <a:spcBef>
                <a:spcPts val="600"/>
              </a:spcBef>
              <a:spcAft>
                <a:spcPts val="600"/>
              </a:spcAft>
              <a:buFont typeface="Arial" panose="020B0604020202020204" pitchFamily="34" charset="0"/>
              <a:buChar char="•"/>
            </a:pPr>
            <a:r>
              <a:rPr lang="en-GB" sz="2400" dirty="0"/>
              <a:t>We will take a moment to look at these attributes in more detail.</a:t>
            </a:r>
          </a:p>
          <a:p>
            <a:pPr marL="342900" indent="-342900">
              <a:spcBef>
                <a:spcPts val="600"/>
              </a:spcBef>
              <a:spcAft>
                <a:spcPts val="600"/>
              </a:spcAft>
              <a:buFont typeface="Arial" panose="020B0604020202020204" pitchFamily="34" charset="0"/>
              <a:buChar char="•"/>
            </a:pPr>
            <a:r>
              <a:rPr lang="en-GB" sz="2400" dirty="0"/>
              <a:t>Indeed are one of the recommended sources for employment opportunities on the </a:t>
            </a:r>
            <a:r>
              <a:rPr lang="en-GB" sz="2400" dirty="0">
                <a:hlinkClick r:id="rId3"/>
              </a:rPr>
              <a:t>Prospects</a:t>
            </a:r>
            <a:r>
              <a:rPr lang="en-GB" sz="2400" dirty="0"/>
              <a:t> graduate employment website</a:t>
            </a:r>
          </a:p>
          <a:p>
            <a:pPr marL="342900" indent="-342900">
              <a:spcBef>
                <a:spcPts val="600"/>
              </a:spcBef>
              <a:spcAft>
                <a:spcPts val="600"/>
              </a:spcAft>
              <a:buFont typeface="Arial" panose="020B0604020202020204" pitchFamily="34" charset="0"/>
              <a:buChar char="•"/>
            </a:pPr>
            <a:r>
              <a:rPr lang="en-GB" sz="2400" dirty="0"/>
              <a:t>Finally, Indeed has proven useful in the past; </a:t>
            </a:r>
          </a:p>
        </p:txBody>
      </p:sp>
      <p:sp>
        <p:nvSpPr>
          <p:cNvPr id="6" name="TextBox 5"/>
          <p:cNvSpPr txBox="1"/>
          <p:nvPr/>
        </p:nvSpPr>
        <p:spPr>
          <a:xfrm>
            <a:off x="329081" y="4215934"/>
            <a:ext cx="8712968" cy="1754326"/>
          </a:xfrm>
          <a:prstGeom prst="rect">
            <a:avLst/>
          </a:prstGeom>
          <a:noFill/>
        </p:spPr>
        <p:txBody>
          <a:bodyPr wrap="square" rtlCol="0">
            <a:spAutoFit/>
          </a:bodyPr>
          <a:lstStyle/>
          <a:p>
            <a:pPr algn="ctr"/>
            <a:r>
              <a:rPr lang="en-GB" dirty="0"/>
              <a:t>‘</a:t>
            </a:r>
            <a:r>
              <a:rPr lang="en-GB" i="1" dirty="0"/>
              <a:t>Hi Ken,</a:t>
            </a:r>
          </a:p>
          <a:p>
            <a:pPr algn="ctr"/>
            <a:r>
              <a:rPr lang="en-GB" i="1" dirty="0"/>
              <a:t>I just thought I would give you some positive feedback on the employability module.</a:t>
            </a:r>
          </a:p>
          <a:p>
            <a:pPr algn="ctr"/>
            <a:r>
              <a:rPr lang="en-GB" i="1" dirty="0"/>
              <a:t>As a direct result of me uploading an updated CV onto Indeed, I received an e-mail this morning from a company who want to have a chat with me about some possible employment with them, working with their outreach school's team. They are going to contact me this afternoon</a:t>
            </a:r>
            <a:r>
              <a:rPr lang="en-GB" dirty="0"/>
              <a:t>’.</a:t>
            </a:r>
          </a:p>
        </p:txBody>
      </p:sp>
      <p:sp>
        <p:nvSpPr>
          <p:cNvPr id="7" name="TextBox 6"/>
          <p:cNvSpPr txBox="1"/>
          <p:nvPr/>
        </p:nvSpPr>
        <p:spPr>
          <a:xfrm>
            <a:off x="4788024" y="5949280"/>
            <a:ext cx="3672408" cy="369332"/>
          </a:xfrm>
          <a:prstGeom prst="rect">
            <a:avLst/>
          </a:prstGeom>
          <a:noFill/>
        </p:spPr>
        <p:txBody>
          <a:bodyPr wrap="square" rtlCol="0">
            <a:spAutoFit/>
          </a:bodyPr>
          <a:lstStyle/>
          <a:p>
            <a:pPr algn="r"/>
            <a:r>
              <a:rPr lang="en-GB" dirty="0"/>
              <a:t>(Goddard, 2019)</a:t>
            </a:r>
          </a:p>
        </p:txBody>
      </p:sp>
    </p:spTree>
    <p:extLst>
      <p:ext uri="{BB962C8B-B14F-4D97-AF65-F5344CB8AC3E}">
        <p14:creationId xmlns:p14="http://schemas.microsoft.com/office/powerpoint/2010/main" val="287682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Key Attributes of Professionalism in the Workplace</a:t>
            </a:r>
            <a:endParaRPr lang="en-GB" sz="3600" b="1" i="1" dirty="0">
              <a:latin typeface="Arial" panose="020B0604020202020204" pitchFamily="34" charset="0"/>
              <a:cs typeface="Arial" panose="020B0604020202020204" pitchFamily="34" charset="0"/>
            </a:endParaRPr>
          </a:p>
        </p:txBody>
      </p:sp>
      <p:sp>
        <p:nvSpPr>
          <p:cNvPr id="3" name="TextBox 2"/>
          <p:cNvSpPr txBox="1"/>
          <p:nvPr/>
        </p:nvSpPr>
        <p:spPr>
          <a:xfrm>
            <a:off x="251520" y="1628800"/>
            <a:ext cx="8423338" cy="83099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These are the reasons that we have chosen Indeed but you will be able to find other lists in other sources</a:t>
            </a:r>
          </a:p>
        </p:txBody>
      </p:sp>
      <p:sp>
        <p:nvSpPr>
          <p:cNvPr id="7" name="TextBox 6"/>
          <p:cNvSpPr txBox="1"/>
          <p:nvPr/>
        </p:nvSpPr>
        <p:spPr>
          <a:xfrm>
            <a:off x="1043608" y="2670959"/>
            <a:ext cx="7056784" cy="1569660"/>
          </a:xfrm>
          <a:prstGeom prst="rect">
            <a:avLst/>
          </a:prstGeom>
          <a:noFill/>
        </p:spPr>
        <p:txBody>
          <a:bodyPr wrap="square" rtlCol="0">
            <a:spAutoFit/>
          </a:bodyPr>
          <a:lstStyle/>
          <a:p>
            <a:pPr algn="ctr"/>
            <a:r>
              <a:rPr lang="en-GB" sz="2400" i="1" dirty="0"/>
              <a:t>Personal Research Skills</a:t>
            </a:r>
          </a:p>
          <a:p>
            <a:pPr algn="ctr"/>
            <a:endParaRPr lang="en-GB" sz="2400" i="1" dirty="0"/>
          </a:p>
          <a:p>
            <a:pPr algn="ctr"/>
            <a:r>
              <a:rPr lang="en-GB" sz="2400" i="1" dirty="0"/>
              <a:t>If you are researching anything to do with your own career planning what do you need to consider?</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4581128"/>
            <a:ext cx="998841" cy="998841"/>
          </a:xfrm>
          <a:prstGeom prst="rect">
            <a:avLst/>
          </a:prstGeom>
        </p:spPr>
      </p:pic>
      <p:pic>
        <p:nvPicPr>
          <p:cNvPr id="9" name="Picture 8">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81271" y="4527662"/>
            <a:ext cx="989570" cy="989570"/>
          </a:xfrm>
          <a:prstGeom prst="rect">
            <a:avLst/>
          </a:prstGeom>
        </p:spPr>
      </p:pic>
    </p:spTree>
    <p:extLst>
      <p:ext uri="{BB962C8B-B14F-4D97-AF65-F5344CB8AC3E}">
        <p14:creationId xmlns:p14="http://schemas.microsoft.com/office/powerpoint/2010/main" val="288537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1124744"/>
            <a:ext cx="3494451" cy="4651495"/>
          </a:xfrm>
        </p:spPr>
      </p:pic>
      <p:sp>
        <p:nvSpPr>
          <p:cNvPr id="6" name="Title 5"/>
          <p:cNvSpPr>
            <a:spLocks noGrp="1"/>
          </p:cNvSpPr>
          <p:nvPr>
            <p:ph type="title"/>
          </p:nvPr>
        </p:nvSpPr>
        <p:spPr>
          <a:xfrm>
            <a:off x="467544" y="44624"/>
            <a:ext cx="8229600" cy="936104"/>
          </a:xfrm>
        </p:spPr>
        <p:txBody>
          <a:bodyPr>
            <a:normAutofit/>
          </a:bodyPr>
          <a:lstStyle/>
          <a:p>
            <a:r>
              <a:rPr lang="en-GB" sz="3600" b="1" dirty="0"/>
              <a:t>Skillset versus Mindset</a:t>
            </a:r>
          </a:p>
        </p:txBody>
      </p:sp>
      <p:sp>
        <p:nvSpPr>
          <p:cNvPr id="7" name="TextBox 6"/>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(Reed and Stoltz, 2013)</a:t>
            </a:r>
            <a:endParaRPr lang="en-GB" dirty="0"/>
          </a:p>
        </p:txBody>
      </p:sp>
      <p:sp>
        <p:nvSpPr>
          <p:cNvPr id="8" name="TextBox 7"/>
          <p:cNvSpPr txBox="1"/>
          <p:nvPr/>
        </p:nvSpPr>
        <p:spPr>
          <a:xfrm>
            <a:off x="4283968" y="1844824"/>
            <a:ext cx="4536504"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discourse forms a key part of this text</a:t>
            </a:r>
          </a:p>
          <a:p>
            <a:pPr marL="342900" indent="-342900">
              <a:spcBef>
                <a:spcPts val="600"/>
              </a:spcBef>
              <a:spcAft>
                <a:spcPts val="600"/>
              </a:spcAft>
              <a:buFont typeface="Arial" panose="020B0604020202020204" pitchFamily="34" charset="0"/>
              <a:buChar char="•"/>
            </a:pPr>
            <a:r>
              <a:rPr lang="en-GB" sz="2400" dirty="0"/>
              <a:t>It also uses the phrase ‘mindset’ that features in the </a:t>
            </a:r>
            <a:r>
              <a:rPr lang="en-GB" sz="2400" dirty="0">
                <a:hlinkClick r:id="rId4"/>
              </a:rPr>
              <a:t>Aim</a:t>
            </a:r>
            <a:r>
              <a:rPr lang="en-GB" sz="2400" dirty="0"/>
              <a:t> for this Module</a:t>
            </a:r>
          </a:p>
          <a:p>
            <a:pPr marL="342900" indent="-342900">
              <a:spcBef>
                <a:spcPts val="600"/>
              </a:spcBef>
              <a:spcAft>
                <a:spcPts val="600"/>
              </a:spcAft>
              <a:buFont typeface="Arial" panose="020B0604020202020204" pitchFamily="34" charset="0"/>
              <a:buChar char="•"/>
            </a:pPr>
            <a:r>
              <a:rPr lang="en-GB" sz="2400" dirty="0"/>
              <a:t>How would you check that this is a reliable source?</a:t>
            </a:r>
          </a:p>
        </p:txBody>
      </p:sp>
    </p:spTree>
    <p:extLst>
      <p:ext uri="{BB962C8B-B14F-4D97-AF65-F5344CB8AC3E}">
        <p14:creationId xmlns:p14="http://schemas.microsoft.com/office/powerpoint/2010/main" val="372040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544" y="44624"/>
            <a:ext cx="8229600" cy="936104"/>
          </a:xfrm>
        </p:spPr>
        <p:txBody>
          <a:bodyPr>
            <a:normAutofit/>
          </a:bodyPr>
          <a:lstStyle/>
          <a:p>
            <a:r>
              <a:rPr lang="en-GB" sz="3600" b="1" dirty="0"/>
              <a:t>Skillset versus Mindset</a:t>
            </a:r>
          </a:p>
        </p:txBody>
      </p:sp>
      <p:sp>
        <p:nvSpPr>
          <p:cNvPr id="8" name="TextBox 7"/>
          <p:cNvSpPr txBox="1"/>
          <p:nvPr/>
        </p:nvSpPr>
        <p:spPr>
          <a:xfrm>
            <a:off x="499727" y="980728"/>
            <a:ext cx="8280920" cy="3293209"/>
          </a:xfrm>
          <a:prstGeom prst="rect">
            <a:avLst/>
          </a:prstGeom>
          <a:noFill/>
        </p:spPr>
        <p:txBody>
          <a:bodyPr wrap="square" rtlCol="0">
            <a:spAutoFit/>
          </a:bodyPr>
          <a:lstStyle/>
          <a:p>
            <a:pPr algn="ctr">
              <a:spcBef>
                <a:spcPts val="600"/>
              </a:spcBef>
              <a:spcAft>
                <a:spcPts val="600"/>
              </a:spcAft>
            </a:pPr>
            <a:r>
              <a:rPr lang="en-GB" sz="2800" i="1" dirty="0"/>
              <a:t>Discussion Point</a:t>
            </a:r>
          </a:p>
          <a:p>
            <a:pPr algn="ctr">
              <a:spcBef>
                <a:spcPts val="600"/>
              </a:spcBef>
              <a:spcAft>
                <a:spcPts val="600"/>
              </a:spcAft>
            </a:pPr>
            <a:endParaRPr lang="en-GB" sz="2800" i="1" dirty="0"/>
          </a:p>
          <a:p>
            <a:pPr algn="ctr">
              <a:spcBef>
                <a:spcPts val="600"/>
              </a:spcBef>
              <a:spcAft>
                <a:spcPts val="600"/>
              </a:spcAft>
            </a:pPr>
            <a:r>
              <a:rPr lang="en-GB" sz="2800" i="1" dirty="0"/>
              <a:t>What do you understand to be the difference between a skillset and a mindset?</a:t>
            </a:r>
          </a:p>
          <a:p>
            <a:pPr algn="ctr">
              <a:spcBef>
                <a:spcPts val="600"/>
              </a:spcBef>
              <a:spcAft>
                <a:spcPts val="600"/>
              </a:spcAft>
            </a:pPr>
            <a:endParaRPr lang="en-GB" sz="2800" i="1" dirty="0"/>
          </a:p>
          <a:p>
            <a:pPr algn="ctr">
              <a:spcBef>
                <a:spcPts val="600"/>
              </a:spcBef>
              <a:spcAft>
                <a:spcPts val="600"/>
              </a:spcAft>
            </a:pPr>
            <a:r>
              <a:rPr lang="en-GB" sz="2800" i="1" dirty="0"/>
              <a:t>If you need to research your answer use reliable sources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7944" y="4725144"/>
            <a:ext cx="1430889" cy="1430889"/>
          </a:xfrm>
          <a:prstGeom prst="rect">
            <a:avLst/>
          </a:prstGeom>
        </p:spPr>
      </p:pic>
    </p:spTree>
    <p:extLst>
      <p:ext uri="{BB962C8B-B14F-4D97-AF65-F5344CB8AC3E}">
        <p14:creationId xmlns:p14="http://schemas.microsoft.com/office/powerpoint/2010/main" val="29998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Skillset versus Mindset</a:t>
            </a:r>
          </a:p>
        </p:txBody>
      </p:sp>
      <p:sp>
        <p:nvSpPr>
          <p:cNvPr id="3" name="TextBox 2"/>
          <p:cNvSpPr txBox="1"/>
          <p:nvPr/>
        </p:nvSpPr>
        <p:spPr>
          <a:xfrm>
            <a:off x="323528" y="1484784"/>
            <a:ext cx="8208912"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Put simply, ‘A skill set is the knowledge, abilities, and experience needed to perform a job’ (Doyle, 2020).</a:t>
            </a:r>
          </a:p>
          <a:p>
            <a:pPr marL="285750" indent="-285750">
              <a:spcBef>
                <a:spcPts val="600"/>
              </a:spcBef>
              <a:spcAft>
                <a:spcPts val="600"/>
              </a:spcAft>
              <a:buFont typeface="Arial" panose="020B0604020202020204" pitchFamily="34" charset="0"/>
              <a:buChar char="•"/>
            </a:pPr>
            <a:r>
              <a:rPr lang="en-GB" sz="2800" dirty="0"/>
              <a:t>As Doyle goes on to state; it ‘is the combination of knowledge, personal qualities, and abilities that you've developed through your life and work’.</a:t>
            </a:r>
          </a:p>
          <a:p>
            <a:pPr marL="285750" indent="-285750">
              <a:spcBef>
                <a:spcPts val="600"/>
              </a:spcBef>
              <a:spcAft>
                <a:spcPts val="600"/>
              </a:spcAft>
              <a:buFont typeface="Arial" panose="020B0604020202020204" pitchFamily="34" charset="0"/>
              <a:buChar char="•"/>
            </a:pPr>
            <a:r>
              <a:rPr lang="en-GB" sz="2800" dirty="0"/>
              <a:t>This has been the focus of much traditional career development theory</a:t>
            </a:r>
          </a:p>
          <a:p>
            <a:pPr marL="285750" indent="-285750">
              <a:spcBef>
                <a:spcPts val="600"/>
              </a:spcBef>
              <a:spcAft>
                <a:spcPts val="600"/>
              </a:spcAft>
              <a:buFont typeface="Arial" panose="020B0604020202020204" pitchFamily="34" charset="0"/>
              <a:buChar char="•"/>
            </a:pPr>
            <a:r>
              <a:rPr lang="en-GB" sz="2800" dirty="0"/>
              <a:t>However, there is a growing consensus that having a good skillset is not enough</a:t>
            </a:r>
          </a:p>
        </p:txBody>
      </p:sp>
      <p:sp>
        <p:nvSpPr>
          <p:cNvPr id="4" name="TextBox 3"/>
          <p:cNvSpPr txBox="1"/>
          <p:nvPr/>
        </p:nvSpPr>
        <p:spPr>
          <a:xfrm>
            <a:off x="251520" y="836712"/>
            <a:ext cx="4104456" cy="523220"/>
          </a:xfrm>
          <a:prstGeom prst="rect">
            <a:avLst/>
          </a:prstGeom>
          <a:noFill/>
        </p:spPr>
        <p:txBody>
          <a:bodyPr wrap="square" rtlCol="0">
            <a:spAutoFit/>
          </a:bodyPr>
          <a:lstStyle/>
          <a:p>
            <a:r>
              <a:rPr lang="en-GB" sz="2800" b="1" dirty="0"/>
              <a:t>Skillset</a:t>
            </a:r>
          </a:p>
        </p:txBody>
      </p:sp>
    </p:spTree>
    <p:extLst>
      <p:ext uri="{BB962C8B-B14F-4D97-AF65-F5344CB8AC3E}">
        <p14:creationId xmlns:p14="http://schemas.microsoft.com/office/powerpoint/2010/main" val="3367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Skillset versus Mindset</a:t>
            </a:r>
          </a:p>
        </p:txBody>
      </p:sp>
      <p:sp>
        <p:nvSpPr>
          <p:cNvPr id="3" name="TextBox 2"/>
          <p:cNvSpPr txBox="1"/>
          <p:nvPr/>
        </p:nvSpPr>
        <p:spPr>
          <a:xfrm>
            <a:off x="323528" y="1196752"/>
            <a:ext cx="8208912" cy="42473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For example, Hugh Andree, the founder of </a:t>
            </a:r>
            <a:r>
              <a:rPr lang="en-GB" sz="2400" dirty="0">
                <a:hlinkClick r:id="rId2"/>
              </a:rPr>
              <a:t>ForceSelect</a:t>
            </a:r>
            <a:r>
              <a:rPr lang="en-GB" sz="2400" dirty="0"/>
              <a:t> states that;</a:t>
            </a:r>
          </a:p>
          <a:p>
            <a:pPr marL="285750" indent="-285750">
              <a:spcBef>
                <a:spcPts val="600"/>
              </a:spcBef>
              <a:spcAft>
                <a:spcPts val="600"/>
              </a:spcAft>
              <a:buFont typeface="Arial" panose="020B0604020202020204" pitchFamily="34" charset="0"/>
              <a:buChar char="•"/>
            </a:pPr>
            <a:r>
              <a:rPr lang="en-GB" sz="2400" dirty="0"/>
              <a:t>‘I don't want to underestimate the importance of skills, but skills become obsolete, especially these days. What is it that underpins those skillsets? It is the winning mindset.’ (</a:t>
            </a:r>
            <a:r>
              <a:rPr lang="en-GB" sz="2400" i="1" dirty="0"/>
              <a:t>cited in </a:t>
            </a:r>
            <a:r>
              <a:rPr lang="en-GB" sz="2400" dirty="0">
                <a:hlinkClick r:id="rId3"/>
              </a:rPr>
              <a:t>Anon, 2011</a:t>
            </a:r>
            <a:r>
              <a:rPr lang="en-GB" sz="2400" dirty="0"/>
              <a:t>)</a:t>
            </a:r>
          </a:p>
          <a:p>
            <a:pPr marL="285750" indent="-285750">
              <a:spcBef>
                <a:spcPts val="600"/>
              </a:spcBef>
              <a:spcAft>
                <a:spcPts val="600"/>
              </a:spcAft>
              <a:buFont typeface="Arial" panose="020B0604020202020204" pitchFamily="34" charset="0"/>
              <a:buChar char="•"/>
            </a:pPr>
            <a:r>
              <a:rPr lang="en-GB" sz="2400" dirty="0"/>
              <a:t>As a result there is now much more emphasis on how we </a:t>
            </a:r>
            <a:r>
              <a:rPr lang="en-GB" sz="2400" b="1" dirty="0"/>
              <a:t>think</a:t>
            </a:r>
            <a:r>
              <a:rPr lang="en-GB" sz="2400" dirty="0"/>
              <a:t> as well as what we </a:t>
            </a:r>
            <a:r>
              <a:rPr lang="en-GB" sz="2400" b="1" dirty="0"/>
              <a:t>can do</a:t>
            </a:r>
            <a:endParaRPr lang="en-GB" sz="2400" dirty="0"/>
          </a:p>
          <a:p>
            <a:pPr marL="285750" indent="-285750">
              <a:spcBef>
                <a:spcPts val="600"/>
              </a:spcBef>
              <a:spcAft>
                <a:spcPts val="600"/>
              </a:spcAft>
              <a:buFont typeface="Arial" panose="020B0604020202020204" pitchFamily="34" charset="0"/>
              <a:buChar char="•"/>
            </a:pPr>
            <a:r>
              <a:rPr lang="en-GB" sz="2400" dirty="0"/>
              <a:t>And this is what Reed and Stoltz argue in </a:t>
            </a:r>
            <a:r>
              <a:rPr lang="en-GB" sz="2400" i="1" dirty="0"/>
              <a:t>Put Your Mindset to Work</a:t>
            </a:r>
            <a:endParaRPr lang="en-GB" sz="2400" dirty="0"/>
          </a:p>
        </p:txBody>
      </p:sp>
    </p:spTree>
    <p:extLst>
      <p:ext uri="{BB962C8B-B14F-4D97-AF65-F5344CB8AC3E}">
        <p14:creationId xmlns:p14="http://schemas.microsoft.com/office/powerpoint/2010/main" val="378969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Skillset versus Mindset</a:t>
            </a:r>
          </a:p>
        </p:txBody>
      </p:sp>
      <p:sp>
        <p:nvSpPr>
          <p:cNvPr id="3" name="TextBox 2"/>
          <p:cNvSpPr txBox="1"/>
          <p:nvPr/>
        </p:nvSpPr>
        <p:spPr>
          <a:xfrm>
            <a:off x="323528" y="1484784"/>
            <a:ext cx="8208912"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For example they state that;</a:t>
            </a:r>
          </a:p>
          <a:p>
            <a:pPr marL="285750" indent="-285750">
              <a:spcBef>
                <a:spcPts val="600"/>
              </a:spcBef>
              <a:spcAft>
                <a:spcPts val="600"/>
              </a:spcAft>
              <a:buFont typeface="Arial" panose="020B0604020202020204" pitchFamily="34" charset="0"/>
              <a:buChar char="•"/>
            </a:pPr>
            <a:r>
              <a:rPr lang="en-GB" sz="2800" dirty="0"/>
              <a:t>‘Employers rank mindset above skillset when it comes to decisions on recruitment and promotion’</a:t>
            </a:r>
          </a:p>
          <a:p>
            <a:pPr marL="285750" indent="-285750">
              <a:spcBef>
                <a:spcPts val="600"/>
              </a:spcBef>
              <a:spcAft>
                <a:spcPts val="600"/>
              </a:spcAft>
              <a:buFont typeface="Arial" panose="020B0604020202020204" pitchFamily="34" charset="0"/>
              <a:buChar char="•"/>
            </a:pPr>
            <a:r>
              <a:rPr lang="en-GB" sz="2800" dirty="0"/>
              <a:t>‘Employers believe that people with the right mindset are far more likely to develop the right skillset than the other way round’</a:t>
            </a:r>
          </a:p>
          <a:p>
            <a:pPr marL="285750" indent="-285750">
              <a:spcBef>
                <a:spcPts val="600"/>
              </a:spcBef>
              <a:spcAft>
                <a:spcPts val="600"/>
              </a:spcAft>
              <a:buFont typeface="Arial" panose="020B0604020202020204" pitchFamily="34" charset="0"/>
              <a:buChar char="•"/>
            </a:pPr>
            <a:r>
              <a:rPr lang="en-GB" sz="2800" dirty="0"/>
              <a:t>‘Employers don't know what sort of skills they will want in 10 years, but they know what mindset they will want’</a:t>
            </a:r>
          </a:p>
        </p:txBody>
      </p:sp>
      <p:sp>
        <p:nvSpPr>
          <p:cNvPr id="4" name="TextBox 3"/>
          <p:cNvSpPr txBox="1"/>
          <p:nvPr/>
        </p:nvSpPr>
        <p:spPr>
          <a:xfrm>
            <a:off x="251520" y="836712"/>
            <a:ext cx="4104456" cy="523220"/>
          </a:xfrm>
          <a:prstGeom prst="rect">
            <a:avLst/>
          </a:prstGeom>
          <a:noFill/>
        </p:spPr>
        <p:txBody>
          <a:bodyPr wrap="square" rtlCol="0">
            <a:spAutoFit/>
          </a:bodyPr>
          <a:lstStyle/>
          <a:p>
            <a:r>
              <a:rPr lang="en-GB" sz="2800" b="1" dirty="0"/>
              <a:t>Mindset</a:t>
            </a:r>
          </a:p>
        </p:txBody>
      </p:sp>
      <p:sp>
        <p:nvSpPr>
          <p:cNvPr id="5" name="TextBox 4"/>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(Reed and Stoltz </a:t>
            </a:r>
            <a:r>
              <a:rPr lang="en-GB" i="1" dirty="0">
                <a:latin typeface="Arial" panose="020B0604020202020204" pitchFamily="34" charset="0"/>
                <a:cs typeface="Arial" panose="020B0604020202020204" pitchFamily="34" charset="0"/>
              </a:rPr>
              <a:t>cited in </a:t>
            </a:r>
            <a:r>
              <a:rPr lang="en-GB" dirty="0">
                <a:latin typeface="Arial" panose="020B0604020202020204" pitchFamily="34" charset="0"/>
                <a:cs typeface="Arial" panose="020B0604020202020204" pitchFamily="34" charset="0"/>
              </a:rPr>
              <a:t>Anon, 2011)</a:t>
            </a:r>
            <a:endParaRPr lang="en-GB" dirty="0"/>
          </a:p>
        </p:txBody>
      </p:sp>
    </p:spTree>
    <p:extLst>
      <p:ext uri="{BB962C8B-B14F-4D97-AF65-F5344CB8AC3E}">
        <p14:creationId xmlns:p14="http://schemas.microsoft.com/office/powerpoint/2010/main" val="26642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So What is a Mindset?</a:t>
            </a:r>
          </a:p>
        </p:txBody>
      </p:sp>
      <p:sp>
        <p:nvSpPr>
          <p:cNvPr id="3" name="TextBox 2"/>
          <p:cNvSpPr txBox="1">
            <a:spLocks noGrp="1" noRot="1" noMove="1" noResize="1" noEditPoints="1" noAdjustHandles="1" noChangeArrowheads="1" noChangeShapeType="1"/>
          </p:cNvSpPr>
          <p:nvPr/>
        </p:nvSpPr>
        <p:spPr>
          <a:xfrm>
            <a:off x="323528" y="963241"/>
            <a:ext cx="8208912" cy="240065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Again, different sources will give you different definitions</a:t>
            </a:r>
          </a:p>
          <a:p>
            <a:pPr marL="285750" indent="-285750">
              <a:spcBef>
                <a:spcPts val="600"/>
              </a:spcBef>
              <a:spcAft>
                <a:spcPts val="600"/>
              </a:spcAft>
              <a:buFont typeface="Arial" panose="020B0604020202020204" pitchFamily="34" charset="0"/>
              <a:buChar char="•"/>
            </a:pPr>
            <a:r>
              <a:rPr lang="en-GB" sz="2800" dirty="0"/>
              <a:t>However, what is clear is that the concept has clear links with the </a:t>
            </a:r>
            <a:r>
              <a:rPr lang="en-GB" sz="2800" b="1" dirty="0"/>
              <a:t>cognitive skills </a:t>
            </a:r>
            <a:r>
              <a:rPr lang="en-GB" sz="2800" dirty="0"/>
              <a:t>and theories of </a:t>
            </a:r>
            <a:r>
              <a:rPr lang="en-GB" sz="2800" b="1" dirty="0">
                <a:hlinkClick r:id="rId2"/>
              </a:rPr>
              <a:t>metacognition</a:t>
            </a:r>
            <a:r>
              <a:rPr lang="en-GB" sz="2800" dirty="0"/>
              <a:t> that we have looked at before.</a:t>
            </a:r>
          </a:p>
        </p:txBody>
      </p:sp>
      <p:sp>
        <p:nvSpPr>
          <p:cNvPr id="6" name="TextBox 5"/>
          <p:cNvSpPr txBox="1"/>
          <p:nvPr/>
        </p:nvSpPr>
        <p:spPr>
          <a:xfrm>
            <a:off x="971600" y="3717032"/>
            <a:ext cx="7272808" cy="954107"/>
          </a:xfrm>
          <a:prstGeom prst="rect">
            <a:avLst/>
          </a:prstGeom>
          <a:noFill/>
        </p:spPr>
        <p:txBody>
          <a:bodyPr wrap="square" rtlCol="0">
            <a:spAutoFit/>
          </a:bodyPr>
          <a:lstStyle/>
          <a:p>
            <a:pPr algn="ctr"/>
            <a:r>
              <a:rPr lang="en-GB" sz="2800" i="1" dirty="0"/>
              <a:t>What do you understand these two phrases to mean?</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4869160"/>
            <a:ext cx="1358881" cy="1358881"/>
          </a:xfrm>
          <a:prstGeom prst="rect">
            <a:avLst/>
          </a:prstGeom>
        </p:spPr>
      </p:pic>
    </p:spTree>
    <p:extLst>
      <p:ext uri="{BB962C8B-B14F-4D97-AF65-F5344CB8AC3E}">
        <p14:creationId xmlns:p14="http://schemas.microsoft.com/office/powerpoint/2010/main" val="1713471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So What is a Mindset?</a:t>
            </a:r>
          </a:p>
        </p:txBody>
      </p:sp>
      <p:sp>
        <p:nvSpPr>
          <p:cNvPr id="3" name="TextBox 2"/>
          <p:cNvSpPr txBox="1"/>
          <p:nvPr/>
        </p:nvSpPr>
        <p:spPr>
          <a:xfrm>
            <a:off x="323528" y="963241"/>
            <a:ext cx="8208912" cy="489364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A person’s </a:t>
            </a:r>
            <a:r>
              <a:rPr lang="en-GB" sz="2800" b="1" dirty="0"/>
              <a:t>mindset</a:t>
            </a:r>
            <a:r>
              <a:rPr lang="en-GB" sz="2800" dirty="0"/>
              <a:t> can be seen to include among other things;</a:t>
            </a:r>
          </a:p>
          <a:p>
            <a:pPr marL="285750" indent="-285750">
              <a:spcBef>
                <a:spcPts val="600"/>
              </a:spcBef>
              <a:spcAft>
                <a:spcPts val="600"/>
              </a:spcAft>
              <a:buFont typeface="Arial" panose="020B0604020202020204" pitchFamily="34" charset="0"/>
              <a:buChar char="•"/>
            </a:pPr>
            <a:r>
              <a:rPr lang="en-GB" sz="2800" dirty="0"/>
              <a:t>Self-discipline</a:t>
            </a:r>
          </a:p>
          <a:p>
            <a:pPr marL="285750" indent="-285750">
              <a:spcBef>
                <a:spcPts val="600"/>
              </a:spcBef>
              <a:spcAft>
                <a:spcPts val="600"/>
              </a:spcAft>
              <a:buFont typeface="Arial" panose="020B0604020202020204" pitchFamily="34" charset="0"/>
              <a:buChar char="•"/>
            </a:pPr>
            <a:r>
              <a:rPr lang="en-GB" sz="2800" dirty="0"/>
              <a:t>Problem-solving</a:t>
            </a:r>
          </a:p>
          <a:p>
            <a:pPr marL="285750" indent="-285750">
              <a:spcBef>
                <a:spcPts val="600"/>
              </a:spcBef>
              <a:spcAft>
                <a:spcPts val="600"/>
              </a:spcAft>
              <a:buFont typeface="Arial" panose="020B0604020202020204" pitchFamily="34" charset="0"/>
              <a:buChar char="•"/>
            </a:pPr>
            <a:r>
              <a:rPr lang="en-GB" sz="2800" dirty="0"/>
              <a:t>Creative thinking</a:t>
            </a:r>
          </a:p>
          <a:p>
            <a:pPr marL="285750" indent="-285750">
              <a:spcBef>
                <a:spcPts val="600"/>
              </a:spcBef>
              <a:spcAft>
                <a:spcPts val="600"/>
              </a:spcAft>
              <a:buFont typeface="Arial" panose="020B0604020202020204" pitchFamily="34" charset="0"/>
              <a:buChar char="•"/>
            </a:pPr>
            <a:r>
              <a:rPr lang="en-GB" sz="2800" dirty="0"/>
              <a:t>Critical thinking, and</a:t>
            </a:r>
          </a:p>
          <a:p>
            <a:pPr marL="285750" indent="-285750">
              <a:spcBef>
                <a:spcPts val="600"/>
              </a:spcBef>
              <a:spcAft>
                <a:spcPts val="600"/>
              </a:spcAft>
              <a:buFont typeface="Arial" panose="020B0604020202020204" pitchFamily="34" charset="0"/>
              <a:buChar char="•"/>
            </a:pPr>
            <a:r>
              <a:rPr lang="en-GB" sz="2800" dirty="0"/>
              <a:t>Planned Happenstance (in terms of Career Development – see Theme 3)</a:t>
            </a:r>
          </a:p>
          <a:p>
            <a:pPr marL="285750" indent="-285750">
              <a:spcBef>
                <a:spcPts val="600"/>
              </a:spcBef>
              <a:spcAft>
                <a:spcPts val="600"/>
              </a:spcAft>
              <a:buFont typeface="Arial" panose="020B0604020202020204" pitchFamily="34" charset="0"/>
              <a:buChar char="•"/>
            </a:pPr>
            <a:r>
              <a:rPr lang="en-GB" sz="2800" dirty="0"/>
              <a:t>We will look at each of these in turn.</a:t>
            </a:r>
          </a:p>
        </p:txBody>
      </p:sp>
    </p:spTree>
    <p:extLst>
      <p:ext uri="{BB962C8B-B14F-4D97-AF65-F5344CB8AC3E}">
        <p14:creationId xmlns:p14="http://schemas.microsoft.com/office/powerpoint/2010/main" val="92034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Autofit/>
          </a:bodyPr>
          <a:lstStyle/>
          <a:p>
            <a:r>
              <a:rPr lang="en-GB" sz="3600" b="1" dirty="0">
                <a:latin typeface="Arial" panose="020B0604020202020204" pitchFamily="34" charset="0"/>
                <a:cs typeface="Arial" panose="020B0604020202020204" pitchFamily="34" charset="0"/>
              </a:rPr>
              <a:t>Self discipline </a:t>
            </a:r>
          </a:p>
        </p:txBody>
      </p:sp>
      <p:sp>
        <p:nvSpPr>
          <p:cNvPr id="4" name="Content Placeholder 3"/>
          <p:cNvSpPr>
            <a:spLocks noGrp="1"/>
          </p:cNvSpPr>
          <p:nvPr>
            <p:ph sz="half" idx="2"/>
          </p:nvPr>
        </p:nvSpPr>
        <p:spPr>
          <a:xfrm>
            <a:off x="272208" y="980728"/>
            <a:ext cx="8424936" cy="2324167"/>
          </a:xfrm>
        </p:spPr>
        <p:txBody>
          <a:bodyPr>
            <a:noAutofit/>
          </a:bodyPr>
          <a:lstStyle/>
          <a:p>
            <a:pPr marL="0" indent="0">
              <a:buNone/>
            </a:pPr>
            <a:r>
              <a:rPr lang="en-GB" b="1" dirty="0"/>
              <a:t>What is self discipline?</a:t>
            </a:r>
          </a:p>
          <a:p>
            <a:r>
              <a:rPr lang="en-GB" dirty="0"/>
              <a:t>Is it Commitment?</a:t>
            </a:r>
          </a:p>
          <a:p>
            <a:r>
              <a:rPr lang="en-GB" dirty="0"/>
              <a:t>Is it Perseverance?</a:t>
            </a:r>
          </a:p>
          <a:p>
            <a:r>
              <a:rPr lang="en-GB" dirty="0"/>
              <a:t>Is it Willpower?</a:t>
            </a:r>
          </a:p>
          <a:p>
            <a:pPr marL="0" indent="0">
              <a:buNone/>
            </a:pPr>
            <a:r>
              <a:rPr lang="en-GB" dirty="0"/>
              <a:t>Or…</a:t>
            </a:r>
          </a:p>
          <a:p>
            <a:r>
              <a:rPr lang="en-GB" dirty="0"/>
              <a:t>Is it Planning and organisation?</a:t>
            </a:r>
          </a:p>
        </p:txBody>
      </p:sp>
      <p:sp>
        <p:nvSpPr>
          <p:cNvPr id="6" name="TextBox 5"/>
          <p:cNvSpPr txBox="1"/>
          <p:nvPr/>
        </p:nvSpPr>
        <p:spPr>
          <a:xfrm>
            <a:off x="971600" y="4365104"/>
            <a:ext cx="7848872" cy="1200329"/>
          </a:xfrm>
          <a:prstGeom prst="rect">
            <a:avLst/>
          </a:prstGeom>
          <a:noFill/>
        </p:spPr>
        <p:txBody>
          <a:bodyPr wrap="square" rtlCol="0">
            <a:spAutoFit/>
          </a:bodyPr>
          <a:lstStyle/>
          <a:p>
            <a:pPr algn="ctr"/>
            <a:r>
              <a:rPr lang="en-GB" sz="2400" i="1" dirty="0"/>
              <a:t>As a group, discuss what you consider ‘self-discipline’ to be.</a:t>
            </a:r>
          </a:p>
          <a:p>
            <a:pPr algn="ctr"/>
            <a:r>
              <a:rPr lang="en-GB" sz="2400" i="1" dirty="0"/>
              <a:t>What does it look like in the workplace?</a:t>
            </a:r>
          </a:p>
          <a:p>
            <a:pPr algn="ctr"/>
            <a:r>
              <a:rPr lang="en-GB" sz="2400" i="1" dirty="0"/>
              <a:t>How does one demonstrate it?</a:t>
            </a:r>
          </a:p>
        </p:txBody>
      </p:sp>
    </p:spTree>
    <p:extLst>
      <p:ext uri="{BB962C8B-B14F-4D97-AF65-F5344CB8AC3E}">
        <p14:creationId xmlns:p14="http://schemas.microsoft.com/office/powerpoint/2010/main" val="1859386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Autofit/>
          </a:bodyPr>
          <a:lstStyle/>
          <a:p>
            <a:r>
              <a:rPr lang="en-GB" sz="3600" b="1" dirty="0">
                <a:latin typeface="Arial" panose="020B0604020202020204" pitchFamily="34" charset="0"/>
                <a:cs typeface="Arial" panose="020B0604020202020204" pitchFamily="34" charset="0"/>
              </a:rPr>
              <a:t>Self-discipline </a:t>
            </a:r>
          </a:p>
        </p:txBody>
      </p:sp>
      <p:sp>
        <p:nvSpPr>
          <p:cNvPr id="3" name="TextBox 2"/>
          <p:cNvSpPr txBox="1"/>
          <p:nvPr/>
        </p:nvSpPr>
        <p:spPr>
          <a:xfrm>
            <a:off x="323528" y="836712"/>
            <a:ext cx="8496944" cy="160043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‘Self-Discipline Gives Girls the Edge’, Duckworth &amp; Seligman (2006, p.201) define self-discipline as;</a:t>
            </a:r>
          </a:p>
          <a:p>
            <a:pPr marL="342900" indent="-342900">
              <a:spcBef>
                <a:spcPts val="600"/>
              </a:spcBef>
              <a:spcAft>
                <a:spcPts val="600"/>
              </a:spcAft>
              <a:buFont typeface="Arial" panose="020B0604020202020204" pitchFamily="34" charset="0"/>
              <a:buChar char="•"/>
            </a:pPr>
            <a:r>
              <a:rPr lang="en-GB" sz="2200" dirty="0"/>
              <a:t>‘the ability to suppress prepotent responses in the service of a higher goal ‘</a:t>
            </a:r>
          </a:p>
        </p:txBody>
      </p:sp>
      <p:sp>
        <p:nvSpPr>
          <p:cNvPr id="5" name="TextBox 4"/>
          <p:cNvSpPr txBox="1"/>
          <p:nvPr/>
        </p:nvSpPr>
        <p:spPr>
          <a:xfrm>
            <a:off x="467544" y="3789040"/>
            <a:ext cx="7704856" cy="258532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You might also know of it as ‘deferred gratification’</a:t>
            </a:r>
          </a:p>
          <a:p>
            <a:pPr marL="342900" indent="-342900">
              <a:spcBef>
                <a:spcPts val="600"/>
              </a:spcBef>
              <a:spcAft>
                <a:spcPts val="600"/>
              </a:spcAft>
              <a:buFont typeface="Arial" panose="020B0604020202020204" pitchFamily="34" charset="0"/>
              <a:buChar char="•"/>
            </a:pPr>
            <a:r>
              <a:rPr lang="en-GB" sz="2200" dirty="0"/>
              <a:t>Duckworth &amp; Seligman go on to argue that ‘such a choice is not automatic but rather requires conscious effort’.</a:t>
            </a:r>
          </a:p>
          <a:p>
            <a:pPr marL="342900" indent="-342900">
              <a:spcBef>
                <a:spcPts val="600"/>
              </a:spcBef>
              <a:spcAft>
                <a:spcPts val="600"/>
              </a:spcAft>
              <a:buFont typeface="Arial" panose="020B0604020202020204" pitchFamily="34" charset="0"/>
              <a:buChar char="•"/>
            </a:pPr>
            <a:r>
              <a:rPr lang="en-GB" sz="2200" dirty="0"/>
              <a:t>Thus, self-discipline is avoiding an immediate or easy option in order to achieve future reward</a:t>
            </a:r>
          </a:p>
          <a:p>
            <a:pPr>
              <a:spcBef>
                <a:spcPts val="600"/>
              </a:spcBef>
              <a:spcAft>
                <a:spcPts val="600"/>
              </a:spcAft>
            </a:pPr>
            <a:endParaRPr lang="en-GB" sz="2200" dirty="0"/>
          </a:p>
        </p:txBody>
      </p:sp>
      <p:sp>
        <p:nvSpPr>
          <p:cNvPr id="8" name="TextBox 7"/>
          <p:cNvSpPr txBox="1"/>
          <p:nvPr/>
        </p:nvSpPr>
        <p:spPr>
          <a:xfrm>
            <a:off x="899592" y="2444640"/>
            <a:ext cx="6624736" cy="461665"/>
          </a:xfrm>
          <a:prstGeom prst="rect">
            <a:avLst/>
          </a:prstGeom>
          <a:noFill/>
        </p:spPr>
        <p:txBody>
          <a:bodyPr wrap="square" rtlCol="0">
            <a:spAutoFit/>
          </a:bodyPr>
          <a:lstStyle/>
          <a:p>
            <a:pPr algn="ctr"/>
            <a:r>
              <a:rPr lang="en-GB" sz="2400" i="1" dirty="0"/>
              <a:t>Paraphrasing exercise: What is this quote saying?</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0312" y="2315432"/>
            <a:ext cx="720080" cy="720080"/>
          </a:xfrm>
          <a:prstGeom prst="rect">
            <a:avLst/>
          </a:prstGeom>
        </p:spPr>
      </p:pic>
      <p:sp>
        <p:nvSpPr>
          <p:cNvPr id="10" name="TextBox 9"/>
          <p:cNvSpPr txBox="1"/>
          <p:nvPr/>
        </p:nvSpPr>
        <p:spPr>
          <a:xfrm>
            <a:off x="755576" y="3070701"/>
            <a:ext cx="7992888" cy="646331"/>
          </a:xfrm>
          <a:prstGeom prst="rect">
            <a:avLst/>
          </a:prstGeom>
          <a:noFill/>
        </p:spPr>
        <p:txBody>
          <a:bodyPr wrap="square" rtlCol="0">
            <a:spAutoFit/>
          </a:bodyPr>
          <a:lstStyle/>
          <a:p>
            <a:pPr algn="ctr"/>
            <a:r>
              <a:rPr lang="en-GB" b="1" dirty="0"/>
              <a:t>N.B. In this context prepotent refers to ‘the stimulus which determines the response when stimuli with conflicting responses occur together’ (OED)</a:t>
            </a:r>
          </a:p>
        </p:txBody>
      </p:sp>
    </p:spTree>
    <p:extLst>
      <p:ext uri="{BB962C8B-B14F-4D97-AF65-F5344CB8AC3E}">
        <p14:creationId xmlns:p14="http://schemas.microsoft.com/office/powerpoint/2010/main" val="408688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8"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Autofit/>
          </a:bodyPr>
          <a:lstStyle/>
          <a:p>
            <a:r>
              <a:rPr lang="en-GB" sz="3600" b="1" dirty="0">
                <a:latin typeface="Arial" panose="020B0604020202020204" pitchFamily="34" charset="0"/>
                <a:cs typeface="Arial" panose="020B0604020202020204" pitchFamily="34" charset="0"/>
              </a:rPr>
              <a:t>Self-discipline </a:t>
            </a:r>
          </a:p>
        </p:txBody>
      </p:sp>
      <p:sp>
        <p:nvSpPr>
          <p:cNvPr id="3" name="TextBox 2"/>
          <p:cNvSpPr txBox="1"/>
          <p:nvPr/>
        </p:nvSpPr>
        <p:spPr>
          <a:xfrm>
            <a:off x="333872" y="980728"/>
            <a:ext cx="8496944"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Duckworth &amp; Seligman (2006, p.201) go on to give the following examples;</a:t>
            </a:r>
          </a:p>
          <a:p>
            <a:pPr marL="342900" indent="-342900">
              <a:spcBef>
                <a:spcPts val="600"/>
              </a:spcBef>
              <a:spcAft>
                <a:spcPts val="600"/>
              </a:spcAft>
              <a:buFont typeface="Arial" panose="020B0604020202020204" pitchFamily="34" charset="0"/>
              <a:buChar char="•"/>
            </a:pPr>
            <a:r>
              <a:rPr lang="en-GB" sz="2200" dirty="0"/>
              <a:t>‘deliberately modulating one’s anger rather than having a temper tantrum’;</a:t>
            </a:r>
          </a:p>
          <a:p>
            <a:pPr marL="342900" indent="-342900">
              <a:spcBef>
                <a:spcPts val="600"/>
              </a:spcBef>
              <a:spcAft>
                <a:spcPts val="600"/>
              </a:spcAft>
              <a:buFont typeface="Arial" panose="020B0604020202020204" pitchFamily="34" charset="0"/>
              <a:buChar char="•"/>
            </a:pPr>
            <a:r>
              <a:rPr lang="en-GB" sz="2200" dirty="0"/>
              <a:t>‘reading test instructions before proceeding to the questions’; </a:t>
            </a:r>
          </a:p>
          <a:p>
            <a:pPr marL="342900" indent="-342900">
              <a:spcBef>
                <a:spcPts val="600"/>
              </a:spcBef>
              <a:spcAft>
                <a:spcPts val="600"/>
              </a:spcAft>
              <a:buFont typeface="Arial" panose="020B0604020202020204" pitchFamily="34" charset="0"/>
              <a:buChar char="•"/>
            </a:pPr>
            <a:r>
              <a:rPr lang="en-GB" sz="2200" dirty="0"/>
              <a:t>‘paying attention to a teacher rather than daydreaming’; </a:t>
            </a:r>
          </a:p>
          <a:p>
            <a:pPr marL="342900" indent="-342900">
              <a:spcBef>
                <a:spcPts val="600"/>
              </a:spcBef>
              <a:spcAft>
                <a:spcPts val="600"/>
              </a:spcAft>
              <a:buFont typeface="Arial" panose="020B0604020202020204" pitchFamily="34" charset="0"/>
              <a:buChar char="•"/>
            </a:pPr>
            <a:r>
              <a:rPr lang="en-GB" sz="2200" dirty="0"/>
              <a:t>‘saving money so that it can accumulate interest in the bank’; </a:t>
            </a:r>
          </a:p>
          <a:p>
            <a:pPr marL="342900" indent="-342900">
              <a:spcBef>
                <a:spcPts val="600"/>
              </a:spcBef>
              <a:spcAft>
                <a:spcPts val="600"/>
              </a:spcAft>
              <a:buFont typeface="Arial" panose="020B0604020202020204" pitchFamily="34" charset="0"/>
              <a:buChar char="•"/>
            </a:pPr>
            <a:r>
              <a:rPr lang="en-GB" sz="2200" dirty="0"/>
              <a:t>‘choosing homework over TV’; and </a:t>
            </a:r>
          </a:p>
          <a:p>
            <a:pPr marL="342900" indent="-342900">
              <a:spcBef>
                <a:spcPts val="600"/>
              </a:spcBef>
              <a:spcAft>
                <a:spcPts val="600"/>
              </a:spcAft>
              <a:buFont typeface="Arial" panose="020B0604020202020204" pitchFamily="34" charset="0"/>
              <a:buChar char="•"/>
            </a:pPr>
            <a:r>
              <a:rPr lang="en-GB" sz="2200" dirty="0"/>
              <a:t>‘Persisting on long-term assignments despite boredom and frustration’.</a:t>
            </a:r>
          </a:p>
        </p:txBody>
      </p:sp>
      <p:sp>
        <p:nvSpPr>
          <p:cNvPr id="4" name="TextBox 3"/>
          <p:cNvSpPr txBox="1"/>
          <p:nvPr/>
        </p:nvSpPr>
        <p:spPr>
          <a:xfrm>
            <a:off x="1547664" y="5589240"/>
            <a:ext cx="5616624" cy="461665"/>
          </a:xfrm>
          <a:prstGeom prst="rect">
            <a:avLst/>
          </a:prstGeom>
          <a:noFill/>
        </p:spPr>
        <p:txBody>
          <a:bodyPr wrap="square" rtlCol="0">
            <a:spAutoFit/>
          </a:bodyPr>
          <a:lstStyle/>
          <a:p>
            <a:pPr algn="ctr"/>
            <a:r>
              <a:rPr lang="en-GB" sz="2400" i="1" dirty="0"/>
              <a:t>Are any of those familiar?</a:t>
            </a:r>
          </a:p>
        </p:txBody>
      </p:sp>
    </p:spTree>
    <p:extLst>
      <p:ext uri="{BB962C8B-B14F-4D97-AF65-F5344CB8AC3E}">
        <p14:creationId xmlns:p14="http://schemas.microsoft.com/office/powerpoint/2010/main" val="1250065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b="1" dirty="0">
                <a:latin typeface="Arial" panose="020B0604020202020204" pitchFamily="34" charset="0"/>
                <a:cs typeface="Arial" panose="020B0604020202020204" pitchFamily="34" charset="0"/>
              </a:rPr>
              <a:t>Problem solving</a:t>
            </a:r>
          </a:p>
        </p:txBody>
      </p:sp>
      <p:sp>
        <p:nvSpPr>
          <p:cNvPr id="4" name="Content Placeholder 3"/>
          <p:cNvSpPr>
            <a:spLocks noGrp="1"/>
          </p:cNvSpPr>
          <p:nvPr>
            <p:ph sz="half" idx="2"/>
          </p:nvPr>
        </p:nvSpPr>
        <p:spPr>
          <a:xfrm>
            <a:off x="422211" y="1196752"/>
            <a:ext cx="8191822" cy="4486274"/>
          </a:xfrm>
        </p:spPr>
        <p:txBody>
          <a:bodyPr>
            <a:normAutofit/>
          </a:bodyPr>
          <a:lstStyle/>
          <a:p>
            <a:r>
              <a:rPr lang="en-GB" sz="2400" dirty="0">
                <a:cs typeface="Arial" panose="020B0604020202020204" pitchFamily="34" charset="0"/>
              </a:rPr>
              <a:t>Once again, different sources will suggest different lists.</a:t>
            </a:r>
          </a:p>
          <a:p>
            <a:r>
              <a:rPr lang="en-GB" sz="2400" dirty="0">
                <a:cs typeface="Arial" panose="020B0604020202020204" pitchFamily="34" charset="0"/>
              </a:rPr>
              <a:t>However, these lists are often lists of ‘skills’ such as;</a:t>
            </a:r>
          </a:p>
          <a:p>
            <a:r>
              <a:rPr lang="en-GB" sz="2400" dirty="0">
                <a:cs typeface="Arial" panose="020B0604020202020204" pitchFamily="34" charset="0"/>
              </a:rPr>
              <a:t>The ability to actively listen</a:t>
            </a:r>
          </a:p>
          <a:p>
            <a:r>
              <a:rPr lang="en-GB" sz="2400" dirty="0">
                <a:cs typeface="Arial" panose="020B0604020202020204" pitchFamily="34" charset="0"/>
              </a:rPr>
              <a:t>The ability to analyse the task in hand</a:t>
            </a:r>
          </a:p>
          <a:p>
            <a:r>
              <a:rPr lang="en-GB" sz="2400" dirty="0">
                <a:cs typeface="Arial" panose="020B0604020202020204" pitchFamily="34" charset="0"/>
              </a:rPr>
              <a:t>The ability to communicate and ask further questions (which are relevant)</a:t>
            </a:r>
          </a:p>
          <a:p>
            <a:r>
              <a:rPr lang="en-GB" sz="2400" dirty="0">
                <a:cs typeface="Arial" panose="020B0604020202020204" pitchFamily="34" charset="0"/>
              </a:rPr>
              <a:t>The ability to think independently and ‘outside the box’</a:t>
            </a:r>
          </a:p>
          <a:p>
            <a:r>
              <a:rPr lang="en-GB" sz="2400" dirty="0">
                <a:cs typeface="Arial" panose="020B0604020202020204" pitchFamily="34" charset="0"/>
              </a:rPr>
              <a:t>The ability to work with others to problem solve…</a:t>
            </a:r>
          </a:p>
          <a:p>
            <a:r>
              <a:rPr lang="en-GB" sz="2400" i="1" dirty="0">
                <a:cs typeface="Arial" panose="020B0604020202020204" pitchFamily="34" charset="0"/>
              </a:rPr>
              <a:t>Any others you can think of? </a:t>
            </a:r>
          </a:p>
          <a:p>
            <a:endParaRPr lang="en-GB" sz="2400" dirty="0">
              <a:cs typeface="Arial" panose="020B0604020202020204" pitchFamily="34" charset="0"/>
            </a:endParaRPr>
          </a:p>
        </p:txBody>
      </p:sp>
    </p:spTree>
    <p:extLst>
      <p:ext uri="{BB962C8B-B14F-4D97-AF65-F5344CB8AC3E}">
        <p14:creationId xmlns:p14="http://schemas.microsoft.com/office/powerpoint/2010/main" val="253861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b="1" dirty="0">
                <a:latin typeface="Arial" panose="020B0604020202020204" pitchFamily="34" charset="0"/>
                <a:cs typeface="Arial" panose="020B0604020202020204" pitchFamily="34" charset="0"/>
              </a:rPr>
              <a:t>Problem solving Mindsets</a:t>
            </a:r>
          </a:p>
        </p:txBody>
      </p:sp>
      <p:sp>
        <p:nvSpPr>
          <p:cNvPr id="5" name="TextBox 4"/>
          <p:cNvSpPr txBox="1"/>
          <p:nvPr/>
        </p:nvSpPr>
        <p:spPr>
          <a:xfrm>
            <a:off x="189856" y="836712"/>
            <a:ext cx="8496944" cy="575542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However, as we are dealing with </a:t>
            </a:r>
            <a:r>
              <a:rPr lang="en-GB" sz="2400" b="1" dirty="0"/>
              <a:t>mindsets</a:t>
            </a:r>
            <a:r>
              <a:rPr lang="en-GB" sz="2400" dirty="0"/>
              <a:t> in this session it might be more productive to think of this as a series of </a:t>
            </a:r>
            <a:r>
              <a:rPr lang="en-GB" sz="2400" b="1" dirty="0"/>
              <a:t>cognitive</a:t>
            </a:r>
            <a:r>
              <a:rPr lang="en-GB" sz="2400" dirty="0"/>
              <a:t> approaches to dealing with a problem</a:t>
            </a:r>
          </a:p>
          <a:p>
            <a:pPr marL="342900" indent="-342900">
              <a:spcBef>
                <a:spcPts val="600"/>
              </a:spcBef>
              <a:spcAft>
                <a:spcPts val="600"/>
              </a:spcAft>
              <a:buFont typeface="Arial" panose="020B0604020202020204" pitchFamily="34" charset="0"/>
              <a:buChar char="•"/>
            </a:pPr>
            <a:r>
              <a:rPr lang="en-GB" sz="2400" dirty="0"/>
              <a:t>For example Cottrell (2013, p. 91) outlines a number of creative problem solving approaches as follows;</a:t>
            </a:r>
          </a:p>
          <a:p>
            <a:pPr marL="342900" indent="-342900">
              <a:spcBef>
                <a:spcPts val="600"/>
              </a:spcBef>
              <a:spcAft>
                <a:spcPts val="600"/>
              </a:spcAft>
              <a:buFont typeface="Arial" panose="020B0604020202020204" pitchFamily="34" charset="0"/>
              <a:buChar char="•"/>
            </a:pPr>
            <a:r>
              <a:rPr lang="en-GB" sz="2400" dirty="0"/>
              <a:t>Mind-set (Reframing)</a:t>
            </a:r>
          </a:p>
          <a:p>
            <a:pPr marL="342900" indent="-342900">
              <a:spcBef>
                <a:spcPts val="600"/>
              </a:spcBef>
              <a:spcAft>
                <a:spcPts val="600"/>
              </a:spcAft>
              <a:buFont typeface="Arial" panose="020B0604020202020204" pitchFamily="34" charset="0"/>
              <a:buChar char="•"/>
            </a:pPr>
            <a:r>
              <a:rPr lang="en-GB" sz="2400" dirty="0"/>
              <a:t>Time</a:t>
            </a:r>
          </a:p>
          <a:p>
            <a:pPr marL="342900" indent="-342900">
              <a:spcBef>
                <a:spcPts val="600"/>
              </a:spcBef>
              <a:spcAft>
                <a:spcPts val="600"/>
              </a:spcAft>
              <a:buFont typeface="Arial" panose="020B0604020202020204" pitchFamily="34" charset="0"/>
              <a:buChar char="•"/>
            </a:pPr>
            <a:r>
              <a:rPr lang="en-GB" sz="2400" dirty="0"/>
              <a:t>System</a:t>
            </a:r>
          </a:p>
          <a:p>
            <a:pPr marL="342900" indent="-342900">
              <a:spcBef>
                <a:spcPts val="600"/>
              </a:spcBef>
              <a:spcAft>
                <a:spcPts val="600"/>
              </a:spcAft>
              <a:buFont typeface="Arial" panose="020B0604020202020204" pitchFamily="34" charset="0"/>
              <a:buChar char="•"/>
            </a:pPr>
            <a:r>
              <a:rPr lang="en-GB" sz="2400" dirty="0"/>
              <a:t>Knowledge</a:t>
            </a:r>
          </a:p>
          <a:p>
            <a:pPr marL="342900" indent="-342900">
              <a:spcBef>
                <a:spcPts val="600"/>
              </a:spcBef>
              <a:spcAft>
                <a:spcPts val="600"/>
              </a:spcAft>
              <a:buFont typeface="Arial" panose="020B0604020202020204" pitchFamily="34" charset="0"/>
              <a:buChar char="•"/>
            </a:pPr>
            <a:r>
              <a:rPr lang="en-GB" sz="2400" dirty="0"/>
              <a:t>Preparation</a:t>
            </a:r>
          </a:p>
          <a:p>
            <a:pPr marL="342900" indent="-342900">
              <a:spcBef>
                <a:spcPts val="600"/>
              </a:spcBef>
              <a:spcAft>
                <a:spcPts val="600"/>
              </a:spcAft>
              <a:buFont typeface="Arial" panose="020B0604020202020204" pitchFamily="34" charset="0"/>
              <a:buChar char="•"/>
            </a:pPr>
            <a:r>
              <a:rPr lang="en-GB" sz="2400" dirty="0"/>
              <a:t>We will take a little time to look at each in turn</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196547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b="1" dirty="0">
                <a:latin typeface="Arial" panose="020B0604020202020204" pitchFamily="34" charset="0"/>
                <a:cs typeface="Arial" panose="020B0604020202020204" pitchFamily="34" charset="0"/>
              </a:rPr>
              <a:t>Problem solving Mindsets</a:t>
            </a:r>
          </a:p>
        </p:txBody>
      </p:sp>
      <p:sp>
        <p:nvSpPr>
          <p:cNvPr id="5" name="TextBox 4"/>
          <p:cNvSpPr txBox="1"/>
          <p:nvPr/>
        </p:nvSpPr>
        <p:spPr>
          <a:xfrm>
            <a:off x="323528" y="1484784"/>
            <a:ext cx="8496944"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Cottrell uses this phrase to mean changing the way the you perceive a problem (hence reframing)</a:t>
            </a:r>
          </a:p>
          <a:p>
            <a:pPr marL="342900" indent="-342900">
              <a:spcBef>
                <a:spcPts val="600"/>
              </a:spcBef>
              <a:spcAft>
                <a:spcPts val="600"/>
              </a:spcAft>
              <a:buFont typeface="Arial" panose="020B0604020202020204" pitchFamily="34" charset="0"/>
              <a:buChar char="•"/>
            </a:pPr>
            <a:r>
              <a:rPr lang="en-GB" sz="2400" dirty="0"/>
              <a:t>She suggests that you see the problem not as a test to be passed or failed but as ‘puzzle’ to be solved</a:t>
            </a:r>
          </a:p>
        </p:txBody>
      </p:sp>
      <p:sp>
        <p:nvSpPr>
          <p:cNvPr id="4" name="TextBox 3"/>
          <p:cNvSpPr txBox="1"/>
          <p:nvPr/>
        </p:nvSpPr>
        <p:spPr>
          <a:xfrm>
            <a:off x="251520" y="836712"/>
            <a:ext cx="4104456" cy="523220"/>
          </a:xfrm>
          <a:prstGeom prst="rect">
            <a:avLst/>
          </a:prstGeom>
          <a:noFill/>
        </p:spPr>
        <p:txBody>
          <a:bodyPr wrap="square" rtlCol="0">
            <a:spAutoFit/>
          </a:bodyPr>
          <a:lstStyle/>
          <a:p>
            <a:r>
              <a:rPr lang="en-GB" sz="2800" b="1" dirty="0" err="1"/>
              <a:t>Mindset</a:t>
            </a:r>
            <a:r>
              <a:rPr lang="en-GB" sz="2800" b="1" dirty="0"/>
              <a:t> (reframing)</a:t>
            </a:r>
          </a:p>
        </p:txBody>
      </p:sp>
      <p:sp>
        <p:nvSpPr>
          <p:cNvPr id="3" name="TextBox 2"/>
          <p:cNvSpPr txBox="1"/>
          <p:nvPr/>
        </p:nvSpPr>
        <p:spPr>
          <a:xfrm>
            <a:off x="4644008" y="6237312"/>
            <a:ext cx="4104456" cy="369332"/>
          </a:xfrm>
          <a:prstGeom prst="rect">
            <a:avLst/>
          </a:prstGeom>
          <a:noFill/>
        </p:spPr>
        <p:txBody>
          <a:bodyPr wrap="square" rtlCol="0">
            <a:spAutoFit/>
          </a:bodyPr>
          <a:lstStyle/>
          <a:p>
            <a:pPr algn="r"/>
            <a:r>
              <a:rPr lang="en-GB" dirty="0"/>
              <a:t>(Based on Cottrell, 2013,  p,91)</a:t>
            </a:r>
          </a:p>
        </p:txBody>
      </p:sp>
      <p:sp>
        <p:nvSpPr>
          <p:cNvPr id="6" name="TextBox 5"/>
          <p:cNvSpPr txBox="1"/>
          <p:nvPr/>
        </p:nvSpPr>
        <p:spPr>
          <a:xfrm>
            <a:off x="323528" y="3974264"/>
            <a:ext cx="8496944"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this case the approach is not to jump straight in to finding solutions</a:t>
            </a:r>
          </a:p>
          <a:p>
            <a:pPr marL="342900" indent="-342900">
              <a:spcBef>
                <a:spcPts val="600"/>
              </a:spcBef>
              <a:spcAft>
                <a:spcPts val="600"/>
              </a:spcAft>
              <a:buFont typeface="Arial" panose="020B0604020202020204" pitchFamily="34" charset="0"/>
              <a:buChar char="•"/>
            </a:pPr>
            <a:r>
              <a:rPr lang="en-GB" sz="2400" dirty="0"/>
              <a:t>Instead, one should give oneself time to tease out exactly what the nature of the problem is before seeking solutions</a:t>
            </a:r>
          </a:p>
        </p:txBody>
      </p:sp>
      <p:sp>
        <p:nvSpPr>
          <p:cNvPr id="7" name="TextBox 6"/>
          <p:cNvSpPr txBox="1"/>
          <p:nvPr/>
        </p:nvSpPr>
        <p:spPr>
          <a:xfrm>
            <a:off x="251520" y="3326192"/>
            <a:ext cx="4104456" cy="523220"/>
          </a:xfrm>
          <a:prstGeom prst="rect">
            <a:avLst/>
          </a:prstGeom>
          <a:noFill/>
        </p:spPr>
        <p:txBody>
          <a:bodyPr wrap="square" rtlCol="0">
            <a:spAutoFit/>
          </a:bodyPr>
          <a:lstStyle/>
          <a:p>
            <a:r>
              <a:rPr lang="en-GB" sz="2800" b="1" dirty="0"/>
              <a:t>Time</a:t>
            </a:r>
          </a:p>
        </p:txBody>
      </p:sp>
    </p:spTree>
    <p:extLst>
      <p:ext uri="{BB962C8B-B14F-4D97-AF65-F5344CB8AC3E}">
        <p14:creationId xmlns:p14="http://schemas.microsoft.com/office/powerpoint/2010/main" val="401325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P spid="6" grpId="0" build="p"/>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b="1" dirty="0">
                <a:latin typeface="Arial" panose="020B0604020202020204" pitchFamily="34" charset="0"/>
                <a:cs typeface="Arial" panose="020B0604020202020204" pitchFamily="34" charset="0"/>
              </a:rPr>
              <a:t>Problem solving Mindsets</a:t>
            </a:r>
          </a:p>
        </p:txBody>
      </p:sp>
      <p:sp>
        <p:nvSpPr>
          <p:cNvPr id="5" name="TextBox 4"/>
          <p:cNvSpPr txBox="1"/>
          <p:nvPr/>
        </p:nvSpPr>
        <p:spPr>
          <a:xfrm>
            <a:off x="323528" y="1484784"/>
            <a:ext cx="8496944" cy="13542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Create a logical, staged approach to the problem solving</a:t>
            </a:r>
          </a:p>
          <a:p>
            <a:pPr marL="342900" indent="-342900">
              <a:spcBef>
                <a:spcPts val="600"/>
              </a:spcBef>
              <a:spcAft>
                <a:spcPts val="600"/>
              </a:spcAft>
              <a:buFont typeface="Arial" panose="020B0604020202020204" pitchFamily="34" charset="0"/>
              <a:buChar char="•"/>
            </a:pPr>
            <a:r>
              <a:rPr lang="en-GB" sz="2400" dirty="0"/>
              <a:t>Do not just respond to stimuli but work out where each piece of information fits into the puzzle</a:t>
            </a:r>
          </a:p>
        </p:txBody>
      </p:sp>
      <p:sp>
        <p:nvSpPr>
          <p:cNvPr id="4" name="TextBox 3"/>
          <p:cNvSpPr txBox="1"/>
          <p:nvPr/>
        </p:nvSpPr>
        <p:spPr>
          <a:xfrm>
            <a:off x="251520" y="836712"/>
            <a:ext cx="4104456" cy="523220"/>
          </a:xfrm>
          <a:prstGeom prst="rect">
            <a:avLst/>
          </a:prstGeom>
          <a:noFill/>
        </p:spPr>
        <p:txBody>
          <a:bodyPr wrap="square" rtlCol="0">
            <a:spAutoFit/>
          </a:bodyPr>
          <a:lstStyle/>
          <a:p>
            <a:r>
              <a:rPr lang="en-GB" sz="2800" b="1" dirty="0"/>
              <a:t>System</a:t>
            </a:r>
          </a:p>
        </p:txBody>
      </p:sp>
      <p:sp>
        <p:nvSpPr>
          <p:cNvPr id="3" name="TextBox 2"/>
          <p:cNvSpPr txBox="1"/>
          <p:nvPr/>
        </p:nvSpPr>
        <p:spPr>
          <a:xfrm>
            <a:off x="4644008" y="6237312"/>
            <a:ext cx="4104456" cy="369332"/>
          </a:xfrm>
          <a:prstGeom prst="rect">
            <a:avLst/>
          </a:prstGeom>
          <a:noFill/>
        </p:spPr>
        <p:txBody>
          <a:bodyPr wrap="square" rtlCol="0">
            <a:spAutoFit/>
          </a:bodyPr>
          <a:lstStyle/>
          <a:p>
            <a:pPr algn="r"/>
            <a:r>
              <a:rPr lang="en-GB" dirty="0"/>
              <a:t>(Based on Cottrell, 2013,  p,91)</a:t>
            </a:r>
          </a:p>
        </p:txBody>
      </p:sp>
      <p:sp>
        <p:nvSpPr>
          <p:cNvPr id="6" name="TextBox 5"/>
          <p:cNvSpPr txBox="1"/>
          <p:nvPr/>
        </p:nvSpPr>
        <p:spPr>
          <a:xfrm>
            <a:off x="323528" y="3501008"/>
            <a:ext cx="8496944" cy="22467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Think about what you already know about the problem or similar problems</a:t>
            </a:r>
          </a:p>
          <a:p>
            <a:pPr marL="342900" indent="-342900">
              <a:spcBef>
                <a:spcPts val="600"/>
              </a:spcBef>
              <a:spcAft>
                <a:spcPts val="600"/>
              </a:spcAft>
              <a:buFont typeface="Arial" panose="020B0604020202020204" pitchFamily="34" charset="0"/>
              <a:buChar char="•"/>
            </a:pPr>
            <a:r>
              <a:rPr lang="en-GB" sz="2400" dirty="0"/>
              <a:t>Have you experienced any similar situations that can provide solutions?</a:t>
            </a:r>
          </a:p>
          <a:p>
            <a:pPr marL="342900" indent="-342900">
              <a:spcBef>
                <a:spcPts val="600"/>
              </a:spcBef>
              <a:spcAft>
                <a:spcPts val="600"/>
              </a:spcAft>
              <a:buFont typeface="Arial" panose="020B0604020202020204" pitchFamily="34" charset="0"/>
              <a:buChar char="•"/>
            </a:pPr>
            <a:r>
              <a:rPr lang="en-GB" sz="2400" dirty="0"/>
              <a:t>If not what information can you find to help you?</a:t>
            </a:r>
          </a:p>
        </p:txBody>
      </p:sp>
      <p:sp>
        <p:nvSpPr>
          <p:cNvPr id="7" name="TextBox 6"/>
          <p:cNvSpPr txBox="1"/>
          <p:nvPr/>
        </p:nvSpPr>
        <p:spPr>
          <a:xfrm>
            <a:off x="251520" y="2852936"/>
            <a:ext cx="4104456" cy="523220"/>
          </a:xfrm>
          <a:prstGeom prst="rect">
            <a:avLst/>
          </a:prstGeom>
          <a:noFill/>
        </p:spPr>
        <p:txBody>
          <a:bodyPr wrap="square" rtlCol="0">
            <a:spAutoFit/>
          </a:bodyPr>
          <a:lstStyle/>
          <a:p>
            <a:r>
              <a:rPr lang="en-GB" sz="2800" b="1" dirty="0"/>
              <a:t>Knowledge</a:t>
            </a:r>
          </a:p>
        </p:txBody>
      </p:sp>
    </p:spTree>
    <p:extLst>
      <p:ext uri="{BB962C8B-B14F-4D97-AF65-F5344CB8AC3E}">
        <p14:creationId xmlns:p14="http://schemas.microsoft.com/office/powerpoint/2010/main" val="2216077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P spid="6" grpId="0" build="p"/>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b="1" dirty="0">
                <a:latin typeface="Arial" panose="020B0604020202020204" pitchFamily="34" charset="0"/>
                <a:cs typeface="Arial" panose="020B0604020202020204" pitchFamily="34" charset="0"/>
              </a:rPr>
              <a:t>Problem solving Mindsets</a:t>
            </a:r>
          </a:p>
        </p:txBody>
      </p:sp>
      <p:sp>
        <p:nvSpPr>
          <p:cNvPr id="5" name="TextBox 4"/>
          <p:cNvSpPr txBox="1"/>
          <p:nvPr/>
        </p:nvSpPr>
        <p:spPr>
          <a:xfrm>
            <a:off x="323528" y="1484784"/>
            <a:ext cx="8496944" cy="18774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Bring together your knowledge, experience and research together</a:t>
            </a:r>
          </a:p>
          <a:p>
            <a:pPr marL="342900" indent="-342900">
              <a:spcBef>
                <a:spcPts val="600"/>
              </a:spcBef>
              <a:spcAft>
                <a:spcPts val="600"/>
              </a:spcAft>
              <a:buFont typeface="Arial" panose="020B0604020202020204" pitchFamily="34" charset="0"/>
              <a:buChar char="•"/>
            </a:pPr>
            <a:r>
              <a:rPr lang="en-GB" sz="2400" dirty="0"/>
              <a:t>Work out where in your systematic approach they are most use</a:t>
            </a:r>
          </a:p>
          <a:p>
            <a:pPr marL="342900" indent="-342900">
              <a:spcBef>
                <a:spcPts val="600"/>
              </a:spcBef>
              <a:spcAft>
                <a:spcPts val="600"/>
              </a:spcAft>
              <a:buFont typeface="Arial" panose="020B0604020202020204" pitchFamily="34" charset="0"/>
              <a:buChar char="•"/>
            </a:pPr>
            <a:r>
              <a:rPr lang="en-GB" sz="2400" dirty="0"/>
              <a:t>Then work through your system methodically</a:t>
            </a:r>
          </a:p>
        </p:txBody>
      </p:sp>
      <p:sp>
        <p:nvSpPr>
          <p:cNvPr id="4" name="TextBox 3"/>
          <p:cNvSpPr txBox="1"/>
          <p:nvPr/>
        </p:nvSpPr>
        <p:spPr>
          <a:xfrm>
            <a:off x="251520" y="836712"/>
            <a:ext cx="4104456" cy="523220"/>
          </a:xfrm>
          <a:prstGeom prst="rect">
            <a:avLst/>
          </a:prstGeom>
          <a:noFill/>
        </p:spPr>
        <p:txBody>
          <a:bodyPr wrap="square" rtlCol="0">
            <a:spAutoFit/>
          </a:bodyPr>
          <a:lstStyle/>
          <a:p>
            <a:r>
              <a:rPr lang="en-GB" sz="2800" b="1" dirty="0"/>
              <a:t>Preparation</a:t>
            </a:r>
          </a:p>
        </p:txBody>
      </p:sp>
      <p:sp>
        <p:nvSpPr>
          <p:cNvPr id="3" name="TextBox 2"/>
          <p:cNvSpPr txBox="1"/>
          <p:nvPr/>
        </p:nvSpPr>
        <p:spPr>
          <a:xfrm>
            <a:off x="4644008" y="6237312"/>
            <a:ext cx="4104456" cy="369332"/>
          </a:xfrm>
          <a:prstGeom prst="rect">
            <a:avLst/>
          </a:prstGeom>
          <a:noFill/>
        </p:spPr>
        <p:txBody>
          <a:bodyPr wrap="square" rtlCol="0">
            <a:spAutoFit/>
          </a:bodyPr>
          <a:lstStyle/>
          <a:p>
            <a:pPr algn="r"/>
            <a:r>
              <a:rPr lang="en-GB" dirty="0"/>
              <a:t>(Based on Cottrell, 2013,  p,91)</a:t>
            </a:r>
          </a:p>
        </p:txBody>
      </p:sp>
      <p:sp>
        <p:nvSpPr>
          <p:cNvPr id="8" name="TextBox 7"/>
          <p:cNvSpPr txBox="1"/>
          <p:nvPr/>
        </p:nvSpPr>
        <p:spPr>
          <a:xfrm>
            <a:off x="395536" y="4081715"/>
            <a:ext cx="8496944"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Is there a friend or colleague who may have similar experience that you can talk the problem through with?</a:t>
            </a:r>
          </a:p>
          <a:p>
            <a:pPr marL="342900" indent="-342900">
              <a:spcBef>
                <a:spcPts val="600"/>
              </a:spcBef>
              <a:spcAft>
                <a:spcPts val="600"/>
              </a:spcAft>
              <a:buFont typeface="Arial" panose="020B0604020202020204" pitchFamily="34" charset="0"/>
              <a:buChar char="•"/>
            </a:pPr>
            <a:r>
              <a:rPr lang="en-GB" sz="2400" dirty="0"/>
              <a:t>Is there a Mentor, Supervisor or Line Manager who might be able to contribute information?</a:t>
            </a:r>
          </a:p>
        </p:txBody>
      </p:sp>
      <p:sp>
        <p:nvSpPr>
          <p:cNvPr id="9" name="TextBox 8"/>
          <p:cNvSpPr txBox="1"/>
          <p:nvPr/>
        </p:nvSpPr>
        <p:spPr>
          <a:xfrm>
            <a:off x="323528" y="3433643"/>
            <a:ext cx="5544616" cy="523220"/>
          </a:xfrm>
          <a:prstGeom prst="rect">
            <a:avLst/>
          </a:prstGeom>
          <a:noFill/>
        </p:spPr>
        <p:txBody>
          <a:bodyPr wrap="square" rtlCol="0">
            <a:spAutoFit/>
          </a:bodyPr>
          <a:lstStyle/>
          <a:p>
            <a:r>
              <a:rPr lang="en-GB" sz="2800" b="1" dirty="0"/>
              <a:t>Sharing (not included in Cottrell)</a:t>
            </a:r>
          </a:p>
        </p:txBody>
      </p:sp>
    </p:spTree>
    <p:extLst>
      <p:ext uri="{BB962C8B-B14F-4D97-AF65-F5344CB8AC3E}">
        <p14:creationId xmlns:p14="http://schemas.microsoft.com/office/powerpoint/2010/main" val="306084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P spid="8" grpId="0" build="p"/>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719395"/>
          </a:xfrm>
        </p:spPr>
        <p:txBody>
          <a:bodyPr>
            <a:normAutofit/>
          </a:bodyPr>
          <a:lstStyle/>
          <a:p>
            <a:r>
              <a:rPr lang="en-GB" sz="3600" b="1" dirty="0">
                <a:latin typeface="Arial" panose="020B0604020202020204" pitchFamily="34" charset="0"/>
                <a:cs typeface="Arial" panose="020B0604020202020204" pitchFamily="34" charset="0"/>
              </a:rPr>
              <a:t>Creative thinking</a:t>
            </a:r>
          </a:p>
        </p:txBody>
      </p:sp>
      <p:sp>
        <p:nvSpPr>
          <p:cNvPr id="4" name="Content Placeholder 3"/>
          <p:cNvSpPr>
            <a:spLocks noGrp="1"/>
          </p:cNvSpPr>
          <p:nvPr>
            <p:ph sz="half" idx="2"/>
          </p:nvPr>
        </p:nvSpPr>
        <p:spPr>
          <a:xfrm>
            <a:off x="323528" y="1412776"/>
            <a:ext cx="8568952" cy="4248472"/>
          </a:xfrm>
        </p:spPr>
        <p:txBody>
          <a:bodyPr>
            <a:normAutofit/>
          </a:bodyPr>
          <a:lstStyle/>
          <a:p>
            <a:r>
              <a:rPr lang="en-GB" sz="2400" dirty="0">
                <a:cs typeface="Arial" panose="020B0604020202020204" pitchFamily="34" charset="0"/>
              </a:rPr>
              <a:t>As with the other concepts in this Part of Theme 2 you can find any number of definitions of what constitutes </a:t>
            </a:r>
            <a:r>
              <a:rPr lang="en-GB" sz="2400" b="1" dirty="0">
                <a:cs typeface="Arial" panose="020B0604020202020204" pitchFamily="34" charset="0"/>
              </a:rPr>
              <a:t>creative thinking</a:t>
            </a:r>
          </a:p>
          <a:p>
            <a:r>
              <a:rPr lang="en-GB" sz="2400" dirty="0">
                <a:cs typeface="Arial" panose="020B0604020202020204" pitchFamily="34" charset="0"/>
              </a:rPr>
              <a:t>However, </a:t>
            </a:r>
            <a:r>
              <a:rPr lang="en-GB" sz="2400" b="1" dirty="0">
                <a:cs typeface="Arial" panose="020B0604020202020204" pitchFamily="34" charset="0"/>
              </a:rPr>
              <a:t>Creative thinking</a:t>
            </a:r>
            <a:r>
              <a:rPr lang="en-GB" sz="2400" dirty="0">
                <a:cs typeface="Arial" panose="020B0604020202020204" pitchFamily="34" charset="0"/>
              </a:rPr>
              <a:t> can be seen to include;</a:t>
            </a:r>
          </a:p>
          <a:p>
            <a:r>
              <a:rPr lang="en-GB" sz="2400" dirty="0">
                <a:cs typeface="Arial" panose="020B0604020202020204" pitchFamily="34" charset="0"/>
              </a:rPr>
              <a:t>Creating new ideas in specific contexts;</a:t>
            </a:r>
          </a:p>
          <a:p>
            <a:r>
              <a:rPr lang="en-GB" sz="2400" dirty="0">
                <a:cs typeface="Arial" panose="020B0604020202020204" pitchFamily="34" charset="0"/>
              </a:rPr>
              <a:t>Seeing existing situations in a new way or from a new angle; </a:t>
            </a:r>
          </a:p>
          <a:p>
            <a:r>
              <a:rPr lang="en-GB" sz="2400" dirty="0">
                <a:cs typeface="Arial" panose="020B0604020202020204" pitchFamily="34" charset="0"/>
              </a:rPr>
              <a:t>Identifying alternative explanations;</a:t>
            </a:r>
          </a:p>
          <a:p>
            <a:r>
              <a:rPr lang="en-GB" sz="2400" dirty="0">
                <a:cs typeface="Arial" panose="020B0604020202020204" pitchFamily="34" charset="0"/>
              </a:rPr>
              <a:t>Seeing or making links between disparate facts or situations to create a new way of working</a:t>
            </a:r>
          </a:p>
        </p:txBody>
      </p:sp>
    </p:spTree>
    <p:extLst>
      <p:ext uri="{BB962C8B-B14F-4D97-AF65-F5344CB8AC3E}">
        <p14:creationId xmlns:p14="http://schemas.microsoft.com/office/powerpoint/2010/main" val="427901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719395"/>
          </a:xfrm>
        </p:spPr>
        <p:txBody>
          <a:bodyPr>
            <a:normAutofit/>
          </a:bodyPr>
          <a:lstStyle/>
          <a:p>
            <a:r>
              <a:rPr lang="en-GB" sz="3600" b="1" dirty="0">
                <a:latin typeface="Arial" panose="020B0604020202020204" pitchFamily="34" charset="0"/>
                <a:cs typeface="Arial" panose="020B0604020202020204" pitchFamily="34" charset="0"/>
              </a:rPr>
              <a:t>Creative Thinking Mindsets</a:t>
            </a:r>
          </a:p>
        </p:txBody>
      </p:sp>
      <p:sp>
        <p:nvSpPr>
          <p:cNvPr id="4" name="Content Placeholder 3"/>
          <p:cNvSpPr>
            <a:spLocks noGrp="1"/>
          </p:cNvSpPr>
          <p:nvPr>
            <p:ph sz="half" idx="2"/>
          </p:nvPr>
        </p:nvSpPr>
        <p:spPr>
          <a:xfrm>
            <a:off x="179512" y="908720"/>
            <a:ext cx="8568952" cy="2880320"/>
          </a:xfrm>
        </p:spPr>
        <p:txBody>
          <a:bodyPr>
            <a:normAutofit/>
          </a:bodyPr>
          <a:lstStyle/>
          <a:p>
            <a:r>
              <a:rPr lang="en-GB" sz="2400" dirty="0">
                <a:latin typeface="+mj-lt"/>
                <a:cs typeface="Arial" panose="020B0604020202020204" pitchFamily="34" charset="0"/>
              </a:rPr>
              <a:t>When looking at creative thinking some of the advice might contradict the logical, sequential methods outlined by Cottrell above</a:t>
            </a:r>
          </a:p>
          <a:p>
            <a:r>
              <a:rPr lang="en-GB" sz="2400" dirty="0">
                <a:latin typeface="+mj-lt"/>
                <a:cs typeface="Arial" panose="020B0604020202020204" pitchFamily="34" charset="0"/>
              </a:rPr>
              <a:t>For example, Roberto (2019) in </a:t>
            </a:r>
            <a:r>
              <a:rPr lang="en-GB" sz="2400" i="1" dirty="0">
                <a:latin typeface="+mj-lt"/>
                <a:cs typeface="Arial" panose="020B0604020202020204" pitchFamily="34" charset="0"/>
              </a:rPr>
              <a:t>Unlocking Creativity: How to Solve Any Problem and Make the Best Decisions by Shifting Creative Mindsets</a:t>
            </a:r>
            <a:r>
              <a:rPr lang="en-GB" sz="2400" dirty="0">
                <a:latin typeface="+mj-lt"/>
                <a:cs typeface="Arial" panose="020B0604020202020204" pitchFamily="34" charset="0"/>
              </a:rPr>
              <a:t> talks about breaking away from a number of ‘traditional’ mindsets, including;</a:t>
            </a:r>
          </a:p>
        </p:txBody>
      </p:sp>
      <p:sp>
        <p:nvSpPr>
          <p:cNvPr id="3" name="TextBox 2"/>
          <p:cNvSpPr txBox="1"/>
          <p:nvPr/>
        </p:nvSpPr>
        <p:spPr>
          <a:xfrm>
            <a:off x="2699792" y="3789040"/>
            <a:ext cx="4032448" cy="190821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The linear </a:t>
            </a:r>
            <a:r>
              <a:rPr lang="en-GB" sz="2200" dirty="0" err="1"/>
              <a:t>mindset</a:t>
            </a:r>
            <a:r>
              <a:rPr lang="en-GB" sz="2200" dirty="0"/>
              <a:t>;</a:t>
            </a:r>
          </a:p>
          <a:p>
            <a:pPr marL="285750" indent="-285750">
              <a:spcBef>
                <a:spcPts val="600"/>
              </a:spcBef>
              <a:spcAft>
                <a:spcPts val="600"/>
              </a:spcAft>
              <a:buFont typeface="Arial" panose="020B0604020202020204" pitchFamily="34" charset="0"/>
              <a:buChar char="•"/>
            </a:pPr>
            <a:r>
              <a:rPr lang="en-GB" sz="2200" dirty="0"/>
              <a:t>The benchmarking </a:t>
            </a:r>
            <a:r>
              <a:rPr lang="en-GB" sz="2200" dirty="0" err="1"/>
              <a:t>mindset</a:t>
            </a:r>
            <a:r>
              <a:rPr lang="en-GB" sz="2200" dirty="0"/>
              <a:t>;</a:t>
            </a:r>
          </a:p>
          <a:p>
            <a:pPr marL="285750" indent="-285750">
              <a:spcBef>
                <a:spcPts val="600"/>
              </a:spcBef>
              <a:spcAft>
                <a:spcPts val="600"/>
              </a:spcAft>
              <a:buFont typeface="Arial" panose="020B0604020202020204" pitchFamily="34" charset="0"/>
              <a:buChar char="•"/>
            </a:pPr>
            <a:r>
              <a:rPr lang="en-GB" sz="2200" dirty="0"/>
              <a:t>The structural </a:t>
            </a:r>
            <a:r>
              <a:rPr lang="en-GB" sz="2200" dirty="0" err="1"/>
              <a:t>mindset</a:t>
            </a:r>
            <a:r>
              <a:rPr lang="en-GB" sz="2200" dirty="0"/>
              <a:t>; and,</a:t>
            </a:r>
          </a:p>
          <a:p>
            <a:pPr marL="285750" indent="-285750">
              <a:spcBef>
                <a:spcPts val="600"/>
              </a:spcBef>
              <a:spcAft>
                <a:spcPts val="600"/>
              </a:spcAft>
              <a:buFont typeface="Arial" panose="020B0604020202020204" pitchFamily="34" charset="0"/>
              <a:buChar char="•"/>
            </a:pPr>
            <a:r>
              <a:rPr lang="en-GB" sz="2200" dirty="0"/>
              <a:t>The Naysayer </a:t>
            </a:r>
            <a:r>
              <a:rPr lang="en-GB" sz="2200" dirty="0" err="1"/>
              <a:t>mindset</a:t>
            </a:r>
            <a:r>
              <a:rPr lang="en-GB" sz="2200" dirty="0"/>
              <a:t>;</a:t>
            </a:r>
          </a:p>
        </p:txBody>
      </p:sp>
      <p:sp>
        <p:nvSpPr>
          <p:cNvPr id="6" name="TextBox 5"/>
          <p:cNvSpPr txBox="1"/>
          <p:nvPr/>
        </p:nvSpPr>
        <p:spPr>
          <a:xfrm>
            <a:off x="2627784" y="5805264"/>
            <a:ext cx="6048672" cy="461665"/>
          </a:xfrm>
          <a:prstGeom prst="rect">
            <a:avLst/>
          </a:prstGeom>
          <a:noFill/>
        </p:spPr>
        <p:txBody>
          <a:bodyPr wrap="square" rtlCol="0">
            <a:spAutoFit/>
          </a:bodyPr>
          <a:lstStyle/>
          <a:p>
            <a:r>
              <a:rPr lang="en-GB" sz="2400" dirty="0"/>
              <a:t>We will briefly look at each of these in turn</a:t>
            </a:r>
          </a:p>
        </p:txBody>
      </p:sp>
    </p:spTree>
    <p:extLst>
      <p:ext uri="{BB962C8B-B14F-4D97-AF65-F5344CB8AC3E}">
        <p14:creationId xmlns:p14="http://schemas.microsoft.com/office/powerpoint/2010/main" val="3980736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Creative Thinking Mindsets</a:t>
            </a:r>
          </a:p>
        </p:txBody>
      </p:sp>
      <p:sp>
        <p:nvSpPr>
          <p:cNvPr id="3" name="TextBox 2"/>
          <p:cNvSpPr txBox="1"/>
          <p:nvPr/>
        </p:nvSpPr>
        <p:spPr>
          <a:xfrm>
            <a:off x="333872" y="1196752"/>
            <a:ext cx="8496944" cy="276998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The traditional linear </a:t>
            </a:r>
            <a:r>
              <a:rPr lang="en-GB" sz="2200" dirty="0" err="1"/>
              <a:t>mindset</a:t>
            </a:r>
            <a:r>
              <a:rPr lang="en-GB" sz="2200" dirty="0"/>
              <a:t> follows a linear sequence (hence the name)</a:t>
            </a:r>
          </a:p>
          <a:p>
            <a:pPr marL="285750" indent="-285750">
              <a:spcBef>
                <a:spcPts val="600"/>
              </a:spcBef>
              <a:spcAft>
                <a:spcPts val="600"/>
              </a:spcAft>
              <a:buFont typeface="Arial" panose="020B0604020202020204" pitchFamily="34" charset="0"/>
              <a:buChar char="•"/>
            </a:pPr>
            <a:r>
              <a:rPr lang="en-GB" sz="2200" dirty="0"/>
              <a:t>Thinking and planning is sequential, e.g. one target builds on another or is month by month</a:t>
            </a:r>
          </a:p>
          <a:p>
            <a:pPr marL="285750" indent="-285750">
              <a:spcBef>
                <a:spcPts val="600"/>
              </a:spcBef>
              <a:spcAft>
                <a:spcPts val="600"/>
              </a:spcAft>
              <a:buFont typeface="Arial" panose="020B0604020202020204" pitchFamily="34" charset="0"/>
              <a:buChar char="•"/>
            </a:pPr>
            <a:r>
              <a:rPr lang="en-GB" sz="2200" dirty="0"/>
              <a:t>Roberto argues that creative thinking is non-linear, it involves repeated iterations of the problem (from different perspectives), experimentation and the use of feedback loops </a:t>
            </a:r>
          </a:p>
        </p:txBody>
      </p:sp>
      <p:sp>
        <p:nvSpPr>
          <p:cNvPr id="4" name="TextBox 3"/>
          <p:cNvSpPr txBox="1"/>
          <p:nvPr/>
        </p:nvSpPr>
        <p:spPr>
          <a:xfrm>
            <a:off x="179512" y="620688"/>
            <a:ext cx="7632848" cy="523220"/>
          </a:xfrm>
          <a:prstGeom prst="rect">
            <a:avLst/>
          </a:prstGeom>
          <a:noFill/>
        </p:spPr>
        <p:txBody>
          <a:bodyPr wrap="square" rtlCol="0">
            <a:spAutoFit/>
          </a:bodyPr>
          <a:lstStyle/>
          <a:p>
            <a:r>
              <a:rPr lang="en-GB" sz="2800" b="1" dirty="0"/>
              <a:t>Removing Linear Mindsets</a:t>
            </a:r>
          </a:p>
        </p:txBody>
      </p:sp>
      <p:sp>
        <p:nvSpPr>
          <p:cNvPr id="5" name="TextBox 4"/>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
        <p:nvSpPr>
          <p:cNvPr id="6" name="TextBox 5"/>
          <p:cNvSpPr txBox="1"/>
          <p:nvPr/>
        </p:nvSpPr>
        <p:spPr>
          <a:xfrm>
            <a:off x="323528" y="3984243"/>
            <a:ext cx="8496944" cy="193899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An example would be Dropbox (cloud-based file sharing), rather than going through the full planning process the company produced a short video describing what they intended to do.</a:t>
            </a:r>
          </a:p>
          <a:p>
            <a:pPr marL="285750" indent="-285750">
              <a:spcBef>
                <a:spcPts val="600"/>
              </a:spcBef>
              <a:spcAft>
                <a:spcPts val="600"/>
              </a:spcAft>
              <a:buFont typeface="Arial" panose="020B0604020202020204" pitchFamily="34" charset="0"/>
              <a:buChar char="•"/>
            </a:pPr>
            <a:r>
              <a:rPr lang="en-GB" sz="2200" dirty="0"/>
              <a:t>This went viral, 75,000 people signed up to test the product and their feedback led to a successful launch</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3573016"/>
            <a:ext cx="336248" cy="336248"/>
          </a:xfrm>
          <a:prstGeom prst="rect">
            <a:avLst/>
          </a:prstGeom>
        </p:spPr>
      </p:pic>
    </p:spTree>
    <p:extLst>
      <p:ext uri="{BB962C8B-B14F-4D97-AF65-F5344CB8AC3E}">
        <p14:creationId xmlns:p14="http://schemas.microsoft.com/office/powerpoint/2010/main" val="245602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Creative Thinking Mindsets</a:t>
            </a:r>
          </a:p>
        </p:txBody>
      </p:sp>
      <p:sp>
        <p:nvSpPr>
          <p:cNvPr id="3" name="TextBox 2"/>
          <p:cNvSpPr txBox="1"/>
          <p:nvPr/>
        </p:nvSpPr>
        <p:spPr>
          <a:xfrm>
            <a:off x="333872" y="1340768"/>
            <a:ext cx="8496944" cy="507831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The traditional benchmarking </a:t>
            </a:r>
            <a:r>
              <a:rPr lang="en-GB" sz="2200" dirty="0" err="1"/>
              <a:t>mindset</a:t>
            </a:r>
            <a:r>
              <a:rPr lang="en-GB" sz="2200" dirty="0"/>
              <a:t> looks to the biggest competitor and asks ‘how can we copy what they do?</a:t>
            </a:r>
          </a:p>
          <a:p>
            <a:pPr marL="285750" indent="-285750">
              <a:spcBef>
                <a:spcPts val="600"/>
              </a:spcBef>
              <a:spcAft>
                <a:spcPts val="600"/>
              </a:spcAft>
              <a:buFont typeface="Arial" panose="020B0604020202020204" pitchFamily="34" charset="0"/>
              <a:buChar char="•"/>
            </a:pPr>
            <a:r>
              <a:rPr lang="en-GB" sz="2200" dirty="0"/>
              <a:t>This leads to trying to be a copy of your competitor, to be No. 1</a:t>
            </a:r>
          </a:p>
          <a:p>
            <a:pPr marL="285750" indent="-285750">
              <a:spcBef>
                <a:spcPts val="600"/>
              </a:spcBef>
              <a:spcAft>
                <a:spcPts val="600"/>
              </a:spcAft>
              <a:buFont typeface="Arial" panose="020B0604020202020204" pitchFamily="34" charset="0"/>
              <a:buChar char="•"/>
            </a:pPr>
            <a:r>
              <a:rPr lang="en-GB" sz="2200" dirty="0"/>
              <a:t>Roberto argues that, whilst keeping up with the competition is important, copying is not the best way to do this (fixation)</a:t>
            </a:r>
          </a:p>
          <a:p>
            <a:pPr marL="285750" indent="-285750">
              <a:spcBef>
                <a:spcPts val="600"/>
              </a:spcBef>
              <a:spcAft>
                <a:spcPts val="600"/>
              </a:spcAft>
              <a:buFont typeface="Arial" panose="020B0604020202020204" pitchFamily="34" charset="0"/>
              <a:buChar char="•"/>
            </a:pPr>
            <a:r>
              <a:rPr lang="en-GB" sz="2200" dirty="0"/>
              <a:t>Can you beat a competitor at their own game when they wrote the rules? Roberto suggests changing the rules</a:t>
            </a:r>
          </a:p>
          <a:p>
            <a:pPr marL="285750" indent="-285750">
              <a:spcBef>
                <a:spcPts val="600"/>
              </a:spcBef>
              <a:spcAft>
                <a:spcPts val="600"/>
              </a:spcAft>
              <a:buFont typeface="Arial" panose="020B0604020202020204" pitchFamily="34" charset="0"/>
              <a:buChar char="•"/>
            </a:pPr>
            <a:r>
              <a:rPr lang="en-GB" sz="2200" dirty="0"/>
              <a:t>An example would be Avis Car Rental who were the second biggest rental company. They came up with a campaign which turned this to their advantage</a:t>
            </a:r>
          </a:p>
          <a:p>
            <a:pPr algn="ctr">
              <a:spcBef>
                <a:spcPts val="600"/>
              </a:spcBef>
              <a:spcAft>
                <a:spcPts val="600"/>
              </a:spcAft>
            </a:pPr>
            <a:r>
              <a:rPr lang="en-GB" sz="2200" dirty="0"/>
              <a:t>"Avis is only No. 2. in rental cars. So we try harder."</a:t>
            </a:r>
          </a:p>
          <a:p>
            <a:pPr marL="285750" indent="-285750">
              <a:spcBef>
                <a:spcPts val="600"/>
              </a:spcBef>
              <a:spcAft>
                <a:spcPts val="600"/>
              </a:spcAft>
              <a:buFont typeface="Arial" panose="020B0604020202020204" pitchFamily="34" charset="0"/>
              <a:buChar char="•"/>
            </a:pPr>
            <a:endParaRPr lang="en-GB" sz="2200" dirty="0"/>
          </a:p>
        </p:txBody>
      </p:sp>
      <p:sp>
        <p:nvSpPr>
          <p:cNvPr id="4" name="TextBox 3"/>
          <p:cNvSpPr txBox="1"/>
          <p:nvPr/>
        </p:nvSpPr>
        <p:spPr>
          <a:xfrm>
            <a:off x="179512" y="764704"/>
            <a:ext cx="6264696" cy="523220"/>
          </a:xfrm>
          <a:prstGeom prst="rect">
            <a:avLst/>
          </a:prstGeom>
          <a:noFill/>
        </p:spPr>
        <p:txBody>
          <a:bodyPr wrap="square" rtlCol="0">
            <a:spAutoFit/>
          </a:bodyPr>
          <a:lstStyle/>
          <a:p>
            <a:r>
              <a:rPr lang="en-GB" sz="2800" b="1" dirty="0"/>
              <a:t>Removing Benchmarking Mindsets</a:t>
            </a:r>
          </a:p>
        </p:txBody>
      </p:sp>
      <p:sp>
        <p:nvSpPr>
          <p:cNvPr id="5" name="TextBox 4"/>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Tree>
    <p:extLst>
      <p:ext uri="{BB962C8B-B14F-4D97-AF65-F5344CB8AC3E}">
        <p14:creationId xmlns:p14="http://schemas.microsoft.com/office/powerpoint/2010/main" val="363682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Creative Thinking Mindsets</a:t>
            </a:r>
          </a:p>
        </p:txBody>
      </p:sp>
      <p:sp>
        <p:nvSpPr>
          <p:cNvPr id="3" name="TextBox 2"/>
          <p:cNvSpPr txBox="1"/>
          <p:nvPr/>
        </p:nvSpPr>
        <p:spPr>
          <a:xfrm>
            <a:off x="333872" y="1340768"/>
            <a:ext cx="8496944"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According to Roberto the structural </a:t>
            </a:r>
            <a:r>
              <a:rPr lang="en-GB" sz="2200" dirty="0" err="1"/>
              <a:t>mindset</a:t>
            </a:r>
            <a:r>
              <a:rPr lang="en-GB" sz="2200" dirty="0"/>
              <a:t> occurs when a large organisation feels that it has become ‘stale’ and uncreative.</a:t>
            </a:r>
          </a:p>
          <a:p>
            <a:pPr marL="285750" indent="-285750">
              <a:spcBef>
                <a:spcPts val="600"/>
              </a:spcBef>
              <a:spcAft>
                <a:spcPts val="600"/>
              </a:spcAft>
              <a:buFont typeface="Arial" panose="020B0604020202020204" pitchFamily="34" charset="0"/>
              <a:buChar char="•"/>
            </a:pPr>
            <a:r>
              <a:rPr lang="en-GB" sz="2200" dirty="0"/>
              <a:t>In a traditional organisation the temptation is either to move staff within the existing structure</a:t>
            </a:r>
          </a:p>
          <a:p>
            <a:pPr marL="285750" indent="-285750">
              <a:spcBef>
                <a:spcPts val="600"/>
              </a:spcBef>
              <a:spcAft>
                <a:spcPts val="600"/>
              </a:spcAft>
              <a:buFont typeface="Arial" panose="020B0604020202020204" pitchFamily="34" charset="0"/>
              <a:buChar char="•"/>
            </a:pPr>
            <a:r>
              <a:rPr lang="en-GB" sz="2200" dirty="0"/>
              <a:t>Or to ‘re-structure’ the organisation</a:t>
            </a:r>
          </a:p>
          <a:p>
            <a:pPr marL="285750" indent="-285750">
              <a:spcBef>
                <a:spcPts val="600"/>
              </a:spcBef>
              <a:spcAft>
                <a:spcPts val="600"/>
              </a:spcAft>
              <a:buFont typeface="Arial" panose="020B0604020202020204" pitchFamily="34" charset="0"/>
              <a:buChar char="•"/>
            </a:pPr>
            <a:r>
              <a:rPr lang="en-GB" sz="2200" dirty="0"/>
              <a:t>This can work but if it doesn’t then a more creative solution would be to create multi-departmental teams</a:t>
            </a:r>
          </a:p>
          <a:p>
            <a:pPr marL="285750" indent="-285750">
              <a:spcBef>
                <a:spcPts val="600"/>
              </a:spcBef>
              <a:spcAft>
                <a:spcPts val="600"/>
              </a:spcAft>
              <a:buFont typeface="Arial" panose="020B0604020202020204" pitchFamily="34" charset="0"/>
              <a:buChar char="•"/>
            </a:pPr>
            <a:r>
              <a:rPr lang="en-GB" sz="2200" dirty="0"/>
              <a:t>The Pixar film company took this approach when production on a film had stalled, the Director still had over-all control but a ‘</a:t>
            </a:r>
            <a:r>
              <a:rPr lang="en-GB" sz="2200" dirty="0" err="1"/>
              <a:t>brainstrust</a:t>
            </a:r>
            <a:r>
              <a:rPr lang="en-GB" sz="2200" dirty="0"/>
              <a:t>’ made up of different staff helped to assess the problem</a:t>
            </a:r>
          </a:p>
        </p:txBody>
      </p:sp>
      <p:sp>
        <p:nvSpPr>
          <p:cNvPr id="4" name="TextBox 3"/>
          <p:cNvSpPr txBox="1"/>
          <p:nvPr/>
        </p:nvSpPr>
        <p:spPr>
          <a:xfrm>
            <a:off x="179512" y="764704"/>
            <a:ext cx="6264696" cy="523220"/>
          </a:xfrm>
          <a:prstGeom prst="rect">
            <a:avLst/>
          </a:prstGeom>
          <a:noFill/>
        </p:spPr>
        <p:txBody>
          <a:bodyPr wrap="square" rtlCol="0">
            <a:spAutoFit/>
          </a:bodyPr>
          <a:lstStyle/>
          <a:p>
            <a:r>
              <a:rPr lang="en-GB" sz="2800" b="1" dirty="0"/>
              <a:t>Removing the Structural </a:t>
            </a:r>
            <a:r>
              <a:rPr lang="en-GB" sz="2800" b="1" dirty="0" err="1"/>
              <a:t>Mindset</a:t>
            </a:r>
            <a:endParaRPr lang="en-GB" sz="2800" b="1" dirty="0"/>
          </a:p>
        </p:txBody>
      </p:sp>
      <p:sp>
        <p:nvSpPr>
          <p:cNvPr id="5" name="TextBox 4"/>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Tree>
    <p:extLst>
      <p:ext uri="{BB962C8B-B14F-4D97-AF65-F5344CB8AC3E}">
        <p14:creationId xmlns:p14="http://schemas.microsoft.com/office/powerpoint/2010/main" val="4598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467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Creative Thinking Mindsets</a:t>
            </a:r>
          </a:p>
        </p:txBody>
      </p:sp>
      <p:sp>
        <p:nvSpPr>
          <p:cNvPr id="3" name="TextBox 2"/>
          <p:cNvSpPr txBox="1"/>
          <p:nvPr/>
        </p:nvSpPr>
        <p:spPr>
          <a:xfrm>
            <a:off x="333872" y="1484784"/>
            <a:ext cx="8496944"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This </a:t>
            </a:r>
            <a:r>
              <a:rPr lang="en-GB" sz="2200" dirty="0" err="1"/>
              <a:t>mindset</a:t>
            </a:r>
            <a:r>
              <a:rPr lang="en-GB" sz="2200" dirty="0"/>
              <a:t> might also be described as being ‘risk averse’.</a:t>
            </a:r>
          </a:p>
          <a:p>
            <a:pPr marL="285750" indent="-285750">
              <a:spcBef>
                <a:spcPts val="600"/>
              </a:spcBef>
              <a:spcAft>
                <a:spcPts val="600"/>
              </a:spcAft>
              <a:buFont typeface="Arial" panose="020B0604020202020204" pitchFamily="34" charset="0"/>
              <a:buChar char="•"/>
            </a:pPr>
            <a:r>
              <a:rPr lang="en-GB" sz="2200" dirty="0"/>
              <a:t>Roberto argues that, although it is a good thing to play ‘devil’s advocate’ and ask “What if it doesn’t work?”, </a:t>
            </a:r>
          </a:p>
          <a:p>
            <a:pPr marL="285750" indent="-285750">
              <a:spcBef>
                <a:spcPts val="600"/>
              </a:spcBef>
              <a:spcAft>
                <a:spcPts val="600"/>
              </a:spcAft>
              <a:buFont typeface="Arial" panose="020B0604020202020204" pitchFamily="34" charset="0"/>
              <a:buChar char="•"/>
            </a:pPr>
            <a:r>
              <a:rPr lang="en-GB" sz="2200" dirty="0"/>
              <a:t>This becomes counter-productive when that becomes “That won’t work because….” </a:t>
            </a:r>
          </a:p>
          <a:p>
            <a:pPr marL="285750" indent="-285750">
              <a:spcBef>
                <a:spcPts val="600"/>
              </a:spcBef>
              <a:spcAft>
                <a:spcPts val="600"/>
              </a:spcAft>
              <a:buFont typeface="Arial" panose="020B0604020202020204" pitchFamily="34" charset="0"/>
              <a:buChar char="•"/>
            </a:pPr>
            <a:r>
              <a:rPr lang="en-GB" sz="2200" dirty="0"/>
              <a:t>Roberto suggests that a potential project should be evaluated as though it had already happened and the analysis should be on what needed to happen to make the project work</a:t>
            </a:r>
          </a:p>
        </p:txBody>
      </p:sp>
      <p:sp>
        <p:nvSpPr>
          <p:cNvPr id="4" name="TextBox 3"/>
          <p:cNvSpPr txBox="1"/>
          <p:nvPr/>
        </p:nvSpPr>
        <p:spPr>
          <a:xfrm>
            <a:off x="179512" y="764704"/>
            <a:ext cx="6264696" cy="523220"/>
          </a:xfrm>
          <a:prstGeom prst="rect">
            <a:avLst/>
          </a:prstGeom>
          <a:noFill/>
        </p:spPr>
        <p:txBody>
          <a:bodyPr wrap="square" rtlCol="0">
            <a:spAutoFit/>
          </a:bodyPr>
          <a:lstStyle/>
          <a:p>
            <a:r>
              <a:rPr lang="en-GB" sz="2800" b="1" dirty="0"/>
              <a:t>Removing the Naysayer </a:t>
            </a:r>
            <a:r>
              <a:rPr lang="en-GB" sz="2800" b="1" dirty="0" err="1"/>
              <a:t>Mindset</a:t>
            </a:r>
            <a:endParaRPr lang="en-GB" sz="2800" b="1" dirty="0"/>
          </a:p>
        </p:txBody>
      </p:sp>
      <p:sp>
        <p:nvSpPr>
          <p:cNvPr id="5" name="TextBox 4"/>
          <p:cNvSpPr txBox="1"/>
          <p:nvPr/>
        </p:nvSpPr>
        <p:spPr>
          <a:xfrm>
            <a:off x="3131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25090" y="5759244"/>
            <a:ext cx="662734" cy="662734"/>
          </a:xfrm>
          <a:prstGeom prst="rect">
            <a:avLst/>
          </a:prstGeom>
        </p:spPr>
      </p:pic>
      <p:sp>
        <p:nvSpPr>
          <p:cNvPr id="7" name="TextBox 6"/>
          <p:cNvSpPr txBox="1"/>
          <p:nvPr/>
        </p:nvSpPr>
        <p:spPr>
          <a:xfrm>
            <a:off x="2915816" y="5777464"/>
            <a:ext cx="5952214" cy="369332"/>
          </a:xfrm>
          <a:prstGeom prst="rect">
            <a:avLst/>
          </a:prstGeom>
          <a:noFill/>
        </p:spPr>
        <p:txBody>
          <a:bodyPr wrap="square" rtlCol="0">
            <a:spAutoFit/>
          </a:bodyPr>
          <a:lstStyle/>
          <a:p>
            <a:r>
              <a:rPr lang="en-GB" dirty="0"/>
              <a:t>Extension activity: </a:t>
            </a:r>
            <a:r>
              <a:rPr lang="en-GB" dirty="0">
                <a:hlinkClick r:id="rId3"/>
              </a:rPr>
              <a:t>Benjamin Zander - Work (How to give an A)</a:t>
            </a:r>
            <a:endParaRPr lang="en-GB" dirty="0"/>
          </a:p>
        </p:txBody>
      </p:sp>
    </p:spTree>
    <p:extLst>
      <p:ext uri="{BB962C8B-B14F-4D97-AF65-F5344CB8AC3E}">
        <p14:creationId xmlns:p14="http://schemas.microsoft.com/office/powerpoint/2010/main" val="13893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Autofit/>
          </a:bodyPr>
          <a:lstStyle/>
          <a:p>
            <a:r>
              <a:rPr lang="en-GB" sz="3600" b="1" dirty="0">
                <a:latin typeface="Arial" panose="020B0604020202020204" pitchFamily="34" charset="0"/>
                <a:cs typeface="Arial" panose="020B0604020202020204" pitchFamily="34" charset="0"/>
              </a:rPr>
              <a:t>Are we killing creativity? </a:t>
            </a:r>
          </a:p>
        </p:txBody>
      </p:sp>
      <p:sp>
        <p:nvSpPr>
          <p:cNvPr id="3" name="TextBox 2"/>
          <p:cNvSpPr txBox="1"/>
          <p:nvPr/>
        </p:nvSpPr>
        <p:spPr>
          <a:xfrm>
            <a:off x="333872" y="980728"/>
            <a:ext cx="8496944"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Some theorists go further than Roberto in criticising this lack of creativity</a:t>
            </a:r>
          </a:p>
          <a:p>
            <a:pPr marL="342900" indent="-342900">
              <a:spcBef>
                <a:spcPts val="600"/>
              </a:spcBef>
              <a:spcAft>
                <a:spcPts val="600"/>
              </a:spcAft>
              <a:buFont typeface="Arial" panose="020B0604020202020204" pitchFamily="34" charset="0"/>
              <a:buChar char="•"/>
            </a:pPr>
            <a:r>
              <a:rPr lang="en-GB" sz="2200" dirty="0"/>
              <a:t>They see the issue as being not with thinking within organisation but in the way that we are educated</a:t>
            </a:r>
          </a:p>
          <a:p>
            <a:pPr marL="342900" indent="-342900">
              <a:spcBef>
                <a:spcPts val="600"/>
              </a:spcBef>
              <a:spcAft>
                <a:spcPts val="600"/>
              </a:spcAft>
              <a:buFont typeface="Arial" panose="020B0604020202020204" pitchFamily="34" charset="0"/>
              <a:buChar char="•"/>
            </a:pPr>
            <a:r>
              <a:rPr lang="en-GB" sz="2200" dirty="0"/>
              <a:t>For example, Professor Graham Donaldson (2015, p18), whose report </a:t>
            </a:r>
            <a:r>
              <a:rPr lang="en-GB" sz="2200" i="1" dirty="0">
                <a:hlinkClick r:id="rId3"/>
              </a:rPr>
              <a:t>Successful Futures</a:t>
            </a:r>
            <a:r>
              <a:rPr lang="en-GB" sz="2200" dirty="0">
                <a:hlinkClick r:id="rId3"/>
              </a:rPr>
              <a:t> </a:t>
            </a:r>
            <a:r>
              <a:rPr lang="en-GB" sz="2200" dirty="0"/>
              <a:t>has shaped the curriculum in Wales has argued that education should move away from ‘learning about’ to ‘learning to’, with a growing skills focus and an emphasis on application and development of higher-order skills, particularly </a:t>
            </a:r>
            <a:r>
              <a:rPr lang="en-GB" sz="2200" b="1" dirty="0"/>
              <a:t>creativity</a:t>
            </a:r>
            <a:r>
              <a:rPr lang="en-GB" sz="2200" dirty="0"/>
              <a:t> (entrepreneurship) and digital literacy.</a:t>
            </a:r>
          </a:p>
          <a:p>
            <a:pPr marL="342900" indent="-342900">
              <a:spcBef>
                <a:spcPts val="600"/>
              </a:spcBef>
              <a:spcAft>
                <a:spcPts val="600"/>
              </a:spcAft>
              <a:buFont typeface="Arial" panose="020B0604020202020204" pitchFamily="34" charset="0"/>
              <a:buChar char="•"/>
            </a:pPr>
            <a:r>
              <a:rPr lang="en-GB" sz="2200" dirty="0"/>
              <a:t>Sir Ken Robinson goes further and argues that ‘traditional’ education actually teaches the creativity out of us</a:t>
            </a:r>
          </a:p>
        </p:txBody>
      </p:sp>
    </p:spTree>
    <p:extLst>
      <p:ext uri="{BB962C8B-B14F-4D97-AF65-F5344CB8AC3E}">
        <p14:creationId xmlns:p14="http://schemas.microsoft.com/office/powerpoint/2010/main" val="256622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93823"/>
          </a:xfrm>
        </p:spPr>
        <p:txBody>
          <a:bodyPr/>
          <a:lstStyle/>
          <a:p>
            <a:r>
              <a:rPr lang="en-GB" b="1" dirty="0">
                <a:latin typeface="Arial" panose="020B0604020202020204" pitchFamily="34" charset="0"/>
                <a:cs typeface="Arial" panose="020B0604020202020204" pitchFamily="34" charset="0"/>
              </a:rPr>
              <a:t>Sir Ken Robinson</a:t>
            </a:r>
          </a:p>
        </p:txBody>
      </p:sp>
      <p:pic>
        <p:nvPicPr>
          <p:cNvPr id="19458" name="Picture 2" descr="G:\EAEE6004 Leadership and Entrepreneurship\6004 Reading List\ken-creativity.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092" y="1158949"/>
            <a:ext cx="8701094" cy="44644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25090" y="5805264"/>
            <a:ext cx="662734" cy="662734"/>
          </a:xfrm>
          <a:prstGeom prst="rect">
            <a:avLst/>
          </a:prstGeom>
        </p:spPr>
      </p:pic>
      <p:sp>
        <p:nvSpPr>
          <p:cNvPr id="5" name="TextBox 4"/>
          <p:cNvSpPr txBox="1"/>
          <p:nvPr/>
        </p:nvSpPr>
        <p:spPr>
          <a:xfrm>
            <a:off x="2987824" y="5877272"/>
            <a:ext cx="5952214" cy="369332"/>
          </a:xfrm>
          <a:prstGeom prst="rect">
            <a:avLst/>
          </a:prstGeom>
          <a:noFill/>
        </p:spPr>
        <p:txBody>
          <a:bodyPr wrap="square" rtlCol="0">
            <a:spAutoFit/>
          </a:bodyPr>
          <a:lstStyle/>
          <a:p>
            <a:r>
              <a:rPr lang="en-GB" dirty="0"/>
              <a:t>Extension activity: </a:t>
            </a:r>
            <a:r>
              <a:rPr lang="en-GB" dirty="0">
                <a:hlinkClick r:id="rId5"/>
              </a:rPr>
              <a:t>Do Schools destroy creativity</a:t>
            </a:r>
            <a:r>
              <a:rPr lang="en-GB" dirty="0"/>
              <a:t>?</a:t>
            </a:r>
          </a:p>
        </p:txBody>
      </p:sp>
    </p:spTree>
    <p:extLst>
      <p:ext uri="{BB962C8B-B14F-4D97-AF65-F5344CB8AC3E}">
        <p14:creationId xmlns:p14="http://schemas.microsoft.com/office/powerpoint/2010/main" val="1449898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930" y="238974"/>
            <a:ext cx="6900530" cy="5258060"/>
          </a:xfrm>
          <a:prstGeom prst="rect">
            <a:avLst/>
          </a:prstGeom>
        </p:spPr>
      </p:pic>
    </p:spTree>
    <p:extLst>
      <p:ext uri="{BB962C8B-B14F-4D97-AF65-F5344CB8AC3E}">
        <p14:creationId xmlns:p14="http://schemas.microsoft.com/office/powerpoint/2010/main" val="2713984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ChangeArrowheads="1"/>
          </p:cNvSpPr>
          <p:nvPr/>
        </p:nvSpPr>
        <p:spPr bwMode="auto">
          <a:xfrm>
            <a:off x="228600" y="1126322"/>
            <a:ext cx="880789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i="1" dirty="0">
                <a:latin typeface="+mj-lt"/>
              </a:rPr>
              <a:t>"Study without reflection is a waste of time; reflection without study is dangerous."</a:t>
            </a:r>
            <a:endParaRPr lang="en-US" altLang="en-US" i="1" dirty="0">
              <a:solidFill>
                <a:schemeClr val="accent2"/>
              </a:solidFill>
              <a:latin typeface="+mj-lt"/>
            </a:endParaRPr>
          </a:p>
        </p:txBody>
      </p:sp>
      <p:sp>
        <p:nvSpPr>
          <p:cNvPr id="5124" name="Rectangle 9"/>
          <p:cNvSpPr>
            <a:spLocks noGrp="1" noChangeArrowheads="1"/>
          </p:cNvSpPr>
          <p:nvPr>
            <p:ph type="title"/>
          </p:nvPr>
        </p:nvSpPr>
        <p:spPr>
          <a:xfrm>
            <a:off x="228600" y="116632"/>
            <a:ext cx="8077200" cy="885826"/>
          </a:xfrm>
        </p:spPr>
        <p:txBody>
          <a:bodyPr>
            <a:normAutofit fontScale="90000"/>
          </a:bodyPr>
          <a:lstStyle/>
          <a:p>
            <a:pPr eaLnBrk="1" hangingPunct="1"/>
            <a:br>
              <a:rPr lang="en-US" altLang="en-US" b="1" dirty="0"/>
            </a:br>
            <a:r>
              <a:rPr lang="en-US" altLang="en-US" b="1" dirty="0"/>
              <a:t>Critical Thinking - What is it? </a:t>
            </a:r>
            <a:br>
              <a:rPr lang="en-US" altLang="en-US" b="1" dirty="0"/>
            </a:br>
            <a:endParaRPr lang="en-US" altLang="en-US" b="1" dirty="0"/>
          </a:p>
        </p:txBody>
      </p:sp>
      <p:sp>
        <p:nvSpPr>
          <p:cNvPr id="2" name="TextBox 1"/>
          <p:cNvSpPr txBox="1"/>
          <p:nvPr/>
        </p:nvSpPr>
        <p:spPr>
          <a:xfrm>
            <a:off x="7524328" y="2226268"/>
            <a:ext cx="1224136" cy="369332"/>
          </a:xfrm>
          <a:prstGeom prst="rect">
            <a:avLst/>
          </a:prstGeom>
          <a:noFill/>
        </p:spPr>
        <p:txBody>
          <a:bodyPr wrap="square" rtlCol="0">
            <a:spAutoFit/>
          </a:bodyPr>
          <a:lstStyle/>
          <a:p>
            <a:r>
              <a:rPr lang="en-US" altLang="en-US" i="1" dirty="0">
                <a:latin typeface="+mj-lt"/>
              </a:rPr>
              <a:t>Confucius</a:t>
            </a:r>
            <a:endParaRPr lang="en-GB" dirty="0">
              <a:latin typeface="+mj-lt"/>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25688" y="4581128"/>
            <a:ext cx="2813720" cy="1874641"/>
          </a:xfrm>
          <a:prstGeom prst="rect">
            <a:avLst/>
          </a:prstGeom>
        </p:spPr>
      </p:pic>
      <p:sp>
        <p:nvSpPr>
          <p:cNvPr id="4" name="Cloud Callout 3"/>
          <p:cNvSpPr/>
          <p:nvPr/>
        </p:nvSpPr>
        <p:spPr>
          <a:xfrm>
            <a:off x="6300192" y="3356993"/>
            <a:ext cx="1584176" cy="1234766"/>
          </a:xfrm>
          <a:prstGeom prst="cloudCallout">
            <a:avLst>
              <a:gd name="adj1" fmla="val -99714"/>
              <a:gd name="adj2" fmla="val 48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thoughts are my own.</a:t>
            </a:r>
          </a:p>
        </p:txBody>
      </p:sp>
      <p:sp>
        <p:nvSpPr>
          <p:cNvPr id="10" name="Cloud Callout 9"/>
          <p:cNvSpPr/>
          <p:nvPr/>
        </p:nvSpPr>
        <p:spPr>
          <a:xfrm>
            <a:off x="4112704" y="2420888"/>
            <a:ext cx="1683432" cy="1404283"/>
          </a:xfrm>
          <a:prstGeom prst="cloudCallout">
            <a:avLst>
              <a:gd name="adj1" fmla="val -1909"/>
              <a:gd name="adj2" fmla="val 1202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think the same as her.</a:t>
            </a:r>
          </a:p>
        </p:txBody>
      </p:sp>
      <p:sp>
        <p:nvSpPr>
          <p:cNvPr id="11" name="Cloud Callout 10"/>
          <p:cNvSpPr/>
          <p:nvPr/>
        </p:nvSpPr>
        <p:spPr>
          <a:xfrm>
            <a:off x="2123728" y="2708920"/>
            <a:ext cx="1728192" cy="1420486"/>
          </a:xfrm>
          <a:prstGeom prst="cloudCallout">
            <a:avLst>
              <a:gd name="adj1" fmla="val 78819"/>
              <a:gd name="adj2" fmla="val 1098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think the same way</a:t>
            </a:r>
          </a:p>
        </p:txBody>
      </p:sp>
      <p:sp>
        <p:nvSpPr>
          <p:cNvPr id="12" name="Cloud Callout 11"/>
          <p:cNvSpPr/>
          <p:nvPr/>
        </p:nvSpPr>
        <p:spPr>
          <a:xfrm>
            <a:off x="395536" y="3501008"/>
            <a:ext cx="1692188" cy="1378782"/>
          </a:xfrm>
          <a:prstGeom prst="cloudCallout">
            <a:avLst>
              <a:gd name="adj1" fmla="val 150091"/>
              <a:gd name="adj2" fmla="val 508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agree so we must be right</a:t>
            </a:r>
          </a:p>
        </p:txBody>
      </p:sp>
    </p:spTree>
    <p:extLst>
      <p:ext uri="{BB962C8B-B14F-4D97-AF65-F5344CB8AC3E}">
        <p14:creationId xmlns:p14="http://schemas.microsoft.com/office/powerpoint/2010/main" val="45165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2" grpId="0"/>
      <p:bldP spid="4" grpId="0" animBg="1"/>
      <p:bldP spid="10" grpId="0" animBg="1"/>
      <p:bldP spid="11" grpId="0" animBg="1"/>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1520" y="152400"/>
            <a:ext cx="8458200" cy="1524000"/>
          </a:xfrm>
        </p:spPr>
        <p:txBody>
          <a:bodyPr/>
          <a:lstStyle/>
          <a:p>
            <a:pPr algn="l" eaLnBrk="1" hangingPunct="1"/>
            <a:r>
              <a:rPr lang="en-US" altLang="en-US" sz="3600" dirty="0">
                <a:solidFill>
                  <a:schemeClr val="tx1"/>
                </a:solidFill>
                <a:latin typeface="+mn-lt"/>
                <a:cs typeface="Times New Roman" panose="02020603050405020304" pitchFamily="18" charset="0"/>
              </a:rPr>
              <a:t>Critical thinking begins when you question </a:t>
            </a:r>
            <a:r>
              <a:rPr lang="en-US" altLang="en-US" sz="3600" dirty="0">
                <a:latin typeface="+mn-lt"/>
                <a:cs typeface="Times New Roman" panose="02020603050405020304" pitchFamily="18" charset="0"/>
              </a:rPr>
              <a:t>beyond ‘face value’</a:t>
            </a:r>
            <a:r>
              <a:rPr lang="en-US" altLang="en-US" sz="3600" dirty="0">
                <a:solidFill>
                  <a:schemeClr val="tx1"/>
                </a:solidFill>
                <a:latin typeface="+mn-lt"/>
                <a:cs typeface="Times New Roman" panose="02020603050405020304" pitchFamily="18" charset="0"/>
              </a:rPr>
              <a:t>.</a:t>
            </a:r>
          </a:p>
        </p:txBody>
      </p:sp>
      <p:sp>
        <p:nvSpPr>
          <p:cNvPr id="7171" name="Text Box 3"/>
          <p:cNvSpPr txBox="1">
            <a:spLocks noChangeArrowheads="1"/>
          </p:cNvSpPr>
          <p:nvPr/>
        </p:nvSpPr>
        <p:spPr bwMode="auto">
          <a:xfrm>
            <a:off x="850504" y="2354014"/>
            <a:ext cx="8153400"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mn-lt"/>
                <a:cs typeface="Times New Roman" panose="02020603050405020304" pitchFamily="18" charset="0"/>
              </a:rPr>
              <a:t>how something happens,</a:t>
            </a:r>
          </a:p>
          <a:p>
            <a:pPr marL="457200" indent="-457200">
              <a:spcBef>
                <a:spcPts val="600"/>
              </a:spcBef>
              <a:spcAft>
                <a:spcPts val="600"/>
              </a:spcAft>
            </a:pPr>
            <a:r>
              <a:rPr lang="en-US" altLang="en-US" sz="2800" dirty="0">
                <a:latin typeface="+mn-lt"/>
                <a:cs typeface="Times New Roman" panose="02020603050405020304" pitchFamily="18" charset="0"/>
              </a:rPr>
              <a:t>why it happens, and further;</a:t>
            </a:r>
          </a:p>
          <a:p>
            <a:pPr marL="457200" indent="-457200">
              <a:spcBef>
                <a:spcPts val="600"/>
              </a:spcBef>
              <a:spcAft>
                <a:spcPts val="600"/>
              </a:spcAft>
            </a:pPr>
            <a:r>
              <a:rPr lang="en-US" altLang="en-US" sz="2800" dirty="0">
                <a:latin typeface="+mn-lt"/>
                <a:cs typeface="Times New Roman" panose="02020603050405020304" pitchFamily="18" charset="0"/>
              </a:rPr>
              <a:t>what will happen if something changes. </a:t>
            </a:r>
          </a:p>
        </p:txBody>
      </p:sp>
      <p:sp>
        <p:nvSpPr>
          <p:cNvPr id="2" name="TextBox 1"/>
          <p:cNvSpPr txBox="1"/>
          <p:nvPr/>
        </p:nvSpPr>
        <p:spPr>
          <a:xfrm>
            <a:off x="526725" y="1676400"/>
            <a:ext cx="7308555" cy="523220"/>
          </a:xfrm>
          <a:prstGeom prst="rect">
            <a:avLst/>
          </a:prstGeom>
          <a:noFill/>
        </p:spPr>
        <p:txBody>
          <a:bodyPr wrap="square" rtlCol="0">
            <a:spAutoFit/>
          </a:bodyPr>
          <a:lstStyle/>
          <a:p>
            <a:r>
              <a:rPr lang="en-GB" sz="2800" dirty="0"/>
              <a:t>A critical thinker wants to know…….</a:t>
            </a:r>
          </a:p>
        </p:txBody>
      </p:sp>
      <p:sp>
        <p:nvSpPr>
          <p:cNvPr id="3" name="TextBox 2"/>
          <p:cNvSpPr txBox="1"/>
          <p:nvPr/>
        </p:nvSpPr>
        <p:spPr>
          <a:xfrm>
            <a:off x="251520" y="4509120"/>
            <a:ext cx="8752384" cy="1384995"/>
          </a:xfrm>
          <a:prstGeom prst="rect">
            <a:avLst/>
          </a:prstGeom>
          <a:noFill/>
        </p:spPr>
        <p:txBody>
          <a:bodyPr wrap="square" rtlCol="0">
            <a:spAutoFit/>
          </a:bodyPr>
          <a:lstStyle/>
          <a:p>
            <a:pPr algn="ctr"/>
            <a:r>
              <a:rPr lang="en-GB" sz="2800" dirty="0"/>
              <a:t>Critical thinking therefore requires a conscious level of processing, analysis, the creation and evaluation of possible outcomes, and reflection. </a:t>
            </a:r>
          </a:p>
        </p:txBody>
      </p:sp>
    </p:spTree>
    <p:extLst>
      <p:ext uri="{BB962C8B-B14F-4D97-AF65-F5344CB8AC3E}">
        <p14:creationId xmlns:p14="http://schemas.microsoft.com/office/powerpoint/2010/main" val="12681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5233" y="332656"/>
            <a:ext cx="7719392" cy="743744"/>
          </a:xfrm>
        </p:spPr>
        <p:txBody>
          <a:bodyPr>
            <a:normAutofit fontScale="90000"/>
          </a:bodyPr>
          <a:lstStyle/>
          <a:p>
            <a:pPr eaLnBrk="1" hangingPunct="1"/>
            <a:r>
              <a:rPr lang="en-US" altLang="en-US" sz="4000" b="1" dirty="0">
                <a:solidFill>
                  <a:schemeClr val="tx1"/>
                </a:solidFill>
                <a:latin typeface="+mn-lt"/>
                <a:cs typeface="Times New Roman" panose="02020603050405020304" pitchFamily="18" charset="0"/>
              </a:rPr>
              <a:t>If you are a critical thinker, you think.</a:t>
            </a:r>
          </a:p>
        </p:txBody>
      </p:sp>
      <p:sp>
        <p:nvSpPr>
          <p:cNvPr id="46083" name="Text Box 3"/>
          <p:cNvSpPr txBox="1">
            <a:spLocks noChangeArrowheads="1"/>
          </p:cNvSpPr>
          <p:nvPr/>
        </p:nvSpPr>
        <p:spPr bwMode="auto">
          <a:xfrm>
            <a:off x="847076" y="2642563"/>
            <a:ext cx="8305800"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mn-lt"/>
                <a:cs typeface="Times New Roman" panose="02020603050405020304" pitchFamily="18" charset="0"/>
              </a:rPr>
              <a:t>You are willing to examine your beliefs, assumptions, and opinions and weigh them against facts. </a:t>
            </a:r>
          </a:p>
          <a:p>
            <a:pPr marL="457200" indent="-457200">
              <a:spcBef>
                <a:spcPts val="600"/>
              </a:spcBef>
              <a:spcAft>
                <a:spcPts val="600"/>
              </a:spcAft>
            </a:pPr>
            <a:r>
              <a:rPr lang="en-US" altLang="en-US" sz="2800" dirty="0">
                <a:latin typeface="+mn-lt"/>
                <a:cs typeface="Times New Roman" panose="02020603050405020304" pitchFamily="18" charset="0"/>
              </a:rPr>
              <a:t>You are willing to evaluate the generalizations and stereotypes you have created, </a:t>
            </a:r>
          </a:p>
          <a:p>
            <a:pPr marL="457200" indent="-457200">
              <a:spcBef>
                <a:spcPts val="600"/>
              </a:spcBef>
              <a:spcAft>
                <a:spcPts val="600"/>
              </a:spcAft>
            </a:pPr>
            <a:r>
              <a:rPr lang="en-US" altLang="en-US" sz="2800" dirty="0">
                <a:latin typeface="+mn-lt"/>
                <a:cs typeface="Times New Roman" panose="02020603050405020304" pitchFamily="18" charset="0"/>
              </a:rPr>
              <a:t>and are open to change, if necessary.</a:t>
            </a:r>
          </a:p>
          <a:p>
            <a:pPr eaLnBrk="1" hangingPunct="1">
              <a:spcBef>
                <a:spcPts val="600"/>
              </a:spcBef>
              <a:spcAft>
                <a:spcPts val="600"/>
              </a:spcAft>
              <a:buFontTx/>
              <a:buNone/>
            </a:pPr>
            <a:endParaRPr lang="en-US" altLang="en-US" sz="2800" dirty="0">
              <a:latin typeface="+mn-lt"/>
            </a:endParaRPr>
          </a:p>
        </p:txBody>
      </p:sp>
      <p:sp>
        <p:nvSpPr>
          <p:cNvPr id="46085" name="Text Box 5"/>
          <p:cNvSpPr txBox="1">
            <a:spLocks noChangeArrowheads="1"/>
          </p:cNvSpPr>
          <p:nvPr/>
        </p:nvSpPr>
        <p:spPr bwMode="auto">
          <a:xfrm>
            <a:off x="691821" y="1076400"/>
            <a:ext cx="330090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dirty="0">
                <a:latin typeface="+mn-lt"/>
              </a:rPr>
              <a:t>No surprise Sherlock!</a:t>
            </a:r>
          </a:p>
        </p:txBody>
      </p:sp>
      <p:sp>
        <p:nvSpPr>
          <p:cNvPr id="7" name="Text Box 5"/>
          <p:cNvSpPr txBox="1">
            <a:spLocks noChangeArrowheads="1"/>
          </p:cNvSpPr>
          <p:nvPr/>
        </p:nvSpPr>
        <p:spPr bwMode="auto">
          <a:xfrm>
            <a:off x="691821" y="1681644"/>
            <a:ext cx="684745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dirty="0">
                <a:latin typeface="+mn-lt"/>
              </a:rPr>
              <a:t>However, the way that you think is important;</a:t>
            </a:r>
          </a:p>
        </p:txBody>
      </p:sp>
    </p:spTree>
    <p:extLst>
      <p:ext uri="{BB962C8B-B14F-4D97-AF65-F5344CB8AC3E}">
        <p14:creationId xmlns:p14="http://schemas.microsoft.com/office/powerpoint/2010/main" val="15520324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9"/>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9"/>
                                          </p:stCondLst>
                                        </p:cTn>
                                        <p:tgtEl>
                                          <p:spTgt spid="4608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9"/>
                                          </p:stCondLst>
                                        </p:cTn>
                                        <p:tgtEl>
                                          <p:spTgt spid="4608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9"/>
                                          </p:stCondLst>
                                        </p:cTn>
                                        <p:tgtEl>
                                          <p:spTgt spid="460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autoUpdateAnimBg="0"/>
      <p:bldP spid="46085" grpId="0"/>
      <p:bldP spid="7"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1520" y="260648"/>
            <a:ext cx="7416824" cy="792088"/>
          </a:xfrm>
        </p:spPr>
        <p:txBody>
          <a:bodyPr>
            <a:normAutofit/>
          </a:bodyPr>
          <a:lstStyle/>
          <a:p>
            <a:pPr algn="l" eaLnBrk="1" hangingPunct="1"/>
            <a:r>
              <a:rPr lang="en-US" altLang="en-US" sz="3200" b="1" dirty="0">
                <a:solidFill>
                  <a:schemeClr val="tx1"/>
                </a:solidFill>
                <a:cs typeface="Times New Roman" panose="02020603050405020304" pitchFamily="18" charset="0"/>
              </a:rPr>
              <a:t>Critical thinkers listen </a:t>
            </a:r>
            <a:r>
              <a:rPr lang="en-US" altLang="en-US" sz="3200" b="1" u="sng" dirty="0">
                <a:solidFill>
                  <a:schemeClr val="tx1"/>
                </a:solidFill>
                <a:cs typeface="Times New Roman" panose="02020603050405020304" pitchFamily="18" charset="0"/>
              </a:rPr>
              <a:t>carefully</a:t>
            </a:r>
            <a:r>
              <a:rPr lang="en-US" altLang="en-US" sz="3200" b="1" dirty="0">
                <a:solidFill>
                  <a:schemeClr val="tx1"/>
                </a:solidFill>
                <a:cs typeface="Times New Roman" panose="02020603050405020304" pitchFamily="18" charset="0"/>
              </a:rPr>
              <a:t>.</a:t>
            </a:r>
          </a:p>
        </p:txBody>
      </p:sp>
      <p:sp>
        <p:nvSpPr>
          <p:cNvPr id="9219" name="Text Box 3"/>
          <p:cNvSpPr txBox="1">
            <a:spLocks noChangeArrowheads="1"/>
          </p:cNvSpPr>
          <p:nvPr/>
        </p:nvSpPr>
        <p:spPr bwMode="auto">
          <a:xfrm>
            <a:off x="539552" y="1484784"/>
            <a:ext cx="76962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mn-lt"/>
                <a:cs typeface="Times New Roman" panose="02020603050405020304" pitchFamily="18" charset="0"/>
              </a:rPr>
              <a:t>If you are a critical thinker, you listen carefully to what others are saying and are able to give feedback. </a:t>
            </a:r>
          </a:p>
          <a:p>
            <a:pPr marL="457200" indent="-457200">
              <a:spcBef>
                <a:spcPts val="600"/>
              </a:spcBef>
              <a:spcAft>
                <a:spcPts val="600"/>
              </a:spcAft>
            </a:pPr>
            <a:r>
              <a:rPr lang="en-US" altLang="en-US" sz="2800" dirty="0">
                <a:latin typeface="+mn-lt"/>
                <a:cs typeface="Times New Roman" panose="02020603050405020304" pitchFamily="18" charset="0"/>
              </a:rPr>
              <a:t>You are able to suspend judgment until all the facts have been gathered and considered.</a:t>
            </a:r>
          </a:p>
          <a:p>
            <a:pPr marL="457200" indent="-457200">
              <a:spcBef>
                <a:spcPts val="600"/>
              </a:spcBef>
              <a:spcAft>
                <a:spcPts val="600"/>
              </a:spcAft>
            </a:pPr>
            <a:r>
              <a:rPr lang="en-US" altLang="en-US" sz="2800" dirty="0">
                <a:latin typeface="+mn-lt"/>
                <a:cs typeface="Times New Roman" panose="02020603050405020304" pitchFamily="18" charset="0"/>
              </a:rPr>
              <a:t>You are listening for what is implied as well as what is said</a:t>
            </a:r>
          </a:p>
        </p:txBody>
      </p:sp>
    </p:spTree>
    <p:extLst>
      <p:ext uri="{BB962C8B-B14F-4D97-AF65-F5344CB8AC3E}">
        <p14:creationId xmlns:p14="http://schemas.microsoft.com/office/powerpoint/2010/main" val="148973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7544" y="0"/>
            <a:ext cx="7630616" cy="1143000"/>
          </a:xfrm>
        </p:spPr>
        <p:txBody>
          <a:bodyPr>
            <a:normAutofit/>
          </a:bodyPr>
          <a:lstStyle/>
          <a:p>
            <a:pPr algn="l" eaLnBrk="1" hangingPunct="1"/>
            <a:r>
              <a:rPr lang="en-US" altLang="en-US" sz="3200" b="1" dirty="0">
                <a:solidFill>
                  <a:schemeClr val="tx1"/>
                </a:solidFill>
                <a:cs typeface="Times New Roman" panose="02020603050405020304" pitchFamily="18" charset="0"/>
              </a:rPr>
              <a:t>Critical thinkers look for evidence….</a:t>
            </a:r>
          </a:p>
        </p:txBody>
      </p:sp>
      <p:sp>
        <p:nvSpPr>
          <p:cNvPr id="10243" name="Text Box 3"/>
          <p:cNvSpPr txBox="1">
            <a:spLocks noChangeArrowheads="1"/>
          </p:cNvSpPr>
          <p:nvPr/>
        </p:nvSpPr>
        <p:spPr bwMode="auto">
          <a:xfrm>
            <a:off x="467544" y="1628800"/>
            <a:ext cx="7774632" cy="3570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mn-lt"/>
                <a:cs typeface="Times New Roman" panose="02020603050405020304" pitchFamily="18" charset="0"/>
              </a:rPr>
              <a:t>If you are a critical thinker, you look for evidence to support your hypotheses. </a:t>
            </a:r>
          </a:p>
          <a:p>
            <a:pPr marL="457200" indent="-457200">
              <a:spcBef>
                <a:spcPts val="600"/>
              </a:spcBef>
              <a:spcAft>
                <a:spcPts val="600"/>
              </a:spcAft>
            </a:pPr>
            <a:r>
              <a:rPr lang="en-US" altLang="en-US" sz="2800" dirty="0">
                <a:latin typeface="+mn-lt"/>
                <a:cs typeface="Times New Roman" panose="02020603050405020304" pitchFamily="18" charset="0"/>
              </a:rPr>
              <a:t>But you also look for evidence that contradicts your assumptions and beliefs</a:t>
            </a:r>
          </a:p>
          <a:p>
            <a:pPr marL="457200" indent="-457200">
              <a:spcBef>
                <a:spcPts val="600"/>
              </a:spcBef>
              <a:spcAft>
                <a:spcPts val="600"/>
              </a:spcAft>
            </a:pPr>
            <a:r>
              <a:rPr lang="en-US" altLang="en-US" sz="2800" dirty="0">
                <a:latin typeface="+mn-lt"/>
                <a:cs typeface="Times New Roman" panose="02020603050405020304" pitchFamily="18" charset="0"/>
              </a:rPr>
              <a:t>You examine problems closely and are able to reject information that is incorrect or irrelevant.</a:t>
            </a:r>
          </a:p>
          <a:p>
            <a:pPr marL="457200" indent="-457200">
              <a:spcBef>
                <a:spcPts val="600"/>
              </a:spcBef>
              <a:spcAft>
                <a:spcPts val="600"/>
              </a:spcAft>
            </a:pPr>
            <a:r>
              <a:rPr lang="en-US" altLang="en-US" sz="2800" dirty="0">
                <a:latin typeface="+mn-lt"/>
                <a:cs typeface="Times New Roman" panose="02020603050405020304" pitchFamily="18" charset="0"/>
              </a:rPr>
              <a:t>You look for facts behind the sound bites. </a:t>
            </a:r>
          </a:p>
        </p:txBody>
      </p:sp>
    </p:spTree>
    <p:extLst>
      <p:ext uri="{BB962C8B-B14F-4D97-AF65-F5344CB8AC3E}">
        <p14:creationId xmlns:p14="http://schemas.microsoft.com/office/powerpoint/2010/main" val="320351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8600" y="152400"/>
            <a:ext cx="8915400" cy="1600200"/>
          </a:xfrm>
        </p:spPr>
        <p:txBody>
          <a:bodyPr>
            <a:normAutofit/>
          </a:bodyPr>
          <a:lstStyle/>
          <a:p>
            <a:pPr algn="l" eaLnBrk="1" hangingPunct="1"/>
            <a:r>
              <a:rPr lang="en-US" altLang="en-US" sz="3200" b="1" dirty="0">
                <a:solidFill>
                  <a:schemeClr val="tx1"/>
                </a:solidFill>
                <a:cs typeface="Times New Roman" panose="02020603050405020304" pitchFamily="18" charset="0"/>
              </a:rPr>
              <a:t>Therefore…t</a:t>
            </a:r>
            <a:r>
              <a:rPr lang="en-US" altLang="en-US" sz="3200" b="1" dirty="0">
                <a:solidFill>
                  <a:srgbClr val="000000"/>
                </a:solidFill>
                <a:cs typeface="Times New Roman" panose="02020603050405020304" pitchFamily="18" charset="0"/>
              </a:rPr>
              <a:t>hrough experience, as a critical thinker, you will:</a:t>
            </a:r>
          </a:p>
        </p:txBody>
      </p:sp>
      <p:sp>
        <p:nvSpPr>
          <p:cNvPr id="11267" name="Text Box 3"/>
          <p:cNvSpPr txBox="1">
            <a:spLocks noChangeArrowheads="1"/>
          </p:cNvSpPr>
          <p:nvPr/>
        </p:nvSpPr>
        <p:spPr bwMode="auto">
          <a:xfrm>
            <a:off x="323528" y="1916832"/>
            <a:ext cx="8231188" cy="3508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spcBef>
                <a:spcPts val="600"/>
              </a:spcBef>
              <a:spcAft>
                <a:spcPts val="600"/>
              </a:spcAft>
            </a:pPr>
            <a:r>
              <a:rPr lang="en-US" altLang="en-US" sz="2400" dirty="0">
                <a:solidFill>
                  <a:srgbClr val="000000"/>
                </a:solidFill>
                <a:latin typeface="+mn-lt"/>
                <a:cs typeface="Times New Roman" panose="02020603050405020304" pitchFamily="18" charset="0"/>
              </a:rPr>
              <a:t>identify information that is being put forth as an argument and break it down to its basic components for evaluation.</a:t>
            </a:r>
          </a:p>
          <a:p>
            <a:pPr marL="342900" indent="-342900">
              <a:spcBef>
                <a:spcPts val="600"/>
              </a:spcBef>
              <a:spcAft>
                <a:spcPts val="600"/>
              </a:spcAft>
            </a:pPr>
            <a:r>
              <a:rPr lang="en-US" altLang="en-US" sz="2400" dirty="0">
                <a:solidFill>
                  <a:srgbClr val="000000"/>
                </a:solidFill>
                <a:latin typeface="+mn-lt"/>
                <a:cs typeface="Times New Roman" panose="02020603050405020304" pitchFamily="18" charset="0"/>
              </a:rPr>
              <a:t>construct alternative interpretations.be willing to explore diverse perspectives.</a:t>
            </a:r>
          </a:p>
          <a:p>
            <a:pPr marL="342900" indent="-342900">
              <a:spcBef>
                <a:spcPts val="600"/>
              </a:spcBef>
              <a:spcAft>
                <a:spcPts val="600"/>
              </a:spcAft>
            </a:pPr>
            <a:r>
              <a:rPr lang="en-US" altLang="en-US" sz="2400" dirty="0">
                <a:solidFill>
                  <a:srgbClr val="000000"/>
                </a:solidFill>
                <a:latin typeface="+mn-lt"/>
                <a:cs typeface="Times New Roman" panose="02020603050405020304" pitchFamily="18" charset="0"/>
              </a:rPr>
              <a:t>be willing to change personal assumptions when presented with valid information.</a:t>
            </a:r>
          </a:p>
          <a:p>
            <a:pPr marL="342900" indent="-342900">
              <a:spcBef>
                <a:spcPts val="600"/>
              </a:spcBef>
              <a:spcAft>
                <a:spcPts val="600"/>
              </a:spcAft>
            </a:pPr>
            <a:r>
              <a:rPr lang="en-US" altLang="en-US" sz="2400" dirty="0">
                <a:solidFill>
                  <a:srgbClr val="000000"/>
                </a:solidFill>
                <a:latin typeface="+mn-lt"/>
                <a:cs typeface="Times New Roman" panose="02020603050405020304" pitchFamily="18" charset="0"/>
              </a:rPr>
              <a:t>be willing to ask difficult questions and the ability to receptive to opposing viewpoints.</a:t>
            </a:r>
            <a:endParaRPr lang="en-US" altLang="en-US" sz="2400" dirty="0">
              <a:latin typeface="+mn-lt"/>
            </a:endParaRPr>
          </a:p>
        </p:txBody>
      </p:sp>
    </p:spTree>
    <p:extLst>
      <p:ext uri="{BB962C8B-B14F-4D97-AF65-F5344CB8AC3E}">
        <p14:creationId xmlns:p14="http://schemas.microsoft.com/office/powerpoint/2010/main" val="369678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7544" y="260648"/>
            <a:ext cx="7772400" cy="666751"/>
          </a:xfrm>
        </p:spPr>
        <p:txBody>
          <a:bodyPr>
            <a:normAutofit/>
          </a:bodyPr>
          <a:lstStyle/>
          <a:p>
            <a:pPr algn="l" eaLnBrk="1" hangingPunct="1"/>
            <a:r>
              <a:rPr lang="en-US" altLang="en-US" sz="3200" b="1" dirty="0">
                <a:solidFill>
                  <a:srgbClr val="000000"/>
                </a:solidFill>
                <a:cs typeface="Times New Roman" panose="02020603050405020304" pitchFamily="18" charset="0"/>
              </a:rPr>
              <a:t>Critical thinkers are curious.</a:t>
            </a:r>
          </a:p>
        </p:txBody>
      </p:sp>
      <p:sp>
        <p:nvSpPr>
          <p:cNvPr id="47107" name="Text Box 3"/>
          <p:cNvSpPr txBox="1">
            <a:spLocks noChangeArrowheads="1"/>
          </p:cNvSpPr>
          <p:nvPr/>
        </p:nvSpPr>
        <p:spPr bwMode="auto">
          <a:xfrm>
            <a:off x="827584" y="1484784"/>
            <a:ext cx="7920880" cy="4001095"/>
          </a:xfrm>
          <a:prstGeom prst="rect">
            <a:avLst/>
          </a:prstGeom>
          <a:noFill/>
          <a:ln w="9525">
            <a:noFill/>
            <a:miter lim="800000"/>
            <a:headEnd/>
            <a:tailEnd/>
          </a:ln>
          <a:effectLst/>
        </p:spPr>
        <p:txBody>
          <a:bodyPr wrap="square">
            <a:spAutoFit/>
          </a:bodyPr>
          <a:lstStyle/>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are interested in knowing all there is about a topic. </a:t>
            </a:r>
          </a:p>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look for new and better ways to do everything. </a:t>
            </a:r>
          </a:p>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are not the person who will settle for  “…because that is the way we have always done it.” </a:t>
            </a:r>
          </a:p>
          <a:p>
            <a:pPr eaLnBrk="1" hangingPunct="1">
              <a:spcBef>
                <a:spcPts val="600"/>
              </a:spcBef>
              <a:spcAft>
                <a:spcPts val="600"/>
              </a:spcAft>
              <a:defRPr/>
            </a:pPr>
            <a:endParaRPr lang="en-US" sz="2800" dirty="0">
              <a:latin typeface="Arial" charset="0"/>
            </a:endParaRPr>
          </a:p>
        </p:txBody>
      </p:sp>
    </p:spTree>
    <p:extLst>
      <p:ext uri="{BB962C8B-B14F-4D97-AF65-F5344CB8AC3E}">
        <p14:creationId xmlns:p14="http://schemas.microsoft.com/office/powerpoint/2010/main" val="1077965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00200" y="-1143000"/>
            <a:ext cx="7010400" cy="2133600"/>
          </a:xfrm>
        </p:spPr>
        <p:txBody>
          <a:bodyPr/>
          <a:lstStyle/>
          <a:p>
            <a:pPr eaLnBrk="1" hangingPunct="1"/>
            <a:br>
              <a:rPr lang="en-US" altLang="en-US"/>
            </a:br>
            <a:endParaRPr lang="en-US" altLang="en-US"/>
          </a:p>
        </p:txBody>
      </p:sp>
      <p:sp>
        <p:nvSpPr>
          <p:cNvPr id="2" name="Content Placeholder 1"/>
          <p:cNvSpPr>
            <a:spLocks noGrp="1"/>
          </p:cNvSpPr>
          <p:nvPr>
            <p:ph idx="1"/>
          </p:nvPr>
        </p:nvSpPr>
        <p:spPr>
          <a:xfrm>
            <a:off x="3131840" y="1412776"/>
            <a:ext cx="4483968" cy="3960440"/>
          </a:xfrm>
        </p:spPr>
        <p:txBody>
          <a:bodyPr>
            <a:noAutofit/>
          </a:bodyPr>
          <a:lstStyle/>
          <a:p>
            <a:r>
              <a:rPr lang="en-GB" sz="2800" dirty="0"/>
              <a:t>Evaluating</a:t>
            </a:r>
          </a:p>
          <a:p>
            <a:r>
              <a:rPr lang="en-GB" sz="2800" dirty="0"/>
              <a:t>Analysing</a:t>
            </a:r>
          </a:p>
          <a:p>
            <a:r>
              <a:rPr lang="en-GB" sz="2800" dirty="0"/>
              <a:t>Synthesizing</a:t>
            </a:r>
          </a:p>
          <a:p>
            <a:r>
              <a:rPr lang="en-GB" sz="2800" dirty="0"/>
              <a:t>Forming opinions</a:t>
            </a:r>
          </a:p>
          <a:p>
            <a:r>
              <a:rPr lang="en-GB" sz="2800" dirty="0"/>
              <a:t>Assessing</a:t>
            </a:r>
          </a:p>
          <a:p>
            <a:r>
              <a:rPr lang="en-GB" sz="2800" dirty="0"/>
              <a:t>Rating</a:t>
            </a:r>
          </a:p>
          <a:p>
            <a:r>
              <a:rPr lang="en-GB" sz="2800" dirty="0"/>
              <a:t>Making inferences</a:t>
            </a:r>
          </a:p>
          <a:p>
            <a:r>
              <a:rPr lang="en-GB" sz="2800" dirty="0"/>
              <a:t>Drawing conclusions</a:t>
            </a:r>
          </a:p>
          <a:p>
            <a:r>
              <a:rPr lang="en-GB" sz="2800" dirty="0"/>
              <a:t>Critiquing	</a:t>
            </a:r>
          </a:p>
          <a:p>
            <a:pPr marL="0" indent="0">
              <a:buNone/>
            </a:pPr>
            <a:endParaRPr lang="en-GB" sz="2800" dirty="0"/>
          </a:p>
        </p:txBody>
      </p:sp>
      <p:sp>
        <p:nvSpPr>
          <p:cNvPr id="3" name="TextBox 2"/>
          <p:cNvSpPr txBox="1"/>
          <p:nvPr/>
        </p:nvSpPr>
        <p:spPr>
          <a:xfrm>
            <a:off x="395536" y="332656"/>
            <a:ext cx="7992888" cy="646331"/>
          </a:xfrm>
          <a:prstGeom prst="rect">
            <a:avLst/>
          </a:prstGeom>
          <a:noFill/>
        </p:spPr>
        <p:txBody>
          <a:bodyPr wrap="square" rtlCol="0">
            <a:spAutoFit/>
          </a:bodyPr>
          <a:lstStyle/>
          <a:p>
            <a:pPr algn="ctr"/>
            <a:r>
              <a:rPr lang="en-GB" sz="3600" b="1" dirty="0"/>
              <a:t>Higher Level Thinking Involves</a:t>
            </a:r>
          </a:p>
        </p:txBody>
      </p:sp>
    </p:spTree>
    <p:extLst>
      <p:ext uri="{BB962C8B-B14F-4D97-AF65-F5344CB8AC3E}">
        <p14:creationId xmlns:p14="http://schemas.microsoft.com/office/powerpoint/2010/main" val="2854127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normAutofit/>
          </a:bodyPr>
          <a:lstStyle/>
          <a:p>
            <a:r>
              <a:rPr lang="en-GB" sz="3600" b="1" dirty="0"/>
              <a:t>And now for the Theory bit……</a:t>
            </a:r>
          </a:p>
        </p:txBody>
      </p:sp>
      <p:sp>
        <p:nvSpPr>
          <p:cNvPr id="3" name="TextBox 2"/>
          <p:cNvSpPr txBox="1"/>
          <p:nvPr/>
        </p:nvSpPr>
        <p:spPr>
          <a:xfrm>
            <a:off x="369876" y="1988840"/>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Educational psychologist Benjamin Bloom created a ‘taxonomy’ of learning objectives in 1956.</a:t>
            </a:r>
          </a:p>
        </p:txBody>
      </p:sp>
      <p:sp>
        <p:nvSpPr>
          <p:cNvPr id="4" name="TextBox 3"/>
          <p:cNvSpPr txBox="1"/>
          <p:nvPr/>
        </p:nvSpPr>
        <p:spPr>
          <a:xfrm>
            <a:off x="369876" y="3140968"/>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can also be thought of as a hierarchical classification of the levels of thinking  </a:t>
            </a:r>
          </a:p>
        </p:txBody>
      </p:sp>
      <p:sp>
        <p:nvSpPr>
          <p:cNvPr id="5" name="TextBox 4"/>
          <p:cNvSpPr txBox="1"/>
          <p:nvPr/>
        </p:nvSpPr>
        <p:spPr>
          <a:xfrm>
            <a:off x="1547664" y="1196752"/>
            <a:ext cx="5832648" cy="523220"/>
          </a:xfrm>
          <a:prstGeom prst="rect">
            <a:avLst/>
          </a:prstGeom>
          <a:noFill/>
        </p:spPr>
        <p:txBody>
          <a:bodyPr wrap="square" rtlCol="0">
            <a:spAutoFit/>
          </a:bodyPr>
          <a:lstStyle/>
          <a:p>
            <a:pPr algn="ctr"/>
            <a:r>
              <a:rPr lang="en-GB" sz="2800" b="1" dirty="0"/>
              <a:t>Bloom’s Taxonomy</a:t>
            </a:r>
          </a:p>
        </p:txBody>
      </p:sp>
      <p:sp>
        <p:nvSpPr>
          <p:cNvPr id="6" name="TextBox 5"/>
          <p:cNvSpPr txBox="1"/>
          <p:nvPr/>
        </p:nvSpPr>
        <p:spPr>
          <a:xfrm>
            <a:off x="369876" y="4365104"/>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i="1" dirty="0"/>
              <a:t>Thanks very much Ken, but what does that actually mean?</a:t>
            </a:r>
          </a:p>
        </p:txBody>
      </p:sp>
    </p:spTree>
    <p:extLst>
      <p:ext uri="{BB962C8B-B14F-4D97-AF65-F5344CB8AC3E}">
        <p14:creationId xmlns:p14="http://schemas.microsoft.com/office/powerpoint/2010/main" val="361303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25463" y="116632"/>
            <a:ext cx="8229600" cy="891952"/>
          </a:xfrm>
        </p:spPr>
        <p:txBody>
          <a:bodyPr>
            <a:normAutofit fontScale="90000"/>
          </a:bodyPr>
          <a:lstStyle/>
          <a:p>
            <a:pPr eaLnBrk="1" hangingPunct="1">
              <a:defRPr/>
            </a:pPr>
            <a:r>
              <a:rPr lang="en-US" sz="4000" b="1" dirty="0"/>
              <a:t>How Can One Become a Critical Thinker?</a:t>
            </a:r>
          </a:p>
        </p:txBody>
      </p:sp>
      <p:sp>
        <p:nvSpPr>
          <p:cNvPr id="2" name="TextBox 1"/>
          <p:cNvSpPr txBox="1"/>
          <p:nvPr/>
        </p:nvSpPr>
        <p:spPr>
          <a:xfrm>
            <a:off x="554384" y="1143310"/>
            <a:ext cx="3672408" cy="5078313"/>
          </a:xfrm>
          <a:prstGeom prst="rect">
            <a:avLst/>
          </a:prstGeom>
          <a:noFill/>
        </p:spPr>
        <p:txBody>
          <a:bodyPr wrap="square" rtlCol="0">
            <a:spAutoFit/>
          </a:bodyPr>
          <a:lstStyle/>
          <a:p>
            <a:pPr marL="285750" indent="-285750">
              <a:buFont typeface="Arial" panose="020B0604020202020204" pitchFamily="34" charset="0"/>
              <a:buChar char="•"/>
            </a:pPr>
            <a:r>
              <a:rPr lang="en-GB" dirty="0"/>
              <a:t>By asking pertinent questions (of self as well as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assessing statements and arguments;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developing a sense of observation and curiosity;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interested in finding new solutions;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examining beliefs, assumptions, and opinions and weighing them against truth.</a:t>
            </a:r>
          </a:p>
          <a:p>
            <a:pPr marL="285750" indent="-285750">
              <a:buFont typeface="Arial" panose="020B0604020202020204" pitchFamily="34" charset="0"/>
              <a:buChar char="•"/>
            </a:pPr>
            <a:r>
              <a:rPr lang="en-GB" dirty="0"/>
              <a:t>By developing a “thinker’s vocabulary”.</a:t>
            </a:r>
          </a:p>
          <a:p>
            <a:pPr marL="285750" indent="-285750">
              <a:buFont typeface="Arial" panose="020B0604020202020204" pitchFamily="34" charset="0"/>
              <a:buChar char="•"/>
            </a:pPr>
            <a:endParaRPr lang="en-GB" dirty="0"/>
          </a:p>
        </p:txBody>
      </p:sp>
      <p:sp>
        <p:nvSpPr>
          <p:cNvPr id="3" name="TextBox 2"/>
          <p:cNvSpPr txBox="1"/>
          <p:nvPr/>
        </p:nvSpPr>
        <p:spPr>
          <a:xfrm>
            <a:off x="4640263" y="1143310"/>
            <a:ext cx="4036193" cy="4801314"/>
          </a:xfrm>
          <a:prstGeom prst="rect">
            <a:avLst/>
          </a:prstGeom>
          <a:noFill/>
        </p:spPr>
        <p:txBody>
          <a:bodyPr wrap="square" rtlCol="0">
            <a:spAutoFit/>
          </a:bodyPr>
          <a:lstStyle/>
          <a:p>
            <a:pPr marL="285750" indent="-285750">
              <a:buFont typeface="Arial" panose="020B0604020202020204" pitchFamily="34" charset="0"/>
              <a:buChar char="•"/>
            </a:pPr>
            <a:r>
              <a:rPr lang="en-GB" dirty="0"/>
              <a:t>By listening carefully to others, thinking about what they say, and giving feedback;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observing with an open mind;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making assertions based on sound logic and solid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sharing ideas with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an open-minded listener and reader;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engaging in active reading and active listening!</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721085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778098"/>
          </a:xfrm>
        </p:spPr>
        <p:txBody>
          <a:bodyPr/>
          <a:lstStyle/>
          <a:p>
            <a:pPr eaLnBrk="1" hangingPunct="1"/>
            <a:r>
              <a:rPr lang="en-GB" altLang="en-US" b="1" dirty="0"/>
              <a:t>Everyone thinks…</a:t>
            </a:r>
          </a:p>
        </p:txBody>
      </p:sp>
      <p:sp>
        <p:nvSpPr>
          <p:cNvPr id="22531" name="Content Placeholder 2"/>
          <p:cNvSpPr>
            <a:spLocks noGrp="1"/>
          </p:cNvSpPr>
          <p:nvPr>
            <p:ph idx="1"/>
          </p:nvPr>
        </p:nvSpPr>
        <p:spPr>
          <a:xfrm>
            <a:off x="457200" y="1600201"/>
            <a:ext cx="8229600" cy="2764904"/>
          </a:xfrm>
        </p:spPr>
        <p:txBody>
          <a:bodyPr/>
          <a:lstStyle/>
          <a:p>
            <a:pPr marL="0" indent="0" algn="ctr">
              <a:lnSpc>
                <a:spcPct val="90000"/>
              </a:lnSpc>
              <a:buNone/>
              <a:defRPr/>
            </a:pPr>
            <a:r>
              <a:rPr lang="en-US" dirty="0"/>
              <a:t>“Everyone thinks.</a:t>
            </a:r>
            <a:r>
              <a:rPr lang="th-TH" dirty="0"/>
              <a:t>  </a:t>
            </a:r>
            <a:r>
              <a:rPr lang="en-US" dirty="0"/>
              <a:t>It is in our nature to do so.</a:t>
            </a:r>
            <a:r>
              <a:rPr lang="th-TH" dirty="0"/>
              <a:t>  </a:t>
            </a:r>
            <a:r>
              <a:rPr lang="en-US" dirty="0"/>
              <a:t>But so much of our thinking, left to itself, is biased, distorted, partial, uninformed, or downright prejudiced.</a:t>
            </a:r>
            <a:r>
              <a:rPr lang="th-TH" dirty="0"/>
              <a:t>  </a:t>
            </a:r>
            <a:r>
              <a:rPr lang="en-US" dirty="0"/>
              <a:t>Yet the quality of our life and that of what we produce depends on the quality of our thought.” </a:t>
            </a:r>
          </a:p>
        </p:txBody>
      </p:sp>
      <p:sp>
        <p:nvSpPr>
          <p:cNvPr id="2" name="TextBox 1"/>
          <p:cNvSpPr txBox="1"/>
          <p:nvPr/>
        </p:nvSpPr>
        <p:spPr>
          <a:xfrm>
            <a:off x="4716016" y="4519115"/>
            <a:ext cx="3456384" cy="369332"/>
          </a:xfrm>
          <a:prstGeom prst="rect">
            <a:avLst/>
          </a:prstGeom>
          <a:noFill/>
        </p:spPr>
        <p:txBody>
          <a:bodyPr wrap="square" rtlCol="0">
            <a:spAutoFit/>
          </a:bodyPr>
          <a:lstStyle/>
          <a:p>
            <a:pPr algn="r"/>
            <a:r>
              <a:rPr lang="en-US" dirty="0"/>
              <a:t>Richard Paul </a:t>
            </a:r>
          </a:p>
        </p:txBody>
      </p:sp>
    </p:spTree>
    <p:extLst>
      <p:ext uri="{BB962C8B-B14F-4D97-AF65-F5344CB8AC3E}">
        <p14:creationId xmlns:p14="http://schemas.microsoft.com/office/powerpoint/2010/main" val="20547122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normAutofit/>
          </a:bodyPr>
          <a:lstStyle/>
          <a:p>
            <a:r>
              <a:rPr lang="en-GB" sz="3600" b="1" dirty="0">
                <a:latin typeface="Arial" panose="020B0604020202020204" pitchFamily="34" charset="0"/>
                <a:cs typeface="Arial" panose="020B0604020202020204" pitchFamily="34" charset="0"/>
              </a:rPr>
              <a:t>Conclusion…</a:t>
            </a:r>
          </a:p>
        </p:txBody>
      </p:sp>
      <p:sp>
        <p:nvSpPr>
          <p:cNvPr id="4" name="Content Placeholder 3"/>
          <p:cNvSpPr>
            <a:spLocks noGrp="1"/>
          </p:cNvSpPr>
          <p:nvPr>
            <p:ph sz="half" idx="2"/>
          </p:nvPr>
        </p:nvSpPr>
        <p:spPr>
          <a:xfrm>
            <a:off x="179512" y="1700808"/>
            <a:ext cx="8640960" cy="1900808"/>
          </a:xfrm>
        </p:spPr>
        <p:txBody>
          <a:bodyPr>
            <a:noAutofit/>
          </a:bodyPr>
          <a:lstStyle/>
          <a:p>
            <a:pPr>
              <a:spcBef>
                <a:spcPts val="600"/>
              </a:spcBef>
              <a:spcAft>
                <a:spcPts val="600"/>
              </a:spcAft>
            </a:pPr>
            <a:r>
              <a:rPr lang="en-GB" dirty="0">
                <a:cs typeface="Arial" panose="020B0604020202020204" pitchFamily="34" charset="0"/>
              </a:rPr>
              <a:t>Consider the content of this Theme in terms of how some of the skills, characteristics and behaviours apply to you and how these could be developed further for YOUR FUTURE.</a:t>
            </a:r>
          </a:p>
          <a:p>
            <a:pPr>
              <a:spcBef>
                <a:spcPts val="600"/>
              </a:spcBef>
              <a:spcAft>
                <a:spcPts val="600"/>
              </a:spcAft>
            </a:pPr>
            <a:r>
              <a:rPr lang="en-GB" dirty="0">
                <a:cs typeface="Arial" panose="020B0604020202020204" pitchFamily="34" charset="0"/>
              </a:rPr>
              <a:t>In Part 4 of this Theme we will take the idea of </a:t>
            </a:r>
            <a:r>
              <a:rPr lang="en-GB" dirty="0" err="1">
                <a:cs typeface="Arial" panose="020B0604020202020204" pitchFamily="34" charset="0"/>
              </a:rPr>
              <a:t>mindset</a:t>
            </a:r>
            <a:r>
              <a:rPr lang="en-GB" dirty="0">
                <a:cs typeface="Arial" panose="020B0604020202020204" pitchFamily="34" charset="0"/>
              </a:rPr>
              <a:t> and apply it to our career planning by looking at the concept of planned happenstance</a:t>
            </a:r>
          </a:p>
        </p:txBody>
      </p:sp>
    </p:spTree>
    <p:extLst>
      <p:ext uri="{BB962C8B-B14F-4D97-AF65-F5344CB8AC3E}">
        <p14:creationId xmlns:p14="http://schemas.microsoft.com/office/powerpoint/2010/main" val="365712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048" y="116632"/>
            <a:ext cx="8229600" cy="706090"/>
          </a:xfrm>
        </p:spPr>
        <p:txBody>
          <a:bodyPr>
            <a:normAutofit fontScale="90000"/>
          </a:bodyPr>
          <a:lstStyle/>
          <a:p>
            <a:r>
              <a:rPr lang="en-GB" b="1" dirty="0"/>
              <a:t>References</a:t>
            </a:r>
          </a:p>
        </p:txBody>
      </p:sp>
      <p:sp>
        <p:nvSpPr>
          <p:cNvPr id="7" name="TextBox 6"/>
          <p:cNvSpPr txBox="1"/>
          <p:nvPr/>
        </p:nvSpPr>
        <p:spPr>
          <a:xfrm>
            <a:off x="258460" y="788743"/>
            <a:ext cx="8850043" cy="4062651"/>
          </a:xfrm>
          <a:prstGeom prst="rect">
            <a:avLst/>
          </a:prstGeom>
          <a:noFill/>
        </p:spPr>
        <p:txBody>
          <a:bodyPr wrap="square" rtlCol="0">
            <a:spAutoFit/>
          </a:bodyPr>
          <a:lstStyle/>
          <a:p>
            <a:pPr>
              <a:spcBef>
                <a:spcPts val="600"/>
              </a:spcBef>
              <a:spcAft>
                <a:spcPts val="600"/>
              </a:spcAft>
            </a:pPr>
            <a:r>
              <a:rPr lang="en-GB" sz="1600" dirty="0"/>
              <a:t>Anon, (2011) ‘MINDSET vs SKILLSET: It works, when you put your mind to it’ </a:t>
            </a:r>
            <a:r>
              <a:rPr lang="en-GB" sz="1600" i="1" dirty="0"/>
              <a:t>Recruiter 2011-07-27</a:t>
            </a:r>
            <a:r>
              <a:rPr lang="en-GB" sz="1600" dirty="0"/>
              <a:t>, p.27. Available at: </a:t>
            </a:r>
            <a:r>
              <a:rPr lang="en-GB" sz="1600" dirty="0">
                <a:hlinkClick r:id="rId2"/>
              </a:rPr>
              <a:t>MINDSET vs SKILLSET: It works, when you put your mind to it - ProQuest </a:t>
            </a:r>
            <a:r>
              <a:rPr lang="en-GB" sz="1600" dirty="0"/>
              <a:t> [Accessed 29/01/2025]</a:t>
            </a:r>
          </a:p>
          <a:p>
            <a:pPr>
              <a:spcBef>
                <a:spcPts val="600"/>
              </a:spcBef>
              <a:spcAft>
                <a:spcPts val="600"/>
              </a:spcAft>
            </a:pPr>
            <a:r>
              <a:rPr lang="en-GB" sz="1600" dirty="0"/>
              <a:t>Colman, A.M. (2015) ‘Metacognition’ in </a:t>
            </a:r>
            <a:r>
              <a:rPr lang="en-GB" sz="1600" i="1" dirty="0"/>
              <a:t>Oxford Dictionary of Psychology</a:t>
            </a:r>
            <a:r>
              <a:rPr lang="en-GB" sz="1600" dirty="0"/>
              <a:t> Available at </a:t>
            </a:r>
            <a:r>
              <a:rPr lang="en-GB" sz="1600" dirty="0">
                <a:hlinkClick r:id="rId3"/>
              </a:rPr>
              <a:t>Metacognition - Oxford Reference</a:t>
            </a:r>
            <a:r>
              <a:rPr lang="en-GB" sz="1600" dirty="0"/>
              <a:t> [Accessed 29/01/2025]</a:t>
            </a:r>
          </a:p>
          <a:p>
            <a:pPr>
              <a:spcBef>
                <a:spcPts val="600"/>
              </a:spcBef>
              <a:spcAft>
                <a:spcPts val="600"/>
              </a:spcAft>
            </a:pPr>
            <a:r>
              <a:rPr lang="en-GB" sz="1600" dirty="0"/>
              <a:t>Cottrell, S. (2013) </a:t>
            </a:r>
            <a:r>
              <a:rPr lang="en-GB" sz="1600" i="1" dirty="0"/>
              <a:t>The Study Skills Handbook</a:t>
            </a:r>
            <a:r>
              <a:rPr lang="en-GB" sz="1600" dirty="0"/>
              <a:t> London: Palgrave Macmillan Available at: </a:t>
            </a:r>
            <a:r>
              <a:rPr lang="en-GB" sz="1600" dirty="0">
                <a:hlinkClick r:id="rId4"/>
              </a:rPr>
              <a:t>ProQuest </a:t>
            </a:r>
            <a:r>
              <a:rPr lang="en-GB" sz="1600" dirty="0" err="1">
                <a:hlinkClick r:id="rId4"/>
              </a:rPr>
              <a:t>Ebook</a:t>
            </a:r>
            <a:r>
              <a:rPr lang="en-GB" sz="1600" dirty="0">
                <a:hlinkClick r:id="rId4"/>
              </a:rPr>
              <a:t> Central - Reader </a:t>
            </a:r>
            <a:r>
              <a:rPr lang="en-GB" sz="1600" dirty="0"/>
              <a:t>[Accessed 29/01/2025]</a:t>
            </a:r>
          </a:p>
          <a:p>
            <a:pPr>
              <a:spcBef>
                <a:spcPts val="600"/>
              </a:spcBef>
              <a:spcAft>
                <a:spcPts val="600"/>
              </a:spcAft>
            </a:pPr>
            <a:r>
              <a:rPr lang="en-GB" sz="1600" dirty="0"/>
              <a:t>Donaldson, Prof. G. (2015) </a:t>
            </a:r>
            <a:r>
              <a:rPr lang="en-GB" sz="1600" i="1" dirty="0"/>
              <a:t>Successful Futures</a:t>
            </a:r>
            <a:r>
              <a:rPr lang="en-GB" sz="1600" dirty="0"/>
              <a:t> Cardiff: Welsh Government Available at: </a:t>
            </a:r>
            <a:r>
              <a:rPr lang="en-GB" sz="1600" dirty="0">
                <a:hlinkClick r:id="rId5"/>
              </a:rPr>
              <a:t>successful-futures.pdf </a:t>
            </a:r>
            <a:r>
              <a:rPr lang="en-GB" sz="1600" dirty="0"/>
              <a:t> [Accessed 09/12/2022] </a:t>
            </a:r>
          </a:p>
          <a:p>
            <a:pPr>
              <a:spcBef>
                <a:spcPts val="600"/>
              </a:spcBef>
              <a:spcAft>
                <a:spcPts val="600"/>
              </a:spcAft>
            </a:pPr>
            <a:r>
              <a:rPr lang="en-GB" sz="1600" dirty="0"/>
              <a:t>Doyle, A. (2020) </a:t>
            </a:r>
            <a:r>
              <a:rPr lang="en-GB" sz="1600" i="1" dirty="0"/>
              <a:t>What is a Skill Set? </a:t>
            </a:r>
            <a:r>
              <a:rPr lang="en-GB" sz="1600" dirty="0"/>
              <a:t>Available at: </a:t>
            </a:r>
            <a:r>
              <a:rPr lang="en-GB" sz="1600" dirty="0">
                <a:hlinkClick r:id="rId6"/>
              </a:rPr>
              <a:t>What Is a Skill Set?</a:t>
            </a:r>
            <a:r>
              <a:rPr lang="en-GB" sz="1600" dirty="0"/>
              <a:t>. [Accessed  29/02/2025]</a:t>
            </a:r>
          </a:p>
          <a:p>
            <a:pPr>
              <a:spcBef>
                <a:spcPts val="600"/>
              </a:spcBef>
              <a:spcAft>
                <a:spcPts val="600"/>
              </a:spcAft>
            </a:pPr>
            <a:r>
              <a:rPr lang="en-GB" sz="1600" dirty="0"/>
              <a:t>Duckworth, A. L. &amp; Seligman, M. E. P. (2006) ‘Self-Discipline Gives Girls the Edge’ </a:t>
            </a:r>
            <a:r>
              <a:rPr lang="en-GB" sz="1600" i="1" dirty="0"/>
              <a:t>Journal of Educational Psychology</a:t>
            </a:r>
            <a:r>
              <a:rPr lang="en-GB" sz="1600" dirty="0"/>
              <a:t>, Vol 98 Issue (1), pp.198–208. Available at: </a:t>
            </a:r>
            <a:r>
              <a:rPr lang="en-GB" sz="1600" dirty="0">
                <a:hlinkClick r:id="rId7"/>
              </a:rPr>
              <a:t>Self-discipline gives girls the edge: Gender in self-discipline, grades, and achievement test scores. – EBSCO</a:t>
            </a:r>
            <a:r>
              <a:rPr lang="en-GB" sz="1600" dirty="0"/>
              <a:t> [Accessed 29/01/2025]</a:t>
            </a:r>
          </a:p>
        </p:txBody>
      </p:sp>
    </p:spTree>
    <p:extLst>
      <p:ext uri="{BB962C8B-B14F-4D97-AF65-F5344CB8AC3E}">
        <p14:creationId xmlns:p14="http://schemas.microsoft.com/office/powerpoint/2010/main" val="29311042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1BE1F-D62B-9003-E601-4E189DD514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2330D-4246-8D5A-DEB0-114277767FBA}"/>
              </a:ext>
            </a:extLst>
          </p:cNvPr>
          <p:cNvSpPr>
            <a:spLocks noGrp="1"/>
          </p:cNvSpPr>
          <p:nvPr>
            <p:ph type="title"/>
          </p:nvPr>
        </p:nvSpPr>
        <p:spPr>
          <a:xfrm>
            <a:off x="428048" y="116632"/>
            <a:ext cx="8229600" cy="706090"/>
          </a:xfrm>
        </p:spPr>
        <p:txBody>
          <a:bodyPr>
            <a:normAutofit fontScale="90000"/>
          </a:bodyPr>
          <a:lstStyle/>
          <a:p>
            <a:r>
              <a:rPr lang="en-GB" b="1" dirty="0"/>
              <a:t>References</a:t>
            </a:r>
          </a:p>
        </p:txBody>
      </p:sp>
      <p:sp>
        <p:nvSpPr>
          <p:cNvPr id="7" name="TextBox 6">
            <a:extLst>
              <a:ext uri="{FF2B5EF4-FFF2-40B4-BE49-F238E27FC236}">
                <a16:creationId xmlns:a16="http://schemas.microsoft.com/office/drawing/2014/main" id="{6A249DB5-7EAE-8C72-CE4D-FC41EFAD4A9C}"/>
              </a:ext>
            </a:extLst>
          </p:cNvPr>
          <p:cNvSpPr txBox="1"/>
          <p:nvPr/>
        </p:nvSpPr>
        <p:spPr>
          <a:xfrm>
            <a:off x="258460" y="788743"/>
            <a:ext cx="8850043" cy="4862870"/>
          </a:xfrm>
          <a:prstGeom prst="rect">
            <a:avLst/>
          </a:prstGeom>
          <a:noFill/>
        </p:spPr>
        <p:txBody>
          <a:bodyPr wrap="square" rtlCol="0">
            <a:spAutoFit/>
          </a:bodyPr>
          <a:lstStyle/>
          <a:p>
            <a:pPr>
              <a:spcBef>
                <a:spcPts val="600"/>
              </a:spcBef>
              <a:spcAft>
                <a:spcPts val="600"/>
              </a:spcAft>
            </a:pPr>
            <a:r>
              <a:rPr lang="en-GB" sz="1600" dirty="0"/>
              <a:t>Goddard, T. (2019) </a:t>
            </a:r>
            <a:r>
              <a:rPr lang="en-GB" sz="1600" i="1" dirty="0"/>
              <a:t>Email to Ken Dicks</a:t>
            </a:r>
            <a:r>
              <a:rPr lang="en-GB" sz="1600" dirty="0"/>
              <a:t> 16</a:t>
            </a:r>
            <a:r>
              <a:rPr lang="en-GB" sz="1600" baseline="30000" dirty="0"/>
              <a:t>th</a:t>
            </a:r>
            <a:r>
              <a:rPr lang="en-GB" sz="1600" dirty="0"/>
              <a:t> October 2019 </a:t>
            </a:r>
          </a:p>
          <a:p>
            <a:pPr>
              <a:spcBef>
                <a:spcPts val="600"/>
              </a:spcBef>
              <a:spcAft>
                <a:spcPts val="600"/>
              </a:spcAft>
            </a:pPr>
            <a:r>
              <a:rPr lang="en-GB" sz="1600" dirty="0"/>
              <a:t>Indeed (2024) </a:t>
            </a:r>
            <a:r>
              <a:rPr lang="en-GB" sz="1600" i="1" dirty="0"/>
              <a:t>Key Attributes of Professionalism in the Workplace </a:t>
            </a:r>
            <a:r>
              <a:rPr lang="en-GB" sz="1600" dirty="0"/>
              <a:t>Available at: </a:t>
            </a:r>
            <a:r>
              <a:rPr lang="en-GB" sz="1600" i="1" dirty="0"/>
              <a:t> </a:t>
            </a:r>
            <a:r>
              <a:rPr lang="en-GB" sz="1600" dirty="0">
                <a:hlinkClick r:id="rId2"/>
              </a:rPr>
              <a:t>Key attributes of professionalism in the workplace | Indeed.com UK</a:t>
            </a:r>
            <a:r>
              <a:rPr lang="en-GB" sz="1600" dirty="0"/>
              <a:t> [29/01/2025]</a:t>
            </a:r>
          </a:p>
          <a:p>
            <a:pPr>
              <a:spcBef>
                <a:spcPts val="600"/>
              </a:spcBef>
              <a:spcAft>
                <a:spcPts val="600"/>
              </a:spcAft>
            </a:pPr>
            <a:r>
              <a:rPr lang="en-GB" sz="1600" dirty="0"/>
              <a:t>Lynch, C.L. &amp; Wolcott, S.K. (2001) Helping Your Students Develop Critical Thinking Skills The IDEA </a:t>
            </a:r>
            <a:r>
              <a:rPr lang="en-GB" sz="1600" dirty="0" err="1"/>
              <a:t>Center</a:t>
            </a:r>
            <a:r>
              <a:rPr lang="en-GB" sz="1600" dirty="0"/>
              <a:t> Available at: </a:t>
            </a:r>
            <a:r>
              <a:rPr lang="en-GB" sz="1600" dirty="0">
                <a:hlinkClick r:id="rId3"/>
              </a:rPr>
              <a:t>Helping Your Students Develop Critical Thinking Skills | IDEA </a:t>
            </a:r>
            <a:r>
              <a:rPr lang="en-GB" sz="1600" dirty="0"/>
              <a:t> [Accessed 29/01/2025]</a:t>
            </a:r>
          </a:p>
          <a:p>
            <a:pPr>
              <a:spcBef>
                <a:spcPts val="600"/>
              </a:spcBef>
              <a:spcAft>
                <a:spcPts val="600"/>
              </a:spcAft>
            </a:pPr>
            <a:r>
              <a:rPr lang="en-GB" sz="1600" dirty="0"/>
              <a:t>Reed, J.  Paul G. Stoltz, P.G. PhD (2013) </a:t>
            </a:r>
            <a:r>
              <a:rPr lang="en-GB" sz="1600" i="1" dirty="0"/>
              <a:t>Put Your Mindset to Work: The One Asset You Really Need to Win and Keep the Job You Love</a:t>
            </a:r>
            <a:r>
              <a:rPr lang="en-GB" sz="1600" dirty="0"/>
              <a:t> Harmondsworth: Penguin</a:t>
            </a:r>
          </a:p>
          <a:p>
            <a:pPr>
              <a:spcBef>
                <a:spcPts val="600"/>
              </a:spcBef>
              <a:spcAft>
                <a:spcPts val="600"/>
              </a:spcAft>
            </a:pPr>
            <a:r>
              <a:rPr lang="en-GB" sz="1600" dirty="0"/>
              <a:t>Roberto, M. A. (2019) </a:t>
            </a:r>
            <a:r>
              <a:rPr lang="en-GB" sz="1600" i="1" dirty="0"/>
              <a:t>Unlocking Creativity: How to Solve Any Problem and Make the Best Decisions by Shifting Creative Mindsets </a:t>
            </a:r>
            <a:r>
              <a:rPr lang="en-GB" sz="1600" dirty="0"/>
              <a:t>Hoboken, New Jersey: Wiley</a:t>
            </a:r>
          </a:p>
          <a:p>
            <a:pPr>
              <a:spcBef>
                <a:spcPts val="600"/>
              </a:spcBef>
              <a:spcAft>
                <a:spcPts val="600"/>
              </a:spcAft>
            </a:pPr>
            <a:r>
              <a:rPr lang="en-GB" sz="1600" dirty="0"/>
              <a:t>Robinson, Sir K. (2006) Video: </a:t>
            </a:r>
            <a:r>
              <a:rPr lang="en-GB" sz="1600" i="1" dirty="0"/>
              <a:t>Do Schools Kill Creativity? </a:t>
            </a:r>
            <a:r>
              <a:rPr lang="en-GB" sz="1600" dirty="0"/>
              <a:t>Available at: </a:t>
            </a:r>
            <a:r>
              <a:rPr lang="en-GB" sz="1600" dirty="0">
                <a:hlinkClick r:id="rId4"/>
              </a:rPr>
              <a:t>Sir Ken Robinson: Do schools kill creativity? | TED Talk</a:t>
            </a:r>
            <a:r>
              <a:rPr lang="en-GB" sz="1600" dirty="0">
                <a:hlinkClick r:id="rId5"/>
              </a:rPr>
              <a:t>787</a:t>
            </a:r>
            <a:r>
              <a:rPr lang="en-GB" sz="1600" dirty="0"/>
              <a:t>  [Accessed 09/12/2022]</a:t>
            </a:r>
          </a:p>
          <a:p>
            <a:pPr>
              <a:spcBef>
                <a:spcPts val="600"/>
              </a:spcBef>
              <a:spcAft>
                <a:spcPts val="600"/>
              </a:spcAft>
            </a:pPr>
            <a:r>
              <a:rPr lang="en-GB" sz="1600" dirty="0"/>
              <a:t>Scriven, M., &amp; Paul, R. (2004). </a:t>
            </a:r>
            <a:r>
              <a:rPr lang="en-GB" sz="1600" i="1" dirty="0"/>
              <a:t>The Critical Thinking Community</a:t>
            </a:r>
            <a:r>
              <a:rPr lang="en-GB" sz="1600" dirty="0"/>
              <a:t>. The Critical Thinking Foundation Available at: </a:t>
            </a:r>
            <a:r>
              <a:rPr lang="en-GB" sz="1600" dirty="0">
                <a:hlinkClick r:id="rId6"/>
              </a:rPr>
              <a:t>Defining Critical Thinking </a:t>
            </a:r>
            <a:r>
              <a:rPr lang="en-GB" sz="1600" dirty="0"/>
              <a:t> [Accessed 29/01/2025]</a:t>
            </a:r>
          </a:p>
          <a:p>
            <a:pPr>
              <a:spcBef>
                <a:spcPts val="600"/>
              </a:spcBef>
              <a:spcAft>
                <a:spcPts val="600"/>
              </a:spcAft>
            </a:pPr>
            <a:r>
              <a:rPr lang="en-GB" sz="1600" dirty="0"/>
              <a:t>Zander, B. (2012) ‘</a:t>
            </a:r>
            <a:r>
              <a:rPr lang="en-GB" sz="1600" i="1" dirty="0"/>
              <a:t>How To Give an A’ </a:t>
            </a:r>
            <a:r>
              <a:rPr lang="en-GB" sz="1600" dirty="0"/>
              <a:t>Video Available at </a:t>
            </a:r>
            <a:r>
              <a:rPr lang="en-GB" sz="1600" dirty="0">
                <a:hlinkClick r:id="rId7"/>
              </a:rPr>
              <a:t>Benjamin Zander - Work (How to give an A)</a:t>
            </a:r>
            <a:r>
              <a:rPr lang="en-GB" sz="1600" dirty="0"/>
              <a:t> [Accessed 29/01/2025]</a:t>
            </a:r>
          </a:p>
        </p:txBody>
      </p:sp>
    </p:spTree>
    <p:extLst>
      <p:ext uri="{BB962C8B-B14F-4D97-AF65-F5344CB8AC3E}">
        <p14:creationId xmlns:p14="http://schemas.microsoft.com/office/powerpoint/2010/main" val="949172126"/>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1670</TotalTime>
  <Words>5717</Words>
  <Application>Microsoft Office PowerPoint</Application>
  <PresentationFormat>On-screen Show (4:3)</PresentationFormat>
  <Paragraphs>402</Paragraphs>
  <Slides>43</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Times New Roman</vt:lpstr>
      <vt:lpstr>UWTSD blue background</vt:lpstr>
      <vt:lpstr>PowerPoint Presentation</vt:lpstr>
      <vt:lpstr>Professionalism in the Workplace</vt:lpstr>
      <vt:lpstr>Key Attributes of Professionalism in the Workplace</vt:lpstr>
      <vt:lpstr>PowerPoint Presentation</vt:lpstr>
      <vt:lpstr>Key Attributes of Professionalism in the Workplace</vt:lpstr>
      <vt:lpstr>Skillset versus Mindset</vt:lpstr>
      <vt:lpstr>Skillset versus Mindset</vt:lpstr>
      <vt:lpstr>PowerPoint Presentation</vt:lpstr>
      <vt:lpstr>PowerPoint Presentation</vt:lpstr>
      <vt:lpstr>PowerPoint Presentation</vt:lpstr>
      <vt:lpstr>PowerPoint Presentation</vt:lpstr>
      <vt:lpstr>PowerPoint Presentation</vt:lpstr>
      <vt:lpstr>Self discipline </vt:lpstr>
      <vt:lpstr>Self-discipline </vt:lpstr>
      <vt:lpstr>Self-discipline </vt:lpstr>
      <vt:lpstr>Problem solving</vt:lpstr>
      <vt:lpstr>Problem solving Mindsets</vt:lpstr>
      <vt:lpstr>Problem solving Mindsets</vt:lpstr>
      <vt:lpstr>Problem solving Mindsets</vt:lpstr>
      <vt:lpstr>Problem solving Mindsets</vt:lpstr>
      <vt:lpstr>Creative thinking</vt:lpstr>
      <vt:lpstr>Creative Thinking Mindsets</vt:lpstr>
      <vt:lpstr>PowerPoint Presentation</vt:lpstr>
      <vt:lpstr>PowerPoint Presentation</vt:lpstr>
      <vt:lpstr>PowerPoint Presentation</vt:lpstr>
      <vt:lpstr>PowerPoint Presentation</vt:lpstr>
      <vt:lpstr>Are we killing creativity? </vt:lpstr>
      <vt:lpstr>Sir Ken Robinson</vt:lpstr>
      <vt:lpstr>PowerPoint Presentation</vt:lpstr>
      <vt:lpstr> Critical Thinking - What is it?  </vt:lpstr>
      <vt:lpstr>Critical thinking begins when you question beyond ‘face value’.</vt:lpstr>
      <vt:lpstr>If you are a critical thinker, you think.</vt:lpstr>
      <vt:lpstr>Critical thinkers listen carefully.</vt:lpstr>
      <vt:lpstr>Critical thinkers look for evidence….</vt:lpstr>
      <vt:lpstr>Therefore…through experience, as a critical thinker, you will:</vt:lpstr>
      <vt:lpstr>Critical thinkers are curious.</vt:lpstr>
      <vt:lpstr> </vt:lpstr>
      <vt:lpstr>And now for the Theory bit……</vt:lpstr>
      <vt:lpstr>How Can One Become a Critical Thinker?</vt:lpstr>
      <vt:lpstr>Everyone thinks…</vt:lpstr>
      <vt:lpstr>Conclusion…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117</cp:revision>
  <dcterms:created xsi:type="dcterms:W3CDTF">2021-02-09T14:04:40Z</dcterms:created>
  <dcterms:modified xsi:type="dcterms:W3CDTF">2025-01-29T16:04:27Z</dcterms:modified>
</cp:coreProperties>
</file>