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78" d="100"/>
          <a:sy n="78" d="100"/>
        </p:scale>
        <p:origin x="850" y="5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B019B5-EE19-5742-AA5A-823E365A4532}" type="datetimeFigureOut">
              <a:rPr lang="en-US" smtClean="0"/>
              <a:t>10/12/2026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C944CA-E40E-1B44-A0D0-B7E6902D102E}" type="slidenum">
              <a:rPr lang="en-US" smtClean="0"/>
              <a:t>‹#›</a:t>
            </a:fld>
            <a:endParaRPr lang="en-US"/>
          </a:p>
        </p:txBody>
      </p:sp>
    </p:spTree>
    <p:extLst>
      <p:ext uri="{BB962C8B-B14F-4D97-AF65-F5344CB8AC3E}">
        <p14:creationId xmlns:p14="http://schemas.microsoft.com/office/powerpoint/2010/main" val="3639866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Opening: This presentation treats HRM as a strategic capability, not just an administrative function. The recommendations are tailored to a growing digital healthcare provider where clinical safety, technology skills and employee wellbeing must scale together.</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Explain that growth increases demand for workforce capacity and coordination. HR should connect people decisions to service outcomes and patient safety. A bundle of aligned practices is more likely to perform than a single intervention.</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 headcount-only plan misses the mix of scarce skills and the pace of technology change. Use workforce planning as a continuous process. The build/buy/borrow/automate choice should consider time-to-competence, cost, quality and risk.</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Recommend a portfolio, not one channel. Internal hiring can improve retention but should not block fresh perspectives. External search is justified for high-impact scarce roles. Social recruitment expands reach only if sourcing practices are inclusive and measured.</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demonstrates the end-to-end process in a relevant role. Selection methods should be proportionate to seniority and risk. In healthcare, verify registration and safeguarding requirements where relevant, and ensure candidates are assessed on competencies that predict performance rather than vague impressions.</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Use a specific employee case to show practical application. Do not assume training is the answer to every performance problem: workflow design, workload, system usability and supervision may also need attention. Protected time and manager reinforcement are essential for transfer.</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Talent management should not mean only identifying a small ‘high potential’ group. Transparent access to development improves fairness and retention. Performance management should combine accountability with coaching and avoid incentives that undermine patient safety or collaboration.</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Explain that reward systems should fit different labour markets: scarce senior technology roles may need market-competitive pay, while clinical and operational teams also value predictable schedules, development and meaningful work. Avoid individual bonuses tied solely to consultation volume.</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No one leadership style fits every situation. Transformational leadership can build shared purpose, but high-risk clinical work also needs clear protocols and accountability. Psychological safety is especially important where employees must raise concerns across professional hierarchies.</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Treat the roadmap as phased implementation with owners and a baseline. Avoid promising arbitrary percentage improvements without organisational data. The Board should review leading indicators monthly and lagging outcomes quarterly, disaggregated where lawful and meaningful.</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Close by asking the Board to approve the workforce review, the two practical pilots and a people dashboard. Benefits are expected rather than guaranteed; review outcomes and adjust interventions based on evidence.</a:t>
            </a: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Reference slide. The presentation uses a mix of established peer-reviewed research and CIPD practitioner evidence. Students should verify editions and access details against their library catalogue and institutional Harvard guide.</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12642"/>
        </a:solidFill>
        <a:effectLst/>
      </p:bgPr>
    </p:bg>
    <p:spTree>
      <p:nvGrpSpPr>
        <p:cNvPr id="1" name=""/>
        <p:cNvGrpSpPr/>
        <p:nvPr/>
      </p:nvGrpSpPr>
      <p:grpSpPr>
        <a:xfrm>
          <a:off x="0" y="0"/>
          <a:ext cx="0" cy="0"/>
          <a:chOff x="0" y="0"/>
          <a:chExt cx="0" cy="0"/>
        </a:xfrm>
      </p:grpSpPr>
      <p:sp>
        <p:nvSpPr>
          <p:cNvPr id="2" name="Rectangle 1"/>
          <p:cNvSpPr/>
          <p:nvPr/>
        </p:nvSpPr>
        <p:spPr>
          <a:xfrm>
            <a:off x="0" y="0"/>
            <a:ext cx="201168" cy="6858000"/>
          </a:xfrm>
          <a:prstGeom prst="rect">
            <a:avLst/>
          </a:prstGeom>
          <a:solidFill>
            <a:srgbClr val="0096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Oval 2"/>
          <p:cNvSpPr/>
          <p:nvPr/>
        </p:nvSpPr>
        <p:spPr>
          <a:xfrm>
            <a:off x="9326880" y="640080"/>
            <a:ext cx="1920240" cy="1920240"/>
          </a:xfrm>
          <a:prstGeom prst="ellipse">
            <a:avLst/>
          </a:prstGeom>
          <a:solidFill>
            <a:srgbClr val="0096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Oval 3"/>
          <p:cNvSpPr/>
          <p:nvPr/>
        </p:nvSpPr>
        <p:spPr>
          <a:xfrm>
            <a:off x="10287000" y="1828800"/>
            <a:ext cx="1234440" cy="1234440"/>
          </a:xfrm>
          <a:prstGeom prst="ellipse">
            <a:avLst/>
          </a:prstGeom>
          <a:solidFill>
            <a:srgbClr val="F0A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Oval 4"/>
          <p:cNvSpPr/>
          <p:nvPr/>
        </p:nvSpPr>
        <p:spPr>
          <a:xfrm>
            <a:off x="8823960" y="2880360"/>
            <a:ext cx="2377440" cy="2377440"/>
          </a:xfrm>
          <a:prstGeom prst="ellipse">
            <a:avLst/>
          </a:prstGeom>
          <a:solidFill>
            <a:srgbClr val="25436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Oval 5"/>
          <p:cNvSpPr/>
          <p:nvPr/>
        </p:nvSpPr>
        <p:spPr>
          <a:xfrm>
            <a:off x="10195560" y="4343400"/>
            <a:ext cx="1554480" cy="1554480"/>
          </a:xfrm>
          <a:prstGeom prst="ellipse">
            <a:avLst/>
          </a:prstGeom>
          <a:solidFill>
            <a:srgbClr val="1F556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777240" y="960120"/>
            <a:ext cx="7863840" cy="1508760"/>
          </a:xfrm>
          <a:prstGeom prst="rect">
            <a:avLst/>
          </a:prstGeom>
          <a:noFill/>
        </p:spPr>
        <p:txBody>
          <a:bodyPr wrap="square" lIns="45720" rIns="45720" anchor="t">
            <a:spAutoFit/>
          </a:bodyPr>
          <a:lstStyle/>
          <a:p>
            <a:pPr algn="l">
              <a:spcAft>
                <a:spcPts val="400"/>
              </a:spcAft>
            </a:pPr>
            <a:r>
              <a:rPr sz="3100" b="1" i="0">
                <a:solidFill>
                  <a:srgbClr val="FFFFFF"/>
                </a:solidFill>
                <a:latin typeface="Arial"/>
              </a:rPr>
              <a:t>PEOPLE STRATEGY FOR
SUSTAINABLE DIGITAL HEALTH</a:t>
            </a:r>
          </a:p>
        </p:txBody>
      </p:sp>
      <p:sp>
        <p:nvSpPr>
          <p:cNvPr id="8" name="TextBox 7"/>
          <p:cNvSpPr txBox="1"/>
          <p:nvPr/>
        </p:nvSpPr>
        <p:spPr>
          <a:xfrm>
            <a:off x="822960" y="2697480"/>
            <a:ext cx="7132320" cy="685800"/>
          </a:xfrm>
          <a:prstGeom prst="rect">
            <a:avLst/>
          </a:prstGeom>
          <a:noFill/>
        </p:spPr>
        <p:txBody>
          <a:bodyPr wrap="square" lIns="45720" rIns="45720" anchor="t">
            <a:spAutoFit/>
          </a:bodyPr>
          <a:lstStyle/>
          <a:p>
            <a:pPr algn="l">
              <a:spcAft>
                <a:spcPts val="400"/>
              </a:spcAft>
            </a:pPr>
            <a:r>
              <a:rPr sz="1900" b="0" i="0">
                <a:solidFill>
                  <a:srgbClr val="CBDDE8"/>
                </a:solidFill>
                <a:latin typeface="Arial"/>
              </a:rPr>
              <a:t>HRM recommendations to attract, develop, motivate and retain talent</a:t>
            </a:r>
          </a:p>
        </p:txBody>
      </p:sp>
      <p:sp>
        <p:nvSpPr>
          <p:cNvPr id="9" name="Rectangle 8"/>
          <p:cNvSpPr/>
          <p:nvPr/>
        </p:nvSpPr>
        <p:spPr>
          <a:xfrm>
            <a:off x="822960" y="3657600"/>
            <a:ext cx="914400" cy="54864"/>
          </a:xfrm>
          <a:prstGeom prst="rect">
            <a:avLst/>
          </a:prstGeom>
          <a:solidFill>
            <a:srgbClr val="0096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822960" y="3950208"/>
            <a:ext cx="6583680" cy="365760"/>
          </a:xfrm>
          <a:prstGeom prst="rect">
            <a:avLst/>
          </a:prstGeom>
          <a:noFill/>
        </p:spPr>
        <p:txBody>
          <a:bodyPr wrap="square" lIns="45720" rIns="45720" anchor="t">
            <a:spAutoFit/>
          </a:bodyPr>
          <a:lstStyle/>
          <a:p>
            <a:pPr algn="l">
              <a:spcAft>
                <a:spcPts val="400"/>
              </a:spcAft>
            </a:pPr>
            <a:r>
              <a:rPr sz="1500" b="1" i="0">
                <a:solidFill>
                  <a:srgbClr val="FFFFFF"/>
                </a:solidFill>
                <a:latin typeface="Arial"/>
              </a:rPr>
              <a:t>Executive Board presentation  |  HealthConnect UK</a:t>
            </a:r>
          </a:p>
        </p:txBody>
      </p:sp>
      <p:sp>
        <p:nvSpPr>
          <p:cNvPr id="11" name="TextBox 10"/>
          <p:cNvSpPr txBox="1"/>
          <p:nvPr/>
        </p:nvSpPr>
        <p:spPr>
          <a:xfrm>
            <a:off x="822960" y="4773168"/>
            <a:ext cx="7498079" cy="1051560"/>
          </a:xfrm>
          <a:prstGeom prst="rect">
            <a:avLst/>
          </a:prstGeom>
          <a:noFill/>
        </p:spPr>
        <p:txBody>
          <a:bodyPr wrap="square" lIns="45720" rIns="45720" anchor="t">
            <a:spAutoFit/>
          </a:bodyPr>
          <a:lstStyle/>
          <a:p>
            <a:pPr algn="l">
              <a:spcAft>
                <a:spcPts val="400"/>
              </a:spcAft>
              <a:defRPr sz="1200">
                <a:solidFill>
                  <a:srgbClr val="CBDDE8"/>
                </a:solidFill>
                <a:latin typeface="Arial"/>
              </a:defRPr>
            </a:pPr>
            <a:r>
              <a:t>Student name: Mohammed Faisal     Student number: 2437880</a:t>
            </a:r>
          </a:p>
          <a:p>
            <a:pPr>
              <a:defRPr sz="1200">
                <a:solidFill>
                  <a:srgbClr val="CBDDE8"/>
                </a:solidFill>
                <a:latin typeface="Arial"/>
              </a:defRPr>
            </a:pPr>
            <a:r>
              <a:t>Module: LCLM5002 Component 1 — Individual Presentation</a:t>
            </a:r>
          </a:p>
          <a:p>
            <a:pPr>
              <a:defRPr sz="1200">
                <a:solidFill>
                  <a:srgbClr val="CBDDE8"/>
                </a:solidFill>
                <a:latin typeface="Arial"/>
              </a:defRPr>
            </a:pPr>
            <a:r>
              <a:t>Module lead: Dr Shujun Xiao</a:t>
            </a:r>
          </a:p>
        </p:txBody>
      </p:sp>
      <p:sp>
        <p:nvSpPr>
          <p:cNvPr id="12" name="TextBox 11"/>
          <p:cNvSpPr txBox="1"/>
          <p:nvPr/>
        </p:nvSpPr>
        <p:spPr>
          <a:xfrm>
            <a:off x="822960" y="6236208"/>
            <a:ext cx="5029200" cy="228600"/>
          </a:xfrm>
          <a:prstGeom prst="rect">
            <a:avLst/>
          </a:prstGeom>
          <a:noFill/>
        </p:spPr>
        <p:txBody>
          <a:bodyPr wrap="square" lIns="45720" rIns="45720" anchor="t">
            <a:spAutoFit/>
          </a:bodyPr>
          <a:lstStyle/>
          <a:p>
            <a:pPr algn="l">
              <a:spcAft>
                <a:spcPts val="400"/>
              </a:spcAft>
            </a:pPr>
            <a:r>
              <a:rPr sz="1000" b="0" i="0">
                <a:solidFill>
                  <a:srgbClr val="CBDDE8"/>
                </a:solidFill>
                <a:latin typeface="Arial"/>
              </a:rPr>
              <a:t>12-slide strategy briefing • October 2026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4F8FB"/>
        </a:solidFill>
        <a:effectLst/>
      </p:bgPr>
    </p:bg>
    <p:spTree>
      <p:nvGrpSpPr>
        <p:cNvPr id="1" name=""/>
        <p:cNvGrpSpPr/>
        <p:nvPr/>
      </p:nvGrpSpPr>
      <p:grpSpPr>
        <a:xfrm>
          <a:off x="0" y="0"/>
          <a:ext cx="0" cy="0"/>
          <a:chOff x="0" y="0"/>
          <a:chExt cx="0" cy="0"/>
        </a:xfrm>
      </p:grpSpPr>
      <p:sp>
        <p:nvSpPr>
          <p:cNvPr id="2" name="TextBox 1"/>
          <p:cNvSpPr txBox="1"/>
          <p:nvPr/>
        </p:nvSpPr>
        <p:spPr>
          <a:xfrm>
            <a:off x="566928" y="274320"/>
            <a:ext cx="4114800" cy="256032"/>
          </a:xfrm>
          <a:prstGeom prst="rect">
            <a:avLst/>
          </a:prstGeom>
          <a:noFill/>
        </p:spPr>
        <p:txBody>
          <a:bodyPr wrap="square" lIns="45720" rIns="45720" anchor="t">
            <a:spAutoFit/>
          </a:bodyPr>
          <a:lstStyle/>
          <a:p>
            <a:pPr algn="l">
              <a:spcAft>
                <a:spcPts val="400"/>
              </a:spcAft>
            </a:pPr>
            <a:r>
              <a:rPr sz="1000" b="1" i="0">
                <a:solidFill>
                  <a:srgbClr val="009691"/>
                </a:solidFill>
                <a:latin typeface="Arial"/>
              </a:rPr>
              <a:t>CONTEXT</a:t>
            </a:r>
          </a:p>
        </p:txBody>
      </p:sp>
      <p:sp>
        <p:nvSpPr>
          <p:cNvPr id="3" name="TextBox 2"/>
          <p:cNvSpPr txBox="1"/>
          <p:nvPr/>
        </p:nvSpPr>
        <p:spPr>
          <a:xfrm>
            <a:off x="566928" y="566928"/>
            <a:ext cx="10972800" cy="566928"/>
          </a:xfrm>
          <a:prstGeom prst="rect">
            <a:avLst/>
          </a:prstGeom>
          <a:noFill/>
        </p:spPr>
        <p:txBody>
          <a:bodyPr wrap="square" lIns="45720" rIns="45720" anchor="t">
            <a:spAutoFit/>
          </a:bodyPr>
          <a:lstStyle/>
          <a:p>
            <a:pPr algn="l">
              <a:spcAft>
                <a:spcPts val="400"/>
              </a:spcAft>
            </a:pPr>
            <a:r>
              <a:rPr sz="2700" b="1" i="0">
                <a:solidFill>
                  <a:srgbClr val="112642"/>
                </a:solidFill>
                <a:latin typeface="Arial"/>
              </a:rPr>
              <a:t>Why HRM is now a growth priority</a:t>
            </a:r>
          </a:p>
        </p:txBody>
      </p:sp>
      <p:sp>
        <p:nvSpPr>
          <p:cNvPr id="4" name="Rectangle 3"/>
          <p:cNvSpPr/>
          <p:nvPr/>
        </p:nvSpPr>
        <p:spPr>
          <a:xfrm>
            <a:off x="566928" y="1225296"/>
            <a:ext cx="749808" cy="50292"/>
          </a:xfrm>
          <a:prstGeom prst="rect">
            <a:avLst/>
          </a:prstGeom>
          <a:solidFill>
            <a:srgbClr val="0096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9372600" y="6519672"/>
            <a:ext cx="2240280" cy="164592"/>
          </a:xfrm>
          <a:prstGeom prst="rect">
            <a:avLst/>
          </a:prstGeom>
          <a:noFill/>
        </p:spPr>
        <p:txBody>
          <a:bodyPr wrap="square" lIns="45720" rIns="45720" anchor="t">
            <a:spAutoFit/>
          </a:bodyPr>
          <a:lstStyle/>
          <a:p>
            <a:pPr algn="r">
              <a:spcAft>
                <a:spcPts val="400"/>
              </a:spcAft>
            </a:pPr>
            <a:r>
              <a:rPr sz="800" b="1" i="0">
                <a:solidFill>
                  <a:srgbClr val="607080"/>
                </a:solidFill>
                <a:latin typeface="Arial"/>
              </a:rPr>
              <a:t>HEALTHCONNECT UK  •  02</a:t>
            </a:r>
          </a:p>
        </p:txBody>
      </p:sp>
      <p:sp>
        <p:nvSpPr>
          <p:cNvPr id="6" name="Rounded Rectangle 5"/>
          <p:cNvSpPr/>
          <p:nvPr/>
        </p:nvSpPr>
        <p:spPr>
          <a:xfrm>
            <a:off x="594360" y="1572768"/>
            <a:ext cx="3520440" cy="182880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594360" y="1572768"/>
            <a:ext cx="73152" cy="1828800"/>
          </a:xfrm>
          <a:prstGeom prst="rect">
            <a:avLst/>
          </a:prstGeom>
          <a:solidFill>
            <a:srgbClr val="0096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95528" y="1719072"/>
            <a:ext cx="3172968" cy="310896"/>
          </a:xfrm>
          <a:prstGeom prst="rect">
            <a:avLst/>
          </a:prstGeom>
          <a:noFill/>
        </p:spPr>
        <p:txBody>
          <a:bodyPr wrap="square" lIns="45720" rIns="45720" anchor="t">
            <a:spAutoFit/>
          </a:bodyPr>
          <a:lstStyle/>
          <a:p>
            <a:pPr algn="l">
              <a:spcAft>
                <a:spcPts val="400"/>
              </a:spcAft>
            </a:pPr>
            <a:r>
              <a:rPr sz="1600" b="1" i="0">
                <a:solidFill>
                  <a:srgbClr val="112642"/>
                </a:solidFill>
                <a:latin typeface="Arial"/>
              </a:rPr>
              <a:t>HealthConnect UK</a:t>
            </a:r>
          </a:p>
        </p:txBody>
      </p:sp>
      <p:sp>
        <p:nvSpPr>
          <p:cNvPr id="9" name="TextBox 8"/>
          <p:cNvSpPr txBox="1"/>
          <p:nvPr/>
        </p:nvSpPr>
        <p:spPr>
          <a:xfrm>
            <a:off x="795528" y="2103120"/>
            <a:ext cx="3172968" cy="1188720"/>
          </a:xfrm>
          <a:prstGeom prst="rect">
            <a:avLst/>
          </a:prstGeom>
          <a:noFill/>
        </p:spPr>
        <p:txBody>
          <a:bodyPr wrap="square" lIns="45720" rIns="45720" anchor="t">
            <a:spAutoFit/>
          </a:bodyPr>
          <a:lstStyle/>
          <a:p>
            <a:pPr algn="l">
              <a:spcAft>
                <a:spcPts val="400"/>
              </a:spcAft>
            </a:pPr>
            <a:r>
              <a:rPr sz="1500" b="0" i="0">
                <a:solidFill>
                  <a:srgbClr val="253445"/>
                </a:solidFill>
                <a:latin typeface="Arial"/>
              </a:rPr>
              <a:t>UK-wide digital healthcare: virtual consultations, remote monitoring and digital services.</a:t>
            </a:r>
          </a:p>
        </p:txBody>
      </p:sp>
      <p:sp>
        <p:nvSpPr>
          <p:cNvPr id="10" name="Rounded Rectangle 9"/>
          <p:cNvSpPr/>
          <p:nvPr/>
        </p:nvSpPr>
        <p:spPr>
          <a:xfrm>
            <a:off x="4315968" y="1572768"/>
            <a:ext cx="3520440" cy="182880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315968" y="1572768"/>
            <a:ext cx="73152" cy="1828800"/>
          </a:xfrm>
          <a:prstGeom prst="rect">
            <a:avLst/>
          </a:prstGeom>
          <a:solidFill>
            <a:srgbClr val="F0A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17136" y="1719072"/>
            <a:ext cx="3172968" cy="310896"/>
          </a:xfrm>
          <a:prstGeom prst="rect">
            <a:avLst/>
          </a:prstGeom>
          <a:noFill/>
        </p:spPr>
        <p:txBody>
          <a:bodyPr wrap="square" lIns="45720" rIns="45720" anchor="t">
            <a:spAutoFit/>
          </a:bodyPr>
          <a:lstStyle/>
          <a:p>
            <a:pPr algn="l">
              <a:spcAft>
                <a:spcPts val="400"/>
              </a:spcAft>
            </a:pPr>
            <a:r>
              <a:rPr sz="1600" b="1" i="0">
                <a:solidFill>
                  <a:srgbClr val="112642"/>
                </a:solidFill>
                <a:latin typeface="Arial"/>
              </a:rPr>
              <a:t>People risks</a:t>
            </a:r>
          </a:p>
        </p:txBody>
      </p:sp>
      <p:sp>
        <p:nvSpPr>
          <p:cNvPr id="13" name="TextBox 12"/>
          <p:cNvSpPr txBox="1"/>
          <p:nvPr/>
        </p:nvSpPr>
        <p:spPr>
          <a:xfrm>
            <a:off x="4517136" y="2103120"/>
            <a:ext cx="3172968" cy="1188720"/>
          </a:xfrm>
          <a:prstGeom prst="rect">
            <a:avLst/>
          </a:prstGeom>
          <a:noFill/>
        </p:spPr>
        <p:txBody>
          <a:bodyPr wrap="square" lIns="45720" rIns="45720" anchor="t">
            <a:spAutoFit/>
          </a:bodyPr>
          <a:lstStyle/>
          <a:p>
            <a:pPr algn="l">
              <a:spcAft>
                <a:spcPts val="400"/>
              </a:spcAft>
            </a:pPr>
            <a:r>
              <a:rPr sz="1500" b="0" i="0">
                <a:solidFill>
                  <a:srgbClr val="253445"/>
                </a:solidFill>
                <a:latin typeface="Arial"/>
              </a:rPr>
              <a:t>Scarce clinical + digital skills; rising turnover; burnout; lower engagement; leadership gaps.</a:t>
            </a:r>
          </a:p>
        </p:txBody>
      </p:sp>
      <p:sp>
        <p:nvSpPr>
          <p:cNvPr id="14" name="Rounded Rectangle 13"/>
          <p:cNvSpPr/>
          <p:nvPr/>
        </p:nvSpPr>
        <p:spPr>
          <a:xfrm>
            <a:off x="8037575" y="1572768"/>
            <a:ext cx="3520440" cy="182880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8037575" y="1572768"/>
            <a:ext cx="73152" cy="1828800"/>
          </a:xfrm>
          <a:prstGeom prst="rect">
            <a:avLst/>
          </a:prstGeom>
          <a:solidFill>
            <a:srgbClr val="C2535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238744" y="1719072"/>
            <a:ext cx="3172968" cy="310896"/>
          </a:xfrm>
          <a:prstGeom prst="rect">
            <a:avLst/>
          </a:prstGeom>
          <a:noFill/>
        </p:spPr>
        <p:txBody>
          <a:bodyPr wrap="square" lIns="45720" rIns="45720" anchor="t">
            <a:spAutoFit/>
          </a:bodyPr>
          <a:lstStyle/>
          <a:p>
            <a:pPr algn="l">
              <a:spcAft>
                <a:spcPts val="400"/>
              </a:spcAft>
            </a:pPr>
            <a:r>
              <a:rPr sz="1600" b="1" i="0">
                <a:solidFill>
                  <a:srgbClr val="112642"/>
                </a:solidFill>
                <a:latin typeface="Arial"/>
              </a:rPr>
              <a:t>Strategic stakes</a:t>
            </a:r>
          </a:p>
        </p:txBody>
      </p:sp>
      <p:sp>
        <p:nvSpPr>
          <p:cNvPr id="17" name="TextBox 16"/>
          <p:cNvSpPr txBox="1"/>
          <p:nvPr/>
        </p:nvSpPr>
        <p:spPr>
          <a:xfrm>
            <a:off x="8238744" y="2103120"/>
            <a:ext cx="3172968" cy="1188720"/>
          </a:xfrm>
          <a:prstGeom prst="rect">
            <a:avLst/>
          </a:prstGeom>
          <a:noFill/>
        </p:spPr>
        <p:txBody>
          <a:bodyPr wrap="square" lIns="45720" rIns="45720" anchor="t">
            <a:spAutoFit/>
          </a:bodyPr>
          <a:lstStyle/>
          <a:p>
            <a:pPr algn="l">
              <a:spcAft>
                <a:spcPts val="400"/>
              </a:spcAft>
            </a:pPr>
            <a:r>
              <a:rPr sz="1500" b="0" i="0">
                <a:solidFill>
                  <a:srgbClr val="253445"/>
                </a:solidFill>
                <a:latin typeface="Arial"/>
              </a:rPr>
              <a:t>Capacity, safe care, service quality, innovation, patient trust and cost of repeated hiring.</a:t>
            </a:r>
          </a:p>
        </p:txBody>
      </p:sp>
      <p:sp>
        <p:nvSpPr>
          <p:cNvPr id="18" name="TextBox 17"/>
          <p:cNvSpPr txBox="1"/>
          <p:nvPr/>
        </p:nvSpPr>
        <p:spPr>
          <a:xfrm>
            <a:off x="685800" y="3840480"/>
            <a:ext cx="2743200" cy="320040"/>
          </a:xfrm>
          <a:prstGeom prst="rect">
            <a:avLst/>
          </a:prstGeom>
          <a:noFill/>
        </p:spPr>
        <p:txBody>
          <a:bodyPr wrap="square" lIns="45720" rIns="45720" anchor="t">
            <a:spAutoFit/>
          </a:bodyPr>
          <a:lstStyle/>
          <a:p>
            <a:pPr algn="l">
              <a:spcAft>
                <a:spcPts val="400"/>
              </a:spcAft>
            </a:pPr>
            <a:r>
              <a:rPr sz="1800" b="1" i="0">
                <a:solidFill>
                  <a:srgbClr val="112642"/>
                </a:solidFill>
                <a:latin typeface="Arial"/>
              </a:rPr>
              <a:t>Strategic HRM logic</a:t>
            </a:r>
          </a:p>
        </p:txBody>
      </p:sp>
      <p:sp>
        <p:nvSpPr>
          <p:cNvPr id="19" name="Rounded Rectangle 18"/>
          <p:cNvSpPr/>
          <p:nvPr/>
        </p:nvSpPr>
        <p:spPr>
          <a:xfrm>
            <a:off x="731520" y="4343400"/>
            <a:ext cx="2971800" cy="105156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96112" y="4498848"/>
            <a:ext cx="2651760" cy="274320"/>
          </a:xfrm>
          <a:prstGeom prst="rect">
            <a:avLst/>
          </a:prstGeom>
          <a:noFill/>
        </p:spPr>
        <p:txBody>
          <a:bodyPr wrap="square" lIns="45720" rIns="45720" anchor="t">
            <a:spAutoFit/>
          </a:bodyPr>
          <a:lstStyle/>
          <a:p>
            <a:pPr algn="ctr">
              <a:spcAft>
                <a:spcPts val="400"/>
              </a:spcAft>
            </a:pPr>
            <a:r>
              <a:rPr sz="1600" b="1" i="0">
                <a:solidFill>
                  <a:srgbClr val="112642"/>
                </a:solidFill>
                <a:latin typeface="Arial"/>
              </a:rPr>
              <a:t>People practices</a:t>
            </a:r>
          </a:p>
        </p:txBody>
      </p:sp>
      <p:sp>
        <p:nvSpPr>
          <p:cNvPr id="21" name="TextBox 20"/>
          <p:cNvSpPr txBox="1"/>
          <p:nvPr/>
        </p:nvSpPr>
        <p:spPr>
          <a:xfrm>
            <a:off x="868680" y="4892040"/>
            <a:ext cx="2697480" cy="292608"/>
          </a:xfrm>
          <a:prstGeom prst="rect">
            <a:avLst/>
          </a:prstGeom>
          <a:noFill/>
        </p:spPr>
        <p:txBody>
          <a:bodyPr wrap="square" lIns="45720" rIns="45720" anchor="t">
            <a:spAutoFit/>
          </a:bodyPr>
          <a:lstStyle/>
          <a:p>
            <a:pPr algn="ctr">
              <a:spcAft>
                <a:spcPts val="400"/>
              </a:spcAft>
            </a:pPr>
            <a:r>
              <a:rPr sz="1200" b="0" i="0">
                <a:solidFill>
                  <a:srgbClr val="607080"/>
                </a:solidFill>
                <a:latin typeface="Arial"/>
              </a:rPr>
              <a:t>hire • develop • support</a:t>
            </a:r>
          </a:p>
        </p:txBody>
      </p:sp>
      <p:sp>
        <p:nvSpPr>
          <p:cNvPr id="22" name="TextBox 21"/>
          <p:cNvSpPr txBox="1"/>
          <p:nvPr/>
        </p:nvSpPr>
        <p:spPr>
          <a:xfrm>
            <a:off x="3886200" y="4617720"/>
            <a:ext cx="457200" cy="365760"/>
          </a:xfrm>
          <a:prstGeom prst="rect">
            <a:avLst/>
          </a:prstGeom>
          <a:noFill/>
        </p:spPr>
        <p:txBody>
          <a:bodyPr wrap="square" lIns="45720" rIns="45720" anchor="t">
            <a:spAutoFit/>
          </a:bodyPr>
          <a:lstStyle/>
          <a:p>
            <a:pPr algn="ctr">
              <a:spcAft>
                <a:spcPts val="400"/>
              </a:spcAft>
            </a:pPr>
            <a:r>
              <a:rPr sz="2400" b="1" i="0">
                <a:solidFill>
                  <a:srgbClr val="009691"/>
                </a:solidFill>
                <a:latin typeface="Arial"/>
              </a:rPr>
              <a:t>→</a:t>
            </a:r>
          </a:p>
        </p:txBody>
      </p:sp>
      <p:sp>
        <p:nvSpPr>
          <p:cNvPr id="23" name="Rounded Rectangle 22"/>
          <p:cNvSpPr/>
          <p:nvPr/>
        </p:nvSpPr>
        <p:spPr>
          <a:xfrm>
            <a:off x="4526280" y="4343400"/>
            <a:ext cx="2971800" cy="1051560"/>
          </a:xfrm>
          <a:prstGeom prst="roundRect">
            <a:avLst/>
          </a:prstGeom>
          <a:solidFill>
            <a:srgbClr val="DAF3E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4690872" y="4498848"/>
            <a:ext cx="2651760" cy="274320"/>
          </a:xfrm>
          <a:prstGeom prst="rect">
            <a:avLst/>
          </a:prstGeom>
          <a:noFill/>
        </p:spPr>
        <p:txBody>
          <a:bodyPr wrap="square" lIns="45720" rIns="45720" anchor="t">
            <a:spAutoFit/>
          </a:bodyPr>
          <a:lstStyle/>
          <a:p>
            <a:pPr algn="ctr">
              <a:spcAft>
                <a:spcPts val="400"/>
              </a:spcAft>
            </a:pPr>
            <a:r>
              <a:rPr sz="1600" b="1" i="0">
                <a:solidFill>
                  <a:srgbClr val="112642"/>
                </a:solidFill>
                <a:latin typeface="Arial"/>
              </a:rPr>
              <a:t>Employee outcomes</a:t>
            </a:r>
          </a:p>
        </p:txBody>
      </p:sp>
      <p:sp>
        <p:nvSpPr>
          <p:cNvPr id="25" name="TextBox 24"/>
          <p:cNvSpPr txBox="1"/>
          <p:nvPr/>
        </p:nvSpPr>
        <p:spPr>
          <a:xfrm>
            <a:off x="4663440" y="4892040"/>
            <a:ext cx="2697480" cy="292608"/>
          </a:xfrm>
          <a:prstGeom prst="rect">
            <a:avLst/>
          </a:prstGeom>
          <a:noFill/>
        </p:spPr>
        <p:txBody>
          <a:bodyPr wrap="square" lIns="45720" rIns="45720" anchor="t">
            <a:spAutoFit/>
          </a:bodyPr>
          <a:lstStyle/>
          <a:p>
            <a:pPr algn="ctr">
              <a:spcAft>
                <a:spcPts val="400"/>
              </a:spcAft>
            </a:pPr>
            <a:r>
              <a:rPr sz="1200" b="0" i="0">
                <a:solidFill>
                  <a:srgbClr val="607080"/>
                </a:solidFill>
                <a:latin typeface="Arial"/>
              </a:rPr>
              <a:t>skills • energy • commitment</a:t>
            </a:r>
          </a:p>
        </p:txBody>
      </p:sp>
      <p:sp>
        <p:nvSpPr>
          <p:cNvPr id="26" name="TextBox 25"/>
          <p:cNvSpPr txBox="1"/>
          <p:nvPr/>
        </p:nvSpPr>
        <p:spPr>
          <a:xfrm>
            <a:off x="7680960" y="4617720"/>
            <a:ext cx="457200" cy="365760"/>
          </a:xfrm>
          <a:prstGeom prst="rect">
            <a:avLst/>
          </a:prstGeom>
          <a:noFill/>
        </p:spPr>
        <p:txBody>
          <a:bodyPr wrap="square" lIns="45720" rIns="45720" anchor="t">
            <a:spAutoFit/>
          </a:bodyPr>
          <a:lstStyle/>
          <a:p>
            <a:pPr algn="ctr">
              <a:spcAft>
                <a:spcPts val="400"/>
              </a:spcAft>
            </a:pPr>
            <a:r>
              <a:rPr sz="2400" b="1" i="0">
                <a:solidFill>
                  <a:srgbClr val="009691"/>
                </a:solidFill>
                <a:latin typeface="Arial"/>
              </a:rPr>
              <a:t>→</a:t>
            </a:r>
          </a:p>
        </p:txBody>
      </p:sp>
      <p:sp>
        <p:nvSpPr>
          <p:cNvPr id="27" name="Rounded Rectangle 26"/>
          <p:cNvSpPr/>
          <p:nvPr/>
        </p:nvSpPr>
        <p:spPr>
          <a:xfrm>
            <a:off x="8321040" y="4343400"/>
            <a:ext cx="2971800" cy="105156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8485632" y="4498848"/>
            <a:ext cx="2651760" cy="274320"/>
          </a:xfrm>
          <a:prstGeom prst="rect">
            <a:avLst/>
          </a:prstGeom>
          <a:noFill/>
        </p:spPr>
        <p:txBody>
          <a:bodyPr wrap="square" lIns="45720" rIns="45720" anchor="t">
            <a:spAutoFit/>
          </a:bodyPr>
          <a:lstStyle/>
          <a:p>
            <a:pPr algn="ctr">
              <a:spcAft>
                <a:spcPts val="400"/>
              </a:spcAft>
            </a:pPr>
            <a:r>
              <a:rPr sz="1600" b="1" i="0">
                <a:solidFill>
                  <a:srgbClr val="112642"/>
                </a:solidFill>
                <a:latin typeface="Arial"/>
              </a:rPr>
              <a:t>Business outcomes</a:t>
            </a:r>
          </a:p>
        </p:txBody>
      </p:sp>
      <p:sp>
        <p:nvSpPr>
          <p:cNvPr id="29" name="TextBox 28"/>
          <p:cNvSpPr txBox="1"/>
          <p:nvPr/>
        </p:nvSpPr>
        <p:spPr>
          <a:xfrm>
            <a:off x="8458200" y="4892040"/>
            <a:ext cx="2697480" cy="292608"/>
          </a:xfrm>
          <a:prstGeom prst="rect">
            <a:avLst/>
          </a:prstGeom>
          <a:noFill/>
        </p:spPr>
        <p:txBody>
          <a:bodyPr wrap="square" lIns="45720" rIns="45720" anchor="t">
            <a:spAutoFit/>
          </a:bodyPr>
          <a:lstStyle/>
          <a:p>
            <a:pPr algn="ctr">
              <a:spcAft>
                <a:spcPts val="400"/>
              </a:spcAft>
            </a:pPr>
            <a:r>
              <a:rPr sz="1200" b="0" i="0">
                <a:solidFill>
                  <a:srgbClr val="607080"/>
                </a:solidFill>
                <a:latin typeface="Arial"/>
              </a:rPr>
              <a:t>quality • access • growth</a:t>
            </a:r>
          </a:p>
        </p:txBody>
      </p:sp>
      <p:sp>
        <p:nvSpPr>
          <p:cNvPr id="30" name="TextBox 29"/>
          <p:cNvSpPr txBox="1"/>
          <p:nvPr/>
        </p:nvSpPr>
        <p:spPr>
          <a:xfrm>
            <a:off x="731520" y="5760720"/>
            <a:ext cx="10789920" cy="502920"/>
          </a:xfrm>
          <a:prstGeom prst="rect">
            <a:avLst/>
          </a:prstGeom>
          <a:noFill/>
        </p:spPr>
        <p:txBody>
          <a:bodyPr wrap="square" lIns="45720" rIns="45720" anchor="t">
            <a:spAutoFit/>
          </a:bodyPr>
          <a:lstStyle/>
          <a:p>
            <a:pPr algn="l">
              <a:spcAft>
                <a:spcPts val="400"/>
              </a:spcAft>
            </a:pPr>
            <a:r>
              <a:rPr sz="1300" b="0" i="0">
                <a:solidFill>
                  <a:srgbClr val="253445"/>
                </a:solidFill>
                <a:latin typeface="Arial"/>
              </a:rPr>
              <a:t>Critical view: HR practices create value when they reinforce one another and fit the operating model—not when deployed as isolated initiatives (Boxall and Purcell, 2016; Armstrong and Taylor, 2023).</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4F8FB"/>
        </a:solidFill>
        <a:effectLst/>
      </p:bgPr>
    </p:bg>
    <p:spTree>
      <p:nvGrpSpPr>
        <p:cNvPr id="1" name=""/>
        <p:cNvGrpSpPr/>
        <p:nvPr/>
      </p:nvGrpSpPr>
      <p:grpSpPr>
        <a:xfrm>
          <a:off x="0" y="0"/>
          <a:ext cx="0" cy="0"/>
          <a:chOff x="0" y="0"/>
          <a:chExt cx="0" cy="0"/>
        </a:xfrm>
      </p:grpSpPr>
      <p:sp>
        <p:nvSpPr>
          <p:cNvPr id="2" name="TextBox 1"/>
          <p:cNvSpPr txBox="1"/>
          <p:nvPr/>
        </p:nvSpPr>
        <p:spPr>
          <a:xfrm>
            <a:off x="566928" y="274320"/>
            <a:ext cx="4114800" cy="256032"/>
          </a:xfrm>
          <a:prstGeom prst="rect">
            <a:avLst/>
          </a:prstGeom>
          <a:noFill/>
        </p:spPr>
        <p:txBody>
          <a:bodyPr wrap="square" lIns="45720" rIns="45720" anchor="t">
            <a:spAutoFit/>
          </a:bodyPr>
          <a:lstStyle/>
          <a:p>
            <a:pPr algn="l">
              <a:spcAft>
                <a:spcPts val="400"/>
              </a:spcAft>
            </a:pPr>
            <a:r>
              <a:rPr sz="1000" b="1" i="0">
                <a:solidFill>
                  <a:srgbClr val="009691"/>
                </a:solidFill>
                <a:latin typeface="Arial"/>
              </a:rPr>
              <a:t>WORKFORCE PLANNING</a:t>
            </a:r>
          </a:p>
        </p:txBody>
      </p:sp>
      <p:sp>
        <p:nvSpPr>
          <p:cNvPr id="3" name="TextBox 2"/>
          <p:cNvSpPr txBox="1"/>
          <p:nvPr/>
        </p:nvSpPr>
        <p:spPr>
          <a:xfrm>
            <a:off x="566928" y="566928"/>
            <a:ext cx="10972800" cy="566928"/>
          </a:xfrm>
          <a:prstGeom prst="rect">
            <a:avLst/>
          </a:prstGeom>
          <a:noFill/>
        </p:spPr>
        <p:txBody>
          <a:bodyPr wrap="square" lIns="45720" rIns="45720" anchor="t">
            <a:spAutoFit/>
          </a:bodyPr>
          <a:lstStyle/>
          <a:p>
            <a:pPr algn="l">
              <a:spcAft>
                <a:spcPts val="400"/>
              </a:spcAft>
            </a:pPr>
            <a:r>
              <a:rPr sz="2700" b="1" i="0">
                <a:solidFill>
                  <a:srgbClr val="112642"/>
                </a:solidFill>
                <a:latin typeface="Arial"/>
              </a:rPr>
              <a:t>Plan for skills and capacity—not just headcount</a:t>
            </a:r>
          </a:p>
        </p:txBody>
      </p:sp>
      <p:sp>
        <p:nvSpPr>
          <p:cNvPr id="4" name="Rectangle 3"/>
          <p:cNvSpPr/>
          <p:nvPr/>
        </p:nvSpPr>
        <p:spPr>
          <a:xfrm>
            <a:off x="566928" y="1225296"/>
            <a:ext cx="749808" cy="50292"/>
          </a:xfrm>
          <a:prstGeom prst="rect">
            <a:avLst/>
          </a:prstGeom>
          <a:solidFill>
            <a:srgbClr val="0096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9372600" y="6519672"/>
            <a:ext cx="2240280" cy="164592"/>
          </a:xfrm>
          <a:prstGeom prst="rect">
            <a:avLst/>
          </a:prstGeom>
          <a:noFill/>
        </p:spPr>
        <p:txBody>
          <a:bodyPr wrap="square" lIns="45720" rIns="45720" anchor="t">
            <a:spAutoFit/>
          </a:bodyPr>
          <a:lstStyle/>
          <a:p>
            <a:pPr algn="r">
              <a:spcAft>
                <a:spcPts val="400"/>
              </a:spcAft>
            </a:pPr>
            <a:r>
              <a:rPr sz="800" b="1" i="0">
                <a:solidFill>
                  <a:srgbClr val="607080"/>
                </a:solidFill>
                <a:latin typeface="Arial"/>
              </a:rPr>
              <a:t>HEALTHCONNECT UK  •  03</a:t>
            </a:r>
          </a:p>
        </p:txBody>
      </p:sp>
      <p:sp>
        <p:nvSpPr>
          <p:cNvPr id="6" name="Rounded Rectangle 5"/>
          <p:cNvSpPr/>
          <p:nvPr/>
        </p:nvSpPr>
        <p:spPr>
          <a:xfrm>
            <a:off x="621792" y="1600200"/>
            <a:ext cx="3474720" cy="192024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621792" y="1600200"/>
            <a:ext cx="73152" cy="1920240"/>
          </a:xfrm>
          <a:prstGeom prst="rect">
            <a:avLst/>
          </a:prstGeom>
          <a:solidFill>
            <a:srgbClr val="0096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22960" y="1746504"/>
            <a:ext cx="3127248" cy="310896"/>
          </a:xfrm>
          <a:prstGeom prst="rect">
            <a:avLst/>
          </a:prstGeom>
          <a:noFill/>
        </p:spPr>
        <p:txBody>
          <a:bodyPr wrap="square" lIns="45720" rIns="45720" anchor="t">
            <a:spAutoFit/>
          </a:bodyPr>
          <a:lstStyle/>
          <a:p>
            <a:pPr algn="l">
              <a:spcAft>
                <a:spcPts val="400"/>
              </a:spcAft>
            </a:pPr>
            <a:r>
              <a:rPr sz="1600" b="1" i="0">
                <a:solidFill>
                  <a:srgbClr val="112642"/>
                </a:solidFill>
                <a:latin typeface="Arial"/>
              </a:rPr>
              <a:t>1  Forecast demand</a:t>
            </a:r>
          </a:p>
        </p:txBody>
      </p:sp>
      <p:sp>
        <p:nvSpPr>
          <p:cNvPr id="9" name="TextBox 8"/>
          <p:cNvSpPr txBox="1"/>
          <p:nvPr/>
        </p:nvSpPr>
        <p:spPr>
          <a:xfrm>
            <a:off x="822960" y="2130552"/>
            <a:ext cx="3127248" cy="1280160"/>
          </a:xfrm>
          <a:prstGeom prst="rect">
            <a:avLst/>
          </a:prstGeom>
          <a:noFill/>
        </p:spPr>
        <p:txBody>
          <a:bodyPr wrap="square" lIns="45720" rIns="45720" anchor="t">
            <a:spAutoFit/>
          </a:bodyPr>
          <a:lstStyle/>
          <a:p>
            <a:pPr algn="l">
              <a:spcAft>
                <a:spcPts val="400"/>
              </a:spcAft>
            </a:pPr>
            <a:r>
              <a:rPr sz="1400" b="0" i="0">
                <a:solidFill>
                  <a:srgbClr val="253445"/>
                </a:solidFill>
                <a:latin typeface="Arial"/>
              </a:rPr>
              <a:t>Map growth scenarios by service line, region, patient volume and operating hours. Identify critical roles and succession risks.</a:t>
            </a:r>
          </a:p>
        </p:txBody>
      </p:sp>
      <p:sp>
        <p:nvSpPr>
          <p:cNvPr id="10" name="Rounded Rectangle 9"/>
          <p:cNvSpPr/>
          <p:nvPr/>
        </p:nvSpPr>
        <p:spPr>
          <a:xfrm>
            <a:off x="4361688" y="1600200"/>
            <a:ext cx="3474720" cy="192024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361688" y="1600200"/>
            <a:ext cx="73152" cy="1920240"/>
          </a:xfrm>
          <a:prstGeom prst="rect">
            <a:avLst/>
          </a:prstGeom>
          <a:solidFill>
            <a:srgbClr val="F0A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62855" y="1746504"/>
            <a:ext cx="3127248" cy="310896"/>
          </a:xfrm>
          <a:prstGeom prst="rect">
            <a:avLst/>
          </a:prstGeom>
          <a:noFill/>
        </p:spPr>
        <p:txBody>
          <a:bodyPr wrap="square" lIns="45720" rIns="45720" anchor="t">
            <a:spAutoFit/>
          </a:bodyPr>
          <a:lstStyle/>
          <a:p>
            <a:pPr algn="l">
              <a:spcAft>
                <a:spcPts val="400"/>
              </a:spcAft>
            </a:pPr>
            <a:r>
              <a:rPr sz="1600" b="1" i="0">
                <a:solidFill>
                  <a:srgbClr val="112642"/>
                </a:solidFill>
                <a:latin typeface="Arial"/>
              </a:rPr>
              <a:t>2  Audit supply</a:t>
            </a:r>
          </a:p>
        </p:txBody>
      </p:sp>
      <p:sp>
        <p:nvSpPr>
          <p:cNvPr id="13" name="TextBox 12"/>
          <p:cNvSpPr txBox="1"/>
          <p:nvPr/>
        </p:nvSpPr>
        <p:spPr>
          <a:xfrm>
            <a:off x="4562855" y="2130552"/>
            <a:ext cx="3127248" cy="1280160"/>
          </a:xfrm>
          <a:prstGeom prst="rect">
            <a:avLst/>
          </a:prstGeom>
          <a:noFill/>
        </p:spPr>
        <p:txBody>
          <a:bodyPr wrap="square" lIns="45720" rIns="45720" anchor="t">
            <a:spAutoFit/>
          </a:bodyPr>
          <a:lstStyle/>
          <a:p>
            <a:pPr algn="l">
              <a:spcAft>
                <a:spcPts val="400"/>
              </a:spcAft>
            </a:pPr>
            <a:r>
              <a:rPr sz="1400" b="0" i="0">
                <a:solidFill>
                  <a:srgbClr val="253445"/>
                </a:solidFill>
                <a:latin typeface="Arial"/>
              </a:rPr>
              <a:t>Build a skills inventory across clinicians, product, data, cyber security, customer operations and people leadership.</a:t>
            </a:r>
          </a:p>
        </p:txBody>
      </p:sp>
      <p:sp>
        <p:nvSpPr>
          <p:cNvPr id="14" name="Rounded Rectangle 13"/>
          <p:cNvSpPr/>
          <p:nvPr/>
        </p:nvSpPr>
        <p:spPr>
          <a:xfrm>
            <a:off x="8101583" y="1600200"/>
            <a:ext cx="3474720" cy="192024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8101583" y="1600200"/>
            <a:ext cx="73152" cy="1920240"/>
          </a:xfrm>
          <a:prstGeom prst="rect">
            <a:avLst/>
          </a:prstGeom>
          <a:solidFill>
            <a:srgbClr val="0096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302752" y="1746504"/>
            <a:ext cx="3127248" cy="310896"/>
          </a:xfrm>
          <a:prstGeom prst="rect">
            <a:avLst/>
          </a:prstGeom>
          <a:noFill/>
        </p:spPr>
        <p:txBody>
          <a:bodyPr wrap="square" lIns="45720" rIns="45720" anchor="t">
            <a:spAutoFit/>
          </a:bodyPr>
          <a:lstStyle/>
          <a:p>
            <a:pPr algn="l">
              <a:spcAft>
                <a:spcPts val="400"/>
              </a:spcAft>
            </a:pPr>
            <a:r>
              <a:rPr sz="1600" b="1" i="0">
                <a:solidFill>
                  <a:srgbClr val="112642"/>
                </a:solidFill>
                <a:latin typeface="Arial"/>
              </a:rPr>
              <a:t>3  Close the gap</a:t>
            </a:r>
          </a:p>
        </p:txBody>
      </p:sp>
      <p:sp>
        <p:nvSpPr>
          <p:cNvPr id="17" name="TextBox 16"/>
          <p:cNvSpPr txBox="1"/>
          <p:nvPr/>
        </p:nvSpPr>
        <p:spPr>
          <a:xfrm>
            <a:off x="8302752" y="2130552"/>
            <a:ext cx="3127248" cy="1280160"/>
          </a:xfrm>
          <a:prstGeom prst="rect">
            <a:avLst/>
          </a:prstGeom>
          <a:noFill/>
        </p:spPr>
        <p:txBody>
          <a:bodyPr wrap="square" lIns="45720" rIns="45720" anchor="t">
            <a:spAutoFit/>
          </a:bodyPr>
          <a:lstStyle/>
          <a:p>
            <a:pPr algn="l">
              <a:spcAft>
                <a:spcPts val="400"/>
              </a:spcAft>
            </a:pPr>
            <a:r>
              <a:rPr sz="1400" b="0" i="0">
                <a:solidFill>
                  <a:srgbClr val="253445"/>
                </a:solidFill>
                <a:latin typeface="Arial"/>
              </a:rPr>
              <a:t>Compare demand vs supply; prioritise build, buy, borrow or automate—with clinical governance checks.</a:t>
            </a:r>
          </a:p>
        </p:txBody>
      </p:sp>
      <p:sp>
        <p:nvSpPr>
          <p:cNvPr id="18" name="TextBox 17"/>
          <p:cNvSpPr txBox="1"/>
          <p:nvPr/>
        </p:nvSpPr>
        <p:spPr>
          <a:xfrm>
            <a:off x="685800" y="3886200"/>
            <a:ext cx="5029200" cy="320040"/>
          </a:xfrm>
          <a:prstGeom prst="rect">
            <a:avLst/>
          </a:prstGeom>
          <a:noFill/>
        </p:spPr>
        <p:txBody>
          <a:bodyPr wrap="square" lIns="45720" rIns="45720" anchor="t">
            <a:spAutoFit/>
          </a:bodyPr>
          <a:lstStyle/>
          <a:p>
            <a:pPr algn="l">
              <a:spcAft>
                <a:spcPts val="400"/>
              </a:spcAft>
            </a:pPr>
            <a:r>
              <a:rPr sz="1800" b="1" i="0">
                <a:solidFill>
                  <a:srgbClr val="112642"/>
                </a:solidFill>
                <a:latin typeface="Arial"/>
              </a:rPr>
              <a:t>Recommended 90-day workforce review</a:t>
            </a:r>
          </a:p>
        </p:txBody>
      </p:sp>
      <p:sp>
        <p:nvSpPr>
          <p:cNvPr id="19" name="Oval 18"/>
          <p:cNvSpPr/>
          <p:nvPr/>
        </p:nvSpPr>
        <p:spPr>
          <a:xfrm>
            <a:off x="749808" y="4389120"/>
            <a:ext cx="320040" cy="320040"/>
          </a:xfrm>
          <a:prstGeom prst="ellipse">
            <a:avLst/>
          </a:prstGeom>
          <a:solidFill>
            <a:srgbClr val="0096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1207008" y="4370832"/>
            <a:ext cx="1371600" cy="256032"/>
          </a:xfrm>
          <a:prstGeom prst="rect">
            <a:avLst/>
          </a:prstGeom>
          <a:noFill/>
        </p:spPr>
        <p:txBody>
          <a:bodyPr wrap="square" lIns="45720" rIns="45720" anchor="t">
            <a:spAutoFit/>
          </a:bodyPr>
          <a:lstStyle/>
          <a:p>
            <a:pPr algn="l">
              <a:spcAft>
                <a:spcPts val="400"/>
              </a:spcAft>
            </a:pPr>
            <a:r>
              <a:rPr sz="1300" b="1" i="0">
                <a:solidFill>
                  <a:srgbClr val="112642"/>
                </a:solidFill>
                <a:latin typeface="Arial"/>
              </a:rPr>
              <a:t>0–30 days</a:t>
            </a:r>
          </a:p>
        </p:txBody>
      </p:sp>
      <p:sp>
        <p:nvSpPr>
          <p:cNvPr id="21" name="TextBox 20"/>
          <p:cNvSpPr txBox="1"/>
          <p:nvPr/>
        </p:nvSpPr>
        <p:spPr>
          <a:xfrm>
            <a:off x="2514600" y="4370832"/>
            <a:ext cx="8503920" cy="329184"/>
          </a:xfrm>
          <a:prstGeom prst="rect">
            <a:avLst/>
          </a:prstGeom>
          <a:noFill/>
        </p:spPr>
        <p:txBody>
          <a:bodyPr wrap="square" lIns="45720" rIns="45720" anchor="t">
            <a:spAutoFit/>
          </a:bodyPr>
          <a:lstStyle/>
          <a:p>
            <a:pPr algn="l">
              <a:spcAft>
                <a:spcPts val="400"/>
              </a:spcAft>
            </a:pPr>
            <a:r>
              <a:rPr sz="1300" b="0" i="0">
                <a:solidFill>
                  <a:srgbClr val="253445"/>
                </a:solidFill>
                <a:latin typeface="Arial"/>
              </a:rPr>
              <a:t>Baseline vacancies, turnover, overtime, absence, workload and skill certifications.</a:t>
            </a:r>
          </a:p>
        </p:txBody>
      </p:sp>
      <p:sp>
        <p:nvSpPr>
          <p:cNvPr id="22" name="Oval 21"/>
          <p:cNvSpPr/>
          <p:nvPr/>
        </p:nvSpPr>
        <p:spPr>
          <a:xfrm>
            <a:off x="749808" y="4910328"/>
            <a:ext cx="320040" cy="320040"/>
          </a:xfrm>
          <a:prstGeom prst="ellipse">
            <a:avLst/>
          </a:prstGeom>
          <a:solidFill>
            <a:srgbClr val="F0A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1207008" y="4892040"/>
            <a:ext cx="1371600" cy="256032"/>
          </a:xfrm>
          <a:prstGeom prst="rect">
            <a:avLst/>
          </a:prstGeom>
          <a:noFill/>
        </p:spPr>
        <p:txBody>
          <a:bodyPr wrap="square" lIns="45720" rIns="45720" anchor="t">
            <a:spAutoFit/>
          </a:bodyPr>
          <a:lstStyle/>
          <a:p>
            <a:pPr algn="l">
              <a:spcAft>
                <a:spcPts val="400"/>
              </a:spcAft>
            </a:pPr>
            <a:r>
              <a:rPr sz="1300" b="1" i="0">
                <a:solidFill>
                  <a:srgbClr val="112642"/>
                </a:solidFill>
                <a:latin typeface="Arial"/>
              </a:rPr>
              <a:t>31–60 days</a:t>
            </a:r>
          </a:p>
        </p:txBody>
      </p:sp>
      <p:sp>
        <p:nvSpPr>
          <p:cNvPr id="24" name="TextBox 23"/>
          <p:cNvSpPr txBox="1"/>
          <p:nvPr/>
        </p:nvSpPr>
        <p:spPr>
          <a:xfrm>
            <a:off x="2514600" y="4892040"/>
            <a:ext cx="8503920" cy="329184"/>
          </a:xfrm>
          <a:prstGeom prst="rect">
            <a:avLst/>
          </a:prstGeom>
          <a:noFill/>
        </p:spPr>
        <p:txBody>
          <a:bodyPr wrap="square" lIns="45720" rIns="45720" anchor="t">
            <a:spAutoFit/>
          </a:bodyPr>
          <a:lstStyle/>
          <a:p>
            <a:pPr algn="l">
              <a:spcAft>
                <a:spcPts val="400"/>
              </a:spcAft>
            </a:pPr>
            <a:r>
              <a:rPr sz="1300" b="0" i="0">
                <a:solidFill>
                  <a:srgbClr val="253445"/>
                </a:solidFill>
                <a:latin typeface="Arial"/>
              </a:rPr>
              <a:t>Scenario-plan 6–18 months; consult clinical and technology leads.</a:t>
            </a:r>
          </a:p>
        </p:txBody>
      </p:sp>
      <p:sp>
        <p:nvSpPr>
          <p:cNvPr id="25" name="Oval 24"/>
          <p:cNvSpPr/>
          <p:nvPr/>
        </p:nvSpPr>
        <p:spPr>
          <a:xfrm>
            <a:off x="749808" y="5431536"/>
            <a:ext cx="320040" cy="320040"/>
          </a:xfrm>
          <a:prstGeom prst="ellipse">
            <a:avLst/>
          </a:prstGeom>
          <a:solidFill>
            <a:srgbClr val="0096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1207008" y="5413248"/>
            <a:ext cx="1371600" cy="256032"/>
          </a:xfrm>
          <a:prstGeom prst="rect">
            <a:avLst/>
          </a:prstGeom>
          <a:noFill/>
        </p:spPr>
        <p:txBody>
          <a:bodyPr wrap="square" lIns="45720" rIns="45720" anchor="t">
            <a:spAutoFit/>
          </a:bodyPr>
          <a:lstStyle/>
          <a:p>
            <a:pPr algn="l">
              <a:spcAft>
                <a:spcPts val="400"/>
              </a:spcAft>
            </a:pPr>
            <a:r>
              <a:rPr sz="1300" b="1" i="0">
                <a:solidFill>
                  <a:srgbClr val="112642"/>
                </a:solidFill>
                <a:latin typeface="Arial"/>
              </a:rPr>
              <a:t>61–90 days</a:t>
            </a:r>
          </a:p>
        </p:txBody>
      </p:sp>
      <p:sp>
        <p:nvSpPr>
          <p:cNvPr id="27" name="TextBox 26"/>
          <p:cNvSpPr txBox="1"/>
          <p:nvPr/>
        </p:nvSpPr>
        <p:spPr>
          <a:xfrm>
            <a:off x="2514600" y="5413248"/>
            <a:ext cx="8503920" cy="329184"/>
          </a:xfrm>
          <a:prstGeom prst="rect">
            <a:avLst/>
          </a:prstGeom>
          <a:noFill/>
        </p:spPr>
        <p:txBody>
          <a:bodyPr wrap="square" lIns="45720" rIns="45720" anchor="t">
            <a:spAutoFit/>
          </a:bodyPr>
          <a:lstStyle/>
          <a:p>
            <a:pPr algn="l">
              <a:spcAft>
                <a:spcPts val="400"/>
              </a:spcAft>
            </a:pPr>
            <a:r>
              <a:rPr sz="1300" b="0" i="0">
                <a:solidFill>
                  <a:srgbClr val="253445"/>
                </a:solidFill>
                <a:latin typeface="Arial"/>
              </a:rPr>
              <a:t>Approve role priorities, internal mobility pathways and targeted hiring budgets.</a:t>
            </a:r>
          </a:p>
        </p:txBody>
      </p:sp>
      <p:sp>
        <p:nvSpPr>
          <p:cNvPr id="28" name="TextBox 27"/>
          <p:cNvSpPr txBox="1"/>
          <p:nvPr/>
        </p:nvSpPr>
        <p:spPr>
          <a:xfrm>
            <a:off x="731520" y="6080760"/>
            <a:ext cx="10515600" cy="274320"/>
          </a:xfrm>
          <a:prstGeom prst="rect">
            <a:avLst/>
          </a:prstGeom>
          <a:noFill/>
        </p:spPr>
        <p:txBody>
          <a:bodyPr wrap="square" lIns="45720" rIns="45720" anchor="t">
            <a:spAutoFit/>
          </a:bodyPr>
          <a:lstStyle/>
          <a:p>
            <a:pPr algn="l">
              <a:spcAft>
                <a:spcPts val="400"/>
              </a:spcAft>
            </a:pPr>
            <a:r>
              <a:rPr sz="1200" b="0" i="1">
                <a:solidFill>
                  <a:srgbClr val="607080"/>
                </a:solidFill>
                <a:latin typeface="Arial"/>
              </a:rPr>
              <a:t>Evaluate quarterly: forecasts are uncertain, so use scenarios and update them with live service and people data (CIPD, 2024).</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4F8FB"/>
        </a:solidFill>
        <a:effectLst/>
      </p:bgPr>
    </p:bg>
    <p:spTree>
      <p:nvGrpSpPr>
        <p:cNvPr id="1" name=""/>
        <p:cNvGrpSpPr/>
        <p:nvPr/>
      </p:nvGrpSpPr>
      <p:grpSpPr>
        <a:xfrm>
          <a:off x="0" y="0"/>
          <a:ext cx="0" cy="0"/>
          <a:chOff x="0" y="0"/>
          <a:chExt cx="0" cy="0"/>
        </a:xfrm>
      </p:grpSpPr>
      <p:sp>
        <p:nvSpPr>
          <p:cNvPr id="2" name="TextBox 1"/>
          <p:cNvSpPr txBox="1"/>
          <p:nvPr/>
        </p:nvSpPr>
        <p:spPr>
          <a:xfrm>
            <a:off x="566928" y="274320"/>
            <a:ext cx="4114800" cy="256032"/>
          </a:xfrm>
          <a:prstGeom prst="rect">
            <a:avLst/>
          </a:prstGeom>
          <a:noFill/>
        </p:spPr>
        <p:txBody>
          <a:bodyPr wrap="square" lIns="45720" rIns="45720" anchor="t">
            <a:spAutoFit/>
          </a:bodyPr>
          <a:lstStyle/>
          <a:p>
            <a:pPr algn="l">
              <a:spcAft>
                <a:spcPts val="400"/>
              </a:spcAft>
            </a:pPr>
            <a:r>
              <a:rPr sz="1000" b="1" i="0">
                <a:solidFill>
                  <a:srgbClr val="009691"/>
                </a:solidFill>
                <a:latin typeface="Arial"/>
              </a:rPr>
              <a:t>ATTRACTION</a:t>
            </a:r>
          </a:p>
        </p:txBody>
      </p:sp>
      <p:sp>
        <p:nvSpPr>
          <p:cNvPr id="3" name="TextBox 2"/>
          <p:cNvSpPr txBox="1"/>
          <p:nvPr/>
        </p:nvSpPr>
        <p:spPr>
          <a:xfrm>
            <a:off x="566928" y="566928"/>
            <a:ext cx="10972800" cy="566928"/>
          </a:xfrm>
          <a:prstGeom prst="rect">
            <a:avLst/>
          </a:prstGeom>
          <a:noFill/>
        </p:spPr>
        <p:txBody>
          <a:bodyPr wrap="square" lIns="45720" rIns="45720" anchor="t">
            <a:spAutoFit/>
          </a:bodyPr>
          <a:lstStyle/>
          <a:p>
            <a:pPr algn="l">
              <a:spcAft>
                <a:spcPts val="400"/>
              </a:spcAft>
            </a:pPr>
            <a:r>
              <a:rPr sz="2700" b="1" i="0">
                <a:solidFill>
                  <a:srgbClr val="112642"/>
                </a:solidFill>
                <a:latin typeface="Arial"/>
              </a:rPr>
              <a:t>Use a blended recruitment strategy</a:t>
            </a:r>
          </a:p>
        </p:txBody>
      </p:sp>
      <p:sp>
        <p:nvSpPr>
          <p:cNvPr id="4" name="Rectangle 3"/>
          <p:cNvSpPr/>
          <p:nvPr/>
        </p:nvSpPr>
        <p:spPr>
          <a:xfrm>
            <a:off x="566928" y="1225296"/>
            <a:ext cx="749808" cy="50292"/>
          </a:xfrm>
          <a:prstGeom prst="rect">
            <a:avLst/>
          </a:prstGeom>
          <a:solidFill>
            <a:srgbClr val="0096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9372600" y="6519672"/>
            <a:ext cx="2240280" cy="164592"/>
          </a:xfrm>
          <a:prstGeom prst="rect">
            <a:avLst/>
          </a:prstGeom>
          <a:noFill/>
        </p:spPr>
        <p:txBody>
          <a:bodyPr wrap="square" lIns="45720" rIns="45720" anchor="t">
            <a:spAutoFit/>
          </a:bodyPr>
          <a:lstStyle/>
          <a:p>
            <a:pPr algn="r">
              <a:spcAft>
                <a:spcPts val="400"/>
              </a:spcAft>
            </a:pPr>
            <a:r>
              <a:rPr sz="800" b="1" i="0">
                <a:solidFill>
                  <a:srgbClr val="607080"/>
                </a:solidFill>
                <a:latin typeface="Arial"/>
              </a:rPr>
              <a:t>HEALTHCONNECT UK  •  04</a:t>
            </a:r>
          </a:p>
        </p:txBody>
      </p:sp>
      <p:sp>
        <p:nvSpPr>
          <p:cNvPr id="6" name="Rounded Rectangle 5"/>
          <p:cNvSpPr/>
          <p:nvPr/>
        </p:nvSpPr>
        <p:spPr>
          <a:xfrm>
            <a:off x="658368" y="1691640"/>
            <a:ext cx="2487168" cy="352044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04672" y="1874519"/>
            <a:ext cx="2194560" cy="475488"/>
          </a:xfrm>
          <a:prstGeom prst="rect">
            <a:avLst/>
          </a:prstGeom>
          <a:noFill/>
        </p:spPr>
        <p:txBody>
          <a:bodyPr wrap="square" lIns="45720" rIns="45720" anchor="t">
            <a:spAutoFit/>
          </a:bodyPr>
          <a:lstStyle/>
          <a:p>
            <a:pPr algn="l">
              <a:spcAft>
                <a:spcPts val="400"/>
              </a:spcAft>
            </a:pPr>
            <a:r>
              <a:rPr sz="1500" b="1" i="0">
                <a:solidFill>
                  <a:srgbClr val="112642"/>
                </a:solidFill>
                <a:latin typeface="Arial"/>
              </a:rPr>
              <a:t>Internal mobility</a:t>
            </a:r>
          </a:p>
        </p:txBody>
      </p:sp>
      <p:sp>
        <p:nvSpPr>
          <p:cNvPr id="8" name="TextBox 7"/>
          <p:cNvSpPr txBox="1"/>
          <p:nvPr/>
        </p:nvSpPr>
        <p:spPr>
          <a:xfrm>
            <a:off x="804672" y="2514600"/>
            <a:ext cx="914400" cy="201168"/>
          </a:xfrm>
          <a:prstGeom prst="rect">
            <a:avLst/>
          </a:prstGeom>
          <a:noFill/>
        </p:spPr>
        <p:txBody>
          <a:bodyPr wrap="square" lIns="45720" rIns="45720" anchor="t">
            <a:spAutoFit/>
          </a:bodyPr>
          <a:lstStyle/>
          <a:p>
            <a:pPr algn="l">
              <a:spcAft>
                <a:spcPts val="400"/>
              </a:spcAft>
            </a:pPr>
            <a:r>
              <a:rPr sz="900" b="1" i="0">
                <a:solidFill>
                  <a:srgbClr val="009691"/>
                </a:solidFill>
                <a:latin typeface="Arial"/>
              </a:rPr>
              <a:t>VALUE</a:t>
            </a:r>
          </a:p>
        </p:txBody>
      </p:sp>
      <p:sp>
        <p:nvSpPr>
          <p:cNvPr id="9" name="TextBox 8"/>
          <p:cNvSpPr txBox="1"/>
          <p:nvPr/>
        </p:nvSpPr>
        <p:spPr>
          <a:xfrm>
            <a:off x="804672" y="2761488"/>
            <a:ext cx="2167128" cy="685800"/>
          </a:xfrm>
          <a:prstGeom prst="rect">
            <a:avLst/>
          </a:prstGeom>
          <a:noFill/>
        </p:spPr>
        <p:txBody>
          <a:bodyPr wrap="square" lIns="45720" rIns="45720" anchor="t">
            <a:spAutoFit/>
          </a:bodyPr>
          <a:lstStyle/>
          <a:p>
            <a:pPr algn="l">
              <a:spcAft>
                <a:spcPts val="400"/>
              </a:spcAft>
            </a:pPr>
            <a:r>
              <a:rPr sz="1200" b="0" i="0">
                <a:solidFill>
                  <a:srgbClr val="253445"/>
                </a:solidFill>
                <a:latin typeface="Arial"/>
              </a:rPr>
              <a:t>Fast; retains knowledge; signals career paths</a:t>
            </a:r>
          </a:p>
        </p:txBody>
      </p:sp>
      <p:sp>
        <p:nvSpPr>
          <p:cNvPr id="10" name="TextBox 9"/>
          <p:cNvSpPr txBox="1"/>
          <p:nvPr/>
        </p:nvSpPr>
        <p:spPr>
          <a:xfrm>
            <a:off x="804672" y="3566160"/>
            <a:ext cx="1097280" cy="201168"/>
          </a:xfrm>
          <a:prstGeom prst="rect">
            <a:avLst/>
          </a:prstGeom>
          <a:noFill/>
        </p:spPr>
        <p:txBody>
          <a:bodyPr wrap="square" lIns="45720" rIns="45720" anchor="t">
            <a:spAutoFit/>
          </a:bodyPr>
          <a:lstStyle/>
          <a:p>
            <a:pPr algn="l">
              <a:spcAft>
                <a:spcPts val="400"/>
              </a:spcAft>
            </a:pPr>
            <a:r>
              <a:rPr sz="900" b="1" i="0">
                <a:solidFill>
                  <a:srgbClr val="F0A348"/>
                </a:solidFill>
                <a:latin typeface="Arial"/>
              </a:rPr>
              <a:t>TRADE-OFF</a:t>
            </a:r>
          </a:p>
        </p:txBody>
      </p:sp>
      <p:sp>
        <p:nvSpPr>
          <p:cNvPr id="11" name="TextBox 10"/>
          <p:cNvSpPr txBox="1"/>
          <p:nvPr/>
        </p:nvSpPr>
        <p:spPr>
          <a:xfrm>
            <a:off x="804672" y="3803904"/>
            <a:ext cx="2167128" cy="530352"/>
          </a:xfrm>
          <a:prstGeom prst="rect">
            <a:avLst/>
          </a:prstGeom>
          <a:noFill/>
        </p:spPr>
        <p:txBody>
          <a:bodyPr wrap="square" lIns="45720" rIns="45720" anchor="t">
            <a:spAutoFit/>
          </a:bodyPr>
          <a:lstStyle/>
          <a:p>
            <a:pPr algn="l">
              <a:spcAft>
                <a:spcPts val="400"/>
              </a:spcAft>
            </a:pPr>
            <a:r>
              <a:rPr sz="1200" b="0" i="0">
                <a:solidFill>
                  <a:srgbClr val="253445"/>
                </a:solidFill>
                <a:latin typeface="Arial"/>
              </a:rPr>
              <a:t>Can reproduce existing skill gaps</a:t>
            </a:r>
          </a:p>
        </p:txBody>
      </p:sp>
      <p:sp>
        <p:nvSpPr>
          <p:cNvPr id="12" name="TextBox 11"/>
          <p:cNvSpPr txBox="1"/>
          <p:nvPr/>
        </p:nvSpPr>
        <p:spPr>
          <a:xfrm>
            <a:off x="804672" y="4480560"/>
            <a:ext cx="1097280" cy="201168"/>
          </a:xfrm>
          <a:prstGeom prst="rect">
            <a:avLst/>
          </a:prstGeom>
          <a:noFill/>
        </p:spPr>
        <p:txBody>
          <a:bodyPr wrap="square" lIns="45720" rIns="45720" anchor="t">
            <a:spAutoFit/>
          </a:bodyPr>
          <a:lstStyle/>
          <a:p>
            <a:pPr algn="l">
              <a:spcAft>
                <a:spcPts val="400"/>
              </a:spcAft>
            </a:pPr>
            <a:r>
              <a:rPr sz="900" b="1" i="0">
                <a:solidFill>
                  <a:srgbClr val="009691"/>
                </a:solidFill>
                <a:latin typeface="Arial"/>
              </a:rPr>
              <a:t>RECOMMEND</a:t>
            </a:r>
          </a:p>
        </p:txBody>
      </p:sp>
      <p:sp>
        <p:nvSpPr>
          <p:cNvPr id="13" name="TextBox 12"/>
          <p:cNvSpPr txBox="1"/>
          <p:nvPr/>
        </p:nvSpPr>
        <p:spPr>
          <a:xfrm>
            <a:off x="804672" y="4718304"/>
            <a:ext cx="2167128" cy="411480"/>
          </a:xfrm>
          <a:prstGeom prst="rect">
            <a:avLst/>
          </a:prstGeom>
          <a:noFill/>
        </p:spPr>
        <p:txBody>
          <a:bodyPr wrap="square" lIns="45720" rIns="45720" anchor="t">
            <a:spAutoFit/>
          </a:bodyPr>
          <a:lstStyle/>
          <a:p>
            <a:pPr algn="l">
              <a:spcAft>
                <a:spcPts val="400"/>
              </a:spcAft>
            </a:pPr>
            <a:r>
              <a:rPr sz="1100" b="0" i="0">
                <a:solidFill>
                  <a:srgbClr val="253445"/>
                </a:solidFill>
                <a:latin typeface="Arial"/>
              </a:rPr>
              <a:t>Prioritise for team leads, operations and adjacent digital roles</a:t>
            </a:r>
          </a:p>
        </p:txBody>
      </p:sp>
      <p:sp>
        <p:nvSpPr>
          <p:cNvPr id="14" name="Rounded Rectangle 13"/>
          <p:cNvSpPr/>
          <p:nvPr/>
        </p:nvSpPr>
        <p:spPr>
          <a:xfrm>
            <a:off x="3456432" y="1691640"/>
            <a:ext cx="2487168" cy="352044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3602736" y="1874519"/>
            <a:ext cx="2194560" cy="475488"/>
          </a:xfrm>
          <a:prstGeom prst="rect">
            <a:avLst/>
          </a:prstGeom>
          <a:noFill/>
        </p:spPr>
        <p:txBody>
          <a:bodyPr wrap="square" lIns="45720" rIns="45720" anchor="t">
            <a:spAutoFit/>
          </a:bodyPr>
          <a:lstStyle/>
          <a:p>
            <a:pPr algn="l">
              <a:spcAft>
                <a:spcPts val="400"/>
              </a:spcAft>
            </a:pPr>
            <a:r>
              <a:rPr sz="1500" b="1" i="0">
                <a:solidFill>
                  <a:srgbClr val="112642"/>
                </a:solidFill>
                <a:latin typeface="Arial"/>
              </a:rPr>
              <a:t>External specialist search</a:t>
            </a:r>
          </a:p>
        </p:txBody>
      </p:sp>
      <p:sp>
        <p:nvSpPr>
          <p:cNvPr id="16" name="TextBox 15"/>
          <p:cNvSpPr txBox="1"/>
          <p:nvPr/>
        </p:nvSpPr>
        <p:spPr>
          <a:xfrm>
            <a:off x="3602736" y="2514600"/>
            <a:ext cx="914400" cy="201168"/>
          </a:xfrm>
          <a:prstGeom prst="rect">
            <a:avLst/>
          </a:prstGeom>
          <a:noFill/>
        </p:spPr>
        <p:txBody>
          <a:bodyPr wrap="square" lIns="45720" rIns="45720" anchor="t">
            <a:spAutoFit/>
          </a:bodyPr>
          <a:lstStyle/>
          <a:p>
            <a:pPr algn="l">
              <a:spcAft>
                <a:spcPts val="400"/>
              </a:spcAft>
            </a:pPr>
            <a:r>
              <a:rPr sz="900" b="1" i="0">
                <a:solidFill>
                  <a:srgbClr val="009691"/>
                </a:solidFill>
                <a:latin typeface="Arial"/>
              </a:rPr>
              <a:t>VALUE</a:t>
            </a:r>
          </a:p>
        </p:txBody>
      </p:sp>
      <p:sp>
        <p:nvSpPr>
          <p:cNvPr id="17" name="TextBox 16"/>
          <p:cNvSpPr txBox="1"/>
          <p:nvPr/>
        </p:nvSpPr>
        <p:spPr>
          <a:xfrm>
            <a:off x="3602736" y="2761488"/>
            <a:ext cx="2167128" cy="685800"/>
          </a:xfrm>
          <a:prstGeom prst="rect">
            <a:avLst/>
          </a:prstGeom>
          <a:noFill/>
        </p:spPr>
        <p:txBody>
          <a:bodyPr wrap="square" lIns="45720" rIns="45720" anchor="t">
            <a:spAutoFit/>
          </a:bodyPr>
          <a:lstStyle/>
          <a:p>
            <a:pPr algn="l">
              <a:spcAft>
                <a:spcPts val="400"/>
              </a:spcAft>
            </a:pPr>
            <a:r>
              <a:rPr sz="1200" b="0" i="0">
                <a:solidFill>
                  <a:srgbClr val="253445"/>
                </a:solidFill>
                <a:latin typeface="Arial"/>
              </a:rPr>
              <a:t>Access to scarce clinical, data, cyber and product expertise</a:t>
            </a:r>
          </a:p>
        </p:txBody>
      </p:sp>
      <p:sp>
        <p:nvSpPr>
          <p:cNvPr id="18" name="TextBox 17"/>
          <p:cNvSpPr txBox="1"/>
          <p:nvPr/>
        </p:nvSpPr>
        <p:spPr>
          <a:xfrm>
            <a:off x="3602736" y="3566160"/>
            <a:ext cx="1097280" cy="201168"/>
          </a:xfrm>
          <a:prstGeom prst="rect">
            <a:avLst/>
          </a:prstGeom>
          <a:noFill/>
        </p:spPr>
        <p:txBody>
          <a:bodyPr wrap="square" lIns="45720" rIns="45720" anchor="t">
            <a:spAutoFit/>
          </a:bodyPr>
          <a:lstStyle/>
          <a:p>
            <a:pPr algn="l">
              <a:spcAft>
                <a:spcPts val="400"/>
              </a:spcAft>
            </a:pPr>
            <a:r>
              <a:rPr sz="900" b="1" i="0">
                <a:solidFill>
                  <a:srgbClr val="F0A348"/>
                </a:solidFill>
                <a:latin typeface="Arial"/>
              </a:rPr>
              <a:t>TRADE-OFF</a:t>
            </a:r>
          </a:p>
        </p:txBody>
      </p:sp>
      <p:sp>
        <p:nvSpPr>
          <p:cNvPr id="19" name="TextBox 18"/>
          <p:cNvSpPr txBox="1"/>
          <p:nvPr/>
        </p:nvSpPr>
        <p:spPr>
          <a:xfrm>
            <a:off x="3602736" y="3803904"/>
            <a:ext cx="2167128" cy="530352"/>
          </a:xfrm>
          <a:prstGeom prst="rect">
            <a:avLst/>
          </a:prstGeom>
          <a:noFill/>
        </p:spPr>
        <p:txBody>
          <a:bodyPr wrap="square" lIns="45720" rIns="45720" anchor="t">
            <a:spAutoFit/>
          </a:bodyPr>
          <a:lstStyle/>
          <a:p>
            <a:pPr algn="l">
              <a:spcAft>
                <a:spcPts val="400"/>
              </a:spcAft>
            </a:pPr>
            <a:r>
              <a:rPr sz="1200" b="0" i="0">
                <a:solidFill>
                  <a:srgbClr val="253445"/>
                </a:solidFill>
                <a:latin typeface="Arial"/>
              </a:rPr>
              <a:t>Higher cost; competitive market</a:t>
            </a:r>
          </a:p>
        </p:txBody>
      </p:sp>
      <p:sp>
        <p:nvSpPr>
          <p:cNvPr id="20" name="TextBox 19"/>
          <p:cNvSpPr txBox="1"/>
          <p:nvPr/>
        </p:nvSpPr>
        <p:spPr>
          <a:xfrm>
            <a:off x="3602736" y="4480560"/>
            <a:ext cx="1097280" cy="201168"/>
          </a:xfrm>
          <a:prstGeom prst="rect">
            <a:avLst/>
          </a:prstGeom>
          <a:noFill/>
        </p:spPr>
        <p:txBody>
          <a:bodyPr wrap="square" lIns="45720" rIns="45720" anchor="t">
            <a:spAutoFit/>
          </a:bodyPr>
          <a:lstStyle/>
          <a:p>
            <a:pPr algn="l">
              <a:spcAft>
                <a:spcPts val="400"/>
              </a:spcAft>
            </a:pPr>
            <a:r>
              <a:rPr sz="900" b="1" i="0">
                <a:solidFill>
                  <a:srgbClr val="009691"/>
                </a:solidFill>
                <a:latin typeface="Arial"/>
              </a:rPr>
              <a:t>RECOMMEND</a:t>
            </a:r>
          </a:p>
        </p:txBody>
      </p:sp>
      <p:sp>
        <p:nvSpPr>
          <p:cNvPr id="21" name="TextBox 20"/>
          <p:cNvSpPr txBox="1"/>
          <p:nvPr/>
        </p:nvSpPr>
        <p:spPr>
          <a:xfrm>
            <a:off x="3602736" y="4718304"/>
            <a:ext cx="2167128" cy="411480"/>
          </a:xfrm>
          <a:prstGeom prst="rect">
            <a:avLst/>
          </a:prstGeom>
          <a:noFill/>
        </p:spPr>
        <p:txBody>
          <a:bodyPr wrap="square" lIns="45720" rIns="45720" anchor="t">
            <a:spAutoFit/>
          </a:bodyPr>
          <a:lstStyle/>
          <a:p>
            <a:pPr algn="l">
              <a:spcAft>
                <a:spcPts val="400"/>
              </a:spcAft>
            </a:pPr>
            <a:r>
              <a:rPr sz="1100" b="0" i="0">
                <a:solidFill>
                  <a:srgbClr val="253445"/>
                </a:solidFill>
                <a:latin typeface="Arial"/>
              </a:rPr>
              <a:t>Use selectively for genuinely scarce or senior capabilities</a:t>
            </a:r>
          </a:p>
        </p:txBody>
      </p:sp>
      <p:sp>
        <p:nvSpPr>
          <p:cNvPr id="22" name="Rounded Rectangle 21"/>
          <p:cNvSpPr/>
          <p:nvPr/>
        </p:nvSpPr>
        <p:spPr>
          <a:xfrm>
            <a:off x="6254496" y="1691640"/>
            <a:ext cx="2487168" cy="352044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6400800" y="1874519"/>
            <a:ext cx="2194560" cy="475488"/>
          </a:xfrm>
          <a:prstGeom prst="rect">
            <a:avLst/>
          </a:prstGeom>
          <a:noFill/>
        </p:spPr>
        <p:txBody>
          <a:bodyPr wrap="square" lIns="45720" rIns="45720" anchor="t">
            <a:spAutoFit/>
          </a:bodyPr>
          <a:lstStyle/>
          <a:p>
            <a:pPr algn="l">
              <a:spcAft>
                <a:spcPts val="400"/>
              </a:spcAft>
            </a:pPr>
            <a:r>
              <a:rPr sz="1500" b="1" i="0">
                <a:solidFill>
                  <a:srgbClr val="112642"/>
                </a:solidFill>
                <a:latin typeface="Arial"/>
              </a:rPr>
              <a:t>Online job platforms</a:t>
            </a:r>
          </a:p>
        </p:txBody>
      </p:sp>
      <p:sp>
        <p:nvSpPr>
          <p:cNvPr id="24" name="TextBox 23"/>
          <p:cNvSpPr txBox="1"/>
          <p:nvPr/>
        </p:nvSpPr>
        <p:spPr>
          <a:xfrm>
            <a:off x="6400800" y="2514600"/>
            <a:ext cx="914400" cy="201168"/>
          </a:xfrm>
          <a:prstGeom prst="rect">
            <a:avLst/>
          </a:prstGeom>
          <a:noFill/>
        </p:spPr>
        <p:txBody>
          <a:bodyPr wrap="square" lIns="45720" rIns="45720" anchor="t">
            <a:spAutoFit/>
          </a:bodyPr>
          <a:lstStyle/>
          <a:p>
            <a:pPr algn="l">
              <a:spcAft>
                <a:spcPts val="400"/>
              </a:spcAft>
            </a:pPr>
            <a:r>
              <a:rPr sz="900" b="1" i="0">
                <a:solidFill>
                  <a:srgbClr val="009691"/>
                </a:solidFill>
                <a:latin typeface="Arial"/>
              </a:rPr>
              <a:t>VALUE</a:t>
            </a:r>
          </a:p>
        </p:txBody>
      </p:sp>
      <p:sp>
        <p:nvSpPr>
          <p:cNvPr id="25" name="TextBox 24"/>
          <p:cNvSpPr txBox="1"/>
          <p:nvPr/>
        </p:nvSpPr>
        <p:spPr>
          <a:xfrm>
            <a:off x="6400800" y="2761488"/>
            <a:ext cx="2167128" cy="685800"/>
          </a:xfrm>
          <a:prstGeom prst="rect">
            <a:avLst/>
          </a:prstGeom>
          <a:noFill/>
        </p:spPr>
        <p:txBody>
          <a:bodyPr wrap="square" lIns="45720" rIns="45720" anchor="t">
            <a:spAutoFit/>
          </a:bodyPr>
          <a:lstStyle/>
          <a:p>
            <a:pPr algn="l">
              <a:spcAft>
                <a:spcPts val="400"/>
              </a:spcAft>
            </a:pPr>
            <a:r>
              <a:rPr sz="1200" b="0" i="0">
                <a:solidFill>
                  <a:srgbClr val="253445"/>
                </a:solidFill>
                <a:latin typeface="Arial"/>
              </a:rPr>
              <a:t>Reach and scale; measurable candidate funnel</a:t>
            </a:r>
          </a:p>
        </p:txBody>
      </p:sp>
      <p:sp>
        <p:nvSpPr>
          <p:cNvPr id="26" name="TextBox 25"/>
          <p:cNvSpPr txBox="1"/>
          <p:nvPr/>
        </p:nvSpPr>
        <p:spPr>
          <a:xfrm>
            <a:off x="6400800" y="3566160"/>
            <a:ext cx="1097280" cy="201168"/>
          </a:xfrm>
          <a:prstGeom prst="rect">
            <a:avLst/>
          </a:prstGeom>
          <a:noFill/>
        </p:spPr>
        <p:txBody>
          <a:bodyPr wrap="square" lIns="45720" rIns="45720" anchor="t">
            <a:spAutoFit/>
          </a:bodyPr>
          <a:lstStyle/>
          <a:p>
            <a:pPr algn="l">
              <a:spcAft>
                <a:spcPts val="400"/>
              </a:spcAft>
            </a:pPr>
            <a:r>
              <a:rPr sz="900" b="1" i="0">
                <a:solidFill>
                  <a:srgbClr val="F0A348"/>
                </a:solidFill>
                <a:latin typeface="Arial"/>
              </a:rPr>
              <a:t>TRADE-OFF</a:t>
            </a:r>
          </a:p>
        </p:txBody>
      </p:sp>
      <p:sp>
        <p:nvSpPr>
          <p:cNvPr id="27" name="TextBox 26"/>
          <p:cNvSpPr txBox="1"/>
          <p:nvPr/>
        </p:nvSpPr>
        <p:spPr>
          <a:xfrm>
            <a:off x="6400800" y="3803904"/>
            <a:ext cx="2167128" cy="530352"/>
          </a:xfrm>
          <a:prstGeom prst="rect">
            <a:avLst/>
          </a:prstGeom>
          <a:noFill/>
        </p:spPr>
        <p:txBody>
          <a:bodyPr wrap="square" lIns="45720" rIns="45720" anchor="t">
            <a:spAutoFit/>
          </a:bodyPr>
          <a:lstStyle/>
          <a:p>
            <a:pPr algn="l">
              <a:spcAft>
                <a:spcPts val="400"/>
              </a:spcAft>
            </a:pPr>
            <a:r>
              <a:rPr sz="1200" b="0" i="0">
                <a:solidFill>
                  <a:srgbClr val="253445"/>
                </a:solidFill>
                <a:latin typeface="Arial"/>
              </a:rPr>
              <a:t>High volume can mean low fit</a:t>
            </a:r>
          </a:p>
        </p:txBody>
      </p:sp>
      <p:sp>
        <p:nvSpPr>
          <p:cNvPr id="28" name="TextBox 27"/>
          <p:cNvSpPr txBox="1"/>
          <p:nvPr/>
        </p:nvSpPr>
        <p:spPr>
          <a:xfrm>
            <a:off x="6400800" y="4480560"/>
            <a:ext cx="1097280" cy="201168"/>
          </a:xfrm>
          <a:prstGeom prst="rect">
            <a:avLst/>
          </a:prstGeom>
          <a:noFill/>
        </p:spPr>
        <p:txBody>
          <a:bodyPr wrap="square" lIns="45720" rIns="45720" anchor="t">
            <a:spAutoFit/>
          </a:bodyPr>
          <a:lstStyle/>
          <a:p>
            <a:pPr algn="l">
              <a:spcAft>
                <a:spcPts val="400"/>
              </a:spcAft>
            </a:pPr>
            <a:r>
              <a:rPr sz="900" b="1" i="0">
                <a:solidFill>
                  <a:srgbClr val="009691"/>
                </a:solidFill>
                <a:latin typeface="Arial"/>
              </a:rPr>
              <a:t>RECOMMEND</a:t>
            </a:r>
          </a:p>
        </p:txBody>
      </p:sp>
      <p:sp>
        <p:nvSpPr>
          <p:cNvPr id="29" name="TextBox 28"/>
          <p:cNvSpPr txBox="1"/>
          <p:nvPr/>
        </p:nvSpPr>
        <p:spPr>
          <a:xfrm>
            <a:off x="6400800" y="4718304"/>
            <a:ext cx="2167128" cy="411480"/>
          </a:xfrm>
          <a:prstGeom prst="rect">
            <a:avLst/>
          </a:prstGeom>
          <a:noFill/>
        </p:spPr>
        <p:txBody>
          <a:bodyPr wrap="square" lIns="45720" rIns="45720" anchor="t">
            <a:spAutoFit/>
          </a:bodyPr>
          <a:lstStyle/>
          <a:p>
            <a:pPr algn="l">
              <a:spcAft>
                <a:spcPts val="400"/>
              </a:spcAft>
            </a:pPr>
            <a:r>
              <a:rPr sz="1100" b="0" i="0">
                <a:solidFill>
                  <a:srgbClr val="253445"/>
                </a:solidFill>
                <a:latin typeface="Arial"/>
              </a:rPr>
              <a:t>Use targeted adverts with realistic role previews</a:t>
            </a:r>
          </a:p>
        </p:txBody>
      </p:sp>
      <p:sp>
        <p:nvSpPr>
          <p:cNvPr id="30" name="Rounded Rectangle 29"/>
          <p:cNvSpPr/>
          <p:nvPr/>
        </p:nvSpPr>
        <p:spPr>
          <a:xfrm>
            <a:off x="9052560" y="1691640"/>
            <a:ext cx="2487168" cy="352044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9198864" y="1874519"/>
            <a:ext cx="2194560" cy="475488"/>
          </a:xfrm>
          <a:prstGeom prst="rect">
            <a:avLst/>
          </a:prstGeom>
          <a:noFill/>
        </p:spPr>
        <p:txBody>
          <a:bodyPr wrap="square" lIns="45720" rIns="45720" anchor="t">
            <a:spAutoFit/>
          </a:bodyPr>
          <a:lstStyle/>
          <a:p>
            <a:pPr algn="l">
              <a:spcAft>
                <a:spcPts val="400"/>
              </a:spcAft>
            </a:pPr>
            <a:r>
              <a:rPr sz="1500" b="1" i="0">
                <a:solidFill>
                  <a:srgbClr val="112642"/>
                </a:solidFill>
                <a:latin typeface="Arial"/>
              </a:rPr>
              <a:t>Professional/social networks</a:t>
            </a:r>
          </a:p>
        </p:txBody>
      </p:sp>
      <p:sp>
        <p:nvSpPr>
          <p:cNvPr id="32" name="TextBox 31"/>
          <p:cNvSpPr txBox="1"/>
          <p:nvPr/>
        </p:nvSpPr>
        <p:spPr>
          <a:xfrm>
            <a:off x="9198864" y="2514600"/>
            <a:ext cx="914400" cy="201168"/>
          </a:xfrm>
          <a:prstGeom prst="rect">
            <a:avLst/>
          </a:prstGeom>
          <a:noFill/>
        </p:spPr>
        <p:txBody>
          <a:bodyPr wrap="square" lIns="45720" rIns="45720" anchor="t">
            <a:spAutoFit/>
          </a:bodyPr>
          <a:lstStyle/>
          <a:p>
            <a:pPr algn="l">
              <a:spcAft>
                <a:spcPts val="400"/>
              </a:spcAft>
            </a:pPr>
            <a:r>
              <a:rPr sz="900" b="1" i="0">
                <a:solidFill>
                  <a:srgbClr val="009691"/>
                </a:solidFill>
                <a:latin typeface="Arial"/>
              </a:rPr>
              <a:t>VALUE</a:t>
            </a:r>
          </a:p>
        </p:txBody>
      </p:sp>
      <p:sp>
        <p:nvSpPr>
          <p:cNvPr id="33" name="TextBox 32"/>
          <p:cNvSpPr txBox="1"/>
          <p:nvPr/>
        </p:nvSpPr>
        <p:spPr>
          <a:xfrm>
            <a:off x="9198864" y="2761488"/>
            <a:ext cx="2167128" cy="685800"/>
          </a:xfrm>
          <a:prstGeom prst="rect">
            <a:avLst/>
          </a:prstGeom>
          <a:noFill/>
        </p:spPr>
        <p:txBody>
          <a:bodyPr wrap="square" lIns="45720" rIns="45720" anchor="t">
            <a:spAutoFit/>
          </a:bodyPr>
          <a:lstStyle/>
          <a:p>
            <a:pPr algn="l">
              <a:spcAft>
                <a:spcPts val="400"/>
              </a:spcAft>
            </a:pPr>
            <a:r>
              <a:rPr sz="1200" b="0" i="0">
                <a:solidFill>
                  <a:srgbClr val="253445"/>
                </a:solidFill>
                <a:latin typeface="Arial"/>
              </a:rPr>
              <a:t>Community reach; employer brand; passive candidates</a:t>
            </a:r>
          </a:p>
        </p:txBody>
      </p:sp>
      <p:sp>
        <p:nvSpPr>
          <p:cNvPr id="34" name="TextBox 33"/>
          <p:cNvSpPr txBox="1"/>
          <p:nvPr/>
        </p:nvSpPr>
        <p:spPr>
          <a:xfrm>
            <a:off x="9198864" y="3566160"/>
            <a:ext cx="1097280" cy="201168"/>
          </a:xfrm>
          <a:prstGeom prst="rect">
            <a:avLst/>
          </a:prstGeom>
          <a:noFill/>
        </p:spPr>
        <p:txBody>
          <a:bodyPr wrap="square" lIns="45720" rIns="45720" anchor="t">
            <a:spAutoFit/>
          </a:bodyPr>
          <a:lstStyle/>
          <a:p>
            <a:pPr algn="l">
              <a:spcAft>
                <a:spcPts val="400"/>
              </a:spcAft>
            </a:pPr>
            <a:r>
              <a:rPr sz="900" b="1" i="0">
                <a:solidFill>
                  <a:srgbClr val="F0A348"/>
                </a:solidFill>
                <a:latin typeface="Arial"/>
              </a:rPr>
              <a:t>TRADE-OFF</a:t>
            </a:r>
          </a:p>
        </p:txBody>
      </p:sp>
      <p:sp>
        <p:nvSpPr>
          <p:cNvPr id="35" name="TextBox 34"/>
          <p:cNvSpPr txBox="1"/>
          <p:nvPr/>
        </p:nvSpPr>
        <p:spPr>
          <a:xfrm>
            <a:off x="9198864" y="3803904"/>
            <a:ext cx="2167128" cy="530352"/>
          </a:xfrm>
          <a:prstGeom prst="rect">
            <a:avLst/>
          </a:prstGeom>
          <a:noFill/>
        </p:spPr>
        <p:txBody>
          <a:bodyPr wrap="square" lIns="45720" rIns="45720" anchor="t">
            <a:spAutoFit/>
          </a:bodyPr>
          <a:lstStyle/>
          <a:p>
            <a:pPr algn="l">
              <a:spcAft>
                <a:spcPts val="400"/>
              </a:spcAft>
            </a:pPr>
            <a:r>
              <a:rPr sz="1200" b="0" i="0">
                <a:solidFill>
                  <a:srgbClr val="253445"/>
                </a:solidFill>
                <a:latin typeface="Arial"/>
              </a:rPr>
              <a:t>Risk of narrow networks and bias</a:t>
            </a:r>
          </a:p>
        </p:txBody>
      </p:sp>
      <p:sp>
        <p:nvSpPr>
          <p:cNvPr id="36" name="TextBox 35"/>
          <p:cNvSpPr txBox="1"/>
          <p:nvPr/>
        </p:nvSpPr>
        <p:spPr>
          <a:xfrm>
            <a:off x="9198864" y="4480560"/>
            <a:ext cx="1097280" cy="201168"/>
          </a:xfrm>
          <a:prstGeom prst="rect">
            <a:avLst/>
          </a:prstGeom>
          <a:noFill/>
        </p:spPr>
        <p:txBody>
          <a:bodyPr wrap="square" lIns="45720" rIns="45720" anchor="t">
            <a:spAutoFit/>
          </a:bodyPr>
          <a:lstStyle/>
          <a:p>
            <a:pPr algn="l">
              <a:spcAft>
                <a:spcPts val="400"/>
              </a:spcAft>
            </a:pPr>
            <a:r>
              <a:rPr sz="900" b="1" i="0">
                <a:solidFill>
                  <a:srgbClr val="009691"/>
                </a:solidFill>
                <a:latin typeface="Arial"/>
              </a:rPr>
              <a:t>RECOMMEND</a:t>
            </a:r>
          </a:p>
        </p:txBody>
      </p:sp>
      <p:sp>
        <p:nvSpPr>
          <p:cNvPr id="37" name="TextBox 36"/>
          <p:cNvSpPr txBox="1"/>
          <p:nvPr/>
        </p:nvSpPr>
        <p:spPr>
          <a:xfrm>
            <a:off x="9198864" y="4718304"/>
            <a:ext cx="2167128" cy="411480"/>
          </a:xfrm>
          <a:prstGeom prst="rect">
            <a:avLst/>
          </a:prstGeom>
          <a:noFill/>
        </p:spPr>
        <p:txBody>
          <a:bodyPr wrap="square" lIns="45720" rIns="45720" anchor="t">
            <a:spAutoFit/>
          </a:bodyPr>
          <a:lstStyle/>
          <a:p>
            <a:pPr algn="l">
              <a:spcAft>
                <a:spcPts val="400"/>
              </a:spcAft>
            </a:pPr>
            <a:r>
              <a:rPr sz="1100" b="0" i="0">
                <a:solidFill>
                  <a:srgbClr val="253445"/>
                </a:solidFill>
                <a:latin typeface="Arial"/>
              </a:rPr>
              <a:t>Partner with professional bodies, universities and diverse communities</a:t>
            </a:r>
          </a:p>
        </p:txBody>
      </p:sp>
      <p:sp>
        <p:nvSpPr>
          <p:cNvPr id="38" name="TextBox 37"/>
          <p:cNvSpPr txBox="1"/>
          <p:nvPr/>
        </p:nvSpPr>
        <p:spPr>
          <a:xfrm>
            <a:off x="731520" y="5596128"/>
            <a:ext cx="10698480" cy="502920"/>
          </a:xfrm>
          <a:prstGeom prst="rect">
            <a:avLst/>
          </a:prstGeom>
          <a:noFill/>
        </p:spPr>
        <p:txBody>
          <a:bodyPr wrap="square" lIns="45720" rIns="45720" anchor="t">
            <a:spAutoFit/>
          </a:bodyPr>
          <a:lstStyle/>
          <a:p>
            <a:pPr algn="l">
              <a:spcAft>
                <a:spcPts val="400"/>
              </a:spcAft>
            </a:pPr>
            <a:r>
              <a:rPr sz="1300" b="1" i="0">
                <a:solidFill>
                  <a:srgbClr val="112642"/>
                </a:solidFill>
                <a:latin typeface="Arial"/>
              </a:rPr>
              <a:t>Evidence signal: CIPD’s 2024 survey found 69% of respondents reported increased competition for well-qualified talent; 56% reported retention challenges (CIPD, 2024).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4F8FB"/>
        </a:solidFill>
        <a:effectLst/>
      </p:bgPr>
    </p:bg>
    <p:spTree>
      <p:nvGrpSpPr>
        <p:cNvPr id="1" name=""/>
        <p:cNvGrpSpPr/>
        <p:nvPr/>
      </p:nvGrpSpPr>
      <p:grpSpPr>
        <a:xfrm>
          <a:off x="0" y="0"/>
          <a:ext cx="0" cy="0"/>
          <a:chOff x="0" y="0"/>
          <a:chExt cx="0" cy="0"/>
        </a:xfrm>
      </p:grpSpPr>
      <p:sp>
        <p:nvSpPr>
          <p:cNvPr id="2" name="TextBox 1"/>
          <p:cNvSpPr txBox="1"/>
          <p:nvPr/>
        </p:nvSpPr>
        <p:spPr>
          <a:xfrm>
            <a:off x="566928" y="274320"/>
            <a:ext cx="4114800" cy="256032"/>
          </a:xfrm>
          <a:prstGeom prst="rect">
            <a:avLst/>
          </a:prstGeom>
          <a:noFill/>
        </p:spPr>
        <p:txBody>
          <a:bodyPr wrap="square" lIns="45720" rIns="45720" anchor="t">
            <a:spAutoFit/>
          </a:bodyPr>
          <a:lstStyle/>
          <a:p>
            <a:pPr algn="l">
              <a:spcAft>
                <a:spcPts val="400"/>
              </a:spcAft>
            </a:pPr>
            <a:r>
              <a:rPr sz="1000" b="1" i="0">
                <a:solidFill>
                  <a:srgbClr val="009691"/>
                </a:solidFill>
                <a:latin typeface="Arial"/>
              </a:rPr>
              <a:t>SELECTION</a:t>
            </a:r>
          </a:p>
        </p:txBody>
      </p:sp>
      <p:sp>
        <p:nvSpPr>
          <p:cNvPr id="3" name="TextBox 2"/>
          <p:cNvSpPr txBox="1"/>
          <p:nvPr/>
        </p:nvSpPr>
        <p:spPr>
          <a:xfrm>
            <a:off x="566928" y="566928"/>
            <a:ext cx="10972800" cy="566928"/>
          </a:xfrm>
          <a:prstGeom prst="rect">
            <a:avLst/>
          </a:prstGeom>
          <a:noFill/>
        </p:spPr>
        <p:txBody>
          <a:bodyPr wrap="square" lIns="45720" rIns="45720" anchor="t">
            <a:spAutoFit/>
          </a:bodyPr>
          <a:lstStyle/>
          <a:p>
            <a:pPr algn="l">
              <a:spcAft>
                <a:spcPts val="400"/>
              </a:spcAft>
            </a:pPr>
            <a:r>
              <a:rPr sz="2700" b="1" i="0">
                <a:solidFill>
                  <a:srgbClr val="112642"/>
                </a:solidFill>
                <a:latin typeface="Arial"/>
              </a:rPr>
              <a:t>Select for capability, values and safe practice</a:t>
            </a:r>
          </a:p>
        </p:txBody>
      </p:sp>
      <p:sp>
        <p:nvSpPr>
          <p:cNvPr id="4" name="Rectangle 3"/>
          <p:cNvSpPr/>
          <p:nvPr/>
        </p:nvSpPr>
        <p:spPr>
          <a:xfrm>
            <a:off x="566928" y="1225296"/>
            <a:ext cx="749808" cy="50292"/>
          </a:xfrm>
          <a:prstGeom prst="rect">
            <a:avLst/>
          </a:prstGeom>
          <a:solidFill>
            <a:srgbClr val="0096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9372600" y="6519672"/>
            <a:ext cx="2240280" cy="164592"/>
          </a:xfrm>
          <a:prstGeom prst="rect">
            <a:avLst/>
          </a:prstGeom>
          <a:noFill/>
        </p:spPr>
        <p:txBody>
          <a:bodyPr wrap="square" lIns="45720" rIns="45720" anchor="t">
            <a:spAutoFit/>
          </a:bodyPr>
          <a:lstStyle/>
          <a:p>
            <a:pPr algn="r">
              <a:spcAft>
                <a:spcPts val="400"/>
              </a:spcAft>
            </a:pPr>
            <a:r>
              <a:rPr sz="800" b="1" i="0">
                <a:solidFill>
                  <a:srgbClr val="607080"/>
                </a:solidFill>
                <a:latin typeface="Arial"/>
              </a:rPr>
              <a:t>HEALTHCONNECT UK  •  05</a:t>
            </a:r>
          </a:p>
        </p:txBody>
      </p:sp>
      <p:sp>
        <p:nvSpPr>
          <p:cNvPr id="6" name="TextBox 5"/>
          <p:cNvSpPr txBox="1"/>
          <p:nvPr/>
        </p:nvSpPr>
        <p:spPr>
          <a:xfrm>
            <a:off x="685800" y="1572768"/>
            <a:ext cx="7315200" cy="365760"/>
          </a:xfrm>
          <a:prstGeom prst="rect">
            <a:avLst/>
          </a:prstGeom>
          <a:noFill/>
        </p:spPr>
        <p:txBody>
          <a:bodyPr wrap="square" lIns="45720" rIns="45720" anchor="t">
            <a:spAutoFit/>
          </a:bodyPr>
          <a:lstStyle/>
          <a:p>
            <a:pPr algn="l">
              <a:spcAft>
                <a:spcPts val="400"/>
              </a:spcAft>
            </a:pPr>
            <a:r>
              <a:rPr sz="1900" b="1" i="0">
                <a:solidFill>
                  <a:srgbClr val="112642"/>
                </a:solidFill>
                <a:latin typeface="Arial"/>
              </a:rPr>
              <a:t>Example: appointing a Digital Clinical Operations Lead</a:t>
            </a:r>
          </a:p>
        </p:txBody>
      </p:sp>
      <p:sp>
        <p:nvSpPr>
          <p:cNvPr id="7" name="Oval 6"/>
          <p:cNvSpPr/>
          <p:nvPr/>
        </p:nvSpPr>
        <p:spPr>
          <a:xfrm>
            <a:off x="749808" y="2103120"/>
            <a:ext cx="438912" cy="438912"/>
          </a:xfrm>
          <a:prstGeom prst="ellipse">
            <a:avLst/>
          </a:prstGeom>
          <a:solidFill>
            <a:srgbClr val="0096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49808" y="2148839"/>
            <a:ext cx="438912" cy="274320"/>
          </a:xfrm>
          <a:prstGeom prst="rect">
            <a:avLst/>
          </a:prstGeom>
          <a:noFill/>
        </p:spPr>
        <p:txBody>
          <a:bodyPr wrap="square" lIns="45720" rIns="45720" anchor="t">
            <a:spAutoFit/>
          </a:bodyPr>
          <a:lstStyle/>
          <a:p>
            <a:pPr algn="ctr">
              <a:spcAft>
                <a:spcPts val="400"/>
              </a:spcAft>
            </a:pPr>
            <a:r>
              <a:rPr sz="1300" b="1" i="0">
                <a:solidFill>
                  <a:srgbClr val="FFFFFF"/>
                </a:solidFill>
                <a:latin typeface="Arial"/>
              </a:rPr>
              <a:t>1</a:t>
            </a:r>
          </a:p>
        </p:txBody>
      </p:sp>
      <p:sp>
        <p:nvSpPr>
          <p:cNvPr id="9" name="TextBox 8"/>
          <p:cNvSpPr txBox="1"/>
          <p:nvPr/>
        </p:nvSpPr>
        <p:spPr>
          <a:xfrm>
            <a:off x="1417320" y="2112263"/>
            <a:ext cx="1920240" cy="292608"/>
          </a:xfrm>
          <a:prstGeom prst="rect">
            <a:avLst/>
          </a:prstGeom>
          <a:noFill/>
        </p:spPr>
        <p:txBody>
          <a:bodyPr wrap="square" lIns="45720" rIns="45720" anchor="t">
            <a:spAutoFit/>
          </a:bodyPr>
          <a:lstStyle/>
          <a:p>
            <a:pPr algn="l">
              <a:spcAft>
                <a:spcPts val="400"/>
              </a:spcAft>
            </a:pPr>
            <a:r>
              <a:rPr sz="1500" b="1" i="0">
                <a:solidFill>
                  <a:srgbClr val="112642"/>
                </a:solidFill>
                <a:latin typeface="Arial"/>
              </a:rPr>
              <a:t>Role analysis</a:t>
            </a:r>
          </a:p>
        </p:txBody>
      </p:sp>
      <p:sp>
        <p:nvSpPr>
          <p:cNvPr id="10" name="TextBox 9"/>
          <p:cNvSpPr txBox="1"/>
          <p:nvPr/>
        </p:nvSpPr>
        <p:spPr>
          <a:xfrm>
            <a:off x="3401568" y="2112263"/>
            <a:ext cx="7818120" cy="393192"/>
          </a:xfrm>
          <a:prstGeom prst="rect">
            <a:avLst/>
          </a:prstGeom>
          <a:noFill/>
        </p:spPr>
        <p:txBody>
          <a:bodyPr wrap="square" lIns="45720" rIns="45720" anchor="t">
            <a:spAutoFit/>
          </a:bodyPr>
          <a:lstStyle/>
          <a:p>
            <a:pPr algn="l">
              <a:spcAft>
                <a:spcPts val="400"/>
              </a:spcAft>
            </a:pPr>
            <a:r>
              <a:rPr sz="1300" b="0" i="0">
                <a:solidFill>
                  <a:srgbClr val="253445"/>
                </a:solidFill>
                <a:latin typeface="Arial"/>
              </a:rPr>
              <a:t>Outcomes, responsibilities, job description + person specification</a:t>
            </a:r>
          </a:p>
        </p:txBody>
      </p:sp>
      <p:sp>
        <p:nvSpPr>
          <p:cNvPr id="11" name="Oval 10"/>
          <p:cNvSpPr/>
          <p:nvPr/>
        </p:nvSpPr>
        <p:spPr>
          <a:xfrm>
            <a:off x="749808" y="2816352"/>
            <a:ext cx="438912" cy="438912"/>
          </a:xfrm>
          <a:prstGeom prst="ellipse">
            <a:avLst/>
          </a:prstGeom>
          <a:solidFill>
            <a:srgbClr val="0096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749808" y="2862072"/>
            <a:ext cx="438912" cy="274320"/>
          </a:xfrm>
          <a:prstGeom prst="rect">
            <a:avLst/>
          </a:prstGeom>
          <a:noFill/>
        </p:spPr>
        <p:txBody>
          <a:bodyPr wrap="square" lIns="45720" rIns="45720" anchor="t">
            <a:spAutoFit/>
          </a:bodyPr>
          <a:lstStyle/>
          <a:p>
            <a:pPr algn="ctr">
              <a:spcAft>
                <a:spcPts val="400"/>
              </a:spcAft>
            </a:pPr>
            <a:r>
              <a:rPr sz="1300" b="1" i="0">
                <a:solidFill>
                  <a:srgbClr val="FFFFFF"/>
                </a:solidFill>
                <a:latin typeface="Arial"/>
              </a:rPr>
              <a:t>2</a:t>
            </a:r>
          </a:p>
        </p:txBody>
      </p:sp>
      <p:sp>
        <p:nvSpPr>
          <p:cNvPr id="13" name="TextBox 12"/>
          <p:cNvSpPr txBox="1"/>
          <p:nvPr/>
        </p:nvSpPr>
        <p:spPr>
          <a:xfrm>
            <a:off x="1417320" y="2825496"/>
            <a:ext cx="1920240" cy="292608"/>
          </a:xfrm>
          <a:prstGeom prst="rect">
            <a:avLst/>
          </a:prstGeom>
          <a:noFill/>
        </p:spPr>
        <p:txBody>
          <a:bodyPr wrap="square" lIns="45720" rIns="45720" anchor="t">
            <a:spAutoFit/>
          </a:bodyPr>
          <a:lstStyle/>
          <a:p>
            <a:pPr algn="l">
              <a:spcAft>
                <a:spcPts val="400"/>
              </a:spcAft>
            </a:pPr>
            <a:r>
              <a:rPr sz="1500" b="1" i="0">
                <a:solidFill>
                  <a:srgbClr val="112642"/>
                </a:solidFill>
                <a:latin typeface="Arial"/>
              </a:rPr>
              <a:t>Structured shortlist</a:t>
            </a:r>
          </a:p>
        </p:txBody>
      </p:sp>
      <p:sp>
        <p:nvSpPr>
          <p:cNvPr id="14" name="TextBox 13"/>
          <p:cNvSpPr txBox="1"/>
          <p:nvPr/>
        </p:nvSpPr>
        <p:spPr>
          <a:xfrm>
            <a:off x="3401568" y="2825496"/>
            <a:ext cx="7818120" cy="393192"/>
          </a:xfrm>
          <a:prstGeom prst="rect">
            <a:avLst/>
          </a:prstGeom>
          <a:noFill/>
        </p:spPr>
        <p:txBody>
          <a:bodyPr wrap="square" lIns="45720" rIns="45720" anchor="t">
            <a:spAutoFit/>
          </a:bodyPr>
          <a:lstStyle/>
          <a:p>
            <a:pPr algn="l">
              <a:spcAft>
                <a:spcPts val="400"/>
              </a:spcAft>
            </a:pPr>
            <a:r>
              <a:rPr sz="1300" b="0" i="0">
                <a:solidFill>
                  <a:srgbClr val="253445"/>
                </a:solidFill>
                <a:latin typeface="Arial"/>
              </a:rPr>
              <a:t>Essential criteria, anonymised where feasible, consistent scoring</a:t>
            </a:r>
          </a:p>
        </p:txBody>
      </p:sp>
      <p:sp>
        <p:nvSpPr>
          <p:cNvPr id="15" name="Oval 14"/>
          <p:cNvSpPr/>
          <p:nvPr/>
        </p:nvSpPr>
        <p:spPr>
          <a:xfrm>
            <a:off x="749808" y="3529584"/>
            <a:ext cx="438912" cy="438912"/>
          </a:xfrm>
          <a:prstGeom prst="ellipse">
            <a:avLst/>
          </a:prstGeom>
          <a:solidFill>
            <a:srgbClr val="0096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749808" y="3575303"/>
            <a:ext cx="438912" cy="274320"/>
          </a:xfrm>
          <a:prstGeom prst="rect">
            <a:avLst/>
          </a:prstGeom>
          <a:noFill/>
        </p:spPr>
        <p:txBody>
          <a:bodyPr wrap="square" lIns="45720" rIns="45720" anchor="t">
            <a:spAutoFit/>
          </a:bodyPr>
          <a:lstStyle/>
          <a:p>
            <a:pPr algn="ctr">
              <a:spcAft>
                <a:spcPts val="400"/>
              </a:spcAft>
            </a:pPr>
            <a:r>
              <a:rPr sz="1300" b="1" i="0">
                <a:solidFill>
                  <a:srgbClr val="FFFFFF"/>
                </a:solidFill>
                <a:latin typeface="Arial"/>
              </a:rPr>
              <a:t>3</a:t>
            </a:r>
          </a:p>
        </p:txBody>
      </p:sp>
      <p:sp>
        <p:nvSpPr>
          <p:cNvPr id="17" name="TextBox 16"/>
          <p:cNvSpPr txBox="1"/>
          <p:nvPr/>
        </p:nvSpPr>
        <p:spPr>
          <a:xfrm>
            <a:off x="1417320" y="3538727"/>
            <a:ext cx="1920240" cy="292608"/>
          </a:xfrm>
          <a:prstGeom prst="rect">
            <a:avLst/>
          </a:prstGeom>
          <a:noFill/>
        </p:spPr>
        <p:txBody>
          <a:bodyPr wrap="square" lIns="45720" rIns="45720" anchor="t">
            <a:spAutoFit/>
          </a:bodyPr>
          <a:lstStyle/>
          <a:p>
            <a:pPr algn="l">
              <a:spcAft>
                <a:spcPts val="400"/>
              </a:spcAft>
            </a:pPr>
            <a:r>
              <a:rPr sz="1500" b="1" i="0">
                <a:solidFill>
                  <a:srgbClr val="112642"/>
                </a:solidFill>
                <a:latin typeface="Arial"/>
              </a:rPr>
              <a:t>Work sample</a:t>
            </a:r>
          </a:p>
        </p:txBody>
      </p:sp>
      <p:sp>
        <p:nvSpPr>
          <p:cNvPr id="18" name="TextBox 17"/>
          <p:cNvSpPr txBox="1"/>
          <p:nvPr/>
        </p:nvSpPr>
        <p:spPr>
          <a:xfrm>
            <a:off x="3401568" y="3538727"/>
            <a:ext cx="7818120" cy="393192"/>
          </a:xfrm>
          <a:prstGeom prst="rect">
            <a:avLst/>
          </a:prstGeom>
          <a:noFill/>
        </p:spPr>
        <p:txBody>
          <a:bodyPr wrap="square" lIns="45720" rIns="45720" anchor="t">
            <a:spAutoFit/>
          </a:bodyPr>
          <a:lstStyle/>
          <a:p>
            <a:pPr algn="l">
              <a:spcAft>
                <a:spcPts val="400"/>
              </a:spcAft>
            </a:pPr>
            <a:r>
              <a:rPr sz="1300" b="0" i="0">
                <a:solidFill>
                  <a:srgbClr val="253445"/>
                </a:solidFill>
                <a:latin typeface="Arial"/>
              </a:rPr>
              <a:t>Scenario: escalation of remote-monitoring alert + cross-team handover</a:t>
            </a:r>
          </a:p>
        </p:txBody>
      </p:sp>
      <p:sp>
        <p:nvSpPr>
          <p:cNvPr id="19" name="Oval 18"/>
          <p:cNvSpPr/>
          <p:nvPr/>
        </p:nvSpPr>
        <p:spPr>
          <a:xfrm>
            <a:off x="749808" y="4242816"/>
            <a:ext cx="438912" cy="438912"/>
          </a:xfrm>
          <a:prstGeom prst="ellipse">
            <a:avLst/>
          </a:prstGeom>
          <a:solidFill>
            <a:srgbClr val="1126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749808" y="4288536"/>
            <a:ext cx="438912" cy="274320"/>
          </a:xfrm>
          <a:prstGeom prst="rect">
            <a:avLst/>
          </a:prstGeom>
          <a:noFill/>
        </p:spPr>
        <p:txBody>
          <a:bodyPr wrap="square" lIns="45720" rIns="45720" anchor="t">
            <a:spAutoFit/>
          </a:bodyPr>
          <a:lstStyle/>
          <a:p>
            <a:pPr algn="ctr">
              <a:spcAft>
                <a:spcPts val="400"/>
              </a:spcAft>
            </a:pPr>
            <a:r>
              <a:rPr sz="1300" b="1" i="0">
                <a:solidFill>
                  <a:srgbClr val="FFFFFF"/>
                </a:solidFill>
                <a:latin typeface="Arial"/>
              </a:rPr>
              <a:t>4</a:t>
            </a:r>
          </a:p>
        </p:txBody>
      </p:sp>
      <p:sp>
        <p:nvSpPr>
          <p:cNvPr id="21" name="TextBox 20"/>
          <p:cNvSpPr txBox="1"/>
          <p:nvPr/>
        </p:nvSpPr>
        <p:spPr>
          <a:xfrm>
            <a:off x="1417320" y="4251959"/>
            <a:ext cx="1920240" cy="292608"/>
          </a:xfrm>
          <a:prstGeom prst="rect">
            <a:avLst/>
          </a:prstGeom>
          <a:noFill/>
        </p:spPr>
        <p:txBody>
          <a:bodyPr wrap="square" lIns="45720" rIns="45720" anchor="t">
            <a:spAutoFit/>
          </a:bodyPr>
          <a:lstStyle/>
          <a:p>
            <a:pPr algn="l">
              <a:spcAft>
                <a:spcPts val="400"/>
              </a:spcAft>
            </a:pPr>
            <a:r>
              <a:rPr sz="1500" b="1" i="0">
                <a:solidFill>
                  <a:srgbClr val="112642"/>
                </a:solidFill>
                <a:latin typeface="Arial"/>
              </a:rPr>
              <a:t>Structured interview</a:t>
            </a:r>
          </a:p>
        </p:txBody>
      </p:sp>
      <p:sp>
        <p:nvSpPr>
          <p:cNvPr id="22" name="TextBox 21"/>
          <p:cNvSpPr txBox="1"/>
          <p:nvPr/>
        </p:nvSpPr>
        <p:spPr>
          <a:xfrm>
            <a:off x="3401568" y="4251959"/>
            <a:ext cx="7818120" cy="393192"/>
          </a:xfrm>
          <a:prstGeom prst="rect">
            <a:avLst/>
          </a:prstGeom>
          <a:noFill/>
        </p:spPr>
        <p:txBody>
          <a:bodyPr wrap="square" lIns="45720" rIns="45720" anchor="t">
            <a:spAutoFit/>
          </a:bodyPr>
          <a:lstStyle/>
          <a:p>
            <a:pPr algn="l">
              <a:spcAft>
                <a:spcPts val="400"/>
              </a:spcAft>
            </a:pPr>
            <a:r>
              <a:rPr sz="1300" b="0" i="0">
                <a:solidFill>
                  <a:srgbClr val="253445"/>
                </a:solidFill>
                <a:latin typeface="Arial"/>
              </a:rPr>
              <a:t>Same behaviour-based questions; panel includes clinical + digital peers</a:t>
            </a:r>
          </a:p>
        </p:txBody>
      </p:sp>
      <p:sp>
        <p:nvSpPr>
          <p:cNvPr id="23" name="Oval 22"/>
          <p:cNvSpPr/>
          <p:nvPr/>
        </p:nvSpPr>
        <p:spPr>
          <a:xfrm>
            <a:off x="749808" y="4956048"/>
            <a:ext cx="438912" cy="438912"/>
          </a:xfrm>
          <a:prstGeom prst="ellipse">
            <a:avLst/>
          </a:prstGeom>
          <a:solidFill>
            <a:srgbClr val="1126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749808" y="5001768"/>
            <a:ext cx="438912" cy="274320"/>
          </a:xfrm>
          <a:prstGeom prst="rect">
            <a:avLst/>
          </a:prstGeom>
          <a:noFill/>
        </p:spPr>
        <p:txBody>
          <a:bodyPr wrap="square" lIns="45720" rIns="45720" anchor="t">
            <a:spAutoFit/>
          </a:bodyPr>
          <a:lstStyle/>
          <a:p>
            <a:pPr algn="ctr">
              <a:spcAft>
                <a:spcPts val="400"/>
              </a:spcAft>
            </a:pPr>
            <a:r>
              <a:rPr sz="1300" b="1" i="0">
                <a:solidFill>
                  <a:srgbClr val="FFFFFF"/>
                </a:solidFill>
                <a:latin typeface="Arial"/>
              </a:rPr>
              <a:t>5</a:t>
            </a:r>
          </a:p>
        </p:txBody>
      </p:sp>
      <p:sp>
        <p:nvSpPr>
          <p:cNvPr id="25" name="TextBox 24"/>
          <p:cNvSpPr txBox="1"/>
          <p:nvPr/>
        </p:nvSpPr>
        <p:spPr>
          <a:xfrm>
            <a:off x="1417320" y="4965192"/>
            <a:ext cx="1920240" cy="292608"/>
          </a:xfrm>
          <a:prstGeom prst="rect">
            <a:avLst/>
          </a:prstGeom>
          <a:noFill/>
        </p:spPr>
        <p:txBody>
          <a:bodyPr wrap="square" lIns="45720" rIns="45720" anchor="t">
            <a:spAutoFit/>
          </a:bodyPr>
          <a:lstStyle/>
          <a:p>
            <a:pPr algn="l">
              <a:spcAft>
                <a:spcPts val="400"/>
              </a:spcAft>
            </a:pPr>
            <a:r>
              <a:rPr sz="1500" b="1" i="0">
                <a:solidFill>
                  <a:srgbClr val="112642"/>
                </a:solidFill>
                <a:latin typeface="Arial"/>
              </a:rPr>
              <a:t>Checks &amp; onboarding</a:t>
            </a:r>
          </a:p>
        </p:txBody>
      </p:sp>
      <p:sp>
        <p:nvSpPr>
          <p:cNvPr id="26" name="TextBox 25"/>
          <p:cNvSpPr txBox="1"/>
          <p:nvPr/>
        </p:nvSpPr>
        <p:spPr>
          <a:xfrm>
            <a:off x="3401568" y="4965192"/>
            <a:ext cx="7818120" cy="393192"/>
          </a:xfrm>
          <a:prstGeom prst="rect">
            <a:avLst/>
          </a:prstGeom>
          <a:noFill/>
        </p:spPr>
        <p:txBody>
          <a:bodyPr wrap="square" lIns="45720" rIns="45720" anchor="t">
            <a:spAutoFit/>
          </a:bodyPr>
          <a:lstStyle/>
          <a:p>
            <a:pPr algn="l">
              <a:spcAft>
                <a:spcPts val="400"/>
              </a:spcAft>
            </a:pPr>
            <a:r>
              <a:rPr sz="1300" b="0" i="0">
                <a:solidFill>
                  <a:srgbClr val="253445"/>
                </a:solidFill>
                <a:latin typeface="Arial"/>
              </a:rPr>
              <a:t>Right-to-work, references, professional registration where applicable</a:t>
            </a:r>
          </a:p>
        </p:txBody>
      </p:sp>
      <p:sp>
        <p:nvSpPr>
          <p:cNvPr id="27" name="Rounded Rectangle 26"/>
          <p:cNvSpPr/>
          <p:nvPr/>
        </p:nvSpPr>
        <p:spPr>
          <a:xfrm>
            <a:off x="8366760" y="1600200"/>
            <a:ext cx="2971800" cy="502920"/>
          </a:xfrm>
          <a:prstGeom prst="roundRect">
            <a:avLst/>
          </a:prstGeom>
          <a:solidFill>
            <a:srgbClr val="DAF3E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8522208" y="1709928"/>
            <a:ext cx="2651760" cy="228600"/>
          </a:xfrm>
          <a:prstGeom prst="rect">
            <a:avLst/>
          </a:prstGeom>
          <a:noFill/>
        </p:spPr>
        <p:txBody>
          <a:bodyPr wrap="square" lIns="45720" rIns="45720" anchor="t">
            <a:spAutoFit/>
          </a:bodyPr>
          <a:lstStyle/>
          <a:p>
            <a:pPr algn="ctr">
              <a:spcAft>
                <a:spcPts val="400"/>
              </a:spcAft>
            </a:pPr>
            <a:r>
              <a:rPr sz="1300" b="1" i="0">
                <a:solidFill>
                  <a:srgbClr val="009691"/>
                </a:solidFill>
                <a:latin typeface="Arial"/>
              </a:rPr>
              <a:t>Fairness + validity</a:t>
            </a:r>
          </a:p>
        </p:txBody>
      </p:sp>
      <p:sp>
        <p:nvSpPr>
          <p:cNvPr id="30" name="TextBox 29"/>
          <p:cNvSpPr txBox="1"/>
          <p:nvPr/>
        </p:nvSpPr>
        <p:spPr>
          <a:xfrm>
            <a:off x="731520" y="5623560"/>
            <a:ext cx="6949440" cy="685800"/>
          </a:xfrm>
          <a:prstGeom prst="rect">
            <a:avLst/>
          </a:prstGeom>
          <a:noFill/>
        </p:spPr>
        <p:txBody>
          <a:bodyPr wrap="square" lIns="45720" rIns="45720" anchor="t">
            <a:spAutoFit/>
          </a:bodyPr>
          <a:lstStyle/>
          <a:p>
            <a:pPr algn="l">
              <a:spcAft>
                <a:spcPts val="400"/>
              </a:spcAft>
            </a:pPr>
            <a:r>
              <a:rPr sz="1200" b="0" i="0">
                <a:solidFill>
                  <a:srgbClr val="607080"/>
                </a:solidFill>
                <a:latin typeface="Arial"/>
              </a:rPr>
              <a:t>Structured interviews and job-related work samples improve consistency; no single test should decide a complex appointment (Schmidt and Hunter, 1998; CIPD, 2024).</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4F8FB"/>
        </a:solidFill>
        <a:effectLst/>
      </p:bgPr>
    </p:bg>
    <p:spTree>
      <p:nvGrpSpPr>
        <p:cNvPr id="1" name=""/>
        <p:cNvGrpSpPr/>
        <p:nvPr/>
      </p:nvGrpSpPr>
      <p:grpSpPr>
        <a:xfrm>
          <a:off x="0" y="0"/>
          <a:ext cx="0" cy="0"/>
          <a:chOff x="0" y="0"/>
          <a:chExt cx="0" cy="0"/>
        </a:xfrm>
      </p:grpSpPr>
      <p:sp>
        <p:nvSpPr>
          <p:cNvPr id="2" name="TextBox 1"/>
          <p:cNvSpPr txBox="1"/>
          <p:nvPr/>
        </p:nvSpPr>
        <p:spPr>
          <a:xfrm>
            <a:off x="566928" y="274320"/>
            <a:ext cx="4114800" cy="256032"/>
          </a:xfrm>
          <a:prstGeom prst="rect">
            <a:avLst/>
          </a:prstGeom>
          <a:noFill/>
        </p:spPr>
        <p:txBody>
          <a:bodyPr wrap="square" lIns="45720" rIns="45720" anchor="t">
            <a:spAutoFit/>
          </a:bodyPr>
          <a:lstStyle/>
          <a:p>
            <a:pPr algn="l">
              <a:spcAft>
                <a:spcPts val="400"/>
              </a:spcAft>
            </a:pPr>
            <a:r>
              <a:rPr sz="1000" b="1" i="0">
                <a:solidFill>
                  <a:srgbClr val="009691"/>
                </a:solidFill>
                <a:latin typeface="Arial"/>
              </a:rPr>
              <a:t>LEARNING &amp; DEVELOPMENT</a:t>
            </a:r>
          </a:p>
        </p:txBody>
      </p:sp>
      <p:sp>
        <p:nvSpPr>
          <p:cNvPr id="3" name="TextBox 2"/>
          <p:cNvSpPr txBox="1"/>
          <p:nvPr/>
        </p:nvSpPr>
        <p:spPr>
          <a:xfrm>
            <a:off x="566928" y="566928"/>
            <a:ext cx="10972800" cy="566928"/>
          </a:xfrm>
          <a:prstGeom prst="rect">
            <a:avLst/>
          </a:prstGeom>
          <a:noFill/>
        </p:spPr>
        <p:txBody>
          <a:bodyPr wrap="square" lIns="45720" rIns="45720" anchor="t">
            <a:spAutoFit/>
          </a:bodyPr>
          <a:lstStyle/>
          <a:p>
            <a:pPr algn="l">
              <a:spcAft>
                <a:spcPts val="400"/>
              </a:spcAft>
            </a:pPr>
            <a:r>
              <a:rPr sz="2700" b="1" i="0">
                <a:solidFill>
                  <a:srgbClr val="112642"/>
                </a:solidFill>
                <a:latin typeface="Arial"/>
              </a:rPr>
              <a:t>Build digital-health capability in the flow of work</a:t>
            </a:r>
          </a:p>
        </p:txBody>
      </p:sp>
      <p:sp>
        <p:nvSpPr>
          <p:cNvPr id="4" name="Rectangle 3"/>
          <p:cNvSpPr/>
          <p:nvPr/>
        </p:nvSpPr>
        <p:spPr>
          <a:xfrm>
            <a:off x="566928" y="1225296"/>
            <a:ext cx="749808" cy="50292"/>
          </a:xfrm>
          <a:prstGeom prst="rect">
            <a:avLst/>
          </a:prstGeom>
          <a:solidFill>
            <a:srgbClr val="0096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9372600" y="6519672"/>
            <a:ext cx="2240280" cy="164592"/>
          </a:xfrm>
          <a:prstGeom prst="rect">
            <a:avLst/>
          </a:prstGeom>
          <a:noFill/>
        </p:spPr>
        <p:txBody>
          <a:bodyPr wrap="square" lIns="45720" rIns="45720" anchor="t">
            <a:spAutoFit/>
          </a:bodyPr>
          <a:lstStyle/>
          <a:p>
            <a:pPr algn="r">
              <a:spcAft>
                <a:spcPts val="400"/>
              </a:spcAft>
            </a:pPr>
            <a:r>
              <a:rPr sz="800" b="1" i="0">
                <a:solidFill>
                  <a:srgbClr val="607080"/>
                </a:solidFill>
                <a:latin typeface="Arial"/>
              </a:rPr>
              <a:t>HEALTHCONNECT UK  •  06</a:t>
            </a:r>
          </a:p>
        </p:txBody>
      </p:sp>
      <p:sp>
        <p:nvSpPr>
          <p:cNvPr id="6" name="Rounded Rectangle 5"/>
          <p:cNvSpPr/>
          <p:nvPr/>
        </p:nvSpPr>
        <p:spPr>
          <a:xfrm>
            <a:off x="658368" y="1645920"/>
            <a:ext cx="3456432" cy="164592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658368" y="1645920"/>
            <a:ext cx="73152" cy="1645920"/>
          </a:xfrm>
          <a:prstGeom prst="rect">
            <a:avLst/>
          </a:prstGeom>
          <a:solidFill>
            <a:srgbClr val="0096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59536" y="1792224"/>
            <a:ext cx="3108960" cy="310896"/>
          </a:xfrm>
          <a:prstGeom prst="rect">
            <a:avLst/>
          </a:prstGeom>
          <a:noFill/>
        </p:spPr>
        <p:txBody>
          <a:bodyPr wrap="square" lIns="45720" rIns="45720" anchor="t">
            <a:spAutoFit/>
          </a:bodyPr>
          <a:lstStyle/>
          <a:p>
            <a:pPr algn="l">
              <a:spcAft>
                <a:spcPts val="400"/>
              </a:spcAft>
            </a:pPr>
            <a:r>
              <a:rPr sz="1600" b="1" i="0">
                <a:solidFill>
                  <a:srgbClr val="112642"/>
                </a:solidFill>
                <a:latin typeface="Arial"/>
              </a:rPr>
              <a:t>Diagnose</a:t>
            </a:r>
          </a:p>
        </p:txBody>
      </p:sp>
      <p:sp>
        <p:nvSpPr>
          <p:cNvPr id="9" name="TextBox 8"/>
          <p:cNvSpPr txBox="1"/>
          <p:nvPr/>
        </p:nvSpPr>
        <p:spPr>
          <a:xfrm>
            <a:off x="859536" y="2176272"/>
            <a:ext cx="3108960" cy="1005840"/>
          </a:xfrm>
          <a:prstGeom prst="rect">
            <a:avLst/>
          </a:prstGeom>
          <a:noFill/>
        </p:spPr>
        <p:txBody>
          <a:bodyPr wrap="square" lIns="45720" rIns="45720" anchor="t">
            <a:spAutoFit/>
          </a:bodyPr>
          <a:lstStyle/>
          <a:p>
            <a:pPr algn="l">
              <a:spcAft>
                <a:spcPts val="400"/>
              </a:spcAft>
            </a:pPr>
            <a:r>
              <a:rPr sz="1400" b="0" i="0">
                <a:solidFill>
                  <a:srgbClr val="253445"/>
                </a:solidFill>
                <a:latin typeface="Arial"/>
              </a:rPr>
              <a:t>Use performance data, skills self-assessments, manager observation and patient-safety incidents to identify the real learning need.</a:t>
            </a:r>
          </a:p>
        </p:txBody>
      </p:sp>
      <p:sp>
        <p:nvSpPr>
          <p:cNvPr id="10" name="Rounded Rectangle 9"/>
          <p:cNvSpPr/>
          <p:nvPr/>
        </p:nvSpPr>
        <p:spPr>
          <a:xfrm>
            <a:off x="4370832" y="1645920"/>
            <a:ext cx="3456432" cy="164592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370832" y="1645920"/>
            <a:ext cx="73152" cy="1645920"/>
          </a:xfrm>
          <a:prstGeom prst="rect">
            <a:avLst/>
          </a:prstGeom>
          <a:solidFill>
            <a:srgbClr val="F0A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72000" y="1792224"/>
            <a:ext cx="3108960" cy="310896"/>
          </a:xfrm>
          <a:prstGeom prst="rect">
            <a:avLst/>
          </a:prstGeom>
          <a:noFill/>
        </p:spPr>
        <p:txBody>
          <a:bodyPr wrap="square" lIns="45720" rIns="45720" anchor="t">
            <a:spAutoFit/>
          </a:bodyPr>
          <a:lstStyle/>
          <a:p>
            <a:pPr algn="l">
              <a:spcAft>
                <a:spcPts val="400"/>
              </a:spcAft>
            </a:pPr>
            <a:r>
              <a:rPr sz="1600" b="1" i="0">
                <a:solidFill>
                  <a:srgbClr val="112642"/>
                </a:solidFill>
                <a:latin typeface="Arial"/>
              </a:rPr>
              <a:t>Design</a:t>
            </a:r>
          </a:p>
        </p:txBody>
      </p:sp>
      <p:sp>
        <p:nvSpPr>
          <p:cNvPr id="13" name="TextBox 12"/>
          <p:cNvSpPr txBox="1"/>
          <p:nvPr/>
        </p:nvSpPr>
        <p:spPr>
          <a:xfrm>
            <a:off x="4572000" y="2176272"/>
            <a:ext cx="3108960" cy="1005840"/>
          </a:xfrm>
          <a:prstGeom prst="rect">
            <a:avLst/>
          </a:prstGeom>
          <a:noFill/>
        </p:spPr>
        <p:txBody>
          <a:bodyPr wrap="square" lIns="45720" rIns="45720" anchor="t">
            <a:spAutoFit/>
          </a:bodyPr>
          <a:lstStyle/>
          <a:p>
            <a:pPr algn="l">
              <a:spcAft>
                <a:spcPts val="400"/>
              </a:spcAft>
            </a:pPr>
            <a:r>
              <a:rPr sz="1400" b="0" i="0">
                <a:solidFill>
                  <a:srgbClr val="253445"/>
                </a:solidFill>
                <a:latin typeface="Arial"/>
              </a:rPr>
              <a:t>Blend microlearning, simulation, supervised practice, peer learning and protected learning time.</a:t>
            </a:r>
          </a:p>
        </p:txBody>
      </p:sp>
      <p:sp>
        <p:nvSpPr>
          <p:cNvPr id="14" name="Rounded Rectangle 13"/>
          <p:cNvSpPr/>
          <p:nvPr/>
        </p:nvSpPr>
        <p:spPr>
          <a:xfrm>
            <a:off x="8083296" y="1645920"/>
            <a:ext cx="3456432" cy="164592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8083296" y="1645920"/>
            <a:ext cx="73152" cy="1645920"/>
          </a:xfrm>
          <a:prstGeom prst="rect">
            <a:avLst/>
          </a:prstGeom>
          <a:solidFill>
            <a:srgbClr val="0096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284464" y="1792224"/>
            <a:ext cx="3108960" cy="310896"/>
          </a:xfrm>
          <a:prstGeom prst="rect">
            <a:avLst/>
          </a:prstGeom>
          <a:noFill/>
        </p:spPr>
        <p:txBody>
          <a:bodyPr wrap="square" lIns="45720" rIns="45720" anchor="t">
            <a:spAutoFit/>
          </a:bodyPr>
          <a:lstStyle/>
          <a:p>
            <a:pPr algn="l">
              <a:spcAft>
                <a:spcPts val="400"/>
              </a:spcAft>
            </a:pPr>
            <a:r>
              <a:rPr sz="1600" b="1" i="0">
                <a:solidFill>
                  <a:srgbClr val="112642"/>
                </a:solidFill>
                <a:latin typeface="Arial"/>
              </a:rPr>
              <a:t>Transfer &amp; evaluate</a:t>
            </a:r>
          </a:p>
        </p:txBody>
      </p:sp>
      <p:sp>
        <p:nvSpPr>
          <p:cNvPr id="17" name="TextBox 16"/>
          <p:cNvSpPr txBox="1"/>
          <p:nvPr/>
        </p:nvSpPr>
        <p:spPr>
          <a:xfrm>
            <a:off x="8284464" y="2176272"/>
            <a:ext cx="3108960" cy="1005840"/>
          </a:xfrm>
          <a:prstGeom prst="rect">
            <a:avLst/>
          </a:prstGeom>
          <a:noFill/>
        </p:spPr>
        <p:txBody>
          <a:bodyPr wrap="square" lIns="45720" rIns="45720" anchor="t">
            <a:spAutoFit/>
          </a:bodyPr>
          <a:lstStyle/>
          <a:p>
            <a:pPr algn="l">
              <a:spcAft>
                <a:spcPts val="400"/>
              </a:spcAft>
            </a:pPr>
            <a:r>
              <a:rPr sz="1400" b="0" i="0">
                <a:solidFill>
                  <a:srgbClr val="253445"/>
                </a:solidFill>
                <a:latin typeface="Arial"/>
              </a:rPr>
              <a:t>Set observed competency milestones; coach on the job; check impact at 30/60/90 days.</a:t>
            </a:r>
          </a:p>
        </p:txBody>
      </p:sp>
      <p:sp>
        <p:nvSpPr>
          <p:cNvPr id="18" name="TextBox 17"/>
          <p:cNvSpPr txBox="1"/>
          <p:nvPr/>
        </p:nvSpPr>
        <p:spPr>
          <a:xfrm>
            <a:off x="685800" y="3794760"/>
            <a:ext cx="7680960" cy="347472"/>
          </a:xfrm>
          <a:prstGeom prst="rect">
            <a:avLst/>
          </a:prstGeom>
          <a:noFill/>
        </p:spPr>
        <p:txBody>
          <a:bodyPr wrap="square" lIns="45720" rIns="45720" anchor="t">
            <a:spAutoFit/>
          </a:bodyPr>
          <a:lstStyle/>
          <a:p>
            <a:pPr algn="l">
              <a:spcAft>
                <a:spcPts val="400"/>
              </a:spcAft>
            </a:pPr>
            <a:r>
              <a:rPr sz="1800" b="1" i="0">
                <a:solidFill>
                  <a:srgbClr val="112642"/>
                </a:solidFill>
                <a:latin typeface="Arial"/>
              </a:rPr>
              <a:t>Individual development plan: Remote Patient Monitoring Nurse</a:t>
            </a:r>
          </a:p>
        </p:txBody>
      </p:sp>
      <p:sp>
        <p:nvSpPr>
          <p:cNvPr id="19" name="Rounded Rectangle 18"/>
          <p:cNvSpPr/>
          <p:nvPr/>
        </p:nvSpPr>
        <p:spPr>
          <a:xfrm>
            <a:off x="731520" y="4251960"/>
            <a:ext cx="1874519" cy="310896"/>
          </a:xfrm>
          <a:prstGeom prst="roundRect">
            <a:avLst/>
          </a:prstGeom>
          <a:solidFill>
            <a:srgbClr val="DAF3E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22960" y="4288536"/>
            <a:ext cx="1691640" cy="201168"/>
          </a:xfrm>
          <a:prstGeom prst="rect">
            <a:avLst/>
          </a:prstGeom>
          <a:noFill/>
        </p:spPr>
        <p:txBody>
          <a:bodyPr wrap="square" lIns="45720" rIns="45720" anchor="t">
            <a:spAutoFit/>
          </a:bodyPr>
          <a:lstStyle/>
          <a:p>
            <a:pPr algn="l">
              <a:spcAft>
                <a:spcPts val="400"/>
              </a:spcAft>
            </a:pPr>
            <a:r>
              <a:rPr sz="1100" b="1" i="0">
                <a:solidFill>
                  <a:srgbClr val="112642"/>
                </a:solidFill>
                <a:latin typeface="Arial"/>
              </a:rPr>
              <a:t>Need</a:t>
            </a:r>
          </a:p>
        </p:txBody>
      </p:sp>
      <p:sp>
        <p:nvSpPr>
          <p:cNvPr id="21" name="TextBox 20"/>
          <p:cNvSpPr txBox="1"/>
          <p:nvPr/>
        </p:nvSpPr>
        <p:spPr>
          <a:xfrm>
            <a:off x="2788920" y="4270248"/>
            <a:ext cx="8321040" cy="265176"/>
          </a:xfrm>
          <a:prstGeom prst="rect">
            <a:avLst/>
          </a:prstGeom>
          <a:noFill/>
        </p:spPr>
        <p:txBody>
          <a:bodyPr wrap="square" lIns="45720" rIns="45720" anchor="t">
            <a:spAutoFit/>
          </a:bodyPr>
          <a:lstStyle/>
          <a:p>
            <a:pPr algn="l">
              <a:spcAft>
                <a:spcPts val="400"/>
              </a:spcAft>
            </a:pPr>
            <a:r>
              <a:rPr sz="1200" b="0" i="0">
                <a:solidFill>
                  <a:srgbClr val="253445"/>
                </a:solidFill>
                <a:latin typeface="Arial"/>
              </a:rPr>
              <a:t>Interpreting alert thresholds; digital documentation; escalation and handover</a:t>
            </a:r>
          </a:p>
        </p:txBody>
      </p:sp>
      <p:sp>
        <p:nvSpPr>
          <p:cNvPr id="22" name="Rounded Rectangle 21"/>
          <p:cNvSpPr/>
          <p:nvPr/>
        </p:nvSpPr>
        <p:spPr>
          <a:xfrm>
            <a:off x="731520" y="4645152"/>
            <a:ext cx="1874519" cy="310896"/>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822960" y="4681728"/>
            <a:ext cx="1691640" cy="201168"/>
          </a:xfrm>
          <a:prstGeom prst="rect">
            <a:avLst/>
          </a:prstGeom>
          <a:noFill/>
        </p:spPr>
        <p:txBody>
          <a:bodyPr wrap="square" lIns="45720" rIns="45720" anchor="t">
            <a:spAutoFit/>
          </a:bodyPr>
          <a:lstStyle/>
          <a:p>
            <a:pPr algn="l">
              <a:spcAft>
                <a:spcPts val="400"/>
              </a:spcAft>
            </a:pPr>
            <a:r>
              <a:rPr sz="1100" b="1" i="0">
                <a:solidFill>
                  <a:srgbClr val="112642"/>
                </a:solidFill>
                <a:latin typeface="Arial"/>
              </a:rPr>
              <a:t>Intervention</a:t>
            </a:r>
          </a:p>
        </p:txBody>
      </p:sp>
      <p:sp>
        <p:nvSpPr>
          <p:cNvPr id="24" name="TextBox 23"/>
          <p:cNvSpPr txBox="1"/>
          <p:nvPr/>
        </p:nvSpPr>
        <p:spPr>
          <a:xfrm>
            <a:off x="2788920" y="4663440"/>
            <a:ext cx="8321040" cy="265176"/>
          </a:xfrm>
          <a:prstGeom prst="rect">
            <a:avLst/>
          </a:prstGeom>
          <a:noFill/>
        </p:spPr>
        <p:txBody>
          <a:bodyPr wrap="square" lIns="45720" rIns="45720" anchor="t">
            <a:spAutoFit/>
          </a:bodyPr>
          <a:lstStyle/>
          <a:p>
            <a:pPr algn="l">
              <a:spcAft>
                <a:spcPts val="400"/>
              </a:spcAft>
            </a:pPr>
            <a:r>
              <a:rPr sz="1200" b="0" i="0">
                <a:solidFill>
                  <a:srgbClr val="253445"/>
                </a:solidFill>
                <a:latin typeface="Arial"/>
              </a:rPr>
              <a:t>E-learning + simulated cases + supervised shifts + peer mentor</a:t>
            </a:r>
          </a:p>
        </p:txBody>
      </p:sp>
      <p:sp>
        <p:nvSpPr>
          <p:cNvPr id="25" name="Rounded Rectangle 24"/>
          <p:cNvSpPr/>
          <p:nvPr/>
        </p:nvSpPr>
        <p:spPr>
          <a:xfrm>
            <a:off x="731520" y="5038344"/>
            <a:ext cx="1874519" cy="310896"/>
          </a:xfrm>
          <a:prstGeom prst="roundRect">
            <a:avLst/>
          </a:prstGeom>
          <a:solidFill>
            <a:srgbClr val="DAF3E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22960" y="5074920"/>
            <a:ext cx="1691640" cy="201168"/>
          </a:xfrm>
          <a:prstGeom prst="rect">
            <a:avLst/>
          </a:prstGeom>
          <a:noFill/>
        </p:spPr>
        <p:txBody>
          <a:bodyPr wrap="square" lIns="45720" rIns="45720" anchor="t">
            <a:spAutoFit/>
          </a:bodyPr>
          <a:lstStyle/>
          <a:p>
            <a:pPr algn="l">
              <a:spcAft>
                <a:spcPts val="400"/>
              </a:spcAft>
            </a:pPr>
            <a:r>
              <a:rPr sz="1100" b="1" i="0">
                <a:solidFill>
                  <a:srgbClr val="112642"/>
                </a:solidFill>
                <a:latin typeface="Arial"/>
              </a:rPr>
              <a:t>Evidence of competence</a:t>
            </a:r>
          </a:p>
        </p:txBody>
      </p:sp>
      <p:sp>
        <p:nvSpPr>
          <p:cNvPr id="27" name="TextBox 26"/>
          <p:cNvSpPr txBox="1"/>
          <p:nvPr/>
        </p:nvSpPr>
        <p:spPr>
          <a:xfrm>
            <a:off x="2788920" y="5056632"/>
            <a:ext cx="8321040" cy="265176"/>
          </a:xfrm>
          <a:prstGeom prst="rect">
            <a:avLst/>
          </a:prstGeom>
          <a:noFill/>
        </p:spPr>
        <p:txBody>
          <a:bodyPr wrap="square" lIns="45720" rIns="45720" anchor="t">
            <a:spAutoFit/>
          </a:bodyPr>
          <a:lstStyle/>
          <a:p>
            <a:pPr algn="l">
              <a:spcAft>
                <a:spcPts val="400"/>
              </a:spcAft>
            </a:pPr>
            <a:r>
              <a:rPr sz="1200" b="0" i="0">
                <a:solidFill>
                  <a:srgbClr val="253445"/>
                </a:solidFill>
                <a:latin typeface="Arial"/>
              </a:rPr>
              <a:t>Observed simulation; audit of records; escalation accuracy; learner reflection</a:t>
            </a:r>
          </a:p>
        </p:txBody>
      </p:sp>
      <p:sp>
        <p:nvSpPr>
          <p:cNvPr id="28" name="Rounded Rectangle 27"/>
          <p:cNvSpPr/>
          <p:nvPr/>
        </p:nvSpPr>
        <p:spPr>
          <a:xfrm>
            <a:off x="731520" y="5431536"/>
            <a:ext cx="1874519" cy="310896"/>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822960" y="5468112"/>
            <a:ext cx="1691640" cy="201168"/>
          </a:xfrm>
          <a:prstGeom prst="rect">
            <a:avLst/>
          </a:prstGeom>
          <a:noFill/>
        </p:spPr>
        <p:txBody>
          <a:bodyPr wrap="square" lIns="45720" rIns="45720" anchor="t">
            <a:spAutoFit/>
          </a:bodyPr>
          <a:lstStyle/>
          <a:p>
            <a:pPr algn="l">
              <a:spcAft>
                <a:spcPts val="400"/>
              </a:spcAft>
            </a:pPr>
            <a:r>
              <a:rPr sz="1100" b="1" i="0">
                <a:solidFill>
                  <a:srgbClr val="112642"/>
                </a:solidFill>
                <a:latin typeface="Arial"/>
              </a:rPr>
              <a:t>Success measures</a:t>
            </a:r>
          </a:p>
        </p:txBody>
      </p:sp>
      <p:sp>
        <p:nvSpPr>
          <p:cNvPr id="30" name="TextBox 29"/>
          <p:cNvSpPr txBox="1"/>
          <p:nvPr/>
        </p:nvSpPr>
        <p:spPr>
          <a:xfrm>
            <a:off x="2788920" y="5449824"/>
            <a:ext cx="8321040" cy="265176"/>
          </a:xfrm>
          <a:prstGeom prst="rect">
            <a:avLst/>
          </a:prstGeom>
          <a:noFill/>
        </p:spPr>
        <p:txBody>
          <a:bodyPr wrap="square" lIns="45720" rIns="45720" anchor="t">
            <a:spAutoFit/>
          </a:bodyPr>
          <a:lstStyle/>
          <a:p>
            <a:pPr algn="l">
              <a:spcAft>
                <a:spcPts val="400"/>
              </a:spcAft>
            </a:pPr>
            <a:r>
              <a:rPr sz="1200" b="0" i="0">
                <a:solidFill>
                  <a:srgbClr val="253445"/>
                </a:solidFill>
                <a:latin typeface="Arial"/>
              </a:rPr>
              <a:t>Fewer avoidable escalation delays; improved confidence; maintained clinical safety</a:t>
            </a:r>
          </a:p>
        </p:txBody>
      </p:sp>
      <p:sp>
        <p:nvSpPr>
          <p:cNvPr id="31" name="TextBox 30"/>
          <p:cNvSpPr txBox="1"/>
          <p:nvPr/>
        </p:nvSpPr>
        <p:spPr>
          <a:xfrm>
            <a:off x="731520" y="6053328"/>
            <a:ext cx="10698480" cy="310896"/>
          </a:xfrm>
          <a:prstGeom prst="rect">
            <a:avLst/>
          </a:prstGeom>
          <a:noFill/>
        </p:spPr>
        <p:txBody>
          <a:bodyPr wrap="square" lIns="45720" rIns="45720" anchor="t">
            <a:spAutoFit/>
          </a:bodyPr>
          <a:lstStyle/>
          <a:p>
            <a:pPr algn="l">
              <a:spcAft>
                <a:spcPts val="400"/>
              </a:spcAft>
            </a:pPr>
            <a:r>
              <a:rPr sz="1200" b="0" i="1">
                <a:solidFill>
                  <a:srgbClr val="607080"/>
                </a:solidFill>
                <a:latin typeface="Arial"/>
              </a:rPr>
              <a:t>Critical point: completion rates show activity, not competence. Evaluate learning transfer and service outcomes (Kirkpatrick and Kirkpatrick, 2016; CIPD, 2023).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4F8FB"/>
        </a:solidFill>
        <a:effectLst/>
      </p:bgPr>
    </p:bg>
    <p:spTree>
      <p:nvGrpSpPr>
        <p:cNvPr id="1" name=""/>
        <p:cNvGrpSpPr/>
        <p:nvPr/>
      </p:nvGrpSpPr>
      <p:grpSpPr>
        <a:xfrm>
          <a:off x="0" y="0"/>
          <a:ext cx="0" cy="0"/>
          <a:chOff x="0" y="0"/>
          <a:chExt cx="0" cy="0"/>
        </a:xfrm>
      </p:grpSpPr>
      <p:sp>
        <p:nvSpPr>
          <p:cNvPr id="2" name="TextBox 1"/>
          <p:cNvSpPr txBox="1"/>
          <p:nvPr/>
        </p:nvSpPr>
        <p:spPr>
          <a:xfrm>
            <a:off x="566928" y="274320"/>
            <a:ext cx="4114800" cy="256032"/>
          </a:xfrm>
          <a:prstGeom prst="rect">
            <a:avLst/>
          </a:prstGeom>
          <a:noFill/>
        </p:spPr>
        <p:txBody>
          <a:bodyPr wrap="square" lIns="45720" rIns="45720" anchor="t">
            <a:spAutoFit/>
          </a:bodyPr>
          <a:lstStyle/>
          <a:p>
            <a:pPr algn="l">
              <a:spcAft>
                <a:spcPts val="400"/>
              </a:spcAft>
            </a:pPr>
            <a:r>
              <a:rPr sz="1000" b="1" i="0">
                <a:solidFill>
                  <a:srgbClr val="009691"/>
                </a:solidFill>
                <a:latin typeface="Arial"/>
              </a:rPr>
              <a:t>TALENT &amp; PERFORMANCE</a:t>
            </a:r>
          </a:p>
        </p:txBody>
      </p:sp>
      <p:sp>
        <p:nvSpPr>
          <p:cNvPr id="3" name="TextBox 2"/>
          <p:cNvSpPr txBox="1"/>
          <p:nvPr/>
        </p:nvSpPr>
        <p:spPr>
          <a:xfrm>
            <a:off x="566928" y="566928"/>
            <a:ext cx="10972800" cy="566928"/>
          </a:xfrm>
          <a:prstGeom prst="rect">
            <a:avLst/>
          </a:prstGeom>
          <a:noFill/>
        </p:spPr>
        <p:txBody>
          <a:bodyPr wrap="square" lIns="45720" rIns="45720" anchor="t">
            <a:spAutoFit/>
          </a:bodyPr>
          <a:lstStyle/>
          <a:p>
            <a:pPr algn="l">
              <a:spcAft>
                <a:spcPts val="400"/>
              </a:spcAft>
            </a:pPr>
            <a:r>
              <a:rPr sz="2700" b="1" i="0">
                <a:solidFill>
                  <a:srgbClr val="112642"/>
                </a:solidFill>
                <a:latin typeface="Arial"/>
              </a:rPr>
              <a:t>Retain talent through growth and meaningful performance</a:t>
            </a:r>
          </a:p>
        </p:txBody>
      </p:sp>
      <p:sp>
        <p:nvSpPr>
          <p:cNvPr id="4" name="Rectangle 3"/>
          <p:cNvSpPr/>
          <p:nvPr/>
        </p:nvSpPr>
        <p:spPr>
          <a:xfrm>
            <a:off x="566928" y="1225296"/>
            <a:ext cx="749808" cy="50292"/>
          </a:xfrm>
          <a:prstGeom prst="rect">
            <a:avLst/>
          </a:prstGeom>
          <a:solidFill>
            <a:srgbClr val="0096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9372600" y="6519672"/>
            <a:ext cx="2240280" cy="164592"/>
          </a:xfrm>
          <a:prstGeom prst="rect">
            <a:avLst/>
          </a:prstGeom>
          <a:noFill/>
        </p:spPr>
        <p:txBody>
          <a:bodyPr wrap="square" lIns="45720" rIns="45720" anchor="t">
            <a:spAutoFit/>
          </a:bodyPr>
          <a:lstStyle/>
          <a:p>
            <a:pPr algn="r">
              <a:spcAft>
                <a:spcPts val="400"/>
              </a:spcAft>
            </a:pPr>
            <a:r>
              <a:rPr sz="800" b="1" i="0">
                <a:solidFill>
                  <a:srgbClr val="607080"/>
                </a:solidFill>
                <a:latin typeface="Arial"/>
              </a:rPr>
              <a:t>HEALTHCONNECT UK  •  07</a:t>
            </a:r>
          </a:p>
        </p:txBody>
      </p:sp>
      <p:sp>
        <p:nvSpPr>
          <p:cNvPr id="6" name="Rounded Rectangle 5"/>
          <p:cNvSpPr/>
          <p:nvPr/>
        </p:nvSpPr>
        <p:spPr>
          <a:xfrm>
            <a:off x="685800" y="1664208"/>
            <a:ext cx="3493008" cy="1874519"/>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685800" y="1664208"/>
            <a:ext cx="73152" cy="1874519"/>
          </a:xfrm>
          <a:prstGeom prst="rect">
            <a:avLst/>
          </a:prstGeom>
          <a:solidFill>
            <a:srgbClr val="0096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86968" y="1810512"/>
            <a:ext cx="3145536" cy="310896"/>
          </a:xfrm>
          <a:prstGeom prst="rect">
            <a:avLst/>
          </a:prstGeom>
          <a:noFill/>
        </p:spPr>
        <p:txBody>
          <a:bodyPr wrap="square" lIns="45720" rIns="45720" anchor="t">
            <a:spAutoFit/>
          </a:bodyPr>
          <a:lstStyle/>
          <a:p>
            <a:pPr algn="l">
              <a:spcAft>
                <a:spcPts val="400"/>
              </a:spcAft>
            </a:pPr>
            <a:r>
              <a:rPr sz="1600" b="1" i="0">
                <a:solidFill>
                  <a:srgbClr val="112642"/>
                </a:solidFill>
                <a:latin typeface="Arial"/>
              </a:rPr>
              <a:t>Career pathways</a:t>
            </a:r>
          </a:p>
        </p:txBody>
      </p:sp>
      <p:sp>
        <p:nvSpPr>
          <p:cNvPr id="9" name="TextBox 8"/>
          <p:cNvSpPr txBox="1"/>
          <p:nvPr/>
        </p:nvSpPr>
        <p:spPr>
          <a:xfrm>
            <a:off x="886968" y="2194560"/>
            <a:ext cx="3145536" cy="1234439"/>
          </a:xfrm>
          <a:prstGeom prst="rect">
            <a:avLst/>
          </a:prstGeom>
          <a:noFill/>
        </p:spPr>
        <p:txBody>
          <a:bodyPr wrap="square" lIns="45720" rIns="45720" anchor="t">
            <a:spAutoFit/>
          </a:bodyPr>
          <a:lstStyle/>
          <a:p>
            <a:pPr algn="l">
              <a:spcAft>
                <a:spcPts val="400"/>
              </a:spcAft>
            </a:pPr>
            <a:r>
              <a:rPr sz="1400" b="0" i="0">
                <a:solidFill>
                  <a:srgbClr val="253445"/>
                </a:solidFill>
                <a:latin typeface="Arial"/>
              </a:rPr>
              <a:t>Create clinical, technical, product and people-leadership pathways; publish skills criteria; offer secondments and internal projects.</a:t>
            </a:r>
          </a:p>
        </p:txBody>
      </p:sp>
      <p:sp>
        <p:nvSpPr>
          <p:cNvPr id="10" name="Rounded Rectangle 9"/>
          <p:cNvSpPr/>
          <p:nvPr/>
        </p:nvSpPr>
        <p:spPr>
          <a:xfrm>
            <a:off x="4352544" y="1664208"/>
            <a:ext cx="3493008" cy="1874519"/>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352544" y="1664208"/>
            <a:ext cx="73152" cy="1874519"/>
          </a:xfrm>
          <a:prstGeom prst="rect">
            <a:avLst/>
          </a:prstGeom>
          <a:solidFill>
            <a:srgbClr val="F0A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53712" y="1810512"/>
            <a:ext cx="3145536" cy="310896"/>
          </a:xfrm>
          <a:prstGeom prst="rect">
            <a:avLst/>
          </a:prstGeom>
          <a:noFill/>
        </p:spPr>
        <p:txBody>
          <a:bodyPr wrap="square" lIns="45720" rIns="45720" anchor="t">
            <a:spAutoFit/>
          </a:bodyPr>
          <a:lstStyle/>
          <a:p>
            <a:pPr algn="l">
              <a:spcAft>
                <a:spcPts val="400"/>
              </a:spcAft>
            </a:pPr>
            <a:r>
              <a:rPr sz="1600" b="1" i="0">
                <a:solidFill>
                  <a:srgbClr val="112642"/>
                </a:solidFill>
                <a:latin typeface="Arial"/>
              </a:rPr>
              <a:t>Continuous performance</a:t>
            </a:r>
          </a:p>
        </p:txBody>
      </p:sp>
      <p:sp>
        <p:nvSpPr>
          <p:cNvPr id="13" name="TextBox 12"/>
          <p:cNvSpPr txBox="1"/>
          <p:nvPr/>
        </p:nvSpPr>
        <p:spPr>
          <a:xfrm>
            <a:off x="4553712" y="2194560"/>
            <a:ext cx="3145536" cy="1234439"/>
          </a:xfrm>
          <a:prstGeom prst="rect">
            <a:avLst/>
          </a:prstGeom>
          <a:noFill/>
        </p:spPr>
        <p:txBody>
          <a:bodyPr wrap="square" lIns="45720" rIns="45720" anchor="t">
            <a:spAutoFit/>
          </a:bodyPr>
          <a:lstStyle/>
          <a:p>
            <a:pPr algn="l">
              <a:spcAft>
                <a:spcPts val="400"/>
              </a:spcAft>
            </a:pPr>
            <a:r>
              <a:rPr sz="1400" b="0" i="0">
                <a:solidFill>
                  <a:srgbClr val="253445"/>
                </a:solidFill>
                <a:latin typeface="Arial"/>
              </a:rPr>
              <a:t>Quarterly growth conversations; clear objectives; frequent feedback; team outcomes alongside individual contribution.</a:t>
            </a:r>
          </a:p>
        </p:txBody>
      </p:sp>
      <p:sp>
        <p:nvSpPr>
          <p:cNvPr id="14" name="Rounded Rectangle 13"/>
          <p:cNvSpPr/>
          <p:nvPr/>
        </p:nvSpPr>
        <p:spPr>
          <a:xfrm>
            <a:off x="8019288" y="1664208"/>
            <a:ext cx="3493008" cy="1874519"/>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8019288" y="1664208"/>
            <a:ext cx="73152" cy="1874519"/>
          </a:xfrm>
          <a:prstGeom prst="rect">
            <a:avLst/>
          </a:prstGeom>
          <a:solidFill>
            <a:srgbClr val="0096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220456" y="1810512"/>
            <a:ext cx="3145536" cy="310896"/>
          </a:xfrm>
          <a:prstGeom prst="rect">
            <a:avLst/>
          </a:prstGeom>
          <a:noFill/>
        </p:spPr>
        <p:txBody>
          <a:bodyPr wrap="square" lIns="45720" rIns="45720" anchor="t">
            <a:spAutoFit/>
          </a:bodyPr>
          <a:lstStyle/>
          <a:p>
            <a:pPr algn="l">
              <a:spcAft>
                <a:spcPts val="400"/>
              </a:spcAft>
            </a:pPr>
            <a:r>
              <a:rPr sz="1600" b="1" i="0">
                <a:solidFill>
                  <a:srgbClr val="112642"/>
                </a:solidFill>
                <a:latin typeface="Arial"/>
              </a:rPr>
              <a:t>Stay &amp; exit insight</a:t>
            </a:r>
          </a:p>
        </p:txBody>
      </p:sp>
      <p:sp>
        <p:nvSpPr>
          <p:cNvPr id="17" name="TextBox 16"/>
          <p:cNvSpPr txBox="1"/>
          <p:nvPr/>
        </p:nvSpPr>
        <p:spPr>
          <a:xfrm>
            <a:off x="8220456" y="2194560"/>
            <a:ext cx="3145536" cy="1234439"/>
          </a:xfrm>
          <a:prstGeom prst="rect">
            <a:avLst/>
          </a:prstGeom>
          <a:noFill/>
        </p:spPr>
        <p:txBody>
          <a:bodyPr wrap="square" lIns="45720" rIns="45720" anchor="t">
            <a:spAutoFit/>
          </a:bodyPr>
          <a:lstStyle/>
          <a:p>
            <a:pPr algn="l">
              <a:spcAft>
                <a:spcPts val="400"/>
              </a:spcAft>
            </a:pPr>
            <a:r>
              <a:rPr sz="1400" b="0" i="0">
                <a:solidFill>
                  <a:srgbClr val="253445"/>
                </a:solidFill>
                <a:latin typeface="Arial"/>
              </a:rPr>
              <a:t>Use stay interviews, structured exit themes and 90-day onboarding check-ins to identify preventable turnover.</a:t>
            </a:r>
          </a:p>
        </p:txBody>
      </p:sp>
      <p:sp>
        <p:nvSpPr>
          <p:cNvPr id="18" name="TextBox 17"/>
          <p:cNvSpPr txBox="1"/>
          <p:nvPr/>
        </p:nvSpPr>
        <p:spPr>
          <a:xfrm>
            <a:off x="731520" y="3977639"/>
            <a:ext cx="7772400" cy="320040"/>
          </a:xfrm>
          <a:prstGeom prst="rect">
            <a:avLst/>
          </a:prstGeom>
          <a:noFill/>
        </p:spPr>
        <p:txBody>
          <a:bodyPr wrap="square" lIns="45720" rIns="45720" anchor="t">
            <a:spAutoFit/>
          </a:bodyPr>
          <a:lstStyle/>
          <a:p>
            <a:pPr algn="l">
              <a:spcAft>
                <a:spcPts val="400"/>
              </a:spcAft>
            </a:pPr>
            <a:r>
              <a:rPr sz="1700" b="1" i="0">
                <a:solidFill>
                  <a:srgbClr val="112642"/>
                </a:solidFill>
                <a:latin typeface="Arial"/>
              </a:rPr>
              <a:t>Replace ‘annual rating only’ with a balanced performance conversation</a:t>
            </a:r>
          </a:p>
        </p:txBody>
      </p:sp>
      <p:sp>
        <p:nvSpPr>
          <p:cNvPr id="19" name="Rounded Rectangle 18"/>
          <p:cNvSpPr/>
          <p:nvPr/>
        </p:nvSpPr>
        <p:spPr>
          <a:xfrm>
            <a:off x="749808" y="4480560"/>
            <a:ext cx="3429000" cy="96012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86968" y="4626864"/>
            <a:ext cx="3154680" cy="228600"/>
          </a:xfrm>
          <a:prstGeom prst="rect">
            <a:avLst/>
          </a:prstGeom>
          <a:noFill/>
        </p:spPr>
        <p:txBody>
          <a:bodyPr wrap="square" lIns="45720" rIns="45720" anchor="t">
            <a:spAutoFit/>
          </a:bodyPr>
          <a:lstStyle/>
          <a:p>
            <a:pPr algn="ctr">
              <a:spcAft>
                <a:spcPts val="400"/>
              </a:spcAft>
            </a:pPr>
            <a:r>
              <a:rPr sz="1400" b="1" i="0">
                <a:solidFill>
                  <a:srgbClr val="009691"/>
                </a:solidFill>
                <a:latin typeface="Arial"/>
              </a:rPr>
              <a:t>Patient/service</a:t>
            </a:r>
          </a:p>
        </p:txBody>
      </p:sp>
      <p:sp>
        <p:nvSpPr>
          <p:cNvPr id="21" name="TextBox 20"/>
          <p:cNvSpPr txBox="1"/>
          <p:nvPr/>
        </p:nvSpPr>
        <p:spPr>
          <a:xfrm>
            <a:off x="932688" y="4937760"/>
            <a:ext cx="3063240" cy="365760"/>
          </a:xfrm>
          <a:prstGeom prst="rect">
            <a:avLst/>
          </a:prstGeom>
          <a:noFill/>
        </p:spPr>
        <p:txBody>
          <a:bodyPr wrap="square" lIns="45720" rIns="45720" anchor="t">
            <a:spAutoFit/>
          </a:bodyPr>
          <a:lstStyle/>
          <a:p>
            <a:pPr algn="ctr">
              <a:spcAft>
                <a:spcPts val="400"/>
              </a:spcAft>
            </a:pPr>
            <a:r>
              <a:rPr sz="1100" b="0" i="0">
                <a:solidFill>
                  <a:srgbClr val="253445"/>
                </a:solidFill>
                <a:latin typeface="Arial"/>
              </a:rPr>
              <a:t>Quality, safety, response times, patient experience</a:t>
            </a:r>
          </a:p>
        </p:txBody>
      </p:sp>
      <p:sp>
        <p:nvSpPr>
          <p:cNvPr id="22" name="Rounded Rectangle 21"/>
          <p:cNvSpPr/>
          <p:nvPr/>
        </p:nvSpPr>
        <p:spPr>
          <a:xfrm>
            <a:off x="4517136" y="4480560"/>
            <a:ext cx="3429000" cy="96012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4654296" y="4626864"/>
            <a:ext cx="3154680" cy="228600"/>
          </a:xfrm>
          <a:prstGeom prst="rect">
            <a:avLst/>
          </a:prstGeom>
          <a:noFill/>
        </p:spPr>
        <p:txBody>
          <a:bodyPr wrap="square" lIns="45720" rIns="45720" anchor="t">
            <a:spAutoFit/>
          </a:bodyPr>
          <a:lstStyle/>
          <a:p>
            <a:pPr algn="ctr">
              <a:spcAft>
                <a:spcPts val="400"/>
              </a:spcAft>
            </a:pPr>
            <a:r>
              <a:rPr sz="1400" b="1" i="0">
                <a:solidFill>
                  <a:srgbClr val="009691"/>
                </a:solidFill>
                <a:latin typeface="Arial"/>
              </a:rPr>
              <a:t>Team</a:t>
            </a:r>
          </a:p>
        </p:txBody>
      </p:sp>
      <p:sp>
        <p:nvSpPr>
          <p:cNvPr id="24" name="TextBox 23"/>
          <p:cNvSpPr txBox="1"/>
          <p:nvPr/>
        </p:nvSpPr>
        <p:spPr>
          <a:xfrm>
            <a:off x="4700016" y="4937760"/>
            <a:ext cx="3063240" cy="365760"/>
          </a:xfrm>
          <a:prstGeom prst="rect">
            <a:avLst/>
          </a:prstGeom>
          <a:noFill/>
        </p:spPr>
        <p:txBody>
          <a:bodyPr wrap="square" lIns="45720" rIns="45720" anchor="t">
            <a:spAutoFit/>
          </a:bodyPr>
          <a:lstStyle/>
          <a:p>
            <a:pPr algn="ctr">
              <a:spcAft>
                <a:spcPts val="400"/>
              </a:spcAft>
            </a:pPr>
            <a:r>
              <a:rPr sz="1100" b="0" i="0">
                <a:solidFill>
                  <a:srgbClr val="253445"/>
                </a:solidFill>
                <a:latin typeface="Arial"/>
              </a:rPr>
              <a:t>Handover reliability, knowledge-sharing, cross-functional delivery</a:t>
            </a:r>
          </a:p>
        </p:txBody>
      </p:sp>
      <p:sp>
        <p:nvSpPr>
          <p:cNvPr id="25" name="Rounded Rectangle 24"/>
          <p:cNvSpPr/>
          <p:nvPr/>
        </p:nvSpPr>
        <p:spPr>
          <a:xfrm>
            <a:off x="8284464" y="4480560"/>
            <a:ext cx="3429000" cy="96012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21624" y="4626864"/>
            <a:ext cx="3154680" cy="228600"/>
          </a:xfrm>
          <a:prstGeom prst="rect">
            <a:avLst/>
          </a:prstGeom>
          <a:noFill/>
        </p:spPr>
        <p:txBody>
          <a:bodyPr wrap="square" lIns="45720" rIns="45720" anchor="t">
            <a:spAutoFit/>
          </a:bodyPr>
          <a:lstStyle/>
          <a:p>
            <a:pPr algn="ctr">
              <a:spcAft>
                <a:spcPts val="400"/>
              </a:spcAft>
            </a:pPr>
            <a:r>
              <a:rPr sz="1400" b="1" i="0">
                <a:solidFill>
                  <a:srgbClr val="009691"/>
                </a:solidFill>
                <a:latin typeface="Arial"/>
              </a:rPr>
              <a:t>Individual</a:t>
            </a:r>
          </a:p>
        </p:txBody>
      </p:sp>
      <p:sp>
        <p:nvSpPr>
          <p:cNvPr id="27" name="TextBox 26"/>
          <p:cNvSpPr txBox="1"/>
          <p:nvPr/>
        </p:nvSpPr>
        <p:spPr>
          <a:xfrm>
            <a:off x="8467344" y="4937760"/>
            <a:ext cx="3063240" cy="365760"/>
          </a:xfrm>
          <a:prstGeom prst="rect">
            <a:avLst/>
          </a:prstGeom>
          <a:noFill/>
        </p:spPr>
        <p:txBody>
          <a:bodyPr wrap="square" lIns="45720" rIns="45720" anchor="t">
            <a:spAutoFit/>
          </a:bodyPr>
          <a:lstStyle/>
          <a:p>
            <a:pPr algn="ctr">
              <a:spcAft>
                <a:spcPts val="400"/>
              </a:spcAft>
            </a:pPr>
            <a:r>
              <a:rPr sz="1100" b="0" i="0">
                <a:solidFill>
                  <a:srgbClr val="253445"/>
                </a:solidFill>
                <a:latin typeface="Arial"/>
              </a:rPr>
              <a:t>Role capability, learning goals, behaviours and wellbeing</a:t>
            </a:r>
          </a:p>
        </p:txBody>
      </p:sp>
      <p:sp>
        <p:nvSpPr>
          <p:cNvPr id="28" name="TextBox 27"/>
          <p:cNvSpPr txBox="1"/>
          <p:nvPr/>
        </p:nvSpPr>
        <p:spPr>
          <a:xfrm>
            <a:off x="731520" y="5806440"/>
            <a:ext cx="10789920" cy="475488"/>
          </a:xfrm>
          <a:prstGeom prst="rect">
            <a:avLst/>
          </a:prstGeom>
          <a:noFill/>
        </p:spPr>
        <p:txBody>
          <a:bodyPr wrap="square" lIns="45720" rIns="45720" anchor="t">
            <a:spAutoFit/>
          </a:bodyPr>
          <a:lstStyle/>
          <a:p>
            <a:pPr algn="l">
              <a:spcAft>
                <a:spcPts val="400"/>
              </a:spcAft>
            </a:pPr>
            <a:r>
              <a:rPr sz="1200" b="0" i="0">
                <a:solidFill>
                  <a:srgbClr val="607080"/>
                </a:solidFill>
                <a:latin typeface="Arial"/>
              </a:rPr>
              <a:t>Risk to manage: poorly designed targets can encourage gaming or unsafe speed. Use multiple indicators and calibration across multidisciplinary teams (DeNisi and Murphy, 2017).</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4F8FB"/>
        </a:solidFill>
        <a:effectLst/>
      </p:bgPr>
    </p:bg>
    <p:spTree>
      <p:nvGrpSpPr>
        <p:cNvPr id="1" name=""/>
        <p:cNvGrpSpPr/>
        <p:nvPr/>
      </p:nvGrpSpPr>
      <p:grpSpPr>
        <a:xfrm>
          <a:off x="0" y="0"/>
          <a:ext cx="0" cy="0"/>
          <a:chOff x="0" y="0"/>
          <a:chExt cx="0" cy="0"/>
        </a:xfrm>
      </p:grpSpPr>
      <p:sp>
        <p:nvSpPr>
          <p:cNvPr id="2" name="TextBox 1"/>
          <p:cNvSpPr txBox="1"/>
          <p:nvPr/>
        </p:nvSpPr>
        <p:spPr>
          <a:xfrm>
            <a:off x="566928" y="274320"/>
            <a:ext cx="4114800" cy="256032"/>
          </a:xfrm>
          <a:prstGeom prst="rect">
            <a:avLst/>
          </a:prstGeom>
          <a:noFill/>
        </p:spPr>
        <p:txBody>
          <a:bodyPr wrap="square" lIns="45720" rIns="45720" anchor="t">
            <a:spAutoFit/>
          </a:bodyPr>
          <a:lstStyle/>
          <a:p>
            <a:pPr algn="l">
              <a:spcAft>
                <a:spcPts val="400"/>
              </a:spcAft>
            </a:pPr>
            <a:r>
              <a:rPr sz="1000" b="1" i="0">
                <a:solidFill>
                  <a:srgbClr val="009691"/>
                </a:solidFill>
                <a:latin typeface="Arial"/>
              </a:rPr>
              <a:t>MOTIVATION &amp; RETENTION</a:t>
            </a:r>
          </a:p>
        </p:txBody>
      </p:sp>
      <p:sp>
        <p:nvSpPr>
          <p:cNvPr id="3" name="TextBox 2"/>
          <p:cNvSpPr txBox="1"/>
          <p:nvPr/>
        </p:nvSpPr>
        <p:spPr>
          <a:xfrm>
            <a:off x="566928" y="566928"/>
            <a:ext cx="10972800" cy="566928"/>
          </a:xfrm>
          <a:prstGeom prst="rect">
            <a:avLst/>
          </a:prstGeom>
          <a:noFill/>
        </p:spPr>
        <p:txBody>
          <a:bodyPr wrap="square" lIns="45720" rIns="45720" anchor="t">
            <a:spAutoFit/>
          </a:bodyPr>
          <a:lstStyle/>
          <a:p>
            <a:pPr algn="l">
              <a:spcAft>
                <a:spcPts val="400"/>
              </a:spcAft>
            </a:pPr>
            <a:r>
              <a:rPr sz="2700" b="1" i="0">
                <a:solidFill>
                  <a:srgbClr val="112642"/>
                </a:solidFill>
                <a:latin typeface="Arial"/>
              </a:rPr>
              <a:t>Motivate sustainably: fair rewards, autonomy and wellbeing</a:t>
            </a:r>
          </a:p>
        </p:txBody>
      </p:sp>
      <p:sp>
        <p:nvSpPr>
          <p:cNvPr id="4" name="Rectangle 3"/>
          <p:cNvSpPr/>
          <p:nvPr/>
        </p:nvSpPr>
        <p:spPr>
          <a:xfrm>
            <a:off x="566928" y="1225296"/>
            <a:ext cx="749808" cy="50292"/>
          </a:xfrm>
          <a:prstGeom prst="rect">
            <a:avLst/>
          </a:prstGeom>
          <a:solidFill>
            <a:srgbClr val="0096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9372600" y="6519672"/>
            <a:ext cx="2240280" cy="164592"/>
          </a:xfrm>
          <a:prstGeom prst="rect">
            <a:avLst/>
          </a:prstGeom>
          <a:noFill/>
        </p:spPr>
        <p:txBody>
          <a:bodyPr wrap="square" lIns="45720" rIns="45720" anchor="t">
            <a:spAutoFit/>
          </a:bodyPr>
          <a:lstStyle/>
          <a:p>
            <a:pPr algn="r">
              <a:spcAft>
                <a:spcPts val="400"/>
              </a:spcAft>
            </a:pPr>
            <a:r>
              <a:rPr sz="800" b="1" i="0">
                <a:solidFill>
                  <a:srgbClr val="607080"/>
                </a:solidFill>
                <a:latin typeface="Arial"/>
              </a:rPr>
              <a:t>HEALTHCONNECT UK  •  08</a:t>
            </a:r>
          </a:p>
        </p:txBody>
      </p:sp>
      <p:sp>
        <p:nvSpPr>
          <p:cNvPr id="6" name="Rounded Rectangle 5"/>
          <p:cNvSpPr/>
          <p:nvPr/>
        </p:nvSpPr>
        <p:spPr>
          <a:xfrm>
            <a:off x="685800" y="1737360"/>
            <a:ext cx="3456432" cy="233172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Oval 6"/>
          <p:cNvSpPr/>
          <p:nvPr/>
        </p:nvSpPr>
        <p:spPr>
          <a:xfrm>
            <a:off x="868680" y="1938528"/>
            <a:ext cx="502920" cy="502920"/>
          </a:xfrm>
          <a:prstGeom prst="ellipse">
            <a:avLst/>
          </a:prstGeom>
          <a:solidFill>
            <a:srgbClr val="0096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68680" y="2039112"/>
            <a:ext cx="502920" cy="228600"/>
          </a:xfrm>
          <a:prstGeom prst="rect">
            <a:avLst/>
          </a:prstGeom>
          <a:noFill/>
        </p:spPr>
        <p:txBody>
          <a:bodyPr wrap="square" lIns="45720" rIns="45720" anchor="t">
            <a:spAutoFit/>
          </a:bodyPr>
          <a:lstStyle/>
          <a:p>
            <a:pPr algn="ctr">
              <a:spcAft>
                <a:spcPts val="400"/>
              </a:spcAft>
            </a:pPr>
            <a:r>
              <a:rPr sz="1500" b="1" i="0">
                <a:solidFill>
                  <a:srgbClr val="FFFFFF"/>
                </a:solidFill>
                <a:latin typeface="Arial"/>
              </a:rPr>
              <a:t>1</a:t>
            </a:r>
          </a:p>
        </p:txBody>
      </p:sp>
      <p:sp>
        <p:nvSpPr>
          <p:cNvPr id="9" name="TextBox 8"/>
          <p:cNvSpPr txBox="1"/>
          <p:nvPr/>
        </p:nvSpPr>
        <p:spPr>
          <a:xfrm>
            <a:off x="1508760" y="1984248"/>
            <a:ext cx="2331720" cy="320040"/>
          </a:xfrm>
          <a:prstGeom prst="rect">
            <a:avLst/>
          </a:prstGeom>
          <a:noFill/>
        </p:spPr>
        <p:txBody>
          <a:bodyPr wrap="square" lIns="45720" rIns="45720" anchor="t">
            <a:spAutoFit/>
          </a:bodyPr>
          <a:lstStyle/>
          <a:p>
            <a:pPr algn="l">
              <a:spcAft>
                <a:spcPts val="400"/>
              </a:spcAft>
            </a:pPr>
            <a:r>
              <a:rPr sz="1600" b="1" i="0">
                <a:solidFill>
                  <a:srgbClr val="112642"/>
                </a:solidFill>
                <a:latin typeface="Arial"/>
              </a:rPr>
              <a:t>Fair total reward</a:t>
            </a:r>
          </a:p>
        </p:txBody>
      </p:sp>
      <p:sp>
        <p:nvSpPr>
          <p:cNvPr id="10" name="TextBox 9"/>
          <p:cNvSpPr txBox="1"/>
          <p:nvPr/>
        </p:nvSpPr>
        <p:spPr>
          <a:xfrm>
            <a:off x="886968" y="2697480"/>
            <a:ext cx="3054096" cy="1078992"/>
          </a:xfrm>
          <a:prstGeom prst="rect">
            <a:avLst/>
          </a:prstGeom>
          <a:noFill/>
        </p:spPr>
        <p:txBody>
          <a:bodyPr wrap="square" lIns="45720" rIns="45720" anchor="t">
            <a:spAutoFit/>
          </a:bodyPr>
          <a:lstStyle/>
          <a:p>
            <a:pPr algn="l">
              <a:spcAft>
                <a:spcPts val="400"/>
              </a:spcAft>
            </a:pPr>
            <a:r>
              <a:rPr sz="1300" b="0" i="0">
                <a:solidFill>
                  <a:srgbClr val="253445"/>
                </a:solidFill>
                <a:latin typeface="Arial"/>
              </a:rPr>
              <a:t>Competitive, transparent pay bands; recognition; pension/benefits; flexibility; clear progression.</a:t>
            </a:r>
          </a:p>
        </p:txBody>
      </p:sp>
      <p:sp>
        <p:nvSpPr>
          <p:cNvPr id="11" name="Rounded Rectangle 10"/>
          <p:cNvSpPr/>
          <p:nvPr/>
        </p:nvSpPr>
        <p:spPr>
          <a:xfrm>
            <a:off x="4480560" y="1737360"/>
            <a:ext cx="3456432" cy="233172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Oval 11"/>
          <p:cNvSpPr/>
          <p:nvPr/>
        </p:nvSpPr>
        <p:spPr>
          <a:xfrm>
            <a:off x="4663440" y="1938528"/>
            <a:ext cx="502920" cy="502920"/>
          </a:xfrm>
          <a:prstGeom prst="ellipse">
            <a:avLst/>
          </a:prstGeom>
          <a:solidFill>
            <a:srgbClr val="F0A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4663440" y="2039112"/>
            <a:ext cx="502920" cy="228600"/>
          </a:xfrm>
          <a:prstGeom prst="rect">
            <a:avLst/>
          </a:prstGeom>
          <a:noFill/>
        </p:spPr>
        <p:txBody>
          <a:bodyPr wrap="square" lIns="45720" rIns="45720" anchor="t">
            <a:spAutoFit/>
          </a:bodyPr>
          <a:lstStyle/>
          <a:p>
            <a:pPr algn="ctr">
              <a:spcAft>
                <a:spcPts val="400"/>
              </a:spcAft>
            </a:pPr>
            <a:r>
              <a:rPr sz="1500" b="1" i="0">
                <a:solidFill>
                  <a:srgbClr val="FFFFFF"/>
                </a:solidFill>
                <a:latin typeface="Arial"/>
              </a:rPr>
              <a:t>2</a:t>
            </a:r>
          </a:p>
        </p:txBody>
      </p:sp>
      <p:sp>
        <p:nvSpPr>
          <p:cNvPr id="14" name="TextBox 13"/>
          <p:cNvSpPr txBox="1"/>
          <p:nvPr/>
        </p:nvSpPr>
        <p:spPr>
          <a:xfrm>
            <a:off x="5303520" y="1984248"/>
            <a:ext cx="2331720" cy="320040"/>
          </a:xfrm>
          <a:prstGeom prst="rect">
            <a:avLst/>
          </a:prstGeom>
          <a:noFill/>
        </p:spPr>
        <p:txBody>
          <a:bodyPr wrap="square" lIns="45720" rIns="45720" anchor="t">
            <a:spAutoFit/>
          </a:bodyPr>
          <a:lstStyle/>
          <a:p>
            <a:pPr algn="l">
              <a:spcAft>
                <a:spcPts val="400"/>
              </a:spcAft>
            </a:pPr>
            <a:r>
              <a:rPr sz="1600" b="1" i="0">
                <a:solidFill>
                  <a:srgbClr val="112642"/>
                </a:solidFill>
                <a:latin typeface="Arial"/>
              </a:rPr>
              <a:t>Motivation by design</a:t>
            </a:r>
          </a:p>
        </p:txBody>
      </p:sp>
      <p:sp>
        <p:nvSpPr>
          <p:cNvPr id="15" name="TextBox 14"/>
          <p:cNvSpPr txBox="1"/>
          <p:nvPr/>
        </p:nvSpPr>
        <p:spPr>
          <a:xfrm>
            <a:off x="4681728" y="2697480"/>
            <a:ext cx="3054096" cy="1078992"/>
          </a:xfrm>
          <a:prstGeom prst="rect">
            <a:avLst/>
          </a:prstGeom>
          <a:noFill/>
        </p:spPr>
        <p:txBody>
          <a:bodyPr wrap="square" lIns="45720" rIns="45720" anchor="t">
            <a:spAutoFit/>
          </a:bodyPr>
          <a:lstStyle/>
          <a:p>
            <a:pPr algn="l">
              <a:spcAft>
                <a:spcPts val="400"/>
              </a:spcAft>
            </a:pPr>
            <a:r>
              <a:rPr sz="1300" b="0" i="0">
                <a:solidFill>
                  <a:srgbClr val="253445"/>
                </a:solidFill>
                <a:latin typeface="Arial"/>
              </a:rPr>
              <a:t>Self-determination theory: support autonomy, competence and relatedness through choice, mastery and team belonging.</a:t>
            </a:r>
          </a:p>
        </p:txBody>
      </p:sp>
      <p:sp>
        <p:nvSpPr>
          <p:cNvPr id="16" name="Rounded Rectangle 15"/>
          <p:cNvSpPr/>
          <p:nvPr/>
        </p:nvSpPr>
        <p:spPr>
          <a:xfrm>
            <a:off x="8275320" y="1737360"/>
            <a:ext cx="3456432" cy="233172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Oval 16"/>
          <p:cNvSpPr/>
          <p:nvPr/>
        </p:nvSpPr>
        <p:spPr>
          <a:xfrm>
            <a:off x="8458200" y="1938528"/>
            <a:ext cx="502920" cy="502920"/>
          </a:xfrm>
          <a:prstGeom prst="ellipse">
            <a:avLst/>
          </a:prstGeom>
          <a:solidFill>
            <a:srgbClr val="C2535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8458200" y="2039112"/>
            <a:ext cx="502920" cy="228600"/>
          </a:xfrm>
          <a:prstGeom prst="rect">
            <a:avLst/>
          </a:prstGeom>
          <a:noFill/>
        </p:spPr>
        <p:txBody>
          <a:bodyPr wrap="square" lIns="45720" rIns="45720" anchor="t">
            <a:spAutoFit/>
          </a:bodyPr>
          <a:lstStyle/>
          <a:p>
            <a:pPr algn="ctr">
              <a:spcAft>
                <a:spcPts val="400"/>
              </a:spcAft>
            </a:pPr>
            <a:r>
              <a:rPr sz="1500" b="1" i="0">
                <a:solidFill>
                  <a:srgbClr val="FFFFFF"/>
                </a:solidFill>
                <a:latin typeface="Arial"/>
              </a:rPr>
              <a:t>3</a:t>
            </a:r>
          </a:p>
        </p:txBody>
      </p:sp>
      <p:sp>
        <p:nvSpPr>
          <p:cNvPr id="19" name="TextBox 18"/>
          <p:cNvSpPr txBox="1"/>
          <p:nvPr/>
        </p:nvSpPr>
        <p:spPr>
          <a:xfrm>
            <a:off x="9098280" y="1984248"/>
            <a:ext cx="2331720" cy="320040"/>
          </a:xfrm>
          <a:prstGeom prst="rect">
            <a:avLst/>
          </a:prstGeom>
          <a:noFill/>
        </p:spPr>
        <p:txBody>
          <a:bodyPr wrap="square" lIns="45720" rIns="45720" anchor="t">
            <a:spAutoFit/>
          </a:bodyPr>
          <a:lstStyle/>
          <a:p>
            <a:pPr algn="l">
              <a:spcAft>
                <a:spcPts val="400"/>
              </a:spcAft>
            </a:pPr>
            <a:r>
              <a:rPr sz="1600" b="1" i="0">
                <a:solidFill>
                  <a:srgbClr val="112642"/>
                </a:solidFill>
                <a:latin typeface="Arial"/>
              </a:rPr>
              <a:t>Workload + recovery</a:t>
            </a:r>
          </a:p>
        </p:txBody>
      </p:sp>
      <p:sp>
        <p:nvSpPr>
          <p:cNvPr id="20" name="TextBox 19"/>
          <p:cNvSpPr txBox="1"/>
          <p:nvPr/>
        </p:nvSpPr>
        <p:spPr>
          <a:xfrm>
            <a:off x="8476488" y="2697480"/>
            <a:ext cx="3054096" cy="1078992"/>
          </a:xfrm>
          <a:prstGeom prst="rect">
            <a:avLst/>
          </a:prstGeom>
          <a:noFill/>
        </p:spPr>
        <p:txBody>
          <a:bodyPr wrap="square" lIns="45720" rIns="45720" anchor="t">
            <a:spAutoFit/>
          </a:bodyPr>
          <a:lstStyle/>
          <a:p>
            <a:pPr algn="l">
              <a:spcAft>
                <a:spcPts val="400"/>
              </a:spcAft>
            </a:pPr>
            <a:r>
              <a:rPr sz="1300" b="0" i="0">
                <a:solidFill>
                  <a:srgbClr val="253445"/>
                </a:solidFill>
                <a:latin typeface="Arial"/>
              </a:rPr>
              <a:t>Monitor caseload, overtime, rota fairness, absence and emotional demands; redesign work before relying on resilience training.</a:t>
            </a:r>
          </a:p>
        </p:txBody>
      </p:sp>
      <p:sp>
        <p:nvSpPr>
          <p:cNvPr id="21" name="TextBox 20"/>
          <p:cNvSpPr txBox="1"/>
          <p:nvPr/>
        </p:nvSpPr>
        <p:spPr>
          <a:xfrm>
            <a:off x="731520" y="4480560"/>
            <a:ext cx="2743200" cy="320040"/>
          </a:xfrm>
          <a:prstGeom prst="rect">
            <a:avLst/>
          </a:prstGeom>
          <a:noFill/>
        </p:spPr>
        <p:txBody>
          <a:bodyPr wrap="square" lIns="45720" rIns="45720" anchor="t">
            <a:spAutoFit/>
          </a:bodyPr>
          <a:lstStyle/>
          <a:p>
            <a:pPr algn="l">
              <a:spcAft>
                <a:spcPts val="400"/>
              </a:spcAft>
            </a:pPr>
            <a:r>
              <a:rPr sz="1700" b="1" i="0">
                <a:solidFill>
                  <a:srgbClr val="112642"/>
                </a:solidFill>
                <a:latin typeface="Arial"/>
              </a:rPr>
              <a:t>Reward design: use both</a:t>
            </a:r>
          </a:p>
        </p:txBody>
      </p:sp>
      <p:sp>
        <p:nvSpPr>
          <p:cNvPr id="22" name="TextBox 21"/>
          <p:cNvSpPr txBox="1"/>
          <p:nvPr/>
        </p:nvSpPr>
        <p:spPr>
          <a:xfrm>
            <a:off x="777240" y="4892040"/>
            <a:ext cx="5486400" cy="1097280"/>
          </a:xfrm>
          <a:prstGeom prst="rect">
            <a:avLst/>
          </a:prstGeom>
          <a:noFill/>
        </p:spPr>
        <p:txBody>
          <a:bodyPr wrap="square" lIns="45720" rIns="45720" anchor="t">
            <a:spAutoFit/>
          </a:bodyPr>
          <a:lstStyle/>
          <a:p>
            <a:pPr algn="l">
              <a:spcAft>
                <a:spcPts val="400"/>
              </a:spcAft>
            </a:pPr>
            <a:r>
              <a:rPr sz="1400" b="0" i="0">
                <a:solidFill>
                  <a:srgbClr val="253445"/>
                </a:solidFill>
                <a:latin typeface="Arial"/>
              </a:rPr>
              <a:t>•  Extrinsic: pay, benefits, recognition
•  Intrinsic: purpose, mastery, autonomy
•  Team-based recognition: reward collaboration and quality—not raw volume alone</a:t>
            </a:r>
          </a:p>
        </p:txBody>
      </p:sp>
      <p:sp>
        <p:nvSpPr>
          <p:cNvPr id="23" name="TextBox 22"/>
          <p:cNvSpPr txBox="1"/>
          <p:nvPr/>
        </p:nvSpPr>
        <p:spPr>
          <a:xfrm>
            <a:off x="6492240" y="4480560"/>
            <a:ext cx="3200400" cy="320040"/>
          </a:xfrm>
          <a:prstGeom prst="rect">
            <a:avLst/>
          </a:prstGeom>
          <a:noFill/>
        </p:spPr>
        <p:txBody>
          <a:bodyPr wrap="square" lIns="45720" rIns="45720" anchor="t">
            <a:spAutoFit/>
          </a:bodyPr>
          <a:lstStyle/>
          <a:p>
            <a:pPr algn="l">
              <a:spcAft>
                <a:spcPts val="400"/>
              </a:spcAft>
            </a:pPr>
            <a:r>
              <a:rPr sz="1700" b="1" i="0">
                <a:solidFill>
                  <a:srgbClr val="112642"/>
                </a:solidFill>
                <a:latin typeface="Arial"/>
              </a:rPr>
              <a:t>Evidence-informed caution</a:t>
            </a:r>
          </a:p>
        </p:txBody>
      </p:sp>
      <p:sp>
        <p:nvSpPr>
          <p:cNvPr id="24" name="TextBox 23"/>
          <p:cNvSpPr txBox="1"/>
          <p:nvPr/>
        </p:nvSpPr>
        <p:spPr>
          <a:xfrm>
            <a:off x="6492240" y="4892040"/>
            <a:ext cx="4754880" cy="1097280"/>
          </a:xfrm>
          <a:prstGeom prst="rect">
            <a:avLst/>
          </a:prstGeom>
          <a:noFill/>
        </p:spPr>
        <p:txBody>
          <a:bodyPr wrap="square" lIns="45720" rIns="45720" anchor="t">
            <a:spAutoFit/>
          </a:bodyPr>
          <a:lstStyle/>
          <a:p>
            <a:pPr algn="l">
              <a:spcAft>
                <a:spcPts val="400"/>
              </a:spcAft>
            </a:pPr>
            <a:r>
              <a:rPr sz="1300" b="0" i="0">
                <a:solidFill>
                  <a:srgbClr val="253445"/>
                </a:solidFill>
                <a:latin typeface="Arial"/>
              </a:rPr>
              <a:t>Pay alone rarely fixes burnout or weak management. The Job Demands–Resources model points to reducing excessive demands while increasing resources such as control, support and feedback (Bakker and Demerouti, 2007).</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4F8FB"/>
        </a:solidFill>
        <a:effectLst/>
      </p:bgPr>
    </p:bg>
    <p:spTree>
      <p:nvGrpSpPr>
        <p:cNvPr id="1" name=""/>
        <p:cNvGrpSpPr/>
        <p:nvPr/>
      </p:nvGrpSpPr>
      <p:grpSpPr>
        <a:xfrm>
          <a:off x="0" y="0"/>
          <a:ext cx="0" cy="0"/>
          <a:chOff x="0" y="0"/>
          <a:chExt cx="0" cy="0"/>
        </a:xfrm>
      </p:grpSpPr>
      <p:sp>
        <p:nvSpPr>
          <p:cNvPr id="2" name="TextBox 1"/>
          <p:cNvSpPr txBox="1"/>
          <p:nvPr/>
        </p:nvSpPr>
        <p:spPr>
          <a:xfrm>
            <a:off x="566928" y="274320"/>
            <a:ext cx="4114800" cy="256032"/>
          </a:xfrm>
          <a:prstGeom prst="rect">
            <a:avLst/>
          </a:prstGeom>
          <a:noFill/>
        </p:spPr>
        <p:txBody>
          <a:bodyPr wrap="square" lIns="45720" rIns="45720" anchor="t">
            <a:spAutoFit/>
          </a:bodyPr>
          <a:lstStyle/>
          <a:p>
            <a:pPr algn="l">
              <a:spcAft>
                <a:spcPts val="400"/>
              </a:spcAft>
            </a:pPr>
            <a:r>
              <a:rPr sz="1000" b="1" i="0">
                <a:solidFill>
                  <a:srgbClr val="009691"/>
                </a:solidFill>
                <a:latin typeface="Arial"/>
              </a:rPr>
              <a:t>LEADERSHIP &amp; TEAMS</a:t>
            </a:r>
          </a:p>
        </p:txBody>
      </p:sp>
      <p:sp>
        <p:nvSpPr>
          <p:cNvPr id="3" name="TextBox 2"/>
          <p:cNvSpPr txBox="1"/>
          <p:nvPr/>
        </p:nvSpPr>
        <p:spPr>
          <a:xfrm>
            <a:off x="566928" y="566928"/>
            <a:ext cx="10972800" cy="566928"/>
          </a:xfrm>
          <a:prstGeom prst="rect">
            <a:avLst/>
          </a:prstGeom>
          <a:noFill/>
        </p:spPr>
        <p:txBody>
          <a:bodyPr wrap="square" lIns="45720" rIns="45720" anchor="t">
            <a:spAutoFit/>
          </a:bodyPr>
          <a:lstStyle/>
          <a:p>
            <a:pPr algn="l">
              <a:spcAft>
                <a:spcPts val="400"/>
              </a:spcAft>
            </a:pPr>
            <a:r>
              <a:rPr sz="2700" b="1" i="0">
                <a:solidFill>
                  <a:srgbClr val="112642"/>
                </a:solidFill>
                <a:latin typeface="Arial"/>
              </a:rPr>
              <a:t>Equip leaders to lead across clinical and digital boundaries</a:t>
            </a:r>
          </a:p>
        </p:txBody>
      </p:sp>
      <p:sp>
        <p:nvSpPr>
          <p:cNvPr id="4" name="Rectangle 3"/>
          <p:cNvSpPr/>
          <p:nvPr/>
        </p:nvSpPr>
        <p:spPr>
          <a:xfrm>
            <a:off x="566928" y="1225296"/>
            <a:ext cx="749808" cy="50292"/>
          </a:xfrm>
          <a:prstGeom prst="rect">
            <a:avLst/>
          </a:prstGeom>
          <a:solidFill>
            <a:srgbClr val="0096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9372600" y="6519672"/>
            <a:ext cx="2240280" cy="164592"/>
          </a:xfrm>
          <a:prstGeom prst="rect">
            <a:avLst/>
          </a:prstGeom>
          <a:noFill/>
        </p:spPr>
        <p:txBody>
          <a:bodyPr wrap="square" lIns="45720" rIns="45720" anchor="t">
            <a:spAutoFit/>
          </a:bodyPr>
          <a:lstStyle/>
          <a:p>
            <a:pPr algn="r">
              <a:spcAft>
                <a:spcPts val="400"/>
              </a:spcAft>
            </a:pPr>
            <a:r>
              <a:rPr sz="800" b="1" i="0">
                <a:solidFill>
                  <a:srgbClr val="607080"/>
                </a:solidFill>
                <a:latin typeface="Arial"/>
              </a:rPr>
              <a:t>HEALTHCONNECT UK  •  09</a:t>
            </a:r>
          </a:p>
        </p:txBody>
      </p:sp>
      <p:sp>
        <p:nvSpPr>
          <p:cNvPr id="6" name="Rounded Rectangle 5"/>
          <p:cNvSpPr/>
          <p:nvPr/>
        </p:nvSpPr>
        <p:spPr>
          <a:xfrm>
            <a:off x="685800" y="1664208"/>
            <a:ext cx="3474720" cy="1874519"/>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685800" y="1664208"/>
            <a:ext cx="73152" cy="1874519"/>
          </a:xfrm>
          <a:prstGeom prst="rect">
            <a:avLst/>
          </a:prstGeom>
          <a:solidFill>
            <a:srgbClr val="0096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86968" y="1810512"/>
            <a:ext cx="3127248" cy="310896"/>
          </a:xfrm>
          <a:prstGeom prst="rect">
            <a:avLst/>
          </a:prstGeom>
          <a:noFill/>
        </p:spPr>
        <p:txBody>
          <a:bodyPr wrap="square" lIns="45720" rIns="45720" anchor="t">
            <a:spAutoFit/>
          </a:bodyPr>
          <a:lstStyle/>
          <a:p>
            <a:pPr algn="l">
              <a:spcAft>
                <a:spcPts val="400"/>
              </a:spcAft>
            </a:pPr>
            <a:r>
              <a:rPr sz="1600" b="1" i="0">
                <a:solidFill>
                  <a:srgbClr val="112642"/>
                </a:solidFill>
                <a:latin typeface="Arial"/>
              </a:rPr>
              <a:t>Leadership development</a:t>
            </a:r>
          </a:p>
        </p:txBody>
      </p:sp>
      <p:sp>
        <p:nvSpPr>
          <p:cNvPr id="9" name="TextBox 8"/>
          <p:cNvSpPr txBox="1"/>
          <p:nvPr/>
        </p:nvSpPr>
        <p:spPr>
          <a:xfrm>
            <a:off x="886968" y="2194560"/>
            <a:ext cx="3127248" cy="1234439"/>
          </a:xfrm>
          <a:prstGeom prst="rect">
            <a:avLst/>
          </a:prstGeom>
          <a:noFill/>
        </p:spPr>
        <p:txBody>
          <a:bodyPr wrap="square" lIns="45720" rIns="45720" anchor="t">
            <a:spAutoFit/>
          </a:bodyPr>
          <a:lstStyle/>
          <a:p>
            <a:pPr algn="l">
              <a:spcAft>
                <a:spcPts val="400"/>
              </a:spcAft>
            </a:pPr>
            <a:r>
              <a:rPr sz="1400" b="0" i="0">
                <a:solidFill>
                  <a:srgbClr val="253445"/>
                </a:solidFill>
                <a:latin typeface="Arial"/>
              </a:rPr>
              <a:t>Train managers in coaching, feedback, inclusive decision-making, conflict resolution and psychologically safe escalation.</a:t>
            </a:r>
          </a:p>
        </p:txBody>
      </p:sp>
      <p:sp>
        <p:nvSpPr>
          <p:cNvPr id="10" name="Rounded Rectangle 9"/>
          <p:cNvSpPr/>
          <p:nvPr/>
        </p:nvSpPr>
        <p:spPr>
          <a:xfrm>
            <a:off x="4361688" y="1664208"/>
            <a:ext cx="3474720" cy="1874519"/>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361688" y="1664208"/>
            <a:ext cx="73152" cy="1874519"/>
          </a:xfrm>
          <a:prstGeom prst="rect">
            <a:avLst/>
          </a:prstGeom>
          <a:solidFill>
            <a:srgbClr val="F0A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62855" y="1810512"/>
            <a:ext cx="3127248" cy="310896"/>
          </a:xfrm>
          <a:prstGeom prst="rect">
            <a:avLst/>
          </a:prstGeom>
          <a:noFill/>
        </p:spPr>
        <p:txBody>
          <a:bodyPr wrap="square" lIns="45720" rIns="45720" anchor="t">
            <a:spAutoFit/>
          </a:bodyPr>
          <a:lstStyle/>
          <a:p>
            <a:pPr algn="l">
              <a:spcAft>
                <a:spcPts val="400"/>
              </a:spcAft>
            </a:pPr>
            <a:r>
              <a:rPr sz="1600" b="1" i="0">
                <a:solidFill>
                  <a:srgbClr val="112642"/>
                </a:solidFill>
                <a:latin typeface="Arial"/>
              </a:rPr>
              <a:t>Multidisciplinary routines</a:t>
            </a:r>
          </a:p>
        </p:txBody>
      </p:sp>
      <p:sp>
        <p:nvSpPr>
          <p:cNvPr id="13" name="TextBox 12"/>
          <p:cNvSpPr txBox="1"/>
          <p:nvPr/>
        </p:nvSpPr>
        <p:spPr>
          <a:xfrm>
            <a:off x="4562855" y="2194560"/>
            <a:ext cx="3127248" cy="1234439"/>
          </a:xfrm>
          <a:prstGeom prst="rect">
            <a:avLst/>
          </a:prstGeom>
          <a:noFill/>
        </p:spPr>
        <p:txBody>
          <a:bodyPr wrap="square" lIns="45720" rIns="45720" anchor="t">
            <a:spAutoFit/>
          </a:bodyPr>
          <a:lstStyle/>
          <a:p>
            <a:pPr algn="l">
              <a:spcAft>
                <a:spcPts val="400"/>
              </a:spcAft>
            </a:pPr>
            <a:r>
              <a:rPr sz="1400" b="0" i="0">
                <a:solidFill>
                  <a:srgbClr val="253445"/>
                </a:solidFill>
                <a:latin typeface="Arial"/>
              </a:rPr>
              <a:t>Shared goals; clear decision rights; structured handovers; case reviews; retrospectives across clinical, product and engineering teams.</a:t>
            </a:r>
          </a:p>
        </p:txBody>
      </p:sp>
      <p:sp>
        <p:nvSpPr>
          <p:cNvPr id="14" name="Rounded Rectangle 13"/>
          <p:cNvSpPr/>
          <p:nvPr/>
        </p:nvSpPr>
        <p:spPr>
          <a:xfrm>
            <a:off x="8037575" y="1664208"/>
            <a:ext cx="3474720" cy="1874519"/>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8037575" y="1664208"/>
            <a:ext cx="73152" cy="1874519"/>
          </a:xfrm>
          <a:prstGeom prst="rect">
            <a:avLst/>
          </a:prstGeom>
          <a:solidFill>
            <a:srgbClr val="0096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238744" y="1810512"/>
            <a:ext cx="3127248" cy="310896"/>
          </a:xfrm>
          <a:prstGeom prst="rect">
            <a:avLst/>
          </a:prstGeom>
          <a:noFill/>
        </p:spPr>
        <p:txBody>
          <a:bodyPr wrap="square" lIns="45720" rIns="45720" anchor="t">
            <a:spAutoFit/>
          </a:bodyPr>
          <a:lstStyle/>
          <a:p>
            <a:pPr algn="l">
              <a:spcAft>
                <a:spcPts val="400"/>
              </a:spcAft>
            </a:pPr>
            <a:r>
              <a:rPr sz="1600" b="1" i="0">
                <a:solidFill>
                  <a:srgbClr val="112642"/>
                </a:solidFill>
                <a:latin typeface="Arial"/>
              </a:rPr>
              <a:t>Leadership style</a:t>
            </a:r>
          </a:p>
        </p:txBody>
      </p:sp>
      <p:sp>
        <p:nvSpPr>
          <p:cNvPr id="17" name="TextBox 16"/>
          <p:cNvSpPr txBox="1"/>
          <p:nvPr/>
        </p:nvSpPr>
        <p:spPr>
          <a:xfrm>
            <a:off x="8238744" y="2194560"/>
            <a:ext cx="3127248" cy="1234439"/>
          </a:xfrm>
          <a:prstGeom prst="rect">
            <a:avLst/>
          </a:prstGeom>
          <a:noFill/>
        </p:spPr>
        <p:txBody>
          <a:bodyPr wrap="square" lIns="45720" rIns="45720" anchor="t">
            <a:spAutoFit/>
          </a:bodyPr>
          <a:lstStyle/>
          <a:p>
            <a:pPr algn="l">
              <a:spcAft>
                <a:spcPts val="400"/>
              </a:spcAft>
            </a:pPr>
            <a:r>
              <a:rPr sz="1400" b="0" i="0">
                <a:solidFill>
                  <a:srgbClr val="253445"/>
                </a:solidFill>
                <a:latin typeface="Arial"/>
              </a:rPr>
              <a:t>Use transformational behaviours to align people to purpose, but adapt to context: directive clarity for urgent safety events; coaching for growth.</a:t>
            </a:r>
          </a:p>
        </p:txBody>
      </p:sp>
      <p:sp>
        <p:nvSpPr>
          <p:cNvPr id="18" name="TextBox 17"/>
          <p:cNvSpPr txBox="1"/>
          <p:nvPr/>
        </p:nvSpPr>
        <p:spPr>
          <a:xfrm>
            <a:off x="731520" y="3977639"/>
            <a:ext cx="3657600" cy="320040"/>
          </a:xfrm>
          <a:prstGeom prst="rect">
            <a:avLst/>
          </a:prstGeom>
          <a:noFill/>
        </p:spPr>
        <p:txBody>
          <a:bodyPr wrap="square" lIns="45720" rIns="45720" anchor="t">
            <a:spAutoFit/>
          </a:bodyPr>
          <a:lstStyle/>
          <a:p>
            <a:pPr algn="l">
              <a:spcAft>
                <a:spcPts val="400"/>
              </a:spcAft>
            </a:pPr>
            <a:r>
              <a:rPr sz="1800" b="1" i="0">
                <a:solidFill>
                  <a:srgbClr val="112642"/>
                </a:solidFill>
                <a:latin typeface="Arial"/>
              </a:rPr>
              <a:t>Practical operating rhythm</a:t>
            </a:r>
          </a:p>
        </p:txBody>
      </p:sp>
      <p:sp>
        <p:nvSpPr>
          <p:cNvPr id="19" name="Rounded Rectangle 18"/>
          <p:cNvSpPr/>
          <p:nvPr/>
        </p:nvSpPr>
        <p:spPr>
          <a:xfrm>
            <a:off x="777240" y="4526280"/>
            <a:ext cx="3401568" cy="841248"/>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86968" y="4645152"/>
            <a:ext cx="868680" cy="219456"/>
          </a:xfrm>
          <a:prstGeom prst="rect">
            <a:avLst/>
          </a:prstGeom>
          <a:noFill/>
        </p:spPr>
        <p:txBody>
          <a:bodyPr wrap="square" lIns="45720" rIns="45720" anchor="t">
            <a:spAutoFit/>
          </a:bodyPr>
          <a:lstStyle/>
          <a:p>
            <a:pPr algn="l">
              <a:spcAft>
                <a:spcPts val="400"/>
              </a:spcAft>
            </a:pPr>
            <a:r>
              <a:rPr sz="1300" b="1" i="0">
                <a:solidFill>
                  <a:srgbClr val="009691"/>
                </a:solidFill>
                <a:latin typeface="Arial"/>
              </a:rPr>
              <a:t>Weekly</a:t>
            </a:r>
          </a:p>
        </p:txBody>
      </p:sp>
      <p:sp>
        <p:nvSpPr>
          <p:cNvPr id="21" name="TextBox 20"/>
          <p:cNvSpPr txBox="1"/>
          <p:nvPr/>
        </p:nvSpPr>
        <p:spPr>
          <a:xfrm>
            <a:off x="1737360" y="4626864"/>
            <a:ext cx="2240280" cy="320040"/>
          </a:xfrm>
          <a:prstGeom prst="rect">
            <a:avLst/>
          </a:prstGeom>
          <a:noFill/>
        </p:spPr>
        <p:txBody>
          <a:bodyPr wrap="square" lIns="45720" rIns="45720" anchor="t">
            <a:spAutoFit/>
          </a:bodyPr>
          <a:lstStyle/>
          <a:p>
            <a:pPr algn="l">
              <a:spcAft>
                <a:spcPts val="400"/>
              </a:spcAft>
            </a:pPr>
            <a:r>
              <a:rPr sz="1200" b="0" i="0">
                <a:solidFill>
                  <a:srgbClr val="253445"/>
                </a:solidFill>
                <a:latin typeface="Arial"/>
              </a:rPr>
              <a:t>Team capacity + risk huddle</a:t>
            </a:r>
          </a:p>
        </p:txBody>
      </p:sp>
      <p:sp>
        <p:nvSpPr>
          <p:cNvPr id="22" name="Rounded Rectangle 21"/>
          <p:cNvSpPr/>
          <p:nvPr/>
        </p:nvSpPr>
        <p:spPr>
          <a:xfrm>
            <a:off x="4544568" y="4526280"/>
            <a:ext cx="3401568" cy="841248"/>
          </a:xfrm>
          <a:prstGeom prst="roundRect">
            <a:avLst/>
          </a:prstGeom>
          <a:solidFill>
            <a:srgbClr val="DAF3E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4654296" y="4645152"/>
            <a:ext cx="868680" cy="219456"/>
          </a:xfrm>
          <a:prstGeom prst="rect">
            <a:avLst/>
          </a:prstGeom>
          <a:noFill/>
        </p:spPr>
        <p:txBody>
          <a:bodyPr wrap="square" lIns="45720" rIns="45720" anchor="t">
            <a:spAutoFit/>
          </a:bodyPr>
          <a:lstStyle/>
          <a:p>
            <a:pPr algn="l">
              <a:spcAft>
                <a:spcPts val="400"/>
              </a:spcAft>
            </a:pPr>
            <a:r>
              <a:rPr sz="1300" b="1" i="0">
                <a:solidFill>
                  <a:srgbClr val="009691"/>
                </a:solidFill>
                <a:latin typeface="Arial"/>
              </a:rPr>
              <a:t>Monthly</a:t>
            </a:r>
          </a:p>
        </p:txBody>
      </p:sp>
      <p:sp>
        <p:nvSpPr>
          <p:cNvPr id="24" name="TextBox 23"/>
          <p:cNvSpPr txBox="1"/>
          <p:nvPr/>
        </p:nvSpPr>
        <p:spPr>
          <a:xfrm>
            <a:off x="5504688" y="4626864"/>
            <a:ext cx="2240280" cy="320040"/>
          </a:xfrm>
          <a:prstGeom prst="rect">
            <a:avLst/>
          </a:prstGeom>
          <a:noFill/>
        </p:spPr>
        <p:txBody>
          <a:bodyPr wrap="square" lIns="45720" rIns="45720" anchor="t">
            <a:spAutoFit/>
          </a:bodyPr>
          <a:lstStyle/>
          <a:p>
            <a:pPr algn="l">
              <a:spcAft>
                <a:spcPts val="400"/>
              </a:spcAft>
            </a:pPr>
            <a:r>
              <a:rPr sz="1200" b="0" i="0">
                <a:solidFill>
                  <a:srgbClr val="253445"/>
                </a:solidFill>
                <a:latin typeface="Arial"/>
              </a:rPr>
              <a:t>Cross-functional service review</a:t>
            </a:r>
          </a:p>
        </p:txBody>
      </p:sp>
      <p:sp>
        <p:nvSpPr>
          <p:cNvPr id="25" name="Rounded Rectangle 24"/>
          <p:cNvSpPr/>
          <p:nvPr/>
        </p:nvSpPr>
        <p:spPr>
          <a:xfrm>
            <a:off x="8311896" y="4526280"/>
            <a:ext cx="3401568" cy="841248"/>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21624" y="4645152"/>
            <a:ext cx="868680" cy="219456"/>
          </a:xfrm>
          <a:prstGeom prst="rect">
            <a:avLst/>
          </a:prstGeom>
          <a:noFill/>
        </p:spPr>
        <p:txBody>
          <a:bodyPr wrap="square" lIns="45720" rIns="45720" anchor="t">
            <a:spAutoFit/>
          </a:bodyPr>
          <a:lstStyle/>
          <a:p>
            <a:pPr algn="l">
              <a:spcAft>
                <a:spcPts val="400"/>
              </a:spcAft>
            </a:pPr>
            <a:r>
              <a:rPr sz="1300" b="1" i="0">
                <a:solidFill>
                  <a:srgbClr val="009691"/>
                </a:solidFill>
                <a:latin typeface="Arial"/>
              </a:rPr>
              <a:t>Quarterly</a:t>
            </a:r>
          </a:p>
        </p:txBody>
      </p:sp>
      <p:sp>
        <p:nvSpPr>
          <p:cNvPr id="27" name="TextBox 26"/>
          <p:cNvSpPr txBox="1"/>
          <p:nvPr/>
        </p:nvSpPr>
        <p:spPr>
          <a:xfrm>
            <a:off x="9272016" y="4626864"/>
            <a:ext cx="2240280" cy="320040"/>
          </a:xfrm>
          <a:prstGeom prst="rect">
            <a:avLst/>
          </a:prstGeom>
          <a:noFill/>
        </p:spPr>
        <p:txBody>
          <a:bodyPr wrap="square" lIns="45720" rIns="45720" anchor="t">
            <a:spAutoFit/>
          </a:bodyPr>
          <a:lstStyle/>
          <a:p>
            <a:pPr algn="l">
              <a:spcAft>
                <a:spcPts val="400"/>
              </a:spcAft>
            </a:pPr>
            <a:r>
              <a:rPr sz="1200" b="0" i="0">
                <a:solidFill>
                  <a:srgbClr val="253445"/>
                </a:solidFill>
                <a:latin typeface="Arial"/>
              </a:rPr>
              <a:t>Talent, succession + engagement review</a:t>
            </a:r>
          </a:p>
        </p:txBody>
      </p:sp>
      <p:sp>
        <p:nvSpPr>
          <p:cNvPr id="28" name="TextBox 27"/>
          <p:cNvSpPr txBox="1"/>
          <p:nvPr/>
        </p:nvSpPr>
        <p:spPr>
          <a:xfrm>
            <a:off x="731520" y="5760720"/>
            <a:ext cx="10698480" cy="365760"/>
          </a:xfrm>
          <a:prstGeom prst="rect">
            <a:avLst/>
          </a:prstGeom>
          <a:noFill/>
        </p:spPr>
        <p:txBody>
          <a:bodyPr wrap="square" lIns="45720" rIns="45720" anchor="t">
            <a:spAutoFit/>
          </a:bodyPr>
          <a:lstStyle/>
          <a:p>
            <a:pPr algn="l">
              <a:spcAft>
                <a:spcPts val="400"/>
              </a:spcAft>
            </a:pPr>
            <a:r>
              <a:rPr sz="1300" b="0" i="1">
                <a:solidFill>
                  <a:srgbClr val="607080"/>
                </a:solidFill>
                <a:latin typeface="Arial"/>
              </a:rPr>
              <a:t>Psychological safety helps teams speak up and learn from mistakes; it complements—not replaces—clinical accountability (Edmondson, 1999).</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4F8FB"/>
        </a:solidFill>
        <a:effectLst/>
      </p:bgPr>
    </p:bg>
    <p:spTree>
      <p:nvGrpSpPr>
        <p:cNvPr id="1" name=""/>
        <p:cNvGrpSpPr/>
        <p:nvPr/>
      </p:nvGrpSpPr>
      <p:grpSpPr>
        <a:xfrm>
          <a:off x="0" y="0"/>
          <a:ext cx="0" cy="0"/>
          <a:chOff x="0" y="0"/>
          <a:chExt cx="0" cy="0"/>
        </a:xfrm>
      </p:grpSpPr>
      <p:sp>
        <p:nvSpPr>
          <p:cNvPr id="2" name="TextBox 1"/>
          <p:cNvSpPr txBox="1"/>
          <p:nvPr/>
        </p:nvSpPr>
        <p:spPr>
          <a:xfrm>
            <a:off x="566928" y="274320"/>
            <a:ext cx="4114800" cy="256032"/>
          </a:xfrm>
          <a:prstGeom prst="rect">
            <a:avLst/>
          </a:prstGeom>
          <a:noFill/>
        </p:spPr>
        <p:txBody>
          <a:bodyPr wrap="square" lIns="45720" rIns="45720" anchor="t">
            <a:spAutoFit/>
          </a:bodyPr>
          <a:lstStyle/>
          <a:p>
            <a:pPr algn="l">
              <a:spcAft>
                <a:spcPts val="400"/>
              </a:spcAft>
            </a:pPr>
            <a:r>
              <a:rPr sz="1000" b="1" i="0">
                <a:solidFill>
                  <a:srgbClr val="009691"/>
                </a:solidFill>
                <a:latin typeface="Arial"/>
              </a:rPr>
              <a:t>IMPLEMENTATION</a:t>
            </a:r>
          </a:p>
        </p:txBody>
      </p:sp>
      <p:sp>
        <p:nvSpPr>
          <p:cNvPr id="3" name="TextBox 2"/>
          <p:cNvSpPr txBox="1"/>
          <p:nvPr/>
        </p:nvSpPr>
        <p:spPr>
          <a:xfrm>
            <a:off x="566928" y="566928"/>
            <a:ext cx="10972800" cy="566928"/>
          </a:xfrm>
          <a:prstGeom prst="rect">
            <a:avLst/>
          </a:prstGeom>
          <a:noFill/>
        </p:spPr>
        <p:txBody>
          <a:bodyPr wrap="square" lIns="45720" rIns="45720" anchor="t">
            <a:spAutoFit/>
          </a:bodyPr>
          <a:lstStyle/>
          <a:p>
            <a:pPr algn="l">
              <a:spcAft>
                <a:spcPts val="400"/>
              </a:spcAft>
            </a:pPr>
            <a:r>
              <a:rPr sz="2700" b="1" i="0">
                <a:solidFill>
                  <a:srgbClr val="112642"/>
                </a:solidFill>
                <a:latin typeface="Arial"/>
              </a:rPr>
              <a:t>Deliver in phases and measure what matters</a:t>
            </a:r>
          </a:p>
        </p:txBody>
      </p:sp>
      <p:sp>
        <p:nvSpPr>
          <p:cNvPr id="4" name="Rectangle 3"/>
          <p:cNvSpPr/>
          <p:nvPr/>
        </p:nvSpPr>
        <p:spPr>
          <a:xfrm>
            <a:off x="566928" y="1225296"/>
            <a:ext cx="749808" cy="50292"/>
          </a:xfrm>
          <a:prstGeom prst="rect">
            <a:avLst/>
          </a:prstGeom>
          <a:solidFill>
            <a:srgbClr val="0096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9372600" y="6519672"/>
            <a:ext cx="2240280" cy="164592"/>
          </a:xfrm>
          <a:prstGeom prst="rect">
            <a:avLst/>
          </a:prstGeom>
          <a:noFill/>
        </p:spPr>
        <p:txBody>
          <a:bodyPr wrap="square" lIns="45720" rIns="45720" anchor="t">
            <a:spAutoFit/>
          </a:bodyPr>
          <a:lstStyle/>
          <a:p>
            <a:pPr algn="r">
              <a:spcAft>
                <a:spcPts val="400"/>
              </a:spcAft>
            </a:pPr>
            <a:r>
              <a:rPr sz="800" b="1" i="0">
                <a:solidFill>
                  <a:srgbClr val="607080"/>
                </a:solidFill>
                <a:latin typeface="Arial"/>
              </a:rPr>
              <a:t>HEALTHCONNECT UK  •  10</a:t>
            </a:r>
          </a:p>
        </p:txBody>
      </p:sp>
      <p:sp>
        <p:nvSpPr>
          <p:cNvPr id="6" name="Rounded Rectangle 5"/>
          <p:cNvSpPr/>
          <p:nvPr/>
        </p:nvSpPr>
        <p:spPr>
          <a:xfrm>
            <a:off x="685800" y="1691640"/>
            <a:ext cx="3456432" cy="1874519"/>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68680" y="1874519"/>
            <a:ext cx="3017520" cy="256032"/>
          </a:xfrm>
          <a:prstGeom prst="rect">
            <a:avLst/>
          </a:prstGeom>
          <a:noFill/>
        </p:spPr>
        <p:txBody>
          <a:bodyPr wrap="square" lIns="45720" rIns="45720" anchor="t">
            <a:spAutoFit/>
          </a:bodyPr>
          <a:lstStyle/>
          <a:p>
            <a:pPr algn="l">
              <a:spcAft>
                <a:spcPts val="400"/>
              </a:spcAft>
            </a:pPr>
            <a:r>
              <a:rPr sz="1200" b="1" i="0">
                <a:solidFill>
                  <a:srgbClr val="009691"/>
                </a:solidFill>
                <a:latin typeface="Arial"/>
              </a:rPr>
              <a:t>0–90 days</a:t>
            </a:r>
          </a:p>
        </p:txBody>
      </p:sp>
      <p:sp>
        <p:nvSpPr>
          <p:cNvPr id="8" name="TextBox 7"/>
          <p:cNvSpPr txBox="1"/>
          <p:nvPr/>
        </p:nvSpPr>
        <p:spPr>
          <a:xfrm>
            <a:off x="868680" y="2221992"/>
            <a:ext cx="3017520" cy="320040"/>
          </a:xfrm>
          <a:prstGeom prst="rect">
            <a:avLst/>
          </a:prstGeom>
          <a:noFill/>
        </p:spPr>
        <p:txBody>
          <a:bodyPr wrap="square" lIns="45720" rIns="45720" anchor="t">
            <a:spAutoFit/>
          </a:bodyPr>
          <a:lstStyle/>
          <a:p>
            <a:pPr algn="l">
              <a:spcAft>
                <a:spcPts val="400"/>
              </a:spcAft>
            </a:pPr>
            <a:r>
              <a:rPr sz="1600" b="1" i="0">
                <a:solidFill>
                  <a:srgbClr val="112642"/>
                </a:solidFill>
                <a:latin typeface="Arial"/>
              </a:rPr>
              <a:t>Diagnose + stabilise</a:t>
            </a:r>
          </a:p>
        </p:txBody>
      </p:sp>
      <p:sp>
        <p:nvSpPr>
          <p:cNvPr id="9" name="TextBox 8"/>
          <p:cNvSpPr txBox="1"/>
          <p:nvPr/>
        </p:nvSpPr>
        <p:spPr>
          <a:xfrm>
            <a:off x="868680" y="2679192"/>
            <a:ext cx="3035808" cy="658368"/>
          </a:xfrm>
          <a:prstGeom prst="rect">
            <a:avLst/>
          </a:prstGeom>
          <a:noFill/>
        </p:spPr>
        <p:txBody>
          <a:bodyPr wrap="square" lIns="45720" rIns="45720" anchor="t">
            <a:spAutoFit/>
          </a:bodyPr>
          <a:lstStyle/>
          <a:p>
            <a:pPr algn="l">
              <a:spcAft>
                <a:spcPts val="400"/>
              </a:spcAft>
            </a:pPr>
            <a:r>
              <a:rPr sz="1300" b="0" i="0">
                <a:solidFill>
                  <a:srgbClr val="253445"/>
                </a:solidFill>
                <a:latin typeface="Arial"/>
              </a:rPr>
              <a:t>Skills/turnover baseline; workload pulse; critical-role map; revise job criteria.</a:t>
            </a:r>
          </a:p>
        </p:txBody>
      </p:sp>
      <p:sp>
        <p:nvSpPr>
          <p:cNvPr id="10" name="Rounded Rectangle 9"/>
          <p:cNvSpPr/>
          <p:nvPr/>
        </p:nvSpPr>
        <p:spPr>
          <a:xfrm>
            <a:off x="4480560" y="1691640"/>
            <a:ext cx="3456432" cy="1874519"/>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663440" y="1874519"/>
            <a:ext cx="3017520" cy="256032"/>
          </a:xfrm>
          <a:prstGeom prst="rect">
            <a:avLst/>
          </a:prstGeom>
          <a:noFill/>
        </p:spPr>
        <p:txBody>
          <a:bodyPr wrap="square" lIns="45720" rIns="45720" anchor="t">
            <a:spAutoFit/>
          </a:bodyPr>
          <a:lstStyle/>
          <a:p>
            <a:pPr algn="l">
              <a:spcAft>
                <a:spcPts val="400"/>
              </a:spcAft>
            </a:pPr>
            <a:r>
              <a:rPr sz="1200" b="1" i="0">
                <a:solidFill>
                  <a:srgbClr val="009691"/>
                </a:solidFill>
                <a:latin typeface="Arial"/>
              </a:rPr>
              <a:t>3–6 months</a:t>
            </a:r>
          </a:p>
        </p:txBody>
      </p:sp>
      <p:sp>
        <p:nvSpPr>
          <p:cNvPr id="12" name="TextBox 11"/>
          <p:cNvSpPr txBox="1"/>
          <p:nvPr/>
        </p:nvSpPr>
        <p:spPr>
          <a:xfrm>
            <a:off x="4663440" y="2221992"/>
            <a:ext cx="3017520" cy="320040"/>
          </a:xfrm>
          <a:prstGeom prst="rect">
            <a:avLst/>
          </a:prstGeom>
          <a:noFill/>
        </p:spPr>
        <p:txBody>
          <a:bodyPr wrap="square" lIns="45720" rIns="45720" anchor="t">
            <a:spAutoFit/>
          </a:bodyPr>
          <a:lstStyle/>
          <a:p>
            <a:pPr algn="l">
              <a:spcAft>
                <a:spcPts val="400"/>
              </a:spcAft>
            </a:pPr>
            <a:r>
              <a:rPr sz="1600" b="1" i="0">
                <a:solidFill>
                  <a:srgbClr val="112642"/>
                </a:solidFill>
                <a:latin typeface="Arial"/>
              </a:rPr>
              <a:t>Pilot + build</a:t>
            </a:r>
          </a:p>
        </p:txBody>
      </p:sp>
      <p:sp>
        <p:nvSpPr>
          <p:cNvPr id="13" name="TextBox 12"/>
          <p:cNvSpPr txBox="1"/>
          <p:nvPr/>
        </p:nvSpPr>
        <p:spPr>
          <a:xfrm>
            <a:off x="4663440" y="2679192"/>
            <a:ext cx="3035808" cy="658368"/>
          </a:xfrm>
          <a:prstGeom prst="rect">
            <a:avLst/>
          </a:prstGeom>
          <a:noFill/>
        </p:spPr>
        <p:txBody>
          <a:bodyPr wrap="square" lIns="45720" rIns="45720" anchor="t">
            <a:spAutoFit/>
          </a:bodyPr>
          <a:lstStyle/>
          <a:p>
            <a:pPr algn="l">
              <a:spcAft>
                <a:spcPts val="400"/>
              </a:spcAft>
            </a:pPr>
            <a:r>
              <a:rPr sz="1300" b="0" i="0">
                <a:solidFill>
                  <a:srgbClr val="253445"/>
                </a:solidFill>
                <a:latin typeface="Arial"/>
              </a:rPr>
              <a:t>Structured hiring; RPM nurse pathway; manager coaching; stay interviews.</a:t>
            </a:r>
          </a:p>
        </p:txBody>
      </p:sp>
      <p:sp>
        <p:nvSpPr>
          <p:cNvPr id="14" name="Rounded Rectangle 13"/>
          <p:cNvSpPr/>
          <p:nvPr/>
        </p:nvSpPr>
        <p:spPr>
          <a:xfrm>
            <a:off x="8275320" y="1691640"/>
            <a:ext cx="3456432" cy="1874519"/>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458200" y="1874519"/>
            <a:ext cx="3017520" cy="256032"/>
          </a:xfrm>
          <a:prstGeom prst="rect">
            <a:avLst/>
          </a:prstGeom>
          <a:noFill/>
        </p:spPr>
        <p:txBody>
          <a:bodyPr wrap="square" lIns="45720" rIns="45720" anchor="t">
            <a:spAutoFit/>
          </a:bodyPr>
          <a:lstStyle/>
          <a:p>
            <a:pPr algn="l">
              <a:spcAft>
                <a:spcPts val="400"/>
              </a:spcAft>
            </a:pPr>
            <a:r>
              <a:rPr sz="1200" b="1" i="0">
                <a:solidFill>
                  <a:srgbClr val="009691"/>
                </a:solidFill>
                <a:latin typeface="Arial"/>
              </a:rPr>
              <a:t>6–12 months</a:t>
            </a:r>
          </a:p>
        </p:txBody>
      </p:sp>
      <p:sp>
        <p:nvSpPr>
          <p:cNvPr id="16" name="TextBox 15"/>
          <p:cNvSpPr txBox="1"/>
          <p:nvPr/>
        </p:nvSpPr>
        <p:spPr>
          <a:xfrm>
            <a:off x="8458200" y="2221992"/>
            <a:ext cx="3017520" cy="320040"/>
          </a:xfrm>
          <a:prstGeom prst="rect">
            <a:avLst/>
          </a:prstGeom>
          <a:noFill/>
        </p:spPr>
        <p:txBody>
          <a:bodyPr wrap="square" lIns="45720" rIns="45720" anchor="t">
            <a:spAutoFit/>
          </a:bodyPr>
          <a:lstStyle/>
          <a:p>
            <a:pPr algn="l">
              <a:spcAft>
                <a:spcPts val="400"/>
              </a:spcAft>
            </a:pPr>
            <a:r>
              <a:rPr sz="1600" b="1" i="0">
                <a:solidFill>
                  <a:srgbClr val="112642"/>
                </a:solidFill>
                <a:latin typeface="Arial"/>
              </a:rPr>
              <a:t>Scale + optimise</a:t>
            </a:r>
          </a:p>
        </p:txBody>
      </p:sp>
      <p:sp>
        <p:nvSpPr>
          <p:cNvPr id="17" name="TextBox 16"/>
          <p:cNvSpPr txBox="1"/>
          <p:nvPr/>
        </p:nvSpPr>
        <p:spPr>
          <a:xfrm>
            <a:off x="8458200" y="2679192"/>
            <a:ext cx="3035808" cy="658368"/>
          </a:xfrm>
          <a:prstGeom prst="rect">
            <a:avLst/>
          </a:prstGeom>
          <a:noFill/>
        </p:spPr>
        <p:txBody>
          <a:bodyPr wrap="square" lIns="45720" rIns="45720" anchor="t">
            <a:spAutoFit/>
          </a:bodyPr>
          <a:lstStyle/>
          <a:p>
            <a:pPr algn="l">
              <a:spcAft>
                <a:spcPts val="400"/>
              </a:spcAft>
            </a:pPr>
            <a:r>
              <a:rPr sz="1300" b="0" i="0">
                <a:solidFill>
                  <a:srgbClr val="253445"/>
                </a:solidFill>
                <a:latin typeface="Arial"/>
              </a:rPr>
              <a:t>Internal talent marketplace; succession plans; reward review; quarterly people analytics.</a:t>
            </a:r>
          </a:p>
        </p:txBody>
      </p:sp>
      <p:sp>
        <p:nvSpPr>
          <p:cNvPr id="18" name="TextBox 17"/>
          <p:cNvSpPr txBox="1"/>
          <p:nvPr/>
        </p:nvSpPr>
        <p:spPr>
          <a:xfrm>
            <a:off x="731520" y="3977639"/>
            <a:ext cx="8869680" cy="320040"/>
          </a:xfrm>
          <a:prstGeom prst="rect">
            <a:avLst/>
          </a:prstGeom>
          <a:noFill/>
        </p:spPr>
        <p:txBody>
          <a:bodyPr wrap="square" lIns="45720" rIns="45720" anchor="t">
            <a:spAutoFit/>
          </a:bodyPr>
          <a:lstStyle/>
          <a:p>
            <a:pPr algn="l">
              <a:spcAft>
                <a:spcPts val="400"/>
              </a:spcAft>
            </a:pPr>
            <a:r>
              <a:rPr sz="1800" b="1" i="0">
                <a:solidFill>
                  <a:srgbClr val="112642"/>
                </a:solidFill>
                <a:latin typeface="Arial"/>
              </a:rPr>
              <a:t>Executive dashboard (baseline first; set targets after data validation)</a:t>
            </a:r>
          </a:p>
        </p:txBody>
      </p:sp>
      <p:sp>
        <p:nvSpPr>
          <p:cNvPr id="19" name="TextBox 18"/>
          <p:cNvSpPr txBox="1"/>
          <p:nvPr/>
        </p:nvSpPr>
        <p:spPr>
          <a:xfrm>
            <a:off x="822960" y="4480560"/>
            <a:ext cx="1417320" cy="219456"/>
          </a:xfrm>
          <a:prstGeom prst="rect">
            <a:avLst/>
          </a:prstGeom>
          <a:noFill/>
        </p:spPr>
        <p:txBody>
          <a:bodyPr wrap="square" lIns="45720" rIns="45720" anchor="t">
            <a:spAutoFit/>
          </a:bodyPr>
          <a:lstStyle/>
          <a:p>
            <a:pPr algn="l">
              <a:spcAft>
                <a:spcPts val="400"/>
              </a:spcAft>
            </a:pPr>
            <a:r>
              <a:rPr sz="1200" b="1" i="0">
                <a:solidFill>
                  <a:srgbClr val="009691"/>
                </a:solidFill>
                <a:latin typeface="Arial"/>
              </a:rPr>
              <a:t>Attraction</a:t>
            </a:r>
          </a:p>
        </p:txBody>
      </p:sp>
      <p:sp>
        <p:nvSpPr>
          <p:cNvPr id="20" name="TextBox 19"/>
          <p:cNvSpPr txBox="1"/>
          <p:nvPr/>
        </p:nvSpPr>
        <p:spPr>
          <a:xfrm>
            <a:off x="2331720" y="4480560"/>
            <a:ext cx="8686800" cy="219456"/>
          </a:xfrm>
          <a:prstGeom prst="rect">
            <a:avLst/>
          </a:prstGeom>
          <a:noFill/>
        </p:spPr>
        <p:txBody>
          <a:bodyPr wrap="square" lIns="45720" rIns="45720" anchor="t">
            <a:spAutoFit/>
          </a:bodyPr>
          <a:lstStyle/>
          <a:p>
            <a:pPr algn="l">
              <a:spcAft>
                <a:spcPts val="400"/>
              </a:spcAft>
            </a:pPr>
            <a:r>
              <a:rPr sz="1200" b="0" i="0">
                <a:solidFill>
                  <a:srgbClr val="253445"/>
                </a:solidFill>
                <a:latin typeface="Arial"/>
              </a:rPr>
              <a:t>Time-to-fill critical roles; offer acceptance; source quality</a:t>
            </a:r>
          </a:p>
        </p:txBody>
      </p:sp>
      <p:sp>
        <p:nvSpPr>
          <p:cNvPr id="21" name="TextBox 20"/>
          <p:cNvSpPr txBox="1"/>
          <p:nvPr/>
        </p:nvSpPr>
        <p:spPr>
          <a:xfrm>
            <a:off x="822960" y="4791456"/>
            <a:ext cx="1417320" cy="219456"/>
          </a:xfrm>
          <a:prstGeom prst="rect">
            <a:avLst/>
          </a:prstGeom>
          <a:noFill/>
        </p:spPr>
        <p:txBody>
          <a:bodyPr wrap="square" lIns="45720" rIns="45720" anchor="t">
            <a:spAutoFit/>
          </a:bodyPr>
          <a:lstStyle/>
          <a:p>
            <a:pPr algn="l">
              <a:spcAft>
                <a:spcPts val="400"/>
              </a:spcAft>
            </a:pPr>
            <a:r>
              <a:rPr sz="1200" b="1" i="0">
                <a:solidFill>
                  <a:srgbClr val="009691"/>
                </a:solidFill>
                <a:latin typeface="Arial"/>
              </a:rPr>
              <a:t>Retention</a:t>
            </a:r>
          </a:p>
        </p:txBody>
      </p:sp>
      <p:sp>
        <p:nvSpPr>
          <p:cNvPr id="22" name="TextBox 21"/>
          <p:cNvSpPr txBox="1"/>
          <p:nvPr/>
        </p:nvSpPr>
        <p:spPr>
          <a:xfrm>
            <a:off x="2331720" y="4791456"/>
            <a:ext cx="8686800" cy="219456"/>
          </a:xfrm>
          <a:prstGeom prst="rect">
            <a:avLst/>
          </a:prstGeom>
          <a:noFill/>
        </p:spPr>
        <p:txBody>
          <a:bodyPr wrap="square" lIns="45720" rIns="45720" anchor="t">
            <a:spAutoFit/>
          </a:bodyPr>
          <a:lstStyle/>
          <a:p>
            <a:pPr algn="l">
              <a:spcAft>
                <a:spcPts val="400"/>
              </a:spcAft>
            </a:pPr>
            <a:r>
              <a:rPr sz="1200" b="0" i="0">
                <a:solidFill>
                  <a:srgbClr val="253445"/>
                </a:solidFill>
                <a:latin typeface="Arial"/>
              </a:rPr>
              <a:t>90-day attrition; regretted turnover; internal fill rate</a:t>
            </a:r>
          </a:p>
        </p:txBody>
      </p:sp>
      <p:sp>
        <p:nvSpPr>
          <p:cNvPr id="23" name="TextBox 22"/>
          <p:cNvSpPr txBox="1"/>
          <p:nvPr/>
        </p:nvSpPr>
        <p:spPr>
          <a:xfrm>
            <a:off x="822960" y="5102352"/>
            <a:ext cx="1417320" cy="219456"/>
          </a:xfrm>
          <a:prstGeom prst="rect">
            <a:avLst/>
          </a:prstGeom>
          <a:noFill/>
        </p:spPr>
        <p:txBody>
          <a:bodyPr wrap="square" lIns="45720" rIns="45720" anchor="t">
            <a:spAutoFit/>
          </a:bodyPr>
          <a:lstStyle/>
          <a:p>
            <a:pPr algn="l">
              <a:spcAft>
                <a:spcPts val="400"/>
              </a:spcAft>
            </a:pPr>
            <a:r>
              <a:rPr sz="1200" b="1" i="0">
                <a:solidFill>
                  <a:srgbClr val="009691"/>
                </a:solidFill>
                <a:latin typeface="Arial"/>
              </a:rPr>
              <a:t>Capability</a:t>
            </a:r>
          </a:p>
        </p:txBody>
      </p:sp>
      <p:sp>
        <p:nvSpPr>
          <p:cNvPr id="24" name="TextBox 23"/>
          <p:cNvSpPr txBox="1"/>
          <p:nvPr/>
        </p:nvSpPr>
        <p:spPr>
          <a:xfrm>
            <a:off x="2331720" y="5102352"/>
            <a:ext cx="8686800" cy="219456"/>
          </a:xfrm>
          <a:prstGeom prst="rect">
            <a:avLst/>
          </a:prstGeom>
          <a:noFill/>
        </p:spPr>
        <p:txBody>
          <a:bodyPr wrap="square" lIns="45720" rIns="45720" anchor="t">
            <a:spAutoFit/>
          </a:bodyPr>
          <a:lstStyle/>
          <a:p>
            <a:pPr algn="l">
              <a:spcAft>
                <a:spcPts val="400"/>
              </a:spcAft>
            </a:pPr>
            <a:r>
              <a:rPr sz="1200" b="0" i="0">
                <a:solidFill>
                  <a:srgbClr val="253445"/>
                </a:solidFill>
                <a:latin typeface="Arial"/>
              </a:rPr>
              <a:t>Time-to-competence; skill certification; learning transfer</a:t>
            </a:r>
          </a:p>
        </p:txBody>
      </p:sp>
      <p:sp>
        <p:nvSpPr>
          <p:cNvPr id="25" name="TextBox 24"/>
          <p:cNvSpPr txBox="1"/>
          <p:nvPr/>
        </p:nvSpPr>
        <p:spPr>
          <a:xfrm>
            <a:off x="822960" y="5413248"/>
            <a:ext cx="1417320" cy="219456"/>
          </a:xfrm>
          <a:prstGeom prst="rect">
            <a:avLst/>
          </a:prstGeom>
          <a:noFill/>
        </p:spPr>
        <p:txBody>
          <a:bodyPr wrap="square" lIns="45720" rIns="45720" anchor="t">
            <a:spAutoFit/>
          </a:bodyPr>
          <a:lstStyle/>
          <a:p>
            <a:pPr algn="l">
              <a:spcAft>
                <a:spcPts val="400"/>
              </a:spcAft>
            </a:pPr>
            <a:r>
              <a:rPr sz="1200" b="1" i="0">
                <a:solidFill>
                  <a:srgbClr val="009691"/>
                </a:solidFill>
                <a:latin typeface="Arial"/>
              </a:rPr>
              <a:t>Experience</a:t>
            </a:r>
          </a:p>
        </p:txBody>
      </p:sp>
      <p:sp>
        <p:nvSpPr>
          <p:cNvPr id="26" name="TextBox 25"/>
          <p:cNvSpPr txBox="1"/>
          <p:nvPr/>
        </p:nvSpPr>
        <p:spPr>
          <a:xfrm>
            <a:off x="2331720" y="5413248"/>
            <a:ext cx="8686800" cy="219456"/>
          </a:xfrm>
          <a:prstGeom prst="rect">
            <a:avLst/>
          </a:prstGeom>
          <a:noFill/>
        </p:spPr>
        <p:txBody>
          <a:bodyPr wrap="square" lIns="45720" rIns="45720" anchor="t">
            <a:spAutoFit/>
          </a:bodyPr>
          <a:lstStyle/>
          <a:p>
            <a:pPr algn="l">
              <a:spcAft>
                <a:spcPts val="400"/>
              </a:spcAft>
            </a:pPr>
            <a:r>
              <a:rPr sz="1200" b="0" i="0">
                <a:solidFill>
                  <a:srgbClr val="253445"/>
                </a:solidFill>
                <a:latin typeface="Arial"/>
              </a:rPr>
              <a:t>Engagement pulse; workload/overtime; absence; wellbeing</a:t>
            </a:r>
          </a:p>
        </p:txBody>
      </p:sp>
      <p:sp>
        <p:nvSpPr>
          <p:cNvPr id="27" name="TextBox 26"/>
          <p:cNvSpPr txBox="1"/>
          <p:nvPr/>
        </p:nvSpPr>
        <p:spPr>
          <a:xfrm>
            <a:off x="822960" y="5724144"/>
            <a:ext cx="1417320" cy="219456"/>
          </a:xfrm>
          <a:prstGeom prst="rect">
            <a:avLst/>
          </a:prstGeom>
          <a:noFill/>
        </p:spPr>
        <p:txBody>
          <a:bodyPr wrap="square" lIns="45720" rIns="45720" anchor="t">
            <a:spAutoFit/>
          </a:bodyPr>
          <a:lstStyle/>
          <a:p>
            <a:pPr algn="l">
              <a:spcAft>
                <a:spcPts val="400"/>
              </a:spcAft>
            </a:pPr>
            <a:r>
              <a:rPr sz="1200" b="1" i="0">
                <a:solidFill>
                  <a:srgbClr val="009691"/>
                </a:solidFill>
                <a:latin typeface="Arial"/>
              </a:rPr>
              <a:t>Service</a:t>
            </a:r>
          </a:p>
        </p:txBody>
      </p:sp>
      <p:sp>
        <p:nvSpPr>
          <p:cNvPr id="28" name="TextBox 27"/>
          <p:cNvSpPr txBox="1"/>
          <p:nvPr/>
        </p:nvSpPr>
        <p:spPr>
          <a:xfrm>
            <a:off x="2331720" y="5724144"/>
            <a:ext cx="8686800" cy="219456"/>
          </a:xfrm>
          <a:prstGeom prst="rect">
            <a:avLst/>
          </a:prstGeom>
          <a:noFill/>
        </p:spPr>
        <p:txBody>
          <a:bodyPr wrap="square" lIns="45720" rIns="45720" anchor="t">
            <a:spAutoFit/>
          </a:bodyPr>
          <a:lstStyle/>
          <a:p>
            <a:pPr algn="l">
              <a:spcAft>
                <a:spcPts val="400"/>
              </a:spcAft>
            </a:pPr>
            <a:r>
              <a:rPr sz="1200" b="0" i="0">
                <a:solidFill>
                  <a:srgbClr val="253445"/>
                </a:solidFill>
                <a:latin typeface="Arial"/>
              </a:rPr>
              <a:t>Patient experience; safety indicators; response time; quality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112642"/>
        </a:solidFill>
        <a:effectLst/>
      </p:bgPr>
    </p:bg>
    <p:spTree>
      <p:nvGrpSpPr>
        <p:cNvPr id="1" name=""/>
        <p:cNvGrpSpPr/>
        <p:nvPr/>
      </p:nvGrpSpPr>
      <p:grpSpPr>
        <a:xfrm>
          <a:off x="0" y="0"/>
          <a:ext cx="0" cy="0"/>
          <a:chOff x="0" y="0"/>
          <a:chExt cx="0" cy="0"/>
        </a:xfrm>
      </p:grpSpPr>
      <p:sp>
        <p:nvSpPr>
          <p:cNvPr id="2" name="TextBox 1"/>
          <p:cNvSpPr txBox="1"/>
          <p:nvPr/>
        </p:nvSpPr>
        <p:spPr>
          <a:xfrm>
            <a:off x="685800" y="502920"/>
            <a:ext cx="3657600" cy="292608"/>
          </a:xfrm>
          <a:prstGeom prst="rect">
            <a:avLst/>
          </a:prstGeom>
          <a:noFill/>
        </p:spPr>
        <p:txBody>
          <a:bodyPr wrap="square" lIns="45720" rIns="45720" anchor="t">
            <a:spAutoFit/>
          </a:bodyPr>
          <a:lstStyle/>
          <a:p>
            <a:pPr algn="l">
              <a:spcAft>
                <a:spcPts val="400"/>
              </a:spcAft>
            </a:pPr>
            <a:r>
              <a:rPr sz="1100" b="1" i="0">
                <a:solidFill>
                  <a:srgbClr val="009691"/>
                </a:solidFill>
                <a:latin typeface="Arial"/>
              </a:rPr>
              <a:t>The Board decision</a:t>
            </a:r>
          </a:p>
        </p:txBody>
      </p:sp>
      <p:sp>
        <p:nvSpPr>
          <p:cNvPr id="3" name="TextBox 2"/>
          <p:cNvSpPr txBox="1"/>
          <p:nvPr/>
        </p:nvSpPr>
        <p:spPr>
          <a:xfrm>
            <a:off x="685800" y="914400"/>
            <a:ext cx="10698480" cy="640080"/>
          </a:xfrm>
          <a:prstGeom prst="rect">
            <a:avLst/>
          </a:prstGeom>
          <a:noFill/>
        </p:spPr>
        <p:txBody>
          <a:bodyPr wrap="square" lIns="45720" rIns="45720" anchor="t">
            <a:spAutoFit/>
          </a:bodyPr>
          <a:lstStyle/>
          <a:p>
            <a:pPr algn="l">
              <a:spcAft>
                <a:spcPts val="400"/>
              </a:spcAft>
            </a:pPr>
            <a:r>
              <a:rPr sz="2900" b="1" i="0">
                <a:solidFill>
                  <a:srgbClr val="FFFFFF"/>
                </a:solidFill>
                <a:latin typeface="Arial"/>
              </a:rPr>
              <a:t>Build a workforce system that scales with care</a:t>
            </a:r>
          </a:p>
        </p:txBody>
      </p:sp>
      <p:sp>
        <p:nvSpPr>
          <p:cNvPr id="4" name="TextBox 3"/>
          <p:cNvSpPr txBox="1"/>
          <p:nvPr/>
        </p:nvSpPr>
        <p:spPr>
          <a:xfrm>
            <a:off x="731520" y="1828800"/>
            <a:ext cx="4572000" cy="365760"/>
          </a:xfrm>
          <a:prstGeom prst="rect">
            <a:avLst/>
          </a:prstGeom>
          <a:noFill/>
        </p:spPr>
        <p:txBody>
          <a:bodyPr wrap="square" lIns="45720" rIns="45720" anchor="t">
            <a:spAutoFit/>
          </a:bodyPr>
          <a:lstStyle/>
          <a:p>
            <a:pPr algn="l">
              <a:spcAft>
                <a:spcPts val="400"/>
              </a:spcAft>
            </a:pPr>
            <a:r>
              <a:rPr sz="1800" b="1" i="0">
                <a:solidFill>
                  <a:srgbClr val="CBDDE8"/>
                </a:solidFill>
                <a:latin typeface="Arial"/>
              </a:rPr>
              <a:t>Approve three connected priorities</a:t>
            </a:r>
          </a:p>
        </p:txBody>
      </p:sp>
      <p:sp>
        <p:nvSpPr>
          <p:cNvPr id="5" name="Rounded Rectangle 4"/>
          <p:cNvSpPr/>
          <p:nvPr/>
        </p:nvSpPr>
        <p:spPr>
          <a:xfrm>
            <a:off x="749808" y="2514600"/>
            <a:ext cx="822960" cy="502920"/>
          </a:xfrm>
          <a:prstGeom prst="roundRect">
            <a:avLst/>
          </a:prstGeom>
          <a:solidFill>
            <a:srgbClr val="0096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786384" y="2633472"/>
            <a:ext cx="749808" cy="228600"/>
          </a:xfrm>
          <a:prstGeom prst="rect">
            <a:avLst/>
          </a:prstGeom>
          <a:noFill/>
        </p:spPr>
        <p:txBody>
          <a:bodyPr wrap="square" lIns="45720" rIns="45720" anchor="t">
            <a:spAutoFit/>
          </a:bodyPr>
          <a:lstStyle/>
          <a:p>
            <a:pPr algn="ctr">
              <a:spcAft>
                <a:spcPts val="400"/>
              </a:spcAft>
            </a:pPr>
            <a:r>
              <a:rPr sz="1200" b="1" i="0">
                <a:solidFill>
                  <a:srgbClr val="FFFFFF"/>
                </a:solidFill>
                <a:latin typeface="Arial"/>
              </a:rPr>
              <a:t>01  Plan</a:t>
            </a:r>
          </a:p>
        </p:txBody>
      </p:sp>
      <p:sp>
        <p:nvSpPr>
          <p:cNvPr id="7" name="TextBox 6"/>
          <p:cNvSpPr txBox="1"/>
          <p:nvPr/>
        </p:nvSpPr>
        <p:spPr>
          <a:xfrm>
            <a:off x="1828800" y="2551176"/>
            <a:ext cx="8961120" cy="420624"/>
          </a:xfrm>
          <a:prstGeom prst="rect">
            <a:avLst/>
          </a:prstGeom>
          <a:noFill/>
        </p:spPr>
        <p:txBody>
          <a:bodyPr wrap="square" lIns="45720" rIns="45720" anchor="t">
            <a:spAutoFit/>
          </a:bodyPr>
          <a:lstStyle/>
          <a:p>
            <a:pPr algn="l">
              <a:spcAft>
                <a:spcPts val="400"/>
              </a:spcAft>
            </a:pPr>
            <a:r>
              <a:rPr sz="1700" b="1" i="0">
                <a:solidFill>
                  <a:srgbClr val="FFFFFF"/>
                </a:solidFill>
                <a:latin typeface="Arial"/>
              </a:rPr>
              <a:t>Fund a quarterly, skills-based workforce plan focused on critical roles.</a:t>
            </a:r>
          </a:p>
        </p:txBody>
      </p:sp>
      <p:sp>
        <p:nvSpPr>
          <p:cNvPr id="8" name="Rounded Rectangle 7"/>
          <p:cNvSpPr/>
          <p:nvPr/>
        </p:nvSpPr>
        <p:spPr>
          <a:xfrm>
            <a:off x="749808" y="3474720"/>
            <a:ext cx="822960" cy="502920"/>
          </a:xfrm>
          <a:prstGeom prst="roundRect">
            <a:avLst/>
          </a:prstGeom>
          <a:solidFill>
            <a:srgbClr val="0096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786384" y="3593591"/>
            <a:ext cx="749808" cy="228600"/>
          </a:xfrm>
          <a:prstGeom prst="rect">
            <a:avLst/>
          </a:prstGeom>
          <a:noFill/>
        </p:spPr>
        <p:txBody>
          <a:bodyPr wrap="square" lIns="45720" rIns="45720" anchor="t">
            <a:spAutoFit/>
          </a:bodyPr>
          <a:lstStyle/>
          <a:p>
            <a:pPr algn="ctr">
              <a:spcAft>
                <a:spcPts val="400"/>
              </a:spcAft>
            </a:pPr>
            <a:r>
              <a:rPr sz="1200" b="1" i="0">
                <a:solidFill>
                  <a:srgbClr val="FFFFFF"/>
                </a:solidFill>
                <a:latin typeface="Arial"/>
              </a:rPr>
              <a:t>02  Grow</a:t>
            </a:r>
          </a:p>
        </p:txBody>
      </p:sp>
      <p:sp>
        <p:nvSpPr>
          <p:cNvPr id="10" name="TextBox 9"/>
          <p:cNvSpPr txBox="1"/>
          <p:nvPr/>
        </p:nvSpPr>
        <p:spPr>
          <a:xfrm>
            <a:off x="1828800" y="3511296"/>
            <a:ext cx="8961120" cy="420624"/>
          </a:xfrm>
          <a:prstGeom prst="rect">
            <a:avLst/>
          </a:prstGeom>
          <a:noFill/>
        </p:spPr>
        <p:txBody>
          <a:bodyPr wrap="square" lIns="45720" rIns="45720" anchor="t">
            <a:spAutoFit/>
          </a:bodyPr>
          <a:lstStyle/>
          <a:p>
            <a:pPr algn="l">
              <a:spcAft>
                <a:spcPts val="400"/>
              </a:spcAft>
            </a:pPr>
            <a:r>
              <a:rPr sz="1700" b="1" i="0">
                <a:solidFill>
                  <a:srgbClr val="FFFFFF"/>
                </a:solidFill>
                <a:latin typeface="Arial"/>
              </a:rPr>
              <a:t>Blend targeted recruitment with internal mobility and role-based development.</a:t>
            </a:r>
          </a:p>
        </p:txBody>
      </p:sp>
      <p:sp>
        <p:nvSpPr>
          <p:cNvPr id="11" name="Rounded Rectangle 10"/>
          <p:cNvSpPr/>
          <p:nvPr/>
        </p:nvSpPr>
        <p:spPr>
          <a:xfrm>
            <a:off x="749808" y="4434840"/>
            <a:ext cx="822960" cy="502920"/>
          </a:xfrm>
          <a:prstGeom prst="roundRect">
            <a:avLst/>
          </a:prstGeom>
          <a:solidFill>
            <a:srgbClr val="F0A3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786384" y="4553712"/>
            <a:ext cx="749808" cy="228600"/>
          </a:xfrm>
          <a:prstGeom prst="rect">
            <a:avLst/>
          </a:prstGeom>
          <a:noFill/>
        </p:spPr>
        <p:txBody>
          <a:bodyPr wrap="square" lIns="45720" rIns="45720" anchor="t">
            <a:spAutoFit/>
          </a:bodyPr>
          <a:lstStyle/>
          <a:p>
            <a:pPr algn="ctr">
              <a:spcAft>
                <a:spcPts val="400"/>
              </a:spcAft>
            </a:pPr>
            <a:r>
              <a:rPr sz="1200" b="1" i="0">
                <a:solidFill>
                  <a:srgbClr val="FFFFFF"/>
                </a:solidFill>
                <a:latin typeface="Arial"/>
              </a:rPr>
              <a:t>03  Sustain</a:t>
            </a:r>
          </a:p>
        </p:txBody>
      </p:sp>
      <p:sp>
        <p:nvSpPr>
          <p:cNvPr id="13" name="TextBox 12"/>
          <p:cNvSpPr txBox="1"/>
          <p:nvPr/>
        </p:nvSpPr>
        <p:spPr>
          <a:xfrm>
            <a:off x="1828800" y="4471416"/>
            <a:ext cx="8961120" cy="420624"/>
          </a:xfrm>
          <a:prstGeom prst="rect">
            <a:avLst/>
          </a:prstGeom>
          <a:noFill/>
        </p:spPr>
        <p:txBody>
          <a:bodyPr wrap="square" lIns="45720" rIns="45720" anchor="t">
            <a:spAutoFit/>
          </a:bodyPr>
          <a:lstStyle/>
          <a:p>
            <a:pPr algn="l">
              <a:spcAft>
                <a:spcPts val="400"/>
              </a:spcAft>
            </a:pPr>
            <a:r>
              <a:rPr sz="1700" b="1" i="0">
                <a:solidFill>
                  <a:srgbClr val="FFFFFF"/>
                </a:solidFill>
                <a:latin typeface="Arial"/>
              </a:rPr>
              <a:t>Hold leaders accountable for fair performance, safe workloads and engagement.</a:t>
            </a:r>
          </a:p>
        </p:txBody>
      </p:sp>
      <p:sp>
        <p:nvSpPr>
          <p:cNvPr id="14" name="Rectangle 13"/>
          <p:cNvSpPr/>
          <p:nvPr/>
        </p:nvSpPr>
        <p:spPr>
          <a:xfrm>
            <a:off x="749808" y="5760720"/>
            <a:ext cx="10515600" cy="18288"/>
          </a:xfrm>
          <a:prstGeom prst="rect">
            <a:avLst/>
          </a:prstGeom>
          <a:solidFill>
            <a:srgbClr val="47637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749808" y="5989320"/>
            <a:ext cx="10698480" cy="365760"/>
          </a:xfrm>
          <a:prstGeom prst="rect">
            <a:avLst/>
          </a:prstGeom>
          <a:noFill/>
        </p:spPr>
        <p:txBody>
          <a:bodyPr wrap="square" lIns="45720" rIns="45720" anchor="t">
            <a:spAutoFit/>
          </a:bodyPr>
          <a:lstStyle/>
          <a:p>
            <a:pPr algn="l">
              <a:spcAft>
                <a:spcPts val="400"/>
              </a:spcAft>
            </a:pPr>
            <a:r>
              <a:rPr sz="1400" b="1" i="0">
                <a:solidFill>
                  <a:srgbClr val="CBDDE8"/>
                </a:solidFill>
                <a:latin typeface="Arial"/>
              </a:rPr>
              <a:t>Expected value: stronger capability • lower avoidable turnover • healthier teams • safer, more reliable digital care</a:t>
            </a:r>
          </a:p>
        </p:txBody>
      </p:sp>
      <p:sp>
        <p:nvSpPr>
          <p:cNvPr id="16" name="TextBox 15"/>
          <p:cNvSpPr txBox="1"/>
          <p:nvPr/>
        </p:nvSpPr>
        <p:spPr>
          <a:xfrm>
            <a:off x="749808" y="6473952"/>
            <a:ext cx="2743200" cy="182880"/>
          </a:xfrm>
          <a:prstGeom prst="rect">
            <a:avLst/>
          </a:prstGeom>
          <a:noFill/>
        </p:spPr>
        <p:txBody>
          <a:bodyPr wrap="square" lIns="45720" rIns="45720" anchor="t">
            <a:spAutoFit/>
          </a:bodyPr>
          <a:lstStyle/>
          <a:p>
            <a:pPr algn="l">
              <a:spcAft>
                <a:spcPts val="400"/>
              </a:spcAft>
            </a:pPr>
            <a:r>
              <a:rPr sz="900" b="0" i="0">
                <a:solidFill>
                  <a:srgbClr val="CBDDE8"/>
                </a:solidFill>
                <a:latin typeface="Arial"/>
              </a:rPr>
              <a:t>Questions &amp; discussion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4F8FB"/>
        </a:solidFill>
        <a:effectLst/>
      </p:bgPr>
    </p:bg>
    <p:spTree>
      <p:nvGrpSpPr>
        <p:cNvPr id="1" name=""/>
        <p:cNvGrpSpPr/>
        <p:nvPr/>
      </p:nvGrpSpPr>
      <p:grpSpPr>
        <a:xfrm>
          <a:off x="0" y="0"/>
          <a:ext cx="0" cy="0"/>
          <a:chOff x="0" y="0"/>
          <a:chExt cx="0" cy="0"/>
        </a:xfrm>
      </p:grpSpPr>
      <p:sp>
        <p:nvSpPr>
          <p:cNvPr id="2" name="TextBox 1"/>
          <p:cNvSpPr txBox="1"/>
          <p:nvPr/>
        </p:nvSpPr>
        <p:spPr>
          <a:xfrm>
            <a:off x="566928" y="274320"/>
            <a:ext cx="4114800" cy="256032"/>
          </a:xfrm>
          <a:prstGeom prst="rect">
            <a:avLst/>
          </a:prstGeom>
          <a:noFill/>
        </p:spPr>
        <p:txBody>
          <a:bodyPr wrap="square" lIns="45720" rIns="45720" anchor="t">
            <a:spAutoFit/>
          </a:bodyPr>
          <a:lstStyle/>
          <a:p>
            <a:pPr algn="l">
              <a:spcAft>
                <a:spcPts val="400"/>
              </a:spcAft>
            </a:pPr>
            <a:r>
              <a:rPr sz="1000" b="1" i="0">
                <a:solidFill>
                  <a:srgbClr val="009691"/>
                </a:solidFill>
                <a:latin typeface="Arial"/>
              </a:rPr>
              <a:t>SOURCES</a:t>
            </a:r>
          </a:p>
        </p:txBody>
      </p:sp>
      <p:sp>
        <p:nvSpPr>
          <p:cNvPr id="3" name="TextBox 2"/>
          <p:cNvSpPr txBox="1"/>
          <p:nvPr/>
        </p:nvSpPr>
        <p:spPr>
          <a:xfrm>
            <a:off x="566928" y="566928"/>
            <a:ext cx="10972800" cy="507831"/>
          </a:xfrm>
          <a:prstGeom prst="rect">
            <a:avLst/>
          </a:prstGeom>
          <a:noFill/>
        </p:spPr>
        <p:txBody>
          <a:bodyPr wrap="square" lIns="45720" rIns="45720" anchor="t">
            <a:spAutoFit/>
          </a:bodyPr>
          <a:lstStyle/>
          <a:p>
            <a:pPr algn="ctr">
              <a:spcAft>
                <a:spcPts val="400"/>
              </a:spcAft>
            </a:pPr>
            <a:r>
              <a:rPr sz="2700" b="1" i="0" dirty="0">
                <a:solidFill>
                  <a:srgbClr val="112642"/>
                </a:solidFill>
                <a:latin typeface="Arial"/>
              </a:rPr>
              <a:t>References </a:t>
            </a:r>
          </a:p>
        </p:txBody>
      </p:sp>
      <p:sp>
        <p:nvSpPr>
          <p:cNvPr id="4" name="Rectangle 3"/>
          <p:cNvSpPr/>
          <p:nvPr/>
        </p:nvSpPr>
        <p:spPr>
          <a:xfrm>
            <a:off x="566928" y="1225296"/>
            <a:ext cx="749808" cy="50292"/>
          </a:xfrm>
          <a:prstGeom prst="rect">
            <a:avLst/>
          </a:prstGeom>
          <a:solidFill>
            <a:srgbClr val="0096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9372600" y="6519672"/>
            <a:ext cx="2240280" cy="164592"/>
          </a:xfrm>
          <a:prstGeom prst="rect">
            <a:avLst/>
          </a:prstGeom>
          <a:noFill/>
        </p:spPr>
        <p:txBody>
          <a:bodyPr wrap="square" lIns="45720" rIns="45720" anchor="t">
            <a:spAutoFit/>
          </a:bodyPr>
          <a:lstStyle/>
          <a:p>
            <a:pPr algn="r">
              <a:spcAft>
                <a:spcPts val="400"/>
              </a:spcAft>
            </a:pPr>
            <a:r>
              <a:rPr sz="800" b="1" i="0">
                <a:solidFill>
                  <a:srgbClr val="607080"/>
                </a:solidFill>
                <a:latin typeface="Arial"/>
              </a:rPr>
              <a:t>HEALTHCONNECT UK  •  12</a:t>
            </a:r>
          </a:p>
        </p:txBody>
      </p:sp>
      <p:sp>
        <p:nvSpPr>
          <p:cNvPr id="6" name="TextBox 5"/>
          <p:cNvSpPr txBox="1"/>
          <p:nvPr/>
        </p:nvSpPr>
        <p:spPr>
          <a:xfrm>
            <a:off x="640080" y="1463040"/>
            <a:ext cx="182880" cy="182880"/>
          </a:xfrm>
          <a:prstGeom prst="rect">
            <a:avLst/>
          </a:prstGeom>
          <a:noFill/>
        </p:spPr>
        <p:txBody>
          <a:bodyPr wrap="square" lIns="45720" rIns="45720" anchor="t">
            <a:spAutoFit/>
          </a:bodyPr>
          <a:lstStyle/>
          <a:p>
            <a:pPr algn="l">
              <a:spcAft>
                <a:spcPts val="400"/>
              </a:spcAft>
            </a:pPr>
            <a:endParaRPr/>
          </a:p>
        </p:txBody>
      </p:sp>
      <p:sp>
        <p:nvSpPr>
          <p:cNvPr id="7" name="TextBox 6"/>
          <p:cNvSpPr txBox="1"/>
          <p:nvPr/>
        </p:nvSpPr>
        <p:spPr>
          <a:xfrm>
            <a:off x="658368" y="1572768"/>
            <a:ext cx="5440680" cy="4526280"/>
          </a:xfrm>
          <a:prstGeom prst="rect">
            <a:avLst/>
          </a:prstGeom>
          <a:noFill/>
        </p:spPr>
        <p:txBody>
          <a:bodyPr wrap="square" lIns="73152" tIns="27432" rIns="54864" bIns="18288">
            <a:spAutoFit/>
          </a:bodyPr>
          <a:lstStyle/>
          <a:p>
            <a:pPr>
              <a:spcAft>
                <a:spcPts val="700"/>
              </a:spcAft>
              <a:defRPr sz="1100">
                <a:solidFill>
                  <a:srgbClr val="253445"/>
                </a:solidFill>
                <a:latin typeface="Arial"/>
              </a:defRPr>
            </a:pPr>
            <a:r>
              <a:t>•  Armstrong, M. and Taylor, S. (2023) Armstrong’s Handbook of Human Resource Management Practice. 16th edn. London: Kogan Page.</a:t>
            </a:r>
          </a:p>
          <a:p>
            <a:pPr>
              <a:spcAft>
                <a:spcPts val="700"/>
              </a:spcAft>
              <a:defRPr sz="1100">
                <a:solidFill>
                  <a:srgbClr val="253445"/>
                </a:solidFill>
                <a:latin typeface="Arial"/>
              </a:defRPr>
            </a:pPr>
            <a:r>
              <a:t>•  Bakker, A.B. and Demerouti, E. (2007) ‘The Job Demands–Resources model: state of the art’, Journal of Managerial Psychology, 22(3), pp. 309–328.</a:t>
            </a:r>
          </a:p>
          <a:p>
            <a:pPr>
              <a:spcAft>
                <a:spcPts val="700"/>
              </a:spcAft>
              <a:defRPr sz="1100">
                <a:solidFill>
                  <a:srgbClr val="253445"/>
                </a:solidFill>
                <a:latin typeface="Arial"/>
              </a:defRPr>
            </a:pPr>
            <a:r>
              <a:t>•  Boxall, P. and Purcell, J. (2016) Strategy and Human Resource Management. 4th edn. London: Palgrave Macmillan.</a:t>
            </a:r>
          </a:p>
          <a:p>
            <a:pPr>
              <a:spcAft>
                <a:spcPts val="700"/>
              </a:spcAft>
              <a:defRPr sz="1100">
                <a:solidFill>
                  <a:srgbClr val="253445"/>
                </a:solidFill>
                <a:latin typeface="Arial"/>
              </a:defRPr>
            </a:pPr>
            <a:r>
              <a:t>•  CIPD (2023) Learning at Work 2023. London: Chartered Institute of Personnel and Development.</a:t>
            </a:r>
          </a:p>
          <a:p>
            <a:pPr>
              <a:spcAft>
                <a:spcPts val="700"/>
              </a:spcAft>
              <a:defRPr sz="1100">
                <a:solidFill>
                  <a:srgbClr val="253445"/>
                </a:solidFill>
                <a:latin typeface="Arial"/>
              </a:defRPr>
            </a:pPr>
            <a:r>
              <a:t>•  CIPD (2024) Resourcing and Talent Planning Report 2024. London: Chartered Institute of Personnel and Development.</a:t>
            </a:r>
          </a:p>
        </p:txBody>
      </p:sp>
      <p:sp>
        <p:nvSpPr>
          <p:cNvPr id="8" name="TextBox 7"/>
          <p:cNvSpPr txBox="1"/>
          <p:nvPr/>
        </p:nvSpPr>
        <p:spPr>
          <a:xfrm>
            <a:off x="6245352" y="1572768"/>
            <a:ext cx="5303520" cy="4526280"/>
          </a:xfrm>
          <a:prstGeom prst="rect">
            <a:avLst/>
          </a:prstGeom>
          <a:noFill/>
        </p:spPr>
        <p:txBody>
          <a:bodyPr wrap="square" lIns="73152" tIns="27432" rIns="54864" bIns="18288">
            <a:spAutoFit/>
          </a:bodyPr>
          <a:lstStyle/>
          <a:p>
            <a:pPr>
              <a:spcAft>
                <a:spcPts val="700"/>
              </a:spcAft>
              <a:defRPr sz="1100">
                <a:solidFill>
                  <a:srgbClr val="253445"/>
                </a:solidFill>
                <a:latin typeface="Arial"/>
              </a:defRPr>
            </a:pPr>
            <a:r>
              <a:t>•  DeNisi, A.S. and Murphy, K.R. (2017) ‘Performance appraisal and performance management: 100 years of progress?’, Journal of Applied Psychology, 102(3), pp. 421–433.</a:t>
            </a:r>
          </a:p>
          <a:p>
            <a:pPr>
              <a:spcAft>
                <a:spcPts val="700"/>
              </a:spcAft>
              <a:defRPr sz="1100">
                <a:solidFill>
                  <a:srgbClr val="253445"/>
                </a:solidFill>
                <a:latin typeface="Arial"/>
              </a:defRPr>
            </a:pPr>
            <a:r>
              <a:t>•  Edmondson, A. (1999) ‘Psychological safety and learning behavior in work teams’, Administrative Science Quarterly, 44(2), pp. 350–383.</a:t>
            </a:r>
          </a:p>
          <a:p>
            <a:pPr>
              <a:spcAft>
                <a:spcPts val="700"/>
              </a:spcAft>
              <a:defRPr sz="1100">
                <a:solidFill>
                  <a:srgbClr val="253445"/>
                </a:solidFill>
                <a:latin typeface="Arial"/>
              </a:defRPr>
            </a:pPr>
            <a:r>
              <a:t>•  Kirkpatrick, J.D. and Kirkpatrick, W.K. (2016) Kirkpatrick’s Four Levels of Training Evaluation. Alexandria, VA: ATD Press.</a:t>
            </a:r>
          </a:p>
          <a:p>
            <a:pPr>
              <a:spcAft>
                <a:spcPts val="700"/>
              </a:spcAft>
              <a:defRPr sz="1100">
                <a:solidFill>
                  <a:srgbClr val="253445"/>
                </a:solidFill>
                <a:latin typeface="Arial"/>
              </a:defRPr>
            </a:pPr>
            <a:r>
              <a:t>•  Schmidt, F.L. and Hunter, J.E. (1998) ‘The validity and utility of selection methods in personnel psychology’, Psychological Bulletin, 124(2), pp. 262–274.</a:t>
            </a:r>
          </a:p>
          <a:p>
            <a:pPr>
              <a:spcAft>
                <a:spcPts val="700"/>
              </a:spcAft>
              <a:defRPr sz="1100">
                <a:solidFill>
                  <a:srgbClr val="253445"/>
                </a:solidFill>
                <a:latin typeface="Arial"/>
              </a:defRPr>
            </a:pPr>
            <a:r>
              <a:t>•  Deci, E.L. and Ryan, R.M. (2000) ‘The “what” and “why” of goal pursuits: human needs and the self-determination of behavior’, Psychological Inquiry, 11(4), pp. 227–268.</a:t>
            </a:r>
          </a:p>
        </p:txBody>
      </p:sp>
      <p:sp>
        <p:nvSpPr>
          <p:cNvPr id="9" name="TextBox 8"/>
          <p:cNvSpPr txBox="1"/>
          <p:nvPr/>
        </p:nvSpPr>
        <p:spPr>
          <a:xfrm>
            <a:off x="731520" y="6126480"/>
            <a:ext cx="10789920" cy="320040"/>
          </a:xfrm>
          <a:prstGeom prst="rect">
            <a:avLst/>
          </a:prstGeom>
          <a:noFill/>
        </p:spPr>
        <p:txBody>
          <a:bodyPr wrap="square" lIns="45720" rIns="45720" anchor="t">
            <a:spAutoFit/>
          </a:bodyPr>
          <a:lstStyle/>
          <a:p>
            <a:pPr algn="l">
              <a:spcAft>
                <a:spcPts val="400"/>
              </a:spcAft>
            </a:pPr>
            <a:r>
              <a:rPr sz="1000" b="0" i="1">
                <a:solidFill>
                  <a:srgbClr val="607080"/>
                </a:solidFill>
                <a:latin typeface="Arial"/>
              </a:rPr>
              <a:t>Note: In-slide citations identify the evidence underpinning recommendations. Confirm formatting against your institution’s Harvard guide and add your module details before submission.</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65</TotalTime>
  <Words>2236</Words>
  <Application>Microsoft Office PowerPoint</Application>
  <PresentationFormat>Widescreen</PresentationFormat>
  <Paragraphs>225</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Mohammed Faisal</dc:creator>
  <cp:keywords/>
  <dc:description>generated using python-pptx</dc:description>
  <cp:lastModifiedBy>Mohammed Faisal</cp:lastModifiedBy>
  <cp:revision>3</cp:revision>
  <dcterms:created xsi:type="dcterms:W3CDTF">2013-01-27T09:14:16Z</dcterms:created>
  <dcterms:modified xsi:type="dcterms:W3CDTF">2026-10-12T20:00:45Z</dcterms:modified>
  <cp:category/>
</cp:coreProperties>
</file>