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33" r:id="rId2"/>
    <p:sldId id="380" r:id="rId3"/>
    <p:sldId id="381" r:id="rId4"/>
    <p:sldId id="382" r:id="rId5"/>
    <p:sldId id="383" r:id="rId6"/>
    <p:sldId id="384" r:id="rId7"/>
    <p:sldId id="385" r:id="rId8"/>
    <p:sldId id="386" r:id="rId9"/>
    <p:sldId id="347" r:id="rId10"/>
    <p:sldId id="387" r:id="rId11"/>
    <p:sldId id="38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varScale="1">
        <p:scale>
          <a:sx n="58" d="100"/>
          <a:sy n="58" d="100"/>
        </p:scale>
        <p:origin x="90"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76232BCB-0973-4617-8755-1A60EFA3EE12}"/>
    <pc:docChg chg="delSld">
      <pc:chgData name="Ebad Banissi" userId="46ce2bb489724496" providerId="LiveId" clId="{76232BCB-0973-4617-8755-1A60EFA3EE12}" dt="2024-10-22T20:38:10.409" v="1" actId="2696"/>
      <pc:docMkLst>
        <pc:docMk/>
      </pc:docMkLst>
      <pc:sldChg chg="del">
        <pc:chgData name="Ebad Banissi" userId="46ce2bb489724496" providerId="LiveId" clId="{76232BCB-0973-4617-8755-1A60EFA3EE12}" dt="2024-10-22T20:38:10.409" v="1" actId="2696"/>
        <pc:sldMkLst>
          <pc:docMk/>
          <pc:sldMk cId="627287129" sldId="288"/>
        </pc:sldMkLst>
      </pc:sldChg>
      <pc:sldChg chg="del">
        <pc:chgData name="Ebad Banissi" userId="46ce2bb489724496" providerId="LiveId" clId="{76232BCB-0973-4617-8755-1A60EFA3EE12}" dt="2024-10-22T20:38:10.409" v="1" actId="2696"/>
        <pc:sldMkLst>
          <pc:docMk/>
          <pc:sldMk cId="374003313" sldId="319"/>
        </pc:sldMkLst>
      </pc:sldChg>
      <pc:sldChg chg="del">
        <pc:chgData name="Ebad Banissi" userId="46ce2bb489724496" providerId="LiveId" clId="{76232BCB-0973-4617-8755-1A60EFA3EE12}" dt="2024-10-22T20:37:31.680" v="0" actId="2696"/>
        <pc:sldMkLst>
          <pc:docMk/>
          <pc:sldMk cId="359646131" sldId="330"/>
        </pc:sldMkLst>
      </pc:sldChg>
      <pc:sldChg chg="del">
        <pc:chgData name="Ebad Banissi" userId="46ce2bb489724496" providerId="LiveId" clId="{76232BCB-0973-4617-8755-1A60EFA3EE12}" dt="2024-10-22T20:38:10.409" v="1" actId="2696"/>
        <pc:sldMkLst>
          <pc:docMk/>
          <pc:sldMk cId="944719464" sldId="331"/>
        </pc:sldMkLst>
      </pc:sldChg>
      <pc:sldChg chg="del">
        <pc:chgData name="Ebad Banissi" userId="46ce2bb489724496" providerId="LiveId" clId="{76232BCB-0973-4617-8755-1A60EFA3EE12}" dt="2024-10-22T20:38:10.409" v="1" actId="2696"/>
        <pc:sldMkLst>
          <pc:docMk/>
          <pc:sldMk cId="1180277253" sldId="332"/>
        </pc:sldMkLst>
      </pc:sldChg>
      <pc:sldChg chg="del">
        <pc:chgData name="Ebad Banissi" userId="46ce2bb489724496" providerId="LiveId" clId="{76232BCB-0973-4617-8755-1A60EFA3EE12}" dt="2024-10-22T20:37:31.680" v="0" actId="2696"/>
        <pc:sldMkLst>
          <pc:docMk/>
          <pc:sldMk cId="293549005" sldId="334"/>
        </pc:sldMkLst>
      </pc:sldChg>
      <pc:sldChg chg="del">
        <pc:chgData name="Ebad Banissi" userId="46ce2bb489724496" providerId="LiveId" clId="{76232BCB-0973-4617-8755-1A60EFA3EE12}" dt="2024-10-22T20:37:31.680" v="0" actId="2696"/>
        <pc:sldMkLst>
          <pc:docMk/>
          <pc:sldMk cId="1892960495" sldId="335"/>
        </pc:sldMkLst>
      </pc:sldChg>
      <pc:sldChg chg="del">
        <pc:chgData name="Ebad Banissi" userId="46ce2bb489724496" providerId="LiveId" clId="{76232BCB-0973-4617-8755-1A60EFA3EE12}" dt="2024-10-22T20:37:31.680" v="0" actId="2696"/>
        <pc:sldMkLst>
          <pc:docMk/>
          <pc:sldMk cId="1749711358" sldId="336"/>
        </pc:sldMkLst>
      </pc:sldChg>
      <pc:sldChg chg="del">
        <pc:chgData name="Ebad Banissi" userId="46ce2bb489724496" providerId="LiveId" clId="{76232BCB-0973-4617-8755-1A60EFA3EE12}" dt="2024-10-22T20:37:31.680" v="0" actId="2696"/>
        <pc:sldMkLst>
          <pc:docMk/>
          <pc:sldMk cId="2019375869" sldId="337"/>
        </pc:sldMkLst>
      </pc:sldChg>
      <pc:sldChg chg="del">
        <pc:chgData name="Ebad Banissi" userId="46ce2bb489724496" providerId="LiveId" clId="{76232BCB-0973-4617-8755-1A60EFA3EE12}" dt="2024-10-22T20:37:31.680" v="0" actId="2696"/>
        <pc:sldMkLst>
          <pc:docMk/>
          <pc:sldMk cId="483866380" sldId="338"/>
        </pc:sldMkLst>
      </pc:sldChg>
      <pc:sldChg chg="del">
        <pc:chgData name="Ebad Banissi" userId="46ce2bb489724496" providerId="LiveId" clId="{76232BCB-0973-4617-8755-1A60EFA3EE12}" dt="2024-10-22T20:37:31.680" v="0" actId="2696"/>
        <pc:sldMkLst>
          <pc:docMk/>
          <pc:sldMk cId="590549160" sldId="339"/>
        </pc:sldMkLst>
      </pc:sldChg>
      <pc:sldChg chg="del">
        <pc:chgData name="Ebad Banissi" userId="46ce2bb489724496" providerId="LiveId" clId="{76232BCB-0973-4617-8755-1A60EFA3EE12}" dt="2024-10-22T20:37:31.680" v="0" actId="2696"/>
        <pc:sldMkLst>
          <pc:docMk/>
          <pc:sldMk cId="2283072270" sldId="340"/>
        </pc:sldMkLst>
      </pc:sldChg>
      <pc:sldChg chg="del">
        <pc:chgData name="Ebad Banissi" userId="46ce2bb489724496" providerId="LiveId" clId="{76232BCB-0973-4617-8755-1A60EFA3EE12}" dt="2024-10-22T20:38:10.409" v="1" actId="2696"/>
        <pc:sldMkLst>
          <pc:docMk/>
          <pc:sldMk cId="3865978322" sldId="348"/>
        </pc:sldMkLst>
      </pc:sldChg>
      <pc:sldChg chg="del">
        <pc:chgData name="Ebad Banissi" userId="46ce2bb489724496" providerId="LiveId" clId="{76232BCB-0973-4617-8755-1A60EFA3EE12}" dt="2024-10-22T20:38:10.409" v="1" actId="2696"/>
        <pc:sldMkLst>
          <pc:docMk/>
          <pc:sldMk cId="3115882131" sldId="349"/>
        </pc:sldMkLst>
      </pc:sldChg>
      <pc:sldChg chg="del">
        <pc:chgData name="Ebad Banissi" userId="46ce2bb489724496" providerId="LiveId" clId="{76232BCB-0973-4617-8755-1A60EFA3EE12}" dt="2024-10-22T20:38:10.409" v="1" actId="2696"/>
        <pc:sldMkLst>
          <pc:docMk/>
          <pc:sldMk cId="2608216733" sldId="350"/>
        </pc:sldMkLst>
      </pc:sldChg>
      <pc:sldChg chg="del">
        <pc:chgData name="Ebad Banissi" userId="46ce2bb489724496" providerId="LiveId" clId="{76232BCB-0973-4617-8755-1A60EFA3EE12}" dt="2024-10-22T20:38:10.409" v="1" actId="2696"/>
        <pc:sldMkLst>
          <pc:docMk/>
          <pc:sldMk cId="2439664527" sldId="351"/>
        </pc:sldMkLst>
      </pc:sldChg>
      <pc:sldChg chg="del">
        <pc:chgData name="Ebad Banissi" userId="46ce2bb489724496" providerId="LiveId" clId="{76232BCB-0973-4617-8755-1A60EFA3EE12}" dt="2024-10-22T20:38:10.409" v="1" actId="2696"/>
        <pc:sldMkLst>
          <pc:docMk/>
          <pc:sldMk cId="2420891690" sldId="354"/>
        </pc:sldMkLst>
      </pc:sldChg>
      <pc:sldChg chg="del">
        <pc:chgData name="Ebad Banissi" userId="46ce2bb489724496" providerId="LiveId" clId="{76232BCB-0973-4617-8755-1A60EFA3EE12}" dt="2024-10-22T20:38:10.409" v="1" actId="2696"/>
        <pc:sldMkLst>
          <pc:docMk/>
          <pc:sldMk cId="845089800" sldId="355"/>
        </pc:sldMkLst>
      </pc:sldChg>
      <pc:sldChg chg="del">
        <pc:chgData name="Ebad Banissi" userId="46ce2bb489724496" providerId="LiveId" clId="{76232BCB-0973-4617-8755-1A60EFA3EE12}" dt="2024-10-22T20:38:10.409" v="1" actId="2696"/>
        <pc:sldMkLst>
          <pc:docMk/>
          <pc:sldMk cId="2620119412" sldId="356"/>
        </pc:sldMkLst>
      </pc:sldChg>
      <pc:sldChg chg="del">
        <pc:chgData name="Ebad Banissi" userId="46ce2bb489724496" providerId="LiveId" clId="{76232BCB-0973-4617-8755-1A60EFA3EE12}" dt="2024-10-22T20:38:10.409" v="1" actId="2696"/>
        <pc:sldMkLst>
          <pc:docMk/>
          <pc:sldMk cId="417982478" sldId="357"/>
        </pc:sldMkLst>
      </pc:sldChg>
      <pc:sldChg chg="del">
        <pc:chgData name="Ebad Banissi" userId="46ce2bb489724496" providerId="LiveId" clId="{76232BCB-0973-4617-8755-1A60EFA3EE12}" dt="2024-10-22T20:38:10.409" v="1" actId="2696"/>
        <pc:sldMkLst>
          <pc:docMk/>
          <pc:sldMk cId="1322490027" sldId="358"/>
        </pc:sldMkLst>
      </pc:sldChg>
      <pc:sldChg chg="del">
        <pc:chgData name="Ebad Banissi" userId="46ce2bb489724496" providerId="LiveId" clId="{76232BCB-0973-4617-8755-1A60EFA3EE12}" dt="2024-10-22T20:38:10.409" v="1" actId="2696"/>
        <pc:sldMkLst>
          <pc:docMk/>
          <pc:sldMk cId="3008370908" sldId="359"/>
        </pc:sldMkLst>
      </pc:sldChg>
      <pc:sldChg chg="del">
        <pc:chgData name="Ebad Banissi" userId="46ce2bb489724496" providerId="LiveId" clId="{76232BCB-0973-4617-8755-1A60EFA3EE12}" dt="2024-10-22T20:38:10.409" v="1" actId="2696"/>
        <pc:sldMkLst>
          <pc:docMk/>
          <pc:sldMk cId="1672900519" sldId="360"/>
        </pc:sldMkLst>
      </pc:sldChg>
      <pc:sldChg chg="del">
        <pc:chgData name="Ebad Banissi" userId="46ce2bb489724496" providerId="LiveId" clId="{76232BCB-0973-4617-8755-1A60EFA3EE12}" dt="2024-10-22T20:38:10.409" v="1" actId="2696"/>
        <pc:sldMkLst>
          <pc:docMk/>
          <pc:sldMk cId="3235818654" sldId="361"/>
        </pc:sldMkLst>
      </pc:sldChg>
      <pc:sldChg chg="del">
        <pc:chgData name="Ebad Banissi" userId="46ce2bb489724496" providerId="LiveId" clId="{76232BCB-0973-4617-8755-1A60EFA3EE12}" dt="2024-10-22T20:38:10.409" v="1" actId="2696"/>
        <pc:sldMkLst>
          <pc:docMk/>
          <pc:sldMk cId="3735599785" sldId="362"/>
        </pc:sldMkLst>
      </pc:sldChg>
      <pc:sldChg chg="del">
        <pc:chgData name="Ebad Banissi" userId="46ce2bb489724496" providerId="LiveId" clId="{76232BCB-0973-4617-8755-1A60EFA3EE12}" dt="2024-10-22T20:38:10.409" v="1" actId="2696"/>
        <pc:sldMkLst>
          <pc:docMk/>
          <pc:sldMk cId="2497132851" sldId="363"/>
        </pc:sldMkLst>
      </pc:sldChg>
      <pc:sldChg chg="del">
        <pc:chgData name="Ebad Banissi" userId="46ce2bb489724496" providerId="LiveId" clId="{76232BCB-0973-4617-8755-1A60EFA3EE12}" dt="2024-10-22T20:38:10.409" v="1" actId="2696"/>
        <pc:sldMkLst>
          <pc:docMk/>
          <pc:sldMk cId="2561624946" sldId="364"/>
        </pc:sldMkLst>
      </pc:sldChg>
      <pc:sldChg chg="del">
        <pc:chgData name="Ebad Banissi" userId="46ce2bb489724496" providerId="LiveId" clId="{76232BCB-0973-4617-8755-1A60EFA3EE12}" dt="2024-10-22T20:38:10.409" v="1" actId="2696"/>
        <pc:sldMkLst>
          <pc:docMk/>
          <pc:sldMk cId="3108424363" sldId="365"/>
        </pc:sldMkLst>
      </pc:sldChg>
      <pc:sldChg chg="del">
        <pc:chgData name="Ebad Banissi" userId="46ce2bb489724496" providerId="LiveId" clId="{76232BCB-0973-4617-8755-1A60EFA3EE12}" dt="2024-10-22T20:38:10.409" v="1" actId="2696"/>
        <pc:sldMkLst>
          <pc:docMk/>
          <pc:sldMk cId="1752209807" sldId="366"/>
        </pc:sldMkLst>
      </pc:sldChg>
      <pc:sldChg chg="del">
        <pc:chgData name="Ebad Banissi" userId="46ce2bb489724496" providerId="LiveId" clId="{76232BCB-0973-4617-8755-1A60EFA3EE12}" dt="2024-10-22T20:38:10.409" v="1" actId="2696"/>
        <pc:sldMkLst>
          <pc:docMk/>
          <pc:sldMk cId="2879303212" sldId="367"/>
        </pc:sldMkLst>
      </pc:sldChg>
      <pc:sldChg chg="del">
        <pc:chgData name="Ebad Banissi" userId="46ce2bb489724496" providerId="LiveId" clId="{76232BCB-0973-4617-8755-1A60EFA3EE12}" dt="2024-10-22T20:38:10.409" v="1" actId="2696"/>
        <pc:sldMkLst>
          <pc:docMk/>
          <pc:sldMk cId="3665793354" sldId="368"/>
        </pc:sldMkLst>
      </pc:sldChg>
      <pc:sldChg chg="del">
        <pc:chgData name="Ebad Banissi" userId="46ce2bb489724496" providerId="LiveId" clId="{76232BCB-0973-4617-8755-1A60EFA3EE12}" dt="2024-10-22T20:38:10.409" v="1" actId="2696"/>
        <pc:sldMkLst>
          <pc:docMk/>
          <pc:sldMk cId="542340487" sldId="369"/>
        </pc:sldMkLst>
      </pc:sldChg>
      <pc:sldChg chg="del">
        <pc:chgData name="Ebad Banissi" userId="46ce2bb489724496" providerId="LiveId" clId="{76232BCB-0973-4617-8755-1A60EFA3EE12}" dt="2024-10-22T20:37:31.680" v="0" actId="2696"/>
        <pc:sldMkLst>
          <pc:docMk/>
          <pc:sldMk cId="2032354345" sldId="370"/>
        </pc:sldMkLst>
      </pc:sldChg>
      <pc:sldChg chg="del">
        <pc:chgData name="Ebad Banissi" userId="46ce2bb489724496" providerId="LiveId" clId="{76232BCB-0973-4617-8755-1A60EFA3EE12}" dt="2024-10-22T20:37:31.680" v="0" actId="2696"/>
        <pc:sldMkLst>
          <pc:docMk/>
          <pc:sldMk cId="255036550" sldId="371"/>
        </pc:sldMkLst>
      </pc:sldChg>
      <pc:sldChg chg="del">
        <pc:chgData name="Ebad Banissi" userId="46ce2bb489724496" providerId="LiveId" clId="{76232BCB-0973-4617-8755-1A60EFA3EE12}" dt="2024-10-22T20:37:31.680" v="0" actId="2696"/>
        <pc:sldMkLst>
          <pc:docMk/>
          <pc:sldMk cId="1371498175" sldId="372"/>
        </pc:sldMkLst>
      </pc:sldChg>
      <pc:sldChg chg="del">
        <pc:chgData name="Ebad Banissi" userId="46ce2bb489724496" providerId="LiveId" clId="{76232BCB-0973-4617-8755-1A60EFA3EE12}" dt="2024-10-22T20:37:31.680" v="0" actId="2696"/>
        <pc:sldMkLst>
          <pc:docMk/>
          <pc:sldMk cId="340531633" sldId="373"/>
        </pc:sldMkLst>
      </pc:sldChg>
      <pc:sldChg chg="del">
        <pc:chgData name="Ebad Banissi" userId="46ce2bb489724496" providerId="LiveId" clId="{76232BCB-0973-4617-8755-1A60EFA3EE12}" dt="2024-10-22T20:37:31.680" v="0" actId="2696"/>
        <pc:sldMkLst>
          <pc:docMk/>
          <pc:sldMk cId="3810010369" sldId="375"/>
        </pc:sldMkLst>
      </pc:sldChg>
      <pc:sldChg chg="del">
        <pc:chgData name="Ebad Banissi" userId="46ce2bb489724496" providerId="LiveId" clId="{76232BCB-0973-4617-8755-1A60EFA3EE12}" dt="2024-10-22T20:38:10.409" v="1" actId="2696"/>
        <pc:sldMkLst>
          <pc:docMk/>
          <pc:sldMk cId="3997084890" sldId="376"/>
        </pc:sldMkLst>
      </pc:sldChg>
      <pc:sldChg chg="del">
        <pc:chgData name="Ebad Banissi" userId="46ce2bb489724496" providerId="LiveId" clId="{76232BCB-0973-4617-8755-1A60EFA3EE12}" dt="2024-10-22T20:38:10.409" v="1" actId="2696"/>
        <pc:sldMkLst>
          <pc:docMk/>
          <pc:sldMk cId="2852822477" sldId="377"/>
        </pc:sldMkLst>
      </pc:sldChg>
      <pc:sldChg chg="del">
        <pc:chgData name="Ebad Banissi" userId="46ce2bb489724496" providerId="LiveId" clId="{76232BCB-0973-4617-8755-1A60EFA3EE12}" dt="2024-10-22T20:38:10.409" v="1" actId="2696"/>
        <pc:sldMkLst>
          <pc:docMk/>
          <pc:sldMk cId="1981399337" sldId="378"/>
        </pc:sldMkLst>
      </pc:sldChg>
      <pc:sldChg chg="del">
        <pc:chgData name="Ebad Banissi" userId="46ce2bb489724496" providerId="LiveId" clId="{76232BCB-0973-4617-8755-1A60EFA3EE12}" dt="2024-10-22T20:38:10.409" v="1" actId="2696"/>
        <pc:sldMkLst>
          <pc:docMk/>
          <pc:sldMk cId="623482354" sldId="379"/>
        </pc:sldMkLst>
      </pc:sldChg>
      <pc:sldChg chg="del">
        <pc:chgData name="Ebad Banissi" userId="46ce2bb489724496" providerId="LiveId" clId="{76232BCB-0973-4617-8755-1A60EFA3EE12}" dt="2024-10-22T20:38:10.409" v="1" actId="2696"/>
        <pc:sldMkLst>
          <pc:docMk/>
          <pc:sldMk cId="1594072725" sldId="389"/>
        </pc:sldMkLst>
      </pc:sldChg>
      <pc:sldChg chg="del">
        <pc:chgData name="Ebad Banissi" userId="46ce2bb489724496" providerId="LiveId" clId="{76232BCB-0973-4617-8755-1A60EFA3EE12}" dt="2024-10-22T20:38:10.409" v="1" actId="2696"/>
        <pc:sldMkLst>
          <pc:docMk/>
          <pc:sldMk cId="1782129535" sldId="390"/>
        </pc:sldMkLst>
      </pc:sldChg>
      <pc:sldChg chg="del">
        <pc:chgData name="Ebad Banissi" userId="46ce2bb489724496" providerId="LiveId" clId="{76232BCB-0973-4617-8755-1A60EFA3EE12}" dt="2024-10-22T20:38:10.409" v="1" actId="2696"/>
        <pc:sldMkLst>
          <pc:docMk/>
          <pc:sldMk cId="4019800759" sldId="391"/>
        </pc:sldMkLst>
      </pc:sldChg>
      <pc:sldChg chg="del">
        <pc:chgData name="Ebad Banissi" userId="46ce2bb489724496" providerId="LiveId" clId="{76232BCB-0973-4617-8755-1A60EFA3EE12}" dt="2024-10-22T20:38:10.409" v="1" actId="2696"/>
        <pc:sldMkLst>
          <pc:docMk/>
          <pc:sldMk cId="3015273234" sldId="393"/>
        </pc:sldMkLst>
      </pc:sldChg>
      <pc:sldChg chg="del">
        <pc:chgData name="Ebad Banissi" userId="46ce2bb489724496" providerId="LiveId" clId="{76232BCB-0973-4617-8755-1A60EFA3EE12}" dt="2024-10-22T20:38:10.409" v="1" actId="2696"/>
        <pc:sldMkLst>
          <pc:docMk/>
          <pc:sldMk cId="2739910307" sldId="394"/>
        </pc:sldMkLst>
      </pc:sldChg>
      <pc:sldChg chg="del">
        <pc:chgData name="Ebad Banissi" userId="46ce2bb489724496" providerId="LiveId" clId="{76232BCB-0973-4617-8755-1A60EFA3EE12}" dt="2024-10-22T20:38:10.409" v="1" actId="2696"/>
        <pc:sldMkLst>
          <pc:docMk/>
          <pc:sldMk cId="4109709519" sldId="395"/>
        </pc:sldMkLst>
      </pc:sldChg>
      <pc:sldChg chg="del">
        <pc:chgData name="Ebad Banissi" userId="46ce2bb489724496" providerId="LiveId" clId="{76232BCB-0973-4617-8755-1A60EFA3EE12}" dt="2024-10-22T20:38:10.409" v="1" actId="2696"/>
        <pc:sldMkLst>
          <pc:docMk/>
          <pc:sldMk cId="2152355474" sldId="396"/>
        </pc:sldMkLst>
      </pc:sldChg>
      <pc:sldChg chg="del">
        <pc:chgData name="Ebad Banissi" userId="46ce2bb489724496" providerId="LiveId" clId="{76232BCB-0973-4617-8755-1A60EFA3EE12}" dt="2024-10-22T20:38:10.409" v="1" actId="2696"/>
        <pc:sldMkLst>
          <pc:docMk/>
          <pc:sldMk cId="438731801" sldId="397"/>
        </pc:sldMkLst>
      </pc:sldChg>
      <pc:sldChg chg="del">
        <pc:chgData name="Ebad Banissi" userId="46ce2bb489724496" providerId="LiveId" clId="{76232BCB-0973-4617-8755-1A60EFA3EE12}" dt="2024-10-22T20:38:10.409" v="1" actId="2696"/>
        <pc:sldMkLst>
          <pc:docMk/>
          <pc:sldMk cId="107290858" sldId="398"/>
        </pc:sldMkLst>
      </pc:sldChg>
      <pc:sldChg chg="del">
        <pc:chgData name="Ebad Banissi" userId="46ce2bb489724496" providerId="LiveId" clId="{76232BCB-0973-4617-8755-1A60EFA3EE12}" dt="2024-10-22T20:38:10.409" v="1" actId="2696"/>
        <pc:sldMkLst>
          <pc:docMk/>
          <pc:sldMk cId="1233894855" sldId="39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conjointly.com/kb/concept-mapp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Evaluation Research</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63857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a:bodyPr>
          <a:lstStyle/>
          <a:p>
            <a:pPr marL="0" indent="0">
              <a:buNone/>
            </a:pPr>
            <a:r>
              <a:rPr lang="en-GB" b="0" i="1" dirty="0">
                <a:solidFill>
                  <a:srgbClr val="212529"/>
                </a:solidFill>
                <a:effectLst/>
                <a:latin typeface="aeonik"/>
              </a:rPr>
              <a:t>Evaluation is the systematic assessment of the worth or merit of some object</a:t>
            </a:r>
          </a:p>
          <a:p>
            <a:pPr marL="0" indent="0">
              <a:buNone/>
            </a:pPr>
            <a:r>
              <a:rPr lang="en-GB" b="0" i="1" dirty="0">
                <a:solidFill>
                  <a:srgbClr val="212529"/>
                </a:solidFill>
                <a:effectLst/>
                <a:latin typeface="aeonik"/>
              </a:rPr>
              <a:t>Evaluation is the systematic acquisition and assessment of information to provide useful feedback about some object.</a:t>
            </a:r>
          </a:p>
          <a:p>
            <a:pPr marL="0" indent="0">
              <a:buNone/>
            </a:pPr>
            <a:r>
              <a:rPr lang="en-GB" b="1" i="0" dirty="0">
                <a:solidFill>
                  <a:srgbClr val="212529"/>
                </a:solidFill>
                <a:effectLst/>
                <a:latin typeface="aeonik"/>
              </a:rPr>
              <a:t>The Goals of Evaluation</a:t>
            </a:r>
          </a:p>
          <a:p>
            <a:pPr marL="0" indent="0">
              <a:buNone/>
            </a:pPr>
            <a:r>
              <a:rPr lang="en-GB" b="0" i="0" dirty="0">
                <a:solidFill>
                  <a:srgbClr val="212529"/>
                </a:solidFill>
                <a:effectLst/>
                <a:latin typeface="aeonik"/>
              </a:rPr>
              <a:t>The generic goal of most evaluations is to provide “useful feedback” to a variety of audiences including sponsors, donors, client-groups, administrators, staff, and other relevant constituencies.</a:t>
            </a:r>
          </a:p>
          <a:p>
            <a:pPr marL="0" indent="0">
              <a:buNone/>
            </a:pPr>
            <a:endParaRPr lang="en-GB" dirty="0"/>
          </a:p>
        </p:txBody>
      </p:sp>
    </p:spTree>
    <p:extLst>
      <p:ext uri="{BB962C8B-B14F-4D97-AF65-F5344CB8AC3E}">
        <p14:creationId xmlns:p14="http://schemas.microsoft.com/office/powerpoint/2010/main" val="2059840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a:bodyPr>
          <a:lstStyle/>
          <a:p>
            <a:pPr marL="0" indent="0">
              <a:buNone/>
            </a:pPr>
            <a:r>
              <a:rPr lang="en-GB" b="1" i="0" dirty="0">
                <a:solidFill>
                  <a:srgbClr val="212529"/>
                </a:solidFill>
                <a:effectLst/>
                <a:latin typeface="aeonik"/>
              </a:rPr>
              <a:t>Evaluation Strategies:</a:t>
            </a:r>
          </a:p>
          <a:p>
            <a:pPr marL="0" indent="0">
              <a:buNone/>
            </a:pPr>
            <a:r>
              <a:rPr lang="en-GB" b="0" i="0" dirty="0">
                <a:solidFill>
                  <a:srgbClr val="212529"/>
                </a:solidFill>
                <a:effectLst/>
                <a:latin typeface="aeonik"/>
              </a:rPr>
              <a:t>‘Evaluation strategies’ means broad, overarching perspectives on evaluation. Four major groups of evaluation strategies:</a:t>
            </a:r>
          </a:p>
          <a:p>
            <a:pPr marL="0" indent="0">
              <a:buNone/>
            </a:pPr>
            <a:r>
              <a:rPr lang="en-GB" b="1" i="1" dirty="0">
                <a:solidFill>
                  <a:srgbClr val="212529"/>
                </a:solidFill>
                <a:effectLst/>
                <a:latin typeface="aeonik"/>
              </a:rPr>
              <a:t>Scientific-experimental models</a:t>
            </a:r>
            <a:r>
              <a:rPr lang="en-GB" b="1" i="0" dirty="0">
                <a:solidFill>
                  <a:srgbClr val="212529"/>
                </a:solidFill>
                <a:effectLst/>
                <a:latin typeface="aeonik"/>
              </a:rPr>
              <a:t> </a:t>
            </a:r>
            <a:r>
              <a:rPr lang="en-GB" b="0" i="0" dirty="0">
                <a:solidFill>
                  <a:srgbClr val="212529"/>
                </a:solidFill>
                <a:effectLst/>
                <a:latin typeface="aeonik"/>
              </a:rPr>
              <a:t>are probably the most historically dominant evaluation strategies. Taking their values and methods from the sciences – especially the social sciences – they prioritize on the desirability of impartiality, accuracy, objectivity and the validity of the information generated</a:t>
            </a:r>
          </a:p>
          <a:p>
            <a:pPr marL="0" indent="0">
              <a:buNone/>
            </a:pPr>
            <a:r>
              <a:rPr lang="en-GB" b="0" i="0" dirty="0">
                <a:solidFill>
                  <a:srgbClr val="212529"/>
                </a:solidFill>
                <a:effectLst/>
                <a:latin typeface="aeonik"/>
              </a:rPr>
              <a:t>The second class of strategies are </a:t>
            </a:r>
            <a:r>
              <a:rPr lang="en-GB" b="1" i="1" dirty="0">
                <a:solidFill>
                  <a:srgbClr val="212529"/>
                </a:solidFill>
                <a:effectLst/>
                <a:latin typeface="aeonik"/>
              </a:rPr>
              <a:t>management-oriented systems models</a:t>
            </a:r>
            <a:r>
              <a:rPr lang="en-GB" dirty="0">
                <a:solidFill>
                  <a:srgbClr val="212529"/>
                </a:solidFill>
                <a:latin typeface="aeonik"/>
              </a:rPr>
              <a:t>:</a:t>
            </a:r>
          </a:p>
          <a:p>
            <a:pPr marL="0" indent="0">
              <a:buNone/>
            </a:pPr>
            <a:r>
              <a:rPr lang="en-GB" b="0" i="0" dirty="0">
                <a:solidFill>
                  <a:srgbClr val="212529"/>
                </a:solidFill>
                <a:effectLst/>
                <a:latin typeface="aeonik"/>
              </a:rPr>
              <a:t>	</a:t>
            </a:r>
            <a:r>
              <a:rPr lang="en-GB" b="1" i="0" dirty="0">
                <a:solidFill>
                  <a:srgbClr val="212529"/>
                </a:solidFill>
                <a:effectLst/>
                <a:latin typeface="aeonik"/>
              </a:rPr>
              <a:t>PERT </a:t>
            </a:r>
            <a:r>
              <a:rPr lang="en-GB" b="0" i="0" dirty="0">
                <a:solidFill>
                  <a:srgbClr val="212529"/>
                </a:solidFill>
                <a:effectLst/>
                <a:latin typeface="aeonik"/>
              </a:rPr>
              <a:t>-he </a:t>
            </a:r>
            <a:r>
              <a:rPr lang="en-GB" b="1" i="0" dirty="0">
                <a:solidFill>
                  <a:srgbClr val="212529"/>
                </a:solidFill>
                <a:effectLst/>
                <a:latin typeface="aeonik"/>
              </a:rPr>
              <a:t>P</a:t>
            </a:r>
            <a:r>
              <a:rPr lang="en-GB" b="0" i="0" dirty="0">
                <a:solidFill>
                  <a:srgbClr val="212529"/>
                </a:solidFill>
                <a:effectLst/>
                <a:latin typeface="aeonik"/>
              </a:rPr>
              <a:t>rogram </a:t>
            </a:r>
            <a:r>
              <a:rPr lang="en-GB" b="1" i="0" dirty="0">
                <a:solidFill>
                  <a:srgbClr val="212529"/>
                </a:solidFill>
                <a:effectLst/>
                <a:latin typeface="aeonik"/>
              </a:rPr>
              <a:t>E</a:t>
            </a:r>
            <a:r>
              <a:rPr lang="en-GB" b="0" i="0" dirty="0">
                <a:solidFill>
                  <a:srgbClr val="212529"/>
                </a:solidFill>
                <a:effectLst/>
                <a:latin typeface="aeonik"/>
              </a:rPr>
              <a:t>valuation and </a:t>
            </a:r>
            <a:r>
              <a:rPr lang="en-GB" b="1" i="0" dirty="0">
                <a:solidFill>
                  <a:srgbClr val="212529"/>
                </a:solidFill>
                <a:effectLst/>
                <a:latin typeface="aeonik"/>
              </a:rPr>
              <a:t>R</a:t>
            </a:r>
            <a:r>
              <a:rPr lang="en-GB" b="0" i="0" dirty="0">
                <a:solidFill>
                  <a:srgbClr val="212529"/>
                </a:solidFill>
                <a:effectLst/>
                <a:latin typeface="aeonik"/>
              </a:rPr>
              <a:t>eview </a:t>
            </a:r>
            <a:r>
              <a:rPr lang="en-GB" b="1" i="0" dirty="0">
                <a:solidFill>
                  <a:srgbClr val="212529"/>
                </a:solidFill>
                <a:effectLst/>
                <a:latin typeface="aeonik"/>
              </a:rPr>
              <a:t>T</a:t>
            </a:r>
            <a:r>
              <a:rPr lang="en-GB" b="0" i="0" dirty="0">
                <a:solidFill>
                  <a:srgbClr val="212529"/>
                </a:solidFill>
                <a:effectLst/>
                <a:latin typeface="aeonik"/>
              </a:rPr>
              <a:t>echnique, and </a:t>
            </a:r>
          </a:p>
          <a:p>
            <a:pPr marL="0" indent="0">
              <a:buNone/>
            </a:pPr>
            <a:r>
              <a:rPr lang="en-GB" dirty="0">
                <a:solidFill>
                  <a:srgbClr val="212529"/>
                </a:solidFill>
                <a:latin typeface="aeonik"/>
              </a:rPr>
              <a:t>	</a:t>
            </a:r>
            <a:r>
              <a:rPr lang="en-GB" b="1" i="0" dirty="0">
                <a:solidFill>
                  <a:srgbClr val="212529"/>
                </a:solidFill>
                <a:effectLst/>
                <a:latin typeface="aeonik"/>
              </a:rPr>
              <a:t>CPM</a:t>
            </a:r>
            <a:r>
              <a:rPr lang="en-GB" b="0" i="0" dirty="0">
                <a:solidFill>
                  <a:srgbClr val="212529"/>
                </a:solidFill>
                <a:effectLst/>
                <a:latin typeface="aeonik"/>
              </a:rPr>
              <a:t>, the </a:t>
            </a:r>
            <a:r>
              <a:rPr lang="en-GB" b="1" i="0" dirty="0">
                <a:solidFill>
                  <a:srgbClr val="212529"/>
                </a:solidFill>
                <a:effectLst/>
                <a:latin typeface="aeonik"/>
              </a:rPr>
              <a:t>C</a:t>
            </a:r>
            <a:r>
              <a:rPr lang="en-GB" b="0" i="0" dirty="0">
                <a:solidFill>
                  <a:srgbClr val="212529"/>
                </a:solidFill>
                <a:effectLst/>
                <a:latin typeface="aeonik"/>
              </a:rPr>
              <a:t>ritical </a:t>
            </a:r>
            <a:r>
              <a:rPr lang="en-GB" b="1" i="0" dirty="0">
                <a:solidFill>
                  <a:srgbClr val="212529"/>
                </a:solidFill>
                <a:effectLst/>
                <a:latin typeface="aeonik"/>
              </a:rPr>
              <a:t>P</a:t>
            </a:r>
            <a:r>
              <a:rPr lang="en-GB" b="0" i="0" dirty="0">
                <a:solidFill>
                  <a:srgbClr val="212529"/>
                </a:solidFill>
                <a:effectLst/>
                <a:latin typeface="aeonik"/>
              </a:rPr>
              <a:t>ath </a:t>
            </a:r>
            <a:r>
              <a:rPr lang="en-GB" b="1" i="0" dirty="0">
                <a:solidFill>
                  <a:srgbClr val="212529"/>
                </a:solidFill>
                <a:effectLst/>
                <a:latin typeface="aeonik"/>
              </a:rPr>
              <a:t>M</a:t>
            </a:r>
            <a:r>
              <a:rPr lang="en-GB" b="0" i="0" dirty="0">
                <a:solidFill>
                  <a:srgbClr val="212529"/>
                </a:solidFill>
                <a:effectLst/>
                <a:latin typeface="aeonik"/>
              </a:rPr>
              <a:t>ethod.</a:t>
            </a:r>
          </a:p>
          <a:p>
            <a:pPr marL="0" indent="0">
              <a:buNone/>
            </a:pPr>
            <a:endParaRPr lang="en-GB" dirty="0"/>
          </a:p>
        </p:txBody>
      </p:sp>
    </p:spTree>
    <p:extLst>
      <p:ext uri="{BB962C8B-B14F-4D97-AF65-F5344CB8AC3E}">
        <p14:creationId xmlns:p14="http://schemas.microsoft.com/office/powerpoint/2010/main" val="2257019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lnSpcReduction="10000"/>
          </a:bodyPr>
          <a:lstStyle/>
          <a:p>
            <a:pPr marL="0" indent="0">
              <a:buNone/>
            </a:pPr>
            <a:r>
              <a:rPr lang="en-GB" b="1" i="0" dirty="0">
                <a:solidFill>
                  <a:srgbClr val="212529"/>
                </a:solidFill>
                <a:effectLst/>
                <a:latin typeface="aeonik"/>
              </a:rPr>
              <a:t>Evaluation Strategies:</a:t>
            </a:r>
          </a:p>
          <a:p>
            <a:pPr marL="0" indent="0">
              <a:buNone/>
            </a:pPr>
            <a:r>
              <a:rPr lang="en-GB" b="0" i="0" dirty="0">
                <a:solidFill>
                  <a:srgbClr val="212529"/>
                </a:solidFill>
                <a:effectLst/>
                <a:latin typeface="aeonik"/>
              </a:rPr>
              <a:t>The third class of strategies are the </a:t>
            </a:r>
            <a:r>
              <a:rPr lang="en-GB" b="0" i="1" dirty="0">
                <a:solidFill>
                  <a:srgbClr val="212529"/>
                </a:solidFill>
                <a:effectLst/>
                <a:latin typeface="aeonik"/>
              </a:rPr>
              <a:t>qualitative/anthropological models</a:t>
            </a:r>
            <a:r>
              <a:rPr lang="en-GB" dirty="0">
                <a:solidFill>
                  <a:srgbClr val="212529"/>
                </a:solidFill>
                <a:latin typeface="aeonik"/>
              </a:rPr>
              <a:t>:	</a:t>
            </a:r>
          </a:p>
          <a:p>
            <a:pPr marL="457200" lvl="1" indent="0">
              <a:buNone/>
            </a:pPr>
            <a:r>
              <a:rPr lang="en-GB" b="0" i="0" dirty="0">
                <a:solidFill>
                  <a:srgbClr val="212529"/>
                </a:solidFill>
                <a:effectLst/>
                <a:latin typeface="aeonik"/>
              </a:rPr>
              <a:t>They emphasize the importance of observation, the need to retain the phenomenological quality of the evaluation context, and the value of subjective human interpretation in the evaluation process.</a:t>
            </a:r>
          </a:p>
          <a:p>
            <a:pPr marL="457200" lvl="1" indent="0">
              <a:buNone/>
            </a:pPr>
            <a:r>
              <a:rPr lang="en-GB" b="0" i="0" dirty="0">
                <a:solidFill>
                  <a:srgbClr val="212529"/>
                </a:solidFill>
                <a:effectLst/>
                <a:latin typeface="aeonik"/>
              </a:rPr>
              <a:t>Included in this category are the approaches known in evaluation as naturalistic or ‘Fourth Generation’ evaluation; the various qualitative schools; critical theory and art criticism approaches; and, the ‘grounded theory’ approach of Glaser and Strauss among others</a:t>
            </a:r>
            <a:endParaRPr lang="en-GB" dirty="0">
              <a:solidFill>
                <a:srgbClr val="212529"/>
              </a:solidFill>
              <a:latin typeface="aeonik"/>
            </a:endParaRPr>
          </a:p>
          <a:p>
            <a:pPr marL="0" indent="0">
              <a:buNone/>
            </a:pPr>
            <a:r>
              <a:rPr lang="en-GB" b="0" i="0" dirty="0">
                <a:solidFill>
                  <a:srgbClr val="212529"/>
                </a:solidFill>
                <a:effectLst/>
                <a:latin typeface="aeonik"/>
              </a:rPr>
              <a:t>The fourth class of strategies is termed </a:t>
            </a:r>
            <a:r>
              <a:rPr lang="en-GB" b="1" i="1" dirty="0">
                <a:solidFill>
                  <a:srgbClr val="212529"/>
                </a:solidFill>
                <a:effectLst/>
                <a:latin typeface="aeonik"/>
              </a:rPr>
              <a:t>participant-oriented models</a:t>
            </a:r>
            <a:r>
              <a:rPr lang="en-GB" b="1" i="0" dirty="0">
                <a:solidFill>
                  <a:srgbClr val="212529"/>
                </a:solidFill>
                <a:effectLst/>
                <a:latin typeface="aeonik"/>
              </a:rPr>
              <a:t>. </a:t>
            </a:r>
            <a:r>
              <a:rPr lang="en-GB" b="0" i="0" dirty="0">
                <a:solidFill>
                  <a:srgbClr val="212529"/>
                </a:solidFill>
                <a:effectLst/>
                <a:latin typeface="aeonik"/>
              </a:rPr>
              <a:t>As the term suggests, they emphasize the central importance of the evaluation participants, especially clients and users of the program or technology. </a:t>
            </a:r>
            <a:r>
              <a:rPr lang="en-GB" b="1" i="0" dirty="0">
                <a:solidFill>
                  <a:srgbClr val="212529"/>
                </a:solidFill>
                <a:effectLst/>
                <a:latin typeface="aeonik"/>
              </a:rPr>
              <a:t>Client-</a:t>
            </a:r>
            <a:r>
              <a:rPr lang="en-GB" b="1" i="0" dirty="0" err="1">
                <a:solidFill>
                  <a:srgbClr val="212529"/>
                </a:solidFill>
                <a:effectLst/>
                <a:latin typeface="aeonik"/>
              </a:rPr>
              <a:t>centered</a:t>
            </a:r>
            <a:r>
              <a:rPr lang="en-GB" b="1" i="0" dirty="0">
                <a:solidFill>
                  <a:srgbClr val="212529"/>
                </a:solidFill>
                <a:effectLst/>
                <a:latin typeface="aeonik"/>
              </a:rPr>
              <a:t> and stakeholder </a:t>
            </a:r>
            <a:r>
              <a:rPr lang="en-GB" b="0" i="0" dirty="0">
                <a:solidFill>
                  <a:srgbClr val="212529"/>
                </a:solidFill>
                <a:effectLst/>
                <a:latin typeface="aeonik"/>
              </a:rPr>
              <a:t>approaches, as well as consumer-oriented evaluation systems, are examples of participant-oriented models.</a:t>
            </a:r>
          </a:p>
        </p:txBody>
      </p:sp>
    </p:spTree>
    <p:extLst>
      <p:ext uri="{BB962C8B-B14F-4D97-AF65-F5344CB8AC3E}">
        <p14:creationId xmlns:p14="http://schemas.microsoft.com/office/powerpoint/2010/main" val="3835452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fontScale="92500"/>
          </a:bodyPr>
          <a:lstStyle/>
          <a:p>
            <a:pPr marL="0" indent="0">
              <a:buNone/>
            </a:pPr>
            <a:r>
              <a:rPr lang="en-GB" b="1" i="0" dirty="0">
                <a:solidFill>
                  <a:srgbClr val="212529"/>
                </a:solidFill>
                <a:effectLst/>
                <a:latin typeface="aeonik"/>
              </a:rPr>
              <a:t>Types of Evaluation:</a:t>
            </a:r>
          </a:p>
          <a:p>
            <a:pPr marL="0" indent="0">
              <a:buNone/>
            </a:pPr>
            <a:r>
              <a:rPr lang="en-GB" b="0" i="0" dirty="0">
                <a:solidFill>
                  <a:srgbClr val="212529"/>
                </a:solidFill>
                <a:effectLst/>
                <a:latin typeface="aeonik"/>
              </a:rPr>
              <a:t>Many different types of evaluations depending on the object being evaluated and the purpose of the evaluation </a:t>
            </a:r>
            <a:r>
              <a:rPr lang="en-GB" b="0" i="0" dirty="0">
                <a:solidFill>
                  <a:srgbClr val="212529"/>
                </a:solidFill>
                <a:effectLst/>
                <a:latin typeface="aeonik"/>
                <a:sym typeface="Wingdings" panose="05000000000000000000" pitchFamily="2" charset="2"/>
              </a:rPr>
              <a:t> </a:t>
            </a:r>
            <a:r>
              <a:rPr lang="en-GB" b="0" i="1" dirty="0">
                <a:solidFill>
                  <a:srgbClr val="212529"/>
                </a:solidFill>
                <a:effectLst/>
                <a:latin typeface="aeonik"/>
              </a:rPr>
              <a:t>formative</a:t>
            </a:r>
            <a:r>
              <a:rPr lang="en-GB" b="0" i="0" dirty="0">
                <a:solidFill>
                  <a:srgbClr val="212529"/>
                </a:solidFill>
                <a:effectLst/>
                <a:latin typeface="aeonik"/>
              </a:rPr>
              <a:t> and </a:t>
            </a:r>
            <a:r>
              <a:rPr lang="en-GB" b="0" i="1" dirty="0">
                <a:solidFill>
                  <a:srgbClr val="212529"/>
                </a:solidFill>
                <a:effectLst/>
                <a:latin typeface="aeonik"/>
              </a:rPr>
              <a:t>summative</a:t>
            </a:r>
            <a:r>
              <a:rPr lang="en-GB" b="0" i="0" dirty="0">
                <a:solidFill>
                  <a:srgbClr val="212529"/>
                </a:solidFill>
                <a:effectLst/>
                <a:latin typeface="aeonik"/>
              </a:rPr>
              <a:t> evaluation</a:t>
            </a:r>
          </a:p>
          <a:p>
            <a:pPr marL="0" indent="0">
              <a:buNone/>
            </a:pPr>
            <a:r>
              <a:rPr lang="en-GB" b="1" i="0" dirty="0">
                <a:solidFill>
                  <a:srgbClr val="212529"/>
                </a:solidFill>
                <a:effectLst/>
                <a:latin typeface="aeonik"/>
              </a:rPr>
              <a:t>Formative evaluations </a:t>
            </a:r>
            <a:r>
              <a:rPr lang="en-GB" b="0" i="0" dirty="0">
                <a:solidFill>
                  <a:srgbClr val="212529"/>
                </a:solidFill>
                <a:effectLst/>
                <a:latin typeface="aeonik"/>
              </a:rPr>
              <a:t>strengthen or improve the object being evaluated – they help form it by examining the delivery of the program or technology, the quality of its implementation, and the assessment of the organizational context, personnel, procedures, inputs, and so on.</a:t>
            </a:r>
            <a:endParaRPr lang="en-GB" dirty="0">
              <a:solidFill>
                <a:srgbClr val="212529"/>
              </a:solidFill>
              <a:latin typeface="aeonik"/>
            </a:endParaRPr>
          </a:p>
          <a:p>
            <a:pPr marL="0" indent="0">
              <a:buNone/>
            </a:pPr>
            <a:r>
              <a:rPr lang="en-GB" b="1" i="0" dirty="0">
                <a:solidFill>
                  <a:srgbClr val="212529"/>
                </a:solidFill>
                <a:effectLst/>
                <a:latin typeface="aeonik"/>
              </a:rPr>
              <a:t>Summative evaluations</a:t>
            </a:r>
            <a:r>
              <a:rPr lang="en-GB" b="0" i="0" dirty="0">
                <a:solidFill>
                  <a:srgbClr val="212529"/>
                </a:solidFill>
                <a:effectLst/>
                <a:latin typeface="aeonik"/>
              </a:rPr>
              <a:t>, in contrast, examine the effects or outcomes of some object – they summarise it by describing what happens subsequent to delivery of the program or technology; assessing whether the object can be said to have caused the outcome; determining the overall impact of the causal factor beyond only the immediate target outcomes; and, estimating the relative costs associated with the object.</a:t>
            </a:r>
            <a:endParaRPr lang="en-GB" b="1" i="0" dirty="0">
              <a:solidFill>
                <a:srgbClr val="212529"/>
              </a:solidFill>
              <a:effectLst/>
              <a:latin typeface="aeonik"/>
            </a:endParaRPr>
          </a:p>
        </p:txBody>
      </p:sp>
    </p:spTree>
    <p:extLst>
      <p:ext uri="{BB962C8B-B14F-4D97-AF65-F5344CB8AC3E}">
        <p14:creationId xmlns:p14="http://schemas.microsoft.com/office/powerpoint/2010/main" val="2987368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fontScale="92500" lnSpcReduction="10000"/>
          </a:bodyPr>
          <a:lstStyle/>
          <a:p>
            <a:pPr marL="0" indent="0">
              <a:buNone/>
            </a:pPr>
            <a:r>
              <a:rPr lang="en-GB" b="1" i="0" dirty="0">
                <a:solidFill>
                  <a:srgbClr val="212529"/>
                </a:solidFill>
                <a:effectLst/>
                <a:latin typeface="aeonik"/>
              </a:rPr>
              <a:t>Types of Evaluation:</a:t>
            </a:r>
          </a:p>
          <a:p>
            <a:pPr marL="0" indent="0">
              <a:buNone/>
            </a:pPr>
            <a:r>
              <a:rPr lang="en-GB" b="1" i="0" dirty="0">
                <a:solidFill>
                  <a:srgbClr val="212529"/>
                </a:solidFill>
                <a:effectLst/>
                <a:latin typeface="aeonik"/>
              </a:rPr>
              <a:t>Formative evaluations</a:t>
            </a:r>
            <a:r>
              <a:rPr lang="en-GB" b="1" dirty="0">
                <a:solidFill>
                  <a:srgbClr val="212529"/>
                </a:solidFill>
                <a:latin typeface="aeonik"/>
              </a:rPr>
              <a:t>- </a:t>
            </a:r>
            <a:endParaRPr lang="en-GB" b="1" i="0" dirty="0">
              <a:solidFill>
                <a:srgbClr val="212529"/>
              </a:solidFill>
              <a:effectLst/>
              <a:latin typeface="aeonik"/>
            </a:endParaRPr>
          </a:p>
          <a:p>
            <a:pPr marL="0" indent="0">
              <a:buNone/>
            </a:pPr>
            <a:r>
              <a:rPr lang="en-GB" b="0" i="1" dirty="0">
                <a:solidFill>
                  <a:srgbClr val="212529"/>
                </a:solidFill>
                <a:effectLst/>
                <a:latin typeface="aeonik"/>
              </a:rPr>
              <a:t>Formative evaluation</a:t>
            </a:r>
            <a:r>
              <a:rPr lang="en-GB" b="0" i="0" dirty="0">
                <a:solidFill>
                  <a:srgbClr val="212529"/>
                </a:solidFill>
                <a:effectLst/>
                <a:latin typeface="aeonik"/>
              </a:rPr>
              <a:t> includes several evaluation types:</a:t>
            </a:r>
          </a:p>
          <a:p>
            <a:pPr algn="l">
              <a:buFont typeface="Arial" panose="020B0604020202020204" pitchFamily="34" charset="0"/>
              <a:buChar char="•"/>
            </a:pPr>
            <a:r>
              <a:rPr lang="en-GB" b="0" i="1" dirty="0">
                <a:solidFill>
                  <a:srgbClr val="212529"/>
                </a:solidFill>
                <a:effectLst/>
                <a:latin typeface="aeonik"/>
              </a:rPr>
              <a:t>needs assessment</a:t>
            </a:r>
            <a:r>
              <a:rPr lang="en-GB" b="0" i="0" dirty="0">
                <a:solidFill>
                  <a:srgbClr val="212529"/>
                </a:solidFill>
                <a:effectLst/>
                <a:latin typeface="aeonik"/>
              </a:rPr>
              <a:t> determines who needs the program, how great the need is, and what might work to meet the need</a:t>
            </a:r>
          </a:p>
          <a:p>
            <a:pPr algn="l">
              <a:buFont typeface="Arial" panose="020B0604020202020204" pitchFamily="34" charset="0"/>
              <a:buChar char="•"/>
            </a:pPr>
            <a:r>
              <a:rPr lang="en-GB" b="0" i="1" dirty="0">
                <a:solidFill>
                  <a:srgbClr val="212529"/>
                </a:solidFill>
                <a:effectLst/>
                <a:latin typeface="aeonik"/>
              </a:rPr>
              <a:t>evaluability assessment</a:t>
            </a:r>
            <a:r>
              <a:rPr lang="en-GB" b="0" i="0" dirty="0">
                <a:solidFill>
                  <a:srgbClr val="212529"/>
                </a:solidFill>
                <a:effectLst/>
                <a:latin typeface="aeonik"/>
              </a:rPr>
              <a:t> determines whether an evaluation is feasible and how stakeholders can help shape its usefulness</a:t>
            </a:r>
          </a:p>
          <a:p>
            <a:pPr algn="l">
              <a:buFont typeface="Arial" panose="020B0604020202020204" pitchFamily="34" charset="0"/>
              <a:buChar char="•"/>
            </a:pPr>
            <a:r>
              <a:rPr lang="en-GB" b="0" i="1" dirty="0">
                <a:solidFill>
                  <a:srgbClr val="212529"/>
                </a:solidFill>
                <a:effectLst/>
                <a:latin typeface="aeonik"/>
              </a:rPr>
              <a:t>structured conceptualization</a:t>
            </a:r>
            <a:r>
              <a:rPr lang="en-GB" b="0" i="0" dirty="0">
                <a:solidFill>
                  <a:srgbClr val="212529"/>
                </a:solidFill>
                <a:effectLst/>
                <a:latin typeface="aeonik"/>
              </a:rPr>
              <a:t> helps stakeholders define the program or technology, the target population, and the possible outcomes</a:t>
            </a:r>
          </a:p>
          <a:p>
            <a:pPr algn="l">
              <a:buFont typeface="Arial" panose="020B0604020202020204" pitchFamily="34" charset="0"/>
              <a:buChar char="•"/>
            </a:pPr>
            <a:r>
              <a:rPr lang="en-GB" b="0" i="1" dirty="0">
                <a:solidFill>
                  <a:srgbClr val="212529"/>
                </a:solidFill>
                <a:effectLst/>
                <a:latin typeface="aeonik"/>
              </a:rPr>
              <a:t>implementation evaluation</a:t>
            </a:r>
            <a:r>
              <a:rPr lang="en-GB" b="0" i="0" dirty="0">
                <a:solidFill>
                  <a:srgbClr val="212529"/>
                </a:solidFill>
                <a:effectLst/>
                <a:latin typeface="aeonik"/>
              </a:rPr>
              <a:t> monitors the fidelity of the program or technology delivery</a:t>
            </a:r>
          </a:p>
          <a:p>
            <a:pPr algn="l">
              <a:buFont typeface="Arial" panose="020B0604020202020204" pitchFamily="34" charset="0"/>
              <a:buChar char="•"/>
            </a:pPr>
            <a:r>
              <a:rPr lang="en-GB" b="0" i="1" dirty="0">
                <a:solidFill>
                  <a:srgbClr val="212529"/>
                </a:solidFill>
                <a:effectLst/>
                <a:latin typeface="aeonik"/>
              </a:rPr>
              <a:t>process evaluation</a:t>
            </a:r>
            <a:r>
              <a:rPr lang="en-GB" b="0" i="0" dirty="0">
                <a:solidFill>
                  <a:srgbClr val="212529"/>
                </a:solidFill>
                <a:effectLst/>
                <a:latin typeface="aeonik"/>
              </a:rPr>
              <a:t> investigates the process of delivering the program or technology, including alternative delivery procedures</a:t>
            </a:r>
          </a:p>
          <a:p>
            <a:pPr marL="0" indent="0">
              <a:buNone/>
            </a:pPr>
            <a:endParaRPr lang="en-GB" b="1" i="0" dirty="0">
              <a:solidFill>
                <a:srgbClr val="212529"/>
              </a:solidFill>
              <a:effectLst/>
              <a:latin typeface="aeonik"/>
            </a:endParaRPr>
          </a:p>
        </p:txBody>
      </p:sp>
    </p:spTree>
    <p:extLst>
      <p:ext uri="{BB962C8B-B14F-4D97-AF65-F5344CB8AC3E}">
        <p14:creationId xmlns:p14="http://schemas.microsoft.com/office/powerpoint/2010/main" val="178431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fontScale="92500" lnSpcReduction="20000"/>
          </a:bodyPr>
          <a:lstStyle/>
          <a:p>
            <a:pPr marL="0" indent="0">
              <a:buNone/>
            </a:pPr>
            <a:r>
              <a:rPr lang="en-GB" b="1" i="0" dirty="0">
                <a:solidFill>
                  <a:srgbClr val="212529"/>
                </a:solidFill>
                <a:effectLst/>
                <a:latin typeface="aeonik"/>
              </a:rPr>
              <a:t>Types of Evaluation:</a:t>
            </a:r>
          </a:p>
          <a:p>
            <a:pPr marL="0" indent="0">
              <a:buNone/>
            </a:pPr>
            <a:r>
              <a:rPr lang="en-GB" b="1" i="0" dirty="0">
                <a:solidFill>
                  <a:srgbClr val="212529"/>
                </a:solidFill>
                <a:effectLst/>
                <a:latin typeface="aeonik"/>
              </a:rPr>
              <a:t>Summative evaluation -</a:t>
            </a:r>
          </a:p>
          <a:p>
            <a:pPr marL="0" indent="0">
              <a:buNone/>
            </a:pPr>
            <a:r>
              <a:rPr lang="en-GB" b="0" i="1" dirty="0">
                <a:solidFill>
                  <a:srgbClr val="212529"/>
                </a:solidFill>
                <a:effectLst/>
                <a:latin typeface="aeonik"/>
              </a:rPr>
              <a:t>Summative evaluation</a:t>
            </a:r>
            <a:r>
              <a:rPr lang="en-GB" b="0" i="0" dirty="0">
                <a:solidFill>
                  <a:srgbClr val="212529"/>
                </a:solidFill>
                <a:effectLst/>
                <a:latin typeface="aeonik"/>
              </a:rPr>
              <a:t> can also be subdivided:</a:t>
            </a:r>
          </a:p>
          <a:p>
            <a:pPr algn="l">
              <a:buFont typeface="Arial" panose="020B0604020202020204" pitchFamily="34" charset="0"/>
              <a:buChar char="•"/>
            </a:pPr>
            <a:r>
              <a:rPr lang="en-GB" b="0" i="1" dirty="0">
                <a:solidFill>
                  <a:srgbClr val="212529"/>
                </a:solidFill>
                <a:effectLst/>
                <a:latin typeface="aeonik"/>
              </a:rPr>
              <a:t>outcome evaluations</a:t>
            </a:r>
            <a:r>
              <a:rPr lang="en-GB" b="0" i="0" dirty="0">
                <a:solidFill>
                  <a:srgbClr val="212529"/>
                </a:solidFill>
                <a:effectLst/>
                <a:latin typeface="aeonik"/>
              </a:rPr>
              <a:t> investigate whether the program or technology caused demonstrable effects on specifically defined target outcomes</a:t>
            </a:r>
          </a:p>
          <a:p>
            <a:pPr algn="l">
              <a:buFont typeface="Arial" panose="020B0604020202020204" pitchFamily="34" charset="0"/>
              <a:buChar char="•"/>
            </a:pPr>
            <a:r>
              <a:rPr lang="en-GB" b="0" i="1" dirty="0">
                <a:solidFill>
                  <a:srgbClr val="212529"/>
                </a:solidFill>
                <a:effectLst/>
                <a:latin typeface="aeonik"/>
              </a:rPr>
              <a:t>impact evaluation</a:t>
            </a:r>
            <a:r>
              <a:rPr lang="en-GB" b="0" i="0" dirty="0">
                <a:solidFill>
                  <a:srgbClr val="212529"/>
                </a:solidFill>
                <a:effectLst/>
                <a:latin typeface="aeonik"/>
              </a:rPr>
              <a:t> is broader and assesses the overall or net effects – intended or unintended – of the program or technology as a whole</a:t>
            </a:r>
          </a:p>
          <a:p>
            <a:pPr algn="l">
              <a:buFont typeface="Arial" panose="020B0604020202020204" pitchFamily="34" charset="0"/>
              <a:buChar char="•"/>
            </a:pPr>
            <a:r>
              <a:rPr lang="en-GB" b="0" i="1" dirty="0">
                <a:solidFill>
                  <a:srgbClr val="212529"/>
                </a:solidFill>
                <a:effectLst/>
                <a:latin typeface="aeonik"/>
              </a:rPr>
              <a:t>cost-effectiveness and cost-benefit analysis</a:t>
            </a:r>
            <a:r>
              <a:rPr lang="en-GB" b="0" i="0" dirty="0">
                <a:solidFill>
                  <a:srgbClr val="212529"/>
                </a:solidFill>
                <a:effectLst/>
                <a:latin typeface="aeonik"/>
              </a:rPr>
              <a:t> address questions of efficiency by standardizing outcomes in terms of their dollar costs and values</a:t>
            </a:r>
          </a:p>
          <a:p>
            <a:pPr algn="l">
              <a:buFont typeface="Arial" panose="020B0604020202020204" pitchFamily="34" charset="0"/>
              <a:buChar char="•"/>
            </a:pPr>
            <a:r>
              <a:rPr lang="en-GB" b="0" i="1" dirty="0">
                <a:solidFill>
                  <a:srgbClr val="212529"/>
                </a:solidFill>
                <a:effectLst/>
                <a:latin typeface="aeonik"/>
              </a:rPr>
              <a:t>secondary analysis</a:t>
            </a:r>
            <a:r>
              <a:rPr lang="en-GB" b="0" i="0" dirty="0">
                <a:solidFill>
                  <a:srgbClr val="212529"/>
                </a:solidFill>
                <a:effectLst/>
                <a:latin typeface="aeonik"/>
              </a:rPr>
              <a:t> reexamines existing data to address new questions or use methods not previously employed</a:t>
            </a:r>
          </a:p>
          <a:p>
            <a:pPr algn="l">
              <a:buFont typeface="Arial" panose="020B0604020202020204" pitchFamily="34" charset="0"/>
              <a:buChar char="•"/>
            </a:pPr>
            <a:r>
              <a:rPr lang="en-GB" b="0" i="1" dirty="0">
                <a:solidFill>
                  <a:srgbClr val="212529"/>
                </a:solidFill>
                <a:effectLst/>
                <a:latin typeface="aeonik"/>
              </a:rPr>
              <a:t>meta-analysis</a:t>
            </a:r>
            <a:r>
              <a:rPr lang="en-GB" b="0" i="0" dirty="0">
                <a:solidFill>
                  <a:srgbClr val="212529"/>
                </a:solidFill>
                <a:effectLst/>
                <a:latin typeface="aeonik"/>
              </a:rPr>
              <a:t> integrates the outcome estimates from multiple studies to arrive at an overall or summary judgement on an evaluation question</a:t>
            </a:r>
          </a:p>
          <a:p>
            <a:pPr marL="0" indent="0">
              <a:buNone/>
            </a:pPr>
            <a:endParaRPr lang="en-GB" b="1" i="0" dirty="0">
              <a:solidFill>
                <a:srgbClr val="212529"/>
              </a:solidFill>
              <a:effectLst/>
              <a:latin typeface="aeonik"/>
            </a:endParaRPr>
          </a:p>
        </p:txBody>
      </p:sp>
    </p:spTree>
    <p:extLst>
      <p:ext uri="{BB962C8B-B14F-4D97-AF65-F5344CB8AC3E}">
        <p14:creationId xmlns:p14="http://schemas.microsoft.com/office/powerpoint/2010/main" val="1196938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12192000" cy="5862119"/>
          </a:xfrm>
        </p:spPr>
        <p:txBody>
          <a:bodyPr>
            <a:normAutofit/>
          </a:bodyPr>
          <a:lstStyle/>
          <a:p>
            <a:pPr marL="0" indent="0">
              <a:buNone/>
            </a:pPr>
            <a:r>
              <a:rPr lang="en-GB" b="1" i="0" dirty="0">
                <a:solidFill>
                  <a:srgbClr val="212529"/>
                </a:solidFill>
                <a:effectLst/>
                <a:latin typeface="aeonik"/>
              </a:rPr>
              <a:t>Evaluation Questions and Methods:</a:t>
            </a:r>
          </a:p>
          <a:p>
            <a:pPr marL="0" indent="0">
              <a:buNone/>
            </a:pPr>
            <a:r>
              <a:rPr lang="en-GB" b="0" i="0" u="sng" dirty="0">
                <a:solidFill>
                  <a:srgbClr val="212529"/>
                </a:solidFill>
                <a:effectLst/>
                <a:latin typeface="aeonik"/>
              </a:rPr>
              <a:t>In formative research the major questions and methodologies are:</a:t>
            </a:r>
            <a:endParaRPr lang="en-GB" b="1" i="0" u="sng" dirty="0">
              <a:solidFill>
                <a:srgbClr val="212529"/>
              </a:solidFill>
              <a:effectLst/>
              <a:latin typeface="aeonik"/>
            </a:endParaRPr>
          </a:p>
          <a:p>
            <a:pPr marL="457200" lvl="1" indent="0">
              <a:buNone/>
            </a:pPr>
            <a:r>
              <a:rPr lang="en-GB" i="1" dirty="0">
                <a:solidFill>
                  <a:srgbClr val="212529"/>
                </a:solidFill>
                <a:latin typeface="aeonik"/>
              </a:rPr>
              <a:t>What is the definition and scope of the problem or issue, or what’s the question?</a:t>
            </a:r>
          </a:p>
          <a:p>
            <a:pPr marL="457200" lvl="1" indent="0">
              <a:buNone/>
            </a:pPr>
            <a:r>
              <a:rPr lang="en-GB" i="1" dirty="0">
                <a:solidFill>
                  <a:srgbClr val="212529"/>
                </a:solidFill>
                <a:latin typeface="aeonik"/>
              </a:rPr>
              <a:t>Where is the problem, and how big or serious is it?</a:t>
            </a:r>
          </a:p>
          <a:p>
            <a:pPr marL="457200" lvl="1" indent="0">
              <a:buNone/>
            </a:pPr>
            <a:r>
              <a:rPr lang="en-GB" i="1" dirty="0">
                <a:solidFill>
                  <a:srgbClr val="212529"/>
                </a:solidFill>
                <a:latin typeface="aeonik"/>
              </a:rPr>
              <a:t>How should the program or technology be delivered to address the problem?</a:t>
            </a:r>
          </a:p>
          <a:p>
            <a:pPr marL="457200" lvl="1" indent="0">
              <a:buNone/>
            </a:pPr>
            <a:r>
              <a:rPr lang="en-GB" i="1" dirty="0">
                <a:solidFill>
                  <a:srgbClr val="212529"/>
                </a:solidFill>
                <a:latin typeface="aeonik"/>
              </a:rPr>
              <a:t>How well is the program or technology delivered?</a:t>
            </a:r>
          </a:p>
          <a:p>
            <a:pPr marL="0" indent="0">
              <a:buNone/>
            </a:pPr>
            <a:r>
              <a:rPr lang="en-GB" b="0" i="0" u="sng" dirty="0">
                <a:solidFill>
                  <a:srgbClr val="212529"/>
                </a:solidFill>
                <a:effectLst/>
                <a:latin typeface="aeonik"/>
              </a:rPr>
              <a:t>The questions and methods addressed under summative evaluation include:</a:t>
            </a:r>
          </a:p>
          <a:p>
            <a:pPr marL="457200" lvl="1" indent="0">
              <a:buNone/>
            </a:pPr>
            <a:r>
              <a:rPr lang="en-GB" i="1" dirty="0">
                <a:solidFill>
                  <a:srgbClr val="212529"/>
                </a:solidFill>
                <a:latin typeface="aeonik"/>
              </a:rPr>
              <a:t>What type of evaluation is feasible?</a:t>
            </a:r>
          </a:p>
          <a:p>
            <a:pPr marL="457200" lvl="1" indent="0">
              <a:buNone/>
            </a:pPr>
            <a:r>
              <a:rPr lang="en-GB" i="1" dirty="0">
                <a:solidFill>
                  <a:srgbClr val="212529"/>
                </a:solidFill>
                <a:latin typeface="aeonik"/>
              </a:rPr>
              <a:t>What was the effectiveness of the program or technology?</a:t>
            </a:r>
          </a:p>
          <a:p>
            <a:pPr marL="457200" lvl="1" indent="0">
              <a:buNone/>
            </a:pPr>
            <a:r>
              <a:rPr lang="en-GB" i="1" dirty="0">
                <a:solidFill>
                  <a:srgbClr val="212529"/>
                </a:solidFill>
                <a:latin typeface="aeonik"/>
              </a:rPr>
              <a:t>What is the net impact of the program?</a:t>
            </a:r>
          </a:p>
          <a:p>
            <a:pPr marL="0" indent="0">
              <a:buNone/>
            </a:pPr>
            <a:endParaRPr lang="en-GB" b="1" i="0" u="sng" dirty="0">
              <a:solidFill>
                <a:srgbClr val="212529"/>
              </a:solidFill>
              <a:effectLst/>
              <a:latin typeface="aeonik"/>
            </a:endParaRPr>
          </a:p>
        </p:txBody>
      </p:sp>
    </p:spTree>
    <p:extLst>
      <p:ext uri="{BB962C8B-B14F-4D97-AF65-F5344CB8AC3E}">
        <p14:creationId xmlns:p14="http://schemas.microsoft.com/office/powerpoint/2010/main" val="1481814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0" y="995880"/>
            <a:ext cx="9597292" cy="5862119"/>
          </a:xfrm>
        </p:spPr>
        <p:txBody>
          <a:bodyPr>
            <a:normAutofit fontScale="77500" lnSpcReduction="20000"/>
          </a:bodyPr>
          <a:lstStyle/>
          <a:p>
            <a:pPr marL="0" indent="0">
              <a:buNone/>
            </a:pPr>
            <a:r>
              <a:rPr lang="en-GB" b="1" i="0" dirty="0">
                <a:solidFill>
                  <a:srgbClr val="212529"/>
                </a:solidFill>
                <a:effectLst/>
                <a:latin typeface="aeonik"/>
              </a:rPr>
              <a:t>The Planning-Evaluation Cycle:</a:t>
            </a:r>
          </a:p>
          <a:p>
            <a:pPr marL="0" indent="0">
              <a:buNone/>
            </a:pPr>
            <a:r>
              <a:rPr lang="en-GB" b="0" i="0" u="sng" dirty="0">
                <a:effectLst/>
                <a:latin typeface="aeonik"/>
              </a:rPr>
              <a:t>Evaluation</a:t>
            </a:r>
            <a:r>
              <a:rPr lang="en-GB" b="0" i="0" dirty="0">
                <a:solidFill>
                  <a:srgbClr val="212529"/>
                </a:solidFill>
                <a:effectLst/>
                <a:latin typeface="aeonik"/>
              </a:rPr>
              <a:t> is construed as part of a larger managerial or administrative process</a:t>
            </a:r>
          </a:p>
          <a:p>
            <a:pPr marL="0" indent="0">
              <a:buNone/>
            </a:pPr>
            <a:r>
              <a:rPr lang="en-GB" b="0" i="0" dirty="0">
                <a:solidFill>
                  <a:srgbClr val="212529"/>
                </a:solidFill>
                <a:effectLst/>
                <a:latin typeface="aeonik"/>
              </a:rPr>
              <a:t>the planning phase – is designed to elaborate a set of potential actions, programs, or technologies, and select the best for implementation. Depending on the organization and the problem being addressed, a planning process could involve any or all of these stages: the </a:t>
            </a:r>
            <a:r>
              <a:rPr lang="en-GB" b="0" i="1" dirty="0">
                <a:solidFill>
                  <a:srgbClr val="212529"/>
                </a:solidFill>
                <a:effectLst/>
                <a:latin typeface="aeonik"/>
              </a:rPr>
              <a:t>formulation</a:t>
            </a:r>
            <a:r>
              <a:rPr lang="en-GB" b="0" i="0" dirty="0">
                <a:solidFill>
                  <a:srgbClr val="212529"/>
                </a:solidFill>
                <a:effectLst/>
                <a:latin typeface="aeonik"/>
              </a:rPr>
              <a:t> of the problem, issue, or concern; </a:t>
            </a:r>
          </a:p>
          <a:p>
            <a:pPr marL="0" indent="0">
              <a:buNone/>
            </a:pPr>
            <a:r>
              <a:rPr lang="en-GB" b="0" i="0" dirty="0">
                <a:solidFill>
                  <a:srgbClr val="212529"/>
                </a:solidFill>
                <a:effectLst/>
                <a:latin typeface="aeonik"/>
              </a:rPr>
              <a:t>the broad </a:t>
            </a:r>
            <a:r>
              <a:rPr lang="en-GB" b="0" i="1" dirty="0">
                <a:solidFill>
                  <a:srgbClr val="212529"/>
                </a:solidFill>
                <a:effectLst/>
                <a:latin typeface="aeonik"/>
              </a:rPr>
              <a:t>conceptualization</a:t>
            </a:r>
            <a:r>
              <a:rPr lang="en-GB" b="0" i="0" dirty="0">
                <a:solidFill>
                  <a:srgbClr val="212529"/>
                </a:solidFill>
                <a:effectLst/>
                <a:latin typeface="aeonik"/>
              </a:rPr>
              <a:t> of the major alternatives that might be considered; </a:t>
            </a:r>
          </a:p>
          <a:p>
            <a:pPr marL="0" indent="0">
              <a:buNone/>
            </a:pPr>
            <a:r>
              <a:rPr lang="en-GB" b="0" i="0" dirty="0">
                <a:solidFill>
                  <a:srgbClr val="212529"/>
                </a:solidFill>
                <a:effectLst/>
                <a:latin typeface="aeonik"/>
              </a:rPr>
              <a:t>the </a:t>
            </a:r>
            <a:r>
              <a:rPr lang="en-GB" b="0" i="1" dirty="0">
                <a:solidFill>
                  <a:srgbClr val="212529"/>
                </a:solidFill>
                <a:effectLst/>
                <a:latin typeface="aeonik"/>
              </a:rPr>
              <a:t>detailing</a:t>
            </a:r>
            <a:r>
              <a:rPr lang="en-GB" b="0" i="0" dirty="0">
                <a:solidFill>
                  <a:srgbClr val="212529"/>
                </a:solidFill>
                <a:effectLst/>
                <a:latin typeface="aeonik"/>
              </a:rPr>
              <a:t> of these alternatives and their potential implications; the </a:t>
            </a:r>
            <a:r>
              <a:rPr lang="en-GB" b="0" i="1" dirty="0">
                <a:solidFill>
                  <a:srgbClr val="212529"/>
                </a:solidFill>
                <a:effectLst/>
                <a:latin typeface="aeonik"/>
              </a:rPr>
              <a:t>evaluation</a:t>
            </a:r>
            <a:r>
              <a:rPr lang="en-GB" b="0" i="0" dirty="0">
                <a:solidFill>
                  <a:srgbClr val="212529"/>
                </a:solidFill>
                <a:effectLst/>
                <a:latin typeface="aeonik"/>
              </a:rPr>
              <a:t> of the alternatives and the selection of the best one; and the </a:t>
            </a:r>
            <a:r>
              <a:rPr lang="en-GB" b="0" i="1" dirty="0">
                <a:solidFill>
                  <a:srgbClr val="212529"/>
                </a:solidFill>
                <a:effectLst/>
                <a:latin typeface="aeonik"/>
              </a:rPr>
              <a:t>implementation</a:t>
            </a:r>
            <a:r>
              <a:rPr lang="en-GB" b="0" i="0" dirty="0">
                <a:solidFill>
                  <a:srgbClr val="212529"/>
                </a:solidFill>
                <a:effectLst/>
                <a:latin typeface="aeonik"/>
              </a:rPr>
              <a:t> of the selected alternative.</a:t>
            </a:r>
          </a:p>
          <a:p>
            <a:pPr marL="0" indent="0">
              <a:buNone/>
            </a:pPr>
            <a:r>
              <a:rPr lang="en-GB" b="0" i="0" dirty="0">
                <a:solidFill>
                  <a:srgbClr val="212529"/>
                </a:solidFill>
                <a:effectLst/>
                <a:latin typeface="aeonik"/>
              </a:rPr>
              <a:t>– like the </a:t>
            </a:r>
            <a:r>
              <a:rPr lang="en-GB" b="0" i="0" u="none" strike="noStrike" dirty="0">
                <a:effectLst/>
                <a:latin typeface="aeonik"/>
                <a:hlinkClick r:id="rId2"/>
              </a:rPr>
              <a:t>concept mapping</a:t>
            </a:r>
            <a:r>
              <a:rPr lang="en-GB" b="0" i="0" dirty="0">
                <a:solidFill>
                  <a:srgbClr val="212529"/>
                </a:solidFill>
                <a:effectLst/>
                <a:latin typeface="aeonik"/>
              </a:rPr>
              <a:t> one presented later – that helps in conceptualization and detailing, and they have the skills to help assess alternatives and choose the best one.</a:t>
            </a:r>
            <a:endParaRPr lang="en-GB" b="1" i="0" dirty="0">
              <a:solidFill>
                <a:srgbClr val="212529"/>
              </a:solidFill>
              <a:effectLst/>
              <a:latin typeface="aeonik"/>
            </a:endParaRPr>
          </a:p>
          <a:p>
            <a:pPr marL="0" indent="0">
              <a:buNone/>
            </a:pPr>
            <a:endParaRPr lang="en-GB" dirty="0"/>
          </a:p>
        </p:txBody>
      </p:sp>
      <p:pic>
        <p:nvPicPr>
          <p:cNvPr id="3074" name="Picture 2">
            <a:extLst>
              <a:ext uri="{FF2B5EF4-FFF2-40B4-BE49-F238E27FC236}">
                <a16:creationId xmlns:a16="http://schemas.microsoft.com/office/drawing/2014/main" id="{D278CFC9-68E2-2F88-D00A-EF0957C6B1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0615" y="1"/>
            <a:ext cx="3304826" cy="2407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26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1" y="995880"/>
            <a:ext cx="10175631" cy="5862119"/>
          </a:xfrm>
        </p:spPr>
        <p:txBody>
          <a:bodyPr>
            <a:normAutofit lnSpcReduction="10000"/>
          </a:bodyPr>
          <a:lstStyle/>
          <a:p>
            <a:pPr marL="0" indent="0">
              <a:buNone/>
            </a:pPr>
            <a:r>
              <a:rPr lang="en-GB" b="1" i="0" dirty="0">
                <a:solidFill>
                  <a:srgbClr val="212529"/>
                </a:solidFill>
                <a:effectLst/>
                <a:latin typeface="aeonik"/>
              </a:rPr>
              <a:t>The Planning-Evaluation Cycle:</a:t>
            </a:r>
          </a:p>
          <a:p>
            <a:pPr marL="0" indent="0">
              <a:buNone/>
            </a:pPr>
            <a:r>
              <a:rPr lang="en-GB" b="0" i="0" u="sng" dirty="0">
                <a:effectLst/>
                <a:latin typeface="aeonik"/>
              </a:rPr>
              <a:t>Evaluation</a:t>
            </a:r>
            <a:r>
              <a:rPr lang="en-GB" b="0" i="0" dirty="0">
                <a:solidFill>
                  <a:srgbClr val="212529"/>
                </a:solidFill>
                <a:effectLst/>
                <a:latin typeface="aeonik"/>
              </a:rPr>
              <a:t> is construed as part of a larger managerial or administrative process</a:t>
            </a:r>
          </a:p>
          <a:p>
            <a:pPr marL="0" indent="0">
              <a:buNone/>
            </a:pPr>
            <a:r>
              <a:rPr lang="en-GB" b="0" i="0" dirty="0">
                <a:solidFill>
                  <a:srgbClr val="212529"/>
                </a:solidFill>
                <a:effectLst/>
                <a:latin typeface="aeonik"/>
              </a:rPr>
              <a:t>The evaluation phase also involves a sequence of stages that typically includes: </a:t>
            </a:r>
          </a:p>
          <a:p>
            <a:pPr marL="457200" lvl="1" indent="0">
              <a:buNone/>
            </a:pPr>
            <a:r>
              <a:rPr lang="en-GB" b="0" i="0" dirty="0">
                <a:solidFill>
                  <a:srgbClr val="212529"/>
                </a:solidFill>
                <a:effectLst/>
                <a:latin typeface="aeonik"/>
              </a:rPr>
              <a:t>the </a:t>
            </a:r>
            <a:r>
              <a:rPr lang="en-GB" b="0" i="1" dirty="0">
                <a:solidFill>
                  <a:srgbClr val="212529"/>
                </a:solidFill>
                <a:effectLst/>
                <a:latin typeface="aeonik"/>
              </a:rPr>
              <a:t>formulation</a:t>
            </a:r>
            <a:r>
              <a:rPr lang="en-GB" b="0" i="0" dirty="0">
                <a:solidFill>
                  <a:srgbClr val="212529"/>
                </a:solidFill>
                <a:effectLst/>
                <a:latin typeface="aeonik"/>
              </a:rPr>
              <a:t> of the major objectives, goals, and hypotheses of the program or technology; </a:t>
            </a:r>
          </a:p>
          <a:p>
            <a:pPr marL="457200" lvl="1" indent="0">
              <a:buNone/>
            </a:pPr>
            <a:r>
              <a:rPr lang="en-GB" b="0" i="0" dirty="0">
                <a:solidFill>
                  <a:srgbClr val="212529"/>
                </a:solidFill>
                <a:effectLst/>
                <a:latin typeface="aeonik"/>
              </a:rPr>
              <a:t>the </a:t>
            </a:r>
            <a:r>
              <a:rPr lang="en-GB" b="0" i="1" dirty="0">
                <a:solidFill>
                  <a:srgbClr val="212529"/>
                </a:solidFill>
                <a:effectLst/>
                <a:latin typeface="aeonik"/>
              </a:rPr>
              <a:t>conceptualization</a:t>
            </a:r>
            <a:r>
              <a:rPr lang="en-GB" b="0" i="0" dirty="0">
                <a:solidFill>
                  <a:srgbClr val="212529"/>
                </a:solidFill>
                <a:effectLst/>
                <a:latin typeface="aeonik"/>
              </a:rPr>
              <a:t> and operationalization of the major components of the evaluation – the program, participants, setting, and measures; </a:t>
            </a:r>
          </a:p>
          <a:p>
            <a:pPr marL="457200" lvl="1" indent="0">
              <a:buNone/>
            </a:pPr>
            <a:r>
              <a:rPr lang="en-GB" b="0" i="0" dirty="0">
                <a:solidFill>
                  <a:srgbClr val="212529"/>
                </a:solidFill>
                <a:effectLst/>
                <a:latin typeface="aeonik"/>
              </a:rPr>
              <a:t>the </a:t>
            </a:r>
            <a:r>
              <a:rPr lang="en-GB" b="0" i="1" dirty="0">
                <a:solidFill>
                  <a:srgbClr val="212529"/>
                </a:solidFill>
                <a:effectLst/>
                <a:latin typeface="aeonik"/>
              </a:rPr>
              <a:t>design</a:t>
            </a:r>
            <a:r>
              <a:rPr lang="en-GB" b="0" i="0" dirty="0">
                <a:solidFill>
                  <a:srgbClr val="212529"/>
                </a:solidFill>
                <a:effectLst/>
                <a:latin typeface="aeonik"/>
              </a:rPr>
              <a:t> of the evaluation, </a:t>
            </a:r>
            <a:r>
              <a:rPr lang="en-GB" b="0" i="1" dirty="0">
                <a:solidFill>
                  <a:srgbClr val="212529"/>
                </a:solidFill>
                <a:effectLst/>
                <a:latin typeface="aeonik"/>
              </a:rPr>
              <a:t>detailing</a:t>
            </a:r>
            <a:r>
              <a:rPr lang="en-GB" b="0" i="0" dirty="0">
                <a:solidFill>
                  <a:srgbClr val="212529"/>
                </a:solidFill>
                <a:effectLst/>
                <a:latin typeface="aeonik"/>
              </a:rPr>
              <a:t> how these components will be coordinated; </a:t>
            </a:r>
          </a:p>
          <a:p>
            <a:pPr marL="457200" lvl="1" indent="0">
              <a:buNone/>
            </a:pPr>
            <a:r>
              <a:rPr lang="en-GB" b="0" i="0" dirty="0">
                <a:solidFill>
                  <a:srgbClr val="212529"/>
                </a:solidFill>
                <a:effectLst/>
                <a:latin typeface="aeonik"/>
              </a:rPr>
              <a:t>the </a:t>
            </a:r>
            <a:r>
              <a:rPr lang="en-GB" b="0" i="1" dirty="0">
                <a:solidFill>
                  <a:srgbClr val="212529"/>
                </a:solidFill>
                <a:effectLst/>
                <a:latin typeface="aeonik"/>
              </a:rPr>
              <a:t>analysis</a:t>
            </a:r>
            <a:r>
              <a:rPr lang="en-GB" b="0" i="0" dirty="0">
                <a:solidFill>
                  <a:srgbClr val="212529"/>
                </a:solidFill>
                <a:effectLst/>
                <a:latin typeface="aeonik"/>
              </a:rPr>
              <a:t> of the information, both qualitative and quantitative; and</a:t>
            </a:r>
          </a:p>
          <a:p>
            <a:pPr marL="457200" lvl="1" indent="0">
              <a:buNone/>
            </a:pPr>
            <a:r>
              <a:rPr lang="en-GB" b="0" i="0" dirty="0">
                <a:solidFill>
                  <a:srgbClr val="212529"/>
                </a:solidFill>
                <a:effectLst/>
                <a:latin typeface="aeonik"/>
              </a:rPr>
              <a:t> the </a:t>
            </a:r>
            <a:r>
              <a:rPr lang="en-GB" b="0" i="1" dirty="0">
                <a:solidFill>
                  <a:srgbClr val="212529"/>
                </a:solidFill>
                <a:effectLst/>
                <a:latin typeface="aeonik"/>
              </a:rPr>
              <a:t>utilization</a:t>
            </a:r>
            <a:r>
              <a:rPr lang="en-GB" b="0" i="0" dirty="0">
                <a:solidFill>
                  <a:srgbClr val="212529"/>
                </a:solidFill>
                <a:effectLst/>
                <a:latin typeface="aeonik"/>
              </a:rPr>
              <a:t> of the evaluation results.</a:t>
            </a:r>
            <a:endParaRPr lang="en-GB" dirty="0"/>
          </a:p>
        </p:txBody>
      </p:sp>
      <p:pic>
        <p:nvPicPr>
          <p:cNvPr id="3074" name="Picture 2">
            <a:extLst>
              <a:ext uri="{FF2B5EF4-FFF2-40B4-BE49-F238E27FC236}">
                <a16:creationId xmlns:a16="http://schemas.microsoft.com/office/drawing/2014/main" id="{D278CFC9-68E2-2F88-D00A-EF0957C6B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0615" y="1"/>
            <a:ext cx="3304826" cy="2407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437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1CAA-748B-69E6-E930-8FFE9414E036}"/>
              </a:ext>
            </a:extLst>
          </p:cNvPr>
          <p:cNvSpPr>
            <a:spLocks noGrp="1"/>
          </p:cNvSpPr>
          <p:nvPr>
            <p:ph type="title"/>
          </p:nvPr>
        </p:nvSpPr>
        <p:spPr>
          <a:xfrm>
            <a:off x="0" y="0"/>
            <a:ext cx="12192000" cy="914400"/>
          </a:xfrm>
        </p:spPr>
        <p:txBody>
          <a:bodyPr/>
          <a:lstStyle/>
          <a:p>
            <a:r>
              <a:rPr lang="en-GB" dirty="0"/>
              <a:t>Evaluation Research</a:t>
            </a:r>
          </a:p>
        </p:txBody>
      </p:sp>
      <p:sp>
        <p:nvSpPr>
          <p:cNvPr id="3" name="Content Placeholder 2">
            <a:extLst>
              <a:ext uri="{FF2B5EF4-FFF2-40B4-BE49-F238E27FC236}">
                <a16:creationId xmlns:a16="http://schemas.microsoft.com/office/drawing/2014/main" id="{E66E82B3-CF32-E287-210F-4531FA2C6B72}"/>
              </a:ext>
            </a:extLst>
          </p:cNvPr>
          <p:cNvSpPr>
            <a:spLocks noGrp="1"/>
          </p:cNvSpPr>
          <p:nvPr>
            <p:ph idx="1"/>
          </p:nvPr>
        </p:nvSpPr>
        <p:spPr>
          <a:xfrm>
            <a:off x="-1" y="995880"/>
            <a:ext cx="12192001" cy="5862119"/>
          </a:xfrm>
        </p:spPr>
        <p:txBody>
          <a:bodyPr>
            <a:normAutofit lnSpcReduction="10000"/>
          </a:bodyPr>
          <a:lstStyle/>
          <a:p>
            <a:pPr marL="0" indent="0">
              <a:buNone/>
            </a:pPr>
            <a:r>
              <a:rPr lang="en-GB" b="1" i="0" dirty="0">
                <a:solidFill>
                  <a:srgbClr val="212529"/>
                </a:solidFill>
                <a:effectLst/>
                <a:latin typeface="aeonik"/>
              </a:rPr>
              <a:t>An Evaluation Culture</a:t>
            </a:r>
          </a:p>
          <a:p>
            <a:pPr marL="0" indent="0">
              <a:buNone/>
            </a:pPr>
            <a:r>
              <a:rPr lang="en-GB" b="0" i="0" u="sng" dirty="0">
                <a:effectLst/>
                <a:latin typeface="aeonik"/>
              </a:rPr>
              <a:t>What would an evaluation culture look like? What should its values be?</a:t>
            </a:r>
          </a:p>
          <a:p>
            <a:pPr marL="0" indent="0">
              <a:buNone/>
            </a:pPr>
            <a:r>
              <a:rPr lang="en-GB" b="0" i="0" dirty="0">
                <a:solidFill>
                  <a:srgbClr val="212529"/>
                </a:solidFill>
                <a:effectLst/>
                <a:latin typeface="aeonik"/>
              </a:rPr>
              <a:t>an </a:t>
            </a:r>
            <a:r>
              <a:rPr lang="en-GB" b="0" i="1" dirty="0">
                <a:solidFill>
                  <a:srgbClr val="212529"/>
                </a:solidFill>
                <a:effectLst/>
                <a:latin typeface="aeonik"/>
              </a:rPr>
              <a:t>action-oriented</a:t>
            </a:r>
            <a:r>
              <a:rPr lang="en-GB" b="0" i="0" dirty="0">
                <a:solidFill>
                  <a:srgbClr val="212529"/>
                </a:solidFill>
                <a:effectLst/>
                <a:latin typeface="aeonik"/>
              </a:rPr>
              <a:t> perspective </a:t>
            </a:r>
          </a:p>
          <a:p>
            <a:pPr marL="0" indent="0">
              <a:buNone/>
            </a:pPr>
            <a:r>
              <a:rPr lang="en-GB" dirty="0">
                <a:solidFill>
                  <a:srgbClr val="212529"/>
                </a:solidFill>
                <a:latin typeface="aeonik"/>
              </a:rPr>
              <a:t>A </a:t>
            </a:r>
            <a:r>
              <a:rPr lang="en-GB" b="0" i="1" dirty="0">
                <a:solidFill>
                  <a:srgbClr val="212529"/>
                </a:solidFill>
                <a:effectLst/>
                <a:latin typeface="aeonik"/>
              </a:rPr>
              <a:t>teaching-oriented</a:t>
            </a:r>
            <a:r>
              <a:rPr lang="en-GB" b="0" i="0" dirty="0">
                <a:solidFill>
                  <a:srgbClr val="212529"/>
                </a:solidFill>
                <a:effectLst/>
                <a:latin typeface="aeonik"/>
              </a:rPr>
              <a:t> </a:t>
            </a:r>
          </a:p>
          <a:p>
            <a:pPr marL="0" indent="0">
              <a:buNone/>
            </a:pPr>
            <a:r>
              <a:rPr lang="en-GB" dirty="0">
                <a:solidFill>
                  <a:srgbClr val="212529"/>
                </a:solidFill>
                <a:latin typeface="aeonik"/>
              </a:rPr>
              <a:t>A </a:t>
            </a:r>
            <a:r>
              <a:rPr lang="en-GB" b="0" i="1" dirty="0">
                <a:solidFill>
                  <a:srgbClr val="212529"/>
                </a:solidFill>
                <a:effectLst/>
                <a:latin typeface="aeonik"/>
              </a:rPr>
              <a:t>diverse, inclusive, participatory, responsive and fundamentally non-hierarchical</a:t>
            </a:r>
            <a:r>
              <a:rPr lang="en-GB" b="0" i="0" dirty="0">
                <a:solidFill>
                  <a:srgbClr val="212529"/>
                </a:solidFill>
                <a:effectLst/>
                <a:latin typeface="aeonik"/>
              </a:rPr>
              <a:t>. </a:t>
            </a:r>
            <a:endParaRPr lang="en-GB" dirty="0">
              <a:solidFill>
                <a:srgbClr val="212529"/>
              </a:solidFill>
              <a:latin typeface="aeonik"/>
            </a:endParaRPr>
          </a:p>
          <a:p>
            <a:pPr marL="0" indent="0">
              <a:buNone/>
            </a:pPr>
            <a:r>
              <a:rPr lang="en-GB" b="0" i="0" dirty="0">
                <a:solidFill>
                  <a:srgbClr val="212529"/>
                </a:solidFill>
                <a:effectLst/>
                <a:latin typeface="aeonik"/>
              </a:rPr>
              <a:t>A </a:t>
            </a:r>
            <a:r>
              <a:rPr lang="en-GB" b="0" i="1" dirty="0">
                <a:solidFill>
                  <a:srgbClr val="212529"/>
                </a:solidFill>
                <a:effectLst/>
                <a:latin typeface="aeonik"/>
              </a:rPr>
              <a:t>humble, self-critical</a:t>
            </a:r>
            <a:r>
              <a:rPr lang="en-GB" b="0" i="0" dirty="0">
                <a:solidFill>
                  <a:srgbClr val="212529"/>
                </a:solidFill>
                <a:effectLst/>
                <a:latin typeface="aeonik"/>
              </a:rPr>
              <a:t> one</a:t>
            </a:r>
          </a:p>
          <a:p>
            <a:pPr marL="0" indent="0">
              <a:buNone/>
            </a:pPr>
            <a:r>
              <a:rPr lang="en-GB" b="0" i="0" dirty="0">
                <a:solidFill>
                  <a:srgbClr val="212529"/>
                </a:solidFill>
                <a:effectLst/>
                <a:latin typeface="aeonik"/>
              </a:rPr>
              <a:t>an </a:t>
            </a:r>
            <a:r>
              <a:rPr lang="en-GB" b="0" i="1" dirty="0">
                <a:solidFill>
                  <a:srgbClr val="212529"/>
                </a:solidFill>
                <a:effectLst/>
                <a:latin typeface="aeonik"/>
              </a:rPr>
              <a:t>interdisciplinary</a:t>
            </a:r>
            <a:r>
              <a:rPr lang="en-GB" b="0" i="0" dirty="0">
                <a:solidFill>
                  <a:srgbClr val="212529"/>
                </a:solidFill>
                <a:effectLst/>
                <a:latin typeface="aeonik"/>
              </a:rPr>
              <a:t> one</a:t>
            </a:r>
          </a:p>
          <a:p>
            <a:pPr marL="0" indent="0">
              <a:buNone/>
            </a:pPr>
            <a:r>
              <a:rPr lang="en-GB" b="0" i="1" dirty="0">
                <a:solidFill>
                  <a:srgbClr val="212529"/>
                </a:solidFill>
                <a:effectLst/>
                <a:latin typeface="aeonik"/>
              </a:rPr>
              <a:t>A truth-seeking</a:t>
            </a:r>
            <a:r>
              <a:rPr lang="en-GB" b="0" i="0" dirty="0">
                <a:solidFill>
                  <a:srgbClr val="212529"/>
                </a:solidFill>
                <a:effectLst/>
                <a:latin typeface="aeonik"/>
              </a:rPr>
              <a:t> one that stresses accountability and scientific credibility</a:t>
            </a:r>
          </a:p>
          <a:p>
            <a:pPr marL="0" indent="0">
              <a:buNone/>
            </a:pPr>
            <a:r>
              <a:rPr lang="en-GB" dirty="0">
                <a:solidFill>
                  <a:srgbClr val="212529"/>
                </a:solidFill>
                <a:latin typeface="aeonik"/>
              </a:rPr>
              <a:t>A </a:t>
            </a:r>
            <a:r>
              <a:rPr lang="en-GB" b="0" i="0" dirty="0">
                <a:solidFill>
                  <a:srgbClr val="212529"/>
                </a:solidFill>
                <a:effectLst/>
                <a:latin typeface="aeonik"/>
              </a:rPr>
              <a:t>prospective and </a:t>
            </a:r>
            <a:r>
              <a:rPr lang="en-GB" b="0" i="1" dirty="0">
                <a:solidFill>
                  <a:srgbClr val="212529"/>
                </a:solidFill>
                <a:effectLst/>
                <a:latin typeface="aeonik"/>
              </a:rPr>
              <a:t>forward-looking</a:t>
            </a:r>
            <a:r>
              <a:rPr lang="en-GB" b="0" i="0" dirty="0">
                <a:solidFill>
                  <a:srgbClr val="212529"/>
                </a:solidFill>
                <a:effectLst/>
                <a:latin typeface="aeonik"/>
              </a:rPr>
              <a:t>, anticipating where evaluation feedback </a:t>
            </a:r>
          </a:p>
          <a:p>
            <a:pPr marL="0" indent="0">
              <a:buNone/>
            </a:pPr>
            <a:r>
              <a:rPr lang="en-GB" dirty="0">
                <a:solidFill>
                  <a:srgbClr val="212529"/>
                </a:solidFill>
                <a:latin typeface="aeonik"/>
              </a:rPr>
              <a:t>An </a:t>
            </a:r>
            <a:r>
              <a:rPr lang="en-GB" b="0" i="0" dirty="0">
                <a:solidFill>
                  <a:srgbClr val="212529"/>
                </a:solidFill>
                <a:effectLst/>
                <a:latin typeface="aeonik"/>
              </a:rPr>
              <a:t>emphasize fair, open, </a:t>
            </a:r>
            <a:r>
              <a:rPr lang="en-GB" b="0" i="1" dirty="0">
                <a:solidFill>
                  <a:srgbClr val="212529"/>
                </a:solidFill>
                <a:effectLst/>
                <a:latin typeface="aeonik"/>
              </a:rPr>
              <a:t>ethical and democratic</a:t>
            </a:r>
            <a:r>
              <a:rPr lang="en-GB" b="0" i="0" dirty="0">
                <a:solidFill>
                  <a:srgbClr val="212529"/>
                </a:solidFill>
                <a:effectLst/>
                <a:latin typeface="aeonik"/>
              </a:rPr>
              <a:t> processes.</a:t>
            </a:r>
          </a:p>
        </p:txBody>
      </p:sp>
    </p:spTree>
    <p:extLst>
      <p:ext uri="{BB962C8B-B14F-4D97-AF65-F5344CB8AC3E}">
        <p14:creationId xmlns:p14="http://schemas.microsoft.com/office/powerpoint/2010/main" val="472222122"/>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2822</TotalTime>
  <Words>1106</Words>
  <Application>Microsoft Office PowerPoint</Application>
  <PresentationFormat>Widescreen</PresentationFormat>
  <Paragraphs>81</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aeonik</vt:lpstr>
      <vt:lpstr>Arial</vt:lpstr>
      <vt:lpstr>Avenir Next LT Pro</vt:lpstr>
      <vt:lpstr>AvenirNext LT Pro Medium</vt:lpstr>
      <vt:lpstr>Rockwell</vt:lpstr>
      <vt:lpstr>Segoe UI</vt:lpstr>
      <vt:lpstr>ExploreVTI</vt:lpstr>
      <vt:lpstr>DBA – Research Methodology </vt:lpstr>
      <vt:lpstr>Evaluation Research</vt:lpstr>
      <vt:lpstr>Evaluation Research</vt:lpstr>
      <vt:lpstr>Evaluation Research</vt:lpstr>
      <vt:lpstr>Evaluation Research</vt:lpstr>
      <vt:lpstr>Evaluation Research</vt:lpstr>
      <vt:lpstr>Evaluation Research</vt:lpstr>
      <vt:lpstr>Evaluation Research</vt:lpstr>
      <vt:lpstr>Evaluation Research</vt:lpstr>
      <vt:lpstr>Evaluation Research</vt:lpstr>
      <vt:lpstr>Evaluation Research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22</cp:revision>
  <dcterms:created xsi:type="dcterms:W3CDTF">2024-09-22T18:31:48Z</dcterms:created>
  <dcterms:modified xsi:type="dcterms:W3CDTF">2024-10-22T20:38:21Z</dcterms:modified>
</cp:coreProperties>
</file>