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3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7A46BF-CAFB-498E-B55B-3939F2D9B27C}" v="1" dt="2025-01-29T09:56:59.7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6732" autoAdjust="0"/>
  </p:normalViewPr>
  <p:slideViewPr>
    <p:cSldViewPr snapToGrid="0">
      <p:cViewPr varScale="1">
        <p:scale>
          <a:sx n="61" d="100"/>
          <a:sy n="61" d="100"/>
        </p:scale>
        <p:origin x="1522"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5212F0-65E7-4216-A9D9-959D6EC4D806}"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AB587DA9-EC67-4C4F-97E5-245AB9E2940B}">
      <dgm:prSet/>
      <dgm:spPr/>
      <dgm:t>
        <a:bodyPr/>
        <a:lstStyle/>
        <a:p>
          <a:r>
            <a:rPr lang="en-US" b="1"/>
            <a:t>Introduction</a:t>
          </a:r>
          <a:endParaRPr lang="en-US"/>
        </a:p>
      </dgm:t>
    </dgm:pt>
    <dgm:pt modelId="{A4D5ECE8-98E2-48D8-A04F-41B4CDE10DA7}" type="parTrans" cxnId="{4B7A9085-2D27-4173-B7A3-E38B0F27E25F}">
      <dgm:prSet/>
      <dgm:spPr/>
      <dgm:t>
        <a:bodyPr/>
        <a:lstStyle/>
        <a:p>
          <a:endParaRPr lang="en-US"/>
        </a:p>
      </dgm:t>
    </dgm:pt>
    <dgm:pt modelId="{243D64E5-7DB8-4724-B879-2F98520F7422}" type="sibTrans" cxnId="{4B7A9085-2D27-4173-B7A3-E38B0F27E25F}">
      <dgm:prSet/>
      <dgm:spPr/>
      <dgm:t>
        <a:bodyPr/>
        <a:lstStyle/>
        <a:p>
          <a:endParaRPr lang="en-US"/>
        </a:p>
      </dgm:t>
    </dgm:pt>
    <dgm:pt modelId="{8C7319D0-DF9F-4842-BFB2-A8CDBAC6495C}">
      <dgm:prSet/>
      <dgm:spPr/>
      <dgm:t>
        <a:bodyPr/>
        <a:lstStyle/>
        <a:p>
          <a:r>
            <a:rPr lang="en-US" b="1"/>
            <a:t>Event Objectives</a:t>
          </a:r>
          <a:endParaRPr lang="en-US"/>
        </a:p>
      </dgm:t>
    </dgm:pt>
    <dgm:pt modelId="{08F8BE9F-89EF-40A0-8183-E7B90537D880}" type="parTrans" cxnId="{ADCE76E3-3CFF-4D75-9F15-F5F67E578A84}">
      <dgm:prSet/>
      <dgm:spPr/>
      <dgm:t>
        <a:bodyPr/>
        <a:lstStyle/>
        <a:p>
          <a:endParaRPr lang="en-US"/>
        </a:p>
      </dgm:t>
    </dgm:pt>
    <dgm:pt modelId="{F073AAE0-97AE-40C8-A5B2-A0DD611B42B8}" type="sibTrans" cxnId="{ADCE76E3-3CFF-4D75-9F15-F5F67E578A84}">
      <dgm:prSet/>
      <dgm:spPr/>
      <dgm:t>
        <a:bodyPr/>
        <a:lstStyle/>
        <a:p>
          <a:endParaRPr lang="en-US"/>
        </a:p>
      </dgm:t>
    </dgm:pt>
    <dgm:pt modelId="{D09A381B-FA22-4C78-9DF0-256F1A0CF15B}">
      <dgm:prSet/>
      <dgm:spPr/>
      <dgm:t>
        <a:bodyPr/>
        <a:lstStyle/>
        <a:p>
          <a:r>
            <a:rPr lang="en-US" b="1"/>
            <a:t>Background Research</a:t>
          </a:r>
          <a:endParaRPr lang="en-US"/>
        </a:p>
      </dgm:t>
    </dgm:pt>
    <dgm:pt modelId="{9A007A68-10E7-4859-9626-BA5C53BE80A1}" type="parTrans" cxnId="{25574E89-BDEC-43F5-A568-BAC160F2BC92}">
      <dgm:prSet/>
      <dgm:spPr/>
      <dgm:t>
        <a:bodyPr/>
        <a:lstStyle/>
        <a:p>
          <a:endParaRPr lang="en-US"/>
        </a:p>
      </dgm:t>
    </dgm:pt>
    <dgm:pt modelId="{E18A004A-FF61-4347-9F55-0F06C5B2B079}" type="sibTrans" cxnId="{25574E89-BDEC-43F5-A568-BAC160F2BC92}">
      <dgm:prSet/>
      <dgm:spPr/>
      <dgm:t>
        <a:bodyPr/>
        <a:lstStyle/>
        <a:p>
          <a:endParaRPr lang="en-US"/>
        </a:p>
      </dgm:t>
    </dgm:pt>
    <dgm:pt modelId="{D1E95AF1-F7D8-43DF-BA02-63186BFF12F8}">
      <dgm:prSet/>
      <dgm:spPr/>
      <dgm:t>
        <a:bodyPr/>
        <a:lstStyle/>
        <a:p>
          <a:r>
            <a:rPr lang="en-US" b="1"/>
            <a:t>Target Market</a:t>
          </a:r>
          <a:endParaRPr lang="en-US"/>
        </a:p>
      </dgm:t>
    </dgm:pt>
    <dgm:pt modelId="{809D1A10-9F93-496D-83FF-F60704C41222}" type="parTrans" cxnId="{667AA990-76A3-45B0-94DE-C7D0CCD83285}">
      <dgm:prSet/>
      <dgm:spPr/>
      <dgm:t>
        <a:bodyPr/>
        <a:lstStyle/>
        <a:p>
          <a:endParaRPr lang="en-US"/>
        </a:p>
      </dgm:t>
    </dgm:pt>
    <dgm:pt modelId="{F89EB83B-C717-4E18-B2AF-A46E6BC0891A}" type="sibTrans" cxnId="{667AA990-76A3-45B0-94DE-C7D0CCD83285}">
      <dgm:prSet/>
      <dgm:spPr/>
      <dgm:t>
        <a:bodyPr/>
        <a:lstStyle/>
        <a:p>
          <a:endParaRPr lang="en-US"/>
        </a:p>
      </dgm:t>
    </dgm:pt>
    <dgm:pt modelId="{79B9F3CC-AAC8-44FC-8950-B9510B3A2CCA}">
      <dgm:prSet/>
      <dgm:spPr/>
      <dgm:t>
        <a:bodyPr/>
        <a:lstStyle/>
        <a:p>
          <a:r>
            <a:rPr lang="en-US" b="1"/>
            <a:t>Operational Factors</a:t>
          </a:r>
          <a:endParaRPr lang="en-US"/>
        </a:p>
      </dgm:t>
    </dgm:pt>
    <dgm:pt modelId="{DE0B880F-6CCD-487E-9FE1-AD56D0B1127F}" type="parTrans" cxnId="{DE47D0EE-6C7E-40DC-8E69-CAC58EBBFA75}">
      <dgm:prSet/>
      <dgm:spPr/>
      <dgm:t>
        <a:bodyPr/>
        <a:lstStyle/>
        <a:p>
          <a:endParaRPr lang="en-US"/>
        </a:p>
      </dgm:t>
    </dgm:pt>
    <dgm:pt modelId="{871CACDC-99C1-4271-B0E3-8C5F77AD560A}" type="sibTrans" cxnId="{DE47D0EE-6C7E-40DC-8E69-CAC58EBBFA75}">
      <dgm:prSet/>
      <dgm:spPr/>
      <dgm:t>
        <a:bodyPr/>
        <a:lstStyle/>
        <a:p>
          <a:endParaRPr lang="en-US"/>
        </a:p>
      </dgm:t>
    </dgm:pt>
    <dgm:pt modelId="{4A24DF0E-F5D2-4EAD-9AA2-EDA66EB824A5}">
      <dgm:prSet/>
      <dgm:spPr/>
      <dgm:t>
        <a:bodyPr/>
        <a:lstStyle/>
        <a:p>
          <a:r>
            <a:rPr lang="en-US" b="1"/>
            <a:t>Financial Feasibility</a:t>
          </a:r>
          <a:endParaRPr lang="en-US"/>
        </a:p>
      </dgm:t>
    </dgm:pt>
    <dgm:pt modelId="{48ED22FE-4797-4235-BE8C-FDA2D9A3F672}" type="parTrans" cxnId="{A74A13E4-88F7-4D3E-85D4-EBF79EE77E8B}">
      <dgm:prSet/>
      <dgm:spPr/>
      <dgm:t>
        <a:bodyPr/>
        <a:lstStyle/>
        <a:p>
          <a:endParaRPr lang="en-US"/>
        </a:p>
      </dgm:t>
    </dgm:pt>
    <dgm:pt modelId="{02445E85-BB49-40EB-8717-D225F00686A5}" type="sibTrans" cxnId="{A74A13E4-88F7-4D3E-85D4-EBF79EE77E8B}">
      <dgm:prSet/>
      <dgm:spPr/>
      <dgm:t>
        <a:bodyPr/>
        <a:lstStyle/>
        <a:p>
          <a:endParaRPr lang="en-US"/>
        </a:p>
      </dgm:t>
    </dgm:pt>
    <dgm:pt modelId="{A1B60D24-F652-4E6D-85BB-FB0101E5C52F}">
      <dgm:prSet/>
      <dgm:spPr/>
      <dgm:t>
        <a:bodyPr/>
        <a:lstStyle/>
        <a:p>
          <a:r>
            <a:rPr lang="en-US" b="1"/>
            <a:t>Competition and Differentiation</a:t>
          </a:r>
          <a:endParaRPr lang="en-US"/>
        </a:p>
      </dgm:t>
    </dgm:pt>
    <dgm:pt modelId="{D458ACCA-8CB7-430C-ABC4-DBA9CB5EC3AD}" type="parTrans" cxnId="{970DB4ED-B827-4B22-AF3B-1CE00E3D9FD3}">
      <dgm:prSet/>
      <dgm:spPr/>
      <dgm:t>
        <a:bodyPr/>
        <a:lstStyle/>
        <a:p>
          <a:endParaRPr lang="en-US"/>
        </a:p>
      </dgm:t>
    </dgm:pt>
    <dgm:pt modelId="{C05D230D-5746-456D-9A98-5652310746C6}" type="sibTrans" cxnId="{970DB4ED-B827-4B22-AF3B-1CE00E3D9FD3}">
      <dgm:prSet/>
      <dgm:spPr/>
      <dgm:t>
        <a:bodyPr/>
        <a:lstStyle/>
        <a:p>
          <a:endParaRPr lang="en-US"/>
        </a:p>
      </dgm:t>
    </dgm:pt>
    <dgm:pt modelId="{C3B47140-41AE-4BC8-9B22-ADA2DD902D89}">
      <dgm:prSet/>
      <dgm:spPr/>
      <dgm:t>
        <a:bodyPr/>
        <a:lstStyle/>
        <a:p>
          <a:r>
            <a:rPr lang="en-US" b="1"/>
            <a:t>Situational and Cultural Considerations</a:t>
          </a:r>
          <a:endParaRPr lang="en-US"/>
        </a:p>
      </dgm:t>
    </dgm:pt>
    <dgm:pt modelId="{075C417A-9C4E-43C9-9D94-262C21063218}" type="parTrans" cxnId="{63D42C80-BE2B-4AF8-97AB-F410C74240EC}">
      <dgm:prSet/>
      <dgm:spPr/>
      <dgm:t>
        <a:bodyPr/>
        <a:lstStyle/>
        <a:p>
          <a:endParaRPr lang="en-US"/>
        </a:p>
      </dgm:t>
    </dgm:pt>
    <dgm:pt modelId="{9740C0D2-3A39-46AF-8FD0-728547EC3DF2}" type="sibTrans" cxnId="{63D42C80-BE2B-4AF8-97AB-F410C74240EC}">
      <dgm:prSet/>
      <dgm:spPr/>
      <dgm:t>
        <a:bodyPr/>
        <a:lstStyle/>
        <a:p>
          <a:endParaRPr lang="en-US"/>
        </a:p>
      </dgm:t>
    </dgm:pt>
    <dgm:pt modelId="{1CC568EE-7BBF-4294-81CC-7337F6C095CC}">
      <dgm:prSet/>
      <dgm:spPr/>
      <dgm:t>
        <a:bodyPr/>
        <a:lstStyle/>
        <a:p>
          <a:r>
            <a:rPr lang="en-US" b="1"/>
            <a:t>Anticipated Impact</a:t>
          </a:r>
          <a:endParaRPr lang="en-US"/>
        </a:p>
      </dgm:t>
    </dgm:pt>
    <dgm:pt modelId="{192BF7C0-81FE-4B98-9391-436FB4019E1F}" type="parTrans" cxnId="{AC951150-4073-422B-9B83-F5D92AC91BD2}">
      <dgm:prSet/>
      <dgm:spPr/>
      <dgm:t>
        <a:bodyPr/>
        <a:lstStyle/>
        <a:p>
          <a:endParaRPr lang="en-US"/>
        </a:p>
      </dgm:t>
    </dgm:pt>
    <dgm:pt modelId="{31CAC6A7-6CD1-4992-9B49-E1BE7C46E0DF}" type="sibTrans" cxnId="{AC951150-4073-422B-9B83-F5D92AC91BD2}">
      <dgm:prSet/>
      <dgm:spPr/>
      <dgm:t>
        <a:bodyPr/>
        <a:lstStyle/>
        <a:p>
          <a:endParaRPr lang="en-US"/>
        </a:p>
      </dgm:t>
    </dgm:pt>
    <dgm:pt modelId="{285026C1-C8D4-4F73-BA1F-F756F7BCB3F2}">
      <dgm:prSet/>
      <dgm:spPr/>
      <dgm:t>
        <a:bodyPr/>
        <a:lstStyle/>
        <a:p>
          <a:r>
            <a:rPr lang="en-US" b="1"/>
            <a:t>Conclusion</a:t>
          </a:r>
          <a:endParaRPr lang="en-US"/>
        </a:p>
      </dgm:t>
    </dgm:pt>
    <dgm:pt modelId="{E4E52C98-4645-4C9C-A42A-0A75A42944BA}" type="parTrans" cxnId="{6B68CF24-2ED5-4384-BC30-3364B211B4B8}">
      <dgm:prSet/>
      <dgm:spPr/>
      <dgm:t>
        <a:bodyPr/>
        <a:lstStyle/>
        <a:p>
          <a:endParaRPr lang="en-US"/>
        </a:p>
      </dgm:t>
    </dgm:pt>
    <dgm:pt modelId="{FD2C5C1A-F587-403A-BED7-EEFF3C5534F7}" type="sibTrans" cxnId="{6B68CF24-2ED5-4384-BC30-3364B211B4B8}">
      <dgm:prSet/>
      <dgm:spPr/>
      <dgm:t>
        <a:bodyPr/>
        <a:lstStyle/>
        <a:p>
          <a:endParaRPr lang="en-US"/>
        </a:p>
      </dgm:t>
    </dgm:pt>
    <dgm:pt modelId="{939EF14D-45F9-447E-83EB-D96457B2B550}">
      <dgm:prSet/>
      <dgm:spPr/>
      <dgm:t>
        <a:bodyPr/>
        <a:lstStyle/>
        <a:p>
          <a:r>
            <a:rPr lang="en-US" b="1"/>
            <a:t>References</a:t>
          </a:r>
          <a:endParaRPr lang="en-US"/>
        </a:p>
      </dgm:t>
    </dgm:pt>
    <dgm:pt modelId="{6BD2BE52-7C0F-4129-9E43-90E43BFDAE87}" type="parTrans" cxnId="{481B80B2-0650-4E0A-AE03-884643DCC610}">
      <dgm:prSet/>
      <dgm:spPr/>
      <dgm:t>
        <a:bodyPr/>
        <a:lstStyle/>
        <a:p>
          <a:endParaRPr lang="en-US"/>
        </a:p>
      </dgm:t>
    </dgm:pt>
    <dgm:pt modelId="{F666C6BD-A243-4845-A654-DD0300803F35}" type="sibTrans" cxnId="{481B80B2-0650-4E0A-AE03-884643DCC610}">
      <dgm:prSet/>
      <dgm:spPr/>
      <dgm:t>
        <a:bodyPr/>
        <a:lstStyle/>
        <a:p>
          <a:endParaRPr lang="en-US"/>
        </a:p>
      </dgm:t>
    </dgm:pt>
    <dgm:pt modelId="{2B6D0F1D-A2AE-49B1-9536-6748C87F2BBC}" type="pres">
      <dgm:prSet presAssocID="{375212F0-65E7-4216-A9D9-959D6EC4D806}" presName="vert0" presStyleCnt="0">
        <dgm:presLayoutVars>
          <dgm:dir/>
          <dgm:animOne val="branch"/>
          <dgm:animLvl val="lvl"/>
        </dgm:presLayoutVars>
      </dgm:prSet>
      <dgm:spPr/>
    </dgm:pt>
    <dgm:pt modelId="{1FCA0837-8436-43FF-9B78-50B7C7D53438}" type="pres">
      <dgm:prSet presAssocID="{AB587DA9-EC67-4C4F-97E5-245AB9E2940B}" presName="thickLine" presStyleLbl="alignNode1" presStyleIdx="0" presStyleCnt="11"/>
      <dgm:spPr/>
    </dgm:pt>
    <dgm:pt modelId="{856C841E-3FCA-4832-843C-8A9DE855361B}" type="pres">
      <dgm:prSet presAssocID="{AB587DA9-EC67-4C4F-97E5-245AB9E2940B}" presName="horz1" presStyleCnt="0"/>
      <dgm:spPr/>
    </dgm:pt>
    <dgm:pt modelId="{6461EF9D-0A4E-4D01-97C5-8A12F95D6FAE}" type="pres">
      <dgm:prSet presAssocID="{AB587DA9-EC67-4C4F-97E5-245AB9E2940B}" presName="tx1" presStyleLbl="revTx" presStyleIdx="0" presStyleCnt="11"/>
      <dgm:spPr/>
    </dgm:pt>
    <dgm:pt modelId="{746F6EFA-6A51-49AE-B060-FBB1B85B6240}" type="pres">
      <dgm:prSet presAssocID="{AB587DA9-EC67-4C4F-97E5-245AB9E2940B}" presName="vert1" presStyleCnt="0"/>
      <dgm:spPr/>
    </dgm:pt>
    <dgm:pt modelId="{ACC1BF11-B447-48A5-9915-6D9FBED960B5}" type="pres">
      <dgm:prSet presAssocID="{8C7319D0-DF9F-4842-BFB2-A8CDBAC6495C}" presName="thickLine" presStyleLbl="alignNode1" presStyleIdx="1" presStyleCnt="11"/>
      <dgm:spPr/>
    </dgm:pt>
    <dgm:pt modelId="{0D5EADC9-44AD-44D2-A4A4-9C0C2081769F}" type="pres">
      <dgm:prSet presAssocID="{8C7319D0-DF9F-4842-BFB2-A8CDBAC6495C}" presName="horz1" presStyleCnt="0"/>
      <dgm:spPr/>
    </dgm:pt>
    <dgm:pt modelId="{EE00053F-8F58-4B22-9B86-070AE7E376A1}" type="pres">
      <dgm:prSet presAssocID="{8C7319D0-DF9F-4842-BFB2-A8CDBAC6495C}" presName="tx1" presStyleLbl="revTx" presStyleIdx="1" presStyleCnt="11"/>
      <dgm:spPr/>
    </dgm:pt>
    <dgm:pt modelId="{805FDE0B-29BC-4592-9EBC-D5523F6B527A}" type="pres">
      <dgm:prSet presAssocID="{8C7319D0-DF9F-4842-BFB2-A8CDBAC6495C}" presName="vert1" presStyleCnt="0"/>
      <dgm:spPr/>
    </dgm:pt>
    <dgm:pt modelId="{E92243F1-43C1-43E9-AC38-A041E62907F0}" type="pres">
      <dgm:prSet presAssocID="{D09A381B-FA22-4C78-9DF0-256F1A0CF15B}" presName="thickLine" presStyleLbl="alignNode1" presStyleIdx="2" presStyleCnt="11"/>
      <dgm:spPr/>
    </dgm:pt>
    <dgm:pt modelId="{AAD886A1-6A0B-40BE-8669-66925DA739B3}" type="pres">
      <dgm:prSet presAssocID="{D09A381B-FA22-4C78-9DF0-256F1A0CF15B}" presName="horz1" presStyleCnt="0"/>
      <dgm:spPr/>
    </dgm:pt>
    <dgm:pt modelId="{B3475DED-5507-4FF8-A876-90EC021FE588}" type="pres">
      <dgm:prSet presAssocID="{D09A381B-FA22-4C78-9DF0-256F1A0CF15B}" presName="tx1" presStyleLbl="revTx" presStyleIdx="2" presStyleCnt="11"/>
      <dgm:spPr/>
    </dgm:pt>
    <dgm:pt modelId="{4D204601-AC1D-4F8D-A419-96FBCE0C9E57}" type="pres">
      <dgm:prSet presAssocID="{D09A381B-FA22-4C78-9DF0-256F1A0CF15B}" presName="vert1" presStyleCnt="0"/>
      <dgm:spPr/>
    </dgm:pt>
    <dgm:pt modelId="{7045E1FC-4B46-4A20-9E9E-70453D6E7B90}" type="pres">
      <dgm:prSet presAssocID="{D1E95AF1-F7D8-43DF-BA02-63186BFF12F8}" presName="thickLine" presStyleLbl="alignNode1" presStyleIdx="3" presStyleCnt="11"/>
      <dgm:spPr/>
    </dgm:pt>
    <dgm:pt modelId="{BCE8E126-D509-4FDF-B993-864894E2D856}" type="pres">
      <dgm:prSet presAssocID="{D1E95AF1-F7D8-43DF-BA02-63186BFF12F8}" presName="horz1" presStyleCnt="0"/>
      <dgm:spPr/>
    </dgm:pt>
    <dgm:pt modelId="{1EBE7048-227A-4E09-81E6-E437EB255771}" type="pres">
      <dgm:prSet presAssocID="{D1E95AF1-F7D8-43DF-BA02-63186BFF12F8}" presName="tx1" presStyleLbl="revTx" presStyleIdx="3" presStyleCnt="11"/>
      <dgm:spPr/>
    </dgm:pt>
    <dgm:pt modelId="{11B77ED4-70A2-46C8-A065-68B18D227957}" type="pres">
      <dgm:prSet presAssocID="{D1E95AF1-F7D8-43DF-BA02-63186BFF12F8}" presName="vert1" presStyleCnt="0"/>
      <dgm:spPr/>
    </dgm:pt>
    <dgm:pt modelId="{F4EC3F77-D549-4B6C-8C21-1449848277C3}" type="pres">
      <dgm:prSet presAssocID="{79B9F3CC-AAC8-44FC-8950-B9510B3A2CCA}" presName="thickLine" presStyleLbl="alignNode1" presStyleIdx="4" presStyleCnt="11"/>
      <dgm:spPr/>
    </dgm:pt>
    <dgm:pt modelId="{BE5ADF7B-F7BF-4EB4-A381-399EB1E4AA54}" type="pres">
      <dgm:prSet presAssocID="{79B9F3CC-AAC8-44FC-8950-B9510B3A2CCA}" presName="horz1" presStyleCnt="0"/>
      <dgm:spPr/>
    </dgm:pt>
    <dgm:pt modelId="{22200FE9-2D5D-4F0D-ABD9-F746A1CDCD4D}" type="pres">
      <dgm:prSet presAssocID="{79B9F3CC-AAC8-44FC-8950-B9510B3A2CCA}" presName="tx1" presStyleLbl="revTx" presStyleIdx="4" presStyleCnt="11"/>
      <dgm:spPr/>
    </dgm:pt>
    <dgm:pt modelId="{ECBF37FA-090F-47F1-B05A-CE5BDD17CEEA}" type="pres">
      <dgm:prSet presAssocID="{79B9F3CC-AAC8-44FC-8950-B9510B3A2CCA}" presName="vert1" presStyleCnt="0"/>
      <dgm:spPr/>
    </dgm:pt>
    <dgm:pt modelId="{4AACF67D-50A9-420F-A049-C6F8BFE10ABE}" type="pres">
      <dgm:prSet presAssocID="{4A24DF0E-F5D2-4EAD-9AA2-EDA66EB824A5}" presName="thickLine" presStyleLbl="alignNode1" presStyleIdx="5" presStyleCnt="11"/>
      <dgm:spPr/>
    </dgm:pt>
    <dgm:pt modelId="{F247A929-24C0-4748-BA25-EC0C593D5339}" type="pres">
      <dgm:prSet presAssocID="{4A24DF0E-F5D2-4EAD-9AA2-EDA66EB824A5}" presName="horz1" presStyleCnt="0"/>
      <dgm:spPr/>
    </dgm:pt>
    <dgm:pt modelId="{91AC43DC-5D12-4A02-9AF5-29645FCCB4B1}" type="pres">
      <dgm:prSet presAssocID="{4A24DF0E-F5D2-4EAD-9AA2-EDA66EB824A5}" presName="tx1" presStyleLbl="revTx" presStyleIdx="5" presStyleCnt="11"/>
      <dgm:spPr/>
    </dgm:pt>
    <dgm:pt modelId="{99B42179-DA19-47A1-B3E9-B159287D14FC}" type="pres">
      <dgm:prSet presAssocID="{4A24DF0E-F5D2-4EAD-9AA2-EDA66EB824A5}" presName="vert1" presStyleCnt="0"/>
      <dgm:spPr/>
    </dgm:pt>
    <dgm:pt modelId="{0111E0CD-F6FE-4E72-A0A9-8DA885E92852}" type="pres">
      <dgm:prSet presAssocID="{A1B60D24-F652-4E6D-85BB-FB0101E5C52F}" presName="thickLine" presStyleLbl="alignNode1" presStyleIdx="6" presStyleCnt="11"/>
      <dgm:spPr/>
    </dgm:pt>
    <dgm:pt modelId="{26E44ECB-BAAB-4BD9-88ED-6F647D5B5649}" type="pres">
      <dgm:prSet presAssocID="{A1B60D24-F652-4E6D-85BB-FB0101E5C52F}" presName="horz1" presStyleCnt="0"/>
      <dgm:spPr/>
    </dgm:pt>
    <dgm:pt modelId="{90AD1BBE-1950-455E-8CF8-71EB53805CE7}" type="pres">
      <dgm:prSet presAssocID="{A1B60D24-F652-4E6D-85BB-FB0101E5C52F}" presName="tx1" presStyleLbl="revTx" presStyleIdx="6" presStyleCnt="11"/>
      <dgm:spPr/>
    </dgm:pt>
    <dgm:pt modelId="{426BADBA-AE02-4D28-88DE-72A39367CF0C}" type="pres">
      <dgm:prSet presAssocID="{A1B60D24-F652-4E6D-85BB-FB0101E5C52F}" presName="vert1" presStyleCnt="0"/>
      <dgm:spPr/>
    </dgm:pt>
    <dgm:pt modelId="{31E3161E-9A22-4666-9E6A-43B226F10E14}" type="pres">
      <dgm:prSet presAssocID="{C3B47140-41AE-4BC8-9B22-ADA2DD902D89}" presName="thickLine" presStyleLbl="alignNode1" presStyleIdx="7" presStyleCnt="11"/>
      <dgm:spPr/>
    </dgm:pt>
    <dgm:pt modelId="{79260CD6-689C-425B-855A-F3582C5EFE63}" type="pres">
      <dgm:prSet presAssocID="{C3B47140-41AE-4BC8-9B22-ADA2DD902D89}" presName="horz1" presStyleCnt="0"/>
      <dgm:spPr/>
    </dgm:pt>
    <dgm:pt modelId="{591856DE-33A8-4845-A0AE-97E50B4194CA}" type="pres">
      <dgm:prSet presAssocID="{C3B47140-41AE-4BC8-9B22-ADA2DD902D89}" presName="tx1" presStyleLbl="revTx" presStyleIdx="7" presStyleCnt="11"/>
      <dgm:spPr/>
    </dgm:pt>
    <dgm:pt modelId="{35738634-08FA-4DA4-AEF9-C08D5EB297E4}" type="pres">
      <dgm:prSet presAssocID="{C3B47140-41AE-4BC8-9B22-ADA2DD902D89}" presName="vert1" presStyleCnt="0"/>
      <dgm:spPr/>
    </dgm:pt>
    <dgm:pt modelId="{4025BC54-6B35-4279-8A33-8786A96735A5}" type="pres">
      <dgm:prSet presAssocID="{1CC568EE-7BBF-4294-81CC-7337F6C095CC}" presName="thickLine" presStyleLbl="alignNode1" presStyleIdx="8" presStyleCnt="11"/>
      <dgm:spPr/>
    </dgm:pt>
    <dgm:pt modelId="{93148543-CD22-466B-8610-89D0AF1C051C}" type="pres">
      <dgm:prSet presAssocID="{1CC568EE-7BBF-4294-81CC-7337F6C095CC}" presName="horz1" presStyleCnt="0"/>
      <dgm:spPr/>
    </dgm:pt>
    <dgm:pt modelId="{778D5D35-AF06-4F82-B142-0BAC4B8D3BA0}" type="pres">
      <dgm:prSet presAssocID="{1CC568EE-7BBF-4294-81CC-7337F6C095CC}" presName="tx1" presStyleLbl="revTx" presStyleIdx="8" presStyleCnt="11"/>
      <dgm:spPr/>
    </dgm:pt>
    <dgm:pt modelId="{8493AEEA-26B5-4124-86A1-64FFA7C099F9}" type="pres">
      <dgm:prSet presAssocID="{1CC568EE-7BBF-4294-81CC-7337F6C095CC}" presName="vert1" presStyleCnt="0"/>
      <dgm:spPr/>
    </dgm:pt>
    <dgm:pt modelId="{FDF066FD-E655-4383-A6E7-C03253CA4375}" type="pres">
      <dgm:prSet presAssocID="{285026C1-C8D4-4F73-BA1F-F756F7BCB3F2}" presName="thickLine" presStyleLbl="alignNode1" presStyleIdx="9" presStyleCnt="11"/>
      <dgm:spPr/>
    </dgm:pt>
    <dgm:pt modelId="{506CED04-9BBB-4EB2-93F2-1177469B3E30}" type="pres">
      <dgm:prSet presAssocID="{285026C1-C8D4-4F73-BA1F-F756F7BCB3F2}" presName="horz1" presStyleCnt="0"/>
      <dgm:spPr/>
    </dgm:pt>
    <dgm:pt modelId="{B788E7CB-8912-4553-970D-8C8674C52E18}" type="pres">
      <dgm:prSet presAssocID="{285026C1-C8D4-4F73-BA1F-F756F7BCB3F2}" presName="tx1" presStyleLbl="revTx" presStyleIdx="9" presStyleCnt="11"/>
      <dgm:spPr/>
    </dgm:pt>
    <dgm:pt modelId="{0E90391F-0617-4C7C-A2BC-1EC3CB90F240}" type="pres">
      <dgm:prSet presAssocID="{285026C1-C8D4-4F73-BA1F-F756F7BCB3F2}" presName="vert1" presStyleCnt="0"/>
      <dgm:spPr/>
    </dgm:pt>
    <dgm:pt modelId="{744925BE-C43C-4C7C-9F01-3B7EF2F5DDBE}" type="pres">
      <dgm:prSet presAssocID="{939EF14D-45F9-447E-83EB-D96457B2B550}" presName="thickLine" presStyleLbl="alignNode1" presStyleIdx="10" presStyleCnt="11"/>
      <dgm:spPr/>
    </dgm:pt>
    <dgm:pt modelId="{5F2A6FE0-1831-421D-9C86-5AFD9564614B}" type="pres">
      <dgm:prSet presAssocID="{939EF14D-45F9-447E-83EB-D96457B2B550}" presName="horz1" presStyleCnt="0"/>
      <dgm:spPr/>
    </dgm:pt>
    <dgm:pt modelId="{1618810C-E5EF-44A1-830F-843F1EA9E421}" type="pres">
      <dgm:prSet presAssocID="{939EF14D-45F9-447E-83EB-D96457B2B550}" presName="tx1" presStyleLbl="revTx" presStyleIdx="10" presStyleCnt="11"/>
      <dgm:spPr/>
    </dgm:pt>
    <dgm:pt modelId="{3584A3F9-594B-42C6-8E74-B39E366E70DF}" type="pres">
      <dgm:prSet presAssocID="{939EF14D-45F9-447E-83EB-D96457B2B550}" presName="vert1" presStyleCnt="0"/>
      <dgm:spPr/>
    </dgm:pt>
  </dgm:ptLst>
  <dgm:cxnLst>
    <dgm:cxn modelId="{DE0A890C-7A1A-438A-825B-563CE9579E30}" type="presOf" srcId="{4A24DF0E-F5D2-4EAD-9AA2-EDA66EB824A5}" destId="{91AC43DC-5D12-4A02-9AF5-29645FCCB4B1}" srcOrd="0" destOrd="0" presId="urn:microsoft.com/office/officeart/2008/layout/LinedList"/>
    <dgm:cxn modelId="{265D2B14-4778-4B37-8905-C2743B6A9225}" type="presOf" srcId="{8C7319D0-DF9F-4842-BFB2-A8CDBAC6495C}" destId="{EE00053F-8F58-4B22-9B86-070AE7E376A1}" srcOrd="0" destOrd="0" presId="urn:microsoft.com/office/officeart/2008/layout/LinedList"/>
    <dgm:cxn modelId="{2BEA9E19-3FB3-4E90-AA98-BB32D1A9B8E4}" type="presOf" srcId="{375212F0-65E7-4216-A9D9-959D6EC4D806}" destId="{2B6D0F1D-A2AE-49B1-9536-6748C87F2BBC}" srcOrd="0" destOrd="0" presId="urn:microsoft.com/office/officeart/2008/layout/LinedList"/>
    <dgm:cxn modelId="{6B68CF24-2ED5-4384-BC30-3364B211B4B8}" srcId="{375212F0-65E7-4216-A9D9-959D6EC4D806}" destId="{285026C1-C8D4-4F73-BA1F-F756F7BCB3F2}" srcOrd="9" destOrd="0" parTransId="{E4E52C98-4645-4C9C-A42A-0A75A42944BA}" sibTransId="{FD2C5C1A-F587-403A-BED7-EEFF3C5534F7}"/>
    <dgm:cxn modelId="{EE183231-81B3-41E2-864A-09694D9E48DC}" type="presOf" srcId="{1CC568EE-7BBF-4294-81CC-7337F6C095CC}" destId="{778D5D35-AF06-4F82-B142-0BAC4B8D3BA0}" srcOrd="0" destOrd="0" presId="urn:microsoft.com/office/officeart/2008/layout/LinedList"/>
    <dgm:cxn modelId="{2338A447-D6AD-4399-AF58-1B722CCB62FB}" type="presOf" srcId="{A1B60D24-F652-4E6D-85BB-FB0101E5C52F}" destId="{90AD1BBE-1950-455E-8CF8-71EB53805CE7}" srcOrd="0" destOrd="0" presId="urn:microsoft.com/office/officeart/2008/layout/LinedList"/>
    <dgm:cxn modelId="{8907024A-4AA8-414A-ABBD-5EE936F5E9F4}" type="presOf" srcId="{285026C1-C8D4-4F73-BA1F-F756F7BCB3F2}" destId="{B788E7CB-8912-4553-970D-8C8674C52E18}" srcOrd="0" destOrd="0" presId="urn:microsoft.com/office/officeart/2008/layout/LinedList"/>
    <dgm:cxn modelId="{BEA48D6F-8747-43BB-B128-090F7D8EFDE3}" type="presOf" srcId="{C3B47140-41AE-4BC8-9B22-ADA2DD902D89}" destId="{591856DE-33A8-4845-A0AE-97E50B4194CA}" srcOrd="0" destOrd="0" presId="urn:microsoft.com/office/officeart/2008/layout/LinedList"/>
    <dgm:cxn modelId="{AC951150-4073-422B-9B83-F5D92AC91BD2}" srcId="{375212F0-65E7-4216-A9D9-959D6EC4D806}" destId="{1CC568EE-7BBF-4294-81CC-7337F6C095CC}" srcOrd="8" destOrd="0" parTransId="{192BF7C0-81FE-4B98-9391-436FB4019E1F}" sibTransId="{31CAC6A7-6CD1-4992-9B49-E1BE7C46E0DF}"/>
    <dgm:cxn modelId="{63D42C80-BE2B-4AF8-97AB-F410C74240EC}" srcId="{375212F0-65E7-4216-A9D9-959D6EC4D806}" destId="{C3B47140-41AE-4BC8-9B22-ADA2DD902D89}" srcOrd="7" destOrd="0" parTransId="{075C417A-9C4E-43C9-9D94-262C21063218}" sibTransId="{9740C0D2-3A39-46AF-8FD0-728547EC3DF2}"/>
    <dgm:cxn modelId="{4B7A9085-2D27-4173-B7A3-E38B0F27E25F}" srcId="{375212F0-65E7-4216-A9D9-959D6EC4D806}" destId="{AB587DA9-EC67-4C4F-97E5-245AB9E2940B}" srcOrd="0" destOrd="0" parTransId="{A4D5ECE8-98E2-48D8-A04F-41B4CDE10DA7}" sibTransId="{243D64E5-7DB8-4724-B879-2F98520F7422}"/>
    <dgm:cxn modelId="{25574E89-BDEC-43F5-A568-BAC160F2BC92}" srcId="{375212F0-65E7-4216-A9D9-959D6EC4D806}" destId="{D09A381B-FA22-4C78-9DF0-256F1A0CF15B}" srcOrd="2" destOrd="0" parTransId="{9A007A68-10E7-4859-9626-BA5C53BE80A1}" sibTransId="{E18A004A-FF61-4347-9F55-0F06C5B2B079}"/>
    <dgm:cxn modelId="{667AA990-76A3-45B0-94DE-C7D0CCD83285}" srcId="{375212F0-65E7-4216-A9D9-959D6EC4D806}" destId="{D1E95AF1-F7D8-43DF-BA02-63186BFF12F8}" srcOrd="3" destOrd="0" parTransId="{809D1A10-9F93-496D-83FF-F60704C41222}" sibTransId="{F89EB83B-C717-4E18-B2AF-A46E6BC0891A}"/>
    <dgm:cxn modelId="{E5CCAF9D-7EAD-47AB-9BF7-2A9A91C39166}" type="presOf" srcId="{AB587DA9-EC67-4C4F-97E5-245AB9E2940B}" destId="{6461EF9D-0A4E-4D01-97C5-8A12F95D6FAE}" srcOrd="0" destOrd="0" presId="urn:microsoft.com/office/officeart/2008/layout/LinedList"/>
    <dgm:cxn modelId="{469E4AAB-BE86-4A83-863F-0B2335206B46}" type="presOf" srcId="{D09A381B-FA22-4C78-9DF0-256F1A0CF15B}" destId="{B3475DED-5507-4FF8-A876-90EC021FE588}" srcOrd="0" destOrd="0" presId="urn:microsoft.com/office/officeart/2008/layout/LinedList"/>
    <dgm:cxn modelId="{79807FAD-26D4-475A-843C-8D86DAC31FEA}" type="presOf" srcId="{79B9F3CC-AAC8-44FC-8950-B9510B3A2CCA}" destId="{22200FE9-2D5D-4F0D-ABD9-F746A1CDCD4D}" srcOrd="0" destOrd="0" presId="urn:microsoft.com/office/officeart/2008/layout/LinedList"/>
    <dgm:cxn modelId="{481B80B2-0650-4E0A-AE03-884643DCC610}" srcId="{375212F0-65E7-4216-A9D9-959D6EC4D806}" destId="{939EF14D-45F9-447E-83EB-D96457B2B550}" srcOrd="10" destOrd="0" parTransId="{6BD2BE52-7C0F-4129-9E43-90E43BFDAE87}" sibTransId="{F666C6BD-A243-4845-A654-DD0300803F35}"/>
    <dgm:cxn modelId="{28B939B8-D18F-4CE1-AF63-E605DE908D79}" type="presOf" srcId="{939EF14D-45F9-447E-83EB-D96457B2B550}" destId="{1618810C-E5EF-44A1-830F-843F1EA9E421}" srcOrd="0" destOrd="0" presId="urn:microsoft.com/office/officeart/2008/layout/LinedList"/>
    <dgm:cxn modelId="{ADCE76E3-3CFF-4D75-9F15-F5F67E578A84}" srcId="{375212F0-65E7-4216-A9D9-959D6EC4D806}" destId="{8C7319D0-DF9F-4842-BFB2-A8CDBAC6495C}" srcOrd="1" destOrd="0" parTransId="{08F8BE9F-89EF-40A0-8183-E7B90537D880}" sibTransId="{F073AAE0-97AE-40C8-A5B2-A0DD611B42B8}"/>
    <dgm:cxn modelId="{A74A13E4-88F7-4D3E-85D4-EBF79EE77E8B}" srcId="{375212F0-65E7-4216-A9D9-959D6EC4D806}" destId="{4A24DF0E-F5D2-4EAD-9AA2-EDA66EB824A5}" srcOrd="5" destOrd="0" parTransId="{48ED22FE-4797-4235-BE8C-FDA2D9A3F672}" sibTransId="{02445E85-BB49-40EB-8717-D225F00686A5}"/>
    <dgm:cxn modelId="{970DB4ED-B827-4B22-AF3B-1CE00E3D9FD3}" srcId="{375212F0-65E7-4216-A9D9-959D6EC4D806}" destId="{A1B60D24-F652-4E6D-85BB-FB0101E5C52F}" srcOrd="6" destOrd="0" parTransId="{D458ACCA-8CB7-430C-ABC4-DBA9CB5EC3AD}" sibTransId="{C05D230D-5746-456D-9A98-5652310746C6}"/>
    <dgm:cxn modelId="{DE47D0EE-6C7E-40DC-8E69-CAC58EBBFA75}" srcId="{375212F0-65E7-4216-A9D9-959D6EC4D806}" destId="{79B9F3CC-AAC8-44FC-8950-B9510B3A2CCA}" srcOrd="4" destOrd="0" parTransId="{DE0B880F-6CCD-487E-9FE1-AD56D0B1127F}" sibTransId="{871CACDC-99C1-4271-B0E3-8C5F77AD560A}"/>
    <dgm:cxn modelId="{ACE425FC-DE52-45F3-BB56-BEFD65600C2A}" type="presOf" srcId="{D1E95AF1-F7D8-43DF-BA02-63186BFF12F8}" destId="{1EBE7048-227A-4E09-81E6-E437EB255771}" srcOrd="0" destOrd="0" presId="urn:microsoft.com/office/officeart/2008/layout/LinedList"/>
    <dgm:cxn modelId="{7EDA5182-CB6F-4518-A634-A39BFDD041D5}" type="presParOf" srcId="{2B6D0F1D-A2AE-49B1-9536-6748C87F2BBC}" destId="{1FCA0837-8436-43FF-9B78-50B7C7D53438}" srcOrd="0" destOrd="0" presId="urn:microsoft.com/office/officeart/2008/layout/LinedList"/>
    <dgm:cxn modelId="{AB6A6594-1FFE-47DE-B7B1-14705815574C}" type="presParOf" srcId="{2B6D0F1D-A2AE-49B1-9536-6748C87F2BBC}" destId="{856C841E-3FCA-4832-843C-8A9DE855361B}" srcOrd="1" destOrd="0" presId="urn:microsoft.com/office/officeart/2008/layout/LinedList"/>
    <dgm:cxn modelId="{5C5B949D-4CA1-4F43-AC02-61B2964F201D}" type="presParOf" srcId="{856C841E-3FCA-4832-843C-8A9DE855361B}" destId="{6461EF9D-0A4E-4D01-97C5-8A12F95D6FAE}" srcOrd="0" destOrd="0" presId="urn:microsoft.com/office/officeart/2008/layout/LinedList"/>
    <dgm:cxn modelId="{0ACE2217-A5FA-4D13-B369-0D6671C3ACD1}" type="presParOf" srcId="{856C841E-3FCA-4832-843C-8A9DE855361B}" destId="{746F6EFA-6A51-49AE-B060-FBB1B85B6240}" srcOrd="1" destOrd="0" presId="urn:microsoft.com/office/officeart/2008/layout/LinedList"/>
    <dgm:cxn modelId="{84946EA1-2BC5-4AAF-93B7-496002975052}" type="presParOf" srcId="{2B6D0F1D-A2AE-49B1-9536-6748C87F2BBC}" destId="{ACC1BF11-B447-48A5-9915-6D9FBED960B5}" srcOrd="2" destOrd="0" presId="urn:microsoft.com/office/officeart/2008/layout/LinedList"/>
    <dgm:cxn modelId="{9FE3048F-7CEB-4D9D-8B81-6809E841654B}" type="presParOf" srcId="{2B6D0F1D-A2AE-49B1-9536-6748C87F2BBC}" destId="{0D5EADC9-44AD-44D2-A4A4-9C0C2081769F}" srcOrd="3" destOrd="0" presId="urn:microsoft.com/office/officeart/2008/layout/LinedList"/>
    <dgm:cxn modelId="{EBE8C520-27B8-48C5-8D0A-0081CDC85C5B}" type="presParOf" srcId="{0D5EADC9-44AD-44D2-A4A4-9C0C2081769F}" destId="{EE00053F-8F58-4B22-9B86-070AE7E376A1}" srcOrd="0" destOrd="0" presId="urn:microsoft.com/office/officeart/2008/layout/LinedList"/>
    <dgm:cxn modelId="{84EFF284-8DF0-4883-8D51-1C57F97B0A2E}" type="presParOf" srcId="{0D5EADC9-44AD-44D2-A4A4-9C0C2081769F}" destId="{805FDE0B-29BC-4592-9EBC-D5523F6B527A}" srcOrd="1" destOrd="0" presId="urn:microsoft.com/office/officeart/2008/layout/LinedList"/>
    <dgm:cxn modelId="{762864C6-BE2A-4E84-806B-887787CAD6FD}" type="presParOf" srcId="{2B6D0F1D-A2AE-49B1-9536-6748C87F2BBC}" destId="{E92243F1-43C1-43E9-AC38-A041E62907F0}" srcOrd="4" destOrd="0" presId="urn:microsoft.com/office/officeart/2008/layout/LinedList"/>
    <dgm:cxn modelId="{45F3B65F-EA16-4D64-9762-23994D9C06BD}" type="presParOf" srcId="{2B6D0F1D-A2AE-49B1-9536-6748C87F2BBC}" destId="{AAD886A1-6A0B-40BE-8669-66925DA739B3}" srcOrd="5" destOrd="0" presId="urn:microsoft.com/office/officeart/2008/layout/LinedList"/>
    <dgm:cxn modelId="{F607EFE9-40AE-45DB-B646-0C9C1C47CBE1}" type="presParOf" srcId="{AAD886A1-6A0B-40BE-8669-66925DA739B3}" destId="{B3475DED-5507-4FF8-A876-90EC021FE588}" srcOrd="0" destOrd="0" presId="urn:microsoft.com/office/officeart/2008/layout/LinedList"/>
    <dgm:cxn modelId="{A700FB9B-FDC3-4865-AE44-FF737F96D2CC}" type="presParOf" srcId="{AAD886A1-6A0B-40BE-8669-66925DA739B3}" destId="{4D204601-AC1D-4F8D-A419-96FBCE0C9E57}" srcOrd="1" destOrd="0" presId="urn:microsoft.com/office/officeart/2008/layout/LinedList"/>
    <dgm:cxn modelId="{FC4F3FFF-1230-4F91-BE9B-8A7F90DAE94E}" type="presParOf" srcId="{2B6D0F1D-A2AE-49B1-9536-6748C87F2BBC}" destId="{7045E1FC-4B46-4A20-9E9E-70453D6E7B90}" srcOrd="6" destOrd="0" presId="urn:microsoft.com/office/officeart/2008/layout/LinedList"/>
    <dgm:cxn modelId="{9B75E4E2-D12E-4597-AFE8-ABF6244B1BEF}" type="presParOf" srcId="{2B6D0F1D-A2AE-49B1-9536-6748C87F2BBC}" destId="{BCE8E126-D509-4FDF-B993-864894E2D856}" srcOrd="7" destOrd="0" presId="urn:microsoft.com/office/officeart/2008/layout/LinedList"/>
    <dgm:cxn modelId="{84ED20F2-CE6F-4DC1-AB99-CB74339F089E}" type="presParOf" srcId="{BCE8E126-D509-4FDF-B993-864894E2D856}" destId="{1EBE7048-227A-4E09-81E6-E437EB255771}" srcOrd="0" destOrd="0" presId="urn:microsoft.com/office/officeart/2008/layout/LinedList"/>
    <dgm:cxn modelId="{0DB1CB1A-9117-4AB4-A394-9C13C38BFDCA}" type="presParOf" srcId="{BCE8E126-D509-4FDF-B993-864894E2D856}" destId="{11B77ED4-70A2-46C8-A065-68B18D227957}" srcOrd="1" destOrd="0" presId="urn:microsoft.com/office/officeart/2008/layout/LinedList"/>
    <dgm:cxn modelId="{AAE3CBD6-BB93-4593-844E-04255D8E54BE}" type="presParOf" srcId="{2B6D0F1D-A2AE-49B1-9536-6748C87F2BBC}" destId="{F4EC3F77-D549-4B6C-8C21-1449848277C3}" srcOrd="8" destOrd="0" presId="urn:microsoft.com/office/officeart/2008/layout/LinedList"/>
    <dgm:cxn modelId="{F5B78400-3D6E-431B-9B50-152417FCB387}" type="presParOf" srcId="{2B6D0F1D-A2AE-49B1-9536-6748C87F2BBC}" destId="{BE5ADF7B-F7BF-4EB4-A381-399EB1E4AA54}" srcOrd="9" destOrd="0" presId="urn:microsoft.com/office/officeart/2008/layout/LinedList"/>
    <dgm:cxn modelId="{22E38037-6EFE-43B0-B773-F81B5633AA3A}" type="presParOf" srcId="{BE5ADF7B-F7BF-4EB4-A381-399EB1E4AA54}" destId="{22200FE9-2D5D-4F0D-ABD9-F746A1CDCD4D}" srcOrd="0" destOrd="0" presId="urn:microsoft.com/office/officeart/2008/layout/LinedList"/>
    <dgm:cxn modelId="{82451C15-1E20-46A8-B3CC-68F0DB7BEB1D}" type="presParOf" srcId="{BE5ADF7B-F7BF-4EB4-A381-399EB1E4AA54}" destId="{ECBF37FA-090F-47F1-B05A-CE5BDD17CEEA}" srcOrd="1" destOrd="0" presId="urn:microsoft.com/office/officeart/2008/layout/LinedList"/>
    <dgm:cxn modelId="{4E4BD78F-CD33-4656-B3B2-2A9FEDCAFA4C}" type="presParOf" srcId="{2B6D0F1D-A2AE-49B1-9536-6748C87F2BBC}" destId="{4AACF67D-50A9-420F-A049-C6F8BFE10ABE}" srcOrd="10" destOrd="0" presId="urn:microsoft.com/office/officeart/2008/layout/LinedList"/>
    <dgm:cxn modelId="{9A94F03E-0B9A-4AAA-9207-EF9798C68B54}" type="presParOf" srcId="{2B6D0F1D-A2AE-49B1-9536-6748C87F2BBC}" destId="{F247A929-24C0-4748-BA25-EC0C593D5339}" srcOrd="11" destOrd="0" presId="urn:microsoft.com/office/officeart/2008/layout/LinedList"/>
    <dgm:cxn modelId="{13E013CD-197F-4BAA-B2DC-C2F46658B01D}" type="presParOf" srcId="{F247A929-24C0-4748-BA25-EC0C593D5339}" destId="{91AC43DC-5D12-4A02-9AF5-29645FCCB4B1}" srcOrd="0" destOrd="0" presId="urn:microsoft.com/office/officeart/2008/layout/LinedList"/>
    <dgm:cxn modelId="{EA87BC43-0727-4C91-8EF0-088E5F30A4BF}" type="presParOf" srcId="{F247A929-24C0-4748-BA25-EC0C593D5339}" destId="{99B42179-DA19-47A1-B3E9-B159287D14FC}" srcOrd="1" destOrd="0" presId="urn:microsoft.com/office/officeart/2008/layout/LinedList"/>
    <dgm:cxn modelId="{5A94C23B-37D2-4D69-A67C-449539713092}" type="presParOf" srcId="{2B6D0F1D-A2AE-49B1-9536-6748C87F2BBC}" destId="{0111E0CD-F6FE-4E72-A0A9-8DA885E92852}" srcOrd="12" destOrd="0" presId="urn:microsoft.com/office/officeart/2008/layout/LinedList"/>
    <dgm:cxn modelId="{693AA460-1E33-4303-8F3A-E9E4C3F1C4BE}" type="presParOf" srcId="{2B6D0F1D-A2AE-49B1-9536-6748C87F2BBC}" destId="{26E44ECB-BAAB-4BD9-88ED-6F647D5B5649}" srcOrd="13" destOrd="0" presId="urn:microsoft.com/office/officeart/2008/layout/LinedList"/>
    <dgm:cxn modelId="{CB3D74C4-00F0-4252-A814-04FF5D739757}" type="presParOf" srcId="{26E44ECB-BAAB-4BD9-88ED-6F647D5B5649}" destId="{90AD1BBE-1950-455E-8CF8-71EB53805CE7}" srcOrd="0" destOrd="0" presId="urn:microsoft.com/office/officeart/2008/layout/LinedList"/>
    <dgm:cxn modelId="{0EE594E0-7AEB-4560-85A3-046FAFE85DDF}" type="presParOf" srcId="{26E44ECB-BAAB-4BD9-88ED-6F647D5B5649}" destId="{426BADBA-AE02-4D28-88DE-72A39367CF0C}" srcOrd="1" destOrd="0" presId="urn:microsoft.com/office/officeart/2008/layout/LinedList"/>
    <dgm:cxn modelId="{56614FB8-B0BC-49EB-A2C7-61D465AA5671}" type="presParOf" srcId="{2B6D0F1D-A2AE-49B1-9536-6748C87F2BBC}" destId="{31E3161E-9A22-4666-9E6A-43B226F10E14}" srcOrd="14" destOrd="0" presId="urn:microsoft.com/office/officeart/2008/layout/LinedList"/>
    <dgm:cxn modelId="{A6852B72-51D2-4C93-9C19-B57B48B67191}" type="presParOf" srcId="{2B6D0F1D-A2AE-49B1-9536-6748C87F2BBC}" destId="{79260CD6-689C-425B-855A-F3582C5EFE63}" srcOrd="15" destOrd="0" presId="urn:microsoft.com/office/officeart/2008/layout/LinedList"/>
    <dgm:cxn modelId="{4B12C050-4D36-44EC-87B5-325C02176374}" type="presParOf" srcId="{79260CD6-689C-425B-855A-F3582C5EFE63}" destId="{591856DE-33A8-4845-A0AE-97E50B4194CA}" srcOrd="0" destOrd="0" presId="urn:microsoft.com/office/officeart/2008/layout/LinedList"/>
    <dgm:cxn modelId="{CDFFBDE4-49C0-43DA-ADDB-6477A4C03D89}" type="presParOf" srcId="{79260CD6-689C-425B-855A-F3582C5EFE63}" destId="{35738634-08FA-4DA4-AEF9-C08D5EB297E4}" srcOrd="1" destOrd="0" presId="urn:microsoft.com/office/officeart/2008/layout/LinedList"/>
    <dgm:cxn modelId="{24D64CCA-BBE0-4477-A240-B3B61E92B914}" type="presParOf" srcId="{2B6D0F1D-A2AE-49B1-9536-6748C87F2BBC}" destId="{4025BC54-6B35-4279-8A33-8786A96735A5}" srcOrd="16" destOrd="0" presId="urn:microsoft.com/office/officeart/2008/layout/LinedList"/>
    <dgm:cxn modelId="{FB0B3DAD-2BB8-4E57-964E-0585EE3CE5DB}" type="presParOf" srcId="{2B6D0F1D-A2AE-49B1-9536-6748C87F2BBC}" destId="{93148543-CD22-466B-8610-89D0AF1C051C}" srcOrd="17" destOrd="0" presId="urn:microsoft.com/office/officeart/2008/layout/LinedList"/>
    <dgm:cxn modelId="{80ECFCF6-BAA9-4672-BFFC-4662CB0EAC41}" type="presParOf" srcId="{93148543-CD22-466B-8610-89D0AF1C051C}" destId="{778D5D35-AF06-4F82-B142-0BAC4B8D3BA0}" srcOrd="0" destOrd="0" presId="urn:microsoft.com/office/officeart/2008/layout/LinedList"/>
    <dgm:cxn modelId="{6837E523-8655-4E2A-B870-119C93BCB704}" type="presParOf" srcId="{93148543-CD22-466B-8610-89D0AF1C051C}" destId="{8493AEEA-26B5-4124-86A1-64FFA7C099F9}" srcOrd="1" destOrd="0" presId="urn:microsoft.com/office/officeart/2008/layout/LinedList"/>
    <dgm:cxn modelId="{66FE23D5-5256-4AF8-B915-3A0048B3D6B8}" type="presParOf" srcId="{2B6D0F1D-A2AE-49B1-9536-6748C87F2BBC}" destId="{FDF066FD-E655-4383-A6E7-C03253CA4375}" srcOrd="18" destOrd="0" presId="urn:microsoft.com/office/officeart/2008/layout/LinedList"/>
    <dgm:cxn modelId="{231DC610-660E-4731-BF13-E7CD09B31667}" type="presParOf" srcId="{2B6D0F1D-A2AE-49B1-9536-6748C87F2BBC}" destId="{506CED04-9BBB-4EB2-93F2-1177469B3E30}" srcOrd="19" destOrd="0" presId="urn:microsoft.com/office/officeart/2008/layout/LinedList"/>
    <dgm:cxn modelId="{675DEC02-04B3-4A88-BA6E-EB9F5CAA796E}" type="presParOf" srcId="{506CED04-9BBB-4EB2-93F2-1177469B3E30}" destId="{B788E7CB-8912-4553-970D-8C8674C52E18}" srcOrd="0" destOrd="0" presId="urn:microsoft.com/office/officeart/2008/layout/LinedList"/>
    <dgm:cxn modelId="{58B1A3EF-6EC0-4EC2-9930-0128CEF207FF}" type="presParOf" srcId="{506CED04-9BBB-4EB2-93F2-1177469B3E30}" destId="{0E90391F-0617-4C7C-A2BC-1EC3CB90F240}" srcOrd="1" destOrd="0" presId="urn:microsoft.com/office/officeart/2008/layout/LinedList"/>
    <dgm:cxn modelId="{31A797D6-0C9B-4ED0-9D07-8C2CCF85737C}" type="presParOf" srcId="{2B6D0F1D-A2AE-49B1-9536-6748C87F2BBC}" destId="{744925BE-C43C-4C7C-9F01-3B7EF2F5DDBE}" srcOrd="20" destOrd="0" presId="urn:microsoft.com/office/officeart/2008/layout/LinedList"/>
    <dgm:cxn modelId="{89CB4177-AA2B-41CA-9703-3482169C0004}" type="presParOf" srcId="{2B6D0F1D-A2AE-49B1-9536-6748C87F2BBC}" destId="{5F2A6FE0-1831-421D-9C86-5AFD9564614B}" srcOrd="21" destOrd="0" presId="urn:microsoft.com/office/officeart/2008/layout/LinedList"/>
    <dgm:cxn modelId="{E852C114-C728-4261-A3BE-7886DFF17CCF}" type="presParOf" srcId="{5F2A6FE0-1831-421D-9C86-5AFD9564614B}" destId="{1618810C-E5EF-44A1-830F-843F1EA9E421}" srcOrd="0" destOrd="0" presId="urn:microsoft.com/office/officeart/2008/layout/LinedList"/>
    <dgm:cxn modelId="{2B9BE65C-E415-4944-B3F2-780F056D3252}" type="presParOf" srcId="{5F2A6FE0-1831-421D-9C86-5AFD9564614B}" destId="{3584A3F9-594B-42C6-8E74-B39E366E70D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7824FF-2D1D-44CF-98E5-9A2B8A8F3BB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0913EC4-7EBA-4247-A8F3-7254041B0C64}">
      <dgm:prSet/>
      <dgm:spPr/>
      <dgm:t>
        <a:bodyPr/>
        <a:lstStyle/>
        <a:p>
          <a:r>
            <a:rPr lang="en-US" b="1"/>
            <a:t>Trends in Hospitality:</a:t>
          </a:r>
          <a:endParaRPr lang="en-US"/>
        </a:p>
      </dgm:t>
    </dgm:pt>
    <dgm:pt modelId="{8F412650-CE9D-4827-90F8-A37B7B6B814A}" type="parTrans" cxnId="{CA07B53E-1B65-412D-972D-DEBCDFD83D5A}">
      <dgm:prSet/>
      <dgm:spPr/>
      <dgm:t>
        <a:bodyPr/>
        <a:lstStyle/>
        <a:p>
          <a:endParaRPr lang="en-US"/>
        </a:p>
      </dgm:t>
    </dgm:pt>
    <dgm:pt modelId="{ED4AB867-7E35-4310-9427-C9F465E0A62B}" type="sibTrans" cxnId="{CA07B53E-1B65-412D-972D-DEBCDFD83D5A}">
      <dgm:prSet/>
      <dgm:spPr/>
      <dgm:t>
        <a:bodyPr/>
        <a:lstStyle/>
        <a:p>
          <a:endParaRPr lang="en-US"/>
        </a:p>
      </dgm:t>
    </dgm:pt>
    <dgm:pt modelId="{D6E22A83-C814-4BB5-A3F6-A3A472640850}">
      <dgm:prSet/>
      <dgm:spPr/>
      <dgm:t>
        <a:bodyPr/>
        <a:lstStyle/>
        <a:p>
          <a:r>
            <a:rPr lang="en-US"/>
            <a:t>Rising demand for personalised, inclusive guest experiences (Donald, 2024).</a:t>
          </a:r>
        </a:p>
      </dgm:t>
    </dgm:pt>
    <dgm:pt modelId="{5259F9F6-C3F7-4284-83B8-A2B2AA15030E}" type="parTrans" cxnId="{6FF32DAB-3725-4AC0-9DFB-FB11B15971B1}">
      <dgm:prSet/>
      <dgm:spPr/>
      <dgm:t>
        <a:bodyPr/>
        <a:lstStyle/>
        <a:p>
          <a:endParaRPr lang="en-US"/>
        </a:p>
      </dgm:t>
    </dgm:pt>
    <dgm:pt modelId="{48C87805-1A6E-4E62-9B02-CD0FDA92B97E}" type="sibTrans" cxnId="{6FF32DAB-3725-4AC0-9DFB-FB11B15971B1}">
      <dgm:prSet/>
      <dgm:spPr/>
      <dgm:t>
        <a:bodyPr/>
        <a:lstStyle/>
        <a:p>
          <a:endParaRPr lang="en-US"/>
        </a:p>
      </dgm:t>
    </dgm:pt>
    <dgm:pt modelId="{773321AB-934F-45BB-8973-9CE675743A3E}">
      <dgm:prSet/>
      <dgm:spPr/>
      <dgm:t>
        <a:bodyPr/>
        <a:lstStyle/>
        <a:p>
          <a:r>
            <a:rPr lang="en-US"/>
            <a:t>Increasing the adoption of technology like AI, VR, and multilingual tools.</a:t>
          </a:r>
        </a:p>
      </dgm:t>
    </dgm:pt>
    <dgm:pt modelId="{55B1AF49-B501-4967-8FE6-6E7007FF9237}" type="parTrans" cxnId="{4EB4FB64-7566-4BCB-8910-560B617E1E46}">
      <dgm:prSet/>
      <dgm:spPr/>
      <dgm:t>
        <a:bodyPr/>
        <a:lstStyle/>
        <a:p>
          <a:endParaRPr lang="en-US"/>
        </a:p>
      </dgm:t>
    </dgm:pt>
    <dgm:pt modelId="{1E01FBC3-A170-4A91-B5EE-3B3CBDE3C3C4}" type="sibTrans" cxnId="{4EB4FB64-7566-4BCB-8910-560B617E1E46}">
      <dgm:prSet/>
      <dgm:spPr/>
      <dgm:t>
        <a:bodyPr/>
        <a:lstStyle/>
        <a:p>
          <a:endParaRPr lang="en-US"/>
        </a:p>
      </dgm:t>
    </dgm:pt>
    <dgm:pt modelId="{D1935154-3841-4701-BB53-1184214C14A4}">
      <dgm:prSet/>
      <dgm:spPr/>
      <dgm:t>
        <a:bodyPr/>
        <a:lstStyle/>
        <a:p>
          <a:r>
            <a:rPr lang="en-US" b="1"/>
            <a:t>EDI Importance:</a:t>
          </a:r>
          <a:endParaRPr lang="en-US"/>
        </a:p>
      </dgm:t>
    </dgm:pt>
    <dgm:pt modelId="{C769C25C-09CB-4669-A0D7-AA76BE3F71C2}" type="parTrans" cxnId="{350DC38D-DFA5-4955-A606-4A04924CD12C}">
      <dgm:prSet/>
      <dgm:spPr/>
      <dgm:t>
        <a:bodyPr/>
        <a:lstStyle/>
        <a:p>
          <a:endParaRPr lang="en-US"/>
        </a:p>
      </dgm:t>
    </dgm:pt>
    <dgm:pt modelId="{4C40A722-BB0E-41D5-987E-ED25FC90C424}" type="sibTrans" cxnId="{350DC38D-DFA5-4955-A606-4A04924CD12C}">
      <dgm:prSet/>
      <dgm:spPr/>
      <dgm:t>
        <a:bodyPr/>
        <a:lstStyle/>
        <a:p>
          <a:endParaRPr lang="en-US"/>
        </a:p>
      </dgm:t>
    </dgm:pt>
    <dgm:pt modelId="{7DAE8673-98CD-4A37-886A-63ECC2CDF58E}">
      <dgm:prSet/>
      <dgm:spPr/>
      <dgm:t>
        <a:bodyPr/>
        <a:lstStyle/>
        <a:p>
          <a:r>
            <a:rPr lang="en-US"/>
            <a:t>Research has demonstrated that inclusive diversity drives enhanced business performance together with improved innovation (Celestin and Vanitha, 2020).</a:t>
          </a:r>
        </a:p>
      </dgm:t>
    </dgm:pt>
    <dgm:pt modelId="{99DC520C-1F21-4072-8C93-613C7B7AA72E}" type="parTrans" cxnId="{3CF0E953-C672-46BE-97BC-67F189582D90}">
      <dgm:prSet/>
      <dgm:spPr/>
      <dgm:t>
        <a:bodyPr/>
        <a:lstStyle/>
        <a:p>
          <a:endParaRPr lang="en-US"/>
        </a:p>
      </dgm:t>
    </dgm:pt>
    <dgm:pt modelId="{D826AF46-D6E9-42D7-9569-FBEFDD4A8006}" type="sibTrans" cxnId="{3CF0E953-C672-46BE-97BC-67F189582D90}">
      <dgm:prSet/>
      <dgm:spPr/>
      <dgm:t>
        <a:bodyPr/>
        <a:lstStyle/>
        <a:p>
          <a:endParaRPr lang="en-US"/>
        </a:p>
      </dgm:t>
    </dgm:pt>
    <dgm:pt modelId="{C5E81031-BA81-4B95-850B-4C5F613EB4EC}">
      <dgm:prSet/>
      <dgm:spPr/>
      <dgm:t>
        <a:bodyPr/>
        <a:lstStyle/>
        <a:p>
          <a:r>
            <a:rPr lang="en-US"/>
            <a:t>Specific organisational inclusion methods strengthen customer happiness and customer commitment (Spanaki, 2024).</a:t>
          </a:r>
        </a:p>
      </dgm:t>
    </dgm:pt>
    <dgm:pt modelId="{F4E5877B-3BFB-4F1B-AA34-0C255CD7673F}" type="parTrans" cxnId="{FE14BCEC-4136-4EA3-8054-55C5D7990AF3}">
      <dgm:prSet/>
      <dgm:spPr/>
      <dgm:t>
        <a:bodyPr/>
        <a:lstStyle/>
        <a:p>
          <a:endParaRPr lang="en-US"/>
        </a:p>
      </dgm:t>
    </dgm:pt>
    <dgm:pt modelId="{6DA8B5EC-E62C-4219-AD06-91436BB70E63}" type="sibTrans" cxnId="{FE14BCEC-4136-4EA3-8054-55C5D7990AF3}">
      <dgm:prSet/>
      <dgm:spPr/>
      <dgm:t>
        <a:bodyPr/>
        <a:lstStyle/>
        <a:p>
          <a:endParaRPr lang="en-US"/>
        </a:p>
      </dgm:t>
    </dgm:pt>
    <dgm:pt modelId="{1ED84509-BC1B-45C7-BF5A-B7C05E86224A}" type="pres">
      <dgm:prSet presAssocID="{367824FF-2D1D-44CF-98E5-9A2B8A8F3BBD}" presName="linear" presStyleCnt="0">
        <dgm:presLayoutVars>
          <dgm:animLvl val="lvl"/>
          <dgm:resizeHandles val="exact"/>
        </dgm:presLayoutVars>
      </dgm:prSet>
      <dgm:spPr/>
    </dgm:pt>
    <dgm:pt modelId="{9EDE5EA9-85CE-4E89-B50A-CD67F6F6B6D1}" type="pres">
      <dgm:prSet presAssocID="{10913EC4-7EBA-4247-A8F3-7254041B0C64}" presName="parentText" presStyleLbl="node1" presStyleIdx="0" presStyleCnt="2">
        <dgm:presLayoutVars>
          <dgm:chMax val="0"/>
          <dgm:bulletEnabled val="1"/>
        </dgm:presLayoutVars>
      </dgm:prSet>
      <dgm:spPr/>
    </dgm:pt>
    <dgm:pt modelId="{9432C290-396F-4C06-A56B-DE8065C86928}" type="pres">
      <dgm:prSet presAssocID="{10913EC4-7EBA-4247-A8F3-7254041B0C64}" presName="childText" presStyleLbl="revTx" presStyleIdx="0" presStyleCnt="2">
        <dgm:presLayoutVars>
          <dgm:bulletEnabled val="1"/>
        </dgm:presLayoutVars>
      </dgm:prSet>
      <dgm:spPr/>
    </dgm:pt>
    <dgm:pt modelId="{FC078F07-BEBD-4BF1-B09D-987E0FCF8D2A}" type="pres">
      <dgm:prSet presAssocID="{D1935154-3841-4701-BB53-1184214C14A4}" presName="parentText" presStyleLbl="node1" presStyleIdx="1" presStyleCnt="2">
        <dgm:presLayoutVars>
          <dgm:chMax val="0"/>
          <dgm:bulletEnabled val="1"/>
        </dgm:presLayoutVars>
      </dgm:prSet>
      <dgm:spPr/>
    </dgm:pt>
    <dgm:pt modelId="{CD202EE3-D627-4F32-AAE9-E59D91B47315}" type="pres">
      <dgm:prSet presAssocID="{D1935154-3841-4701-BB53-1184214C14A4}" presName="childText" presStyleLbl="revTx" presStyleIdx="1" presStyleCnt="2">
        <dgm:presLayoutVars>
          <dgm:bulletEnabled val="1"/>
        </dgm:presLayoutVars>
      </dgm:prSet>
      <dgm:spPr/>
    </dgm:pt>
  </dgm:ptLst>
  <dgm:cxnLst>
    <dgm:cxn modelId="{40C20D11-6EE8-4EA8-84D0-5235AE973A2E}" type="presOf" srcId="{C5E81031-BA81-4B95-850B-4C5F613EB4EC}" destId="{CD202EE3-D627-4F32-AAE9-E59D91B47315}" srcOrd="0" destOrd="1" presId="urn:microsoft.com/office/officeart/2005/8/layout/vList2"/>
    <dgm:cxn modelId="{32B0B91A-DA3F-4135-BF71-6A246DCC47A1}" type="presOf" srcId="{7DAE8673-98CD-4A37-886A-63ECC2CDF58E}" destId="{CD202EE3-D627-4F32-AAE9-E59D91B47315}" srcOrd="0" destOrd="0" presId="urn:microsoft.com/office/officeart/2005/8/layout/vList2"/>
    <dgm:cxn modelId="{CA07B53E-1B65-412D-972D-DEBCDFD83D5A}" srcId="{367824FF-2D1D-44CF-98E5-9A2B8A8F3BBD}" destId="{10913EC4-7EBA-4247-A8F3-7254041B0C64}" srcOrd="0" destOrd="0" parTransId="{8F412650-CE9D-4827-90F8-A37B7B6B814A}" sibTransId="{ED4AB867-7E35-4310-9427-C9F465E0A62B}"/>
    <dgm:cxn modelId="{4EB4FB64-7566-4BCB-8910-560B617E1E46}" srcId="{10913EC4-7EBA-4247-A8F3-7254041B0C64}" destId="{773321AB-934F-45BB-8973-9CE675743A3E}" srcOrd="1" destOrd="0" parTransId="{55B1AF49-B501-4967-8FE6-6E7007FF9237}" sibTransId="{1E01FBC3-A170-4A91-B5EE-3B3CBDE3C3C4}"/>
    <dgm:cxn modelId="{3CF0E953-C672-46BE-97BC-67F189582D90}" srcId="{D1935154-3841-4701-BB53-1184214C14A4}" destId="{7DAE8673-98CD-4A37-886A-63ECC2CDF58E}" srcOrd="0" destOrd="0" parTransId="{99DC520C-1F21-4072-8C93-613C7B7AA72E}" sibTransId="{D826AF46-D6E9-42D7-9569-FBEFDD4A8006}"/>
    <dgm:cxn modelId="{350DC38D-DFA5-4955-A606-4A04924CD12C}" srcId="{367824FF-2D1D-44CF-98E5-9A2B8A8F3BBD}" destId="{D1935154-3841-4701-BB53-1184214C14A4}" srcOrd="1" destOrd="0" parTransId="{C769C25C-09CB-4669-A0D7-AA76BE3F71C2}" sibTransId="{4C40A722-BB0E-41D5-987E-ED25FC90C424}"/>
    <dgm:cxn modelId="{057064A8-17FE-4C13-9C2C-9B4B4D170EEC}" type="presOf" srcId="{367824FF-2D1D-44CF-98E5-9A2B8A8F3BBD}" destId="{1ED84509-BC1B-45C7-BF5A-B7C05E86224A}" srcOrd="0" destOrd="0" presId="urn:microsoft.com/office/officeart/2005/8/layout/vList2"/>
    <dgm:cxn modelId="{0C9304AB-5097-415F-BD19-19497F31DC24}" type="presOf" srcId="{D6E22A83-C814-4BB5-A3F6-A3A472640850}" destId="{9432C290-396F-4C06-A56B-DE8065C86928}" srcOrd="0" destOrd="0" presId="urn:microsoft.com/office/officeart/2005/8/layout/vList2"/>
    <dgm:cxn modelId="{6FF32DAB-3725-4AC0-9DFB-FB11B15971B1}" srcId="{10913EC4-7EBA-4247-A8F3-7254041B0C64}" destId="{D6E22A83-C814-4BB5-A3F6-A3A472640850}" srcOrd="0" destOrd="0" parTransId="{5259F9F6-C3F7-4284-83B8-A2B2AA15030E}" sibTransId="{48C87805-1A6E-4E62-9B02-CD0FDA92B97E}"/>
    <dgm:cxn modelId="{3F38C2BA-973E-4DAB-B220-70D6E8168673}" type="presOf" srcId="{773321AB-934F-45BB-8973-9CE675743A3E}" destId="{9432C290-396F-4C06-A56B-DE8065C86928}" srcOrd="0" destOrd="1" presId="urn:microsoft.com/office/officeart/2005/8/layout/vList2"/>
    <dgm:cxn modelId="{DFE994BE-F776-4963-B37E-4CEA72E1BECF}" type="presOf" srcId="{10913EC4-7EBA-4247-A8F3-7254041B0C64}" destId="{9EDE5EA9-85CE-4E89-B50A-CD67F6F6B6D1}" srcOrd="0" destOrd="0" presId="urn:microsoft.com/office/officeart/2005/8/layout/vList2"/>
    <dgm:cxn modelId="{FE14BCEC-4136-4EA3-8054-55C5D7990AF3}" srcId="{D1935154-3841-4701-BB53-1184214C14A4}" destId="{C5E81031-BA81-4B95-850B-4C5F613EB4EC}" srcOrd="1" destOrd="0" parTransId="{F4E5877B-3BFB-4F1B-AA34-0C255CD7673F}" sibTransId="{6DA8B5EC-E62C-4219-AD06-91436BB70E63}"/>
    <dgm:cxn modelId="{5B740AFF-45E8-46BC-BFAE-836E36F7CF70}" type="presOf" srcId="{D1935154-3841-4701-BB53-1184214C14A4}" destId="{FC078F07-BEBD-4BF1-B09D-987E0FCF8D2A}" srcOrd="0" destOrd="0" presId="urn:microsoft.com/office/officeart/2005/8/layout/vList2"/>
    <dgm:cxn modelId="{61949B6C-5F17-4910-9E62-C9C9F497D99D}" type="presParOf" srcId="{1ED84509-BC1B-45C7-BF5A-B7C05E86224A}" destId="{9EDE5EA9-85CE-4E89-B50A-CD67F6F6B6D1}" srcOrd="0" destOrd="0" presId="urn:microsoft.com/office/officeart/2005/8/layout/vList2"/>
    <dgm:cxn modelId="{83EE5F50-A873-4BF8-8CC0-E27B4271E71B}" type="presParOf" srcId="{1ED84509-BC1B-45C7-BF5A-B7C05E86224A}" destId="{9432C290-396F-4C06-A56B-DE8065C86928}" srcOrd="1" destOrd="0" presId="urn:microsoft.com/office/officeart/2005/8/layout/vList2"/>
    <dgm:cxn modelId="{8E33DDB7-F426-44EF-9D16-4D86E5033940}" type="presParOf" srcId="{1ED84509-BC1B-45C7-BF5A-B7C05E86224A}" destId="{FC078F07-BEBD-4BF1-B09D-987E0FCF8D2A}" srcOrd="2" destOrd="0" presId="urn:microsoft.com/office/officeart/2005/8/layout/vList2"/>
    <dgm:cxn modelId="{4BB89957-0C6A-48C1-889E-F4381E87BBCC}" type="presParOf" srcId="{1ED84509-BC1B-45C7-BF5A-B7C05E86224A}" destId="{CD202EE3-D627-4F32-AAE9-E59D91B47315}"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4F23B7-E1FE-4409-ABB2-C8482C958F63}" type="doc">
      <dgm:prSet loTypeId="urn:microsoft.com/office/officeart/2005/8/layout/default" loCatId="list" qsTypeId="urn:microsoft.com/office/officeart/2005/8/quickstyle/simple1" qsCatId="simple" csTypeId="urn:microsoft.com/office/officeart/2005/8/colors/accent4_2" csCatId="accent4"/>
      <dgm:spPr/>
      <dgm:t>
        <a:bodyPr/>
        <a:lstStyle/>
        <a:p>
          <a:endParaRPr lang="en-US"/>
        </a:p>
      </dgm:t>
    </dgm:pt>
    <dgm:pt modelId="{D92C2FAB-3381-4B8F-84E6-327D41ED4659}">
      <dgm:prSet/>
      <dgm:spPr/>
      <dgm:t>
        <a:bodyPr/>
        <a:lstStyle/>
        <a:p>
          <a:r>
            <a:rPr lang="en-US" b="1"/>
            <a:t>Audience Segmentation:</a:t>
          </a:r>
          <a:endParaRPr lang="en-US"/>
        </a:p>
      </dgm:t>
    </dgm:pt>
    <dgm:pt modelId="{77925FCA-938F-46A8-884D-B3AE933C0481}" type="parTrans" cxnId="{796388C3-40D2-49C8-AC48-2C6E6672F0DD}">
      <dgm:prSet/>
      <dgm:spPr/>
      <dgm:t>
        <a:bodyPr/>
        <a:lstStyle/>
        <a:p>
          <a:endParaRPr lang="en-US"/>
        </a:p>
      </dgm:t>
    </dgm:pt>
    <dgm:pt modelId="{7A003BAF-024B-481C-8E78-F449215B2168}" type="sibTrans" cxnId="{796388C3-40D2-49C8-AC48-2C6E6672F0DD}">
      <dgm:prSet/>
      <dgm:spPr/>
      <dgm:t>
        <a:bodyPr/>
        <a:lstStyle/>
        <a:p>
          <a:endParaRPr lang="en-US"/>
        </a:p>
      </dgm:t>
    </dgm:pt>
    <dgm:pt modelId="{9E4CC406-AE57-408B-8C26-9A60A5C4F7B0}">
      <dgm:prSet/>
      <dgm:spPr/>
      <dgm:t>
        <a:bodyPr/>
        <a:lstStyle/>
        <a:p>
          <a:r>
            <a:rPr lang="en-US" b="1"/>
            <a:t>Hospitality professionals: </a:t>
          </a:r>
          <a:r>
            <a:rPr lang="en-US"/>
            <a:t>Hotel managers, marketers (Rahimi and Kozak, 2017).</a:t>
          </a:r>
        </a:p>
      </dgm:t>
    </dgm:pt>
    <dgm:pt modelId="{625039CC-CA2D-4798-97A5-FFB82355B94D}" type="parTrans" cxnId="{7273AC4D-68AB-463E-B3E3-71BA0B706D04}">
      <dgm:prSet/>
      <dgm:spPr/>
      <dgm:t>
        <a:bodyPr/>
        <a:lstStyle/>
        <a:p>
          <a:endParaRPr lang="en-US"/>
        </a:p>
      </dgm:t>
    </dgm:pt>
    <dgm:pt modelId="{1B038B14-7992-47AD-A8A1-427B2D5890C6}" type="sibTrans" cxnId="{7273AC4D-68AB-463E-B3E3-71BA0B706D04}">
      <dgm:prSet/>
      <dgm:spPr/>
      <dgm:t>
        <a:bodyPr/>
        <a:lstStyle/>
        <a:p>
          <a:endParaRPr lang="en-US"/>
        </a:p>
      </dgm:t>
    </dgm:pt>
    <dgm:pt modelId="{42BE67BB-3D3B-4E4D-9483-87E7AD659E13}">
      <dgm:prSet/>
      <dgm:spPr/>
      <dgm:t>
        <a:bodyPr/>
        <a:lstStyle/>
        <a:p>
          <a:r>
            <a:rPr lang="en-US" b="1"/>
            <a:t>Tech innovators:</a:t>
          </a:r>
          <a:r>
            <a:rPr lang="en-US"/>
            <a:t> AI, VR, and accessibility developers.</a:t>
          </a:r>
        </a:p>
      </dgm:t>
    </dgm:pt>
    <dgm:pt modelId="{9E7B537A-0640-47EA-B35F-91EE626FBAB4}" type="parTrans" cxnId="{C201D1F3-6B5F-48B8-A7D7-5EE2A16117C5}">
      <dgm:prSet/>
      <dgm:spPr/>
      <dgm:t>
        <a:bodyPr/>
        <a:lstStyle/>
        <a:p>
          <a:endParaRPr lang="en-US"/>
        </a:p>
      </dgm:t>
    </dgm:pt>
    <dgm:pt modelId="{56EAACB5-5073-4F9F-9454-097C7E77227B}" type="sibTrans" cxnId="{C201D1F3-6B5F-48B8-A7D7-5EE2A16117C5}">
      <dgm:prSet/>
      <dgm:spPr/>
      <dgm:t>
        <a:bodyPr/>
        <a:lstStyle/>
        <a:p>
          <a:endParaRPr lang="en-US"/>
        </a:p>
      </dgm:t>
    </dgm:pt>
    <dgm:pt modelId="{21CA4C0D-8425-44A3-9234-93D3F33169BA}">
      <dgm:prSet/>
      <dgm:spPr/>
      <dgm:t>
        <a:bodyPr/>
        <a:lstStyle/>
        <a:p>
          <a:r>
            <a:rPr lang="en-US"/>
            <a:t>Policymakers and cultural experts (Cossich et al., 2023).</a:t>
          </a:r>
        </a:p>
      </dgm:t>
    </dgm:pt>
    <dgm:pt modelId="{80DF2659-A2ED-4107-A239-58E1C31B0270}" type="parTrans" cxnId="{8467B6E9-924A-4EA5-B6B2-2E51F7677296}">
      <dgm:prSet/>
      <dgm:spPr/>
      <dgm:t>
        <a:bodyPr/>
        <a:lstStyle/>
        <a:p>
          <a:endParaRPr lang="en-US"/>
        </a:p>
      </dgm:t>
    </dgm:pt>
    <dgm:pt modelId="{7FCABDA4-0666-4CA2-8EA2-D5116AA5F353}" type="sibTrans" cxnId="{8467B6E9-924A-4EA5-B6B2-2E51F7677296}">
      <dgm:prSet/>
      <dgm:spPr/>
      <dgm:t>
        <a:bodyPr/>
        <a:lstStyle/>
        <a:p>
          <a:endParaRPr lang="en-US"/>
        </a:p>
      </dgm:t>
    </dgm:pt>
    <dgm:pt modelId="{AECF1AB2-8484-427E-BAB8-9C9C9945BBAB}">
      <dgm:prSet/>
      <dgm:spPr/>
      <dgm:t>
        <a:bodyPr/>
        <a:lstStyle/>
        <a:p>
          <a:r>
            <a:rPr lang="en-US" b="1"/>
            <a:t>Demand Analysis:</a:t>
          </a:r>
          <a:endParaRPr lang="en-US"/>
        </a:p>
      </dgm:t>
    </dgm:pt>
    <dgm:pt modelId="{F1D06393-FCA5-4B6C-9CB3-FA94542D77C6}" type="parTrans" cxnId="{A6BD1656-3D2E-495F-AD7C-2554E6D7E600}">
      <dgm:prSet/>
      <dgm:spPr/>
      <dgm:t>
        <a:bodyPr/>
        <a:lstStyle/>
        <a:p>
          <a:endParaRPr lang="en-US"/>
        </a:p>
      </dgm:t>
    </dgm:pt>
    <dgm:pt modelId="{50A6D6D5-0269-42E4-A77B-8EC1A84D9BAB}" type="sibTrans" cxnId="{A6BD1656-3D2E-495F-AD7C-2554E6D7E600}">
      <dgm:prSet/>
      <dgm:spPr/>
      <dgm:t>
        <a:bodyPr/>
        <a:lstStyle/>
        <a:p>
          <a:endParaRPr lang="en-US"/>
        </a:p>
      </dgm:t>
    </dgm:pt>
    <dgm:pt modelId="{F07164AB-8C69-4779-A3A2-967A0E9A70CC}">
      <dgm:prSet/>
      <dgm:spPr/>
      <dgm:t>
        <a:bodyPr/>
        <a:lstStyle/>
        <a:p>
          <a:r>
            <a:rPr lang="en-US"/>
            <a:t>Strong interest in events focusing on inclusion and technology.</a:t>
          </a:r>
        </a:p>
      </dgm:t>
    </dgm:pt>
    <dgm:pt modelId="{57653FAD-B3E8-42E2-9508-3D597249F378}" type="parTrans" cxnId="{14C90433-1C2F-4262-A25E-22DD3A1E47A1}">
      <dgm:prSet/>
      <dgm:spPr/>
      <dgm:t>
        <a:bodyPr/>
        <a:lstStyle/>
        <a:p>
          <a:endParaRPr lang="en-US"/>
        </a:p>
      </dgm:t>
    </dgm:pt>
    <dgm:pt modelId="{0FD3475E-C032-4223-A946-303DC035D400}" type="sibTrans" cxnId="{14C90433-1C2F-4262-A25E-22DD3A1E47A1}">
      <dgm:prSet/>
      <dgm:spPr/>
      <dgm:t>
        <a:bodyPr/>
        <a:lstStyle/>
        <a:p>
          <a:endParaRPr lang="en-US"/>
        </a:p>
      </dgm:t>
    </dgm:pt>
    <dgm:pt modelId="{5097DAED-1F04-48B4-ACF5-836EA7F7A9E8}">
      <dgm:prSet/>
      <dgm:spPr/>
      <dgm:t>
        <a:bodyPr/>
        <a:lstStyle/>
        <a:p>
          <a:r>
            <a:rPr lang="en-US"/>
            <a:t>Growing market demand for innovative and diverse guest experiences (Eweje et al., 2021).</a:t>
          </a:r>
        </a:p>
      </dgm:t>
    </dgm:pt>
    <dgm:pt modelId="{BA323A16-352A-4B6F-9EED-4B91CAEC7C5B}" type="parTrans" cxnId="{53C265DD-D1DA-4243-875A-4FA321D38C1A}">
      <dgm:prSet/>
      <dgm:spPr/>
      <dgm:t>
        <a:bodyPr/>
        <a:lstStyle/>
        <a:p>
          <a:endParaRPr lang="en-US"/>
        </a:p>
      </dgm:t>
    </dgm:pt>
    <dgm:pt modelId="{A7825862-5B16-4653-A8BA-6306525D19E9}" type="sibTrans" cxnId="{53C265DD-D1DA-4243-875A-4FA321D38C1A}">
      <dgm:prSet/>
      <dgm:spPr/>
      <dgm:t>
        <a:bodyPr/>
        <a:lstStyle/>
        <a:p>
          <a:endParaRPr lang="en-US"/>
        </a:p>
      </dgm:t>
    </dgm:pt>
    <dgm:pt modelId="{DC0DFFB4-3D70-49AD-8515-EA299F3D5E29}" type="pres">
      <dgm:prSet presAssocID="{F24F23B7-E1FE-4409-ABB2-C8482C958F63}" presName="diagram" presStyleCnt="0">
        <dgm:presLayoutVars>
          <dgm:dir/>
          <dgm:resizeHandles val="exact"/>
        </dgm:presLayoutVars>
      </dgm:prSet>
      <dgm:spPr/>
    </dgm:pt>
    <dgm:pt modelId="{3FF477AE-09BE-43FD-9496-C4784FC3E5EC}" type="pres">
      <dgm:prSet presAssocID="{D92C2FAB-3381-4B8F-84E6-327D41ED4659}" presName="node" presStyleLbl="node1" presStyleIdx="0" presStyleCnt="2">
        <dgm:presLayoutVars>
          <dgm:bulletEnabled val="1"/>
        </dgm:presLayoutVars>
      </dgm:prSet>
      <dgm:spPr/>
    </dgm:pt>
    <dgm:pt modelId="{A18E71AB-E747-4D8A-8918-D8818A5F708C}" type="pres">
      <dgm:prSet presAssocID="{7A003BAF-024B-481C-8E78-F449215B2168}" presName="sibTrans" presStyleCnt="0"/>
      <dgm:spPr/>
    </dgm:pt>
    <dgm:pt modelId="{EE84A825-92ED-481E-A74E-D0B83C13D9E8}" type="pres">
      <dgm:prSet presAssocID="{AECF1AB2-8484-427E-BAB8-9C9C9945BBAB}" presName="node" presStyleLbl="node1" presStyleIdx="1" presStyleCnt="2">
        <dgm:presLayoutVars>
          <dgm:bulletEnabled val="1"/>
        </dgm:presLayoutVars>
      </dgm:prSet>
      <dgm:spPr/>
    </dgm:pt>
  </dgm:ptLst>
  <dgm:cxnLst>
    <dgm:cxn modelId="{19C86122-BB4E-45BD-A075-5C51E64656B3}" type="presOf" srcId="{F24F23B7-E1FE-4409-ABB2-C8482C958F63}" destId="{DC0DFFB4-3D70-49AD-8515-EA299F3D5E29}" srcOrd="0" destOrd="0" presId="urn:microsoft.com/office/officeart/2005/8/layout/default"/>
    <dgm:cxn modelId="{A7584429-BC6A-4287-BB98-E0DB1E8CECFD}" type="presOf" srcId="{AECF1AB2-8484-427E-BAB8-9C9C9945BBAB}" destId="{EE84A825-92ED-481E-A74E-D0B83C13D9E8}" srcOrd="0" destOrd="0" presId="urn:microsoft.com/office/officeart/2005/8/layout/default"/>
    <dgm:cxn modelId="{14C90433-1C2F-4262-A25E-22DD3A1E47A1}" srcId="{AECF1AB2-8484-427E-BAB8-9C9C9945BBAB}" destId="{F07164AB-8C69-4779-A3A2-967A0E9A70CC}" srcOrd="0" destOrd="0" parTransId="{57653FAD-B3E8-42E2-9508-3D597249F378}" sibTransId="{0FD3475E-C032-4223-A946-303DC035D400}"/>
    <dgm:cxn modelId="{62FE0A36-0E61-41B8-8950-2D55BCB5FE12}" type="presOf" srcId="{9E4CC406-AE57-408B-8C26-9A60A5C4F7B0}" destId="{3FF477AE-09BE-43FD-9496-C4784FC3E5EC}" srcOrd="0" destOrd="1" presId="urn:microsoft.com/office/officeart/2005/8/layout/default"/>
    <dgm:cxn modelId="{7273AC4D-68AB-463E-B3E3-71BA0B706D04}" srcId="{D92C2FAB-3381-4B8F-84E6-327D41ED4659}" destId="{9E4CC406-AE57-408B-8C26-9A60A5C4F7B0}" srcOrd="0" destOrd="0" parTransId="{625039CC-CA2D-4798-97A5-FFB82355B94D}" sibTransId="{1B038B14-7992-47AD-A8A1-427B2D5890C6}"/>
    <dgm:cxn modelId="{A6BD1656-3D2E-495F-AD7C-2554E6D7E600}" srcId="{F24F23B7-E1FE-4409-ABB2-C8482C958F63}" destId="{AECF1AB2-8484-427E-BAB8-9C9C9945BBAB}" srcOrd="1" destOrd="0" parTransId="{F1D06393-FCA5-4B6C-9CB3-FA94542D77C6}" sibTransId="{50A6D6D5-0269-42E4-A77B-8EC1A84D9BAB}"/>
    <dgm:cxn modelId="{F9BFFA80-CEA4-4DCB-98B1-FCDFDDED4E6F}" type="presOf" srcId="{5097DAED-1F04-48B4-ACF5-836EA7F7A9E8}" destId="{EE84A825-92ED-481E-A74E-D0B83C13D9E8}" srcOrd="0" destOrd="2" presId="urn:microsoft.com/office/officeart/2005/8/layout/default"/>
    <dgm:cxn modelId="{9AF485B4-0E90-43C8-8895-599750ABAB58}" type="presOf" srcId="{F07164AB-8C69-4779-A3A2-967A0E9A70CC}" destId="{EE84A825-92ED-481E-A74E-D0B83C13D9E8}" srcOrd="0" destOrd="1" presId="urn:microsoft.com/office/officeart/2005/8/layout/default"/>
    <dgm:cxn modelId="{682804BF-2868-4880-9EE2-5B4BC61115C4}" type="presOf" srcId="{D92C2FAB-3381-4B8F-84E6-327D41ED4659}" destId="{3FF477AE-09BE-43FD-9496-C4784FC3E5EC}" srcOrd="0" destOrd="0" presId="urn:microsoft.com/office/officeart/2005/8/layout/default"/>
    <dgm:cxn modelId="{796388C3-40D2-49C8-AC48-2C6E6672F0DD}" srcId="{F24F23B7-E1FE-4409-ABB2-C8482C958F63}" destId="{D92C2FAB-3381-4B8F-84E6-327D41ED4659}" srcOrd="0" destOrd="0" parTransId="{77925FCA-938F-46A8-884D-B3AE933C0481}" sibTransId="{7A003BAF-024B-481C-8E78-F449215B2168}"/>
    <dgm:cxn modelId="{AC980EC9-9C4A-4F2F-A42A-326FE69E8441}" type="presOf" srcId="{42BE67BB-3D3B-4E4D-9483-87E7AD659E13}" destId="{3FF477AE-09BE-43FD-9496-C4784FC3E5EC}" srcOrd="0" destOrd="2" presId="urn:microsoft.com/office/officeart/2005/8/layout/default"/>
    <dgm:cxn modelId="{53C265DD-D1DA-4243-875A-4FA321D38C1A}" srcId="{AECF1AB2-8484-427E-BAB8-9C9C9945BBAB}" destId="{5097DAED-1F04-48B4-ACF5-836EA7F7A9E8}" srcOrd="1" destOrd="0" parTransId="{BA323A16-352A-4B6F-9EED-4B91CAEC7C5B}" sibTransId="{A7825862-5B16-4653-A8BA-6306525D19E9}"/>
    <dgm:cxn modelId="{C3B276E2-34E1-42B4-9911-09D60F174A77}" type="presOf" srcId="{21CA4C0D-8425-44A3-9234-93D3F33169BA}" destId="{3FF477AE-09BE-43FD-9496-C4784FC3E5EC}" srcOrd="0" destOrd="3" presId="urn:microsoft.com/office/officeart/2005/8/layout/default"/>
    <dgm:cxn modelId="{8467B6E9-924A-4EA5-B6B2-2E51F7677296}" srcId="{D92C2FAB-3381-4B8F-84E6-327D41ED4659}" destId="{21CA4C0D-8425-44A3-9234-93D3F33169BA}" srcOrd="2" destOrd="0" parTransId="{80DF2659-A2ED-4107-A239-58E1C31B0270}" sibTransId="{7FCABDA4-0666-4CA2-8EA2-D5116AA5F353}"/>
    <dgm:cxn modelId="{C201D1F3-6B5F-48B8-A7D7-5EE2A16117C5}" srcId="{D92C2FAB-3381-4B8F-84E6-327D41ED4659}" destId="{42BE67BB-3D3B-4E4D-9483-87E7AD659E13}" srcOrd="1" destOrd="0" parTransId="{9E7B537A-0640-47EA-B35F-91EE626FBAB4}" sibTransId="{56EAACB5-5073-4F9F-9454-097C7E77227B}"/>
    <dgm:cxn modelId="{D231E02A-8D38-47B7-8730-FA335A8CF024}" type="presParOf" srcId="{DC0DFFB4-3D70-49AD-8515-EA299F3D5E29}" destId="{3FF477AE-09BE-43FD-9496-C4784FC3E5EC}" srcOrd="0" destOrd="0" presId="urn:microsoft.com/office/officeart/2005/8/layout/default"/>
    <dgm:cxn modelId="{E3766BFF-A5B8-482D-A1C1-CAA388AB20C7}" type="presParOf" srcId="{DC0DFFB4-3D70-49AD-8515-EA299F3D5E29}" destId="{A18E71AB-E747-4D8A-8918-D8818A5F708C}" srcOrd="1" destOrd="0" presId="urn:microsoft.com/office/officeart/2005/8/layout/default"/>
    <dgm:cxn modelId="{BB1BE37E-E748-44B8-BBCD-F8836850BF6E}" type="presParOf" srcId="{DC0DFFB4-3D70-49AD-8515-EA299F3D5E29}" destId="{EE84A825-92ED-481E-A74E-D0B83C13D9E8}"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5EC498A-6F9C-41C0-8943-8EC23F826FA1}"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C71A92C1-D02D-4664-90C7-7D75195410E1}">
      <dgm:prSet/>
      <dgm:spPr/>
      <dgm:t>
        <a:bodyPr/>
        <a:lstStyle/>
        <a:p>
          <a:r>
            <a:rPr lang="en-US" b="1"/>
            <a:t>Venue and Location:</a:t>
          </a:r>
          <a:endParaRPr lang="en-US"/>
        </a:p>
      </dgm:t>
    </dgm:pt>
    <dgm:pt modelId="{5516F2A9-EF56-4C43-909A-87B66D4D1A2C}" type="parTrans" cxnId="{BB7A6F28-10D4-498C-B2F9-2CB300FFA2DA}">
      <dgm:prSet/>
      <dgm:spPr/>
      <dgm:t>
        <a:bodyPr/>
        <a:lstStyle/>
        <a:p>
          <a:endParaRPr lang="en-US"/>
        </a:p>
      </dgm:t>
    </dgm:pt>
    <dgm:pt modelId="{AA6A5CD9-5140-47ED-9B47-CBC8753690D2}" type="sibTrans" cxnId="{BB7A6F28-10D4-498C-B2F9-2CB300FFA2DA}">
      <dgm:prSet/>
      <dgm:spPr/>
      <dgm:t>
        <a:bodyPr/>
        <a:lstStyle/>
        <a:p>
          <a:endParaRPr lang="en-US"/>
        </a:p>
      </dgm:t>
    </dgm:pt>
    <dgm:pt modelId="{211B1A31-4B52-4BC6-8E11-735C10EFB6C8}">
      <dgm:prSet/>
      <dgm:spPr/>
      <dgm:t>
        <a:bodyPr/>
        <a:lstStyle/>
        <a:p>
          <a:r>
            <a:rPr lang="en-US" b="1"/>
            <a:t>Amsterdam RAI:</a:t>
          </a:r>
          <a:r>
            <a:rPr lang="en-US"/>
            <a:t> Multicultural, accessible, and tech-friendly venue.</a:t>
          </a:r>
        </a:p>
      </dgm:t>
    </dgm:pt>
    <dgm:pt modelId="{E14B83A5-F4BA-4780-BF00-41FC6569A39E}" type="parTrans" cxnId="{EC8B9DBC-B0FE-4C1F-9CC1-64088DAE5B12}">
      <dgm:prSet/>
      <dgm:spPr/>
      <dgm:t>
        <a:bodyPr/>
        <a:lstStyle/>
        <a:p>
          <a:endParaRPr lang="en-US"/>
        </a:p>
      </dgm:t>
    </dgm:pt>
    <dgm:pt modelId="{7A8FB09B-7BD8-4BFC-AF8D-06DABCD1E8FA}" type="sibTrans" cxnId="{EC8B9DBC-B0FE-4C1F-9CC1-64088DAE5B12}">
      <dgm:prSet/>
      <dgm:spPr/>
      <dgm:t>
        <a:bodyPr/>
        <a:lstStyle/>
        <a:p>
          <a:endParaRPr lang="en-US"/>
        </a:p>
      </dgm:t>
    </dgm:pt>
    <dgm:pt modelId="{BA9AD5C7-FB8B-4D26-A4F4-2858FA42841E}">
      <dgm:prSet/>
      <dgm:spPr/>
      <dgm:t>
        <a:bodyPr/>
        <a:lstStyle/>
        <a:p>
          <a:r>
            <a:rPr lang="en-US" b="1"/>
            <a:t>Hybrid setup:</a:t>
          </a:r>
          <a:r>
            <a:rPr lang="en-US"/>
            <a:t> Combines in-person and virtual attendance (Puccinelli et al., 2022).</a:t>
          </a:r>
        </a:p>
      </dgm:t>
    </dgm:pt>
    <dgm:pt modelId="{BA99DDC1-CDC8-4215-813C-6140D3A63F2F}" type="parTrans" cxnId="{5AE6C2E7-0B4C-474D-A7F9-B1623B7E48CB}">
      <dgm:prSet/>
      <dgm:spPr/>
      <dgm:t>
        <a:bodyPr/>
        <a:lstStyle/>
        <a:p>
          <a:endParaRPr lang="en-US"/>
        </a:p>
      </dgm:t>
    </dgm:pt>
    <dgm:pt modelId="{A145F009-D294-4BC4-849A-37A034EA11AC}" type="sibTrans" cxnId="{5AE6C2E7-0B4C-474D-A7F9-B1623B7E48CB}">
      <dgm:prSet/>
      <dgm:spPr/>
      <dgm:t>
        <a:bodyPr/>
        <a:lstStyle/>
        <a:p>
          <a:endParaRPr lang="en-US"/>
        </a:p>
      </dgm:t>
    </dgm:pt>
    <dgm:pt modelId="{3CCB0773-319C-4613-8F37-40B6461C3661}">
      <dgm:prSet/>
      <dgm:spPr/>
      <dgm:t>
        <a:bodyPr/>
        <a:lstStyle/>
        <a:p>
          <a:r>
            <a:rPr lang="en-US" b="1"/>
            <a:t>Resources and Staffing:</a:t>
          </a:r>
          <a:endParaRPr lang="en-US"/>
        </a:p>
      </dgm:t>
    </dgm:pt>
    <dgm:pt modelId="{D3F2BD1E-9716-4475-B24B-89818AF3D8B0}" type="parTrans" cxnId="{3CAAD36C-46CE-4C1D-A63E-0C74B234751F}">
      <dgm:prSet/>
      <dgm:spPr/>
      <dgm:t>
        <a:bodyPr/>
        <a:lstStyle/>
        <a:p>
          <a:endParaRPr lang="en-US"/>
        </a:p>
      </dgm:t>
    </dgm:pt>
    <dgm:pt modelId="{29A9687B-29AE-4EA5-9706-ECBFB1A8A1BA}" type="sibTrans" cxnId="{3CAAD36C-46CE-4C1D-A63E-0C74B234751F}">
      <dgm:prSet/>
      <dgm:spPr/>
      <dgm:t>
        <a:bodyPr/>
        <a:lstStyle/>
        <a:p>
          <a:endParaRPr lang="en-US"/>
        </a:p>
      </dgm:t>
    </dgm:pt>
    <dgm:pt modelId="{63C1A915-65B3-4DF3-905C-46B57F11CF50}">
      <dgm:prSet/>
      <dgm:spPr/>
      <dgm:t>
        <a:bodyPr/>
        <a:lstStyle/>
        <a:p>
          <a:r>
            <a:rPr lang="en-US"/>
            <a:t>Multilingual staff and accessible facilities (Saykılı, 2018).</a:t>
          </a:r>
        </a:p>
      </dgm:t>
    </dgm:pt>
    <dgm:pt modelId="{052339DC-402D-464E-A058-8F1C7C6642E1}" type="parTrans" cxnId="{B470D8E1-31DB-402D-B997-E84A42029D74}">
      <dgm:prSet/>
      <dgm:spPr/>
      <dgm:t>
        <a:bodyPr/>
        <a:lstStyle/>
        <a:p>
          <a:endParaRPr lang="en-US"/>
        </a:p>
      </dgm:t>
    </dgm:pt>
    <dgm:pt modelId="{6C1BECCB-8FB7-4E0E-896B-A36427716921}" type="sibTrans" cxnId="{B470D8E1-31DB-402D-B997-E84A42029D74}">
      <dgm:prSet/>
      <dgm:spPr/>
      <dgm:t>
        <a:bodyPr/>
        <a:lstStyle/>
        <a:p>
          <a:endParaRPr lang="en-US"/>
        </a:p>
      </dgm:t>
    </dgm:pt>
    <dgm:pt modelId="{9A605A49-9280-4264-AA87-E5ABC4752A7F}">
      <dgm:prSet/>
      <dgm:spPr/>
      <dgm:t>
        <a:bodyPr/>
        <a:lstStyle/>
        <a:p>
          <a:r>
            <a:rPr lang="en-US"/>
            <a:t>High-tech AV systems for seamless presentations and virtual interactions (Flander, 2019).</a:t>
          </a:r>
        </a:p>
      </dgm:t>
    </dgm:pt>
    <dgm:pt modelId="{865215F3-6CE3-4D0A-A1EA-D2FD84380672}" type="parTrans" cxnId="{3121690E-D0A4-4502-A4EE-5E8B1669AC1A}">
      <dgm:prSet/>
      <dgm:spPr/>
      <dgm:t>
        <a:bodyPr/>
        <a:lstStyle/>
        <a:p>
          <a:endParaRPr lang="en-US"/>
        </a:p>
      </dgm:t>
    </dgm:pt>
    <dgm:pt modelId="{D95A21EA-68DE-4B20-B97C-683B0851874F}" type="sibTrans" cxnId="{3121690E-D0A4-4502-A4EE-5E8B1669AC1A}">
      <dgm:prSet/>
      <dgm:spPr/>
      <dgm:t>
        <a:bodyPr/>
        <a:lstStyle/>
        <a:p>
          <a:endParaRPr lang="en-US"/>
        </a:p>
      </dgm:t>
    </dgm:pt>
    <dgm:pt modelId="{6179C0A2-F123-40F9-A7B8-6F8EEA6B40BB}" type="pres">
      <dgm:prSet presAssocID="{E5EC498A-6F9C-41C0-8943-8EC23F826FA1}" presName="Name0" presStyleCnt="0">
        <dgm:presLayoutVars>
          <dgm:dir/>
          <dgm:animLvl val="lvl"/>
          <dgm:resizeHandles val="exact"/>
        </dgm:presLayoutVars>
      </dgm:prSet>
      <dgm:spPr/>
    </dgm:pt>
    <dgm:pt modelId="{4757969A-0D82-4941-B18C-C1E157A02B6A}" type="pres">
      <dgm:prSet presAssocID="{C71A92C1-D02D-4664-90C7-7D75195410E1}" presName="linNode" presStyleCnt="0"/>
      <dgm:spPr/>
    </dgm:pt>
    <dgm:pt modelId="{3B9845E3-448A-4062-B8F6-11E565EA5A96}" type="pres">
      <dgm:prSet presAssocID="{C71A92C1-D02D-4664-90C7-7D75195410E1}" presName="parentText" presStyleLbl="node1" presStyleIdx="0" presStyleCnt="2">
        <dgm:presLayoutVars>
          <dgm:chMax val="1"/>
          <dgm:bulletEnabled val="1"/>
        </dgm:presLayoutVars>
      </dgm:prSet>
      <dgm:spPr/>
    </dgm:pt>
    <dgm:pt modelId="{316AEC85-906B-4EB1-A7EA-DDC29D075213}" type="pres">
      <dgm:prSet presAssocID="{C71A92C1-D02D-4664-90C7-7D75195410E1}" presName="descendantText" presStyleLbl="alignAccFollowNode1" presStyleIdx="0" presStyleCnt="2">
        <dgm:presLayoutVars>
          <dgm:bulletEnabled val="1"/>
        </dgm:presLayoutVars>
      </dgm:prSet>
      <dgm:spPr/>
    </dgm:pt>
    <dgm:pt modelId="{3F87715E-839A-4F7A-9EF6-7FB45DC03843}" type="pres">
      <dgm:prSet presAssocID="{AA6A5CD9-5140-47ED-9B47-CBC8753690D2}" presName="sp" presStyleCnt="0"/>
      <dgm:spPr/>
    </dgm:pt>
    <dgm:pt modelId="{56B90890-1B25-43B8-BC0E-96FF77C0CFF4}" type="pres">
      <dgm:prSet presAssocID="{3CCB0773-319C-4613-8F37-40B6461C3661}" presName="linNode" presStyleCnt="0"/>
      <dgm:spPr/>
    </dgm:pt>
    <dgm:pt modelId="{BC77D0DF-2C86-4068-B6B1-7116F3D3272F}" type="pres">
      <dgm:prSet presAssocID="{3CCB0773-319C-4613-8F37-40B6461C3661}" presName="parentText" presStyleLbl="node1" presStyleIdx="1" presStyleCnt="2">
        <dgm:presLayoutVars>
          <dgm:chMax val="1"/>
          <dgm:bulletEnabled val="1"/>
        </dgm:presLayoutVars>
      </dgm:prSet>
      <dgm:spPr/>
    </dgm:pt>
    <dgm:pt modelId="{93665B9C-C0B0-469C-A2E0-7ACD6E521122}" type="pres">
      <dgm:prSet presAssocID="{3CCB0773-319C-4613-8F37-40B6461C3661}" presName="descendantText" presStyleLbl="alignAccFollowNode1" presStyleIdx="1" presStyleCnt="2">
        <dgm:presLayoutVars>
          <dgm:bulletEnabled val="1"/>
        </dgm:presLayoutVars>
      </dgm:prSet>
      <dgm:spPr/>
    </dgm:pt>
  </dgm:ptLst>
  <dgm:cxnLst>
    <dgm:cxn modelId="{3121690E-D0A4-4502-A4EE-5E8B1669AC1A}" srcId="{3CCB0773-319C-4613-8F37-40B6461C3661}" destId="{9A605A49-9280-4264-AA87-E5ABC4752A7F}" srcOrd="1" destOrd="0" parTransId="{865215F3-6CE3-4D0A-A1EA-D2FD84380672}" sibTransId="{D95A21EA-68DE-4B20-B97C-683B0851874F}"/>
    <dgm:cxn modelId="{BB7A6F28-10D4-498C-B2F9-2CB300FFA2DA}" srcId="{E5EC498A-6F9C-41C0-8943-8EC23F826FA1}" destId="{C71A92C1-D02D-4664-90C7-7D75195410E1}" srcOrd="0" destOrd="0" parTransId="{5516F2A9-EF56-4C43-909A-87B66D4D1A2C}" sibTransId="{AA6A5CD9-5140-47ED-9B47-CBC8753690D2}"/>
    <dgm:cxn modelId="{0FC98166-8EBA-4D02-B7EA-09C281C62431}" type="presOf" srcId="{211B1A31-4B52-4BC6-8E11-735C10EFB6C8}" destId="{316AEC85-906B-4EB1-A7EA-DDC29D075213}" srcOrd="0" destOrd="0" presId="urn:microsoft.com/office/officeart/2005/8/layout/vList5"/>
    <dgm:cxn modelId="{3CAAD36C-46CE-4C1D-A63E-0C74B234751F}" srcId="{E5EC498A-6F9C-41C0-8943-8EC23F826FA1}" destId="{3CCB0773-319C-4613-8F37-40B6461C3661}" srcOrd="1" destOrd="0" parTransId="{D3F2BD1E-9716-4475-B24B-89818AF3D8B0}" sibTransId="{29A9687B-29AE-4EA5-9706-ECBFB1A8A1BA}"/>
    <dgm:cxn modelId="{7A7DCE59-0515-4FE2-BB84-D3E3C162300E}" type="presOf" srcId="{E5EC498A-6F9C-41C0-8943-8EC23F826FA1}" destId="{6179C0A2-F123-40F9-A7B8-6F8EEA6B40BB}" srcOrd="0" destOrd="0" presId="urn:microsoft.com/office/officeart/2005/8/layout/vList5"/>
    <dgm:cxn modelId="{9A031A7C-2C80-433C-9BA5-FCC11A56C3C9}" type="presOf" srcId="{C71A92C1-D02D-4664-90C7-7D75195410E1}" destId="{3B9845E3-448A-4062-B8F6-11E565EA5A96}" srcOrd="0" destOrd="0" presId="urn:microsoft.com/office/officeart/2005/8/layout/vList5"/>
    <dgm:cxn modelId="{0004E98A-A6E9-4F9E-92AB-AFD52CF66D92}" type="presOf" srcId="{63C1A915-65B3-4DF3-905C-46B57F11CF50}" destId="{93665B9C-C0B0-469C-A2E0-7ACD6E521122}" srcOrd="0" destOrd="0" presId="urn:microsoft.com/office/officeart/2005/8/layout/vList5"/>
    <dgm:cxn modelId="{302EB0B8-AB96-44EA-B922-3E06D64CE4FB}" type="presOf" srcId="{9A605A49-9280-4264-AA87-E5ABC4752A7F}" destId="{93665B9C-C0B0-469C-A2E0-7ACD6E521122}" srcOrd="0" destOrd="1" presId="urn:microsoft.com/office/officeart/2005/8/layout/vList5"/>
    <dgm:cxn modelId="{EB0B14BA-F872-4F39-B64C-09D1F8E144E2}" type="presOf" srcId="{BA9AD5C7-FB8B-4D26-A4F4-2858FA42841E}" destId="{316AEC85-906B-4EB1-A7EA-DDC29D075213}" srcOrd="0" destOrd="1" presId="urn:microsoft.com/office/officeart/2005/8/layout/vList5"/>
    <dgm:cxn modelId="{EC8B9DBC-B0FE-4C1F-9CC1-64088DAE5B12}" srcId="{C71A92C1-D02D-4664-90C7-7D75195410E1}" destId="{211B1A31-4B52-4BC6-8E11-735C10EFB6C8}" srcOrd="0" destOrd="0" parTransId="{E14B83A5-F4BA-4780-BF00-41FC6569A39E}" sibTransId="{7A8FB09B-7BD8-4BFC-AF8D-06DABCD1E8FA}"/>
    <dgm:cxn modelId="{5B74EABD-A773-4566-9899-1D2D74BF6F31}" type="presOf" srcId="{3CCB0773-319C-4613-8F37-40B6461C3661}" destId="{BC77D0DF-2C86-4068-B6B1-7116F3D3272F}" srcOrd="0" destOrd="0" presId="urn:microsoft.com/office/officeart/2005/8/layout/vList5"/>
    <dgm:cxn modelId="{B470D8E1-31DB-402D-B997-E84A42029D74}" srcId="{3CCB0773-319C-4613-8F37-40B6461C3661}" destId="{63C1A915-65B3-4DF3-905C-46B57F11CF50}" srcOrd="0" destOrd="0" parTransId="{052339DC-402D-464E-A058-8F1C7C6642E1}" sibTransId="{6C1BECCB-8FB7-4E0E-896B-A36427716921}"/>
    <dgm:cxn modelId="{5AE6C2E7-0B4C-474D-A7F9-B1623B7E48CB}" srcId="{C71A92C1-D02D-4664-90C7-7D75195410E1}" destId="{BA9AD5C7-FB8B-4D26-A4F4-2858FA42841E}" srcOrd="1" destOrd="0" parTransId="{BA99DDC1-CDC8-4215-813C-6140D3A63F2F}" sibTransId="{A145F009-D294-4BC4-849A-37A034EA11AC}"/>
    <dgm:cxn modelId="{F78E2317-CA7F-4CFE-A7F9-893D260DCDDC}" type="presParOf" srcId="{6179C0A2-F123-40F9-A7B8-6F8EEA6B40BB}" destId="{4757969A-0D82-4941-B18C-C1E157A02B6A}" srcOrd="0" destOrd="0" presId="urn:microsoft.com/office/officeart/2005/8/layout/vList5"/>
    <dgm:cxn modelId="{18C27C5B-B670-421F-A237-B397189DE332}" type="presParOf" srcId="{4757969A-0D82-4941-B18C-C1E157A02B6A}" destId="{3B9845E3-448A-4062-B8F6-11E565EA5A96}" srcOrd="0" destOrd="0" presId="urn:microsoft.com/office/officeart/2005/8/layout/vList5"/>
    <dgm:cxn modelId="{EB5F9CE1-6203-43AD-B52A-F097DFB1339B}" type="presParOf" srcId="{4757969A-0D82-4941-B18C-C1E157A02B6A}" destId="{316AEC85-906B-4EB1-A7EA-DDC29D075213}" srcOrd="1" destOrd="0" presId="urn:microsoft.com/office/officeart/2005/8/layout/vList5"/>
    <dgm:cxn modelId="{F77EA96A-7907-4947-8162-2B67C783BF78}" type="presParOf" srcId="{6179C0A2-F123-40F9-A7B8-6F8EEA6B40BB}" destId="{3F87715E-839A-4F7A-9EF6-7FB45DC03843}" srcOrd="1" destOrd="0" presId="urn:microsoft.com/office/officeart/2005/8/layout/vList5"/>
    <dgm:cxn modelId="{F963F4E0-D5B5-4E5C-9218-59A48949F913}" type="presParOf" srcId="{6179C0A2-F123-40F9-A7B8-6F8EEA6B40BB}" destId="{56B90890-1B25-43B8-BC0E-96FF77C0CFF4}" srcOrd="2" destOrd="0" presId="urn:microsoft.com/office/officeart/2005/8/layout/vList5"/>
    <dgm:cxn modelId="{E6C7054D-D1FE-4CCC-80FF-DEE4B7D518B9}" type="presParOf" srcId="{56B90890-1B25-43B8-BC0E-96FF77C0CFF4}" destId="{BC77D0DF-2C86-4068-B6B1-7116F3D3272F}" srcOrd="0" destOrd="0" presId="urn:microsoft.com/office/officeart/2005/8/layout/vList5"/>
    <dgm:cxn modelId="{0452911F-DF0E-4EB0-9F13-E4637770BF80}" type="presParOf" srcId="{56B90890-1B25-43B8-BC0E-96FF77C0CFF4}" destId="{93665B9C-C0B0-469C-A2E0-7ACD6E521122}"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3FF96AE-93E5-4706-AA18-26DE4FEBD58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5B90920-9199-4FE3-B599-F5BC1088A494}">
      <dgm:prSet/>
      <dgm:spPr/>
      <dgm:t>
        <a:bodyPr/>
        <a:lstStyle/>
        <a:p>
          <a:r>
            <a:rPr lang="en-US" b="1"/>
            <a:t>Competitive Analysis:</a:t>
          </a:r>
          <a:endParaRPr lang="en-US"/>
        </a:p>
      </dgm:t>
    </dgm:pt>
    <dgm:pt modelId="{27D9F2AC-F1BD-4138-8C1C-1A74A7AAB26C}" type="parTrans" cxnId="{5E90E6C1-9E47-4FD4-BDF9-85D938BD8164}">
      <dgm:prSet/>
      <dgm:spPr/>
      <dgm:t>
        <a:bodyPr/>
        <a:lstStyle/>
        <a:p>
          <a:endParaRPr lang="en-US"/>
        </a:p>
      </dgm:t>
    </dgm:pt>
    <dgm:pt modelId="{851E363C-4EE9-440C-A335-F9D3EC79B85F}" type="sibTrans" cxnId="{5E90E6C1-9E47-4FD4-BDF9-85D938BD8164}">
      <dgm:prSet/>
      <dgm:spPr/>
      <dgm:t>
        <a:bodyPr/>
        <a:lstStyle/>
        <a:p>
          <a:endParaRPr lang="en-US"/>
        </a:p>
      </dgm:t>
    </dgm:pt>
    <dgm:pt modelId="{DE6C2272-8BD2-4FEF-8BB8-F4D48163845D}">
      <dgm:prSet/>
      <dgm:spPr/>
      <dgm:t>
        <a:bodyPr/>
        <a:lstStyle/>
        <a:p>
          <a:pPr algn="just"/>
          <a:r>
            <a:rPr lang="en-US"/>
            <a:t>Summarise similar events in the hospitality and tech sectors.</a:t>
          </a:r>
        </a:p>
      </dgm:t>
    </dgm:pt>
    <dgm:pt modelId="{A2F9235F-2DC6-43DC-8E0C-A71C93D620DF}" type="parTrans" cxnId="{1166E62E-0716-4865-A6D8-92F002BF5F30}">
      <dgm:prSet/>
      <dgm:spPr/>
      <dgm:t>
        <a:bodyPr/>
        <a:lstStyle/>
        <a:p>
          <a:endParaRPr lang="en-US"/>
        </a:p>
      </dgm:t>
    </dgm:pt>
    <dgm:pt modelId="{C3A859AE-BD78-497A-8292-32F2A8C75230}" type="sibTrans" cxnId="{1166E62E-0716-4865-A6D8-92F002BF5F30}">
      <dgm:prSet/>
      <dgm:spPr/>
      <dgm:t>
        <a:bodyPr/>
        <a:lstStyle/>
        <a:p>
          <a:endParaRPr lang="en-US"/>
        </a:p>
      </dgm:t>
    </dgm:pt>
    <dgm:pt modelId="{8E15A4B4-3CE6-4905-AED1-E327B37590DF}">
      <dgm:prSet/>
      <dgm:spPr/>
      <dgm:t>
        <a:bodyPr/>
        <a:lstStyle/>
        <a:p>
          <a:pPr algn="just"/>
          <a:r>
            <a:rPr lang="en-US" dirty="0"/>
            <a:t>Focus on EDI and technology integration (</a:t>
          </a:r>
          <a:r>
            <a:rPr lang="en-US" dirty="0" err="1"/>
            <a:t>Wolbring</a:t>
          </a:r>
          <a:r>
            <a:rPr lang="en-US" dirty="0"/>
            <a:t> and Nguyen, 2023).</a:t>
          </a:r>
        </a:p>
      </dgm:t>
    </dgm:pt>
    <dgm:pt modelId="{43FA6C85-B83A-421D-907A-7F7FF75A0FAE}" type="parTrans" cxnId="{50054890-53F7-4352-80B0-C59C7B57EDEE}">
      <dgm:prSet/>
      <dgm:spPr/>
      <dgm:t>
        <a:bodyPr/>
        <a:lstStyle/>
        <a:p>
          <a:endParaRPr lang="en-US"/>
        </a:p>
      </dgm:t>
    </dgm:pt>
    <dgm:pt modelId="{74C04F7C-8DD2-494B-8B57-58A4A93C7B43}" type="sibTrans" cxnId="{50054890-53F7-4352-80B0-C59C7B57EDEE}">
      <dgm:prSet/>
      <dgm:spPr/>
      <dgm:t>
        <a:bodyPr/>
        <a:lstStyle/>
        <a:p>
          <a:endParaRPr lang="en-US"/>
        </a:p>
      </dgm:t>
    </dgm:pt>
    <dgm:pt modelId="{B80F6F7A-EA7B-4E3D-B910-B105C9D904F8}">
      <dgm:prSet/>
      <dgm:spPr/>
      <dgm:t>
        <a:bodyPr/>
        <a:lstStyle/>
        <a:p>
          <a:r>
            <a:rPr lang="en-US" b="1"/>
            <a:t>USP:</a:t>
          </a:r>
          <a:endParaRPr lang="en-US"/>
        </a:p>
      </dgm:t>
    </dgm:pt>
    <dgm:pt modelId="{0174CBBD-EEEC-4C42-9F41-9BC7E908DBC4}" type="parTrans" cxnId="{7762E8E5-B8F8-48C0-A07A-753BFBDD2430}">
      <dgm:prSet/>
      <dgm:spPr/>
      <dgm:t>
        <a:bodyPr/>
        <a:lstStyle/>
        <a:p>
          <a:endParaRPr lang="en-US"/>
        </a:p>
      </dgm:t>
    </dgm:pt>
    <dgm:pt modelId="{58850FB7-EEDF-4645-A82A-8F15BB4C9B9A}" type="sibTrans" cxnId="{7762E8E5-B8F8-48C0-A07A-753BFBDD2430}">
      <dgm:prSet/>
      <dgm:spPr/>
      <dgm:t>
        <a:bodyPr/>
        <a:lstStyle/>
        <a:p>
          <a:endParaRPr lang="en-US"/>
        </a:p>
      </dgm:t>
    </dgm:pt>
    <dgm:pt modelId="{C36F48D9-C6E3-4BF7-805F-84D9BDDF3E5D}">
      <dgm:prSet/>
      <dgm:spPr/>
      <dgm:t>
        <a:bodyPr/>
        <a:lstStyle/>
        <a:p>
          <a:pPr algn="just"/>
          <a:r>
            <a:rPr lang="en-US" dirty="0"/>
            <a:t>Unique focus on blending technology with EDI in hospitality (</a:t>
          </a:r>
          <a:r>
            <a:rPr lang="en-US" dirty="0" err="1"/>
            <a:t>Benckendorff</a:t>
          </a:r>
          <a:r>
            <a:rPr lang="en-US" dirty="0"/>
            <a:t>, Xiang, and Sheldon, 2019.).</a:t>
          </a:r>
        </a:p>
      </dgm:t>
    </dgm:pt>
    <dgm:pt modelId="{4E7157B7-5E57-4AAF-B7D6-1B7850CB1263}" type="parTrans" cxnId="{C73D48EB-6472-4999-81AF-DBA032B97E6E}">
      <dgm:prSet/>
      <dgm:spPr/>
      <dgm:t>
        <a:bodyPr/>
        <a:lstStyle/>
        <a:p>
          <a:endParaRPr lang="en-US"/>
        </a:p>
      </dgm:t>
    </dgm:pt>
    <dgm:pt modelId="{CCD74FB8-36E0-4E91-9B76-E67CCD759628}" type="sibTrans" cxnId="{C73D48EB-6472-4999-81AF-DBA032B97E6E}">
      <dgm:prSet/>
      <dgm:spPr/>
      <dgm:t>
        <a:bodyPr/>
        <a:lstStyle/>
        <a:p>
          <a:endParaRPr lang="en-US"/>
        </a:p>
      </dgm:t>
    </dgm:pt>
    <dgm:pt modelId="{B91CF6BD-1259-4272-BC55-551B5C6FC05B}">
      <dgm:prSet/>
      <dgm:spPr/>
      <dgm:t>
        <a:bodyPr/>
        <a:lstStyle/>
        <a:p>
          <a:pPr algn="just"/>
          <a:r>
            <a:rPr lang="en-US" dirty="0"/>
            <a:t>Differentiates through hybrid format and diverse cultural focus (Johanson and </a:t>
          </a:r>
          <a:r>
            <a:rPr lang="en-US" dirty="0" err="1"/>
            <a:t>Vakkuri</a:t>
          </a:r>
          <a:r>
            <a:rPr lang="en-US" dirty="0"/>
            <a:t>, 2017).</a:t>
          </a:r>
        </a:p>
      </dgm:t>
    </dgm:pt>
    <dgm:pt modelId="{370F105B-5D1C-4D18-9F35-73D09AA0C2CB}" type="parTrans" cxnId="{FBFD990E-4DA6-47C4-BAEC-6938FC687786}">
      <dgm:prSet/>
      <dgm:spPr/>
      <dgm:t>
        <a:bodyPr/>
        <a:lstStyle/>
        <a:p>
          <a:endParaRPr lang="en-US"/>
        </a:p>
      </dgm:t>
    </dgm:pt>
    <dgm:pt modelId="{BDC8214B-0A94-4CCE-A150-21071432B0E5}" type="sibTrans" cxnId="{FBFD990E-4DA6-47C4-BAEC-6938FC687786}">
      <dgm:prSet/>
      <dgm:spPr/>
      <dgm:t>
        <a:bodyPr/>
        <a:lstStyle/>
        <a:p>
          <a:endParaRPr lang="en-US"/>
        </a:p>
      </dgm:t>
    </dgm:pt>
    <dgm:pt modelId="{1934AC5D-85BF-4308-95AE-5D042BE468B9}" type="pres">
      <dgm:prSet presAssocID="{B3FF96AE-93E5-4706-AA18-26DE4FEBD58C}" presName="linear" presStyleCnt="0">
        <dgm:presLayoutVars>
          <dgm:animLvl val="lvl"/>
          <dgm:resizeHandles val="exact"/>
        </dgm:presLayoutVars>
      </dgm:prSet>
      <dgm:spPr/>
    </dgm:pt>
    <dgm:pt modelId="{E4778043-FF5D-4441-A362-C0EBAA9607AD}" type="pres">
      <dgm:prSet presAssocID="{05B90920-9199-4FE3-B599-F5BC1088A494}" presName="parentText" presStyleLbl="node1" presStyleIdx="0" presStyleCnt="2">
        <dgm:presLayoutVars>
          <dgm:chMax val="0"/>
          <dgm:bulletEnabled val="1"/>
        </dgm:presLayoutVars>
      </dgm:prSet>
      <dgm:spPr/>
    </dgm:pt>
    <dgm:pt modelId="{78DEE079-2D40-49F2-A9C7-569E2184A576}" type="pres">
      <dgm:prSet presAssocID="{05B90920-9199-4FE3-B599-F5BC1088A494}" presName="childText" presStyleLbl="revTx" presStyleIdx="0" presStyleCnt="2">
        <dgm:presLayoutVars>
          <dgm:bulletEnabled val="1"/>
        </dgm:presLayoutVars>
      </dgm:prSet>
      <dgm:spPr/>
    </dgm:pt>
    <dgm:pt modelId="{0B03C70A-7B9E-4A42-8E5E-BDBCC6212452}" type="pres">
      <dgm:prSet presAssocID="{B80F6F7A-EA7B-4E3D-B910-B105C9D904F8}" presName="parentText" presStyleLbl="node1" presStyleIdx="1" presStyleCnt="2">
        <dgm:presLayoutVars>
          <dgm:chMax val="0"/>
          <dgm:bulletEnabled val="1"/>
        </dgm:presLayoutVars>
      </dgm:prSet>
      <dgm:spPr/>
    </dgm:pt>
    <dgm:pt modelId="{719576E4-1A1A-43CB-A6DF-90EBB9AF5E87}" type="pres">
      <dgm:prSet presAssocID="{B80F6F7A-EA7B-4E3D-B910-B105C9D904F8}" presName="childText" presStyleLbl="revTx" presStyleIdx="1" presStyleCnt="2">
        <dgm:presLayoutVars>
          <dgm:bulletEnabled val="1"/>
        </dgm:presLayoutVars>
      </dgm:prSet>
      <dgm:spPr/>
    </dgm:pt>
  </dgm:ptLst>
  <dgm:cxnLst>
    <dgm:cxn modelId="{0829A600-D0A1-49BB-B065-38A5AEC17D50}" type="presOf" srcId="{C36F48D9-C6E3-4BF7-805F-84D9BDDF3E5D}" destId="{719576E4-1A1A-43CB-A6DF-90EBB9AF5E87}" srcOrd="0" destOrd="0" presId="urn:microsoft.com/office/officeart/2005/8/layout/vList2"/>
    <dgm:cxn modelId="{FBFD990E-4DA6-47C4-BAEC-6938FC687786}" srcId="{B80F6F7A-EA7B-4E3D-B910-B105C9D904F8}" destId="{B91CF6BD-1259-4272-BC55-551B5C6FC05B}" srcOrd="1" destOrd="0" parTransId="{370F105B-5D1C-4D18-9F35-73D09AA0C2CB}" sibTransId="{BDC8214B-0A94-4CCE-A150-21071432B0E5}"/>
    <dgm:cxn modelId="{B0AB162E-A093-4A71-95C3-6BA6C90AF420}" type="presOf" srcId="{B91CF6BD-1259-4272-BC55-551B5C6FC05B}" destId="{719576E4-1A1A-43CB-A6DF-90EBB9AF5E87}" srcOrd="0" destOrd="1" presId="urn:microsoft.com/office/officeart/2005/8/layout/vList2"/>
    <dgm:cxn modelId="{1166E62E-0716-4865-A6D8-92F002BF5F30}" srcId="{05B90920-9199-4FE3-B599-F5BC1088A494}" destId="{DE6C2272-8BD2-4FEF-8BB8-F4D48163845D}" srcOrd="0" destOrd="0" parTransId="{A2F9235F-2DC6-43DC-8E0C-A71C93D620DF}" sibTransId="{C3A859AE-BD78-497A-8292-32F2A8C75230}"/>
    <dgm:cxn modelId="{50054890-53F7-4352-80B0-C59C7B57EDEE}" srcId="{05B90920-9199-4FE3-B599-F5BC1088A494}" destId="{8E15A4B4-3CE6-4905-AED1-E327B37590DF}" srcOrd="1" destOrd="0" parTransId="{43FA6C85-B83A-421D-907A-7F7FF75A0FAE}" sibTransId="{74C04F7C-8DD2-494B-8B57-58A4A93C7B43}"/>
    <dgm:cxn modelId="{0AC33B92-D09A-4E61-970D-E8BF7D9C4FAD}" type="presOf" srcId="{8E15A4B4-3CE6-4905-AED1-E327B37590DF}" destId="{78DEE079-2D40-49F2-A9C7-569E2184A576}" srcOrd="0" destOrd="1" presId="urn:microsoft.com/office/officeart/2005/8/layout/vList2"/>
    <dgm:cxn modelId="{70FACCBF-0B05-49D0-B5D3-C4B375D850BB}" type="presOf" srcId="{05B90920-9199-4FE3-B599-F5BC1088A494}" destId="{E4778043-FF5D-4441-A362-C0EBAA9607AD}" srcOrd="0" destOrd="0" presId="urn:microsoft.com/office/officeart/2005/8/layout/vList2"/>
    <dgm:cxn modelId="{5E90E6C1-9E47-4FD4-BDF9-85D938BD8164}" srcId="{B3FF96AE-93E5-4706-AA18-26DE4FEBD58C}" destId="{05B90920-9199-4FE3-B599-F5BC1088A494}" srcOrd="0" destOrd="0" parTransId="{27D9F2AC-F1BD-4138-8C1C-1A74A7AAB26C}" sibTransId="{851E363C-4EE9-440C-A335-F9D3EC79B85F}"/>
    <dgm:cxn modelId="{FEE605C9-FE49-4261-B531-99DF39703E4E}" type="presOf" srcId="{DE6C2272-8BD2-4FEF-8BB8-F4D48163845D}" destId="{78DEE079-2D40-49F2-A9C7-569E2184A576}" srcOrd="0" destOrd="0" presId="urn:microsoft.com/office/officeart/2005/8/layout/vList2"/>
    <dgm:cxn modelId="{4258F6CE-B49A-4409-8AED-123C5EE5B68F}" type="presOf" srcId="{B80F6F7A-EA7B-4E3D-B910-B105C9D904F8}" destId="{0B03C70A-7B9E-4A42-8E5E-BDBCC6212452}" srcOrd="0" destOrd="0" presId="urn:microsoft.com/office/officeart/2005/8/layout/vList2"/>
    <dgm:cxn modelId="{7762E8E5-B8F8-48C0-A07A-753BFBDD2430}" srcId="{B3FF96AE-93E5-4706-AA18-26DE4FEBD58C}" destId="{B80F6F7A-EA7B-4E3D-B910-B105C9D904F8}" srcOrd="1" destOrd="0" parTransId="{0174CBBD-EEEC-4C42-9F41-9BC7E908DBC4}" sibTransId="{58850FB7-EEDF-4645-A82A-8F15BB4C9B9A}"/>
    <dgm:cxn modelId="{C73D48EB-6472-4999-81AF-DBA032B97E6E}" srcId="{B80F6F7A-EA7B-4E3D-B910-B105C9D904F8}" destId="{C36F48D9-C6E3-4BF7-805F-84D9BDDF3E5D}" srcOrd="0" destOrd="0" parTransId="{4E7157B7-5E57-4AAF-B7D6-1B7850CB1263}" sibTransId="{CCD74FB8-36E0-4E91-9B76-E67CCD759628}"/>
    <dgm:cxn modelId="{131D31EE-3268-4A69-BB88-EA54455F53A2}" type="presOf" srcId="{B3FF96AE-93E5-4706-AA18-26DE4FEBD58C}" destId="{1934AC5D-85BF-4308-95AE-5D042BE468B9}" srcOrd="0" destOrd="0" presId="urn:microsoft.com/office/officeart/2005/8/layout/vList2"/>
    <dgm:cxn modelId="{A5773108-23B5-40A8-89AA-FFCD87AF4EE4}" type="presParOf" srcId="{1934AC5D-85BF-4308-95AE-5D042BE468B9}" destId="{E4778043-FF5D-4441-A362-C0EBAA9607AD}" srcOrd="0" destOrd="0" presId="urn:microsoft.com/office/officeart/2005/8/layout/vList2"/>
    <dgm:cxn modelId="{F095F041-1850-463C-A11C-AB41269D7F6E}" type="presParOf" srcId="{1934AC5D-85BF-4308-95AE-5D042BE468B9}" destId="{78DEE079-2D40-49F2-A9C7-569E2184A576}" srcOrd="1" destOrd="0" presId="urn:microsoft.com/office/officeart/2005/8/layout/vList2"/>
    <dgm:cxn modelId="{D9D62184-BE7B-4778-B7A1-0D78E5417C2E}" type="presParOf" srcId="{1934AC5D-85BF-4308-95AE-5D042BE468B9}" destId="{0B03C70A-7B9E-4A42-8E5E-BDBCC6212452}" srcOrd="2" destOrd="0" presId="urn:microsoft.com/office/officeart/2005/8/layout/vList2"/>
    <dgm:cxn modelId="{0119F462-9CE3-465B-963F-E19006790943}" type="presParOf" srcId="{1934AC5D-85BF-4308-95AE-5D042BE468B9}" destId="{719576E4-1A1A-43CB-A6DF-90EBB9AF5E87}"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CA0837-8436-43FF-9B78-50B7C7D53438}">
      <dsp:nvSpPr>
        <dsp:cNvPr id="0" name=""/>
        <dsp:cNvSpPr/>
      </dsp:nvSpPr>
      <dsp:spPr>
        <a:xfrm>
          <a:off x="0" y="2561"/>
          <a:ext cx="742442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61EF9D-0A4E-4D01-97C5-8A12F95D6FAE}">
      <dsp:nvSpPr>
        <dsp:cNvPr id="0" name=""/>
        <dsp:cNvSpPr/>
      </dsp:nvSpPr>
      <dsp:spPr>
        <a:xfrm>
          <a:off x="0" y="2561"/>
          <a:ext cx="7424423" cy="476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a:t>Introduction</a:t>
          </a:r>
          <a:endParaRPr lang="en-US" sz="2100" kern="1200"/>
        </a:p>
      </dsp:txBody>
      <dsp:txXfrm>
        <a:off x="0" y="2561"/>
        <a:ext cx="7424423" cy="476409"/>
      </dsp:txXfrm>
    </dsp:sp>
    <dsp:sp modelId="{ACC1BF11-B447-48A5-9915-6D9FBED960B5}">
      <dsp:nvSpPr>
        <dsp:cNvPr id="0" name=""/>
        <dsp:cNvSpPr/>
      </dsp:nvSpPr>
      <dsp:spPr>
        <a:xfrm>
          <a:off x="0" y="478970"/>
          <a:ext cx="7424423"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00053F-8F58-4B22-9B86-070AE7E376A1}">
      <dsp:nvSpPr>
        <dsp:cNvPr id="0" name=""/>
        <dsp:cNvSpPr/>
      </dsp:nvSpPr>
      <dsp:spPr>
        <a:xfrm>
          <a:off x="0" y="478970"/>
          <a:ext cx="7424423" cy="476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a:t>Event Objectives</a:t>
          </a:r>
          <a:endParaRPr lang="en-US" sz="2100" kern="1200"/>
        </a:p>
      </dsp:txBody>
      <dsp:txXfrm>
        <a:off x="0" y="478970"/>
        <a:ext cx="7424423" cy="476409"/>
      </dsp:txXfrm>
    </dsp:sp>
    <dsp:sp modelId="{E92243F1-43C1-43E9-AC38-A041E62907F0}">
      <dsp:nvSpPr>
        <dsp:cNvPr id="0" name=""/>
        <dsp:cNvSpPr/>
      </dsp:nvSpPr>
      <dsp:spPr>
        <a:xfrm>
          <a:off x="0" y="955379"/>
          <a:ext cx="7424423"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475DED-5507-4FF8-A876-90EC021FE588}">
      <dsp:nvSpPr>
        <dsp:cNvPr id="0" name=""/>
        <dsp:cNvSpPr/>
      </dsp:nvSpPr>
      <dsp:spPr>
        <a:xfrm>
          <a:off x="0" y="955379"/>
          <a:ext cx="7424423" cy="476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a:t>Background Research</a:t>
          </a:r>
          <a:endParaRPr lang="en-US" sz="2100" kern="1200"/>
        </a:p>
      </dsp:txBody>
      <dsp:txXfrm>
        <a:off x="0" y="955379"/>
        <a:ext cx="7424423" cy="476409"/>
      </dsp:txXfrm>
    </dsp:sp>
    <dsp:sp modelId="{7045E1FC-4B46-4A20-9E9E-70453D6E7B90}">
      <dsp:nvSpPr>
        <dsp:cNvPr id="0" name=""/>
        <dsp:cNvSpPr/>
      </dsp:nvSpPr>
      <dsp:spPr>
        <a:xfrm>
          <a:off x="0" y="1431788"/>
          <a:ext cx="7424423"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BE7048-227A-4E09-81E6-E437EB255771}">
      <dsp:nvSpPr>
        <dsp:cNvPr id="0" name=""/>
        <dsp:cNvSpPr/>
      </dsp:nvSpPr>
      <dsp:spPr>
        <a:xfrm>
          <a:off x="0" y="1431788"/>
          <a:ext cx="7424423" cy="476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a:t>Target Market</a:t>
          </a:r>
          <a:endParaRPr lang="en-US" sz="2100" kern="1200"/>
        </a:p>
      </dsp:txBody>
      <dsp:txXfrm>
        <a:off x="0" y="1431788"/>
        <a:ext cx="7424423" cy="476409"/>
      </dsp:txXfrm>
    </dsp:sp>
    <dsp:sp modelId="{F4EC3F77-D549-4B6C-8C21-1449848277C3}">
      <dsp:nvSpPr>
        <dsp:cNvPr id="0" name=""/>
        <dsp:cNvSpPr/>
      </dsp:nvSpPr>
      <dsp:spPr>
        <a:xfrm>
          <a:off x="0" y="1908198"/>
          <a:ext cx="742442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200FE9-2D5D-4F0D-ABD9-F746A1CDCD4D}">
      <dsp:nvSpPr>
        <dsp:cNvPr id="0" name=""/>
        <dsp:cNvSpPr/>
      </dsp:nvSpPr>
      <dsp:spPr>
        <a:xfrm>
          <a:off x="0" y="1908198"/>
          <a:ext cx="7424423" cy="476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a:t>Operational Factors</a:t>
          </a:r>
          <a:endParaRPr lang="en-US" sz="2100" kern="1200"/>
        </a:p>
      </dsp:txBody>
      <dsp:txXfrm>
        <a:off x="0" y="1908198"/>
        <a:ext cx="7424423" cy="476409"/>
      </dsp:txXfrm>
    </dsp:sp>
    <dsp:sp modelId="{4AACF67D-50A9-420F-A049-C6F8BFE10ABE}">
      <dsp:nvSpPr>
        <dsp:cNvPr id="0" name=""/>
        <dsp:cNvSpPr/>
      </dsp:nvSpPr>
      <dsp:spPr>
        <a:xfrm>
          <a:off x="0" y="2384607"/>
          <a:ext cx="742442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AC43DC-5D12-4A02-9AF5-29645FCCB4B1}">
      <dsp:nvSpPr>
        <dsp:cNvPr id="0" name=""/>
        <dsp:cNvSpPr/>
      </dsp:nvSpPr>
      <dsp:spPr>
        <a:xfrm>
          <a:off x="0" y="2384607"/>
          <a:ext cx="7424423" cy="476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a:t>Financial Feasibility</a:t>
          </a:r>
          <a:endParaRPr lang="en-US" sz="2100" kern="1200"/>
        </a:p>
      </dsp:txBody>
      <dsp:txXfrm>
        <a:off x="0" y="2384607"/>
        <a:ext cx="7424423" cy="476409"/>
      </dsp:txXfrm>
    </dsp:sp>
    <dsp:sp modelId="{0111E0CD-F6FE-4E72-A0A9-8DA885E92852}">
      <dsp:nvSpPr>
        <dsp:cNvPr id="0" name=""/>
        <dsp:cNvSpPr/>
      </dsp:nvSpPr>
      <dsp:spPr>
        <a:xfrm>
          <a:off x="0" y="2861016"/>
          <a:ext cx="7424423"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AD1BBE-1950-455E-8CF8-71EB53805CE7}">
      <dsp:nvSpPr>
        <dsp:cNvPr id="0" name=""/>
        <dsp:cNvSpPr/>
      </dsp:nvSpPr>
      <dsp:spPr>
        <a:xfrm>
          <a:off x="0" y="2861016"/>
          <a:ext cx="7424423" cy="476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a:t>Competition and Differentiation</a:t>
          </a:r>
          <a:endParaRPr lang="en-US" sz="2100" kern="1200"/>
        </a:p>
      </dsp:txBody>
      <dsp:txXfrm>
        <a:off x="0" y="2861016"/>
        <a:ext cx="7424423" cy="476409"/>
      </dsp:txXfrm>
    </dsp:sp>
    <dsp:sp modelId="{31E3161E-9A22-4666-9E6A-43B226F10E14}">
      <dsp:nvSpPr>
        <dsp:cNvPr id="0" name=""/>
        <dsp:cNvSpPr/>
      </dsp:nvSpPr>
      <dsp:spPr>
        <a:xfrm>
          <a:off x="0" y="3337425"/>
          <a:ext cx="7424423"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1856DE-33A8-4845-A0AE-97E50B4194CA}">
      <dsp:nvSpPr>
        <dsp:cNvPr id="0" name=""/>
        <dsp:cNvSpPr/>
      </dsp:nvSpPr>
      <dsp:spPr>
        <a:xfrm>
          <a:off x="0" y="3337425"/>
          <a:ext cx="7424423" cy="476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a:t>Situational and Cultural Considerations</a:t>
          </a:r>
          <a:endParaRPr lang="en-US" sz="2100" kern="1200"/>
        </a:p>
      </dsp:txBody>
      <dsp:txXfrm>
        <a:off x="0" y="3337425"/>
        <a:ext cx="7424423" cy="476409"/>
      </dsp:txXfrm>
    </dsp:sp>
    <dsp:sp modelId="{4025BC54-6B35-4279-8A33-8786A96735A5}">
      <dsp:nvSpPr>
        <dsp:cNvPr id="0" name=""/>
        <dsp:cNvSpPr/>
      </dsp:nvSpPr>
      <dsp:spPr>
        <a:xfrm>
          <a:off x="0" y="3813835"/>
          <a:ext cx="7424423"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8D5D35-AF06-4F82-B142-0BAC4B8D3BA0}">
      <dsp:nvSpPr>
        <dsp:cNvPr id="0" name=""/>
        <dsp:cNvSpPr/>
      </dsp:nvSpPr>
      <dsp:spPr>
        <a:xfrm>
          <a:off x="0" y="3813835"/>
          <a:ext cx="7424423" cy="476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a:t>Anticipated Impact</a:t>
          </a:r>
          <a:endParaRPr lang="en-US" sz="2100" kern="1200"/>
        </a:p>
      </dsp:txBody>
      <dsp:txXfrm>
        <a:off x="0" y="3813835"/>
        <a:ext cx="7424423" cy="476409"/>
      </dsp:txXfrm>
    </dsp:sp>
    <dsp:sp modelId="{FDF066FD-E655-4383-A6E7-C03253CA4375}">
      <dsp:nvSpPr>
        <dsp:cNvPr id="0" name=""/>
        <dsp:cNvSpPr/>
      </dsp:nvSpPr>
      <dsp:spPr>
        <a:xfrm>
          <a:off x="0" y="4290244"/>
          <a:ext cx="742442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88E7CB-8912-4553-970D-8C8674C52E18}">
      <dsp:nvSpPr>
        <dsp:cNvPr id="0" name=""/>
        <dsp:cNvSpPr/>
      </dsp:nvSpPr>
      <dsp:spPr>
        <a:xfrm>
          <a:off x="0" y="4290244"/>
          <a:ext cx="7424423" cy="476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a:t>Conclusion</a:t>
          </a:r>
          <a:endParaRPr lang="en-US" sz="2100" kern="1200"/>
        </a:p>
      </dsp:txBody>
      <dsp:txXfrm>
        <a:off x="0" y="4290244"/>
        <a:ext cx="7424423" cy="476409"/>
      </dsp:txXfrm>
    </dsp:sp>
    <dsp:sp modelId="{744925BE-C43C-4C7C-9F01-3B7EF2F5DDBE}">
      <dsp:nvSpPr>
        <dsp:cNvPr id="0" name=""/>
        <dsp:cNvSpPr/>
      </dsp:nvSpPr>
      <dsp:spPr>
        <a:xfrm>
          <a:off x="0" y="4766653"/>
          <a:ext cx="742442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18810C-E5EF-44A1-830F-843F1EA9E421}">
      <dsp:nvSpPr>
        <dsp:cNvPr id="0" name=""/>
        <dsp:cNvSpPr/>
      </dsp:nvSpPr>
      <dsp:spPr>
        <a:xfrm>
          <a:off x="0" y="4766653"/>
          <a:ext cx="7424423" cy="476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b="1" kern="1200"/>
            <a:t>References</a:t>
          </a:r>
          <a:endParaRPr lang="en-US" sz="2100" kern="1200"/>
        </a:p>
      </dsp:txBody>
      <dsp:txXfrm>
        <a:off x="0" y="4766653"/>
        <a:ext cx="7424423" cy="4764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DE5EA9-85CE-4E89-B50A-CD67F6F6B6D1}">
      <dsp:nvSpPr>
        <dsp:cNvPr id="0" name=""/>
        <dsp:cNvSpPr/>
      </dsp:nvSpPr>
      <dsp:spPr>
        <a:xfrm>
          <a:off x="0" y="255587"/>
          <a:ext cx="7424423" cy="7370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b="1" kern="1200"/>
            <a:t>Trends in Hospitality:</a:t>
          </a:r>
          <a:endParaRPr lang="en-US" sz="3000" kern="1200"/>
        </a:p>
      </dsp:txBody>
      <dsp:txXfrm>
        <a:off x="35982" y="291569"/>
        <a:ext cx="7352459" cy="665135"/>
      </dsp:txXfrm>
    </dsp:sp>
    <dsp:sp modelId="{9432C290-396F-4C06-A56B-DE8065C86928}">
      <dsp:nvSpPr>
        <dsp:cNvPr id="0" name=""/>
        <dsp:cNvSpPr/>
      </dsp:nvSpPr>
      <dsp:spPr>
        <a:xfrm>
          <a:off x="0" y="992687"/>
          <a:ext cx="7424423" cy="1459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5725"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Rising demand for personalised, inclusive guest experiences (Donald, 2024).</a:t>
          </a:r>
        </a:p>
        <a:p>
          <a:pPr marL="228600" lvl="1" indent="-228600" algn="l" defTabSz="1022350">
            <a:lnSpc>
              <a:spcPct val="90000"/>
            </a:lnSpc>
            <a:spcBef>
              <a:spcPct val="0"/>
            </a:spcBef>
            <a:spcAft>
              <a:spcPct val="20000"/>
            </a:spcAft>
            <a:buChar char="•"/>
          </a:pPr>
          <a:r>
            <a:rPr lang="en-US" sz="2300" kern="1200"/>
            <a:t>Increasing the adoption of technology like AI, VR, and multilingual tools.</a:t>
          </a:r>
        </a:p>
      </dsp:txBody>
      <dsp:txXfrm>
        <a:off x="0" y="992687"/>
        <a:ext cx="7424423" cy="1459350"/>
      </dsp:txXfrm>
    </dsp:sp>
    <dsp:sp modelId="{FC078F07-BEBD-4BF1-B09D-987E0FCF8D2A}">
      <dsp:nvSpPr>
        <dsp:cNvPr id="0" name=""/>
        <dsp:cNvSpPr/>
      </dsp:nvSpPr>
      <dsp:spPr>
        <a:xfrm>
          <a:off x="0" y="2452037"/>
          <a:ext cx="7424423" cy="737099"/>
        </a:xfrm>
        <a:prstGeom prst="roundRect">
          <a:avLst/>
        </a:prstGeom>
        <a:solidFill>
          <a:schemeClr val="accent2">
            <a:hueOff val="-1512095"/>
            <a:satOff val="-3839"/>
            <a:lumOff val="-52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b="1" kern="1200"/>
            <a:t>EDI Importance:</a:t>
          </a:r>
          <a:endParaRPr lang="en-US" sz="3000" kern="1200"/>
        </a:p>
      </dsp:txBody>
      <dsp:txXfrm>
        <a:off x="35982" y="2488019"/>
        <a:ext cx="7352459" cy="665135"/>
      </dsp:txXfrm>
    </dsp:sp>
    <dsp:sp modelId="{CD202EE3-D627-4F32-AAE9-E59D91B47315}">
      <dsp:nvSpPr>
        <dsp:cNvPr id="0" name=""/>
        <dsp:cNvSpPr/>
      </dsp:nvSpPr>
      <dsp:spPr>
        <a:xfrm>
          <a:off x="0" y="3189137"/>
          <a:ext cx="7424423" cy="1800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5725" tIns="38100" rIns="213360" bIns="38100" numCol="1" spcCol="1270" anchor="t" anchorCtr="0">
          <a:noAutofit/>
        </a:bodyPr>
        <a:lstStyle/>
        <a:p>
          <a:pPr marL="228600" lvl="1" indent="-228600" algn="l" defTabSz="1022350">
            <a:lnSpc>
              <a:spcPct val="90000"/>
            </a:lnSpc>
            <a:spcBef>
              <a:spcPct val="0"/>
            </a:spcBef>
            <a:spcAft>
              <a:spcPct val="20000"/>
            </a:spcAft>
            <a:buChar char="•"/>
          </a:pPr>
          <a:r>
            <a:rPr lang="en-US" sz="2300" kern="1200"/>
            <a:t>Research has demonstrated that inclusive diversity drives enhanced business performance together with improved innovation (Celestin and Vanitha, 2020).</a:t>
          </a:r>
        </a:p>
        <a:p>
          <a:pPr marL="228600" lvl="1" indent="-228600" algn="l" defTabSz="1022350">
            <a:lnSpc>
              <a:spcPct val="90000"/>
            </a:lnSpc>
            <a:spcBef>
              <a:spcPct val="0"/>
            </a:spcBef>
            <a:spcAft>
              <a:spcPct val="20000"/>
            </a:spcAft>
            <a:buChar char="•"/>
          </a:pPr>
          <a:r>
            <a:rPr lang="en-US" sz="2300" kern="1200"/>
            <a:t>Specific organisational inclusion methods strengthen customer happiness and customer commitment (Spanaki, 2024).</a:t>
          </a:r>
        </a:p>
      </dsp:txBody>
      <dsp:txXfrm>
        <a:off x="0" y="3189137"/>
        <a:ext cx="7424423" cy="18009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F477AE-09BE-43FD-9496-C4784FC3E5EC}">
      <dsp:nvSpPr>
        <dsp:cNvPr id="0" name=""/>
        <dsp:cNvSpPr/>
      </dsp:nvSpPr>
      <dsp:spPr>
        <a:xfrm>
          <a:off x="793690" y="3325"/>
          <a:ext cx="3979324" cy="238759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1" kern="1200"/>
            <a:t>Audience Segmentation:</a:t>
          </a:r>
          <a:endParaRPr lang="en-US" sz="2300" kern="1200"/>
        </a:p>
        <a:p>
          <a:pPr marL="171450" lvl="1" indent="-171450" algn="l" defTabSz="800100">
            <a:lnSpc>
              <a:spcPct val="90000"/>
            </a:lnSpc>
            <a:spcBef>
              <a:spcPct val="0"/>
            </a:spcBef>
            <a:spcAft>
              <a:spcPct val="15000"/>
            </a:spcAft>
            <a:buChar char="•"/>
          </a:pPr>
          <a:r>
            <a:rPr lang="en-US" sz="1800" b="1" kern="1200"/>
            <a:t>Hospitality professionals: </a:t>
          </a:r>
          <a:r>
            <a:rPr lang="en-US" sz="1800" kern="1200"/>
            <a:t>Hotel managers, marketers (Rahimi and Kozak, 2017).</a:t>
          </a:r>
        </a:p>
        <a:p>
          <a:pPr marL="171450" lvl="1" indent="-171450" algn="l" defTabSz="800100">
            <a:lnSpc>
              <a:spcPct val="90000"/>
            </a:lnSpc>
            <a:spcBef>
              <a:spcPct val="0"/>
            </a:spcBef>
            <a:spcAft>
              <a:spcPct val="15000"/>
            </a:spcAft>
            <a:buChar char="•"/>
          </a:pPr>
          <a:r>
            <a:rPr lang="en-US" sz="1800" b="1" kern="1200"/>
            <a:t>Tech innovators:</a:t>
          </a:r>
          <a:r>
            <a:rPr lang="en-US" sz="1800" kern="1200"/>
            <a:t> AI, VR, and accessibility developers.</a:t>
          </a:r>
        </a:p>
        <a:p>
          <a:pPr marL="171450" lvl="1" indent="-171450" algn="l" defTabSz="800100">
            <a:lnSpc>
              <a:spcPct val="90000"/>
            </a:lnSpc>
            <a:spcBef>
              <a:spcPct val="0"/>
            </a:spcBef>
            <a:spcAft>
              <a:spcPct val="15000"/>
            </a:spcAft>
            <a:buChar char="•"/>
          </a:pPr>
          <a:r>
            <a:rPr lang="en-US" sz="1800" kern="1200"/>
            <a:t>Policymakers and cultural experts (Cossich et al., 2023).</a:t>
          </a:r>
        </a:p>
      </dsp:txBody>
      <dsp:txXfrm>
        <a:off x="793690" y="3325"/>
        <a:ext cx="3979324" cy="2387594"/>
      </dsp:txXfrm>
    </dsp:sp>
    <dsp:sp modelId="{EE84A825-92ED-481E-A74E-D0B83C13D9E8}">
      <dsp:nvSpPr>
        <dsp:cNvPr id="0" name=""/>
        <dsp:cNvSpPr/>
      </dsp:nvSpPr>
      <dsp:spPr>
        <a:xfrm>
          <a:off x="793690" y="2788853"/>
          <a:ext cx="3979324" cy="238759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b="1" kern="1200"/>
            <a:t>Demand Analysis:</a:t>
          </a:r>
          <a:endParaRPr lang="en-US" sz="2300" kern="1200"/>
        </a:p>
        <a:p>
          <a:pPr marL="171450" lvl="1" indent="-171450" algn="l" defTabSz="800100">
            <a:lnSpc>
              <a:spcPct val="90000"/>
            </a:lnSpc>
            <a:spcBef>
              <a:spcPct val="0"/>
            </a:spcBef>
            <a:spcAft>
              <a:spcPct val="15000"/>
            </a:spcAft>
            <a:buChar char="•"/>
          </a:pPr>
          <a:r>
            <a:rPr lang="en-US" sz="1800" kern="1200"/>
            <a:t>Strong interest in events focusing on inclusion and technology.</a:t>
          </a:r>
        </a:p>
        <a:p>
          <a:pPr marL="171450" lvl="1" indent="-171450" algn="l" defTabSz="800100">
            <a:lnSpc>
              <a:spcPct val="90000"/>
            </a:lnSpc>
            <a:spcBef>
              <a:spcPct val="0"/>
            </a:spcBef>
            <a:spcAft>
              <a:spcPct val="15000"/>
            </a:spcAft>
            <a:buChar char="•"/>
          </a:pPr>
          <a:r>
            <a:rPr lang="en-US" sz="1800" kern="1200"/>
            <a:t>Growing market demand for innovative and diverse guest experiences (Eweje et al., 2021).</a:t>
          </a:r>
        </a:p>
      </dsp:txBody>
      <dsp:txXfrm>
        <a:off x="793690" y="2788853"/>
        <a:ext cx="3979324" cy="23875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AEC85-906B-4EB1-A7EA-DDC29D075213}">
      <dsp:nvSpPr>
        <dsp:cNvPr id="0" name=""/>
        <dsp:cNvSpPr/>
      </dsp:nvSpPr>
      <dsp:spPr>
        <a:xfrm rot="5400000">
          <a:off x="5950845" y="-2188328"/>
          <a:ext cx="1570468" cy="633984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b="1" kern="1200"/>
            <a:t>Amsterdam RAI:</a:t>
          </a:r>
          <a:r>
            <a:rPr lang="en-US" sz="2200" kern="1200"/>
            <a:t> Multicultural, accessible, and tech-friendly venue.</a:t>
          </a:r>
        </a:p>
        <a:p>
          <a:pPr marL="228600" lvl="1" indent="-228600" algn="l" defTabSz="977900">
            <a:lnSpc>
              <a:spcPct val="90000"/>
            </a:lnSpc>
            <a:spcBef>
              <a:spcPct val="0"/>
            </a:spcBef>
            <a:spcAft>
              <a:spcPct val="15000"/>
            </a:spcAft>
            <a:buChar char="•"/>
          </a:pPr>
          <a:r>
            <a:rPr lang="en-US" sz="2200" b="1" kern="1200"/>
            <a:t>Hybrid setup:</a:t>
          </a:r>
          <a:r>
            <a:rPr lang="en-US" sz="2200" kern="1200"/>
            <a:t> Combines in-person and virtual attendance (Puccinelli et al., 2022).</a:t>
          </a:r>
        </a:p>
      </dsp:txBody>
      <dsp:txXfrm rot="-5400000">
        <a:off x="3566159" y="273022"/>
        <a:ext cx="6263176" cy="1417140"/>
      </dsp:txXfrm>
    </dsp:sp>
    <dsp:sp modelId="{3B9845E3-448A-4062-B8F6-11E565EA5A96}">
      <dsp:nvSpPr>
        <dsp:cNvPr id="0" name=""/>
        <dsp:cNvSpPr/>
      </dsp:nvSpPr>
      <dsp:spPr>
        <a:xfrm>
          <a:off x="0" y="49"/>
          <a:ext cx="3566160" cy="19630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95250" rIns="190500" bIns="95250" numCol="1" spcCol="1270" anchor="ctr" anchorCtr="0">
          <a:noAutofit/>
        </a:bodyPr>
        <a:lstStyle/>
        <a:p>
          <a:pPr marL="0" lvl="0" indent="0" algn="ctr" defTabSz="2222500">
            <a:lnSpc>
              <a:spcPct val="90000"/>
            </a:lnSpc>
            <a:spcBef>
              <a:spcPct val="0"/>
            </a:spcBef>
            <a:spcAft>
              <a:spcPct val="35000"/>
            </a:spcAft>
            <a:buNone/>
          </a:pPr>
          <a:r>
            <a:rPr lang="en-US" sz="5000" b="1" kern="1200"/>
            <a:t>Venue and Location:</a:t>
          </a:r>
          <a:endParaRPr lang="en-US" sz="5000" kern="1200"/>
        </a:p>
      </dsp:txBody>
      <dsp:txXfrm>
        <a:off x="95830" y="95879"/>
        <a:ext cx="3374500" cy="1771425"/>
      </dsp:txXfrm>
    </dsp:sp>
    <dsp:sp modelId="{93665B9C-C0B0-469C-A2E0-7ACD6E521122}">
      <dsp:nvSpPr>
        <dsp:cNvPr id="0" name=""/>
        <dsp:cNvSpPr/>
      </dsp:nvSpPr>
      <dsp:spPr>
        <a:xfrm rot="5400000">
          <a:off x="5950845" y="-127087"/>
          <a:ext cx="1570468" cy="6339840"/>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a:t>Multilingual staff and accessible facilities (Saykılı, 2018).</a:t>
          </a:r>
        </a:p>
        <a:p>
          <a:pPr marL="228600" lvl="1" indent="-228600" algn="l" defTabSz="977900">
            <a:lnSpc>
              <a:spcPct val="90000"/>
            </a:lnSpc>
            <a:spcBef>
              <a:spcPct val="0"/>
            </a:spcBef>
            <a:spcAft>
              <a:spcPct val="15000"/>
            </a:spcAft>
            <a:buChar char="•"/>
          </a:pPr>
          <a:r>
            <a:rPr lang="en-US" sz="2200" kern="1200"/>
            <a:t>High-tech AV systems for seamless presentations and virtual interactions (Flander, 2019).</a:t>
          </a:r>
        </a:p>
      </dsp:txBody>
      <dsp:txXfrm rot="-5400000">
        <a:off x="3566159" y="2334263"/>
        <a:ext cx="6263176" cy="1417140"/>
      </dsp:txXfrm>
    </dsp:sp>
    <dsp:sp modelId="{BC77D0DF-2C86-4068-B6B1-7116F3D3272F}">
      <dsp:nvSpPr>
        <dsp:cNvPr id="0" name=""/>
        <dsp:cNvSpPr/>
      </dsp:nvSpPr>
      <dsp:spPr>
        <a:xfrm>
          <a:off x="0" y="2061289"/>
          <a:ext cx="3566160" cy="19630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95250" rIns="190500" bIns="95250" numCol="1" spcCol="1270" anchor="ctr" anchorCtr="0">
          <a:noAutofit/>
        </a:bodyPr>
        <a:lstStyle/>
        <a:p>
          <a:pPr marL="0" lvl="0" indent="0" algn="ctr" defTabSz="2222500">
            <a:lnSpc>
              <a:spcPct val="90000"/>
            </a:lnSpc>
            <a:spcBef>
              <a:spcPct val="0"/>
            </a:spcBef>
            <a:spcAft>
              <a:spcPct val="35000"/>
            </a:spcAft>
            <a:buNone/>
          </a:pPr>
          <a:r>
            <a:rPr lang="en-US" sz="5000" b="1" kern="1200"/>
            <a:t>Resources and Staffing:</a:t>
          </a:r>
          <a:endParaRPr lang="en-US" sz="5000" kern="1200"/>
        </a:p>
      </dsp:txBody>
      <dsp:txXfrm>
        <a:off x="95830" y="2157119"/>
        <a:ext cx="3374500" cy="17714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778043-FF5D-4441-A362-C0EBAA9607AD}">
      <dsp:nvSpPr>
        <dsp:cNvPr id="0" name=""/>
        <dsp:cNvSpPr/>
      </dsp:nvSpPr>
      <dsp:spPr>
        <a:xfrm>
          <a:off x="0" y="24061"/>
          <a:ext cx="7424423" cy="85994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b="1" kern="1200"/>
            <a:t>Competitive Analysis:</a:t>
          </a:r>
          <a:endParaRPr lang="en-US" sz="3500" kern="1200"/>
        </a:p>
      </dsp:txBody>
      <dsp:txXfrm>
        <a:off x="41979" y="66040"/>
        <a:ext cx="7340465" cy="775991"/>
      </dsp:txXfrm>
    </dsp:sp>
    <dsp:sp modelId="{78DEE079-2D40-49F2-A9C7-569E2184A576}">
      <dsp:nvSpPr>
        <dsp:cNvPr id="0" name=""/>
        <dsp:cNvSpPr/>
      </dsp:nvSpPr>
      <dsp:spPr>
        <a:xfrm>
          <a:off x="0" y="884011"/>
          <a:ext cx="7424423" cy="173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5725" tIns="44450" rIns="248920" bIns="44450" numCol="1" spcCol="1270" anchor="t" anchorCtr="0">
          <a:noAutofit/>
        </a:bodyPr>
        <a:lstStyle/>
        <a:p>
          <a:pPr marL="228600" lvl="1" indent="-228600" algn="just" defTabSz="1200150">
            <a:lnSpc>
              <a:spcPct val="90000"/>
            </a:lnSpc>
            <a:spcBef>
              <a:spcPct val="0"/>
            </a:spcBef>
            <a:spcAft>
              <a:spcPct val="20000"/>
            </a:spcAft>
            <a:buChar char="•"/>
          </a:pPr>
          <a:r>
            <a:rPr lang="en-US" sz="2700" kern="1200"/>
            <a:t>Summarise similar events in the hospitality and tech sectors.</a:t>
          </a:r>
        </a:p>
        <a:p>
          <a:pPr marL="228600" lvl="1" indent="-228600" algn="just" defTabSz="1200150">
            <a:lnSpc>
              <a:spcPct val="90000"/>
            </a:lnSpc>
            <a:spcBef>
              <a:spcPct val="0"/>
            </a:spcBef>
            <a:spcAft>
              <a:spcPct val="20000"/>
            </a:spcAft>
            <a:buChar char="•"/>
          </a:pPr>
          <a:r>
            <a:rPr lang="en-US" sz="2700" kern="1200" dirty="0"/>
            <a:t>Focus on EDI and technology integration (</a:t>
          </a:r>
          <a:r>
            <a:rPr lang="en-US" sz="2700" kern="1200" dirty="0" err="1"/>
            <a:t>Wolbring</a:t>
          </a:r>
          <a:r>
            <a:rPr lang="en-US" sz="2700" kern="1200" dirty="0"/>
            <a:t> and Nguyen, 2023).</a:t>
          </a:r>
        </a:p>
      </dsp:txBody>
      <dsp:txXfrm>
        <a:off x="0" y="884011"/>
        <a:ext cx="7424423" cy="1738800"/>
      </dsp:txXfrm>
    </dsp:sp>
    <dsp:sp modelId="{0B03C70A-7B9E-4A42-8E5E-BDBCC6212452}">
      <dsp:nvSpPr>
        <dsp:cNvPr id="0" name=""/>
        <dsp:cNvSpPr/>
      </dsp:nvSpPr>
      <dsp:spPr>
        <a:xfrm>
          <a:off x="0" y="2622812"/>
          <a:ext cx="7424423" cy="859949"/>
        </a:xfrm>
        <a:prstGeom prst="roundRect">
          <a:avLst/>
        </a:prstGeom>
        <a:solidFill>
          <a:schemeClr val="accent2">
            <a:hueOff val="-1512095"/>
            <a:satOff val="-3839"/>
            <a:lumOff val="-52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b="1" kern="1200"/>
            <a:t>USP:</a:t>
          </a:r>
          <a:endParaRPr lang="en-US" sz="3500" kern="1200"/>
        </a:p>
      </dsp:txBody>
      <dsp:txXfrm>
        <a:off x="41979" y="2664791"/>
        <a:ext cx="7340465" cy="775991"/>
      </dsp:txXfrm>
    </dsp:sp>
    <dsp:sp modelId="{719576E4-1A1A-43CB-A6DF-90EBB9AF5E87}">
      <dsp:nvSpPr>
        <dsp:cNvPr id="0" name=""/>
        <dsp:cNvSpPr/>
      </dsp:nvSpPr>
      <dsp:spPr>
        <a:xfrm>
          <a:off x="0" y="3482761"/>
          <a:ext cx="7424423" cy="1738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35725" tIns="44450" rIns="248920" bIns="44450" numCol="1" spcCol="1270" anchor="t" anchorCtr="0">
          <a:noAutofit/>
        </a:bodyPr>
        <a:lstStyle/>
        <a:p>
          <a:pPr marL="228600" lvl="1" indent="-228600" algn="just" defTabSz="1200150">
            <a:lnSpc>
              <a:spcPct val="90000"/>
            </a:lnSpc>
            <a:spcBef>
              <a:spcPct val="0"/>
            </a:spcBef>
            <a:spcAft>
              <a:spcPct val="20000"/>
            </a:spcAft>
            <a:buChar char="•"/>
          </a:pPr>
          <a:r>
            <a:rPr lang="en-US" sz="2700" kern="1200" dirty="0"/>
            <a:t>Unique focus on blending technology with EDI in hospitality (</a:t>
          </a:r>
          <a:r>
            <a:rPr lang="en-US" sz="2700" kern="1200" dirty="0" err="1"/>
            <a:t>Benckendorff</a:t>
          </a:r>
          <a:r>
            <a:rPr lang="en-US" sz="2700" kern="1200" dirty="0"/>
            <a:t>, Xiang, and Sheldon, 2019.).</a:t>
          </a:r>
        </a:p>
        <a:p>
          <a:pPr marL="228600" lvl="1" indent="-228600" algn="just" defTabSz="1200150">
            <a:lnSpc>
              <a:spcPct val="90000"/>
            </a:lnSpc>
            <a:spcBef>
              <a:spcPct val="0"/>
            </a:spcBef>
            <a:spcAft>
              <a:spcPct val="20000"/>
            </a:spcAft>
            <a:buChar char="•"/>
          </a:pPr>
          <a:r>
            <a:rPr lang="en-US" sz="2700" kern="1200" dirty="0"/>
            <a:t>Differentiates through hybrid format and diverse cultural focus (Johanson and </a:t>
          </a:r>
          <a:r>
            <a:rPr lang="en-US" sz="2700" kern="1200" dirty="0" err="1"/>
            <a:t>Vakkuri</a:t>
          </a:r>
          <a:r>
            <a:rPr lang="en-US" sz="2700" kern="1200" dirty="0"/>
            <a:t>, 2017).</a:t>
          </a:r>
        </a:p>
      </dsp:txBody>
      <dsp:txXfrm>
        <a:off x="0" y="3482761"/>
        <a:ext cx="7424423" cy="17388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B4B378-0129-4A5F-A01C-BD2B5F4C36FA}" type="datetimeFigureOut">
              <a:rPr lang="en-IN" smtClean="0"/>
              <a:t>01-02-2025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DB8E80-5F09-4F79-9198-278B9C29DE82}" type="slidenum">
              <a:rPr lang="en-IN" smtClean="0"/>
              <a:t>‹#›</a:t>
            </a:fld>
            <a:endParaRPr lang="en-IN"/>
          </a:p>
        </p:txBody>
      </p:sp>
    </p:spTree>
    <p:extLst>
      <p:ext uri="{BB962C8B-B14F-4D97-AF65-F5344CB8AC3E}">
        <p14:creationId xmlns:p14="http://schemas.microsoft.com/office/powerpoint/2010/main" val="33349843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cs typeface="Mangal" panose="02040503050203030202" pitchFamily="18" charset="0"/>
              </a:rPr>
              <a:t>Welcome to The Harmony Code: This hybrid conference will be called The Harmony Code: Bridging Cultures Through Hospitality and Technology 2025. The hybrid forum unites leaders of hospitality sectors along with innovative technology specialists and cultural domain experts to examine technology applications for better EDI outcomes. The growing need for inclusive, </a:t>
            </a:r>
            <a:r>
              <a:rPr lang="en-US" sz="1200" dirty="0" err="1">
                <a:effectLst/>
                <a:latin typeface="Times New Roman" panose="02020603050405020304" pitchFamily="18" charset="0"/>
                <a:ea typeface="Calibri" panose="020F0502020204030204" pitchFamily="34" charset="0"/>
                <a:cs typeface="Mangal" panose="02040503050203030202" pitchFamily="18" charset="0"/>
              </a:rPr>
              <a:t>personalised</a:t>
            </a:r>
            <a:r>
              <a:rPr lang="en-US" sz="1200" dirty="0">
                <a:effectLst/>
                <a:latin typeface="Times New Roman" panose="02020603050405020304" pitchFamily="18" charset="0"/>
                <a:ea typeface="Calibri" panose="020F0502020204030204" pitchFamily="34" charset="0"/>
                <a:cs typeface="Mangal" panose="02040503050203030202" pitchFamily="18" charset="0"/>
              </a:rPr>
              <a:t> guest experience drives the event where advanced solutions, including AI technology, virtual reality capabilities, and multilingual support systems, are deployed. Global travel's rising cultural diversity and inclusion demands focus from this conference through its specific study of hospitality-technology intersections to deliver operational guidance to industry players. We strive to create an inclusive environment to enrich international travel.</a:t>
            </a:r>
            <a:endParaRPr lang="en-IN" dirty="0"/>
          </a:p>
          <a:p>
            <a:endParaRPr lang="en-IN" dirty="0"/>
          </a:p>
        </p:txBody>
      </p:sp>
      <p:sp>
        <p:nvSpPr>
          <p:cNvPr id="4" name="Slide Number Placeholder 3"/>
          <p:cNvSpPr>
            <a:spLocks noGrp="1"/>
          </p:cNvSpPr>
          <p:nvPr>
            <p:ph type="sldNum" sz="quarter" idx="5"/>
          </p:nvPr>
        </p:nvSpPr>
        <p:spPr/>
        <p:txBody>
          <a:bodyPr/>
          <a:lstStyle/>
          <a:p>
            <a:fld id="{37DB8E80-5F09-4F79-9198-278B9C29DE82}" type="slidenum">
              <a:rPr lang="en-IN" smtClean="0"/>
              <a:t>3</a:t>
            </a:fld>
            <a:endParaRPr lang="en-IN"/>
          </a:p>
        </p:txBody>
      </p:sp>
    </p:spTree>
    <p:extLst>
      <p:ext uri="{BB962C8B-B14F-4D97-AF65-F5344CB8AC3E}">
        <p14:creationId xmlns:p14="http://schemas.microsoft.com/office/powerpoint/2010/main" val="39689716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cs typeface="Mangal" panose="02040503050203030202" pitchFamily="18" charset="0"/>
              </a:rPr>
              <a:t>The core mission of this event combines technological advancements with innovation to improve the hospitality industry's performance and inclusion. We established clear objectives to reach this target. The main objective is to present more than ten innovative technological solutions that help address EDI problems in hospitality industry operations. Our initiative targets 500+ individuals, consisting of hospitality leaders alongside tech innovators and policymakers, to produce diverse, beneficial collaborations. The event will create applicable insights together with the best practices designed to boost industry-wide efforts in EDI. The event advances its mission to drive transformative changes throughout the hospitality sector through these specific targets.</a:t>
            </a:r>
            <a:endParaRPr lang="en-IN" dirty="0"/>
          </a:p>
          <a:p>
            <a:endParaRPr lang="en-IN" dirty="0"/>
          </a:p>
        </p:txBody>
      </p:sp>
      <p:sp>
        <p:nvSpPr>
          <p:cNvPr id="4" name="Slide Number Placeholder 3"/>
          <p:cNvSpPr>
            <a:spLocks noGrp="1"/>
          </p:cNvSpPr>
          <p:nvPr>
            <p:ph type="sldNum" sz="quarter" idx="5"/>
          </p:nvPr>
        </p:nvSpPr>
        <p:spPr/>
        <p:txBody>
          <a:bodyPr/>
          <a:lstStyle/>
          <a:p>
            <a:fld id="{37DB8E80-5F09-4F79-9198-278B9C29DE82}" type="slidenum">
              <a:rPr lang="en-IN" smtClean="0"/>
              <a:t>4</a:t>
            </a:fld>
            <a:endParaRPr lang="en-IN"/>
          </a:p>
        </p:txBody>
      </p:sp>
    </p:spTree>
    <p:extLst>
      <p:ext uri="{BB962C8B-B14F-4D97-AF65-F5344CB8AC3E}">
        <p14:creationId xmlns:p14="http://schemas.microsoft.com/office/powerpoint/2010/main" val="30030271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cs typeface="Mangal" panose="02040503050203030202" pitchFamily="18" charset="0"/>
              </a:rPr>
              <a:t>The hospitality industry stands amid a transformation because guests demand </a:t>
            </a:r>
            <a:r>
              <a:rPr lang="en-US" sz="1200" dirty="0" err="1">
                <a:effectLst/>
                <a:latin typeface="Times New Roman" panose="02020603050405020304" pitchFamily="18" charset="0"/>
                <a:ea typeface="Calibri" panose="020F0502020204030204" pitchFamily="34" charset="0"/>
                <a:cs typeface="Mangal" panose="02040503050203030202" pitchFamily="18" charset="0"/>
              </a:rPr>
              <a:t>personalised</a:t>
            </a:r>
            <a:r>
              <a:rPr lang="en-US" sz="1200" dirty="0">
                <a:effectLst/>
                <a:latin typeface="Times New Roman" panose="02020603050405020304" pitchFamily="18" charset="0"/>
                <a:ea typeface="Calibri" panose="020F0502020204030204" pitchFamily="34" charset="0"/>
                <a:cs typeface="Mangal" panose="02040503050203030202" pitchFamily="18" charset="0"/>
              </a:rPr>
              <a:t> experience and complete inclusivity. Modern hospitality solutions emerge through combined efforts between artificial intelligence (AI) and virtual reality (VR) technologies to deliver </a:t>
            </a:r>
            <a:r>
              <a:rPr lang="en-US" sz="1200" dirty="0" err="1">
                <a:effectLst/>
                <a:latin typeface="Times New Roman" panose="02020603050405020304" pitchFamily="18" charset="0"/>
                <a:ea typeface="Calibri" panose="020F0502020204030204" pitchFamily="34" charset="0"/>
                <a:cs typeface="Mangal" panose="02040503050203030202" pitchFamily="18" charset="0"/>
              </a:rPr>
              <a:t>personalised</a:t>
            </a:r>
            <a:r>
              <a:rPr lang="en-US" sz="1200" dirty="0">
                <a:effectLst/>
                <a:latin typeface="Times New Roman" panose="02020603050405020304" pitchFamily="18" charset="0"/>
                <a:ea typeface="Calibri" panose="020F0502020204030204" pitchFamily="34" charset="0"/>
                <a:cs typeface="Mangal" panose="02040503050203030202" pitchFamily="18" charset="0"/>
              </a:rPr>
              <a:t> immersive experiences. Thorough emphasis on Equality, Diversity, and Inclusion (EDI) activities in business operations proves essential according to research indicating diverse businesses achieve better financial results and demonstrate increased innovation. Tools that enable inclusiveness led to better customer satisfaction, which creates brand trust and brand loyalty. This event harnesses current marketplace trends to establish a forum for investigating how hospitality must integrate technology and equality, diversity, and inclusion functions to transform global guest encounters.</a:t>
            </a:r>
            <a:endParaRPr lang="en-IN" dirty="0"/>
          </a:p>
          <a:p>
            <a:endParaRPr lang="en-IN" dirty="0"/>
          </a:p>
        </p:txBody>
      </p:sp>
      <p:sp>
        <p:nvSpPr>
          <p:cNvPr id="4" name="Slide Number Placeholder 3"/>
          <p:cNvSpPr>
            <a:spLocks noGrp="1"/>
          </p:cNvSpPr>
          <p:nvPr>
            <p:ph type="sldNum" sz="quarter" idx="5"/>
          </p:nvPr>
        </p:nvSpPr>
        <p:spPr/>
        <p:txBody>
          <a:bodyPr/>
          <a:lstStyle/>
          <a:p>
            <a:fld id="{37DB8E80-5F09-4F79-9198-278B9C29DE82}" type="slidenum">
              <a:rPr lang="en-IN" smtClean="0"/>
              <a:t>5</a:t>
            </a:fld>
            <a:endParaRPr lang="en-IN"/>
          </a:p>
        </p:txBody>
      </p:sp>
    </p:spTree>
    <p:extLst>
      <p:ext uri="{BB962C8B-B14F-4D97-AF65-F5344CB8AC3E}">
        <p14:creationId xmlns:p14="http://schemas.microsoft.com/office/powerpoint/2010/main" val="38194239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effectLst/>
                <a:latin typeface="Times New Roman" panose="02020603050405020304" pitchFamily="18" charset="0"/>
                <a:ea typeface="Calibri" panose="020F0502020204030204" pitchFamily="34" charset="0"/>
                <a:cs typeface="Mangal" panose="02040503050203030202" pitchFamily="18" charset="0"/>
              </a:rPr>
              <a:t>The Harmony Code specifically targets diverse influential participants to attend its event. The main audience consists of hotel managers alongside marketers who want to find innovative approaches to improve guest satisfaction. Tech innovators </a:t>
            </a:r>
            <a:r>
              <a:rPr lang="en-US" sz="1200" dirty="0" err="1">
                <a:effectLst/>
                <a:latin typeface="Times New Roman" panose="02020603050405020304" pitchFamily="18" charset="0"/>
                <a:ea typeface="Calibri" panose="020F0502020204030204" pitchFamily="34" charset="0"/>
                <a:cs typeface="Mangal" panose="02040503050203030202" pitchFamily="18" charset="0"/>
              </a:rPr>
              <a:t>specialising</a:t>
            </a:r>
            <a:r>
              <a:rPr lang="en-US" sz="1200" dirty="0">
                <a:effectLst/>
                <a:latin typeface="Times New Roman" panose="02020603050405020304" pitchFamily="18" charset="0"/>
                <a:ea typeface="Calibri" panose="020F0502020204030204" pitchFamily="34" charset="0"/>
                <a:cs typeface="Mangal" panose="02040503050203030202" pitchFamily="18" charset="0"/>
              </a:rPr>
              <a:t> in artificial intelligence, together with virtual reality technology and accessibility tools, remain essential for uncovering modern technological achievements. Industry guidelines, together with policy insights and cultural expertise, will drive both inclusive enhancement and standards development. Statistical demand analysis shows a positive market response toward technological and diverse-focused events because the hospitality industry currently values guest-orientated </a:t>
            </a:r>
            <a:r>
              <a:rPr lang="en-US" sz="1200" dirty="0" err="1">
                <a:effectLst/>
                <a:latin typeface="Times New Roman" panose="02020603050405020304" pitchFamily="18" charset="0"/>
                <a:ea typeface="Calibri" panose="020F0502020204030204" pitchFamily="34" charset="0"/>
                <a:cs typeface="Mangal" panose="02040503050203030202" pitchFamily="18" charset="0"/>
              </a:rPr>
              <a:t>personalised</a:t>
            </a:r>
            <a:r>
              <a:rPr lang="en-US" sz="1200" dirty="0">
                <a:effectLst/>
                <a:latin typeface="Times New Roman" panose="02020603050405020304" pitchFamily="18" charset="0"/>
                <a:ea typeface="Calibri" panose="020F0502020204030204" pitchFamily="34" charset="0"/>
                <a:cs typeface="Mangal" panose="02040503050203030202" pitchFamily="18" charset="0"/>
              </a:rPr>
              <a:t> experiences. These focused stakeholders work synergistically to create dialogues that deliver actionable solutions</a:t>
            </a:r>
            <a:endParaRPr lang="en-IN" dirty="0"/>
          </a:p>
          <a:p>
            <a:endParaRPr lang="en-IN" dirty="0"/>
          </a:p>
        </p:txBody>
      </p:sp>
      <p:sp>
        <p:nvSpPr>
          <p:cNvPr id="4" name="Slide Number Placeholder 3"/>
          <p:cNvSpPr>
            <a:spLocks noGrp="1"/>
          </p:cNvSpPr>
          <p:nvPr>
            <p:ph type="sldNum" sz="quarter" idx="5"/>
          </p:nvPr>
        </p:nvSpPr>
        <p:spPr/>
        <p:txBody>
          <a:bodyPr/>
          <a:lstStyle/>
          <a:p>
            <a:fld id="{37DB8E80-5F09-4F79-9198-278B9C29DE82}" type="slidenum">
              <a:rPr lang="en-IN" smtClean="0"/>
              <a:t>6</a:t>
            </a:fld>
            <a:endParaRPr lang="en-IN"/>
          </a:p>
        </p:txBody>
      </p:sp>
    </p:spTree>
    <p:extLst>
      <p:ext uri="{BB962C8B-B14F-4D97-AF65-F5344CB8AC3E}">
        <p14:creationId xmlns:p14="http://schemas.microsoft.com/office/powerpoint/2010/main" val="1555671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00" dirty="0">
                <a:effectLst/>
                <a:latin typeface="Times New Roman" panose="02020603050405020304" pitchFamily="18" charset="0"/>
                <a:ea typeface="Calibri" panose="020F0502020204030204" pitchFamily="34" charset="0"/>
                <a:cs typeface="Mangal" panose="02040503050203030202" pitchFamily="18" charset="0"/>
              </a:rPr>
              <a:t>Amsterdam RAI serves as the selected host site since its multicultural space and top-tier capabilities make it suitable for The Harmony Code event. The event facility stands as a perfect reflection of its fundamental inclusive message, which </a:t>
            </a:r>
            <a:r>
              <a:rPr lang="en-US" sz="1200" kern="100" dirty="0" err="1">
                <a:effectLst/>
                <a:latin typeface="Times New Roman" panose="02020603050405020304" pitchFamily="18" charset="0"/>
                <a:ea typeface="Calibri" panose="020F0502020204030204" pitchFamily="34" charset="0"/>
                <a:cs typeface="Mangal" panose="02040503050203030202" pitchFamily="18" charset="0"/>
              </a:rPr>
              <a:t>prioritises</a:t>
            </a:r>
            <a:r>
              <a:rPr lang="en-US" sz="1200" kern="100" dirty="0">
                <a:effectLst/>
                <a:latin typeface="Times New Roman" panose="02020603050405020304" pitchFamily="18" charset="0"/>
                <a:ea typeface="Calibri" panose="020F0502020204030204" pitchFamily="34" charset="0"/>
                <a:cs typeface="Mangal" panose="02040503050203030202" pitchFamily="18" charset="0"/>
              </a:rPr>
              <a:t> accessibility. The integrated approach delivers simultaneous opportunities for live-in-person participation together with online virtual engagement, therefore enabling wide participation. The availability of staff that speak different languages, together with modern presentation equipment and buildings that serve every type of need, will form the foundation of our resources. These operational considerations underline the event's goal of providing seamless participation across its physical and digital platforms and its dedication to inclusivity and high standards.</a:t>
            </a:r>
            <a:endParaRPr lang="en-IN" sz="1200" kern="100" dirty="0">
              <a:effectLst/>
              <a:latin typeface="Times New Roman" panose="02020603050405020304" pitchFamily="18" charset="0"/>
              <a:ea typeface="Calibri" panose="020F0502020204030204" pitchFamily="34" charset="0"/>
              <a:cs typeface="Mangal" panose="02040503050203030202" pitchFamily="18" charset="0"/>
            </a:endParaRPr>
          </a:p>
          <a:p>
            <a:endParaRPr lang="en-IN" dirty="0"/>
          </a:p>
        </p:txBody>
      </p:sp>
      <p:sp>
        <p:nvSpPr>
          <p:cNvPr id="4" name="Slide Number Placeholder 3"/>
          <p:cNvSpPr>
            <a:spLocks noGrp="1"/>
          </p:cNvSpPr>
          <p:nvPr>
            <p:ph type="sldNum" sz="quarter" idx="5"/>
          </p:nvPr>
        </p:nvSpPr>
        <p:spPr/>
        <p:txBody>
          <a:bodyPr/>
          <a:lstStyle/>
          <a:p>
            <a:fld id="{37DB8E80-5F09-4F79-9198-278B9C29DE82}" type="slidenum">
              <a:rPr lang="en-IN" smtClean="0"/>
              <a:t>7</a:t>
            </a:fld>
            <a:endParaRPr lang="en-IN"/>
          </a:p>
        </p:txBody>
      </p:sp>
    </p:spTree>
    <p:extLst>
      <p:ext uri="{BB962C8B-B14F-4D97-AF65-F5344CB8AC3E}">
        <p14:creationId xmlns:p14="http://schemas.microsoft.com/office/powerpoint/2010/main" val="34605609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00" dirty="0">
                <a:effectLst/>
                <a:latin typeface="Times New Roman" panose="02020603050405020304" pitchFamily="18" charset="0"/>
                <a:ea typeface="Calibri" panose="020F0502020204030204" pitchFamily="34" charset="0"/>
                <a:cs typeface="Mangal" panose="02040503050203030202" pitchFamily="18" charset="0"/>
              </a:rPr>
              <a:t>The financial viability of this event is presented through this slide, which details anticipated income streams against expected costs. Our financial projections show profits will come from ticket sales together with sponsorships alongside vendor payments. The money will be allocated toward hiring an event space while funding technological systems as well as expenses dedicated to marketing and speaking costs. The event’s core funding approach depends on strategic partnerships between technology and hospitality brands while maintaining our fundamental theme of cultural innovation. The event's strategic partnerships will simultaneously reduce financial expenses, boost endorsement from sponsors, and expand the audience reach. The budget </a:t>
            </a:r>
            <a:r>
              <a:rPr lang="en-US" sz="1200" kern="100" dirty="0" err="1">
                <a:effectLst/>
                <a:latin typeface="Times New Roman" panose="02020603050405020304" pitchFamily="18" charset="0"/>
                <a:ea typeface="Calibri" panose="020F0502020204030204" pitchFamily="34" charset="0"/>
                <a:cs typeface="Mangal" panose="02040503050203030202" pitchFamily="18" charset="0"/>
              </a:rPr>
              <a:t>organisation</a:t>
            </a:r>
            <a:r>
              <a:rPr lang="en-US" sz="1200" kern="100" dirty="0">
                <a:effectLst/>
                <a:latin typeface="Times New Roman" panose="02020603050405020304" pitchFamily="18" charset="0"/>
                <a:ea typeface="Calibri" panose="020F0502020204030204" pitchFamily="34" charset="0"/>
                <a:cs typeface="Mangal" panose="02040503050203030202" pitchFamily="18" charset="0"/>
              </a:rPr>
              <a:t> format enables financial viability while enabling maximum industry attendance.</a:t>
            </a:r>
            <a:endParaRPr lang="en-IN" sz="1200" kern="100" dirty="0">
              <a:effectLst/>
              <a:latin typeface="Times New Roman" panose="02020603050405020304" pitchFamily="18" charset="0"/>
              <a:ea typeface="Calibri" panose="020F0502020204030204" pitchFamily="34" charset="0"/>
              <a:cs typeface="Mangal" panose="02040503050203030202" pitchFamily="18" charset="0"/>
            </a:endParaRPr>
          </a:p>
          <a:p>
            <a:endParaRPr lang="en-IN" dirty="0"/>
          </a:p>
        </p:txBody>
      </p:sp>
      <p:sp>
        <p:nvSpPr>
          <p:cNvPr id="4" name="Slide Number Placeholder 3"/>
          <p:cNvSpPr>
            <a:spLocks noGrp="1"/>
          </p:cNvSpPr>
          <p:nvPr>
            <p:ph type="sldNum" sz="quarter" idx="5"/>
          </p:nvPr>
        </p:nvSpPr>
        <p:spPr/>
        <p:txBody>
          <a:bodyPr/>
          <a:lstStyle/>
          <a:p>
            <a:fld id="{37DB8E80-5F09-4F79-9198-278B9C29DE82}" type="slidenum">
              <a:rPr lang="en-IN" smtClean="0"/>
              <a:t>8</a:t>
            </a:fld>
            <a:endParaRPr lang="en-IN"/>
          </a:p>
        </p:txBody>
      </p:sp>
    </p:spTree>
    <p:extLst>
      <p:ext uri="{BB962C8B-B14F-4D97-AF65-F5344CB8AC3E}">
        <p14:creationId xmlns:p14="http://schemas.microsoft.com/office/powerpoint/2010/main" val="42536049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00" dirty="0">
                <a:effectLst/>
                <a:latin typeface="Times New Roman" panose="02020603050405020304" pitchFamily="18" charset="0"/>
                <a:ea typeface="Calibri" panose="020F0502020204030204" pitchFamily="34" charset="0"/>
                <a:cs typeface="Mangal" panose="02040503050203030202" pitchFamily="18" charset="0"/>
              </a:rPr>
              <a:t>The conductive platform shows competing events in the hotel and technical industries, </a:t>
            </a:r>
            <a:r>
              <a:rPr lang="en-US" sz="1200" kern="100" dirty="0" err="1">
                <a:effectLst/>
                <a:latin typeface="Times New Roman" panose="02020603050405020304" pitchFamily="18" charset="0"/>
                <a:ea typeface="Calibri" panose="020F0502020204030204" pitchFamily="34" charset="0"/>
                <a:cs typeface="Mangal" panose="02040503050203030202" pitchFamily="18" charset="0"/>
              </a:rPr>
              <a:t>emphasising</a:t>
            </a:r>
            <a:r>
              <a:rPr lang="en-US" sz="1200" kern="100" dirty="0">
                <a:effectLst/>
                <a:latin typeface="Times New Roman" panose="02020603050405020304" pitchFamily="18" charset="0"/>
                <a:ea typeface="Calibri" panose="020F0502020204030204" pitchFamily="34" charset="0"/>
                <a:cs typeface="Mangal" panose="02040503050203030202" pitchFamily="18" charset="0"/>
              </a:rPr>
              <a:t> innovation and inclusion experiences. The distinguishing feature of our event is the combination of EDI with technology, which tackles critical concerns about AI cultural biases and the accessibility needs of participants. The conference will adopt a hybrid model that enables contributors anywhere to join and make the event more extensive in reach. The fusion of technology alongside diversity remains unique within the hospitality industry, thus establishing “The Harmony Code” as an industry first, although it slots into a strategic market gap.</a:t>
            </a:r>
            <a:endParaRPr lang="en-IN" sz="1200" kern="100" dirty="0">
              <a:effectLst/>
              <a:latin typeface="Times New Roman" panose="02020603050405020304" pitchFamily="18" charset="0"/>
              <a:ea typeface="Calibri" panose="020F0502020204030204" pitchFamily="34" charset="0"/>
              <a:cs typeface="Mangal" panose="02040503050203030202" pitchFamily="18" charset="0"/>
            </a:endParaRPr>
          </a:p>
          <a:p>
            <a:endParaRPr lang="en-IN" dirty="0"/>
          </a:p>
        </p:txBody>
      </p:sp>
      <p:sp>
        <p:nvSpPr>
          <p:cNvPr id="4" name="Slide Number Placeholder 3"/>
          <p:cNvSpPr>
            <a:spLocks noGrp="1"/>
          </p:cNvSpPr>
          <p:nvPr>
            <p:ph type="sldNum" sz="quarter" idx="5"/>
          </p:nvPr>
        </p:nvSpPr>
        <p:spPr/>
        <p:txBody>
          <a:bodyPr/>
          <a:lstStyle/>
          <a:p>
            <a:fld id="{37DB8E80-5F09-4F79-9198-278B9C29DE82}" type="slidenum">
              <a:rPr lang="en-IN" smtClean="0"/>
              <a:t>9</a:t>
            </a:fld>
            <a:endParaRPr lang="en-IN"/>
          </a:p>
        </p:txBody>
      </p:sp>
    </p:spTree>
    <p:extLst>
      <p:ext uri="{BB962C8B-B14F-4D97-AF65-F5344CB8AC3E}">
        <p14:creationId xmlns:p14="http://schemas.microsoft.com/office/powerpoint/2010/main" val="5769544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00" dirty="0">
                <a:effectLst/>
                <a:latin typeface="Times New Roman" panose="02020603050405020304" pitchFamily="18" charset="0"/>
                <a:ea typeface="Calibri" panose="020F0502020204030204" pitchFamily="34" charset="0"/>
                <a:cs typeface="Mangal" panose="02040503050203030202" pitchFamily="18" charset="0"/>
              </a:rPr>
              <a:t>The success factors for the event require assessment through PESTEL analysis, which we demonstrate in this slide. Event logistics, together with reach, will be shaped by political stability, economic standing and technological progress. Future social developments together with environmental protection guidelines will influence sustainable practices during our approach. </a:t>
            </a:r>
            <a:r>
              <a:rPr lang="en-US" dirty="0">
                <a:effectLst/>
              </a:rPr>
              <a:t>Every stage of planning and execution in diverse events demands attendees </a:t>
            </a:r>
            <a:r>
              <a:rPr lang="en-US" dirty="0" err="1">
                <a:effectLst/>
              </a:rPr>
              <a:t>recognise</a:t>
            </a:r>
            <a:r>
              <a:rPr lang="en-US" dirty="0">
                <a:effectLst/>
              </a:rPr>
              <a:t> participant cultural elements in a display of cultural awareness. The rules that manage both system data privacy and accessibility become fundamental elements for our event development because they dictate our planning approach at all stages.</a:t>
            </a:r>
          </a:p>
        </p:txBody>
      </p:sp>
      <p:sp>
        <p:nvSpPr>
          <p:cNvPr id="4" name="Slide Number Placeholder 3"/>
          <p:cNvSpPr>
            <a:spLocks noGrp="1"/>
          </p:cNvSpPr>
          <p:nvPr>
            <p:ph type="sldNum" sz="quarter" idx="5"/>
          </p:nvPr>
        </p:nvSpPr>
        <p:spPr/>
        <p:txBody>
          <a:bodyPr/>
          <a:lstStyle/>
          <a:p>
            <a:fld id="{37DB8E80-5F09-4F79-9198-278B9C29DE82}" type="slidenum">
              <a:rPr lang="en-IN" smtClean="0"/>
              <a:t>10</a:t>
            </a:fld>
            <a:endParaRPr lang="en-IN"/>
          </a:p>
        </p:txBody>
      </p:sp>
    </p:spTree>
    <p:extLst>
      <p:ext uri="{BB962C8B-B14F-4D97-AF65-F5344CB8AC3E}">
        <p14:creationId xmlns:p14="http://schemas.microsoft.com/office/powerpoint/2010/main" val="6212674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800" dirty="0">
                <a:effectLst/>
              </a:rPr>
              <a:t>Local economic growth is driven by the event through partnerships that link </a:t>
            </a:r>
            <a:r>
              <a:rPr lang="en-US" sz="2800" dirty="0" err="1">
                <a:effectLst/>
              </a:rPr>
              <a:t>organisations</a:t>
            </a:r>
            <a:r>
              <a:rPr lang="en-US" sz="2800" dirty="0">
                <a:effectLst/>
              </a:rPr>
              <a:t> from hospitality services to vendors and providers. Inaugural international participation will create opportunities for tourism growth alongside the expansion of hotel infrastructure. "The Harmony Code" generates societal advantages that teach the hospitality industry about diversity, equity, and inclusion matters. Through investigation, the event develops inclusive practice solutions and resolves technological accessibility barriers alongside bias mitigation because these practices yield increased knowledge about inclusive techniques. When </a:t>
            </a:r>
            <a:r>
              <a:rPr lang="en-US" sz="2800" dirty="0" err="1">
                <a:effectLst/>
              </a:rPr>
              <a:t>organisations</a:t>
            </a:r>
            <a:r>
              <a:rPr lang="en-US" sz="2800" dirty="0">
                <a:effectLst/>
              </a:rPr>
              <a:t> and individuals implement inclusive diversity approaches with increasing speed, society and the hospitality industry gain rapid results.</a:t>
            </a:r>
          </a:p>
        </p:txBody>
      </p:sp>
      <p:sp>
        <p:nvSpPr>
          <p:cNvPr id="4" name="Slide Number Placeholder 3"/>
          <p:cNvSpPr>
            <a:spLocks noGrp="1"/>
          </p:cNvSpPr>
          <p:nvPr>
            <p:ph type="sldNum" sz="quarter" idx="5"/>
          </p:nvPr>
        </p:nvSpPr>
        <p:spPr/>
        <p:txBody>
          <a:bodyPr/>
          <a:lstStyle/>
          <a:p>
            <a:fld id="{37DB8E80-5F09-4F79-9198-278B9C29DE82}" type="slidenum">
              <a:rPr lang="en-IN" smtClean="0"/>
              <a:t>11</a:t>
            </a:fld>
            <a:endParaRPr lang="en-IN"/>
          </a:p>
        </p:txBody>
      </p:sp>
    </p:spTree>
    <p:extLst>
      <p:ext uri="{BB962C8B-B14F-4D97-AF65-F5344CB8AC3E}">
        <p14:creationId xmlns:p14="http://schemas.microsoft.com/office/powerpoint/2010/main" val="36255144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kern="100" dirty="0">
                <a:effectLst/>
                <a:latin typeface="Times New Roman" panose="02020603050405020304" pitchFamily="18" charset="0"/>
                <a:ea typeface="Calibri" panose="020F0502020204030204" pitchFamily="34" charset="0"/>
                <a:cs typeface="Mangal" panose="02040503050203030202" pitchFamily="18" charset="0"/>
              </a:rPr>
              <a:t>The approach of "The Harmony Code" brings distinctive value to the project because it adds service delivery with technological advancement alongside diverse and inclusive elements. The integration of EDI principles with virtual and physical meetings enables this event to deliver beneficial results by detecting industry issues and then supplying appropriate answers. The successful launch of this event credits its finite strategic planning elements that perform market assessment and financial viability reviews. Market demands, hospitality industry changes, and social diversity requirements, together with technological progress, facilitate sustainable hospitality transformations via this event.</a:t>
            </a:r>
            <a:endParaRPr lang="en-IN" sz="1800" kern="100" dirty="0">
              <a:effectLst/>
              <a:latin typeface="Times New Roman" panose="02020603050405020304" pitchFamily="18" charset="0"/>
              <a:ea typeface="Calibri" panose="020F0502020204030204" pitchFamily="34" charset="0"/>
              <a:cs typeface="Mangal" panose="02040503050203030202" pitchFamily="18" charset="0"/>
            </a:endParaRPr>
          </a:p>
        </p:txBody>
      </p:sp>
      <p:sp>
        <p:nvSpPr>
          <p:cNvPr id="4" name="Slide Number Placeholder 3"/>
          <p:cNvSpPr>
            <a:spLocks noGrp="1"/>
          </p:cNvSpPr>
          <p:nvPr>
            <p:ph type="sldNum" sz="quarter" idx="5"/>
          </p:nvPr>
        </p:nvSpPr>
        <p:spPr/>
        <p:txBody>
          <a:bodyPr/>
          <a:lstStyle/>
          <a:p>
            <a:fld id="{37DB8E80-5F09-4F79-9198-278B9C29DE82}" type="slidenum">
              <a:rPr lang="en-IN" smtClean="0"/>
              <a:t>12</a:t>
            </a:fld>
            <a:endParaRPr lang="en-IN"/>
          </a:p>
        </p:txBody>
      </p:sp>
    </p:spTree>
    <p:extLst>
      <p:ext uri="{BB962C8B-B14F-4D97-AF65-F5344CB8AC3E}">
        <p14:creationId xmlns:p14="http://schemas.microsoft.com/office/powerpoint/2010/main" val="13537785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2/1/2025</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162208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2/1/2025</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510252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2/1/2025</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2538438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2/1/2025</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558967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2/1/2025</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382937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2/1/2025</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006613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2/1/2025</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272856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2/1/2025</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4882775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2/1/2025</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963970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2/1/2025</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484391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2/1/2025</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4358494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2/1/2025</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968936043"/>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82950D9A-4705-4314-961A-4F88B2CE4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B6B054-DC2D-2F09-80EC-62453E8B8067}"/>
              </a:ext>
            </a:extLst>
          </p:cNvPr>
          <p:cNvSpPr>
            <a:spLocks noGrp="1"/>
          </p:cNvSpPr>
          <p:nvPr>
            <p:ph type="ctrTitle"/>
          </p:nvPr>
        </p:nvSpPr>
        <p:spPr>
          <a:xfrm>
            <a:off x="862557" y="721380"/>
            <a:ext cx="8015628" cy="3237615"/>
          </a:xfrm>
        </p:spPr>
        <p:txBody>
          <a:bodyPr>
            <a:noAutofit/>
          </a:bodyPr>
          <a:lstStyle/>
          <a:p>
            <a:pPr algn="l"/>
            <a:r>
              <a:rPr lang="en-US" sz="4000" b="1" dirty="0"/>
              <a:t>BMIH6007 </a:t>
            </a:r>
            <a:br>
              <a:rPr lang="en-US" sz="4000" b="1" dirty="0"/>
            </a:br>
            <a:r>
              <a:rPr lang="en-US" sz="4000" b="1" dirty="0"/>
              <a:t>International Meetings Management for the Hotel Industry </a:t>
            </a:r>
            <a:br>
              <a:rPr lang="en-US" sz="4000" b="1" dirty="0"/>
            </a:br>
            <a:r>
              <a:rPr lang="en-US" sz="4000" b="1" dirty="0"/>
              <a:t>Presentation</a:t>
            </a:r>
            <a:endParaRPr lang="en-IN" sz="4000" b="1" dirty="0"/>
          </a:p>
        </p:txBody>
      </p:sp>
      <p:sp>
        <p:nvSpPr>
          <p:cNvPr id="3" name="Subtitle 2">
            <a:extLst>
              <a:ext uri="{FF2B5EF4-FFF2-40B4-BE49-F238E27FC236}">
                <a16:creationId xmlns:a16="http://schemas.microsoft.com/office/drawing/2014/main" id="{C0368B02-FD2A-C741-40DB-FFE7BFE8D924}"/>
              </a:ext>
            </a:extLst>
          </p:cNvPr>
          <p:cNvSpPr>
            <a:spLocks noGrp="1"/>
          </p:cNvSpPr>
          <p:nvPr>
            <p:ph type="subTitle" idx="1"/>
          </p:nvPr>
        </p:nvSpPr>
        <p:spPr>
          <a:xfrm>
            <a:off x="1014958" y="4875236"/>
            <a:ext cx="5916873" cy="1066522"/>
          </a:xfrm>
        </p:spPr>
        <p:txBody>
          <a:bodyPr>
            <a:normAutofit/>
          </a:bodyPr>
          <a:lstStyle/>
          <a:p>
            <a:pPr algn="l"/>
            <a:r>
              <a:rPr lang="en-US" dirty="0"/>
              <a:t>Student </a:t>
            </a:r>
            <a:r>
              <a:rPr lang="en-US" dirty="0" err="1"/>
              <a:t>Name:Andreea</a:t>
            </a:r>
            <a:r>
              <a:rPr lang="en-US" dirty="0"/>
              <a:t> Gama</a:t>
            </a:r>
          </a:p>
          <a:p>
            <a:pPr algn="l"/>
            <a:r>
              <a:rPr lang="en-US" dirty="0"/>
              <a:t>Student ID:2219781</a:t>
            </a:r>
          </a:p>
          <a:p>
            <a:pPr algn="l"/>
            <a:endParaRPr lang="en-IN" dirty="0"/>
          </a:p>
        </p:txBody>
      </p:sp>
      <p:pic>
        <p:nvPicPr>
          <p:cNvPr id="15" name="Picture 14" descr="An abstract genetic concept">
            <a:extLst>
              <a:ext uri="{FF2B5EF4-FFF2-40B4-BE49-F238E27FC236}">
                <a16:creationId xmlns:a16="http://schemas.microsoft.com/office/drawing/2014/main" id="{9DA2872C-4FD2-B537-D51B-FFEBB9DB1E01}"/>
              </a:ext>
            </a:extLst>
          </p:cNvPr>
          <p:cNvPicPr>
            <a:picLocks noChangeAspect="1"/>
          </p:cNvPicPr>
          <p:nvPr/>
        </p:nvPicPr>
        <p:blipFill>
          <a:blip r:embed="rId2"/>
          <a:srcRect l="26779" r="21785" b="-1"/>
          <a:stretch/>
        </p:blipFill>
        <p:spPr>
          <a:xfrm>
            <a:off x="8658226" y="-4762"/>
            <a:ext cx="3541857" cy="6886079"/>
          </a:xfrm>
          <a:custGeom>
            <a:avLst/>
            <a:gdLst/>
            <a:ahLst/>
            <a:cxnLst/>
            <a:rect l="l" t="t" r="r" b="b"/>
            <a:pathLst>
              <a:path w="3541857" h="6886079">
                <a:moveTo>
                  <a:pt x="1248072" y="0"/>
                </a:moveTo>
                <a:lnTo>
                  <a:pt x="3541857" y="0"/>
                </a:lnTo>
                <a:lnTo>
                  <a:pt x="3541857" y="6886079"/>
                </a:lnTo>
                <a:lnTo>
                  <a:pt x="0" y="6864521"/>
                </a:lnTo>
                <a:close/>
              </a:path>
            </a:pathLst>
          </a:custGeom>
        </p:spPr>
      </p:pic>
      <p:cxnSp>
        <p:nvCxnSpPr>
          <p:cNvPr id="16" name="Straight Connector 15">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878186" y="1"/>
            <a:ext cx="345294" cy="688131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EEE10AC2-20ED-4628-9A8E-14F8437B55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794205" y="-4764"/>
            <a:ext cx="5397796" cy="104143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68166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CA7A60-8DF8-4B78-BFE3-B372B90AB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69A5737-8D36-4BF8-AC7D-2AA2B6B633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8"/>
            <a:ext cx="3818316" cy="6900306"/>
          </a:xfrm>
          <a:custGeom>
            <a:avLst/>
            <a:gdLst>
              <a:gd name="connsiteX0" fmla="*/ 0 w 4584879"/>
              <a:gd name="connsiteY0" fmla="*/ 0 h 6863976"/>
              <a:gd name="connsiteX1" fmla="*/ 4584879 w 4584879"/>
              <a:gd name="connsiteY1" fmla="*/ 0 h 6863976"/>
              <a:gd name="connsiteX2" fmla="*/ 2493114 w 4584879"/>
              <a:gd name="connsiteY2" fmla="*/ 6863976 h 6863976"/>
              <a:gd name="connsiteX3" fmla="*/ 0 w 4584879"/>
              <a:gd name="connsiteY3" fmla="*/ 6863976 h 6863976"/>
              <a:gd name="connsiteX0" fmla="*/ 0 w 3818316"/>
              <a:gd name="connsiteY0" fmla="*/ 0 h 6863976"/>
              <a:gd name="connsiteX1" fmla="*/ 3818316 w 3818316"/>
              <a:gd name="connsiteY1" fmla="*/ 0 h 6863976"/>
              <a:gd name="connsiteX2" fmla="*/ 2493114 w 3818316"/>
              <a:gd name="connsiteY2" fmla="*/ 6863976 h 6863976"/>
              <a:gd name="connsiteX3" fmla="*/ 0 w 3818316"/>
              <a:gd name="connsiteY3" fmla="*/ 6863976 h 6863976"/>
              <a:gd name="connsiteX4" fmla="*/ 0 w 3818316"/>
              <a:gd name="connsiteY4" fmla="*/ 0 h 6863976"/>
              <a:gd name="connsiteX0" fmla="*/ 0 w 3818316"/>
              <a:gd name="connsiteY0" fmla="*/ 0 h 6863976"/>
              <a:gd name="connsiteX1" fmla="*/ 3818316 w 3818316"/>
              <a:gd name="connsiteY1" fmla="*/ 0 h 6863976"/>
              <a:gd name="connsiteX2" fmla="*/ 2252194 w 3818316"/>
              <a:gd name="connsiteY2" fmla="*/ 6853025 h 6863976"/>
              <a:gd name="connsiteX3" fmla="*/ 0 w 3818316"/>
              <a:gd name="connsiteY3" fmla="*/ 6863976 h 6863976"/>
              <a:gd name="connsiteX4" fmla="*/ 0 w 3818316"/>
              <a:gd name="connsiteY4" fmla="*/ 0 h 6863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8316" h="6863976">
                <a:moveTo>
                  <a:pt x="0" y="0"/>
                </a:moveTo>
                <a:lnTo>
                  <a:pt x="3818316" y="0"/>
                </a:lnTo>
                <a:lnTo>
                  <a:pt x="2252194" y="6853025"/>
                </a:lnTo>
                <a:lnTo>
                  <a:pt x="0" y="6863976"/>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2048EEB-F178-4366-782F-D59C25FBA448}"/>
              </a:ext>
            </a:extLst>
          </p:cNvPr>
          <p:cNvSpPr>
            <a:spLocks noGrp="1"/>
          </p:cNvSpPr>
          <p:nvPr>
            <p:ph type="title"/>
          </p:nvPr>
        </p:nvSpPr>
        <p:spPr>
          <a:xfrm>
            <a:off x="278866" y="669247"/>
            <a:ext cx="3260583" cy="1878924"/>
          </a:xfrm>
        </p:spPr>
        <p:txBody>
          <a:bodyPr anchor="t">
            <a:normAutofit/>
          </a:bodyPr>
          <a:lstStyle/>
          <a:p>
            <a:r>
              <a:rPr lang="en-US" b="1" dirty="0"/>
              <a:t>Content Page</a:t>
            </a:r>
            <a:endParaRPr lang="en-IN" b="1" dirty="0"/>
          </a:p>
        </p:txBody>
      </p:sp>
      <p:cxnSp>
        <p:nvCxnSpPr>
          <p:cNvPr id="13" name="Straight Connector 12">
            <a:extLst>
              <a:ext uri="{FF2B5EF4-FFF2-40B4-BE49-F238E27FC236}">
                <a16:creationId xmlns:a16="http://schemas.microsoft.com/office/drawing/2014/main" id="{72ECE8B0-6962-4F5B-830A-E8F8F9726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2759626"/>
            <a:ext cx="3484282" cy="409538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EAF673E-0279-495F-A8A9-F84D0AB5A4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259294"/>
            <a:ext cx="4748213" cy="159571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9D00E3D-F5C1-FE2C-0E65-FA88730922A3}"/>
              </a:ext>
            </a:extLst>
          </p:cNvPr>
          <p:cNvGraphicFramePr>
            <a:graphicFrameLocks noGrp="1"/>
          </p:cNvGraphicFramePr>
          <p:nvPr>
            <p:ph idx="1"/>
            <p:extLst>
              <p:ext uri="{D42A27DB-BD31-4B8C-83A1-F6EECF244321}">
                <p14:modId xmlns:p14="http://schemas.microsoft.com/office/powerpoint/2010/main" val="144696430"/>
              </p:ext>
            </p:extLst>
          </p:nvPr>
        </p:nvGraphicFramePr>
        <p:xfrm>
          <a:off x="4106586" y="788465"/>
          <a:ext cx="7424423" cy="5245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7504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1775E6C-9FE7-4AE4-ABE7-2568D95DE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AAE0423-BDD0-446E-8E7E-AD39C661C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954"/>
            <a:ext cx="12192000" cy="685104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1F4B48C8-2A0F-488D-AD2B-8302238506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7150" y="0"/>
            <a:ext cx="755498"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8C6453D-6DB9-8BC8-08BE-CD76FAF144C0}"/>
              </a:ext>
            </a:extLst>
          </p:cNvPr>
          <p:cNvSpPr>
            <a:spLocks noGrp="1"/>
          </p:cNvSpPr>
          <p:nvPr>
            <p:ph type="title"/>
          </p:nvPr>
        </p:nvSpPr>
        <p:spPr>
          <a:xfrm>
            <a:off x="664431" y="1102360"/>
            <a:ext cx="3812717" cy="4724400"/>
          </a:xfrm>
        </p:spPr>
        <p:txBody>
          <a:bodyPr anchor="ctr">
            <a:normAutofit/>
          </a:bodyPr>
          <a:lstStyle/>
          <a:p>
            <a:r>
              <a:rPr lang="en-US" sz="3700" b="1" kern="100">
                <a:effectLst/>
                <a:latin typeface="Times New Roman" panose="02020603050405020304" pitchFamily="18" charset="0"/>
                <a:ea typeface="Times New Roman" panose="02020603050405020304" pitchFamily="18" charset="0"/>
                <a:cs typeface="Mangal" panose="02040503050203030202" pitchFamily="18" charset="0"/>
              </a:rPr>
              <a:t>Introduction</a:t>
            </a:r>
            <a:endParaRPr lang="en-IN" sz="3700"/>
          </a:p>
        </p:txBody>
      </p:sp>
      <p:cxnSp>
        <p:nvCxnSpPr>
          <p:cNvPr id="14" name="Straight Connector 13">
            <a:extLst>
              <a:ext uri="{FF2B5EF4-FFF2-40B4-BE49-F238E27FC236}">
                <a16:creationId xmlns:a16="http://schemas.microsoft.com/office/drawing/2014/main" id="{C6BEB5BD-6C08-40C8-8912-A7FAB7C45A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94040" y="0"/>
            <a:ext cx="322728"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A7CDBE8-6B84-33E8-C8A9-354B3183F2BE}"/>
              </a:ext>
            </a:extLst>
          </p:cNvPr>
          <p:cNvSpPr>
            <a:spLocks noGrp="1"/>
          </p:cNvSpPr>
          <p:nvPr>
            <p:ph idx="1"/>
          </p:nvPr>
        </p:nvSpPr>
        <p:spPr>
          <a:xfrm>
            <a:off x="5797686" y="533399"/>
            <a:ext cx="5683114" cy="5771481"/>
          </a:xfrm>
        </p:spPr>
        <p:txBody>
          <a:bodyPr anchor="ctr">
            <a:normAutofit/>
          </a:bodyPr>
          <a:lstStyle/>
          <a:p>
            <a:pPr marL="0" indent="0" algn="just">
              <a:spcAft>
                <a:spcPts val="800"/>
              </a:spcAft>
              <a:buNone/>
            </a:pPr>
            <a:r>
              <a:rPr lang="en-US" sz="2800" kern="100" dirty="0">
                <a:effectLst/>
                <a:latin typeface="Times New Roman" panose="02020603050405020304" pitchFamily="18" charset="0"/>
                <a:ea typeface="Calibri" panose="020F0502020204030204" pitchFamily="34" charset="0"/>
                <a:cs typeface="Mangal" panose="02040503050203030202" pitchFamily="18" charset="0"/>
              </a:rPr>
              <a:t>The Harmony Code: Bridging Cultures Through Hospitality and Technology 2025 is a hybrid conference that investigates technological contributions to hospitality industry inclusion and diversity. The event will show how technology drives the development of </a:t>
            </a:r>
            <a:r>
              <a:rPr lang="en-US" sz="2800" kern="100" dirty="0" err="1">
                <a:effectLst/>
                <a:latin typeface="Times New Roman" panose="02020603050405020304" pitchFamily="18" charset="0"/>
                <a:ea typeface="Calibri" panose="020F0502020204030204" pitchFamily="34" charset="0"/>
                <a:cs typeface="Mangal" panose="02040503050203030202" pitchFamily="18" charset="0"/>
              </a:rPr>
              <a:t>customised</a:t>
            </a:r>
            <a:r>
              <a:rPr lang="en-US" sz="2800" kern="100" dirty="0">
                <a:effectLst/>
                <a:latin typeface="Times New Roman" panose="02020603050405020304" pitchFamily="18" charset="0"/>
                <a:ea typeface="Calibri" panose="020F0502020204030204" pitchFamily="34" charset="0"/>
                <a:cs typeface="Mangal" panose="02040503050203030202" pitchFamily="18" charset="0"/>
              </a:rPr>
              <a:t>, inclusive travel options while transforming cultural connection and hospitality industry standards worldwide.</a:t>
            </a:r>
            <a:endParaRPr lang="en-IN" sz="2800" kern="100" dirty="0">
              <a:effectLst/>
              <a:latin typeface="Times New Roman" panose="02020603050405020304" pitchFamily="18" charset="0"/>
              <a:ea typeface="Calibri" panose="020F0502020204030204" pitchFamily="34" charset="0"/>
              <a:cs typeface="Mangal" panose="02040503050203030202" pitchFamily="18" charset="0"/>
            </a:endParaRPr>
          </a:p>
        </p:txBody>
      </p:sp>
    </p:spTree>
    <p:extLst>
      <p:ext uri="{BB962C8B-B14F-4D97-AF65-F5344CB8AC3E}">
        <p14:creationId xmlns:p14="http://schemas.microsoft.com/office/powerpoint/2010/main" val="21393865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8092E2-D77A-4CE6-BB2D-626978445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02CD835-4B0F-45D6-9B85-B049A1005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D4ACE5-A1F0-E8A1-8FC0-80E335CF7EE8}"/>
              </a:ext>
            </a:extLst>
          </p:cNvPr>
          <p:cNvSpPr>
            <a:spLocks noGrp="1"/>
          </p:cNvSpPr>
          <p:nvPr>
            <p:ph type="title"/>
          </p:nvPr>
        </p:nvSpPr>
        <p:spPr>
          <a:xfrm>
            <a:off x="1129553" y="511309"/>
            <a:ext cx="9577116" cy="1221957"/>
          </a:xfrm>
        </p:spPr>
        <p:txBody>
          <a:bodyPr anchor="ctr">
            <a:normAutofit/>
          </a:bodyPr>
          <a:lstStyle/>
          <a:p>
            <a:r>
              <a:rPr lang="en-US" b="1" kern="100">
                <a:effectLst/>
                <a:latin typeface="Times New Roman" panose="02020603050405020304" pitchFamily="18" charset="0"/>
                <a:ea typeface="Times New Roman" panose="02020603050405020304" pitchFamily="18" charset="0"/>
                <a:cs typeface="Mangal" panose="02040503050203030202" pitchFamily="18" charset="0"/>
              </a:rPr>
              <a:t>Event Objectives</a:t>
            </a:r>
            <a:endParaRPr lang="en-IN" dirty="0"/>
          </a:p>
        </p:txBody>
      </p:sp>
      <p:cxnSp>
        <p:nvCxnSpPr>
          <p:cNvPr id="13" name="Straight Connector 12">
            <a:extLst>
              <a:ext uri="{FF2B5EF4-FFF2-40B4-BE49-F238E27FC236}">
                <a16:creationId xmlns:a16="http://schemas.microsoft.com/office/drawing/2014/main" id="{7971A1EC-5980-40B2-973F-0D3D6630DB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0049A56-C4C2-4C0F-9F4F-D0E34391D96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D02BE56-7EB5-4E62-B6E2-1C49E470A9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299548"/>
            <a:ext cx="1769035" cy="69557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9F0956C-AFC6-F85B-9E20-931BD6ADEB33}"/>
              </a:ext>
            </a:extLst>
          </p:cNvPr>
          <p:cNvSpPr>
            <a:spLocks noGrp="1"/>
          </p:cNvSpPr>
          <p:nvPr>
            <p:ph idx="1"/>
          </p:nvPr>
        </p:nvSpPr>
        <p:spPr>
          <a:xfrm>
            <a:off x="1129553" y="2420471"/>
            <a:ext cx="5479065" cy="3884410"/>
          </a:xfrm>
        </p:spPr>
        <p:txBody>
          <a:bodyPr anchor="ctr">
            <a:normAutofit/>
          </a:bodyPr>
          <a:lstStyle/>
          <a:p>
            <a:pPr marL="0" indent="0">
              <a:lnSpc>
                <a:spcPct val="90000"/>
              </a:lnSpc>
              <a:spcAft>
                <a:spcPts val="800"/>
              </a:spcAft>
              <a:buNone/>
            </a:pPr>
            <a:r>
              <a:rPr lang="en-US" sz="1900" b="1" kern="100">
                <a:effectLst/>
                <a:latin typeface="Times New Roman" panose="02020603050405020304" pitchFamily="18" charset="0"/>
                <a:ea typeface="Calibri" panose="020F0502020204030204" pitchFamily="34" charset="0"/>
                <a:cs typeface="Mangal" panose="02040503050203030202" pitchFamily="18" charset="0"/>
              </a:rPr>
              <a:t>Overarching Aim:</a:t>
            </a:r>
            <a:r>
              <a:rPr lang="en-US" sz="1900" kern="100">
                <a:effectLst/>
                <a:latin typeface="Times New Roman" panose="02020603050405020304" pitchFamily="18" charset="0"/>
                <a:ea typeface="Calibri" panose="020F0502020204030204" pitchFamily="34" charset="0"/>
                <a:cs typeface="Mangal" panose="02040503050203030202" pitchFamily="18" charset="0"/>
              </a:rPr>
              <a:t> Foster innovation and inclusion in the hospitality sector.</a:t>
            </a:r>
            <a:endParaRPr lang="en-IN" sz="1900" kern="100">
              <a:effectLst/>
              <a:latin typeface="Times New Roman" panose="02020603050405020304" pitchFamily="18" charset="0"/>
              <a:ea typeface="Calibri" panose="020F0502020204030204" pitchFamily="34" charset="0"/>
              <a:cs typeface="Mangal" panose="02040503050203030202" pitchFamily="18" charset="0"/>
            </a:endParaRPr>
          </a:p>
          <a:p>
            <a:pPr marL="0" indent="0">
              <a:lnSpc>
                <a:spcPct val="90000"/>
              </a:lnSpc>
              <a:spcAft>
                <a:spcPts val="800"/>
              </a:spcAft>
              <a:buNone/>
            </a:pPr>
            <a:r>
              <a:rPr lang="en-US" sz="1900" b="1" kern="100">
                <a:effectLst/>
                <a:latin typeface="Times New Roman" panose="02020603050405020304" pitchFamily="18" charset="0"/>
                <a:ea typeface="Calibri" panose="020F0502020204030204" pitchFamily="34" charset="0"/>
                <a:cs typeface="Mangal" panose="02040503050203030202" pitchFamily="18" charset="0"/>
              </a:rPr>
              <a:t>SMART Objectives:</a:t>
            </a:r>
            <a:endParaRPr lang="en-IN" sz="1900" kern="10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lnSpc>
                <a:spcPct val="90000"/>
              </a:lnSpc>
              <a:buFont typeface="Symbol" panose="05050102010706020507" pitchFamily="18" charset="2"/>
              <a:buChar char=""/>
            </a:pPr>
            <a:r>
              <a:rPr lang="en-US" sz="1900" kern="100">
                <a:effectLst/>
                <a:latin typeface="Times New Roman" panose="02020603050405020304" pitchFamily="18" charset="0"/>
                <a:ea typeface="Calibri" panose="020F0502020204030204" pitchFamily="34" charset="0"/>
                <a:cs typeface="Mangal" panose="02040503050203030202" pitchFamily="18" charset="0"/>
              </a:rPr>
              <a:t>Showcase 10+ technological solutions promoting inclusive hospitality.</a:t>
            </a:r>
            <a:endParaRPr lang="en-IN" sz="1900" kern="10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lnSpc>
                <a:spcPct val="90000"/>
              </a:lnSpc>
              <a:buFont typeface="Symbol" panose="05050102010706020507" pitchFamily="18" charset="2"/>
              <a:buChar char=""/>
            </a:pPr>
            <a:r>
              <a:rPr lang="en-US" sz="1900" kern="100">
                <a:effectLst/>
                <a:latin typeface="Times New Roman" panose="02020603050405020304" pitchFamily="18" charset="0"/>
                <a:ea typeface="Calibri" panose="020F0502020204030204" pitchFamily="34" charset="0"/>
                <a:cs typeface="Mangal" panose="02040503050203030202" pitchFamily="18" charset="0"/>
              </a:rPr>
              <a:t>The conference targets 500+ delegates composed of leaders together with innovators and policymakers (Yildiz et al., 2023).</a:t>
            </a:r>
            <a:endParaRPr lang="en-IN" sz="1900" kern="10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lnSpc>
                <a:spcPct val="90000"/>
              </a:lnSpc>
              <a:spcAft>
                <a:spcPts val="800"/>
              </a:spcAft>
              <a:buFont typeface="Symbol" panose="05050102010706020507" pitchFamily="18" charset="2"/>
              <a:buChar char=""/>
            </a:pPr>
            <a:r>
              <a:rPr lang="en-US" sz="1900" kern="100">
                <a:effectLst/>
                <a:latin typeface="Times New Roman" panose="02020603050405020304" pitchFamily="18" charset="0"/>
                <a:ea typeface="Calibri" panose="020F0502020204030204" pitchFamily="34" charset="0"/>
                <a:cs typeface="Mangal" panose="02040503050203030202" pitchFamily="18" charset="0"/>
              </a:rPr>
              <a:t>Between all stakeholders, we aim to create actionable EDI best practices alongside analytical insights (Liddy, Kerrigan, and O’Brien, 2023).</a:t>
            </a:r>
            <a:endParaRPr lang="en-IN" sz="1900" kern="100">
              <a:effectLst/>
              <a:latin typeface="Times New Roman" panose="02020603050405020304" pitchFamily="18" charset="0"/>
              <a:ea typeface="Calibri" panose="020F0502020204030204" pitchFamily="34" charset="0"/>
              <a:cs typeface="Mangal" panose="02040503050203030202" pitchFamily="18" charset="0"/>
            </a:endParaRPr>
          </a:p>
        </p:txBody>
      </p:sp>
      <p:pic>
        <p:nvPicPr>
          <p:cNvPr id="5" name="Picture 4" descr="Digital numbers art">
            <a:extLst>
              <a:ext uri="{FF2B5EF4-FFF2-40B4-BE49-F238E27FC236}">
                <a16:creationId xmlns:a16="http://schemas.microsoft.com/office/drawing/2014/main" id="{F6C25E29-FB33-518C-1BB0-1818425365F4}"/>
              </a:ext>
            </a:extLst>
          </p:cNvPr>
          <p:cNvPicPr>
            <a:picLocks noChangeAspect="1"/>
          </p:cNvPicPr>
          <p:nvPr/>
        </p:nvPicPr>
        <p:blipFill>
          <a:blip r:embed="rId3"/>
          <a:srcRect l="3928" r="27900"/>
          <a:stretch/>
        </p:blipFill>
        <p:spPr>
          <a:xfrm>
            <a:off x="7225552" y="1995117"/>
            <a:ext cx="4966447" cy="4862884"/>
          </a:xfrm>
          <a:prstGeom prst="rect">
            <a:avLst/>
          </a:prstGeom>
        </p:spPr>
      </p:pic>
      <p:cxnSp>
        <p:nvCxnSpPr>
          <p:cNvPr id="19" name="Straight Connector 18">
            <a:extLst>
              <a:ext uri="{FF2B5EF4-FFF2-40B4-BE49-F238E27FC236}">
                <a16:creationId xmlns:a16="http://schemas.microsoft.com/office/drawing/2014/main" id="{C4595B06-EDA5-4E45-BED4-7891E7E0CD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79C9A5D-F572-476A-99A9-700077150B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9592DA5-68A4-46A6-90EA-F0304FF8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14436"/>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46989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CA7A60-8DF8-4B78-BFE3-B372B90AB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69A5737-8D36-4BF8-AC7D-2AA2B6B633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8"/>
            <a:ext cx="3818316" cy="6900306"/>
          </a:xfrm>
          <a:custGeom>
            <a:avLst/>
            <a:gdLst>
              <a:gd name="connsiteX0" fmla="*/ 0 w 4584879"/>
              <a:gd name="connsiteY0" fmla="*/ 0 h 6863976"/>
              <a:gd name="connsiteX1" fmla="*/ 4584879 w 4584879"/>
              <a:gd name="connsiteY1" fmla="*/ 0 h 6863976"/>
              <a:gd name="connsiteX2" fmla="*/ 2493114 w 4584879"/>
              <a:gd name="connsiteY2" fmla="*/ 6863976 h 6863976"/>
              <a:gd name="connsiteX3" fmla="*/ 0 w 4584879"/>
              <a:gd name="connsiteY3" fmla="*/ 6863976 h 6863976"/>
              <a:gd name="connsiteX0" fmla="*/ 0 w 3818316"/>
              <a:gd name="connsiteY0" fmla="*/ 0 h 6863976"/>
              <a:gd name="connsiteX1" fmla="*/ 3818316 w 3818316"/>
              <a:gd name="connsiteY1" fmla="*/ 0 h 6863976"/>
              <a:gd name="connsiteX2" fmla="*/ 2493114 w 3818316"/>
              <a:gd name="connsiteY2" fmla="*/ 6863976 h 6863976"/>
              <a:gd name="connsiteX3" fmla="*/ 0 w 3818316"/>
              <a:gd name="connsiteY3" fmla="*/ 6863976 h 6863976"/>
              <a:gd name="connsiteX4" fmla="*/ 0 w 3818316"/>
              <a:gd name="connsiteY4" fmla="*/ 0 h 6863976"/>
              <a:gd name="connsiteX0" fmla="*/ 0 w 3818316"/>
              <a:gd name="connsiteY0" fmla="*/ 0 h 6863976"/>
              <a:gd name="connsiteX1" fmla="*/ 3818316 w 3818316"/>
              <a:gd name="connsiteY1" fmla="*/ 0 h 6863976"/>
              <a:gd name="connsiteX2" fmla="*/ 2252194 w 3818316"/>
              <a:gd name="connsiteY2" fmla="*/ 6853025 h 6863976"/>
              <a:gd name="connsiteX3" fmla="*/ 0 w 3818316"/>
              <a:gd name="connsiteY3" fmla="*/ 6863976 h 6863976"/>
              <a:gd name="connsiteX4" fmla="*/ 0 w 3818316"/>
              <a:gd name="connsiteY4" fmla="*/ 0 h 6863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8316" h="6863976">
                <a:moveTo>
                  <a:pt x="0" y="0"/>
                </a:moveTo>
                <a:lnTo>
                  <a:pt x="3818316" y="0"/>
                </a:lnTo>
                <a:lnTo>
                  <a:pt x="2252194" y="6853025"/>
                </a:lnTo>
                <a:lnTo>
                  <a:pt x="0" y="6863976"/>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F8BF2F8-0DE0-5FAD-460F-F53D9BCE8659}"/>
              </a:ext>
            </a:extLst>
          </p:cNvPr>
          <p:cNvSpPr>
            <a:spLocks noGrp="1"/>
          </p:cNvSpPr>
          <p:nvPr>
            <p:ph type="title"/>
          </p:nvPr>
        </p:nvSpPr>
        <p:spPr>
          <a:xfrm>
            <a:off x="334034" y="788465"/>
            <a:ext cx="3484282" cy="1729023"/>
          </a:xfrm>
        </p:spPr>
        <p:txBody>
          <a:bodyPr anchor="t">
            <a:normAutofit/>
          </a:bodyPr>
          <a:lstStyle/>
          <a:p>
            <a:r>
              <a:rPr lang="en-US" sz="3200" b="1" kern="100" dirty="0">
                <a:effectLst/>
                <a:latin typeface="Times New Roman" panose="02020603050405020304" pitchFamily="18" charset="0"/>
                <a:ea typeface="Times New Roman" panose="02020603050405020304" pitchFamily="18" charset="0"/>
                <a:cs typeface="Mangal" panose="02040503050203030202" pitchFamily="18" charset="0"/>
              </a:rPr>
              <a:t>Background Research</a:t>
            </a:r>
            <a:endParaRPr lang="en-IN" sz="3200" dirty="0"/>
          </a:p>
        </p:txBody>
      </p:sp>
      <p:cxnSp>
        <p:nvCxnSpPr>
          <p:cNvPr id="13" name="Straight Connector 12">
            <a:extLst>
              <a:ext uri="{FF2B5EF4-FFF2-40B4-BE49-F238E27FC236}">
                <a16:creationId xmlns:a16="http://schemas.microsoft.com/office/drawing/2014/main" id="{72ECE8B0-6962-4F5B-830A-E8F8F9726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2759626"/>
            <a:ext cx="3484282" cy="409538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EAF673E-0279-495F-A8A9-F84D0AB5A4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259294"/>
            <a:ext cx="4748213" cy="159571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E6740D9-125D-343F-FA2A-8ADB1DCA3EB1}"/>
              </a:ext>
            </a:extLst>
          </p:cNvPr>
          <p:cNvGraphicFramePr>
            <a:graphicFrameLocks noGrp="1"/>
          </p:cNvGraphicFramePr>
          <p:nvPr>
            <p:ph idx="1"/>
            <p:extLst>
              <p:ext uri="{D42A27DB-BD31-4B8C-83A1-F6EECF244321}">
                <p14:modId xmlns:p14="http://schemas.microsoft.com/office/powerpoint/2010/main" val="2142293080"/>
              </p:ext>
            </p:extLst>
          </p:nvPr>
        </p:nvGraphicFramePr>
        <p:xfrm>
          <a:off x="4106586" y="788465"/>
          <a:ext cx="7424423" cy="5245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277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6CA7A60-8DF8-4B78-BFE3-B372B90AB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71B0B2-6207-62D5-C147-D239AC5D355F}"/>
              </a:ext>
            </a:extLst>
          </p:cNvPr>
          <p:cNvSpPr>
            <a:spLocks noGrp="1"/>
          </p:cNvSpPr>
          <p:nvPr>
            <p:ph type="title"/>
          </p:nvPr>
        </p:nvSpPr>
        <p:spPr>
          <a:xfrm>
            <a:off x="755613" y="908925"/>
            <a:ext cx="3723304" cy="4938854"/>
          </a:xfrm>
        </p:spPr>
        <p:txBody>
          <a:bodyPr>
            <a:normAutofit/>
          </a:bodyPr>
          <a:lstStyle/>
          <a:p>
            <a:r>
              <a:rPr lang="en-US" b="1" kern="100">
                <a:effectLst/>
                <a:latin typeface="Times New Roman" panose="02020603050405020304" pitchFamily="18" charset="0"/>
                <a:ea typeface="Times New Roman" panose="02020603050405020304" pitchFamily="18" charset="0"/>
                <a:cs typeface="Mangal" panose="02040503050203030202" pitchFamily="18" charset="0"/>
              </a:rPr>
              <a:t>Target Market</a:t>
            </a:r>
            <a:endParaRPr lang="en-IN" dirty="0"/>
          </a:p>
        </p:txBody>
      </p:sp>
      <p:cxnSp>
        <p:nvCxnSpPr>
          <p:cNvPr id="26" name="Straight Connector 25">
            <a:extLst>
              <a:ext uri="{FF2B5EF4-FFF2-40B4-BE49-F238E27FC236}">
                <a16:creationId xmlns:a16="http://schemas.microsoft.com/office/drawing/2014/main" id="{4BCE8AF9-FB73-4BD9-BA50-43BF340CB0E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532336" y="0"/>
            <a:ext cx="2086972"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1CEFB97-33B1-4F90-A6B8-EAA26EEA1E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519615" y="0"/>
            <a:ext cx="583558"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28" name="Content Placeholder 2">
            <a:extLst>
              <a:ext uri="{FF2B5EF4-FFF2-40B4-BE49-F238E27FC236}">
                <a16:creationId xmlns:a16="http://schemas.microsoft.com/office/drawing/2014/main" id="{4059960E-D87A-8C1A-E45B-9FE16CAA7F76}"/>
              </a:ext>
            </a:extLst>
          </p:cNvPr>
          <p:cNvGraphicFramePr>
            <a:graphicFrameLocks noGrp="1"/>
          </p:cNvGraphicFramePr>
          <p:nvPr>
            <p:ph idx="1"/>
            <p:extLst>
              <p:ext uri="{D42A27DB-BD31-4B8C-83A1-F6EECF244321}">
                <p14:modId xmlns:p14="http://schemas.microsoft.com/office/powerpoint/2010/main" val="487701895"/>
              </p:ext>
            </p:extLst>
          </p:nvPr>
        </p:nvGraphicFramePr>
        <p:xfrm>
          <a:off x="5869682" y="799416"/>
          <a:ext cx="5566706" cy="51797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18510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589DD-CF27-4FE5-5866-7AA855B7FD74}"/>
              </a:ext>
            </a:extLst>
          </p:cNvPr>
          <p:cNvSpPr>
            <a:spLocks noGrp="1"/>
          </p:cNvSpPr>
          <p:nvPr>
            <p:ph type="title"/>
          </p:nvPr>
        </p:nvSpPr>
        <p:spPr/>
        <p:txBody>
          <a:bodyPr/>
          <a:lstStyle/>
          <a:p>
            <a:r>
              <a:rPr lang="en-US" sz="4400" b="1" kern="100" dirty="0">
                <a:solidFill>
                  <a:srgbClr val="000000"/>
                </a:solidFill>
                <a:effectLst/>
                <a:latin typeface="Times New Roman" panose="02020603050405020304" pitchFamily="18" charset="0"/>
                <a:ea typeface="Times New Roman" panose="02020603050405020304" pitchFamily="18" charset="0"/>
                <a:cs typeface="Mangal" panose="02040503050203030202" pitchFamily="18" charset="0"/>
              </a:rPr>
              <a:t>Operational Factors</a:t>
            </a:r>
            <a:endParaRPr lang="en-IN" dirty="0"/>
          </a:p>
        </p:txBody>
      </p:sp>
      <p:graphicFrame>
        <p:nvGraphicFramePr>
          <p:cNvPr id="5" name="Content Placeholder 2">
            <a:extLst>
              <a:ext uri="{FF2B5EF4-FFF2-40B4-BE49-F238E27FC236}">
                <a16:creationId xmlns:a16="http://schemas.microsoft.com/office/drawing/2014/main" id="{C905A8C6-C3A8-2736-A8F0-B751D1703890}"/>
              </a:ext>
            </a:extLst>
          </p:cNvPr>
          <p:cNvGraphicFramePr>
            <a:graphicFrameLocks noGrp="1"/>
          </p:cNvGraphicFramePr>
          <p:nvPr>
            <p:ph idx="1"/>
          </p:nvPr>
        </p:nvGraphicFramePr>
        <p:xfrm>
          <a:off x="1143000" y="2009554"/>
          <a:ext cx="9906000" cy="4024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0312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1775E6C-9FE7-4AE4-ABE7-2568D95DE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23">
            <a:extLst>
              <a:ext uri="{FF2B5EF4-FFF2-40B4-BE49-F238E27FC236}">
                <a16:creationId xmlns:a16="http://schemas.microsoft.com/office/drawing/2014/main" id="{8CECB99A-E2AB-482F-A307-487955310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650"/>
            <a:ext cx="5676966" cy="6869953"/>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30885" h="6869951">
                <a:moveTo>
                  <a:pt x="1754909" y="0"/>
                </a:moveTo>
                <a:lnTo>
                  <a:pt x="6430885" y="11953"/>
                </a:lnTo>
                <a:lnTo>
                  <a:pt x="6430885" y="6869951"/>
                </a:lnTo>
                <a:lnTo>
                  <a:pt x="0" y="6869951"/>
                </a:lnTo>
                <a:lnTo>
                  <a:pt x="1754909"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9EEE75D-BC52-93B7-DD17-126A7A879460}"/>
              </a:ext>
            </a:extLst>
          </p:cNvPr>
          <p:cNvSpPr>
            <a:spLocks noGrp="1"/>
          </p:cNvSpPr>
          <p:nvPr>
            <p:ph type="title"/>
          </p:nvPr>
        </p:nvSpPr>
        <p:spPr>
          <a:xfrm>
            <a:off x="883920" y="800849"/>
            <a:ext cx="4065767" cy="3510553"/>
          </a:xfrm>
        </p:spPr>
        <p:txBody>
          <a:bodyPr anchor="t">
            <a:normAutofit/>
          </a:bodyPr>
          <a:lstStyle/>
          <a:p>
            <a:r>
              <a:rPr lang="en-US" b="1" kern="100">
                <a:effectLst/>
                <a:latin typeface="Times New Roman" panose="02020603050405020304" pitchFamily="18" charset="0"/>
                <a:ea typeface="Times New Roman" panose="02020603050405020304" pitchFamily="18" charset="0"/>
                <a:cs typeface="Mangal" panose="02040503050203030202" pitchFamily="18" charset="0"/>
              </a:rPr>
              <a:t>Financial Feasibility</a:t>
            </a:r>
            <a:endParaRPr lang="en-IN" dirty="0"/>
          </a:p>
        </p:txBody>
      </p:sp>
      <p:sp>
        <p:nvSpPr>
          <p:cNvPr id="3" name="Content Placeholder 2">
            <a:extLst>
              <a:ext uri="{FF2B5EF4-FFF2-40B4-BE49-F238E27FC236}">
                <a16:creationId xmlns:a16="http://schemas.microsoft.com/office/drawing/2014/main" id="{026CC999-159A-993D-1DF3-25FC14F0DAA9}"/>
              </a:ext>
            </a:extLst>
          </p:cNvPr>
          <p:cNvSpPr>
            <a:spLocks noGrp="1"/>
          </p:cNvSpPr>
          <p:nvPr>
            <p:ph idx="1"/>
          </p:nvPr>
        </p:nvSpPr>
        <p:spPr>
          <a:xfrm>
            <a:off x="5895753" y="533400"/>
            <a:ext cx="5458046" cy="5791200"/>
          </a:xfrm>
        </p:spPr>
        <p:txBody>
          <a:bodyPr anchor="ctr">
            <a:normAutofit/>
          </a:bodyPr>
          <a:lstStyle/>
          <a:p>
            <a:pPr marL="0" indent="0">
              <a:lnSpc>
                <a:spcPct val="90000"/>
              </a:lnSpc>
              <a:spcAft>
                <a:spcPts val="800"/>
              </a:spcAft>
              <a:buNone/>
            </a:pPr>
            <a:r>
              <a:rPr lang="en-US" sz="2200" b="1" kern="100">
                <a:effectLst/>
                <a:latin typeface="Times New Roman" panose="02020603050405020304" pitchFamily="18" charset="0"/>
                <a:ea typeface="Calibri" panose="020F0502020204030204" pitchFamily="34" charset="0"/>
                <a:cs typeface="Mangal" panose="02040503050203030202" pitchFamily="18" charset="0"/>
              </a:rPr>
              <a:t>Income:</a:t>
            </a:r>
            <a:endParaRPr lang="en-IN" sz="2200" kern="10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lnSpc>
                <a:spcPct val="90000"/>
              </a:lnSpc>
              <a:buFont typeface="Symbol" panose="05050102010706020507" pitchFamily="18" charset="2"/>
              <a:buChar char=""/>
            </a:pPr>
            <a:r>
              <a:rPr lang="en-US" sz="2200" kern="100">
                <a:effectLst/>
                <a:latin typeface="Times New Roman" panose="02020603050405020304" pitchFamily="18" charset="0"/>
                <a:ea typeface="Calibri" panose="020F0502020204030204" pitchFamily="34" charset="0"/>
                <a:cs typeface="Mangal" panose="02040503050203030202" pitchFamily="18" charset="0"/>
              </a:rPr>
              <a:t>Ticket sales</a:t>
            </a:r>
            <a:endParaRPr lang="en-IN" sz="2200" kern="10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lnSpc>
                <a:spcPct val="90000"/>
              </a:lnSpc>
              <a:buFont typeface="Symbol" panose="05050102010706020507" pitchFamily="18" charset="2"/>
              <a:buChar char=""/>
            </a:pPr>
            <a:r>
              <a:rPr lang="en-US" sz="2200" kern="100">
                <a:effectLst/>
                <a:latin typeface="Times New Roman" panose="02020603050405020304" pitchFamily="18" charset="0"/>
                <a:ea typeface="Calibri" panose="020F0502020204030204" pitchFamily="34" charset="0"/>
                <a:cs typeface="Mangal" panose="02040503050203030202" pitchFamily="18" charset="0"/>
              </a:rPr>
              <a:t>Sponsorships</a:t>
            </a:r>
            <a:endParaRPr lang="en-IN" sz="2200" kern="10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lnSpc>
                <a:spcPct val="90000"/>
              </a:lnSpc>
              <a:spcAft>
                <a:spcPts val="800"/>
              </a:spcAft>
              <a:buFont typeface="Symbol" panose="05050102010706020507" pitchFamily="18" charset="2"/>
              <a:buChar char=""/>
            </a:pPr>
            <a:r>
              <a:rPr lang="en-US" sz="2200" kern="100">
                <a:effectLst/>
                <a:latin typeface="Times New Roman" panose="02020603050405020304" pitchFamily="18" charset="0"/>
                <a:ea typeface="Calibri" panose="020F0502020204030204" pitchFamily="34" charset="0"/>
                <a:cs typeface="Mangal" panose="02040503050203030202" pitchFamily="18" charset="0"/>
              </a:rPr>
              <a:t>Vendor fees</a:t>
            </a:r>
            <a:endParaRPr lang="en-IN" sz="2200" kern="100">
              <a:effectLst/>
              <a:latin typeface="Times New Roman" panose="02020603050405020304" pitchFamily="18" charset="0"/>
              <a:ea typeface="Calibri" panose="020F0502020204030204" pitchFamily="34" charset="0"/>
              <a:cs typeface="Mangal" panose="02040503050203030202" pitchFamily="18" charset="0"/>
            </a:endParaRPr>
          </a:p>
          <a:p>
            <a:pPr marL="0" indent="0">
              <a:lnSpc>
                <a:spcPct val="90000"/>
              </a:lnSpc>
              <a:spcAft>
                <a:spcPts val="800"/>
              </a:spcAft>
              <a:buNone/>
            </a:pPr>
            <a:r>
              <a:rPr lang="en-US" sz="2200" b="1" kern="100">
                <a:effectLst/>
                <a:latin typeface="Times New Roman" panose="02020603050405020304" pitchFamily="18" charset="0"/>
                <a:ea typeface="Calibri" panose="020F0502020204030204" pitchFamily="34" charset="0"/>
                <a:cs typeface="Mangal" panose="02040503050203030202" pitchFamily="18" charset="0"/>
              </a:rPr>
              <a:t>Expenditure:</a:t>
            </a:r>
            <a:endParaRPr lang="en-IN" sz="2200" kern="10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lnSpc>
                <a:spcPct val="90000"/>
              </a:lnSpc>
              <a:buFont typeface="Symbol" panose="05050102010706020507" pitchFamily="18" charset="2"/>
              <a:buChar char=""/>
            </a:pPr>
            <a:r>
              <a:rPr lang="en-US" sz="2200" kern="100">
                <a:effectLst/>
                <a:latin typeface="Times New Roman" panose="02020603050405020304" pitchFamily="18" charset="0"/>
                <a:ea typeface="Calibri" panose="020F0502020204030204" pitchFamily="34" charset="0"/>
                <a:cs typeface="Mangal" panose="02040503050203030202" pitchFamily="18" charset="0"/>
              </a:rPr>
              <a:t>Venue costs</a:t>
            </a:r>
            <a:endParaRPr lang="en-IN" sz="2200" kern="10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lnSpc>
                <a:spcPct val="90000"/>
              </a:lnSpc>
              <a:buFont typeface="Symbol" panose="05050102010706020507" pitchFamily="18" charset="2"/>
              <a:buChar char=""/>
            </a:pPr>
            <a:r>
              <a:rPr lang="en-US" sz="2200" kern="100">
                <a:effectLst/>
                <a:latin typeface="Times New Roman" panose="02020603050405020304" pitchFamily="18" charset="0"/>
                <a:ea typeface="Calibri" panose="020F0502020204030204" pitchFamily="34" charset="0"/>
                <a:cs typeface="Mangal" panose="02040503050203030202" pitchFamily="18" charset="0"/>
              </a:rPr>
              <a:t>Tech setup</a:t>
            </a:r>
            <a:endParaRPr lang="en-IN" sz="2200" kern="10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lnSpc>
                <a:spcPct val="90000"/>
              </a:lnSpc>
              <a:buFont typeface="Symbol" panose="05050102010706020507" pitchFamily="18" charset="2"/>
              <a:buChar char=""/>
            </a:pPr>
            <a:r>
              <a:rPr lang="en-US" sz="2200" kern="100">
                <a:effectLst/>
                <a:latin typeface="Times New Roman" panose="02020603050405020304" pitchFamily="18" charset="0"/>
                <a:ea typeface="Calibri" panose="020F0502020204030204" pitchFamily="34" charset="0"/>
                <a:cs typeface="Mangal" panose="02040503050203030202" pitchFamily="18" charset="0"/>
              </a:rPr>
              <a:t>Marketing and promotion</a:t>
            </a:r>
            <a:endParaRPr lang="en-IN" sz="2200" kern="10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lnSpc>
                <a:spcPct val="90000"/>
              </a:lnSpc>
              <a:spcAft>
                <a:spcPts val="800"/>
              </a:spcAft>
              <a:buFont typeface="Symbol" panose="05050102010706020507" pitchFamily="18" charset="2"/>
              <a:buChar char=""/>
            </a:pPr>
            <a:r>
              <a:rPr lang="en-US" sz="2200" kern="100">
                <a:effectLst/>
                <a:latin typeface="Times New Roman" panose="02020603050405020304" pitchFamily="18" charset="0"/>
                <a:ea typeface="Calibri" panose="020F0502020204030204" pitchFamily="34" charset="0"/>
                <a:cs typeface="Mangal" panose="02040503050203030202" pitchFamily="18" charset="0"/>
              </a:rPr>
              <a:t>Speaker fees</a:t>
            </a:r>
            <a:endParaRPr lang="en-IN" sz="2200" kern="100">
              <a:effectLst/>
              <a:latin typeface="Times New Roman" panose="02020603050405020304" pitchFamily="18" charset="0"/>
              <a:ea typeface="Calibri" panose="020F0502020204030204" pitchFamily="34" charset="0"/>
              <a:cs typeface="Mangal" panose="02040503050203030202" pitchFamily="18" charset="0"/>
            </a:endParaRPr>
          </a:p>
          <a:p>
            <a:pPr marL="0" indent="0">
              <a:lnSpc>
                <a:spcPct val="90000"/>
              </a:lnSpc>
              <a:spcAft>
                <a:spcPts val="800"/>
              </a:spcAft>
              <a:buNone/>
            </a:pPr>
            <a:r>
              <a:rPr lang="en-US" sz="2200" b="1" kern="100">
                <a:effectLst/>
                <a:latin typeface="Times New Roman" panose="02020603050405020304" pitchFamily="18" charset="0"/>
                <a:ea typeface="Calibri" panose="020F0502020204030204" pitchFamily="34" charset="0"/>
                <a:cs typeface="Mangal" panose="02040503050203030202" pitchFamily="18" charset="0"/>
              </a:rPr>
              <a:t>Funding Sources:</a:t>
            </a:r>
            <a:endParaRPr lang="en-IN" sz="2200" kern="10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lnSpc>
                <a:spcPct val="90000"/>
              </a:lnSpc>
              <a:spcAft>
                <a:spcPts val="800"/>
              </a:spcAft>
              <a:buFont typeface="Symbol" panose="05050102010706020507" pitchFamily="18" charset="2"/>
              <a:buChar char=""/>
            </a:pPr>
            <a:r>
              <a:rPr lang="en-US" sz="2200" kern="100">
                <a:effectLst/>
                <a:latin typeface="Times New Roman" panose="02020603050405020304" pitchFamily="18" charset="0"/>
                <a:ea typeface="Calibri" panose="020F0502020204030204" pitchFamily="34" charset="0"/>
                <a:cs typeface="Mangal" panose="02040503050203030202" pitchFamily="18" charset="0"/>
              </a:rPr>
              <a:t>Partnerships with tech and hospitality brands (Schofield et al., 2018)</a:t>
            </a:r>
            <a:endParaRPr lang="en-IN" sz="2200" kern="100">
              <a:effectLst/>
              <a:latin typeface="Times New Roman" panose="02020603050405020304" pitchFamily="18" charset="0"/>
              <a:ea typeface="Calibri" panose="020F0502020204030204" pitchFamily="34" charset="0"/>
              <a:cs typeface="Mangal" panose="02040503050203030202" pitchFamily="18" charset="0"/>
            </a:endParaRPr>
          </a:p>
        </p:txBody>
      </p:sp>
      <p:cxnSp>
        <p:nvCxnSpPr>
          <p:cNvPr id="12" name="Straight Connector 11">
            <a:extLst>
              <a:ext uri="{FF2B5EF4-FFF2-40B4-BE49-F238E27FC236}">
                <a16:creationId xmlns:a16="http://schemas.microsoft.com/office/drawing/2014/main" id="{E8A66062-E0FE-4EE7-9840-EC05B87ACF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4541520"/>
            <a:ext cx="5895754" cy="231050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3B4C179-2540-4304-9C9C-2AAAA53EFD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2988236"/>
            <a:ext cx="2418079" cy="388769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2322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CA7A60-8DF8-4B78-BFE3-B372B90AB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69A5737-8D36-4BF8-AC7D-2AA2B6B633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8"/>
            <a:ext cx="3818316" cy="6900306"/>
          </a:xfrm>
          <a:custGeom>
            <a:avLst/>
            <a:gdLst>
              <a:gd name="connsiteX0" fmla="*/ 0 w 4584879"/>
              <a:gd name="connsiteY0" fmla="*/ 0 h 6863976"/>
              <a:gd name="connsiteX1" fmla="*/ 4584879 w 4584879"/>
              <a:gd name="connsiteY1" fmla="*/ 0 h 6863976"/>
              <a:gd name="connsiteX2" fmla="*/ 2493114 w 4584879"/>
              <a:gd name="connsiteY2" fmla="*/ 6863976 h 6863976"/>
              <a:gd name="connsiteX3" fmla="*/ 0 w 4584879"/>
              <a:gd name="connsiteY3" fmla="*/ 6863976 h 6863976"/>
              <a:gd name="connsiteX0" fmla="*/ 0 w 3818316"/>
              <a:gd name="connsiteY0" fmla="*/ 0 h 6863976"/>
              <a:gd name="connsiteX1" fmla="*/ 3818316 w 3818316"/>
              <a:gd name="connsiteY1" fmla="*/ 0 h 6863976"/>
              <a:gd name="connsiteX2" fmla="*/ 2493114 w 3818316"/>
              <a:gd name="connsiteY2" fmla="*/ 6863976 h 6863976"/>
              <a:gd name="connsiteX3" fmla="*/ 0 w 3818316"/>
              <a:gd name="connsiteY3" fmla="*/ 6863976 h 6863976"/>
              <a:gd name="connsiteX4" fmla="*/ 0 w 3818316"/>
              <a:gd name="connsiteY4" fmla="*/ 0 h 6863976"/>
              <a:gd name="connsiteX0" fmla="*/ 0 w 3818316"/>
              <a:gd name="connsiteY0" fmla="*/ 0 h 6863976"/>
              <a:gd name="connsiteX1" fmla="*/ 3818316 w 3818316"/>
              <a:gd name="connsiteY1" fmla="*/ 0 h 6863976"/>
              <a:gd name="connsiteX2" fmla="*/ 2252194 w 3818316"/>
              <a:gd name="connsiteY2" fmla="*/ 6853025 h 6863976"/>
              <a:gd name="connsiteX3" fmla="*/ 0 w 3818316"/>
              <a:gd name="connsiteY3" fmla="*/ 6863976 h 6863976"/>
              <a:gd name="connsiteX4" fmla="*/ 0 w 3818316"/>
              <a:gd name="connsiteY4" fmla="*/ 0 h 6863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8316" h="6863976">
                <a:moveTo>
                  <a:pt x="0" y="0"/>
                </a:moveTo>
                <a:lnTo>
                  <a:pt x="3818316" y="0"/>
                </a:lnTo>
                <a:lnTo>
                  <a:pt x="2252194" y="6853025"/>
                </a:lnTo>
                <a:lnTo>
                  <a:pt x="0" y="6863976"/>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8500B50-842C-9802-2101-5BF0AE0E1D7E}"/>
              </a:ext>
            </a:extLst>
          </p:cNvPr>
          <p:cNvSpPr>
            <a:spLocks noGrp="1"/>
          </p:cNvSpPr>
          <p:nvPr>
            <p:ph type="title"/>
          </p:nvPr>
        </p:nvSpPr>
        <p:spPr>
          <a:xfrm>
            <a:off x="112203" y="1033932"/>
            <a:ext cx="3994384" cy="1394475"/>
          </a:xfrm>
        </p:spPr>
        <p:txBody>
          <a:bodyPr anchor="t">
            <a:normAutofit/>
          </a:bodyPr>
          <a:lstStyle/>
          <a:p>
            <a:r>
              <a:rPr lang="en-US" sz="2400" b="1" kern="100" dirty="0">
                <a:effectLst/>
                <a:latin typeface="Times New Roman" panose="02020603050405020304" pitchFamily="18" charset="0"/>
                <a:ea typeface="Times New Roman" panose="02020603050405020304" pitchFamily="18" charset="0"/>
                <a:cs typeface="Mangal" panose="02040503050203030202" pitchFamily="18" charset="0"/>
              </a:rPr>
              <a:t>Competition and Differentiation</a:t>
            </a:r>
            <a:endParaRPr lang="en-IN" sz="2400" dirty="0"/>
          </a:p>
        </p:txBody>
      </p:sp>
      <p:cxnSp>
        <p:nvCxnSpPr>
          <p:cNvPr id="13" name="Straight Connector 12">
            <a:extLst>
              <a:ext uri="{FF2B5EF4-FFF2-40B4-BE49-F238E27FC236}">
                <a16:creationId xmlns:a16="http://schemas.microsoft.com/office/drawing/2014/main" id="{72ECE8B0-6962-4F5B-830A-E8F8F9726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2759626"/>
            <a:ext cx="3484282" cy="409538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EAF673E-0279-495F-A8A9-F84D0AB5A4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259294"/>
            <a:ext cx="4748213" cy="159571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2E4EFEC-CD87-5B0E-F909-24C357A2A53B}"/>
              </a:ext>
            </a:extLst>
          </p:cNvPr>
          <p:cNvGraphicFramePr>
            <a:graphicFrameLocks noGrp="1"/>
          </p:cNvGraphicFramePr>
          <p:nvPr>
            <p:ph idx="1"/>
            <p:extLst>
              <p:ext uri="{D42A27DB-BD31-4B8C-83A1-F6EECF244321}">
                <p14:modId xmlns:p14="http://schemas.microsoft.com/office/powerpoint/2010/main" val="2054342795"/>
              </p:ext>
            </p:extLst>
          </p:nvPr>
        </p:nvGraphicFramePr>
        <p:xfrm>
          <a:off x="4106586" y="788465"/>
          <a:ext cx="7424423" cy="5245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64603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FBE127-D2A6-4FA3-A6B9-B8FD1DE4B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82F1AB-4EA8-37CA-3ED9-3955B48D29CE}"/>
              </a:ext>
            </a:extLst>
          </p:cNvPr>
          <p:cNvSpPr>
            <a:spLocks noGrp="1"/>
          </p:cNvSpPr>
          <p:nvPr>
            <p:ph type="title"/>
          </p:nvPr>
        </p:nvSpPr>
        <p:spPr>
          <a:xfrm>
            <a:off x="6757988" y="533400"/>
            <a:ext cx="4496228" cy="1690687"/>
          </a:xfrm>
        </p:spPr>
        <p:txBody>
          <a:bodyPr>
            <a:normAutofit/>
          </a:bodyPr>
          <a:lstStyle/>
          <a:p>
            <a:r>
              <a:rPr lang="en-US" sz="3700" b="1" kern="100">
                <a:effectLst/>
                <a:latin typeface="Times New Roman" panose="02020603050405020304" pitchFamily="18" charset="0"/>
                <a:ea typeface="Times New Roman" panose="02020603050405020304" pitchFamily="18" charset="0"/>
                <a:cs typeface="Mangal" panose="02040503050203030202" pitchFamily="18" charset="0"/>
              </a:rPr>
              <a:t>Situational and Cultural Considerations</a:t>
            </a:r>
            <a:endParaRPr lang="en-IN" sz="3700"/>
          </a:p>
        </p:txBody>
      </p:sp>
      <p:cxnSp>
        <p:nvCxnSpPr>
          <p:cNvPr id="12" name="Straight Connector 11">
            <a:extLst>
              <a:ext uri="{FF2B5EF4-FFF2-40B4-BE49-F238E27FC236}">
                <a16:creationId xmlns:a16="http://schemas.microsoft.com/office/drawing/2014/main" id="{DDD9C044-4B08-47CC-852C-B22B09675A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4948518" cy="132453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033687E-2F83-4E90-B11A-4B998C1540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818708" cy="642738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292DBC3-1A72-41ED-8432-D0D64FD6314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 y="2743200"/>
            <a:ext cx="4477872" cy="4114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Sustainability">
            <a:extLst>
              <a:ext uri="{FF2B5EF4-FFF2-40B4-BE49-F238E27FC236}">
                <a16:creationId xmlns:a16="http://schemas.microsoft.com/office/drawing/2014/main" id="{7812F5BC-B2C6-EC84-B76B-B9C8C924A44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33400" y="647699"/>
            <a:ext cx="5562600" cy="5562600"/>
          </a:xfrm>
          <a:prstGeom prst="rect">
            <a:avLst/>
          </a:prstGeom>
        </p:spPr>
      </p:pic>
      <p:sp>
        <p:nvSpPr>
          <p:cNvPr id="3" name="Content Placeholder 2">
            <a:extLst>
              <a:ext uri="{FF2B5EF4-FFF2-40B4-BE49-F238E27FC236}">
                <a16:creationId xmlns:a16="http://schemas.microsoft.com/office/drawing/2014/main" id="{B6FAF160-BE33-57C3-5684-DF219E734B86}"/>
              </a:ext>
            </a:extLst>
          </p:cNvPr>
          <p:cNvSpPr>
            <a:spLocks noGrp="1"/>
          </p:cNvSpPr>
          <p:nvPr>
            <p:ph idx="1"/>
          </p:nvPr>
        </p:nvSpPr>
        <p:spPr>
          <a:xfrm>
            <a:off x="6681789" y="2290762"/>
            <a:ext cx="4572428" cy="4033837"/>
          </a:xfrm>
        </p:spPr>
        <p:txBody>
          <a:bodyPr anchor="t">
            <a:normAutofit/>
          </a:bodyPr>
          <a:lstStyle/>
          <a:p>
            <a:pPr marL="0" indent="0" algn="just">
              <a:lnSpc>
                <a:spcPct val="90000"/>
              </a:lnSpc>
              <a:spcAft>
                <a:spcPts val="800"/>
              </a:spcAft>
              <a:buNone/>
            </a:pPr>
            <a:r>
              <a:rPr lang="en-US" sz="2000" b="1" kern="100" dirty="0">
                <a:effectLst/>
                <a:latin typeface="Times New Roman" panose="02020603050405020304" pitchFamily="18" charset="0"/>
                <a:ea typeface="Calibri" panose="020F0502020204030204" pitchFamily="34" charset="0"/>
                <a:cs typeface="Mangal" panose="02040503050203030202" pitchFamily="18" charset="0"/>
              </a:rPr>
              <a:t>Business Environment Analysis:</a:t>
            </a:r>
            <a:endParaRPr lang="en-IN" sz="2000" kern="100" dirty="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90000"/>
              </a:lnSpc>
              <a:spcAft>
                <a:spcPts val="800"/>
              </a:spcAft>
              <a:buFont typeface="Symbol" panose="05050102010706020507" pitchFamily="18" charset="2"/>
              <a:buChar char=""/>
            </a:pPr>
            <a:r>
              <a:rPr lang="en-US" sz="2000" b="1" kern="100" dirty="0">
                <a:effectLst/>
                <a:latin typeface="Times New Roman" panose="02020603050405020304" pitchFamily="18" charset="0"/>
                <a:ea typeface="Calibri" panose="020F0502020204030204" pitchFamily="34" charset="0"/>
                <a:cs typeface="Mangal" panose="02040503050203030202" pitchFamily="18" charset="0"/>
              </a:rPr>
              <a:t>PESTEL framework: </a:t>
            </a:r>
            <a:r>
              <a:rPr lang="en-US" sz="2000" kern="100" dirty="0">
                <a:effectLst/>
                <a:latin typeface="Times New Roman" panose="02020603050405020304" pitchFamily="18" charset="0"/>
                <a:ea typeface="Calibri" panose="020F0502020204030204" pitchFamily="34" charset="0"/>
                <a:cs typeface="Mangal" panose="02040503050203030202" pitchFamily="18" charset="0"/>
              </a:rPr>
              <a:t>Political, Economic, Social, Technological, Environmental, and Legal factors (McDonagh et al., 2023).</a:t>
            </a:r>
            <a:endParaRPr lang="en-IN" sz="2000" kern="100" dirty="0">
              <a:effectLst/>
              <a:latin typeface="Times New Roman" panose="02020603050405020304" pitchFamily="18" charset="0"/>
              <a:ea typeface="Calibri" panose="020F0502020204030204" pitchFamily="34" charset="0"/>
              <a:cs typeface="Mangal" panose="02040503050203030202" pitchFamily="18" charset="0"/>
            </a:endParaRPr>
          </a:p>
          <a:p>
            <a:pPr marL="0" indent="0" algn="just">
              <a:lnSpc>
                <a:spcPct val="90000"/>
              </a:lnSpc>
              <a:spcAft>
                <a:spcPts val="800"/>
              </a:spcAft>
              <a:buNone/>
            </a:pPr>
            <a:r>
              <a:rPr lang="en-US" sz="2000" b="1" kern="100" dirty="0">
                <a:effectLst/>
                <a:latin typeface="Times New Roman" panose="02020603050405020304" pitchFamily="18" charset="0"/>
                <a:ea typeface="Calibri" panose="020F0502020204030204" pitchFamily="34" charset="0"/>
                <a:cs typeface="Mangal" panose="02040503050203030202" pitchFamily="18" charset="0"/>
              </a:rPr>
              <a:t>Cultural Factors:</a:t>
            </a:r>
            <a:endParaRPr lang="en-IN" sz="2000" kern="100" dirty="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90000"/>
              </a:lnSpc>
              <a:buFont typeface="Symbol" panose="05050102010706020507" pitchFamily="18" charset="2"/>
              <a:buChar char=""/>
            </a:pPr>
            <a:r>
              <a:rPr lang="en-US" sz="2000" kern="100" dirty="0">
                <a:effectLst/>
                <a:latin typeface="Times New Roman" panose="02020603050405020304" pitchFamily="18" charset="0"/>
                <a:ea typeface="Calibri" panose="020F0502020204030204" pitchFamily="34" charset="0"/>
                <a:cs typeface="Mangal" panose="02040503050203030202" pitchFamily="18" charset="0"/>
              </a:rPr>
              <a:t>Importance of cultural sensitivity in event planning (</a:t>
            </a:r>
            <a:r>
              <a:rPr lang="en-US" sz="2000" kern="100" dirty="0" err="1">
                <a:effectLst/>
                <a:latin typeface="Times New Roman" panose="02020603050405020304" pitchFamily="18" charset="0"/>
                <a:ea typeface="Calibri" panose="020F0502020204030204" pitchFamily="34" charset="0"/>
                <a:cs typeface="Mangal" panose="02040503050203030202" pitchFamily="18" charset="0"/>
              </a:rPr>
              <a:t>Bowdin</a:t>
            </a:r>
            <a:r>
              <a:rPr lang="en-US" sz="2000" kern="100" dirty="0">
                <a:effectLst/>
                <a:latin typeface="Times New Roman" panose="02020603050405020304" pitchFamily="18" charset="0"/>
                <a:ea typeface="Calibri" panose="020F0502020204030204" pitchFamily="34" charset="0"/>
                <a:cs typeface="Mangal" panose="02040503050203030202" pitchFamily="18" charset="0"/>
              </a:rPr>
              <a:t> et al., 2023).</a:t>
            </a:r>
            <a:endParaRPr lang="en-IN" sz="2000" kern="100" dirty="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90000"/>
              </a:lnSpc>
              <a:spcAft>
                <a:spcPts val="800"/>
              </a:spcAft>
              <a:buFont typeface="Symbol" panose="05050102010706020507" pitchFamily="18" charset="2"/>
              <a:buChar char=""/>
            </a:pPr>
            <a:r>
              <a:rPr lang="en-US" sz="2000" kern="100" dirty="0">
                <a:effectLst/>
                <a:latin typeface="Times New Roman" panose="02020603050405020304" pitchFamily="18" charset="0"/>
                <a:ea typeface="Calibri" panose="020F0502020204030204" pitchFamily="34" charset="0"/>
                <a:cs typeface="Mangal" panose="02040503050203030202" pitchFamily="18" charset="0"/>
              </a:rPr>
              <a:t>Adapting to diverse cultural norms and expectations (</a:t>
            </a:r>
            <a:r>
              <a:rPr lang="en-US" sz="2000" kern="100" dirty="0" err="1">
                <a:effectLst/>
                <a:latin typeface="Times New Roman" panose="02020603050405020304" pitchFamily="18" charset="0"/>
                <a:ea typeface="Calibri" panose="020F0502020204030204" pitchFamily="34" charset="0"/>
                <a:cs typeface="Mangal" panose="02040503050203030202" pitchFamily="18" charset="0"/>
              </a:rPr>
              <a:t>Kumpfer</a:t>
            </a:r>
            <a:r>
              <a:rPr lang="en-US" sz="2000" kern="100" dirty="0">
                <a:effectLst/>
                <a:latin typeface="Times New Roman" panose="02020603050405020304" pitchFamily="18" charset="0"/>
                <a:ea typeface="Calibri" panose="020F0502020204030204" pitchFamily="34" charset="0"/>
                <a:cs typeface="Mangal" panose="02040503050203030202" pitchFamily="18" charset="0"/>
              </a:rPr>
              <a:t>, </a:t>
            </a:r>
            <a:r>
              <a:rPr lang="en-US" sz="2000" kern="100" dirty="0" err="1">
                <a:effectLst/>
                <a:latin typeface="Times New Roman" panose="02020603050405020304" pitchFamily="18" charset="0"/>
                <a:ea typeface="Calibri" panose="020F0502020204030204" pitchFamily="34" charset="0"/>
                <a:cs typeface="Mangal" panose="02040503050203030202" pitchFamily="18" charset="0"/>
              </a:rPr>
              <a:t>Magalhães</a:t>
            </a:r>
            <a:r>
              <a:rPr lang="en-US" sz="2000" kern="100" dirty="0">
                <a:effectLst/>
                <a:latin typeface="Times New Roman" panose="02020603050405020304" pitchFamily="18" charset="0"/>
                <a:ea typeface="Calibri" panose="020F0502020204030204" pitchFamily="34" charset="0"/>
                <a:cs typeface="Mangal" panose="02040503050203030202" pitchFamily="18" charset="0"/>
              </a:rPr>
              <a:t>, and Xie, 2017).</a:t>
            </a:r>
            <a:endParaRPr lang="en-IN" sz="2000" kern="100" dirty="0">
              <a:effectLst/>
              <a:latin typeface="Times New Roman" panose="02020603050405020304" pitchFamily="18" charset="0"/>
              <a:ea typeface="Calibri" panose="020F0502020204030204" pitchFamily="34" charset="0"/>
              <a:cs typeface="Mangal" panose="02040503050203030202" pitchFamily="18" charset="0"/>
            </a:endParaRPr>
          </a:p>
        </p:txBody>
      </p:sp>
      <p:cxnSp>
        <p:nvCxnSpPr>
          <p:cNvPr id="18" name="Straight Connector 17">
            <a:extLst>
              <a:ext uri="{FF2B5EF4-FFF2-40B4-BE49-F238E27FC236}">
                <a16:creationId xmlns:a16="http://schemas.microsoft.com/office/drawing/2014/main" id="{99309E4A-5F81-4CAB-B5DB-AB4EB90C71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602477" y="2548218"/>
            <a:ext cx="589522" cy="430978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95844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F2280E7-C41F-468E-9B90-F9CCEFF116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AC20AB-7509-596F-3157-7BCC2449537C}"/>
              </a:ext>
            </a:extLst>
          </p:cNvPr>
          <p:cNvSpPr>
            <a:spLocks noGrp="1"/>
          </p:cNvSpPr>
          <p:nvPr>
            <p:ph type="title"/>
          </p:nvPr>
        </p:nvSpPr>
        <p:spPr>
          <a:xfrm>
            <a:off x="449608" y="2762242"/>
            <a:ext cx="3456065" cy="1333515"/>
          </a:xfrm>
        </p:spPr>
        <p:txBody>
          <a:bodyPr anchor="t">
            <a:normAutofit/>
          </a:bodyPr>
          <a:lstStyle/>
          <a:p>
            <a:r>
              <a:rPr lang="en-US" sz="3600" b="1" kern="100" dirty="0">
                <a:effectLst/>
                <a:latin typeface="Times New Roman" panose="02020603050405020304" pitchFamily="18" charset="0"/>
                <a:ea typeface="Times New Roman" panose="02020603050405020304" pitchFamily="18" charset="0"/>
                <a:cs typeface="Mangal" panose="02040503050203030202" pitchFamily="18" charset="0"/>
              </a:rPr>
              <a:t>Anticipated Impact</a:t>
            </a:r>
            <a:endParaRPr lang="en-IN" sz="3600" dirty="0"/>
          </a:p>
        </p:txBody>
      </p:sp>
      <p:cxnSp>
        <p:nvCxnSpPr>
          <p:cNvPr id="30" name="Straight Connector 29">
            <a:extLst>
              <a:ext uri="{FF2B5EF4-FFF2-40B4-BE49-F238E27FC236}">
                <a16:creationId xmlns:a16="http://schemas.microsoft.com/office/drawing/2014/main" id="{546BEE7D-E1CB-4E40-A841-6C2F1C6D3E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89111" y="6954"/>
            <a:ext cx="709684" cy="684409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7A7FAF3-0336-4EB0-BFEE-05F79B6C2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52934" y="-6954"/>
            <a:ext cx="322728"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C643664-FA5D-4ECF-F6EB-B817D055ED8A}"/>
              </a:ext>
            </a:extLst>
          </p:cNvPr>
          <p:cNvSpPr>
            <a:spLocks noGrp="1"/>
          </p:cNvSpPr>
          <p:nvPr>
            <p:ph idx="1"/>
          </p:nvPr>
        </p:nvSpPr>
        <p:spPr>
          <a:xfrm>
            <a:off x="4572000" y="533401"/>
            <a:ext cx="6477000" cy="5771480"/>
          </a:xfrm>
        </p:spPr>
        <p:txBody>
          <a:bodyPr anchor="ctr">
            <a:normAutofit/>
          </a:bodyPr>
          <a:lstStyle/>
          <a:p>
            <a:pPr marL="0" indent="0" algn="just">
              <a:lnSpc>
                <a:spcPct val="90000"/>
              </a:lnSpc>
              <a:spcAft>
                <a:spcPts val="800"/>
              </a:spcAft>
              <a:buNone/>
            </a:pPr>
            <a:r>
              <a:rPr lang="en-US" sz="2700" b="1" kern="100" dirty="0">
                <a:effectLst/>
                <a:latin typeface="Times New Roman" panose="02020603050405020304" pitchFamily="18" charset="0"/>
                <a:ea typeface="Calibri" panose="020F0502020204030204" pitchFamily="34" charset="0"/>
                <a:cs typeface="Mangal" panose="02040503050203030202" pitchFamily="18" charset="0"/>
              </a:rPr>
              <a:t>Economic Impact:</a:t>
            </a:r>
            <a:endParaRPr lang="en-IN" sz="2700" kern="100" dirty="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90000"/>
              </a:lnSpc>
              <a:buFont typeface="Symbol" panose="05050102010706020507" pitchFamily="18" charset="2"/>
              <a:buChar char=""/>
            </a:pPr>
            <a:r>
              <a:rPr lang="en-US" sz="2700" kern="100" dirty="0">
                <a:effectLst/>
                <a:latin typeface="Times New Roman" panose="02020603050405020304" pitchFamily="18" charset="0"/>
                <a:ea typeface="Calibri" panose="020F0502020204030204" pitchFamily="34" charset="0"/>
                <a:cs typeface="Mangal" panose="02040503050203030202" pitchFamily="18" charset="0"/>
              </a:rPr>
              <a:t>Boost the local economy through vendor and service provider opportunities.</a:t>
            </a:r>
            <a:endParaRPr lang="en-IN" sz="2700" kern="100" dirty="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90000"/>
              </a:lnSpc>
              <a:spcAft>
                <a:spcPts val="800"/>
              </a:spcAft>
              <a:buFont typeface="Symbol" panose="05050102010706020507" pitchFamily="18" charset="2"/>
              <a:buChar char=""/>
            </a:pPr>
            <a:r>
              <a:rPr lang="en-US" sz="2700" kern="100" dirty="0">
                <a:effectLst/>
                <a:latin typeface="Times New Roman" panose="02020603050405020304" pitchFamily="18" charset="0"/>
                <a:ea typeface="Calibri" panose="020F0502020204030204" pitchFamily="34" charset="0"/>
                <a:cs typeface="Mangal" panose="02040503050203030202" pitchFamily="18" charset="0"/>
              </a:rPr>
              <a:t>Increase tourism and business for local hospitality services (Hudson, 2017).</a:t>
            </a:r>
            <a:endParaRPr lang="en-IN" sz="2700" kern="100" dirty="0">
              <a:effectLst/>
              <a:latin typeface="Times New Roman" panose="02020603050405020304" pitchFamily="18" charset="0"/>
              <a:ea typeface="Calibri" panose="020F0502020204030204" pitchFamily="34" charset="0"/>
              <a:cs typeface="Mangal" panose="02040503050203030202" pitchFamily="18" charset="0"/>
            </a:endParaRPr>
          </a:p>
          <a:p>
            <a:pPr marL="0" indent="0" algn="just">
              <a:lnSpc>
                <a:spcPct val="90000"/>
              </a:lnSpc>
              <a:spcAft>
                <a:spcPts val="800"/>
              </a:spcAft>
              <a:buNone/>
            </a:pPr>
            <a:r>
              <a:rPr lang="en-US" sz="2700" b="1" kern="100" dirty="0">
                <a:effectLst/>
                <a:latin typeface="Times New Roman" panose="02020603050405020304" pitchFamily="18" charset="0"/>
                <a:ea typeface="Calibri" panose="020F0502020204030204" pitchFamily="34" charset="0"/>
                <a:cs typeface="Mangal" panose="02040503050203030202" pitchFamily="18" charset="0"/>
              </a:rPr>
              <a:t>Social Impact:</a:t>
            </a:r>
            <a:endParaRPr lang="en-IN" sz="2700" kern="100" dirty="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90000"/>
              </a:lnSpc>
              <a:buFont typeface="Symbol" panose="05050102010706020507" pitchFamily="18" charset="2"/>
              <a:buChar char=""/>
            </a:pPr>
            <a:r>
              <a:rPr lang="en-US" sz="2700" kern="100" dirty="0">
                <a:effectLst/>
                <a:latin typeface="Times New Roman" panose="02020603050405020304" pitchFamily="18" charset="0"/>
                <a:ea typeface="Calibri" panose="020F0502020204030204" pitchFamily="34" charset="0"/>
                <a:cs typeface="Mangal" panose="02040503050203030202" pitchFamily="18" charset="0"/>
              </a:rPr>
              <a:t>Raising awareness of inclusive practices and EDI challenges hospitality.</a:t>
            </a:r>
            <a:endParaRPr lang="en-IN" sz="2700" kern="100" dirty="0">
              <a:effectLst/>
              <a:latin typeface="Times New Roman" panose="02020603050405020304" pitchFamily="18" charset="0"/>
              <a:ea typeface="Calibri" panose="020F0502020204030204" pitchFamily="34" charset="0"/>
              <a:cs typeface="Mangal" panose="02040503050203030202" pitchFamily="18" charset="0"/>
            </a:endParaRPr>
          </a:p>
          <a:p>
            <a:pPr marL="342900" lvl="0" indent="-342900" algn="just">
              <a:lnSpc>
                <a:spcPct val="90000"/>
              </a:lnSpc>
              <a:spcAft>
                <a:spcPts val="800"/>
              </a:spcAft>
              <a:buFont typeface="Symbol" panose="05050102010706020507" pitchFamily="18" charset="2"/>
              <a:buChar char=""/>
            </a:pPr>
            <a:r>
              <a:rPr lang="en-US" sz="2700" kern="100" dirty="0">
                <a:effectLst/>
                <a:latin typeface="Times New Roman" panose="02020603050405020304" pitchFamily="18" charset="0"/>
                <a:ea typeface="Calibri" panose="020F0502020204030204" pitchFamily="34" charset="0"/>
                <a:cs typeface="Mangal" panose="02040503050203030202" pitchFamily="18" charset="0"/>
              </a:rPr>
              <a:t>Promoting cultural understanding and equality (</a:t>
            </a:r>
            <a:r>
              <a:rPr lang="en-US" sz="2700" kern="100" dirty="0" err="1">
                <a:effectLst/>
                <a:latin typeface="Times New Roman" panose="02020603050405020304" pitchFamily="18" charset="0"/>
                <a:ea typeface="Calibri" panose="020F0502020204030204" pitchFamily="34" charset="0"/>
                <a:cs typeface="Mangal" panose="02040503050203030202" pitchFamily="18" charset="0"/>
              </a:rPr>
              <a:t>Kalargyrou</a:t>
            </a:r>
            <a:r>
              <a:rPr lang="en-US" sz="2700" kern="100" dirty="0">
                <a:effectLst/>
                <a:latin typeface="Times New Roman" panose="02020603050405020304" pitchFamily="18" charset="0"/>
                <a:ea typeface="Calibri" panose="020F0502020204030204" pitchFamily="34" charset="0"/>
                <a:cs typeface="Mangal" panose="02040503050203030202" pitchFamily="18" charset="0"/>
              </a:rPr>
              <a:t>, </a:t>
            </a:r>
            <a:r>
              <a:rPr lang="en-US" sz="2700" kern="100" dirty="0" err="1">
                <a:effectLst/>
                <a:latin typeface="Times New Roman" panose="02020603050405020304" pitchFamily="18" charset="0"/>
                <a:ea typeface="Calibri" panose="020F0502020204030204" pitchFamily="34" charset="0"/>
                <a:cs typeface="Mangal" panose="02040503050203030202" pitchFamily="18" charset="0"/>
              </a:rPr>
              <a:t>Kalargiros</a:t>
            </a:r>
            <a:r>
              <a:rPr lang="en-US" sz="2700" kern="100" dirty="0">
                <a:effectLst/>
                <a:latin typeface="Times New Roman" panose="02020603050405020304" pitchFamily="18" charset="0"/>
                <a:ea typeface="Calibri" panose="020F0502020204030204" pitchFamily="34" charset="0"/>
                <a:cs typeface="Mangal" panose="02040503050203030202" pitchFamily="18" charset="0"/>
              </a:rPr>
              <a:t>, and Kutz, 2020).</a:t>
            </a:r>
            <a:endParaRPr lang="en-IN" sz="2700" kern="100" dirty="0">
              <a:effectLst/>
              <a:latin typeface="Times New Roman" panose="02020603050405020304" pitchFamily="18" charset="0"/>
              <a:ea typeface="Calibri" panose="020F0502020204030204" pitchFamily="34" charset="0"/>
              <a:cs typeface="Mangal" panose="02040503050203030202" pitchFamily="18" charset="0"/>
            </a:endParaRPr>
          </a:p>
        </p:txBody>
      </p:sp>
    </p:spTree>
    <p:extLst>
      <p:ext uri="{BB962C8B-B14F-4D97-AF65-F5344CB8AC3E}">
        <p14:creationId xmlns:p14="http://schemas.microsoft.com/office/powerpoint/2010/main" val="24339534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1775E6C-9FE7-4AE4-ABE7-2568D95DE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F1D8699-067D-4768-9F87-3E302B3797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98746E-6C74-685F-71D4-D224EEE38275}"/>
              </a:ext>
            </a:extLst>
          </p:cNvPr>
          <p:cNvSpPr>
            <a:spLocks noGrp="1"/>
          </p:cNvSpPr>
          <p:nvPr>
            <p:ph type="title"/>
          </p:nvPr>
        </p:nvSpPr>
        <p:spPr>
          <a:xfrm>
            <a:off x="1129553" y="533401"/>
            <a:ext cx="8695167" cy="1677894"/>
          </a:xfrm>
        </p:spPr>
        <p:txBody>
          <a:bodyPr>
            <a:normAutofit/>
          </a:bodyPr>
          <a:lstStyle/>
          <a:p>
            <a:r>
              <a:rPr lang="en-US" b="1" kern="100">
                <a:effectLst/>
                <a:latin typeface="Times New Roman" panose="02020603050405020304" pitchFamily="18" charset="0"/>
                <a:ea typeface="Times New Roman" panose="02020603050405020304" pitchFamily="18" charset="0"/>
                <a:cs typeface="Mangal" panose="02040503050203030202" pitchFamily="18" charset="0"/>
              </a:rPr>
              <a:t>Conclusion</a:t>
            </a:r>
            <a:endParaRPr lang="en-IN" dirty="0"/>
          </a:p>
        </p:txBody>
      </p:sp>
      <p:cxnSp>
        <p:nvCxnSpPr>
          <p:cNvPr id="12" name="Straight Connector 11">
            <a:extLst>
              <a:ext uri="{FF2B5EF4-FFF2-40B4-BE49-F238E27FC236}">
                <a16:creationId xmlns:a16="http://schemas.microsoft.com/office/drawing/2014/main" id="{E8A66062-E0FE-4EE7-9840-EC05B87ACF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4358640" cy="5334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CA63164-1B1B-8ED4-F640-A2D7E3F86AA1}"/>
              </a:ext>
            </a:extLst>
          </p:cNvPr>
          <p:cNvSpPr>
            <a:spLocks noGrp="1"/>
          </p:cNvSpPr>
          <p:nvPr>
            <p:ph idx="1"/>
          </p:nvPr>
        </p:nvSpPr>
        <p:spPr>
          <a:xfrm>
            <a:off x="1129554" y="2211294"/>
            <a:ext cx="9299688" cy="3869766"/>
          </a:xfrm>
        </p:spPr>
        <p:txBody>
          <a:bodyPr anchor="ctr">
            <a:normAutofit fontScale="92500"/>
          </a:bodyPr>
          <a:lstStyle/>
          <a:p>
            <a:pPr marL="0" indent="0" algn="just">
              <a:lnSpc>
                <a:spcPct val="150000"/>
              </a:lnSpc>
              <a:spcAft>
                <a:spcPts val="800"/>
              </a:spcAft>
              <a:buNone/>
            </a:pPr>
            <a:r>
              <a:rPr lang="en-US" kern="100" dirty="0">
                <a:effectLst/>
                <a:latin typeface="Times New Roman" panose="02020603050405020304" pitchFamily="18" charset="0"/>
                <a:ea typeface="Calibri" panose="020F0502020204030204" pitchFamily="34" charset="0"/>
                <a:cs typeface="Mangal" panose="02040503050203030202" pitchFamily="18" charset="0"/>
              </a:rPr>
              <a:t>"The Harmony Code: The "Bridging Cultures Through Hospitality and Technology 2025" framework creates projected scenarios that allow researchers to identify significant outcomes from their feasibility evaluations. Through the integration of EDI principles with technology capabilities, the event serves as a platform for delivering vital knowledge about hotel and tourism operational modifications. Project planning based on market understanding ensures every component needed for success becomes part of this initiative.</a:t>
            </a:r>
            <a:endParaRPr lang="en-IN" kern="100" dirty="0">
              <a:effectLst/>
              <a:latin typeface="Times New Roman" panose="02020603050405020304" pitchFamily="18" charset="0"/>
              <a:ea typeface="Calibri" panose="020F0502020204030204" pitchFamily="34" charset="0"/>
              <a:cs typeface="Mangal" panose="02040503050203030202" pitchFamily="18" charset="0"/>
            </a:endParaRPr>
          </a:p>
        </p:txBody>
      </p:sp>
      <p:cxnSp>
        <p:nvCxnSpPr>
          <p:cNvPr id="14" name="Straight Connector 13">
            <a:extLst>
              <a:ext uri="{FF2B5EF4-FFF2-40B4-BE49-F238E27FC236}">
                <a16:creationId xmlns:a16="http://schemas.microsoft.com/office/drawing/2014/main" id="{7A364443-B44B-44C9-B8C4-AED23CB621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10633"/>
            <a:ext cx="1398104" cy="4450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3087726-EFA7-48B6-8527-80902BB558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282519" y="-10633"/>
            <a:ext cx="1909481" cy="505477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84CA14D-52DC-4F3C-A1CE-235B99A179A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02400" y="0"/>
            <a:ext cx="5689600" cy="163342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3B4C179-2540-4304-9C9C-2AAAA53EFD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718313"/>
            <a:ext cx="5357757" cy="115032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5950BAB-F521-4A52-A263-D105789771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779565" y="6033977"/>
            <a:ext cx="3412435" cy="83465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26385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3E0373C-BDE9-4FAA-892A-B226DD970D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23">
            <a:extLst>
              <a:ext uri="{FF2B5EF4-FFF2-40B4-BE49-F238E27FC236}">
                <a16:creationId xmlns:a16="http://schemas.microsoft.com/office/drawing/2014/main" id="{FC2BFFFF-16DA-434F-B48D-28B539690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5979"/>
            <a:ext cx="3448424" cy="6932218"/>
          </a:xfrm>
          <a:custGeom>
            <a:avLst/>
            <a:gdLst>
              <a:gd name="connsiteX0" fmla="*/ 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0 w 5803153"/>
              <a:gd name="connsiteY4" fmla="*/ 0 h 6857998"/>
              <a:gd name="connsiteX0" fmla="*/ 1016000 w 5803153"/>
              <a:gd name="connsiteY0" fmla="*/ 0 h 6857998"/>
              <a:gd name="connsiteX1" fmla="*/ 5803153 w 5803153"/>
              <a:gd name="connsiteY1" fmla="*/ 0 h 6857998"/>
              <a:gd name="connsiteX2" fmla="*/ 5803153 w 5803153"/>
              <a:gd name="connsiteY2" fmla="*/ 6857998 h 6857998"/>
              <a:gd name="connsiteX3" fmla="*/ 0 w 5803153"/>
              <a:gd name="connsiteY3" fmla="*/ 6857998 h 6857998"/>
              <a:gd name="connsiteX4" fmla="*/ 1016000 w 5803153"/>
              <a:gd name="connsiteY4" fmla="*/ 0 h 6857998"/>
              <a:gd name="connsiteX0" fmla="*/ 133872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338729 w 6125882"/>
              <a:gd name="connsiteY4" fmla="*/ 0 h 6857998"/>
              <a:gd name="connsiteX0" fmla="*/ 1697317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697317 w 6125882"/>
              <a:gd name="connsiteY4" fmla="*/ 0 h 6857998"/>
              <a:gd name="connsiteX0" fmla="*/ 2702091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2702091 w 6125882"/>
              <a:gd name="connsiteY4" fmla="*/ 0 h 6857998"/>
              <a:gd name="connsiteX0" fmla="*/ 1215089 w 6125882"/>
              <a:gd name="connsiteY0" fmla="*/ 0 h 6857998"/>
              <a:gd name="connsiteX1" fmla="*/ 6125882 w 6125882"/>
              <a:gd name="connsiteY1" fmla="*/ 0 h 6857998"/>
              <a:gd name="connsiteX2" fmla="*/ 6125882 w 6125882"/>
              <a:gd name="connsiteY2" fmla="*/ 6857998 h 6857998"/>
              <a:gd name="connsiteX3" fmla="*/ 0 w 6125882"/>
              <a:gd name="connsiteY3" fmla="*/ 6846045 h 6857998"/>
              <a:gd name="connsiteX4" fmla="*/ 1215089 w 6125882"/>
              <a:gd name="connsiteY4" fmla="*/ 0 h 6857998"/>
              <a:gd name="connsiteX0" fmla="*/ 1222204 w 6132997"/>
              <a:gd name="connsiteY0" fmla="*/ 0 h 6881904"/>
              <a:gd name="connsiteX1" fmla="*/ 6132997 w 6132997"/>
              <a:gd name="connsiteY1" fmla="*/ 0 h 6881904"/>
              <a:gd name="connsiteX2" fmla="*/ 6132997 w 6132997"/>
              <a:gd name="connsiteY2" fmla="*/ 6857998 h 6881904"/>
              <a:gd name="connsiteX3" fmla="*/ 0 w 6132997"/>
              <a:gd name="connsiteY3" fmla="*/ 6881904 h 6881904"/>
              <a:gd name="connsiteX4" fmla="*/ 1222204 w 6132997"/>
              <a:gd name="connsiteY4" fmla="*/ 0 h 6881904"/>
              <a:gd name="connsiteX0" fmla="*/ 1348644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348644 w 6132997"/>
              <a:gd name="connsiteY4" fmla="*/ 0 h 6893857"/>
              <a:gd name="connsiteX0" fmla="*/ 1457021 w 6132997"/>
              <a:gd name="connsiteY0" fmla="*/ 0 h 6893857"/>
              <a:gd name="connsiteX1" fmla="*/ 6132997 w 6132997"/>
              <a:gd name="connsiteY1" fmla="*/ 11953 h 6893857"/>
              <a:gd name="connsiteX2" fmla="*/ 6132997 w 6132997"/>
              <a:gd name="connsiteY2" fmla="*/ 6869951 h 6893857"/>
              <a:gd name="connsiteX3" fmla="*/ 0 w 6132997"/>
              <a:gd name="connsiteY3" fmla="*/ 6893857 h 6893857"/>
              <a:gd name="connsiteX4" fmla="*/ 1457021 w 6132997"/>
              <a:gd name="connsiteY4" fmla="*/ 0 h 6893857"/>
              <a:gd name="connsiteX0" fmla="*/ 1754909 w 6430885"/>
              <a:gd name="connsiteY0" fmla="*/ 0 h 6869951"/>
              <a:gd name="connsiteX1" fmla="*/ 6430885 w 6430885"/>
              <a:gd name="connsiteY1" fmla="*/ 11953 h 6869951"/>
              <a:gd name="connsiteX2" fmla="*/ 6430885 w 6430885"/>
              <a:gd name="connsiteY2" fmla="*/ 6869951 h 6869951"/>
              <a:gd name="connsiteX3" fmla="*/ 0 w 6430885"/>
              <a:gd name="connsiteY3" fmla="*/ 6869951 h 6869951"/>
              <a:gd name="connsiteX4" fmla="*/ 1754909 w 6430885"/>
              <a:gd name="connsiteY4" fmla="*/ 0 h 6869951"/>
              <a:gd name="connsiteX0" fmla="*/ 2023235 w 6699211"/>
              <a:gd name="connsiteY0" fmla="*/ 0 h 6869951"/>
              <a:gd name="connsiteX1" fmla="*/ 6699211 w 6699211"/>
              <a:gd name="connsiteY1" fmla="*/ 11953 h 6869951"/>
              <a:gd name="connsiteX2" fmla="*/ 6699211 w 6699211"/>
              <a:gd name="connsiteY2" fmla="*/ 6869951 h 6869951"/>
              <a:gd name="connsiteX3" fmla="*/ 0 w 6699211"/>
              <a:gd name="connsiteY3" fmla="*/ 6856303 h 6869951"/>
              <a:gd name="connsiteX4" fmla="*/ 2023235 w 6699211"/>
              <a:gd name="connsiteY4" fmla="*/ 0 h 6869951"/>
              <a:gd name="connsiteX0" fmla="*/ 2702995 w 6699211"/>
              <a:gd name="connsiteY0" fmla="*/ 42638 h 6857998"/>
              <a:gd name="connsiteX1" fmla="*/ 6699211 w 6699211"/>
              <a:gd name="connsiteY1" fmla="*/ 0 h 6857998"/>
              <a:gd name="connsiteX2" fmla="*/ 6699211 w 6699211"/>
              <a:gd name="connsiteY2" fmla="*/ 6857998 h 6857998"/>
              <a:gd name="connsiteX3" fmla="*/ 0 w 6699211"/>
              <a:gd name="connsiteY3" fmla="*/ 6844350 h 6857998"/>
              <a:gd name="connsiteX4" fmla="*/ 2702995 w 6699211"/>
              <a:gd name="connsiteY4" fmla="*/ 42638 h 6857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99211" h="6857998">
                <a:moveTo>
                  <a:pt x="2702995" y="42638"/>
                </a:moveTo>
                <a:lnTo>
                  <a:pt x="6699211" y="0"/>
                </a:lnTo>
                <a:lnTo>
                  <a:pt x="6699211" y="6857998"/>
                </a:lnTo>
                <a:lnTo>
                  <a:pt x="0" y="6844350"/>
                </a:lnTo>
                <a:lnTo>
                  <a:pt x="2702995" y="42638"/>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5275E2-8345-594A-5601-1DCF72C59ADF}"/>
              </a:ext>
            </a:extLst>
          </p:cNvPr>
          <p:cNvSpPr>
            <a:spLocks noGrp="1"/>
          </p:cNvSpPr>
          <p:nvPr>
            <p:ph type="title"/>
          </p:nvPr>
        </p:nvSpPr>
        <p:spPr>
          <a:xfrm>
            <a:off x="240259" y="795089"/>
            <a:ext cx="3102547" cy="1393476"/>
          </a:xfrm>
        </p:spPr>
        <p:txBody>
          <a:bodyPr anchor="t">
            <a:normAutofit/>
          </a:bodyPr>
          <a:lstStyle/>
          <a:p>
            <a:r>
              <a:rPr lang="en-US" sz="3200" b="1" kern="100" dirty="0">
                <a:effectLst/>
                <a:latin typeface="Times New Roman" panose="02020603050405020304" pitchFamily="18" charset="0"/>
                <a:ea typeface="Times New Roman" panose="02020603050405020304" pitchFamily="18" charset="0"/>
                <a:cs typeface="Mangal" panose="02040503050203030202" pitchFamily="18" charset="0"/>
              </a:rPr>
              <a:t>References</a:t>
            </a:r>
            <a:endParaRPr lang="en-IN" sz="3200" dirty="0"/>
          </a:p>
        </p:txBody>
      </p:sp>
      <p:cxnSp>
        <p:nvCxnSpPr>
          <p:cNvPr id="12" name="Straight Connector 11">
            <a:extLst>
              <a:ext uri="{FF2B5EF4-FFF2-40B4-BE49-F238E27FC236}">
                <a16:creationId xmlns:a16="http://schemas.microsoft.com/office/drawing/2014/main" id="{E8EAD419-2D3B-4CD6-A841-F11CA09440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329451"/>
            <a:ext cx="6096000" cy="1528549"/>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79473F1-993E-B225-6629-222D12B27CCD}"/>
              </a:ext>
            </a:extLst>
          </p:cNvPr>
          <p:cNvSpPr>
            <a:spLocks noGrp="1"/>
          </p:cNvSpPr>
          <p:nvPr>
            <p:ph idx="1"/>
          </p:nvPr>
        </p:nvSpPr>
        <p:spPr>
          <a:xfrm>
            <a:off x="3900792" y="533400"/>
            <a:ext cx="7286018" cy="5791199"/>
          </a:xfrm>
        </p:spPr>
        <p:txBody>
          <a:bodyPr anchor="ctr">
            <a:normAutofit fontScale="92500" lnSpcReduction="10000"/>
          </a:bodyPr>
          <a:lstStyle/>
          <a:p>
            <a:pPr marL="0" indent="0" algn="just">
              <a:lnSpc>
                <a:spcPct val="90000"/>
              </a:lnSpc>
              <a:buNone/>
            </a:pPr>
            <a:r>
              <a:rPr lang="en-IN" sz="900" dirty="0" err="1"/>
              <a:t>Benckendorff</a:t>
            </a:r>
            <a:r>
              <a:rPr lang="en-IN" sz="900" dirty="0"/>
              <a:t>, P.J., Xiang, Z. and Sheldon, P.J., (2019). Tourism information technology. Cabi.</a:t>
            </a:r>
          </a:p>
          <a:p>
            <a:pPr marL="0" indent="0" algn="just">
              <a:lnSpc>
                <a:spcPct val="90000"/>
              </a:lnSpc>
              <a:buNone/>
            </a:pPr>
            <a:r>
              <a:rPr lang="en-IN" sz="900" dirty="0" err="1"/>
              <a:t>Bowdin</a:t>
            </a:r>
            <a:r>
              <a:rPr lang="en-IN" sz="900" dirty="0"/>
              <a:t>, G.A., Allen, J., Harris, R., Jago, L., </a:t>
            </a:r>
            <a:r>
              <a:rPr lang="en-IN" sz="900" dirty="0" err="1"/>
              <a:t>O'toole</a:t>
            </a:r>
            <a:r>
              <a:rPr lang="en-IN" sz="900" dirty="0"/>
              <a:t>, W. and McDonnell, I., (2023). Events management. Routledge.</a:t>
            </a:r>
          </a:p>
          <a:p>
            <a:pPr marL="0" indent="0" algn="just">
              <a:lnSpc>
                <a:spcPct val="90000"/>
              </a:lnSpc>
              <a:buNone/>
            </a:pPr>
            <a:r>
              <a:rPr lang="en-IN" sz="900" dirty="0"/>
              <a:t>Celestin, M. and Vanitha, N., (2020). The diversity dividend: Why inclusive leadership drives innovation. International Journal of Applied and Advanced Scientific Research (IJAASR), 5(2), pp.47-54.</a:t>
            </a:r>
          </a:p>
          <a:p>
            <a:pPr marL="0" indent="0" algn="just">
              <a:lnSpc>
                <a:spcPct val="90000"/>
              </a:lnSpc>
              <a:buNone/>
            </a:pPr>
            <a:r>
              <a:rPr lang="en-IN" sz="900" dirty="0" err="1"/>
              <a:t>Cossich</a:t>
            </a:r>
            <a:r>
              <a:rPr lang="en-IN" sz="900" dirty="0"/>
              <a:t>, V.R., </a:t>
            </a:r>
            <a:r>
              <a:rPr lang="en-IN" sz="900" dirty="0" err="1"/>
              <a:t>Carlgren</a:t>
            </a:r>
            <a:r>
              <a:rPr lang="en-IN" sz="900" dirty="0"/>
              <a:t>, D., </a:t>
            </a:r>
            <a:r>
              <a:rPr lang="en-IN" sz="900" dirty="0" err="1"/>
              <a:t>Holash</a:t>
            </a:r>
            <a:r>
              <a:rPr lang="en-IN" sz="900" dirty="0"/>
              <a:t>, R.J. and Katz, L., (2023). Technological breakthroughs in sport: Current practice and future potential of artificial intelligence, virtual reality, augmented reality, and modern data visualization in performance analysis. Applied Sciences, 13(23), p.12965.</a:t>
            </a:r>
          </a:p>
          <a:p>
            <a:pPr marL="0" indent="0" algn="just">
              <a:lnSpc>
                <a:spcPct val="90000"/>
              </a:lnSpc>
              <a:buNone/>
            </a:pPr>
            <a:r>
              <a:rPr lang="en-IN" sz="900" dirty="0"/>
              <a:t>Donald, M., (2024). Industry view: Reimagining customer experience in the hospitality and tourism industries: Navigating evolving values and expanding authenticity in the post-pandemic landscape. In Consumer Behaviour in Hospitality and Tourism (pp. 256-264). Routledge.</a:t>
            </a:r>
          </a:p>
          <a:p>
            <a:pPr marL="0" indent="0" algn="just">
              <a:lnSpc>
                <a:spcPct val="90000"/>
              </a:lnSpc>
              <a:buNone/>
            </a:pPr>
            <a:r>
              <a:rPr lang="en-IN" sz="900" dirty="0" err="1"/>
              <a:t>Eweje</a:t>
            </a:r>
            <a:r>
              <a:rPr lang="en-IN" sz="900" dirty="0"/>
              <a:t>, G., Sajjad, A., Nath, S.D. and Kobayashi, K., (2021). Multi-stakeholder partnerships: A catalyst to achieve sustainable development goals. Marketing Intelligence &amp; Planning, 39(2), pp.186-212.</a:t>
            </a:r>
          </a:p>
          <a:p>
            <a:pPr marL="0" indent="0" algn="just">
              <a:lnSpc>
                <a:spcPct val="90000"/>
              </a:lnSpc>
              <a:buNone/>
            </a:pPr>
            <a:r>
              <a:rPr lang="en-IN" sz="900" dirty="0" err="1"/>
              <a:t>Flander</a:t>
            </a:r>
            <a:r>
              <a:rPr lang="en-IN" sz="900" dirty="0"/>
              <a:t>, S., (2019). Presence transported—Exploring futures of virtual collaboration through designed visions (Master's thesis).</a:t>
            </a:r>
          </a:p>
          <a:p>
            <a:pPr marL="0" indent="0" algn="just">
              <a:lnSpc>
                <a:spcPct val="90000"/>
              </a:lnSpc>
              <a:buNone/>
            </a:pPr>
            <a:r>
              <a:rPr lang="en-IN" sz="900" dirty="0"/>
              <a:t>Hudson, S., (2017). Marketing for tourism, hospitality &amp; events: a global &amp; digital approach.</a:t>
            </a:r>
          </a:p>
          <a:p>
            <a:pPr marL="0" indent="0" algn="just">
              <a:lnSpc>
                <a:spcPct val="90000"/>
              </a:lnSpc>
              <a:buNone/>
            </a:pPr>
            <a:r>
              <a:rPr lang="en-IN" sz="900" dirty="0"/>
              <a:t>Johanson, J.E. and </a:t>
            </a:r>
            <a:r>
              <a:rPr lang="en-IN" sz="900" dirty="0" err="1"/>
              <a:t>Vakkuri</a:t>
            </a:r>
            <a:r>
              <a:rPr lang="en-IN" sz="900" dirty="0"/>
              <a:t>, J., (2017). Governing hybrid organisations: Exploring diversity of institutional life. Routledge.</a:t>
            </a:r>
          </a:p>
          <a:p>
            <a:pPr marL="0" indent="0" algn="just">
              <a:lnSpc>
                <a:spcPct val="90000"/>
              </a:lnSpc>
              <a:buNone/>
            </a:pPr>
            <a:r>
              <a:rPr lang="en-IN" sz="900" dirty="0" err="1"/>
              <a:t>Kalargyrou</a:t>
            </a:r>
            <a:r>
              <a:rPr lang="en-IN" sz="900" dirty="0"/>
              <a:t>, V., </a:t>
            </a:r>
            <a:r>
              <a:rPr lang="en-IN" sz="900" dirty="0" err="1"/>
              <a:t>Kalargiros</a:t>
            </a:r>
            <a:r>
              <a:rPr lang="en-IN" sz="900" dirty="0"/>
              <a:t>, E. and Kutz, D., (2020). Social entrepreneurship and disability inclusion in the hospitality industry. International Journal of Hospitality &amp; Tourism Administration, 21(3), pp.308-334.</a:t>
            </a:r>
          </a:p>
          <a:p>
            <a:pPr marL="0" indent="0" algn="just">
              <a:lnSpc>
                <a:spcPct val="90000"/>
              </a:lnSpc>
              <a:buNone/>
            </a:pPr>
            <a:r>
              <a:rPr lang="en-IN" sz="900" dirty="0" err="1"/>
              <a:t>Kumpfer</a:t>
            </a:r>
            <a:r>
              <a:rPr lang="en-IN" sz="900" dirty="0"/>
              <a:t>, K., </a:t>
            </a:r>
            <a:r>
              <a:rPr lang="en-IN" sz="900" dirty="0" err="1"/>
              <a:t>Magalhães</a:t>
            </a:r>
            <a:r>
              <a:rPr lang="en-IN" sz="900" dirty="0"/>
              <a:t>, C. and Xie, J., (2017). Cultural adaptation and implementation of family evidence-based interventions with diverse populations. Prevention Science, 18, pp.649-659.</a:t>
            </a:r>
          </a:p>
          <a:p>
            <a:pPr marL="0" indent="0" algn="just">
              <a:lnSpc>
                <a:spcPct val="90000"/>
              </a:lnSpc>
              <a:buNone/>
            </a:pPr>
            <a:r>
              <a:rPr lang="en-IN" sz="900" dirty="0"/>
              <a:t>Liddy, S., Kerrigan, P. and O’Brien, A., (2023). Exploring the dynamics of EDI leadership in the Irish screen industries: policy, practice and perspective. International Journal of Cultural Policy, 29(6), pp.752-766.</a:t>
            </a:r>
          </a:p>
          <a:p>
            <a:pPr marL="0" indent="0" algn="just">
              <a:lnSpc>
                <a:spcPct val="90000"/>
              </a:lnSpc>
              <a:buNone/>
            </a:pPr>
            <a:r>
              <a:rPr lang="en-IN" sz="900" dirty="0"/>
              <a:t>McDonagh, D., </a:t>
            </a:r>
            <a:r>
              <a:rPr lang="en-IN" sz="900" dirty="0" err="1"/>
              <a:t>Tonning</a:t>
            </a:r>
            <a:r>
              <a:rPr lang="en-IN" sz="900" dirty="0"/>
              <a:t>, K.L., Freeman, B., Birring, E.J., Dimopoulos, M., Harnett, N., </a:t>
            </a:r>
            <a:r>
              <a:rPr lang="en-IN" sz="900" dirty="0" err="1"/>
              <a:t>Skubish</a:t>
            </a:r>
            <a:r>
              <a:rPr lang="en-IN" sz="900" dirty="0"/>
              <a:t>, S., Starrs, C., Mei, S.W.M., </a:t>
            </a:r>
            <a:r>
              <a:rPr lang="en-IN" sz="900" dirty="0" err="1"/>
              <a:t>Vapiwala</a:t>
            </a:r>
            <a:r>
              <a:rPr lang="en-IN" sz="900" dirty="0"/>
              <a:t>, N. and Matthews, K., 2023). An environmental scan of advanced practice radiation therapy in the United States: a PESTEL analysis. International Journal of Radiation Oncology* Biology* Physics, 117(1), pp.11-21.</a:t>
            </a:r>
          </a:p>
          <a:p>
            <a:pPr marL="0" indent="0" algn="just">
              <a:lnSpc>
                <a:spcPct val="90000"/>
              </a:lnSpc>
              <a:buNone/>
            </a:pPr>
            <a:r>
              <a:rPr lang="en-IN" sz="900" dirty="0"/>
              <a:t>Puccinelli, E., </a:t>
            </a:r>
            <a:r>
              <a:rPr lang="en-IN" sz="900" dirty="0" err="1"/>
              <a:t>Zeppilli</a:t>
            </a:r>
            <a:r>
              <a:rPr lang="en-IN" sz="900" dirty="0"/>
              <a:t>, D., </a:t>
            </a:r>
            <a:r>
              <a:rPr lang="en-IN" sz="900" dirty="0" err="1"/>
              <a:t>Stefanoudis</a:t>
            </a:r>
            <a:r>
              <a:rPr lang="en-IN" sz="900" dirty="0"/>
              <a:t>, P.V., </a:t>
            </a:r>
            <a:r>
              <a:rPr lang="en-IN" sz="900" dirty="0" err="1"/>
              <a:t>Wittische</a:t>
            </a:r>
            <a:r>
              <a:rPr lang="en-IN" sz="900" dirty="0"/>
              <a:t>-Helou, A., Kermorgant, M., Fuchs, S., </a:t>
            </a:r>
            <a:r>
              <a:rPr lang="en-IN" sz="900" dirty="0" err="1"/>
              <a:t>Menot</a:t>
            </a:r>
            <a:r>
              <a:rPr lang="en-IN" sz="900" dirty="0"/>
              <a:t>, L., Easton, E.E. and Weber, A.A., (2022). Hybrid conferences: opportunities, challenges and ways forward. Frontiers in Marine Science, 9, p.902772.</a:t>
            </a:r>
          </a:p>
          <a:p>
            <a:pPr marL="0" indent="0" algn="just">
              <a:lnSpc>
                <a:spcPct val="90000"/>
              </a:lnSpc>
              <a:buNone/>
            </a:pPr>
            <a:r>
              <a:rPr lang="en-IN" sz="900" dirty="0"/>
              <a:t>Rahimi, R. and Kozak, M., (2017). Impact of customer relationship management on customer satisfaction: The case of a budget hotel chain. Journal of travel &amp; tourism marketing, 34(1), pp.40-51.</a:t>
            </a:r>
          </a:p>
          <a:p>
            <a:pPr marL="0" indent="0" algn="just">
              <a:lnSpc>
                <a:spcPct val="90000"/>
              </a:lnSpc>
              <a:buNone/>
            </a:pPr>
            <a:r>
              <a:rPr lang="en-IN" sz="900" dirty="0" err="1"/>
              <a:t>Saykılı</a:t>
            </a:r>
            <a:r>
              <a:rPr lang="en-IN" sz="900" dirty="0"/>
              <a:t>, A., (2018). Distance education: Definitions, generations and key concepts and future directions. International Journal of Contemporary Educational Research, 5(1), pp.2-17.</a:t>
            </a:r>
          </a:p>
          <a:p>
            <a:pPr marL="0" indent="0" algn="just">
              <a:lnSpc>
                <a:spcPct val="90000"/>
              </a:lnSpc>
              <a:buNone/>
            </a:pPr>
            <a:r>
              <a:rPr lang="en-IN" sz="900" dirty="0"/>
              <a:t>Schofield, P., Crowther, P., Jago, L., Heeley, J. and Taylor, S., (2018). Collaborative innovation: catalyst for a destination’s event success. International Journal of Contemporary Hospitality Management, 30(6), pp.2499-2516.</a:t>
            </a:r>
          </a:p>
          <a:p>
            <a:pPr marL="0" indent="0" algn="just">
              <a:lnSpc>
                <a:spcPct val="90000"/>
              </a:lnSpc>
              <a:buNone/>
            </a:pPr>
            <a:r>
              <a:rPr lang="en-IN" sz="900" dirty="0" err="1"/>
              <a:t>Spanaki</a:t>
            </a:r>
            <a:r>
              <a:rPr lang="en-IN" sz="900" dirty="0"/>
              <a:t>, M.Z., (2024). Management of new procedures' implementations risks in the hotel industry: A case study from Crete, Greece.</a:t>
            </a:r>
          </a:p>
          <a:p>
            <a:pPr marL="0" indent="0" algn="just">
              <a:lnSpc>
                <a:spcPct val="90000"/>
              </a:lnSpc>
              <a:buNone/>
            </a:pPr>
            <a:r>
              <a:rPr lang="en-IN" sz="900" dirty="0" err="1"/>
              <a:t>Wolbring</a:t>
            </a:r>
            <a:r>
              <a:rPr lang="en-IN" sz="900" dirty="0"/>
              <a:t>, G. and Nguyen, A., (2023). Equity/equality, diversity and inclusion, and other EDI phrases and EDI policy frameworks: A scoping review. Trends in Higher Education, 2(1), pp.168-237.</a:t>
            </a:r>
          </a:p>
          <a:p>
            <a:pPr marL="0" indent="0" algn="just">
              <a:lnSpc>
                <a:spcPct val="90000"/>
              </a:lnSpc>
              <a:buNone/>
            </a:pPr>
            <a:r>
              <a:rPr lang="en-IN" sz="900" dirty="0"/>
              <a:t>Yildiz, M., Pless, N., Ceyhan, S. and </a:t>
            </a:r>
            <a:r>
              <a:rPr lang="en-IN" sz="900" dirty="0" err="1"/>
              <a:t>Hallak</a:t>
            </a:r>
            <a:r>
              <a:rPr lang="en-IN" sz="900" dirty="0"/>
              <a:t>, R., (2023). Responsible leadership and innovation during COVID-19: Evidence from the Australian tourism and hospitality sector. Sustainability, 15(6), p.4922.</a:t>
            </a:r>
          </a:p>
        </p:txBody>
      </p:sp>
    </p:spTree>
    <p:extLst>
      <p:ext uri="{BB962C8B-B14F-4D97-AF65-F5344CB8AC3E}">
        <p14:creationId xmlns:p14="http://schemas.microsoft.com/office/powerpoint/2010/main" val="166322236"/>
      </p:ext>
    </p:extLst>
  </p:cSld>
  <p:clrMapOvr>
    <a:masterClrMapping/>
  </p:clrMapOvr>
</p:sld>
</file>

<file path=ppt/theme/theme1.xml><?xml version="1.0" encoding="utf-8"?>
<a:theme xmlns:a="http://schemas.openxmlformats.org/drawingml/2006/main" name="AngleLinesVTI">
  <a:themeElements>
    <a:clrScheme name="AnalogousFromLightSeedLeftStep">
      <a:dk1>
        <a:srgbClr val="000000"/>
      </a:dk1>
      <a:lt1>
        <a:srgbClr val="FFFFFF"/>
      </a:lt1>
      <a:dk2>
        <a:srgbClr val="24393F"/>
      </a:dk2>
      <a:lt2>
        <a:srgbClr val="E8E8E2"/>
      </a:lt2>
      <a:accent1>
        <a:srgbClr val="8885D7"/>
      </a:accent1>
      <a:accent2>
        <a:srgbClr val="6A90CE"/>
      </a:accent2>
      <a:accent3>
        <a:srgbClr val="5AAEC3"/>
      </a:accent3>
      <a:accent4>
        <a:srgbClr val="5DB4A2"/>
      </a:accent4>
      <a:accent5>
        <a:srgbClr val="68B484"/>
      </a:accent5>
      <a:accent6>
        <a:srgbClr val="62B65E"/>
      </a:accent6>
      <a:hlink>
        <a:srgbClr val="848651"/>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2641</Words>
  <Application>Microsoft Office PowerPoint</Application>
  <PresentationFormat>Widescreen</PresentationFormat>
  <Paragraphs>120</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Aptos</vt:lpstr>
      <vt:lpstr>Arial</vt:lpstr>
      <vt:lpstr>Symbol</vt:lpstr>
      <vt:lpstr>Times New Roman</vt:lpstr>
      <vt:lpstr>Univers Condensed Light</vt:lpstr>
      <vt:lpstr>Walbaum Display Light</vt:lpstr>
      <vt:lpstr>AngleLinesVTI</vt:lpstr>
      <vt:lpstr>BMIH6007  International Meetings Management for the Hotel Industry  Presentation</vt:lpstr>
      <vt:lpstr>Content Page</vt:lpstr>
      <vt:lpstr>Introduction</vt:lpstr>
      <vt:lpstr>Event Objectives</vt:lpstr>
      <vt:lpstr>Background Research</vt:lpstr>
      <vt:lpstr>Target Market</vt:lpstr>
      <vt:lpstr>Operational Factors</vt:lpstr>
      <vt:lpstr>Financial Feasibility</vt:lpstr>
      <vt:lpstr>Competition and Differentiation</vt:lpstr>
      <vt:lpstr>Situational and Cultural Considerations</vt:lpstr>
      <vt:lpstr>Anticipated Impact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2025-01-29T09:56:59Z</dcterms:created>
  <dcterms:modified xsi:type="dcterms:W3CDTF">2025-02-01T14:00:51Z</dcterms:modified>
</cp:coreProperties>
</file>