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Default Extension="docx" ContentType="application/vnd.openxmlformats-officedocument.wordprocessingml.document"/>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vml" ContentType="application/vnd.openxmlformats-officedocument.vmlDrawing"/>
  <Override PartName="/ppt/notesSlides/notesSlide6.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6" r:id="rId20"/>
    <p:sldId id="277" r:id="rId21"/>
    <p:sldId id="279" r:id="rId22"/>
    <p:sldId id="278"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23" autoAdjust="0"/>
  </p:normalViewPr>
  <p:slideViewPr>
    <p:cSldViewPr>
      <p:cViewPr varScale="1">
        <p:scale>
          <a:sx n="84" d="100"/>
          <a:sy n="84" d="100"/>
        </p:scale>
        <p:origin x="-66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A7925C-8B53-42C3-9EF5-506BFC6B552B}" type="doc">
      <dgm:prSet loTypeId="urn:microsoft.com/office/officeart/2005/8/layout/pyramid3" loCatId="pyramid" qsTypeId="urn:microsoft.com/office/officeart/2005/8/quickstyle/simple1" qsCatId="simple" csTypeId="urn:microsoft.com/office/officeart/2005/8/colors/accent1_2" csCatId="accent1" phldr="1"/>
      <dgm:spPr/>
    </dgm:pt>
    <dgm:pt modelId="{D04E478D-B1CB-4C9F-A7EA-D852D8A68FA0}">
      <dgm:prSet phldrT="[Text]" custT="1"/>
      <dgm:spPr/>
      <dgm:t>
        <a:bodyPr/>
        <a:lstStyle/>
        <a:p>
          <a:r>
            <a:rPr lang="en-GB" sz="2400" dirty="0" smtClean="0"/>
            <a:t>Portal (advertising) site</a:t>
          </a:r>
          <a:endParaRPr lang="en-GB" sz="2400" dirty="0"/>
        </a:p>
      </dgm:t>
    </dgm:pt>
    <dgm:pt modelId="{79A87D1C-9540-4CFF-A4C2-87AA32E03D14}" type="parTrans" cxnId="{220424BC-3429-4821-9AF3-84BFD9903A94}">
      <dgm:prSet/>
      <dgm:spPr/>
      <dgm:t>
        <a:bodyPr/>
        <a:lstStyle/>
        <a:p>
          <a:endParaRPr lang="en-GB"/>
        </a:p>
      </dgm:t>
    </dgm:pt>
    <dgm:pt modelId="{C4C797BD-73FB-40A8-AB80-82C0B05D586E}" type="sibTrans" cxnId="{220424BC-3429-4821-9AF3-84BFD9903A94}">
      <dgm:prSet/>
      <dgm:spPr/>
      <dgm:t>
        <a:bodyPr/>
        <a:lstStyle/>
        <a:p>
          <a:endParaRPr lang="en-GB"/>
        </a:p>
      </dgm:t>
    </dgm:pt>
    <dgm:pt modelId="{DA99D9AF-62E0-463F-9695-94C0ACADBDF5}">
      <dgm:prSet phldrT="[Text]" custT="1"/>
      <dgm:spPr/>
      <dgm:t>
        <a:bodyPr/>
        <a:lstStyle/>
        <a:p>
          <a:r>
            <a:rPr lang="en-GB" sz="2400" dirty="0" smtClean="0"/>
            <a:t>Sale (anchor) site</a:t>
          </a:r>
          <a:endParaRPr lang="en-GB" sz="2400" dirty="0"/>
        </a:p>
      </dgm:t>
    </dgm:pt>
    <dgm:pt modelId="{AAB73D56-2B61-480C-80DE-BC23F0EDCDE5}" type="parTrans" cxnId="{422E4319-A49F-4CB6-8B91-348A23591F9C}">
      <dgm:prSet/>
      <dgm:spPr/>
      <dgm:t>
        <a:bodyPr/>
        <a:lstStyle/>
        <a:p>
          <a:endParaRPr lang="en-GB"/>
        </a:p>
      </dgm:t>
    </dgm:pt>
    <dgm:pt modelId="{1E09A2B2-3676-41C0-B341-EE3253BAA8D3}" type="sibTrans" cxnId="{422E4319-A49F-4CB6-8B91-348A23591F9C}">
      <dgm:prSet/>
      <dgm:spPr/>
      <dgm:t>
        <a:bodyPr/>
        <a:lstStyle/>
        <a:p>
          <a:endParaRPr lang="en-GB"/>
        </a:p>
      </dgm:t>
    </dgm:pt>
    <dgm:pt modelId="{CFFB7A55-C2B7-42E8-A49F-1DF302C31A31}">
      <dgm:prSet phldrT="[Text]" custT="1"/>
      <dgm:spPr/>
      <dgm:t>
        <a:bodyPr/>
        <a:lstStyle/>
        <a:p>
          <a:r>
            <a:rPr lang="en-GB" sz="2400" dirty="0" smtClean="0"/>
            <a:t>Internet pharmacy</a:t>
          </a:r>
          <a:endParaRPr lang="en-GB" sz="2400" dirty="0"/>
        </a:p>
      </dgm:t>
    </dgm:pt>
    <dgm:pt modelId="{D7363943-39AB-4137-A57A-B32C113ECC7A}" type="parTrans" cxnId="{7115F255-84D7-4A36-B8F6-1358662A9026}">
      <dgm:prSet/>
      <dgm:spPr/>
      <dgm:t>
        <a:bodyPr/>
        <a:lstStyle/>
        <a:p>
          <a:endParaRPr lang="en-GB"/>
        </a:p>
      </dgm:t>
    </dgm:pt>
    <dgm:pt modelId="{D90F87AC-FF0B-4C6E-B400-75BE5E9B4332}" type="sibTrans" cxnId="{7115F255-84D7-4A36-B8F6-1358662A9026}">
      <dgm:prSet/>
      <dgm:spPr/>
      <dgm:t>
        <a:bodyPr/>
        <a:lstStyle/>
        <a:p>
          <a:endParaRPr lang="en-GB"/>
        </a:p>
      </dgm:t>
    </dgm:pt>
    <dgm:pt modelId="{A1A03E5E-F445-4BF3-8289-B0C1D62D1939}">
      <dgm:prSet custT="1"/>
      <dgm:spPr/>
      <dgm:t>
        <a:bodyPr/>
        <a:lstStyle/>
        <a:p>
          <a:r>
            <a:rPr lang="en-GB" sz="2400" dirty="0" smtClean="0"/>
            <a:t>Internet search engine results</a:t>
          </a:r>
          <a:endParaRPr lang="en-GB" sz="2400" dirty="0"/>
        </a:p>
      </dgm:t>
    </dgm:pt>
    <dgm:pt modelId="{25DC00A7-B656-405D-B2B2-0C5D4C891D56}" type="parTrans" cxnId="{520F8A73-89DA-4A4A-AE9F-BC4870E0ABE3}">
      <dgm:prSet/>
      <dgm:spPr/>
      <dgm:t>
        <a:bodyPr/>
        <a:lstStyle/>
        <a:p>
          <a:endParaRPr lang="en-GB"/>
        </a:p>
      </dgm:t>
    </dgm:pt>
    <dgm:pt modelId="{F951134A-266E-40EE-92C0-B8751B610A59}" type="sibTrans" cxnId="{520F8A73-89DA-4A4A-AE9F-BC4870E0ABE3}">
      <dgm:prSet/>
      <dgm:spPr/>
      <dgm:t>
        <a:bodyPr/>
        <a:lstStyle/>
        <a:p>
          <a:endParaRPr lang="en-GB"/>
        </a:p>
      </dgm:t>
    </dgm:pt>
    <dgm:pt modelId="{5A63297E-8F2B-4A6E-9376-2D7EB62E425F}" type="pres">
      <dgm:prSet presAssocID="{8AA7925C-8B53-42C3-9EF5-506BFC6B552B}" presName="Name0" presStyleCnt="0">
        <dgm:presLayoutVars>
          <dgm:dir/>
          <dgm:animLvl val="lvl"/>
          <dgm:resizeHandles val="exact"/>
        </dgm:presLayoutVars>
      </dgm:prSet>
      <dgm:spPr/>
    </dgm:pt>
    <dgm:pt modelId="{44F00545-745D-4142-961B-F760ECCE0DE3}" type="pres">
      <dgm:prSet presAssocID="{A1A03E5E-F445-4BF3-8289-B0C1D62D1939}" presName="Name8" presStyleCnt="0"/>
      <dgm:spPr/>
    </dgm:pt>
    <dgm:pt modelId="{12012741-44D9-4C02-902D-81F862DAC2F3}" type="pres">
      <dgm:prSet presAssocID="{A1A03E5E-F445-4BF3-8289-B0C1D62D1939}" presName="level" presStyleLbl="node1" presStyleIdx="0" presStyleCnt="4">
        <dgm:presLayoutVars>
          <dgm:chMax val="1"/>
          <dgm:bulletEnabled val="1"/>
        </dgm:presLayoutVars>
      </dgm:prSet>
      <dgm:spPr/>
      <dgm:t>
        <a:bodyPr/>
        <a:lstStyle/>
        <a:p>
          <a:endParaRPr lang="en-GB"/>
        </a:p>
      </dgm:t>
    </dgm:pt>
    <dgm:pt modelId="{574F8592-5312-4D6F-9B77-963E4F69D1AB}" type="pres">
      <dgm:prSet presAssocID="{A1A03E5E-F445-4BF3-8289-B0C1D62D1939}" presName="levelTx" presStyleLbl="revTx" presStyleIdx="0" presStyleCnt="0">
        <dgm:presLayoutVars>
          <dgm:chMax val="1"/>
          <dgm:bulletEnabled val="1"/>
        </dgm:presLayoutVars>
      </dgm:prSet>
      <dgm:spPr/>
      <dgm:t>
        <a:bodyPr/>
        <a:lstStyle/>
        <a:p>
          <a:endParaRPr lang="en-GB"/>
        </a:p>
      </dgm:t>
    </dgm:pt>
    <dgm:pt modelId="{6D9A1864-8775-462F-9342-7F1A8D8D9CA2}" type="pres">
      <dgm:prSet presAssocID="{D04E478D-B1CB-4C9F-A7EA-D852D8A68FA0}" presName="Name8" presStyleCnt="0"/>
      <dgm:spPr/>
    </dgm:pt>
    <dgm:pt modelId="{8330EB30-E3CC-4429-9E4F-F5395C1628DE}" type="pres">
      <dgm:prSet presAssocID="{D04E478D-B1CB-4C9F-A7EA-D852D8A68FA0}" presName="level" presStyleLbl="node1" presStyleIdx="1" presStyleCnt="4">
        <dgm:presLayoutVars>
          <dgm:chMax val="1"/>
          <dgm:bulletEnabled val="1"/>
        </dgm:presLayoutVars>
      </dgm:prSet>
      <dgm:spPr/>
      <dgm:t>
        <a:bodyPr/>
        <a:lstStyle/>
        <a:p>
          <a:endParaRPr lang="en-GB"/>
        </a:p>
      </dgm:t>
    </dgm:pt>
    <dgm:pt modelId="{D62E6F8B-5F54-4FC9-9847-DE5CB50B40E3}" type="pres">
      <dgm:prSet presAssocID="{D04E478D-B1CB-4C9F-A7EA-D852D8A68FA0}" presName="levelTx" presStyleLbl="revTx" presStyleIdx="0" presStyleCnt="0">
        <dgm:presLayoutVars>
          <dgm:chMax val="1"/>
          <dgm:bulletEnabled val="1"/>
        </dgm:presLayoutVars>
      </dgm:prSet>
      <dgm:spPr/>
      <dgm:t>
        <a:bodyPr/>
        <a:lstStyle/>
        <a:p>
          <a:endParaRPr lang="en-GB"/>
        </a:p>
      </dgm:t>
    </dgm:pt>
    <dgm:pt modelId="{2FB29EDE-7C4D-48E6-8EB5-80CA07414A35}" type="pres">
      <dgm:prSet presAssocID="{DA99D9AF-62E0-463F-9695-94C0ACADBDF5}" presName="Name8" presStyleCnt="0"/>
      <dgm:spPr/>
    </dgm:pt>
    <dgm:pt modelId="{C9481AF2-312D-4954-8720-4B1FA775DA93}" type="pres">
      <dgm:prSet presAssocID="{DA99D9AF-62E0-463F-9695-94C0ACADBDF5}" presName="level" presStyleLbl="node1" presStyleIdx="2" presStyleCnt="4">
        <dgm:presLayoutVars>
          <dgm:chMax val="1"/>
          <dgm:bulletEnabled val="1"/>
        </dgm:presLayoutVars>
      </dgm:prSet>
      <dgm:spPr/>
      <dgm:t>
        <a:bodyPr/>
        <a:lstStyle/>
        <a:p>
          <a:endParaRPr lang="en-GB"/>
        </a:p>
      </dgm:t>
    </dgm:pt>
    <dgm:pt modelId="{A51D1CC3-F6B9-4CF5-B696-5F2967EFEE83}" type="pres">
      <dgm:prSet presAssocID="{DA99D9AF-62E0-463F-9695-94C0ACADBDF5}" presName="levelTx" presStyleLbl="revTx" presStyleIdx="0" presStyleCnt="0">
        <dgm:presLayoutVars>
          <dgm:chMax val="1"/>
          <dgm:bulletEnabled val="1"/>
        </dgm:presLayoutVars>
      </dgm:prSet>
      <dgm:spPr/>
      <dgm:t>
        <a:bodyPr/>
        <a:lstStyle/>
        <a:p>
          <a:endParaRPr lang="en-GB"/>
        </a:p>
      </dgm:t>
    </dgm:pt>
    <dgm:pt modelId="{7ABD3FC2-F72D-4FB4-8AB7-70072F8A73D9}" type="pres">
      <dgm:prSet presAssocID="{CFFB7A55-C2B7-42E8-A49F-1DF302C31A31}" presName="Name8" presStyleCnt="0"/>
      <dgm:spPr/>
    </dgm:pt>
    <dgm:pt modelId="{D5BFE65A-5B17-42D5-88B7-3D4E51BDD661}" type="pres">
      <dgm:prSet presAssocID="{CFFB7A55-C2B7-42E8-A49F-1DF302C31A31}" presName="level" presStyleLbl="node1" presStyleIdx="3" presStyleCnt="4">
        <dgm:presLayoutVars>
          <dgm:chMax val="1"/>
          <dgm:bulletEnabled val="1"/>
        </dgm:presLayoutVars>
      </dgm:prSet>
      <dgm:spPr/>
      <dgm:t>
        <a:bodyPr/>
        <a:lstStyle/>
        <a:p>
          <a:endParaRPr lang="en-GB"/>
        </a:p>
      </dgm:t>
    </dgm:pt>
    <dgm:pt modelId="{1D2B8F67-56B7-4727-A914-D35D80CCAB0B}" type="pres">
      <dgm:prSet presAssocID="{CFFB7A55-C2B7-42E8-A49F-1DF302C31A31}" presName="levelTx" presStyleLbl="revTx" presStyleIdx="0" presStyleCnt="0">
        <dgm:presLayoutVars>
          <dgm:chMax val="1"/>
          <dgm:bulletEnabled val="1"/>
        </dgm:presLayoutVars>
      </dgm:prSet>
      <dgm:spPr/>
      <dgm:t>
        <a:bodyPr/>
        <a:lstStyle/>
        <a:p>
          <a:endParaRPr lang="en-GB"/>
        </a:p>
      </dgm:t>
    </dgm:pt>
  </dgm:ptLst>
  <dgm:cxnLst>
    <dgm:cxn modelId="{520F8A73-89DA-4A4A-AE9F-BC4870E0ABE3}" srcId="{8AA7925C-8B53-42C3-9EF5-506BFC6B552B}" destId="{A1A03E5E-F445-4BF3-8289-B0C1D62D1939}" srcOrd="0" destOrd="0" parTransId="{25DC00A7-B656-405D-B2B2-0C5D4C891D56}" sibTransId="{F951134A-266E-40EE-92C0-B8751B610A59}"/>
    <dgm:cxn modelId="{67272C7B-3B4E-4E7A-AE07-F8FB02A28F2C}" type="presOf" srcId="{8AA7925C-8B53-42C3-9EF5-506BFC6B552B}" destId="{5A63297E-8F2B-4A6E-9376-2D7EB62E425F}" srcOrd="0" destOrd="0" presId="urn:microsoft.com/office/officeart/2005/8/layout/pyramid3"/>
    <dgm:cxn modelId="{69CF441D-DDA1-4177-9B5D-B5044E3968CE}" type="presOf" srcId="{CFFB7A55-C2B7-42E8-A49F-1DF302C31A31}" destId="{D5BFE65A-5B17-42D5-88B7-3D4E51BDD661}" srcOrd="0" destOrd="0" presId="urn:microsoft.com/office/officeart/2005/8/layout/pyramid3"/>
    <dgm:cxn modelId="{7B060511-92AB-442D-B0D6-4F19241F8923}" type="presOf" srcId="{DA99D9AF-62E0-463F-9695-94C0ACADBDF5}" destId="{C9481AF2-312D-4954-8720-4B1FA775DA93}" srcOrd="0" destOrd="0" presId="urn:microsoft.com/office/officeart/2005/8/layout/pyramid3"/>
    <dgm:cxn modelId="{2BCA1267-D8DB-40FD-B940-D235F55F2B5C}" type="presOf" srcId="{D04E478D-B1CB-4C9F-A7EA-D852D8A68FA0}" destId="{8330EB30-E3CC-4429-9E4F-F5395C1628DE}" srcOrd="0" destOrd="0" presId="urn:microsoft.com/office/officeart/2005/8/layout/pyramid3"/>
    <dgm:cxn modelId="{220424BC-3429-4821-9AF3-84BFD9903A94}" srcId="{8AA7925C-8B53-42C3-9EF5-506BFC6B552B}" destId="{D04E478D-B1CB-4C9F-A7EA-D852D8A68FA0}" srcOrd="1" destOrd="0" parTransId="{79A87D1C-9540-4CFF-A4C2-87AA32E03D14}" sibTransId="{C4C797BD-73FB-40A8-AB80-82C0B05D586E}"/>
    <dgm:cxn modelId="{7115F255-84D7-4A36-B8F6-1358662A9026}" srcId="{8AA7925C-8B53-42C3-9EF5-506BFC6B552B}" destId="{CFFB7A55-C2B7-42E8-A49F-1DF302C31A31}" srcOrd="3" destOrd="0" parTransId="{D7363943-39AB-4137-A57A-B32C113ECC7A}" sibTransId="{D90F87AC-FF0B-4C6E-B400-75BE5E9B4332}"/>
    <dgm:cxn modelId="{77ABE0B1-3E9D-4E55-85D3-A3CBD1058264}" type="presOf" srcId="{CFFB7A55-C2B7-42E8-A49F-1DF302C31A31}" destId="{1D2B8F67-56B7-4727-A914-D35D80CCAB0B}" srcOrd="1" destOrd="0" presId="urn:microsoft.com/office/officeart/2005/8/layout/pyramid3"/>
    <dgm:cxn modelId="{E8AC8154-06FB-4E47-97FA-07F9A838E729}" type="presOf" srcId="{DA99D9AF-62E0-463F-9695-94C0ACADBDF5}" destId="{A51D1CC3-F6B9-4CF5-B696-5F2967EFEE83}" srcOrd="1" destOrd="0" presId="urn:microsoft.com/office/officeart/2005/8/layout/pyramid3"/>
    <dgm:cxn modelId="{92C84928-B894-4F82-966B-CA811BF6D6BC}" type="presOf" srcId="{A1A03E5E-F445-4BF3-8289-B0C1D62D1939}" destId="{12012741-44D9-4C02-902D-81F862DAC2F3}" srcOrd="0" destOrd="0" presId="urn:microsoft.com/office/officeart/2005/8/layout/pyramid3"/>
    <dgm:cxn modelId="{8736F01F-8940-4615-96F6-E2E01C2797B2}" type="presOf" srcId="{D04E478D-B1CB-4C9F-A7EA-D852D8A68FA0}" destId="{D62E6F8B-5F54-4FC9-9847-DE5CB50B40E3}" srcOrd="1" destOrd="0" presId="urn:microsoft.com/office/officeart/2005/8/layout/pyramid3"/>
    <dgm:cxn modelId="{C1DA48D9-15DD-4087-B0FD-E0606B2FFE83}" type="presOf" srcId="{A1A03E5E-F445-4BF3-8289-B0C1D62D1939}" destId="{574F8592-5312-4D6F-9B77-963E4F69D1AB}" srcOrd="1" destOrd="0" presId="urn:microsoft.com/office/officeart/2005/8/layout/pyramid3"/>
    <dgm:cxn modelId="{422E4319-A49F-4CB6-8B91-348A23591F9C}" srcId="{8AA7925C-8B53-42C3-9EF5-506BFC6B552B}" destId="{DA99D9AF-62E0-463F-9695-94C0ACADBDF5}" srcOrd="2" destOrd="0" parTransId="{AAB73D56-2B61-480C-80DE-BC23F0EDCDE5}" sibTransId="{1E09A2B2-3676-41C0-B341-EE3253BAA8D3}"/>
    <dgm:cxn modelId="{A7B005CF-0849-446E-898A-FCDC92A10C23}" type="presParOf" srcId="{5A63297E-8F2B-4A6E-9376-2D7EB62E425F}" destId="{44F00545-745D-4142-961B-F760ECCE0DE3}" srcOrd="0" destOrd="0" presId="urn:microsoft.com/office/officeart/2005/8/layout/pyramid3"/>
    <dgm:cxn modelId="{86056009-8E2E-432C-908F-D3AAC48D2C07}" type="presParOf" srcId="{44F00545-745D-4142-961B-F760ECCE0DE3}" destId="{12012741-44D9-4C02-902D-81F862DAC2F3}" srcOrd="0" destOrd="0" presId="urn:microsoft.com/office/officeart/2005/8/layout/pyramid3"/>
    <dgm:cxn modelId="{EFB95A83-4102-4029-AD94-57ADB42EE4E4}" type="presParOf" srcId="{44F00545-745D-4142-961B-F760ECCE0DE3}" destId="{574F8592-5312-4D6F-9B77-963E4F69D1AB}" srcOrd="1" destOrd="0" presId="urn:microsoft.com/office/officeart/2005/8/layout/pyramid3"/>
    <dgm:cxn modelId="{951DE087-F616-42C2-B1E1-057A7E16E604}" type="presParOf" srcId="{5A63297E-8F2B-4A6E-9376-2D7EB62E425F}" destId="{6D9A1864-8775-462F-9342-7F1A8D8D9CA2}" srcOrd="1" destOrd="0" presId="urn:microsoft.com/office/officeart/2005/8/layout/pyramid3"/>
    <dgm:cxn modelId="{7F7DF573-A5DB-4C4D-85F1-5821EF91C8F8}" type="presParOf" srcId="{6D9A1864-8775-462F-9342-7F1A8D8D9CA2}" destId="{8330EB30-E3CC-4429-9E4F-F5395C1628DE}" srcOrd="0" destOrd="0" presId="urn:microsoft.com/office/officeart/2005/8/layout/pyramid3"/>
    <dgm:cxn modelId="{4E8443A0-F993-4796-965F-07956FAD9CA5}" type="presParOf" srcId="{6D9A1864-8775-462F-9342-7F1A8D8D9CA2}" destId="{D62E6F8B-5F54-4FC9-9847-DE5CB50B40E3}" srcOrd="1" destOrd="0" presId="urn:microsoft.com/office/officeart/2005/8/layout/pyramid3"/>
    <dgm:cxn modelId="{31137230-0589-48E9-80FC-E288897D0879}" type="presParOf" srcId="{5A63297E-8F2B-4A6E-9376-2D7EB62E425F}" destId="{2FB29EDE-7C4D-48E6-8EB5-80CA07414A35}" srcOrd="2" destOrd="0" presId="urn:microsoft.com/office/officeart/2005/8/layout/pyramid3"/>
    <dgm:cxn modelId="{FC37ABC5-D449-45D3-B107-BC41D551E743}" type="presParOf" srcId="{2FB29EDE-7C4D-48E6-8EB5-80CA07414A35}" destId="{C9481AF2-312D-4954-8720-4B1FA775DA93}" srcOrd="0" destOrd="0" presId="urn:microsoft.com/office/officeart/2005/8/layout/pyramid3"/>
    <dgm:cxn modelId="{8EF33734-B3AE-43D5-8620-F0995A9CEFAF}" type="presParOf" srcId="{2FB29EDE-7C4D-48E6-8EB5-80CA07414A35}" destId="{A51D1CC3-F6B9-4CF5-B696-5F2967EFEE83}" srcOrd="1" destOrd="0" presId="urn:microsoft.com/office/officeart/2005/8/layout/pyramid3"/>
    <dgm:cxn modelId="{059D8026-3CC5-4420-A6F8-A970ABDF0CAC}" type="presParOf" srcId="{5A63297E-8F2B-4A6E-9376-2D7EB62E425F}" destId="{7ABD3FC2-F72D-4FB4-8AB7-70072F8A73D9}" srcOrd="3" destOrd="0" presId="urn:microsoft.com/office/officeart/2005/8/layout/pyramid3"/>
    <dgm:cxn modelId="{95ECC8D5-57BD-4113-A5AF-C652937189BD}" type="presParOf" srcId="{7ABD3FC2-F72D-4FB4-8AB7-70072F8A73D9}" destId="{D5BFE65A-5B17-42D5-88B7-3D4E51BDD661}" srcOrd="0" destOrd="0" presId="urn:microsoft.com/office/officeart/2005/8/layout/pyramid3"/>
    <dgm:cxn modelId="{4F0A5512-13CA-4676-9DC7-6207370A070E}" type="presParOf" srcId="{7ABD3FC2-F72D-4FB4-8AB7-70072F8A73D9}" destId="{1D2B8F67-56B7-4727-A914-D35D80CCAB0B}" srcOrd="1" destOrd="0" presId="urn:microsoft.com/office/officeart/2005/8/layout/pyramid3"/>
  </dgm:cxnLst>
  <dgm:bg/>
  <dgm:whole/>
</dgm:dataModel>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316A63E-647D-43A1-8F7C-7FD27F223F73}" type="datetimeFigureOut">
              <a:rPr lang="en-GB" smtClean="0"/>
              <a:t>10/06/2011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49BBCA3-08B5-407E-9ACE-22646684291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Retail outlets/pharmacies in the drug retail market purchase prescription drugs and over the counter medicines (OTC) from suppliers such as drug manufacturers, wholesalers and distributors, then sell them directly to the end-user.  This is big business.  According to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the global drug retail sector grew by 5.4% in 2010 to reach a revenue value (based on retail selling price) of $875.1 billion. This revenue growth is predicted to accelerate and by 2015, ‘the sector is forecast to have a value of $1,238.6 billion, an increase of 41.5% since 2010’.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Given the size and attractiveness of the market, and increased customer e-commerce adoption, many new pharmacies have entered the industry using the internet as a channel. The United States General Accounting Office (GAO, 2000) defines  an internet pharmacy as ‘any business that uses the Internet as the primary access point for customers, as well as traditional corner drugstores and mail-order prescription drug services that use the Internet to supplement their direct public access’.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range of internet pharmacy services varies; some pharmacies use the internet as an advertising tool while others, such as pharmacy2u, offer a variety of services including distribution of drugs, medical information, health care plans and baby care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While there are compelling reasons for people to use internet pharmacies, there are ethical concerns regarding the behaviour of some of the participants and providers.  This paper outlines some of the ethical controversies associated with internet pharmacies, and the mechanisms to control the risks. It describes the results of a qualitative content analysis of the web pages of a cross section of online drugs retail sites. </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first Internet pharmacies began service in early 1999.  According to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the drug retail market is highly fragmented and competitive. While the market comprises many potential individual customers (thereby weakening their buyer power), buyers can easily compare prices and can switch internet pharmacies if prices are too high. The purchasing trend towards undifferentiated generic (me-too) products, rather than branded goods, strengthens buyer power further. Similarly, there are many drug manufacturers/suppliers (only a small proportion of revenue is earned by large incumbents), thereby weakening supplier power. However, where customer brand loyalty does exist it is more likely to be to the manufacturer of drugs rather than to the retailer.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e-Commerce boosts the competition further, as internet pharmacies compete on the basis of convenience, as well as customer service, product selection/brand and price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online drugs retail industry generates much controversy, and its critics charge some providers and participants with unethical behaviour.  Ferrell, </a:t>
            </a:r>
            <a:r>
              <a:rPr lang="en-GB" sz="1200" kern="1200" dirty="0" err="1" smtClean="0">
                <a:solidFill>
                  <a:schemeClr val="tx1"/>
                </a:solidFill>
                <a:latin typeface="+mn-lt"/>
                <a:ea typeface="+mn-ea"/>
                <a:cs typeface="+mn-cs"/>
              </a:rPr>
              <a:t>Fraedrich</a:t>
            </a:r>
            <a:r>
              <a:rPr lang="en-GB" sz="1200" kern="1200" dirty="0" smtClean="0">
                <a:solidFill>
                  <a:schemeClr val="tx1"/>
                </a:solidFill>
                <a:latin typeface="+mn-lt"/>
                <a:ea typeface="+mn-ea"/>
                <a:cs typeface="+mn-cs"/>
              </a:rPr>
              <a:t> and Ferrell (2007) describe ‘ethics’ as the study and philosophy of human conduct, with an emphasis on the determination of right and wrong. Ethical behaviour conforms to generally accepted social norms (Reynolds, 2003). </a:t>
            </a:r>
            <a:r>
              <a:rPr lang="en-GB" sz="1200" b="1" kern="1200" dirty="0" smtClean="0">
                <a:solidFill>
                  <a:schemeClr val="tx1"/>
                </a:solidFill>
                <a:latin typeface="+mn-lt"/>
                <a:ea typeface="+mn-ea"/>
                <a:cs typeface="+mn-cs"/>
              </a:rPr>
              <a:t>‘Most ethical theories attempt to achieve the same goal: ‘to enhance human dignity, peace, happiness and well-being’ (</a:t>
            </a:r>
            <a:r>
              <a:rPr lang="en-GB" sz="1200" b="1" kern="1200" dirty="0" err="1" smtClean="0">
                <a:solidFill>
                  <a:schemeClr val="tx1"/>
                </a:solidFill>
                <a:latin typeface="+mn-lt"/>
                <a:ea typeface="+mn-ea"/>
                <a:cs typeface="+mn-cs"/>
              </a:rPr>
              <a:t>Baase</a:t>
            </a:r>
            <a:r>
              <a:rPr lang="en-GB" sz="1200" b="1" kern="1200" dirty="0" smtClean="0">
                <a:solidFill>
                  <a:schemeClr val="tx1"/>
                </a:solidFill>
                <a:latin typeface="+mn-lt"/>
                <a:ea typeface="+mn-ea"/>
                <a:cs typeface="+mn-cs"/>
              </a:rPr>
              <a:t>, 1997).  </a:t>
            </a:r>
            <a:r>
              <a:rPr lang="en-GB" sz="1200" i="1" kern="1200" dirty="0" smtClean="0">
                <a:solidFill>
                  <a:schemeClr val="tx1"/>
                </a:solidFill>
                <a:latin typeface="+mn-lt"/>
                <a:ea typeface="+mn-ea"/>
                <a:cs typeface="+mn-cs"/>
              </a:rPr>
              <a:t>I</a:t>
            </a:r>
            <a:r>
              <a:rPr lang="en-GB" sz="1200" b="1" i="1" kern="1200" dirty="0" smtClean="0">
                <a:solidFill>
                  <a:schemeClr val="tx1"/>
                </a:solidFill>
                <a:latin typeface="+mn-lt"/>
                <a:ea typeface="+mn-ea"/>
                <a:cs typeface="+mn-cs"/>
              </a:rPr>
              <a:t>nternet</a:t>
            </a:r>
            <a:r>
              <a:rPr lang="en-GB" sz="1200" i="1" kern="1200" dirty="0" smtClean="0">
                <a:solidFill>
                  <a:schemeClr val="tx1"/>
                </a:solidFill>
                <a:latin typeface="+mn-lt"/>
                <a:ea typeface="+mn-ea"/>
                <a:cs typeface="+mn-cs"/>
              </a:rPr>
              <a:t> ethics</a:t>
            </a:r>
            <a:r>
              <a:rPr lang="en-GB" sz="1200" kern="1200" dirty="0" smtClean="0">
                <a:solidFill>
                  <a:schemeClr val="tx1"/>
                </a:solidFill>
                <a:latin typeface="+mn-lt"/>
                <a:ea typeface="+mn-ea"/>
                <a:cs typeface="+mn-cs"/>
              </a:rPr>
              <a:t> considers the social and ethical impacts of ICT (Bynum, 2008) and De George (2003) contends that the same moral and ethical rules apply in cyber space as apply in other aspects of society.  He argues that although some of the ethical issues found on the internet such as fraud and misleading information are familiar to society, others are new. Therefore, while the problems inherent in drugs retailing might not be new, the ethical risk issues in the internet context must be evaluated, to see if new dilemmas arise.</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Given differing drug regulations in different countries, the drug retail sector tends to operate on national rather than global platforms. Yet, online cross-border pharmacies have emerged that trade between countries that often have different pricing and/or drugs policies.  A large cross-border market exists between Canada and the USA. Online pharmacies in Canada accept pharmaceutical orders over the Internet from customers in the USA, fulfil the orders with drugs sourced from Canada or elsewhere, and mail the drugs to the recipient in the USA (Quinn and Narayanan, 2006).</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proximity of Canada to the USA makes distribution relatively easy and prescription prices in Canada can be up to 40% cheaper than in its neighbour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One of the reasons for the price difference is that Canada, like most developed countries, regulates drug prices, while the USA does not.</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chain of websites involved in the internet search and sale of drugs is depicted by CASA (2008) as a pyramid comprising four tiers (see Figure 1): search engine results; portal/advertising site; sale/anchor site; and internet pharmacies. CASA describes the websites that directly sell to consumers as ‘anchor’ sites (the third tier in the inverted pyramid). An individual advertising/portal site can point to several anchor sites that actually sell the drugs.  Conversely, multiple portals may provide links to one anchor site. An online pharmacy fulfils and dispatches the order (tier 4 in Figure 1), which may be geographically distant to the anchor site that accepted the sale. Some online pharmacies operate their own anchor sites, while other pharmacies fill prescriptions and provide services for a range of anchor sites. Consequently, the physical locations of the actors in this scenario are difficult to discern (for instance, the computers serving the portal and anchor sites, the operators of these sites, the doctors issuing prescriptions online).  Thus, it is not always possible to know the origin of the drugs, and should there be a problem, it may be very difficult to track and make accountable the website owners. </a:t>
            </a:r>
            <a:endParaRPr lang="en-US" dirty="0" smtClean="0"/>
          </a:p>
          <a:p>
            <a:r>
              <a:rPr lang="en-GB" dirty="0" smtClean="0"/>
              <a:t>Rogue websites (that sell drugs without a prescription, for example) have an extremely high turnover and may attempt to avoid detection by changing their web names and addresses. Further, it is not unusual for sites to have multiple names. This exacerbates the difficulty of tracking and closing rogue sites (CASA, 2008).</a:t>
            </a:r>
            <a:endParaRPr lang="en-US" dirty="0" smtClean="0"/>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smtClean="0">
                <a:solidFill>
                  <a:schemeClr val="tx1"/>
                </a:solidFill>
                <a:latin typeface="+mn-lt"/>
                <a:ea typeface="+mn-ea"/>
                <a:cs typeface="+mn-cs"/>
              </a:rPr>
              <a:t>Substitute products to branded and prescription drugs</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main substitutes to branded drugs are generics: imitator products sold at significantly lower prices, which have become more popular in recent years. Generics cost less to manufacture than their branded counterparts because they ‘rely on the safety and efficacy data provided by the innovator product, and they therefore do not have to conduct costly clinical trials’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2010). Aligned with the growth of online pharmacies, there has been a surge in the export of generic drugs from low cost manufacturing environments, such as India and China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Problems with generics arise when they are manufactured to a poorer quality standard than the original drug and are therefore less effective.  Hoffman (2009) contends that drugs bought via the internet may be ‘adulterated, counterfeit, contaminated, expired, or all of the above’. The World Health Organization estimates that up to 10% of medicines available globally are likely to be counterfeit, rising to one third in some developing countries (Medicines and Healthcare products Regulatory Agency (MHRA), 2011). ‘Aging populations, particularly in the US and Japan and increasing demand for low-cost prescriptions has increased the presence of counterfeit drugs in the marketplace’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Counterfeit medicines can contain too little, too much or no active ingredient at all. Some contain harmful ingredients such as rat poison, boric acid and lead based road paint. Between 50-90% of all medicines sold on websites which conceal their address are fake (MHRA, 2011). This problem of quality and efficacy adds to the more generally discussed challenge of generic distribution of drugs still within patent time and the need to defend the IP rights of developing companies.</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smtClean="0">
                <a:solidFill>
                  <a:schemeClr val="tx1"/>
                </a:solidFill>
                <a:latin typeface="+mn-lt"/>
                <a:ea typeface="+mn-ea"/>
                <a:cs typeface="+mn-cs"/>
              </a:rPr>
              <a:t>Substitute products to branded and prescription drugs</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main substitutes to branded drugs are generics: imitator products sold at significantly lower prices, which have become more popular in recent years. Generics cost less to manufacture than their branded counterparts because they ‘rely on the safety and efficacy data provided by the innovator product, and they therefore do not have to conduct costly clinical trials’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2010). Aligned with the growth of online pharmacies, there has been a surge in the export of generic drugs from low cost manufacturing environments, such as India and China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Problems with generics arise when they are manufactured to a poorer quality standard than the original drug and are therefore less effective.  Hoffman (2009) contends that drugs bought via the internet may be ‘adulterated, counterfeit, contaminated, expired, or all of the above’. The World Health Organization estimates that up to 10% of medicines available globally are likely to be counterfeit, rising to one third in some developing countries (Medicines and Healthcare products Regulatory Agency (MHRA), 2011). ‘Aging populations, particularly in the US and Japan and increasing demand for low-cost prescriptions has increased the presence of counterfeit drugs in the marketplace’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Counterfeit medicines can contain too little, too much or no active ingredient at all. Some contain harmful ingredients such as rat poison, boric acid and lead based road paint. Between 50-90% of all medicines sold on websites which conceal their address are fake (MHRA, 2011). This problem of quality and efficacy adds to the more generally discussed challenge of generic distribution of drugs still within patent time and the need to defend the IP rights of developing companies.</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Online Consultations</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According to CASA (2008), internet pharmacies typically conform to the following three dispensing patterns. First, some dispense drugs only with a valid prescription.  Second, despite the law prohibiting it, many internet pharmacies offer to sell ‘prescription-only’ drugs without a prescription. Third, some will dispense prescription-only drugs after a patient undertakes an online consultation. Rather than a face-to-face physical examination, this ‘consultation’ often involves the ‘patient’ completing an online questionnaire. Reportedly, this is then be reviewed by a ‘script doctor’ who, for a fee, will write a prescription to authorise the internet pharmacy to dispatch the drug to the patient.  The Federation of State Medical Boards in the USA expresses its’ concern by stating that electronic technology ‘should supplement and enhance, but not replace, crucial interpersonal interactions that create the very basis of the physician-patient relationship’ (CASA, 2008).</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smtClean="0">
                <a:solidFill>
                  <a:schemeClr val="tx1"/>
                </a:solidFill>
                <a:latin typeface="+mn-lt"/>
                <a:ea typeface="+mn-ea"/>
                <a:cs typeface="+mn-cs"/>
              </a:rPr>
              <a:t>Sale of Prescription-only Drugs with or without Prescription</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It is difficult to determine the precise number of internet pharmacies, given the ease of website creation and deletion.  In the United States in 2008, CASA identified a total of 365 websites advertising or selling controlled drugs: 206 of the websites advertised the drugs and 159 sites offered the drugs for sale.  Licensed, legitimate and reputable Internet pharmacies can provide significant benefits to consumers.  For customers buying or seeking information about OTC and prescription drugs, they offer a convenient and sometimes cheaper alternative to the traditional bricks and mortar pharmacy (GAO, 2000).  However, only two of the pharmacy selling websites identified by CASA were certified as legitimate, the other 157 were ‘rogue sites’. Online pharmacies should operate much like traditional pharmacies where drugs are dispensed only on receipt of a valid prescription from the consumer.  Yet, 85% of the websites selling prescription drugs did not require that the customer produce a doctor’s prescription.  Of these, 42% explicitly stated that no prescription was necessary, 45% offered an online consultation and 13% made no mention of a prescription (CASA, 2008).  More than 1 in 7 (15%) UK adults have admitted to purchasing prescription only medicine without a prescription (MHRA, 2011).</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Of the 15% of websites that required prescriptions, half permitted the prescription to be faxed, potentially allowing a customer to tamper with a prescription or to fax a single prescription to several Internet pharmacies (CASA, 2008).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Most disturbing, there were no controls on any of these sites blocking access to children. Access to most websites sites is gained easily by typing in a fake age.  CASA cite the case of a 13-year old who purchased the drug </a:t>
            </a:r>
            <a:r>
              <a:rPr lang="en-GB" sz="1200" i="1" kern="1200" dirty="0" smtClean="0">
                <a:solidFill>
                  <a:schemeClr val="tx1"/>
                </a:solidFill>
                <a:latin typeface="+mn-lt"/>
                <a:ea typeface="+mn-ea"/>
                <a:cs typeface="+mn-cs"/>
              </a:rPr>
              <a:t>Ritalin</a:t>
            </a:r>
            <a:r>
              <a:rPr lang="en-GB" sz="1200" kern="1200" dirty="0" smtClean="0">
                <a:solidFill>
                  <a:schemeClr val="tx1"/>
                </a:solidFill>
                <a:latin typeface="+mn-lt"/>
                <a:ea typeface="+mn-ea"/>
                <a:cs typeface="+mn-cs"/>
              </a:rPr>
              <a:t> by using her own </a:t>
            </a:r>
            <a:r>
              <a:rPr lang="en-GB" sz="1200" i="1" kern="1200" dirty="0" smtClean="0">
                <a:solidFill>
                  <a:schemeClr val="tx1"/>
                </a:solidFill>
                <a:latin typeface="+mn-lt"/>
                <a:ea typeface="+mn-ea"/>
                <a:cs typeface="+mn-cs"/>
              </a:rPr>
              <a:t>true</a:t>
            </a:r>
            <a:r>
              <a:rPr lang="en-GB" sz="1200" kern="1200" dirty="0" smtClean="0">
                <a:solidFill>
                  <a:schemeClr val="tx1"/>
                </a:solidFill>
                <a:latin typeface="+mn-lt"/>
                <a:ea typeface="+mn-ea"/>
                <a:cs typeface="+mn-cs"/>
              </a:rPr>
              <a:t> height, weight and age when filling out the online form. </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Self-diagnosis</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As consumers become more knowledgeable with regard to drugs such as </a:t>
            </a:r>
            <a:r>
              <a:rPr lang="en-GB" sz="1200" kern="1200" dirty="0" err="1" smtClean="0">
                <a:solidFill>
                  <a:schemeClr val="tx1"/>
                </a:solidFill>
                <a:latin typeface="+mn-lt"/>
                <a:ea typeface="+mn-ea"/>
                <a:cs typeface="+mn-cs"/>
              </a:rPr>
              <a:t>paracetamol</a:t>
            </a:r>
            <a:r>
              <a:rPr lang="en-GB" sz="1200" kern="1200" dirty="0" smtClean="0">
                <a:solidFill>
                  <a:schemeClr val="tx1"/>
                </a:solidFill>
                <a:latin typeface="+mn-lt"/>
                <a:ea typeface="+mn-ea"/>
                <a:cs typeface="+mn-cs"/>
              </a:rPr>
              <a:t>, many view OTC drugs as commodities. More consumers, particularly in the US, now self-medicate, which has promoted major growth within the US OTC sector (</a:t>
            </a:r>
            <a:r>
              <a:rPr lang="en-GB" sz="1200" kern="1200" dirty="0" err="1" smtClean="0">
                <a:solidFill>
                  <a:schemeClr val="tx1"/>
                </a:solidFill>
                <a:latin typeface="+mn-lt"/>
                <a:ea typeface="+mn-ea"/>
                <a:cs typeface="+mn-cs"/>
              </a:rPr>
              <a:t>Datamonitor</a:t>
            </a:r>
            <a:r>
              <a:rPr lang="en-GB" sz="1200" kern="1200" dirty="0" smtClean="0">
                <a:solidFill>
                  <a:schemeClr val="tx1"/>
                </a:solidFill>
                <a:latin typeface="+mn-lt"/>
                <a:ea typeface="+mn-ea"/>
                <a:cs typeface="+mn-cs"/>
              </a:rPr>
              <a:t>, 2011).  According to Hoffman (2009), it is possible for customers to self-diagnose and treat themselves with prescription-only drugs from sites where prescriptions are not required, without full understanding of possible side effects, particularly when two or more drugs are taken together. They may base their ‘diagnosis’ on incorrect medical information gathered at sites they perceive to be legitimate sources of health information.  </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Anonymity</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With ‘a credit card and the click of a mouse, the Internet has offered a convenient and private means of purchasing controlled prescription drugs-completely lacking in scrutiny from parents, other family members, and frequently hidden from law enforcement’ (CASA, 2008).</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Anonymity protects privacy. Visits to websites can be easily tracked and recorded, and the records used for a variety of purposes, not all of them necessarily in the best interests of the user. Visiting sites anonymously grants a degree of protection (</a:t>
            </a:r>
            <a:r>
              <a:rPr lang="en-GB" sz="1200" kern="1200" dirty="0" err="1" smtClean="0">
                <a:solidFill>
                  <a:schemeClr val="tx1"/>
                </a:solidFill>
                <a:latin typeface="+mn-lt"/>
                <a:ea typeface="+mn-ea"/>
                <a:cs typeface="+mn-cs"/>
              </a:rPr>
              <a:t>Weckert</a:t>
            </a:r>
            <a:r>
              <a:rPr lang="en-GB" sz="1200" kern="1200" dirty="0" smtClean="0">
                <a:solidFill>
                  <a:schemeClr val="tx1"/>
                </a:solidFill>
                <a:latin typeface="+mn-lt"/>
                <a:ea typeface="+mn-ea"/>
                <a:cs typeface="+mn-cs"/>
              </a:rPr>
              <a:t>, 2000). However, if internet users can anonymously log onto the websites to buy drugs there is no way of knowing the age of the customer, or tracking the nature and quantities of drugs purchased. Moreover, an anonymous person cannot be held accountable for his or her actions, which would make it easier for criminals to purchase and sell on prescription drugs without constraint (</a:t>
            </a:r>
            <a:r>
              <a:rPr lang="en-GB" sz="1200" kern="1200" dirty="0" err="1" smtClean="0">
                <a:solidFill>
                  <a:schemeClr val="tx1"/>
                </a:solidFill>
                <a:latin typeface="+mn-lt"/>
                <a:ea typeface="+mn-ea"/>
                <a:cs typeface="+mn-cs"/>
              </a:rPr>
              <a:t>Weckert</a:t>
            </a:r>
            <a:r>
              <a:rPr lang="en-GB" sz="1200" kern="1200" dirty="0" smtClean="0">
                <a:solidFill>
                  <a:schemeClr val="tx1"/>
                </a:solidFill>
                <a:latin typeface="+mn-lt"/>
                <a:ea typeface="+mn-ea"/>
                <a:cs typeface="+mn-cs"/>
              </a:rPr>
              <a:t>, 2000).</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smtClean="0">
                <a:solidFill>
                  <a:schemeClr val="tx1"/>
                </a:solidFill>
                <a:latin typeface="+mn-lt"/>
                <a:ea typeface="+mn-ea"/>
                <a:cs typeface="+mn-cs"/>
              </a:rPr>
              <a:t>Ethics and legality</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Some of the internet pharmacies have caused consternation where they are seen to promote the use of medicines where there is no underlying medical condition. For instance, Viagra is prescribed for erectile dysfunction but some websites promote its’ use as a ‘lifestyle’ drug without clearly stating the potential side effects. T</a:t>
            </a:r>
            <a:r>
              <a:rPr lang="en-GB" sz="1200" b="1" kern="1200" dirty="0" smtClean="0">
                <a:solidFill>
                  <a:schemeClr val="tx1"/>
                </a:solidFill>
                <a:latin typeface="+mn-lt"/>
                <a:ea typeface="+mn-ea"/>
                <a:cs typeface="+mn-cs"/>
              </a:rPr>
              <a:t>his raises the dichotomy between what is unethical and what is illegal. Henderson’s (1982) model in Figure 2 represents the Legal versus Ethical Classification of Actions. The framework has been adapted to illustrate examples of legal versus ethical online pharmacy issues.  Quadrant 1, of Figure 1, illustrates an ideal, legal and ethical scenario</a:t>
            </a:r>
            <a:r>
              <a:rPr lang="en-GB" sz="1200" kern="1200" dirty="0" smtClean="0">
                <a:solidFill>
                  <a:schemeClr val="tx1"/>
                </a:solidFill>
                <a:latin typeface="+mn-lt"/>
                <a:ea typeface="+mn-ea"/>
                <a:cs typeface="+mn-cs"/>
              </a:rPr>
              <a:t>.  </a:t>
            </a:r>
            <a:r>
              <a:rPr lang="en-GB" sz="1200" b="1" kern="1200" dirty="0" smtClean="0">
                <a:solidFill>
                  <a:schemeClr val="tx1"/>
                </a:solidFill>
                <a:latin typeface="+mn-lt"/>
                <a:ea typeface="+mn-ea"/>
                <a:cs typeface="+mn-cs"/>
              </a:rPr>
              <a:t> Quadrant 4, on the other hand, illustrates an example of both unethical and illegal practice.  However, Quadrants 2 and 3 illustrate scenarios that are contentious.  Although some online drugs websites may be seen as morally just, such as those for users of marijuana for pain relief, they are still illegal. Conversely, some online pharmacy websites may be regarded as unethical but relate to legal behaviour; the provision of dubious healthcare information, for instance. </a:t>
            </a:r>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As illustrated, ethical conduct may range beyond the limits of the law. While the requirements of law and morality may overlap at times they are not the same; legal requirements tend to </a:t>
            </a:r>
            <a:r>
              <a:rPr lang="en-US" sz="1200" i="1" kern="1200" dirty="0" smtClean="0">
                <a:solidFill>
                  <a:schemeClr val="tx1"/>
                </a:solidFill>
                <a:latin typeface="+mn-lt"/>
                <a:ea typeface="+mn-ea"/>
                <a:cs typeface="+mn-cs"/>
              </a:rPr>
              <a:t>forbid</a:t>
            </a:r>
            <a:r>
              <a:rPr lang="en-US" sz="1200" kern="1200" dirty="0" smtClean="0">
                <a:solidFill>
                  <a:schemeClr val="tx1"/>
                </a:solidFill>
                <a:latin typeface="+mn-lt"/>
                <a:ea typeface="+mn-ea"/>
                <a:cs typeface="+mn-cs"/>
              </a:rPr>
              <a:t> certain actions, whereas morality tends to </a:t>
            </a:r>
            <a:r>
              <a:rPr lang="en-US" sz="1200" i="1" kern="1200" dirty="0" smtClean="0">
                <a:solidFill>
                  <a:schemeClr val="tx1"/>
                </a:solidFill>
                <a:latin typeface="+mn-lt"/>
                <a:ea typeface="+mn-ea"/>
                <a:cs typeface="+mn-cs"/>
              </a:rPr>
              <a:t>encourage</a:t>
            </a:r>
            <a:r>
              <a:rPr lang="en-US" sz="1200" kern="1200" dirty="0" smtClean="0">
                <a:solidFill>
                  <a:schemeClr val="tx1"/>
                </a:solidFill>
                <a:latin typeface="+mn-lt"/>
                <a:ea typeface="+mn-ea"/>
                <a:cs typeface="+mn-cs"/>
              </a:rPr>
              <a:t> certain positive actions. Inherent problems arise when people believe laws represent morality (</a:t>
            </a:r>
            <a:r>
              <a:rPr lang="en-US" sz="1200" kern="1200" dirty="0" err="1" smtClean="0">
                <a:solidFill>
                  <a:schemeClr val="tx1"/>
                </a:solidFill>
                <a:latin typeface="+mn-lt"/>
                <a:ea typeface="+mn-ea"/>
                <a:cs typeface="+mn-cs"/>
              </a:rPr>
              <a:t>Kuratko</a:t>
            </a:r>
            <a:r>
              <a:rPr lang="en-US" sz="1200" kern="1200" dirty="0" smtClean="0">
                <a:solidFill>
                  <a:schemeClr val="tx1"/>
                </a:solidFill>
                <a:latin typeface="+mn-lt"/>
                <a:ea typeface="+mn-ea"/>
                <a:cs typeface="+mn-cs"/>
              </a:rPr>
              <a:t>, 2009). The global scale of the internet further complicates the analysis, as diverse ethical precepts and laws may be involved as drugs retail crosses national and cultural boundaries.  The evolution of ethical standards of social acceptability tends to be more dynamic than legal reform, creating tension even for consensus apparent in quadrants 1 and 4.</a:t>
            </a: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dirty="0" smtClean="0">
                <a:solidFill>
                  <a:schemeClr val="tx1"/>
                </a:solidFill>
                <a:latin typeface="+mn-lt"/>
                <a:ea typeface="+mn-ea"/>
                <a:cs typeface="+mn-cs"/>
              </a:rPr>
              <a:t>Regulation and problems of jurisdiction</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Drug retailers are subject to government laws and regulations that govern the purchase, sale and distribution of prescription drugs.  Online pharmaceutical websites that operate within the UK, for example, are governed by the same laws that govern UK offline pharmacies, and should therefore operate legally and safely. The Royal Pharmaceutical Society of Great Britain (RPSGB) is the professional and regulatory body for pharmacists. However, the RPSGB only governs sites in Great Britain.  Problems of jurisdiction arise when GB-based customers purchase drugs from online pharmacies outside GB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However, despite the difficulties inherent in regulating a global internet governed by local legislation, solutions must be sought. As well as the ethical risks specific to pharmaceuticals, there are general issues of internet regulation: ‘the protection of children, collection/storage of data with/without user’s knowledge, the sale of products from unlicensed sources and accuracy and reliability of website content’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Self-regulation, although often a tactical defence against legislative action, can be effective (Chandra </a:t>
            </a:r>
            <a:r>
              <a:rPr lang="en-GB" sz="1200" i="1" kern="1200" dirty="0" smtClean="0">
                <a:solidFill>
                  <a:schemeClr val="tx1"/>
                </a:solidFill>
                <a:latin typeface="+mn-lt"/>
                <a:ea typeface="+mn-ea"/>
                <a:cs typeface="+mn-cs"/>
              </a:rPr>
              <a:t>et al</a:t>
            </a:r>
            <a:r>
              <a:rPr lang="en-GB" sz="1200" kern="1200" dirty="0" smtClean="0">
                <a:solidFill>
                  <a:schemeClr val="tx1"/>
                </a:solidFill>
                <a:latin typeface="+mn-lt"/>
                <a:ea typeface="+mn-ea"/>
                <a:cs typeface="+mn-cs"/>
              </a:rPr>
              <a:t>, 2004). Voluntary rating or accreditation schemes, as implemented by the RPSGB and the Pharmaceutical Society of New Zealand may contribute towards a solution.  Increasingly, internet service providers such as AOL and individual websites are adopting recognised rating schemes for a given site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For example, the certification seal of the </a:t>
            </a:r>
            <a:r>
              <a:rPr lang="en-GB" sz="1200" i="1" kern="1200" dirty="0" smtClean="0">
                <a:solidFill>
                  <a:schemeClr val="tx1"/>
                </a:solidFill>
                <a:latin typeface="+mn-lt"/>
                <a:ea typeface="+mn-ea"/>
                <a:cs typeface="+mn-cs"/>
              </a:rPr>
              <a:t>health on the net code</a:t>
            </a:r>
            <a:r>
              <a:rPr lang="en-GB" sz="1200" kern="1200" dirty="0" smtClean="0">
                <a:solidFill>
                  <a:schemeClr val="tx1"/>
                </a:solidFill>
                <a:latin typeface="+mn-lt"/>
                <a:ea typeface="+mn-ea"/>
                <a:cs typeface="+mn-cs"/>
              </a:rPr>
              <a:t> of conduct (</a:t>
            </a:r>
            <a:r>
              <a:rPr lang="en-GB" sz="1200" kern="1200" dirty="0" err="1" smtClean="0">
                <a:solidFill>
                  <a:schemeClr val="tx1"/>
                </a:solidFill>
                <a:latin typeface="+mn-lt"/>
                <a:ea typeface="+mn-ea"/>
                <a:cs typeface="+mn-cs"/>
              </a:rPr>
              <a:t>HONcode</a:t>
            </a:r>
            <a:r>
              <a:rPr lang="en-GB" sz="1200" kern="1200" dirty="0" smtClean="0">
                <a:solidFill>
                  <a:schemeClr val="tx1"/>
                </a:solidFill>
                <a:latin typeface="+mn-lt"/>
                <a:ea typeface="+mn-ea"/>
                <a:cs typeface="+mn-cs"/>
              </a:rPr>
              <a:t>) for medical and health web sites demonstrates the intent of a website to conform to an ethical standard/code aimed at offering quality health information (see Table 1). Currently the </a:t>
            </a:r>
            <a:r>
              <a:rPr lang="en-GB" sz="1200" kern="1200" dirty="0" err="1" smtClean="0">
                <a:solidFill>
                  <a:schemeClr val="tx1"/>
                </a:solidFill>
                <a:latin typeface="+mn-lt"/>
                <a:ea typeface="+mn-ea"/>
                <a:cs typeface="+mn-cs"/>
              </a:rPr>
              <a:t>HONcode</a:t>
            </a:r>
            <a:r>
              <a:rPr lang="en-GB" sz="1200" kern="1200" dirty="0" smtClean="0">
                <a:solidFill>
                  <a:schemeClr val="tx1"/>
                </a:solidFill>
                <a:latin typeface="+mn-lt"/>
                <a:ea typeface="+mn-ea"/>
                <a:cs typeface="+mn-cs"/>
              </a:rPr>
              <a:t> is used by more than 5,000 certified websites in 72 countries (Health on the Net Foundation, 2011). Similarly, in the USA, a non-profit corporation, </a:t>
            </a:r>
            <a:r>
              <a:rPr lang="en-GB" sz="1200" kern="1200" dirty="0" err="1" smtClean="0">
                <a:solidFill>
                  <a:schemeClr val="tx1"/>
                </a:solidFill>
                <a:latin typeface="+mn-lt"/>
                <a:ea typeface="+mn-ea"/>
                <a:cs typeface="+mn-cs"/>
              </a:rPr>
              <a:t>LegitScript</a:t>
            </a:r>
            <a:r>
              <a:rPr lang="en-GB" sz="1200" kern="1200" dirty="0" smtClean="0">
                <a:solidFill>
                  <a:schemeClr val="tx1"/>
                </a:solidFill>
                <a:latin typeface="+mn-lt"/>
                <a:ea typeface="+mn-ea"/>
                <a:cs typeface="+mn-cs"/>
              </a:rPr>
              <a:t>, certifies internet pharmacies that comply with their standards, which are recognized by the National Association of Boards of Pharmacy.</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dirty="0" smtClean="0">
                <a:solidFill>
                  <a:schemeClr val="tx1"/>
                </a:solidFill>
                <a:latin typeface="+mn-lt"/>
                <a:ea typeface="+mn-ea"/>
                <a:cs typeface="+mn-cs"/>
              </a:rPr>
              <a:t>Regulation and problems of jurisdiction</a:t>
            </a:r>
            <a:endParaRPr lang="en-US"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Drug retailers are subject to government laws and regulations that govern the purchase, sale and distribution of prescription drugs.  Online pharmaceutical websites that operate within the UK, for example, are governed by the same laws that govern UK offline pharmacies, and should therefore operate legally and safely. The Royal Pharmaceutical Society of Great Britain (RPSGB) is the professional and regulatory body for pharmacists. However, the RPSGB only governs sites in Great Britain.  Problems of jurisdiction arise when GB-based customers purchase drugs from online pharmacies outside GB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However, despite the difficulties inherent in regulating a global internet governed by local legislation, solutions must be sought. As well as the ethical risks specific to pharmaceuticals, there are general issues of internet regulation: ‘the protection of children, collection/storage of data with/without user’s knowledge, the sale of products from unlicensed sources and accuracy and reliability of website content’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Self-regulation, although often a tactical defence against legislative action, can be effective (Chandra </a:t>
            </a:r>
            <a:r>
              <a:rPr lang="en-GB" sz="1200" i="1" kern="1200" dirty="0" smtClean="0">
                <a:solidFill>
                  <a:schemeClr val="tx1"/>
                </a:solidFill>
                <a:latin typeface="+mn-lt"/>
                <a:ea typeface="+mn-ea"/>
                <a:cs typeface="+mn-cs"/>
              </a:rPr>
              <a:t>et al</a:t>
            </a:r>
            <a:r>
              <a:rPr lang="en-GB" sz="1200" kern="1200" dirty="0" smtClean="0">
                <a:solidFill>
                  <a:schemeClr val="tx1"/>
                </a:solidFill>
                <a:latin typeface="+mn-lt"/>
                <a:ea typeface="+mn-ea"/>
                <a:cs typeface="+mn-cs"/>
              </a:rPr>
              <a:t>, 2004). Voluntary rating or accreditation schemes, as implemented by the RPSGB and the Pharmaceutical Society of New Zealand may contribute towards a solution.  Increasingly, internet service providers such as AOL and individual websites are adopting recognised rating schemes for a given site (</a:t>
            </a:r>
            <a:r>
              <a:rPr lang="en-GB" sz="1200" kern="1200" dirty="0" err="1" smtClean="0">
                <a:solidFill>
                  <a:schemeClr val="tx1"/>
                </a:solidFill>
                <a:latin typeface="+mn-lt"/>
                <a:ea typeface="+mn-ea"/>
                <a:cs typeface="+mn-cs"/>
              </a:rPr>
              <a:t>Kayne</a:t>
            </a:r>
            <a:r>
              <a:rPr lang="en-GB" sz="1200" kern="1200" dirty="0" smtClean="0">
                <a:solidFill>
                  <a:schemeClr val="tx1"/>
                </a:solidFill>
                <a:latin typeface="+mn-lt"/>
                <a:ea typeface="+mn-ea"/>
                <a:cs typeface="+mn-cs"/>
              </a:rPr>
              <a:t>, 2005).  For example, the certification seal of the </a:t>
            </a:r>
            <a:r>
              <a:rPr lang="en-GB" sz="1200" i="1" kern="1200" dirty="0" smtClean="0">
                <a:solidFill>
                  <a:schemeClr val="tx1"/>
                </a:solidFill>
                <a:latin typeface="+mn-lt"/>
                <a:ea typeface="+mn-ea"/>
                <a:cs typeface="+mn-cs"/>
              </a:rPr>
              <a:t>health on the net code</a:t>
            </a:r>
            <a:r>
              <a:rPr lang="en-GB" sz="1200" kern="1200" dirty="0" smtClean="0">
                <a:solidFill>
                  <a:schemeClr val="tx1"/>
                </a:solidFill>
                <a:latin typeface="+mn-lt"/>
                <a:ea typeface="+mn-ea"/>
                <a:cs typeface="+mn-cs"/>
              </a:rPr>
              <a:t> of conduct (</a:t>
            </a:r>
            <a:r>
              <a:rPr lang="en-GB" sz="1200" kern="1200" dirty="0" err="1" smtClean="0">
                <a:solidFill>
                  <a:schemeClr val="tx1"/>
                </a:solidFill>
                <a:latin typeface="+mn-lt"/>
                <a:ea typeface="+mn-ea"/>
                <a:cs typeface="+mn-cs"/>
              </a:rPr>
              <a:t>HONcode</a:t>
            </a:r>
            <a:r>
              <a:rPr lang="en-GB" sz="1200" kern="1200" dirty="0" smtClean="0">
                <a:solidFill>
                  <a:schemeClr val="tx1"/>
                </a:solidFill>
                <a:latin typeface="+mn-lt"/>
                <a:ea typeface="+mn-ea"/>
                <a:cs typeface="+mn-cs"/>
              </a:rPr>
              <a:t>) for medical and health web sites demonstrates the intent of a website to conform to an ethical standard/code aimed at offering quality health information (see Table 1). Currently the </a:t>
            </a:r>
            <a:r>
              <a:rPr lang="en-GB" sz="1200" kern="1200" dirty="0" err="1" smtClean="0">
                <a:solidFill>
                  <a:schemeClr val="tx1"/>
                </a:solidFill>
                <a:latin typeface="+mn-lt"/>
                <a:ea typeface="+mn-ea"/>
                <a:cs typeface="+mn-cs"/>
              </a:rPr>
              <a:t>HONcode</a:t>
            </a:r>
            <a:r>
              <a:rPr lang="en-GB" sz="1200" kern="1200" dirty="0" smtClean="0">
                <a:solidFill>
                  <a:schemeClr val="tx1"/>
                </a:solidFill>
                <a:latin typeface="+mn-lt"/>
                <a:ea typeface="+mn-ea"/>
                <a:cs typeface="+mn-cs"/>
              </a:rPr>
              <a:t> is used by more than 5,000 certified websites in 72 countries (Health on the Net Foundation, 2011). Similarly, in the USA, a non-profit corporation, </a:t>
            </a:r>
            <a:r>
              <a:rPr lang="en-GB" sz="1200" kern="1200" dirty="0" err="1" smtClean="0">
                <a:solidFill>
                  <a:schemeClr val="tx1"/>
                </a:solidFill>
                <a:latin typeface="+mn-lt"/>
                <a:ea typeface="+mn-ea"/>
                <a:cs typeface="+mn-cs"/>
              </a:rPr>
              <a:t>LegitScript</a:t>
            </a:r>
            <a:r>
              <a:rPr lang="en-GB" sz="1200" kern="1200" dirty="0" smtClean="0">
                <a:solidFill>
                  <a:schemeClr val="tx1"/>
                </a:solidFill>
                <a:latin typeface="+mn-lt"/>
                <a:ea typeface="+mn-ea"/>
                <a:cs typeface="+mn-cs"/>
              </a:rPr>
              <a:t>, certifies internet pharmacies that comply with their standards, which are recognized by the National Association of Boards of Pharmacy.</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Methodology of this study</a:t>
            </a:r>
          </a:p>
          <a:p>
            <a:r>
              <a:rPr lang="en-US"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Six drug retail websites/case studies were evaluated in terms of the ethical risk they demonstrate. A phenomenological research philosophy was adopted; the evaluation of the small sample of websites in their natural setting is based on the subjective perception of the researchers, suitable for exploratory, inductive research that aims to ‘understand’ the reality of the websites rather than trying to scientifically measure the sites or generate ‘facts’ (Saunders </a:t>
            </a:r>
            <a:r>
              <a:rPr lang="en-GB" sz="1200" i="1" kern="1200" dirty="0" smtClean="0">
                <a:solidFill>
                  <a:schemeClr val="tx1"/>
                </a:solidFill>
                <a:latin typeface="+mn-lt"/>
                <a:ea typeface="+mn-ea"/>
                <a:cs typeface="+mn-cs"/>
              </a:rPr>
              <a:t>et al</a:t>
            </a:r>
            <a:r>
              <a:rPr lang="en-GB" sz="1200" kern="1200" dirty="0" smtClean="0">
                <a:solidFill>
                  <a:schemeClr val="tx1"/>
                </a:solidFill>
                <a:latin typeface="+mn-lt"/>
                <a:ea typeface="+mn-ea"/>
                <a:cs typeface="+mn-cs"/>
              </a:rPr>
              <a:t>, 2007)   The six drug retail websites were purposively selected as some representation of the different types of internet pharmacy (for example, UK focused or cross-border, high street presence or internet pure play).  Screen shots were taken and the analysis conducted thereafter.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content analysis used a framework of original criteria derived from the literature above (see table 2).  Using the ten criteria, each website was evaluated and rated in terms of the extent of ethical risk evidenced.  The rating was on a scale of 1 to 5, where 5 represented the least ethical risk and 1 the greatest.  The scale can be viewed in Table 3. The results are summarised in Table 4.</a:t>
            </a:r>
            <a:endParaRPr lang="en-US"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six websites were…</a:t>
            </a:r>
          </a:p>
          <a:p>
            <a:r>
              <a:rPr lang="en-GB" dirty="0" smtClean="0"/>
              <a:t>The ten criteria were…</a:t>
            </a:r>
          </a:p>
          <a:p>
            <a:r>
              <a:rPr lang="en-GB" dirty="0" smtClean="0"/>
              <a:t>The horizontal bottom totals represent the results</a:t>
            </a:r>
            <a:r>
              <a:rPr lang="en-GB" baseline="0" dirty="0" smtClean="0"/>
              <a:t> for each criterion (low is least ethical website practice (bad), high most ethical (good)</a:t>
            </a:r>
          </a:p>
          <a:p>
            <a:r>
              <a:rPr lang="en-GB" baseline="0" dirty="0" smtClean="0"/>
              <a:t>Key findings:</a:t>
            </a:r>
          </a:p>
          <a:p>
            <a:r>
              <a:rPr lang="en-GB" baseline="0" dirty="0" smtClean="0"/>
              <a:t>All sites scored highly in terms of good access to privacy policy and lack of anonymity – for good business rather than ethics driven?</a:t>
            </a:r>
          </a:p>
          <a:p>
            <a:r>
              <a:rPr lang="en-GB" baseline="0" dirty="0" smtClean="0"/>
              <a:t>Accurate info for self diagnosis is evident in few sites and age verification is poor in most sites</a:t>
            </a:r>
          </a:p>
          <a:p>
            <a:endParaRPr lang="en-GB" baseline="0" dirty="0" smtClean="0"/>
          </a:p>
          <a:p>
            <a:r>
              <a:rPr lang="en-GB" baseline="0" dirty="0" smtClean="0"/>
              <a:t>When ranked, the top two sites are UK based clicks and bricks organisations</a:t>
            </a:r>
          </a:p>
          <a:p>
            <a:r>
              <a:rPr lang="en-GB" baseline="0" dirty="0" smtClean="0"/>
              <a:t>Bottom two are cross-border pharmacies</a:t>
            </a:r>
          </a:p>
          <a:p>
            <a:endParaRPr lang="en-GB" baseline="0" dirty="0" smtClean="0"/>
          </a:p>
          <a:p>
            <a:endParaRPr lang="en-GB" dirty="0" smtClean="0"/>
          </a:p>
          <a:p>
            <a:r>
              <a:rPr lang="en-GB" dirty="0" smtClean="0"/>
              <a:t> </a:t>
            </a:r>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5EE874F-561C-4ED6-85E4-8582E6B3C847}" type="datetimeFigureOut">
              <a:rPr lang="en-GB" smtClean="0"/>
              <a:t>10/06/2011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2E91EAA6-FAF4-4EBA-A333-27DC240816C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5EE874F-561C-4ED6-85E4-8582E6B3C847}" type="datetimeFigureOut">
              <a:rPr lang="en-GB" smtClean="0"/>
              <a:t>10/06/2011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E91EAA6-FAF4-4EBA-A333-27DC240816CF}"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5EE874F-561C-4ED6-85E4-8582E6B3C847}" type="datetimeFigureOut">
              <a:rPr lang="en-GB" smtClean="0"/>
              <a:t>10/06/2011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2E91EAA6-FAF4-4EBA-A333-27DC240816CF}"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5EE874F-561C-4ED6-85E4-8582E6B3C847}" type="datetimeFigureOut">
              <a:rPr lang="en-GB" smtClean="0"/>
              <a:t>10/06/2011</a:t>
            </a:fld>
            <a:endParaRPr lang="en-GB"/>
          </a:p>
        </p:txBody>
      </p:sp>
      <p:sp>
        <p:nvSpPr>
          <p:cNvPr id="10" name="Slide Number Placeholder 9"/>
          <p:cNvSpPr>
            <a:spLocks noGrp="1"/>
          </p:cNvSpPr>
          <p:nvPr>
            <p:ph type="sldNum" sz="quarter" idx="16"/>
          </p:nvPr>
        </p:nvSpPr>
        <p:spPr/>
        <p:txBody>
          <a:bodyPr rtlCol="0"/>
          <a:lstStyle/>
          <a:p>
            <a:fld id="{2E91EAA6-FAF4-4EBA-A333-27DC240816CF}"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5EE874F-561C-4ED6-85E4-8582E6B3C847}" type="datetimeFigureOut">
              <a:rPr lang="en-GB" smtClean="0"/>
              <a:t>10/06/2011</a:t>
            </a:fld>
            <a:endParaRPr lang="en-GB"/>
          </a:p>
        </p:txBody>
      </p:sp>
      <p:sp>
        <p:nvSpPr>
          <p:cNvPr id="12" name="Slide Number Placeholder 11"/>
          <p:cNvSpPr>
            <a:spLocks noGrp="1"/>
          </p:cNvSpPr>
          <p:nvPr>
            <p:ph type="sldNum" sz="quarter" idx="16"/>
          </p:nvPr>
        </p:nvSpPr>
        <p:spPr/>
        <p:txBody>
          <a:bodyPr rtlCol="0"/>
          <a:lstStyle/>
          <a:p>
            <a:fld id="{2E91EAA6-FAF4-4EBA-A333-27DC240816CF}"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5EE874F-561C-4ED6-85E4-8582E6B3C847}" type="datetimeFigureOut">
              <a:rPr lang="en-GB" smtClean="0"/>
              <a:t>10/06/2011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2E91EAA6-FAF4-4EBA-A333-27DC240816C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EE874F-561C-4ED6-85E4-8582E6B3C847}" type="datetimeFigureOut">
              <a:rPr lang="en-GB" smtClean="0"/>
              <a:t>10/06/2011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2E91EAA6-FAF4-4EBA-A333-27DC240816C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5EE874F-561C-4ED6-85E4-8582E6B3C847}" type="datetimeFigureOut">
              <a:rPr lang="en-GB" smtClean="0"/>
              <a:t>10/06/2011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2E91EAA6-FAF4-4EBA-A333-27DC240816CF}"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5EE874F-561C-4ED6-85E4-8582E6B3C847}" type="datetimeFigureOut">
              <a:rPr lang="en-GB" smtClean="0"/>
              <a:t>10/06/2011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2E91EAA6-FAF4-4EBA-A333-27DC240816CF}"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5EE874F-561C-4ED6-85E4-8582E6B3C847}" type="datetimeFigureOut">
              <a:rPr lang="en-GB" smtClean="0"/>
              <a:t>10/06/2011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1EAA6-FAF4-4EBA-A333-27DC240816C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5EE874F-561C-4ED6-85E4-8582E6B3C847}" type="datetimeFigureOut">
              <a:rPr lang="en-GB" smtClean="0"/>
              <a:t>10/06/2011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2E91EAA6-FAF4-4EBA-A333-27DC240816C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5EE874F-561C-4ED6-85E4-8582E6B3C847}" type="datetimeFigureOut">
              <a:rPr lang="en-GB" smtClean="0"/>
              <a:t>10/06/2011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2E91EAA6-FAF4-4EBA-A333-27DC240816C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package" Target="../embeddings/Microsoft_Office_Word_Document1.docx"/></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package" Target="../embeddings/Microsoft_Office_Word_Document2.docx"/></Relationships>
</file>

<file path=ppt/slides/_rels/slide19.xml.rels><?xml version="1.0" encoding="UTF-8" standalone="yes"?>
<Relationships xmlns="http://schemas.openxmlformats.org/package/2006/relationships"><Relationship Id="rId3" Type="http://schemas.openxmlformats.org/officeDocument/2006/relationships/package" Target="../embeddings/Microsoft_Office_Word_Document3.docx"/><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2200" y="3284984"/>
            <a:ext cx="6477000" cy="2582416"/>
          </a:xfrm>
        </p:spPr>
        <p:txBody>
          <a:bodyPr>
            <a:normAutofit fontScale="90000"/>
          </a:bodyPr>
          <a:lstStyle/>
          <a:p>
            <a:r>
              <a:rPr lang="en-US" b="1" dirty="0"/>
              <a:t>Internet Ethics: Pharmaceutical Cross Border Trade</a:t>
            </a:r>
            <a:r>
              <a:rPr lang="en-US" dirty="0"/>
              <a:t/>
            </a:r>
            <a:br>
              <a:rPr lang="en-US" dirty="0"/>
            </a:br>
            <a:endParaRPr lang="en-GB" dirty="0"/>
          </a:p>
        </p:txBody>
      </p:sp>
      <p:sp>
        <p:nvSpPr>
          <p:cNvPr id="3" name="Subtitle 2"/>
          <p:cNvSpPr>
            <a:spLocks noGrp="1"/>
          </p:cNvSpPr>
          <p:nvPr>
            <p:ph type="subTitle" idx="1"/>
          </p:nvPr>
        </p:nvSpPr>
        <p:spPr/>
        <p:txBody>
          <a:bodyPr>
            <a:normAutofit fontScale="77500" lnSpcReduction="20000"/>
          </a:bodyPr>
          <a:lstStyle/>
          <a:p>
            <a:r>
              <a:rPr lang="en-GB" dirty="0" smtClean="0"/>
              <a:t>Steve Griffiths</a:t>
            </a:r>
          </a:p>
          <a:p>
            <a:r>
              <a:rPr lang="en-GB" dirty="0" smtClean="0"/>
              <a:t>Swansea Metropolitan University, Wales, UK</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Drug retail is growing</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t>According </a:t>
            </a:r>
            <a:r>
              <a:rPr lang="en-GB" dirty="0" smtClean="0"/>
              <a:t>to </a:t>
            </a:r>
            <a:r>
              <a:rPr lang="en-GB" dirty="0" err="1" smtClean="0"/>
              <a:t>Datamonitor</a:t>
            </a:r>
            <a:r>
              <a:rPr lang="en-GB" dirty="0" smtClean="0"/>
              <a:t> (2011), the global </a:t>
            </a:r>
            <a:r>
              <a:rPr lang="en-GB" dirty="0" smtClean="0"/>
              <a:t>drug retail sector is big business:</a:t>
            </a:r>
          </a:p>
          <a:p>
            <a:r>
              <a:rPr lang="en-GB" dirty="0" smtClean="0"/>
              <a:t>Grew by 5.4% in 2010 </a:t>
            </a:r>
            <a:r>
              <a:rPr lang="en-GB" dirty="0" smtClean="0"/>
              <a:t>to reach </a:t>
            </a:r>
            <a:r>
              <a:rPr lang="en-GB" dirty="0" smtClean="0"/>
              <a:t>a revenue value of $875.1 billion. </a:t>
            </a:r>
          </a:p>
          <a:p>
            <a:r>
              <a:rPr lang="en-GB" dirty="0" smtClean="0"/>
              <a:t>By </a:t>
            </a:r>
            <a:r>
              <a:rPr lang="en-GB" dirty="0" smtClean="0"/>
              <a:t>2015, </a:t>
            </a:r>
            <a:r>
              <a:rPr lang="en-GB" dirty="0" smtClean="0"/>
              <a:t>the </a:t>
            </a:r>
            <a:r>
              <a:rPr lang="en-GB" dirty="0" smtClean="0"/>
              <a:t>sector is forecast to have a value of $1,238.6 billion, an increase of 41.5% since </a:t>
            </a:r>
            <a:r>
              <a:rPr lang="en-GB" dirty="0" smtClean="0"/>
              <a:t>2010. </a:t>
            </a:r>
            <a:endParaRPr lang="en-US" dirty="0" smtClean="0"/>
          </a:p>
          <a:p>
            <a:r>
              <a:rPr lang="en-GB" dirty="0" smtClean="0"/>
              <a:t>The first Internet pharmacies began in early 1999.</a:t>
            </a:r>
          </a:p>
          <a:p>
            <a:r>
              <a:rPr lang="en-GB" dirty="0" smtClean="0"/>
              <a:t>Given </a:t>
            </a:r>
            <a:r>
              <a:rPr lang="en-GB" dirty="0" smtClean="0"/>
              <a:t>the size and attractiveness of the market, and increased customer e-commerce adoption, many new pharmacies have entered the industry using the internet as a channel.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While there are compelling reasons for people to use internet pharmacies, there are ethical concerns regarding the behaviour of some of the participants and providers.  </a:t>
            </a:r>
            <a:endParaRPr lang="en-GB" dirty="0" smtClean="0"/>
          </a:p>
          <a:p>
            <a:r>
              <a:rPr lang="en-GB" dirty="0" smtClean="0"/>
              <a:t>This presentation outlines </a:t>
            </a:r>
            <a:r>
              <a:rPr lang="en-GB" dirty="0" smtClean="0"/>
              <a:t>some of the ethical controversies associated with internet pharmacies, and the mechanisms to control the risks. </a:t>
            </a:r>
            <a:endParaRPr lang="en-GB" dirty="0" smtClean="0"/>
          </a:p>
          <a:p>
            <a:r>
              <a:rPr lang="en-GB" dirty="0" smtClean="0"/>
              <a:t>It </a:t>
            </a:r>
            <a:r>
              <a:rPr lang="en-GB" dirty="0" smtClean="0"/>
              <a:t>describes the results of a qualitative content analysis of the web pages of a cross section of online drugs retail sites. </a:t>
            </a:r>
            <a:endParaRPr lang="en-US"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Competition in </a:t>
            </a:r>
            <a:r>
              <a:rPr lang="en-GB" b="1" dirty="0" smtClean="0"/>
              <a:t>drugs retail is highly fragmented and competitive </a:t>
            </a:r>
            <a:r>
              <a:rPr lang="en-GB" sz="2000" dirty="0" smtClean="0"/>
              <a:t>(</a:t>
            </a:r>
            <a:r>
              <a:rPr lang="en-GB" sz="2000" dirty="0" err="1" smtClean="0"/>
              <a:t>Datamonitor</a:t>
            </a:r>
            <a:r>
              <a:rPr lang="en-GB" sz="2000" dirty="0" smtClean="0"/>
              <a:t>, 2011). </a:t>
            </a:r>
            <a:endParaRPr lang="en-GB" sz="2000" dirty="0"/>
          </a:p>
        </p:txBody>
      </p:sp>
      <p:sp>
        <p:nvSpPr>
          <p:cNvPr id="3" name="Content Placeholder 2"/>
          <p:cNvSpPr>
            <a:spLocks noGrp="1"/>
          </p:cNvSpPr>
          <p:nvPr>
            <p:ph sz="quarter" idx="1"/>
          </p:nvPr>
        </p:nvSpPr>
        <p:spPr>
          <a:xfrm>
            <a:off x="395536" y="1600200"/>
            <a:ext cx="8370512" cy="4709120"/>
          </a:xfrm>
        </p:spPr>
        <p:txBody>
          <a:bodyPr>
            <a:normAutofit fontScale="85000" lnSpcReduction="20000"/>
          </a:bodyPr>
          <a:lstStyle/>
          <a:p>
            <a:r>
              <a:rPr lang="en-GB" sz="3100" dirty="0" smtClean="0"/>
              <a:t>There </a:t>
            </a:r>
            <a:r>
              <a:rPr lang="en-GB" sz="3100" dirty="0" smtClean="0"/>
              <a:t>are many </a:t>
            </a:r>
            <a:r>
              <a:rPr lang="en-GB" sz="3100" dirty="0" smtClean="0"/>
              <a:t>potential </a:t>
            </a:r>
            <a:r>
              <a:rPr lang="en-GB" sz="3100" dirty="0" smtClean="0"/>
              <a:t>individual customers </a:t>
            </a:r>
            <a:r>
              <a:rPr lang="en-GB" sz="3100" dirty="0" smtClean="0"/>
              <a:t>and many </a:t>
            </a:r>
            <a:r>
              <a:rPr lang="en-GB" sz="3100" dirty="0" smtClean="0"/>
              <a:t>drug manufacturers/suppliers (only a small proportion of revenue is earned by large incumbents</a:t>
            </a:r>
            <a:r>
              <a:rPr lang="en-GB" sz="3100" dirty="0" smtClean="0"/>
              <a:t>).</a:t>
            </a:r>
          </a:p>
          <a:p>
            <a:r>
              <a:rPr lang="en-GB" sz="3100" dirty="0" smtClean="0"/>
              <a:t>B</a:t>
            </a:r>
            <a:r>
              <a:rPr lang="en-GB" sz="3100" dirty="0" smtClean="0"/>
              <a:t>uyers </a:t>
            </a:r>
            <a:r>
              <a:rPr lang="en-GB" sz="3100" dirty="0" smtClean="0"/>
              <a:t>can easily compare prices and can switch internet pharmacies if prices are too high. </a:t>
            </a:r>
            <a:endParaRPr lang="en-GB" sz="3100" dirty="0" smtClean="0"/>
          </a:p>
          <a:p>
            <a:r>
              <a:rPr lang="en-GB" sz="3100" dirty="0" smtClean="0"/>
              <a:t>The </a:t>
            </a:r>
            <a:r>
              <a:rPr lang="en-GB" sz="3100" dirty="0" smtClean="0"/>
              <a:t>purchasing trend towards undifferentiated generic </a:t>
            </a:r>
            <a:r>
              <a:rPr lang="en-GB" sz="3100" dirty="0" smtClean="0"/>
              <a:t>products</a:t>
            </a:r>
            <a:r>
              <a:rPr lang="en-GB" sz="3100" dirty="0" smtClean="0"/>
              <a:t>, rather than branded goods, strengthens buyer power further. </a:t>
            </a:r>
            <a:endParaRPr lang="en-GB" sz="3100" dirty="0" smtClean="0"/>
          </a:p>
          <a:p>
            <a:r>
              <a:rPr lang="en-GB" sz="3100" dirty="0" smtClean="0"/>
              <a:t>Where </a:t>
            </a:r>
            <a:r>
              <a:rPr lang="en-GB" sz="3100" dirty="0" smtClean="0"/>
              <a:t>customer brand loyalty does exist it is more likely to be to the manufacturer of drugs rather than to the retailer. </a:t>
            </a:r>
            <a:endParaRPr lang="en-US" sz="3100" dirty="0" smtClean="0"/>
          </a:p>
          <a:p>
            <a:r>
              <a:rPr lang="en-GB" sz="3100" dirty="0" smtClean="0"/>
              <a:t>e-Commerce boosts the competition further, as internet pharmacies compete on the basis of convenience, as well as customer service, product selection/brand and </a:t>
            </a:r>
            <a:r>
              <a:rPr lang="en-GB" sz="3100" dirty="0" smtClean="0"/>
              <a:t>price. </a:t>
            </a:r>
            <a:endParaRPr lang="en-US" sz="3100"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Ethics and internet pharmaceuticals </a:t>
            </a:r>
            <a:endParaRPr lang="en-GB" dirty="0"/>
          </a:p>
        </p:txBody>
      </p:sp>
      <p:sp>
        <p:nvSpPr>
          <p:cNvPr id="3" name="Content Placeholder 2"/>
          <p:cNvSpPr>
            <a:spLocks noGrp="1"/>
          </p:cNvSpPr>
          <p:nvPr>
            <p:ph sz="quarter" idx="1"/>
          </p:nvPr>
        </p:nvSpPr>
        <p:spPr>
          <a:xfrm>
            <a:off x="395536" y="1600200"/>
            <a:ext cx="8424936" cy="4495800"/>
          </a:xfrm>
        </p:spPr>
        <p:txBody>
          <a:bodyPr>
            <a:noAutofit/>
          </a:bodyPr>
          <a:lstStyle/>
          <a:p>
            <a:r>
              <a:rPr lang="en-GB" sz="2600" dirty="0" smtClean="0"/>
              <a:t>Critics of online </a:t>
            </a:r>
            <a:r>
              <a:rPr lang="en-GB" sz="2600" dirty="0" smtClean="0"/>
              <a:t>drugs retail </a:t>
            </a:r>
            <a:r>
              <a:rPr lang="en-GB" sz="2600" dirty="0" smtClean="0"/>
              <a:t>charge </a:t>
            </a:r>
            <a:r>
              <a:rPr lang="en-GB" sz="2600" dirty="0" smtClean="0"/>
              <a:t>some providers and participants with unethical behaviour.  </a:t>
            </a:r>
            <a:endParaRPr lang="en-GB" sz="2600" dirty="0" smtClean="0"/>
          </a:p>
          <a:p>
            <a:r>
              <a:rPr lang="en-GB" sz="2600" dirty="0" smtClean="0"/>
              <a:t>‘Ethics</a:t>
            </a:r>
            <a:r>
              <a:rPr lang="en-GB" sz="2600" dirty="0" smtClean="0"/>
              <a:t>’ </a:t>
            </a:r>
            <a:r>
              <a:rPr lang="en-GB" sz="2600" dirty="0" smtClean="0"/>
              <a:t>is the </a:t>
            </a:r>
            <a:r>
              <a:rPr lang="en-GB" sz="2600" dirty="0" smtClean="0"/>
              <a:t>study and philosophy of human conduct, with an emphasis on the determination of right and </a:t>
            </a:r>
            <a:r>
              <a:rPr lang="en-GB" sz="2600" dirty="0" smtClean="0"/>
              <a:t>wrong (Ferrell</a:t>
            </a:r>
            <a:r>
              <a:rPr lang="en-GB" sz="2600" dirty="0" smtClean="0"/>
              <a:t>, </a:t>
            </a:r>
            <a:r>
              <a:rPr lang="en-GB" sz="2600" dirty="0" err="1" smtClean="0"/>
              <a:t>Fraedrich</a:t>
            </a:r>
            <a:r>
              <a:rPr lang="en-GB" sz="2600" dirty="0" smtClean="0"/>
              <a:t> and </a:t>
            </a:r>
            <a:r>
              <a:rPr lang="en-GB" sz="2600" dirty="0" smtClean="0"/>
              <a:t>Ferrell, 2007). </a:t>
            </a:r>
          </a:p>
          <a:p>
            <a:r>
              <a:rPr lang="en-GB" sz="2600" i="1" dirty="0" smtClean="0"/>
              <a:t>I</a:t>
            </a:r>
            <a:r>
              <a:rPr lang="en-GB" sz="2600" b="1" i="1" dirty="0" smtClean="0"/>
              <a:t>nternet</a:t>
            </a:r>
            <a:r>
              <a:rPr lang="en-GB" sz="2600" i="1" dirty="0" smtClean="0"/>
              <a:t> </a:t>
            </a:r>
            <a:r>
              <a:rPr lang="en-GB" sz="2600" i="1" dirty="0" smtClean="0"/>
              <a:t>ethics</a:t>
            </a:r>
            <a:r>
              <a:rPr lang="en-GB" sz="2600" dirty="0" smtClean="0"/>
              <a:t> considers the social and ethical impacts of </a:t>
            </a:r>
            <a:r>
              <a:rPr lang="en-GB" sz="2600" dirty="0" smtClean="0"/>
              <a:t>ICT.</a:t>
            </a:r>
            <a:endParaRPr lang="en-GB" sz="2600" dirty="0" smtClean="0"/>
          </a:p>
          <a:p>
            <a:r>
              <a:rPr lang="en-GB" sz="2600" dirty="0" smtClean="0"/>
              <a:t>De </a:t>
            </a:r>
            <a:r>
              <a:rPr lang="en-GB" sz="2600" dirty="0" smtClean="0"/>
              <a:t>George (2003) </a:t>
            </a:r>
            <a:r>
              <a:rPr lang="en-GB" sz="2600" dirty="0" smtClean="0"/>
              <a:t>argues </a:t>
            </a:r>
            <a:r>
              <a:rPr lang="en-GB" sz="2600" dirty="0" smtClean="0"/>
              <a:t>that </a:t>
            </a:r>
            <a:r>
              <a:rPr lang="en-GB" sz="2600" dirty="0" smtClean="0"/>
              <a:t>while </a:t>
            </a:r>
            <a:r>
              <a:rPr lang="en-GB" sz="2600" dirty="0" smtClean="0"/>
              <a:t>the problems inherent in drugs retailing might not be new, the ethical risk issues in the internet context must be evaluated, to see if new dilemmas arise.</a:t>
            </a:r>
            <a:endParaRPr lang="en-US" sz="2600" dirty="0" smtClean="0"/>
          </a:p>
          <a:p>
            <a:endParaRPr lang="en-GB" sz="2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Cross-border </a:t>
            </a:r>
            <a:r>
              <a:rPr lang="en-GB" b="1" dirty="0" smtClean="0"/>
              <a:t>pharmacies</a:t>
            </a:r>
            <a:endParaRPr lang="en-GB" dirty="0"/>
          </a:p>
        </p:txBody>
      </p:sp>
      <p:sp>
        <p:nvSpPr>
          <p:cNvPr id="3" name="Content Placeholder 2"/>
          <p:cNvSpPr>
            <a:spLocks noGrp="1"/>
          </p:cNvSpPr>
          <p:nvPr>
            <p:ph sz="quarter" idx="1"/>
          </p:nvPr>
        </p:nvSpPr>
        <p:spPr/>
        <p:txBody>
          <a:bodyPr>
            <a:noAutofit/>
          </a:bodyPr>
          <a:lstStyle/>
          <a:p>
            <a:r>
              <a:rPr lang="en-GB" sz="2400" dirty="0" smtClean="0"/>
              <a:t> </a:t>
            </a:r>
            <a:r>
              <a:rPr lang="en-GB" sz="2600" dirty="0" smtClean="0"/>
              <a:t>Given </a:t>
            </a:r>
            <a:r>
              <a:rPr lang="en-GB" sz="2600" dirty="0" smtClean="0"/>
              <a:t>differing drug </a:t>
            </a:r>
            <a:r>
              <a:rPr lang="en-GB" sz="2600" dirty="0" smtClean="0"/>
              <a:t>regulations, online pharmacies tend </a:t>
            </a:r>
            <a:r>
              <a:rPr lang="en-GB" sz="2600" dirty="0" smtClean="0"/>
              <a:t>to operate on national rather than global platforms. </a:t>
            </a:r>
            <a:endParaRPr lang="en-GB" sz="2600" dirty="0" smtClean="0"/>
          </a:p>
          <a:p>
            <a:r>
              <a:rPr lang="en-GB" sz="2600" dirty="0" smtClean="0"/>
              <a:t>Online </a:t>
            </a:r>
            <a:r>
              <a:rPr lang="en-GB" sz="2600" dirty="0" smtClean="0"/>
              <a:t>cross-border pharmacies have emerged that trade between countries that often have different pricing and/or drugs policies.  </a:t>
            </a:r>
            <a:r>
              <a:rPr lang="en-GB" sz="2600" dirty="0" smtClean="0"/>
              <a:t>E.g. Canada </a:t>
            </a:r>
            <a:r>
              <a:rPr lang="en-GB" sz="2600" dirty="0" smtClean="0"/>
              <a:t>and the </a:t>
            </a:r>
            <a:r>
              <a:rPr lang="en-GB" sz="2600" dirty="0" smtClean="0"/>
              <a:t>USA. </a:t>
            </a:r>
            <a:endParaRPr lang="en-US" sz="2600" dirty="0" smtClean="0"/>
          </a:p>
          <a:p>
            <a:pPr lvl="1"/>
            <a:r>
              <a:rPr lang="en-GB" sz="2400" dirty="0" smtClean="0"/>
              <a:t>Proximity makes </a:t>
            </a:r>
            <a:r>
              <a:rPr lang="en-GB" sz="2400" dirty="0" smtClean="0"/>
              <a:t>distribution relatively easy </a:t>
            </a:r>
            <a:endParaRPr lang="en-GB" sz="2400" dirty="0" smtClean="0"/>
          </a:p>
          <a:p>
            <a:pPr lvl="1"/>
            <a:r>
              <a:rPr lang="en-GB" sz="2400" dirty="0" smtClean="0"/>
              <a:t>Prescription </a:t>
            </a:r>
            <a:r>
              <a:rPr lang="en-GB" sz="2400" dirty="0" smtClean="0"/>
              <a:t>prices in Canada can be up to 40% cheaper than in </a:t>
            </a:r>
            <a:r>
              <a:rPr lang="en-GB" sz="2400" dirty="0" smtClean="0"/>
              <a:t>the USA </a:t>
            </a:r>
            <a:r>
              <a:rPr lang="en-GB" sz="2400" dirty="0" smtClean="0"/>
              <a:t>(</a:t>
            </a:r>
            <a:r>
              <a:rPr lang="en-GB" sz="2400" dirty="0" err="1" smtClean="0"/>
              <a:t>Kayne</a:t>
            </a:r>
            <a:r>
              <a:rPr lang="en-GB" sz="2400" dirty="0" smtClean="0"/>
              <a:t>, 2005</a:t>
            </a:r>
            <a:r>
              <a:rPr lang="en-GB" sz="2400" dirty="0" smtClean="0"/>
              <a:t>)… </a:t>
            </a:r>
          </a:p>
          <a:p>
            <a:pPr lvl="1"/>
            <a:r>
              <a:rPr lang="en-GB" sz="2400" dirty="0" smtClean="0"/>
              <a:t>…Canada</a:t>
            </a:r>
            <a:r>
              <a:rPr lang="en-GB" sz="2400" dirty="0" smtClean="0"/>
              <a:t>, like most developed countries, regulates drug prices, while the USA does not.</a:t>
            </a:r>
            <a:endParaRPr lang="en-US" sz="2400" dirty="0" smtClean="0"/>
          </a:p>
          <a:p>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Figure 1</a:t>
            </a:r>
            <a:r>
              <a:rPr lang="en-GB" sz="3200" dirty="0" smtClean="0"/>
              <a:t> </a:t>
            </a:r>
            <a:r>
              <a:rPr lang="en-GB" sz="3200" i="1" dirty="0" smtClean="0"/>
              <a:t>Chain of Web Sites in Internet Searches for </a:t>
            </a:r>
            <a:r>
              <a:rPr lang="en-GB" sz="3200" i="1" dirty="0" smtClean="0"/>
              <a:t>Prescription </a:t>
            </a:r>
            <a:r>
              <a:rPr lang="en-GB" sz="3200" i="1" dirty="0" smtClean="0"/>
              <a:t>Drugs (CASA, 2008, p.6</a:t>
            </a:r>
            <a:r>
              <a:rPr lang="en-GB" sz="3200" i="1" dirty="0" smtClean="0"/>
              <a:t>)</a:t>
            </a:r>
            <a:endParaRPr lang="en-GB" sz="3200" dirty="0"/>
          </a:p>
        </p:txBody>
      </p:sp>
      <p:graphicFrame>
        <p:nvGraphicFramePr>
          <p:cNvPr id="4" name="Content Placeholder 3"/>
          <p:cNvGraphicFramePr>
            <a:graphicFrameLocks noGrp="1"/>
          </p:cNvGraphicFramePr>
          <p:nvPr>
            <p:ph sz="quarter" idx="1"/>
          </p:nvPr>
        </p:nvGraphicFramePr>
        <p:xfrm>
          <a:off x="1259632" y="1628800"/>
          <a:ext cx="6191473" cy="3052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323528" y="4869160"/>
            <a:ext cx="8640960" cy="1569660"/>
          </a:xfrm>
          <a:prstGeom prst="rect">
            <a:avLst/>
          </a:prstGeom>
          <a:noFill/>
        </p:spPr>
        <p:txBody>
          <a:bodyPr wrap="square" rtlCol="0">
            <a:spAutoFit/>
          </a:bodyPr>
          <a:lstStyle/>
          <a:p>
            <a:r>
              <a:rPr lang="en-GB" sz="2400" dirty="0" smtClean="0"/>
              <a:t>Physical locations are difficult to discern (e.g. the computers serving the portal/anchor sites, the operators of the sites, the doctors issuing prescriptions online).  It is not always possible to know the origin of the drugs or to track and make accountable the website owners.</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Substitute products to branded and prescription </a:t>
            </a:r>
            <a:r>
              <a:rPr lang="en-GB" b="1" dirty="0" smtClean="0"/>
              <a:t>drugs </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 </a:t>
            </a:r>
            <a:r>
              <a:rPr lang="en-GB" dirty="0" smtClean="0"/>
              <a:t>Generics (imitator products) cost </a:t>
            </a:r>
            <a:r>
              <a:rPr lang="en-GB" dirty="0" smtClean="0"/>
              <a:t>less to manufacture than their branded counterparts because they </a:t>
            </a:r>
            <a:r>
              <a:rPr lang="en-GB" dirty="0" smtClean="0"/>
              <a:t>‘rely </a:t>
            </a:r>
            <a:r>
              <a:rPr lang="en-GB" dirty="0" smtClean="0"/>
              <a:t>on the safety and efficacy data provided by the innovator </a:t>
            </a:r>
            <a:r>
              <a:rPr lang="en-GB" dirty="0" smtClean="0"/>
              <a:t>product, and they therefore do not have to conduct costly clinical trials’ </a:t>
            </a:r>
            <a:r>
              <a:rPr lang="en-GB" dirty="0" smtClean="0"/>
              <a:t>(</a:t>
            </a:r>
            <a:r>
              <a:rPr lang="en-GB" dirty="0" err="1" smtClean="0"/>
              <a:t>Datamonitor</a:t>
            </a:r>
            <a:r>
              <a:rPr lang="en-GB" dirty="0" smtClean="0"/>
              <a:t>, 2010). </a:t>
            </a:r>
            <a:endParaRPr lang="en-GB" dirty="0" smtClean="0"/>
          </a:p>
          <a:p>
            <a:r>
              <a:rPr lang="en-GB" dirty="0" smtClean="0"/>
              <a:t>Aligned </a:t>
            </a:r>
            <a:r>
              <a:rPr lang="en-GB" dirty="0" smtClean="0"/>
              <a:t>with the growth of online pharmacies, there has been a surge in the export of generic drugs from low cost manufacturing environments, such as India and China (</a:t>
            </a:r>
            <a:r>
              <a:rPr lang="en-GB" dirty="0" err="1" smtClean="0"/>
              <a:t>Datamonitor</a:t>
            </a:r>
            <a:r>
              <a:rPr lang="en-GB" dirty="0" smtClean="0"/>
              <a:t>, 2011).</a:t>
            </a:r>
            <a:endParaRPr lang="en-US"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Problems with generics:</a:t>
            </a:r>
            <a:endParaRPr lang="en-GB" dirty="0"/>
          </a:p>
        </p:txBody>
      </p:sp>
      <p:sp>
        <p:nvSpPr>
          <p:cNvPr id="3" name="Content Placeholder 2"/>
          <p:cNvSpPr>
            <a:spLocks noGrp="1"/>
          </p:cNvSpPr>
          <p:nvPr>
            <p:ph sz="quarter" idx="1"/>
          </p:nvPr>
        </p:nvSpPr>
        <p:spPr>
          <a:xfrm>
            <a:off x="612648" y="1600200"/>
            <a:ext cx="8153400" cy="4781128"/>
          </a:xfrm>
        </p:spPr>
        <p:txBody>
          <a:bodyPr>
            <a:noAutofit/>
          </a:bodyPr>
          <a:lstStyle/>
          <a:p>
            <a:r>
              <a:rPr lang="en-GB" sz="2400" dirty="0" smtClean="0"/>
              <a:t>Some are </a:t>
            </a:r>
            <a:r>
              <a:rPr lang="en-GB" sz="2400" dirty="0" smtClean="0"/>
              <a:t>manufactured to a poorer quality standard than the original drug and are </a:t>
            </a:r>
            <a:r>
              <a:rPr lang="en-GB" sz="2400" dirty="0" smtClean="0"/>
              <a:t>less </a:t>
            </a:r>
            <a:r>
              <a:rPr lang="en-GB" sz="2400" dirty="0" smtClean="0"/>
              <a:t>effective.  </a:t>
            </a:r>
            <a:endParaRPr lang="en-GB" sz="2400" dirty="0" smtClean="0"/>
          </a:p>
          <a:p>
            <a:r>
              <a:rPr lang="en-GB" sz="2400" dirty="0" smtClean="0"/>
              <a:t>Drugs </a:t>
            </a:r>
            <a:r>
              <a:rPr lang="en-GB" sz="2400" dirty="0" smtClean="0"/>
              <a:t>bought via the internet may be ‘adulterated, counterfeit, contaminated, expired, or all of the above</a:t>
            </a:r>
            <a:r>
              <a:rPr lang="en-GB" sz="2400" dirty="0" smtClean="0"/>
              <a:t>’</a:t>
            </a:r>
            <a:r>
              <a:rPr lang="en-GB" sz="2400" dirty="0" smtClean="0"/>
              <a:t> </a:t>
            </a:r>
            <a:r>
              <a:rPr lang="en-GB" sz="2400" dirty="0" smtClean="0"/>
              <a:t>(Hoffman, 2009</a:t>
            </a:r>
            <a:r>
              <a:rPr lang="en-GB" sz="2400" dirty="0" smtClean="0"/>
              <a:t>)</a:t>
            </a:r>
            <a:r>
              <a:rPr lang="en-GB" sz="2400" dirty="0" smtClean="0"/>
              <a:t>. </a:t>
            </a:r>
          </a:p>
          <a:p>
            <a:r>
              <a:rPr lang="en-GB" sz="2400" dirty="0" smtClean="0"/>
              <a:t>Up </a:t>
            </a:r>
            <a:r>
              <a:rPr lang="en-GB" sz="2400" dirty="0" smtClean="0"/>
              <a:t>to 10% of medicines available globally are likely to be counterfeit, rising to one third in some developing countries </a:t>
            </a:r>
            <a:r>
              <a:rPr lang="en-GB" sz="2000" dirty="0" smtClean="0"/>
              <a:t>(Medicines and Healthcare </a:t>
            </a:r>
            <a:r>
              <a:rPr lang="en-GB" sz="2000" dirty="0" smtClean="0"/>
              <a:t>Products </a:t>
            </a:r>
            <a:r>
              <a:rPr lang="en-GB" sz="2000" dirty="0" smtClean="0"/>
              <a:t>Regulatory </a:t>
            </a:r>
            <a:r>
              <a:rPr lang="en-GB" sz="2000" dirty="0" smtClean="0"/>
              <a:t>Agency, </a:t>
            </a:r>
            <a:r>
              <a:rPr lang="en-GB" sz="2000" dirty="0" smtClean="0"/>
              <a:t>2011). </a:t>
            </a:r>
            <a:endParaRPr lang="en-GB" sz="2000" dirty="0" smtClean="0"/>
          </a:p>
          <a:p>
            <a:r>
              <a:rPr lang="en-GB" sz="2400" dirty="0" smtClean="0"/>
              <a:t>Counterfeit </a:t>
            </a:r>
            <a:r>
              <a:rPr lang="en-GB" sz="2400" dirty="0" smtClean="0"/>
              <a:t>medicines can contain too little, too much or no active ingredient at all. </a:t>
            </a:r>
            <a:r>
              <a:rPr lang="en-GB" sz="2400" dirty="0" smtClean="0"/>
              <a:t>Some </a:t>
            </a:r>
            <a:r>
              <a:rPr lang="en-GB" sz="2400" dirty="0" smtClean="0"/>
              <a:t>contain harmful ingredients such as rat poison, boric acid and lead based road paint. </a:t>
            </a:r>
            <a:endParaRPr lang="en-GB" sz="2400" dirty="0" smtClean="0"/>
          </a:p>
          <a:p>
            <a:r>
              <a:rPr lang="en-GB" sz="2400" dirty="0" smtClean="0"/>
              <a:t>Between </a:t>
            </a:r>
            <a:r>
              <a:rPr lang="en-GB" sz="2400" dirty="0" smtClean="0"/>
              <a:t>50-90% of all medicines sold on websites which conceal their address are fake (MHRA, 2011). </a:t>
            </a:r>
            <a:endParaRPr lang="en-US" sz="2400" dirty="0" smtClean="0"/>
          </a:p>
          <a:p>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Online </a:t>
            </a:r>
            <a:r>
              <a:rPr lang="en-GB" b="1" dirty="0" smtClean="0"/>
              <a:t>Consultations (</a:t>
            </a:r>
            <a:r>
              <a:rPr lang="en-GB" dirty="0" smtClean="0"/>
              <a:t>CASA, 2008</a:t>
            </a:r>
            <a:r>
              <a:rPr lang="en-GB" dirty="0" smtClean="0"/>
              <a:t>)</a:t>
            </a:r>
            <a:endParaRPr lang="en-GB" dirty="0"/>
          </a:p>
        </p:txBody>
      </p:sp>
      <p:sp>
        <p:nvSpPr>
          <p:cNvPr id="3" name="Content Placeholder 2"/>
          <p:cNvSpPr>
            <a:spLocks noGrp="1"/>
          </p:cNvSpPr>
          <p:nvPr>
            <p:ph sz="quarter" idx="1"/>
          </p:nvPr>
        </p:nvSpPr>
        <p:spPr>
          <a:xfrm>
            <a:off x="395536" y="1600200"/>
            <a:ext cx="8496944" cy="4853136"/>
          </a:xfrm>
        </p:spPr>
        <p:txBody>
          <a:bodyPr>
            <a:noAutofit/>
          </a:bodyPr>
          <a:lstStyle/>
          <a:p>
            <a:pPr marL="0" indent="0">
              <a:buNone/>
            </a:pPr>
            <a:r>
              <a:rPr lang="en-GB" sz="2400" dirty="0" smtClean="0"/>
              <a:t> </a:t>
            </a:r>
            <a:r>
              <a:rPr lang="en-GB" sz="2400" dirty="0" smtClean="0"/>
              <a:t>Internet </a:t>
            </a:r>
            <a:r>
              <a:rPr lang="en-GB" sz="2400" dirty="0" smtClean="0"/>
              <a:t>pharmacies typically conform to the following three dispensing </a:t>
            </a:r>
            <a:r>
              <a:rPr lang="en-GB" sz="2400" dirty="0" smtClean="0"/>
              <a:t>patterns:</a:t>
            </a:r>
          </a:p>
          <a:p>
            <a:pPr marL="514350" indent="-514350">
              <a:buFont typeface="+mj-lt"/>
              <a:buAutoNum type="arabicPeriod"/>
            </a:pPr>
            <a:r>
              <a:rPr lang="en-GB" sz="2400" dirty="0" smtClean="0"/>
              <a:t>Dispense </a:t>
            </a:r>
            <a:r>
              <a:rPr lang="en-GB" sz="2400" dirty="0" smtClean="0"/>
              <a:t>drugs only with a valid prescription.  </a:t>
            </a:r>
            <a:endParaRPr lang="en-GB" sz="2400" dirty="0" smtClean="0"/>
          </a:p>
          <a:p>
            <a:pPr marL="514350" indent="-514350">
              <a:buFont typeface="+mj-lt"/>
              <a:buAutoNum type="arabicPeriod"/>
            </a:pPr>
            <a:r>
              <a:rPr lang="en-GB" sz="2400" dirty="0" smtClean="0"/>
              <a:t>Sell </a:t>
            </a:r>
            <a:r>
              <a:rPr lang="en-GB" sz="2400" dirty="0" smtClean="0"/>
              <a:t>‘prescription-only’ drugs without a </a:t>
            </a:r>
            <a:r>
              <a:rPr lang="en-GB" sz="2400" dirty="0" smtClean="0"/>
              <a:t>prescription (unlawful in most countries)</a:t>
            </a:r>
          </a:p>
          <a:p>
            <a:pPr marL="514350" indent="-514350">
              <a:buFont typeface="+mj-lt"/>
              <a:buAutoNum type="arabicPeriod"/>
            </a:pPr>
            <a:r>
              <a:rPr lang="en-GB" sz="2400" dirty="0" smtClean="0"/>
              <a:t>Dispense </a:t>
            </a:r>
            <a:r>
              <a:rPr lang="en-GB" sz="2400" dirty="0" smtClean="0"/>
              <a:t>prescription-only drugs after a patient undertakes an online </a:t>
            </a:r>
            <a:r>
              <a:rPr lang="en-GB" sz="2400" dirty="0" smtClean="0"/>
              <a:t>consultation</a:t>
            </a:r>
            <a:r>
              <a:rPr lang="en-GB" sz="2400" dirty="0" smtClean="0"/>
              <a:t> </a:t>
            </a:r>
            <a:r>
              <a:rPr lang="en-GB" sz="2400" dirty="0" smtClean="0"/>
              <a:t>(often an online questionnaire, reviewed </a:t>
            </a:r>
            <a:r>
              <a:rPr lang="en-GB" sz="2400" dirty="0" smtClean="0"/>
              <a:t>by a ‘script doctor’ </a:t>
            </a:r>
            <a:r>
              <a:rPr lang="en-GB" sz="2400" dirty="0" smtClean="0"/>
              <a:t>who will then write </a:t>
            </a:r>
            <a:r>
              <a:rPr lang="en-GB" sz="2400" dirty="0" smtClean="0"/>
              <a:t>a </a:t>
            </a:r>
            <a:r>
              <a:rPr lang="en-GB" sz="2400" dirty="0" smtClean="0"/>
              <a:t>prescription).  </a:t>
            </a:r>
          </a:p>
          <a:p>
            <a:pPr marL="0" indent="0">
              <a:buNone/>
            </a:pPr>
            <a:r>
              <a:rPr lang="en-GB" sz="2400" dirty="0" smtClean="0"/>
              <a:t>The </a:t>
            </a:r>
            <a:r>
              <a:rPr lang="en-GB" sz="2400" dirty="0" smtClean="0"/>
              <a:t>Federation of State Medical Boards in the USA expresses its’ concern by stating that electronic technology ‘should supplement and enhance, but not replace, crucial interpersonal interactions that create the very basis of the physician-patient relationship</a:t>
            </a:r>
            <a:r>
              <a:rPr lang="en-GB" sz="2400" dirty="0" smtClean="0"/>
              <a:t>’.</a:t>
            </a:r>
            <a:endParaRPr lang="en-US" sz="2400" dirty="0" smtClean="0"/>
          </a:p>
          <a:p>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Sale of Prescription-only Drugs with or without </a:t>
            </a:r>
            <a:r>
              <a:rPr lang="en-GB" b="1" dirty="0" smtClean="0"/>
              <a:t>Prescription (CASA, 2008)</a:t>
            </a:r>
            <a:endParaRPr lang="en-GB" dirty="0"/>
          </a:p>
        </p:txBody>
      </p:sp>
      <p:sp>
        <p:nvSpPr>
          <p:cNvPr id="3" name="Content Placeholder 2"/>
          <p:cNvSpPr>
            <a:spLocks noGrp="1"/>
          </p:cNvSpPr>
          <p:nvPr>
            <p:ph sz="quarter" idx="1"/>
          </p:nvPr>
        </p:nvSpPr>
        <p:spPr>
          <a:xfrm>
            <a:off x="395536" y="1600200"/>
            <a:ext cx="8370512" cy="4495800"/>
          </a:xfrm>
        </p:spPr>
        <p:txBody>
          <a:bodyPr>
            <a:noAutofit/>
          </a:bodyPr>
          <a:lstStyle/>
          <a:p>
            <a:r>
              <a:rPr lang="en-GB" sz="2400" dirty="0" smtClean="0"/>
              <a:t>In </a:t>
            </a:r>
            <a:r>
              <a:rPr lang="en-GB" sz="2400" dirty="0" smtClean="0"/>
              <a:t>the </a:t>
            </a:r>
            <a:r>
              <a:rPr lang="en-GB" sz="2400" dirty="0" smtClean="0"/>
              <a:t>USA in </a:t>
            </a:r>
            <a:r>
              <a:rPr lang="en-GB" sz="2400" dirty="0" smtClean="0"/>
              <a:t>2008, CASA identified </a:t>
            </a:r>
            <a:r>
              <a:rPr lang="en-GB" sz="2400" dirty="0" smtClean="0"/>
              <a:t>159 </a:t>
            </a:r>
            <a:r>
              <a:rPr lang="en-GB" sz="2400" dirty="0" smtClean="0"/>
              <a:t>sites </a:t>
            </a:r>
            <a:r>
              <a:rPr lang="en-GB" sz="2400" dirty="0" smtClean="0"/>
              <a:t>selling drugs.</a:t>
            </a:r>
          </a:p>
          <a:p>
            <a:r>
              <a:rPr lang="en-GB" sz="2400" dirty="0" smtClean="0"/>
              <a:t>Only </a:t>
            </a:r>
            <a:r>
              <a:rPr lang="en-GB" sz="2400" dirty="0" smtClean="0"/>
              <a:t>two </a:t>
            </a:r>
            <a:r>
              <a:rPr lang="en-GB" sz="2400" dirty="0" smtClean="0"/>
              <a:t>websites were </a:t>
            </a:r>
            <a:r>
              <a:rPr lang="en-GB" sz="2400" i="1" dirty="0" smtClean="0"/>
              <a:t>certified</a:t>
            </a:r>
            <a:r>
              <a:rPr lang="en-GB" sz="2400" dirty="0" smtClean="0"/>
              <a:t> as </a:t>
            </a:r>
            <a:r>
              <a:rPr lang="en-GB" sz="2400" dirty="0" smtClean="0"/>
              <a:t>legitimate</a:t>
            </a:r>
          </a:p>
          <a:p>
            <a:r>
              <a:rPr lang="en-GB" sz="2400" dirty="0" smtClean="0"/>
              <a:t>85</a:t>
            </a:r>
            <a:r>
              <a:rPr lang="en-GB" sz="2400" dirty="0" smtClean="0"/>
              <a:t>% of the websites </a:t>
            </a:r>
            <a:r>
              <a:rPr lang="en-GB" sz="2400" dirty="0" smtClean="0"/>
              <a:t>did </a:t>
            </a:r>
            <a:r>
              <a:rPr lang="en-GB" sz="2400" dirty="0" smtClean="0"/>
              <a:t>not require </a:t>
            </a:r>
            <a:r>
              <a:rPr lang="en-GB" sz="2400" dirty="0" smtClean="0"/>
              <a:t>a </a:t>
            </a:r>
            <a:r>
              <a:rPr lang="en-GB" sz="2400" dirty="0" smtClean="0"/>
              <a:t>doctor’s </a:t>
            </a:r>
            <a:r>
              <a:rPr lang="en-GB" sz="2400" dirty="0" smtClean="0"/>
              <a:t>prescription:</a:t>
            </a:r>
          </a:p>
          <a:p>
            <a:r>
              <a:rPr lang="en-GB" sz="2400" dirty="0" smtClean="0"/>
              <a:t>More </a:t>
            </a:r>
            <a:r>
              <a:rPr lang="en-GB" sz="2400" dirty="0" smtClean="0"/>
              <a:t>than 1 in 7 (15%) UK adults have admitted to purchasing prescription only medicine without a prescription (MHRA, 2011).</a:t>
            </a:r>
            <a:endParaRPr lang="en-US" sz="2400" dirty="0" smtClean="0"/>
          </a:p>
          <a:p>
            <a:r>
              <a:rPr lang="en-GB" sz="2400" dirty="0" smtClean="0"/>
              <a:t>Of the 15% of websites that required prescriptions, half permitted the prescription to be faxed, potentially allowing a customer to tamper with a prescription or to fax a single prescription to several Internet </a:t>
            </a:r>
            <a:r>
              <a:rPr lang="en-GB" sz="2400" dirty="0" smtClean="0"/>
              <a:t>pharmacies. </a:t>
            </a:r>
            <a:endParaRPr lang="en-US" sz="2400" dirty="0" smtClean="0"/>
          </a:p>
          <a:p>
            <a:r>
              <a:rPr lang="en-GB" sz="2400" dirty="0" smtClean="0"/>
              <a:t>There </a:t>
            </a:r>
            <a:r>
              <a:rPr lang="en-GB" sz="2400" dirty="0" smtClean="0"/>
              <a:t>were no controls on any of these sites blocking access to children. </a:t>
            </a:r>
            <a:endParaRPr lang="en-US" sz="2400" dirty="0" smtClean="0"/>
          </a:p>
          <a:p>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Self-diagnosis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 </a:t>
            </a:r>
            <a:r>
              <a:rPr lang="en-GB" dirty="0" smtClean="0"/>
              <a:t>Consumers view </a:t>
            </a:r>
            <a:r>
              <a:rPr lang="en-GB" dirty="0" smtClean="0"/>
              <a:t>OTC drugs as </a:t>
            </a:r>
            <a:r>
              <a:rPr lang="en-GB" dirty="0" smtClean="0"/>
              <a:t>commodities.</a:t>
            </a:r>
          </a:p>
          <a:p>
            <a:r>
              <a:rPr lang="en-GB" dirty="0" smtClean="0"/>
              <a:t>According </a:t>
            </a:r>
            <a:r>
              <a:rPr lang="en-GB" dirty="0" smtClean="0"/>
              <a:t>to Hoffman (2009), it is possible for customers to self-diagnose and treat themselves with prescription-only drugs from sites where prescriptions are not required, without full understanding of possible side effects, particularly when two or more drugs are taken together. </a:t>
            </a:r>
            <a:endParaRPr lang="en-GB" dirty="0" smtClean="0"/>
          </a:p>
          <a:p>
            <a:r>
              <a:rPr lang="en-GB" dirty="0" smtClean="0"/>
              <a:t>They </a:t>
            </a:r>
            <a:r>
              <a:rPr lang="en-GB" dirty="0" smtClean="0"/>
              <a:t>may base their ‘diagnosis’ on incorrect medical information gathered at sites they perceive to be legitimate sources of health information.  </a:t>
            </a:r>
            <a:endParaRPr lang="en-US"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Anonymity</a:t>
            </a:r>
            <a:endParaRPr lang="en-GB" dirty="0"/>
          </a:p>
        </p:txBody>
      </p:sp>
      <p:sp>
        <p:nvSpPr>
          <p:cNvPr id="3" name="Content Placeholder 2"/>
          <p:cNvSpPr>
            <a:spLocks noGrp="1"/>
          </p:cNvSpPr>
          <p:nvPr>
            <p:ph sz="quarter" idx="1"/>
          </p:nvPr>
        </p:nvSpPr>
        <p:spPr>
          <a:xfrm>
            <a:off x="395536" y="1600200"/>
            <a:ext cx="8496944" cy="4781128"/>
          </a:xfrm>
        </p:spPr>
        <p:txBody>
          <a:bodyPr>
            <a:noAutofit/>
          </a:bodyPr>
          <a:lstStyle/>
          <a:p>
            <a:r>
              <a:rPr lang="en-GB" sz="2600" dirty="0" smtClean="0"/>
              <a:t>The </a:t>
            </a:r>
            <a:r>
              <a:rPr lang="en-GB" sz="2600" dirty="0" smtClean="0"/>
              <a:t>Internet </a:t>
            </a:r>
            <a:r>
              <a:rPr lang="en-GB" sz="2600" dirty="0" smtClean="0"/>
              <a:t>offers </a:t>
            </a:r>
            <a:r>
              <a:rPr lang="en-GB" sz="2600" dirty="0" smtClean="0"/>
              <a:t>a </a:t>
            </a:r>
            <a:r>
              <a:rPr lang="en-GB" sz="2600" dirty="0" smtClean="0"/>
              <a:t>private </a:t>
            </a:r>
            <a:r>
              <a:rPr lang="en-GB" sz="2600" dirty="0" smtClean="0"/>
              <a:t>means of purchasing </a:t>
            </a:r>
            <a:r>
              <a:rPr lang="en-GB" sz="2600" dirty="0" smtClean="0"/>
              <a:t>drugs, lacking </a:t>
            </a:r>
            <a:r>
              <a:rPr lang="en-GB" sz="2600" dirty="0" smtClean="0"/>
              <a:t>in scrutiny from </a:t>
            </a:r>
            <a:r>
              <a:rPr lang="en-GB" sz="2600" dirty="0" smtClean="0"/>
              <a:t>family and law enforcement</a:t>
            </a:r>
            <a:endParaRPr lang="en-US" sz="2600" dirty="0" smtClean="0"/>
          </a:p>
          <a:p>
            <a:r>
              <a:rPr lang="en-GB" sz="2600" dirty="0" smtClean="0"/>
              <a:t>Anonymity protects privacy. Visits to websites can be </a:t>
            </a:r>
            <a:r>
              <a:rPr lang="en-GB" sz="2600" dirty="0" smtClean="0"/>
              <a:t>tracked </a:t>
            </a:r>
            <a:r>
              <a:rPr lang="en-GB" sz="2600" dirty="0" smtClean="0"/>
              <a:t>and recorded, and the </a:t>
            </a:r>
            <a:r>
              <a:rPr lang="en-GB" sz="2600" dirty="0" smtClean="0"/>
              <a:t>data used </a:t>
            </a:r>
            <a:r>
              <a:rPr lang="en-GB" sz="2600" dirty="0" smtClean="0"/>
              <a:t>for a variety of purposes, not </a:t>
            </a:r>
            <a:r>
              <a:rPr lang="en-GB" sz="2600" dirty="0" smtClean="0"/>
              <a:t>necessarily </a:t>
            </a:r>
            <a:r>
              <a:rPr lang="en-GB" sz="2600" dirty="0" smtClean="0"/>
              <a:t>in the </a:t>
            </a:r>
            <a:r>
              <a:rPr lang="en-GB" sz="2600" dirty="0" smtClean="0"/>
              <a:t>user’s best </a:t>
            </a:r>
            <a:r>
              <a:rPr lang="en-GB" sz="2600" dirty="0" smtClean="0"/>
              <a:t>interests </a:t>
            </a:r>
            <a:r>
              <a:rPr lang="en-GB" sz="2600" dirty="0" smtClean="0"/>
              <a:t>(</a:t>
            </a:r>
            <a:r>
              <a:rPr lang="en-GB" sz="2600" dirty="0" err="1" smtClean="0"/>
              <a:t>Weckert</a:t>
            </a:r>
            <a:r>
              <a:rPr lang="en-GB" sz="2600" dirty="0" smtClean="0"/>
              <a:t>, 2000). </a:t>
            </a:r>
            <a:endParaRPr lang="en-GB" sz="2600" dirty="0" smtClean="0"/>
          </a:p>
          <a:p>
            <a:r>
              <a:rPr lang="en-GB" sz="2600" dirty="0" smtClean="0"/>
              <a:t>BUT…there </a:t>
            </a:r>
            <a:r>
              <a:rPr lang="en-GB" sz="2600" dirty="0" smtClean="0"/>
              <a:t>is no way of knowing the age of the customer, or tracking the nature and quantities of drugs purchased. </a:t>
            </a:r>
            <a:endParaRPr lang="en-GB" sz="2600" dirty="0" smtClean="0"/>
          </a:p>
          <a:p>
            <a:r>
              <a:rPr lang="en-GB" sz="2600" dirty="0" smtClean="0"/>
              <a:t>An anonymous </a:t>
            </a:r>
            <a:r>
              <a:rPr lang="en-GB" sz="2600" dirty="0" smtClean="0"/>
              <a:t>person cannot be held </a:t>
            </a:r>
            <a:r>
              <a:rPr lang="en-GB" sz="2600" dirty="0" smtClean="0"/>
              <a:t>accountable, </a:t>
            </a:r>
            <a:r>
              <a:rPr lang="en-GB" sz="2600" dirty="0" smtClean="0"/>
              <a:t>which would make it easier for criminals to purchase and sell on prescription drugs without constraint (</a:t>
            </a:r>
            <a:r>
              <a:rPr lang="en-GB" sz="2600" dirty="0" err="1" smtClean="0"/>
              <a:t>Weckert</a:t>
            </a:r>
            <a:r>
              <a:rPr lang="en-GB" sz="2600" dirty="0" smtClean="0"/>
              <a:t>, 2000).</a:t>
            </a:r>
            <a:endParaRPr lang="en-US" sz="2600" dirty="0" smtClean="0"/>
          </a:p>
          <a:p>
            <a:endParaRPr lang="en-GB" sz="2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8600"/>
            <a:ext cx="8496944" cy="990600"/>
          </a:xfrm>
        </p:spPr>
        <p:txBody>
          <a:bodyPr>
            <a:noAutofit/>
          </a:bodyPr>
          <a:lstStyle/>
          <a:p>
            <a:r>
              <a:rPr lang="en-GB" sz="3600" b="1" dirty="0" smtClean="0"/>
              <a:t>Figure 2</a:t>
            </a:r>
            <a:r>
              <a:rPr lang="en-GB" sz="3600" dirty="0" smtClean="0"/>
              <a:t> </a:t>
            </a:r>
            <a:r>
              <a:rPr lang="en-GB" sz="3600" b="1" dirty="0" smtClean="0"/>
              <a:t>The</a:t>
            </a:r>
            <a:r>
              <a:rPr lang="en-GB" sz="3600" dirty="0" smtClean="0"/>
              <a:t> </a:t>
            </a:r>
            <a:r>
              <a:rPr lang="en-GB" sz="3600" b="1" dirty="0" smtClean="0"/>
              <a:t>Legal Vs Ethical Classification of Actions </a:t>
            </a:r>
            <a:r>
              <a:rPr lang="en-GB" sz="2000" b="1" dirty="0" smtClean="0"/>
              <a:t>(</a:t>
            </a:r>
            <a:r>
              <a:rPr lang="en-GB" sz="2000" b="1" dirty="0" smtClean="0"/>
              <a:t>adapted from Henderson, 1982)</a:t>
            </a:r>
            <a:endParaRPr lang="en-US" sz="2000" dirty="0"/>
          </a:p>
        </p:txBody>
      </p:sp>
      <p:graphicFrame>
        <p:nvGraphicFramePr>
          <p:cNvPr id="4" name="Content Placeholder 3"/>
          <p:cNvGraphicFramePr>
            <a:graphicFrameLocks noChangeAspect="1"/>
          </p:cNvGraphicFramePr>
          <p:nvPr>
            <p:ph sz="quarter" idx="1"/>
          </p:nvPr>
        </p:nvGraphicFramePr>
        <p:xfrm>
          <a:off x="835025" y="1816100"/>
          <a:ext cx="7916863" cy="4487863"/>
        </p:xfrm>
        <a:graphic>
          <a:graphicData uri="http://schemas.openxmlformats.org/presentationml/2006/ole">
            <p:oleObj spid="_x0000_s1026" name="Document" r:id="rId4" imgW="8051265" imgH="4564746" progId="Word.Document.12">
              <p:embed/>
            </p:oleObj>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Regulation and problems of </a:t>
            </a:r>
            <a:r>
              <a:rPr lang="en-GB" b="1" dirty="0" smtClean="0"/>
              <a:t>jurisdiction</a:t>
            </a:r>
            <a:endParaRPr lang="en-GB" dirty="0"/>
          </a:p>
        </p:txBody>
      </p:sp>
      <p:sp>
        <p:nvSpPr>
          <p:cNvPr id="3" name="Content Placeholder 2"/>
          <p:cNvSpPr>
            <a:spLocks noGrp="1"/>
          </p:cNvSpPr>
          <p:nvPr>
            <p:ph sz="quarter" idx="1"/>
          </p:nvPr>
        </p:nvSpPr>
        <p:spPr>
          <a:xfrm>
            <a:off x="467544" y="1600200"/>
            <a:ext cx="8496944" cy="4495800"/>
          </a:xfrm>
        </p:spPr>
        <p:txBody>
          <a:bodyPr>
            <a:noAutofit/>
          </a:bodyPr>
          <a:lstStyle/>
          <a:p>
            <a:r>
              <a:rPr lang="en-GB" sz="2600" dirty="0" smtClean="0"/>
              <a:t> </a:t>
            </a:r>
            <a:r>
              <a:rPr lang="en-GB" sz="2600" dirty="0" smtClean="0"/>
              <a:t>Drug </a:t>
            </a:r>
            <a:r>
              <a:rPr lang="en-GB" sz="2600" dirty="0" smtClean="0"/>
              <a:t>retailers are subject to government laws </a:t>
            </a:r>
            <a:r>
              <a:rPr lang="en-GB" sz="2600" dirty="0" smtClean="0"/>
              <a:t>&amp; regulations </a:t>
            </a:r>
          </a:p>
          <a:p>
            <a:r>
              <a:rPr lang="en-GB" sz="2600" dirty="0" smtClean="0"/>
              <a:t>Online pharmacies within </a:t>
            </a:r>
            <a:r>
              <a:rPr lang="en-GB" sz="2600" dirty="0" smtClean="0"/>
              <a:t>the UK, for example, are governed by the same laws that govern UK offline pharmacies, and should therefore operate legally and safely. </a:t>
            </a:r>
            <a:endParaRPr lang="en-GB" sz="2600" dirty="0" smtClean="0"/>
          </a:p>
          <a:p>
            <a:r>
              <a:rPr lang="en-GB" sz="2600" dirty="0" smtClean="0"/>
              <a:t>The </a:t>
            </a:r>
            <a:r>
              <a:rPr lang="en-GB" sz="2600" dirty="0" smtClean="0"/>
              <a:t>Royal Pharmaceutical Society of Great Britain (RPSGB) is the </a:t>
            </a:r>
            <a:r>
              <a:rPr lang="en-GB" sz="2600" dirty="0" smtClean="0"/>
              <a:t>regulatory </a:t>
            </a:r>
            <a:r>
              <a:rPr lang="en-GB" sz="2600" dirty="0" smtClean="0"/>
              <a:t>body for </a:t>
            </a:r>
            <a:r>
              <a:rPr lang="en-GB" sz="2600" dirty="0" smtClean="0"/>
              <a:t>pharmacists in GB.  </a:t>
            </a:r>
            <a:r>
              <a:rPr lang="en-GB" sz="2600" dirty="0" smtClean="0"/>
              <a:t>Problems of jurisdiction arise when GB-based customers purchase drugs from online pharmacies outside GB (</a:t>
            </a:r>
            <a:r>
              <a:rPr lang="en-GB" sz="2600" dirty="0" err="1" smtClean="0"/>
              <a:t>Kayne</a:t>
            </a:r>
            <a:r>
              <a:rPr lang="en-GB" sz="2600" dirty="0" smtClean="0"/>
              <a:t>, 2005).</a:t>
            </a:r>
            <a:endParaRPr lang="en-US" sz="2600" dirty="0" smtClean="0"/>
          </a:p>
          <a:p>
            <a:r>
              <a:rPr lang="en-GB" sz="2600" dirty="0" smtClean="0"/>
              <a:t>However, despite the difficulties inherent in regulating a global internet governed by local legislation, solutions must be sought. </a:t>
            </a:r>
            <a:endParaRPr lang="en-GB" sz="2600" dirty="0" smtClean="0"/>
          </a:p>
          <a:p>
            <a:endParaRPr lang="en-GB" sz="26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Regulation and problems of </a:t>
            </a:r>
            <a:r>
              <a:rPr lang="en-GB" b="1" dirty="0" smtClean="0"/>
              <a:t>jurisdiction</a:t>
            </a:r>
            <a:endParaRPr lang="en-GB" dirty="0"/>
          </a:p>
        </p:txBody>
      </p:sp>
      <p:sp>
        <p:nvSpPr>
          <p:cNvPr id="3" name="Content Placeholder 2"/>
          <p:cNvSpPr>
            <a:spLocks noGrp="1"/>
          </p:cNvSpPr>
          <p:nvPr>
            <p:ph sz="quarter" idx="1"/>
          </p:nvPr>
        </p:nvSpPr>
        <p:spPr>
          <a:xfrm>
            <a:off x="323528" y="1600200"/>
            <a:ext cx="8442520" cy="4709120"/>
          </a:xfrm>
        </p:spPr>
        <p:txBody>
          <a:bodyPr>
            <a:noAutofit/>
          </a:bodyPr>
          <a:lstStyle/>
          <a:p>
            <a:r>
              <a:rPr lang="en-GB" sz="2400" dirty="0" smtClean="0"/>
              <a:t> </a:t>
            </a:r>
            <a:r>
              <a:rPr lang="en-GB" sz="2400" dirty="0" smtClean="0"/>
              <a:t>There </a:t>
            </a:r>
            <a:r>
              <a:rPr lang="en-GB" sz="2400" dirty="0" smtClean="0"/>
              <a:t>are general issues of internet regulation: ‘the protection of children, collection/storage of data with/without user’s knowledge, the sale of products from unlicensed sources and accuracy and reliability of website content’ (</a:t>
            </a:r>
            <a:r>
              <a:rPr lang="en-GB" sz="2400" dirty="0" err="1" smtClean="0"/>
              <a:t>Kayne</a:t>
            </a:r>
            <a:r>
              <a:rPr lang="en-GB" sz="2400" dirty="0" smtClean="0"/>
              <a:t>, 2005).  </a:t>
            </a:r>
            <a:endParaRPr lang="en-GB" sz="2400" dirty="0" smtClean="0"/>
          </a:p>
          <a:p>
            <a:r>
              <a:rPr lang="en-GB" sz="2400" dirty="0" smtClean="0"/>
              <a:t>Self-regulation can </a:t>
            </a:r>
            <a:r>
              <a:rPr lang="en-GB" sz="2400" dirty="0" smtClean="0"/>
              <a:t>be effective (Chandra </a:t>
            </a:r>
            <a:r>
              <a:rPr lang="en-GB" sz="2400" i="1" dirty="0" smtClean="0"/>
              <a:t>et al</a:t>
            </a:r>
            <a:r>
              <a:rPr lang="en-GB" sz="2400" dirty="0" smtClean="0"/>
              <a:t>, 2004). Voluntary rating or accreditation schemes, as implemented by the RPSGB and the Pharmaceutical Society of New Zealand may contribute towards a solution.  </a:t>
            </a:r>
            <a:endParaRPr lang="en-GB" sz="2400" dirty="0" smtClean="0"/>
          </a:p>
          <a:p>
            <a:r>
              <a:rPr lang="en-GB" sz="2400" dirty="0" smtClean="0"/>
              <a:t>E.g., </a:t>
            </a:r>
            <a:r>
              <a:rPr lang="en-GB" sz="2400" dirty="0" smtClean="0"/>
              <a:t>the certification seal of the </a:t>
            </a:r>
            <a:r>
              <a:rPr lang="en-GB" sz="2400" i="1" dirty="0" smtClean="0"/>
              <a:t>health on the net code</a:t>
            </a:r>
            <a:r>
              <a:rPr lang="en-GB" sz="2400" dirty="0" smtClean="0"/>
              <a:t> of conduct (</a:t>
            </a:r>
            <a:r>
              <a:rPr lang="en-GB" sz="2400" dirty="0" err="1" smtClean="0"/>
              <a:t>HONcode</a:t>
            </a:r>
            <a:r>
              <a:rPr lang="en-GB" sz="2400" dirty="0" smtClean="0"/>
              <a:t>) for medical and health web sites demonstrates the intent of a website to conform to an ethical standard/code </a:t>
            </a:r>
            <a:r>
              <a:rPr lang="en-GB" sz="2400" dirty="0" smtClean="0"/>
              <a:t>(currently used </a:t>
            </a:r>
            <a:r>
              <a:rPr lang="en-GB" sz="2400" dirty="0" smtClean="0"/>
              <a:t>by more than 5,000 </a:t>
            </a:r>
            <a:r>
              <a:rPr lang="en-GB" sz="2400" dirty="0" smtClean="0"/>
              <a:t>websites </a:t>
            </a:r>
            <a:r>
              <a:rPr lang="en-GB" sz="2400" dirty="0" smtClean="0"/>
              <a:t>in 72 </a:t>
            </a:r>
            <a:r>
              <a:rPr lang="en-GB" sz="2400" dirty="0" smtClean="0"/>
              <a:t>countries).</a:t>
            </a:r>
            <a:endParaRPr lang="en-US" sz="2400" dirty="0" smtClean="0"/>
          </a:p>
          <a:p>
            <a:endParaRPr lang="en-GB"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Methodology of this </a:t>
            </a:r>
            <a:r>
              <a:rPr lang="en-US" b="1" dirty="0" smtClean="0"/>
              <a:t>study</a:t>
            </a:r>
            <a:endParaRPr lang="en-GB" dirty="0"/>
          </a:p>
        </p:txBody>
      </p:sp>
      <p:sp>
        <p:nvSpPr>
          <p:cNvPr id="3" name="Content Placeholder 2"/>
          <p:cNvSpPr>
            <a:spLocks noGrp="1"/>
          </p:cNvSpPr>
          <p:nvPr>
            <p:ph sz="quarter" idx="1"/>
          </p:nvPr>
        </p:nvSpPr>
        <p:spPr>
          <a:xfrm>
            <a:off x="395536" y="1600200"/>
            <a:ext cx="8496944" cy="4853136"/>
          </a:xfrm>
        </p:spPr>
        <p:txBody>
          <a:bodyPr>
            <a:noAutofit/>
          </a:bodyPr>
          <a:lstStyle/>
          <a:p>
            <a:r>
              <a:rPr lang="en-GB" sz="2400" dirty="0" smtClean="0"/>
              <a:t>Six </a:t>
            </a:r>
            <a:r>
              <a:rPr lang="en-GB" sz="2400" dirty="0" smtClean="0"/>
              <a:t>drug retail </a:t>
            </a:r>
            <a:r>
              <a:rPr lang="en-GB" sz="2400" dirty="0" smtClean="0"/>
              <a:t>websites were </a:t>
            </a:r>
            <a:r>
              <a:rPr lang="en-GB" sz="2400" dirty="0" smtClean="0"/>
              <a:t>evaluated in terms of the ethical risk they demonstrate. </a:t>
            </a:r>
            <a:endParaRPr lang="en-GB" sz="2400" dirty="0" smtClean="0"/>
          </a:p>
          <a:p>
            <a:r>
              <a:rPr lang="en-GB" sz="2400" dirty="0" smtClean="0"/>
              <a:t>A </a:t>
            </a:r>
            <a:r>
              <a:rPr lang="en-GB" sz="2400" dirty="0" smtClean="0"/>
              <a:t>phenomenological research </a:t>
            </a:r>
            <a:r>
              <a:rPr lang="en-GB" sz="2400" dirty="0" smtClean="0"/>
              <a:t>philosophy; exploratory research </a:t>
            </a:r>
            <a:r>
              <a:rPr lang="en-GB" sz="2400" dirty="0" smtClean="0"/>
              <a:t>that aims to ‘understand’ the reality of the websites rather than trying to scientifically measure the sites or generate ‘facts</a:t>
            </a:r>
            <a:r>
              <a:rPr lang="en-GB" sz="2400" dirty="0" smtClean="0"/>
              <a:t>’.</a:t>
            </a:r>
          </a:p>
          <a:p>
            <a:r>
              <a:rPr lang="en-GB" sz="2400" dirty="0" smtClean="0"/>
              <a:t>Sample was purposively </a:t>
            </a:r>
            <a:r>
              <a:rPr lang="en-GB" sz="2400" dirty="0" smtClean="0"/>
              <a:t>selected as </a:t>
            </a:r>
            <a:r>
              <a:rPr lang="en-GB" sz="2400" i="1" dirty="0" smtClean="0"/>
              <a:t>some</a:t>
            </a:r>
            <a:r>
              <a:rPr lang="en-GB" sz="2400" dirty="0" smtClean="0"/>
              <a:t> representation of the different types of internet </a:t>
            </a:r>
            <a:r>
              <a:rPr lang="en-GB" sz="2400" dirty="0" smtClean="0"/>
              <a:t>pharmacy.  </a:t>
            </a:r>
          </a:p>
          <a:p>
            <a:r>
              <a:rPr lang="en-GB" sz="2400" dirty="0" smtClean="0"/>
              <a:t>The </a:t>
            </a:r>
            <a:r>
              <a:rPr lang="en-GB" sz="2400" dirty="0" smtClean="0"/>
              <a:t>content analysis used a framework of </a:t>
            </a:r>
            <a:r>
              <a:rPr lang="en-GB" sz="2400" dirty="0" smtClean="0"/>
              <a:t>criteria </a:t>
            </a:r>
            <a:r>
              <a:rPr lang="en-GB" sz="2400" dirty="0" smtClean="0"/>
              <a:t>derived from the </a:t>
            </a:r>
            <a:r>
              <a:rPr lang="en-GB" sz="2400" dirty="0" smtClean="0"/>
              <a:t>literature.  </a:t>
            </a:r>
            <a:r>
              <a:rPr lang="en-GB" sz="2400" dirty="0" smtClean="0"/>
              <a:t>Using the ten criteria, each website was evaluated and rated in terms of the extent of ethical risk evidenced.  The rating was on a scale of 1 to 5, where 5 represented the least ethical risk and 1 the greatest.  </a:t>
            </a:r>
            <a:endParaRPr lang="en-US" sz="2400" dirty="0" smtClean="0"/>
          </a:p>
          <a:p>
            <a:endParaRPr lang="en-GB"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824136"/>
          </a:xfrm>
        </p:spPr>
        <p:txBody>
          <a:bodyPr/>
          <a:lstStyle/>
          <a:p>
            <a:r>
              <a:rPr lang="en-GB" dirty="0" smtClean="0"/>
              <a:t>Figure3: Results</a:t>
            </a:r>
            <a:endParaRPr lang="en-GB" dirty="0"/>
          </a:p>
        </p:txBody>
      </p:sp>
      <p:graphicFrame>
        <p:nvGraphicFramePr>
          <p:cNvPr id="4" name="Content Placeholder 3"/>
          <p:cNvGraphicFramePr>
            <a:graphicFrameLocks noChangeAspect="1"/>
          </p:cNvGraphicFramePr>
          <p:nvPr>
            <p:ph sz="quarter" idx="1"/>
          </p:nvPr>
        </p:nvGraphicFramePr>
        <p:xfrm>
          <a:off x="685800" y="1263650"/>
          <a:ext cx="7843838" cy="5076825"/>
        </p:xfrm>
        <a:graphic>
          <a:graphicData uri="http://schemas.openxmlformats.org/presentationml/2006/ole">
            <p:oleObj spid="_x0000_s2050" name="Document" r:id="rId4" imgW="7309971" imgH="4728479" progId="Word.Document.12">
              <p:embed/>
            </p:oleObj>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graphicFrame>
        <p:nvGraphicFramePr>
          <p:cNvPr id="4" name="Content Placeholder 3"/>
          <p:cNvGraphicFramePr>
            <a:graphicFrameLocks noChangeAspect="1"/>
          </p:cNvGraphicFramePr>
          <p:nvPr>
            <p:ph sz="quarter" idx="1"/>
          </p:nvPr>
        </p:nvGraphicFramePr>
        <p:xfrm>
          <a:off x="1636713" y="1576388"/>
          <a:ext cx="6761162" cy="4114800"/>
        </p:xfrm>
        <a:graphic>
          <a:graphicData uri="http://schemas.openxmlformats.org/presentationml/2006/ole">
            <p:oleObj spid="_x0000_s4098" name="Document" r:id="rId3" imgW="6782172" imgH="4280102" progId="Word.Document.12">
              <p:embed/>
            </p:oleObj>
          </a:graphicData>
        </a:graphic>
      </p:graphicFrame>
      <p:sp>
        <p:nvSpPr>
          <p:cNvPr id="5" name="TextBox 4"/>
          <p:cNvSpPr txBox="1"/>
          <p:nvPr/>
        </p:nvSpPr>
        <p:spPr>
          <a:xfrm>
            <a:off x="395536" y="5657671"/>
            <a:ext cx="8496944" cy="1200329"/>
          </a:xfrm>
          <a:prstGeom prst="rect">
            <a:avLst/>
          </a:prstGeom>
          <a:noFill/>
        </p:spPr>
        <p:txBody>
          <a:bodyPr wrap="square" rtlCol="0">
            <a:spAutoFit/>
          </a:bodyPr>
          <a:lstStyle/>
          <a:p>
            <a:r>
              <a:rPr lang="en-GB" sz="2400" dirty="0"/>
              <a:t>Figure </a:t>
            </a:r>
            <a:r>
              <a:rPr lang="en-GB" sz="2400" dirty="0" smtClean="0"/>
              <a:t>4 </a:t>
            </a:r>
            <a:r>
              <a:rPr lang="en-GB" sz="2400" dirty="0"/>
              <a:t>Constraints of Cyberspace </a:t>
            </a:r>
            <a:r>
              <a:rPr lang="en-GB" sz="2400" dirty="0" smtClean="0"/>
              <a:t>activities </a:t>
            </a:r>
          </a:p>
          <a:p>
            <a:r>
              <a:rPr lang="en-GB" sz="2400" dirty="0" smtClean="0"/>
              <a:t>Adapted </a:t>
            </a:r>
            <a:r>
              <a:rPr lang="en-GB" sz="2400" dirty="0"/>
              <a:t>from Griffiths and Jawad (2008)</a:t>
            </a:r>
            <a:endParaRPr lang="en-US" sz="2400" dirty="0"/>
          </a:p>
          <a:p>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(1)</a:t>
            </a:r>
            <a:endParaRPr lang="en-GB" dirty="0"/>
          </a:p>
        </p:txBody>
      </p:sp>
      <p:sp>
        <p:nvSpPr>
          <p:cNvPr id="3" name="Content Placeholder 2"/>
          <p:cNvSpPr>
            <a:spLocks noGrp="1"/>
          </p:cNvSpPr>
          <p:nvPr>
            <p:ph sz="quarter" idx="1"/>
          </p:nvPr>
        </p:nvSpPr>
        <p:spPr>
          <a:xfrm>
            <a:off x="251520" y="1484784"/>
            <a:ext cx="8712968" cy="5257800"/>
          </a:xfrm>
        </p:spPr>
        <p:txBody>
          <a:bodyPr>
            <a:noAutofit/>
          </a:bodyPr>
          <a:lstStyle/>
          <a:p>
            <a:r>
              <a:rPr lang="en-GB" sz="1800" dirty="0" smtClean="0"/>
              <a:t>CASA (National Centre on Addiction and Substance Abuse at Columbia University) (2008)  </a:t>
            </a:r>
            <a:r>
              <a:rPr lang="en-GB" sz="1800" i="1" dirty="0" smtClean="0"/>
              <a:t>You’ve Got Drugs! V: Prescription Drug Pushers on the Internet</a:t>
            </a:r>
            <a:r>
              <a:rPr lang="en-GB" sz="1800" dirty="0" smtClean="0"/>
              <a:t>, July (online).  Available at http://www.casacolumbia.org/articlefiles /531-2008%20You've%20Got%20 Drugs%20V.pdf.  [11 May 2011]</a:t>
            </a:r>
            <a:endParaRPr lang="en-US" sz="1800" dirty="0" smtClean="0"/>
          </a:p>
          <a:p>
            <a:r>
              <a:rPr lang="en-GB" sz="1800" dirty="0" smtClean="0"/>
              <a:t>Chandra, A., </a:t>
            </a:r>
            <a:r>
              <a:rPr lang="en-GB" sz="1800" dirty="0" err="1" smtClean="0"/>
              <a:t>Sikula</a:t>
            </a:r>
            <a:r>
              <a:rPr lang="en-GB" sz="1800" dirty="0" smtClean="0"/>
              <a:t>, A, and Paul, D.P. (2004) ‘Digital Marketing: Ethical Considerations in the Marketing of e-Health Products’, </a:t>
            </a:r>
            <a:r>
              <a:rPr lang="en-GB" sz="1800" i="1" dirty="0" smtClean="0"/>
              <a:t>International Journal of Medical Marketing,</a:t>
            </a:r>
            <a:r>
              <a:rPr lang="en-GB" sz="1800" dirty="0" smtClean="0"/>
              <a:t> </a:t>
            </a:r>
            <a:r>
              <a:rPr lang="en-GB" sz="1800" dirty="0" err="1" smtClean="0"/>
              <a:t>Vol</a:t>
            </a:r>
            <a:r>
              <a:rPr lang="en-GB" sz="1800" dirty="0" smtClean="0"/>
              <a:t> 4, 2, pp. 110-118</a:t>
            </a:r>
            <a:endParaRPr lang="en-US" sz="1800" dirty="0" smtClean="0"/>
          </a:p>
          <a:p>
            <a:r>
              <a:rPr lang="en-GB" sz="1800" dirty="0" err="1" smtClean="0"/>
              <a:t>Datamonitor</a:t>
            </a:r>
            <a:r>
              <a:rPr lang="en-GB" sz="1800" dirty="0" smtClean="0"/>
              <a:t> </a:t>
            </a:r>
            <a:r>
              <a:rPr lang="en-GB" sz="1800" dirty="0" smtClean="0"/>
              <a:t>(2011) </a:t>
            </a:r>
            <a:r>
              <a:rPr lang="en-GB" sz="1800" i="1" dirty="0" smtClean="0"/>
              <a:t>Industry Profile: Global Drug Retail</a:t>
            </a:r>
            <a:r>
              <a:rPr lang="en-GB" sz="1800" dirty="0" smtClean="0"/>
              <a:t>, 15 April, (online).  Available at http://360.datamonitor.com.v-ezproxy.smu.ac.uk/Product?pid= 44077B92 -7E1E-49ED-9F03-2F8584345930 [8 May 2011]</a:t>
            </a:r>
            <a:endParaRPr lang="en-US" sz="1800" dirty="0" smtClean="0"/>
          </a:p>
          <a:p>
            <a:r>
              <a:rPr lang="en-GB" sz="1800" dirty="0" smtClean="0"/>
              <a:t>De George, R.T.</a:t>
            </a:r>
            <a:r>
              <a:rPr lang="en-GB" sz="1800" b="1" dirty="0" smtClean="0"/>
              <a:t> </a:t>
            </a:r>
            <a:r>
              <a:rPr lang="en-GB" sz="1800" dirty="0" smtClean="0"/>
              <a:t> (2003) </a:t>
            </a:r>
            <a:r>
              <a:rPr lang="en-GB" sz="1800" i="1" dirty="0" smtClean="0"/>
              <a:t>The Ethics of Information Technology and Business</a:t>
            </a:r>
            <a:r>
              <a:rPr lang="en-GB" sz="1800" dirty="0" smtClean="0"/>
              <a:t>. Blackwell: Oxford</a:t>
            </a:r>
            <a:endParaRPr lang="en-US" sz="1800" dirty="0" smtClean="0"/>
          </a:p>
          <a:p>
            <a:r>
              <a:rPr lang="en-GB" sz="1800" dirty="0" smtClean="0"/>
              <a:t>Ferrell, O.C., </a:t>
            </a:r>
            <a:r>
              <a:rPr lang="en-GB" sz="1800" dirty="0" err="1" smtClean="0"/>
              <a:t>Fraedrich</a:t>
            </a:r>
            <a:r>
              <a:rPr lang="en-GB" sz="1800" dirty="0" smtClean="0"/>
              <a:t>, J. and Ferrell, J. (2007) </a:t>
            </a:r>
            <a:r>
              <a:rPr lang="en-GB" sz="1800" i="1" dirty="0" smtClean="0"/>
              <a:t>Business Ethics: Ethical Decision Making and Cases,</a:t>
            </a:r>
            <a:r>
              <a:rPr lang="en-GB" sz="1800" dirty="0" smtClean="0"/>
              <a:t> 7</a:t>
            </a:r>
            <a:r>
              <a:rPr lang="en-GB" sz="1800" baseline="30000" dirty="0" smtClean="0"/>
              <a:t>th</a:t>
            </a:r>
            <a:r>
              <a:rPr lang="en-GB" sz="1800" dirty="0" smtClean="0"/>
              <a:t> Edition, Houghton Mifflin Company: Boston, USA</a:t>
            </a:r>
            <a:endParaRPr lang="en-US" sz="1800" dirty="0" smtClean="0"/>
          </a:p>
          <a:p>
            <a:r>
              <a:rPr lang="en-GB" sz="1800" dirty="0" smtClean="0"/>
              <a:t>Griffiths</a:t>
            </a:r>
            <a:r>
              <a:rPr lang="en-GB" sz="1800" dirty="0" smtClean="0"/>
              <a:t>, S. &amp; Jawad, C. (2008) ‘Internet Gambling Ethics Regulation: The UK Perspective’ in </a:t>
            </a:r>
            <a:r>
              <a:rPr lang="en-GB" sz="1800" dirty="0" err="1" smtClean="0"/>
              <a:t>Toine</a:t>
            </a:r>
            <a:r>
              <a:rPr lang="en-GB" sz="1800" dirty="0" smtClean="0"/>
              <a:t> </a:t>
            </a:r>
            <a:r>
              <a:rPr lang="en-GB" sz="1800" dirty="0" err="1" smtClean="0"/>
              <a:t>Spapens</a:t>
            </a:r>
            <a:r>
              <a:rPr lang="en-GB" sz="1800" dirty="0" smtClean="0"/>
              <a:t>, T., </a:t>
            </a:r>
            <a:r>
              <a:rPr lang="en-GB" sz="1800" dirty="0" err="1" smtClean="0"/>
              <a:t>Fijnaut</a:t>
            </a:r>
            <a:r>
              <a:rPr lang="en-GB" sz="1800" dirty="0" smtClean="0"/>
              <a:t>, C. and Littler, A. (</a:t>
            </a:r>
            <a:r>
              <a:rPr lang="en-GB" sz="1800" dirty="0" err="1" smtClean="0"/>
              <a:t>eds</a:t>
            </a:r>
            <a:r>
              <a:rPr lang="en-GB" sz="1800" dirty="0" smtClean="0"/>
              <a:t>), </a:t>
            </a:r>
            <a:r>
              <a:rPr lang="en-GB" sz="1800" i="1" dirty="0" smtClean="0"/>
              <a:t>The Regulation of Gambling and the Role of Crime and Addiction</a:t>
            </a:r>
            <a:r>
              <a:rPr lang="en-GB" sz="1800" dirty="0" smtClean="0"/>
              <a:t>, University of </a:t>
            </a:r>
            <a:r>
              <a:rPr lang="en-GB" sz="1800" dirty="0" err="1" smtClean="0"/>
              <a:t>Tilberg</a:t>
            </a:r>
            <a:r>
              <a:rPr lang="en-GB" sz="1800" dirty="0" smtClean="0"/>
              <a:t> Press: </a:t>
            </a:r>
            <a:r>
              <a:rPr lang="en-GB" sz="1800" dirty="0" err="1" smtClean="0"/>
              <a:t>Tilberg</a:t>
            </a:r>
            <a:r>
              <a:rPr lang="en-GB" sz="1800" dirty="0" smtClean="0"/>
              <a:t>, Holland</a:t>
            </a:r>
            <a:endParaRPr lang="en-US" sz="1800" dirty="0" smtClean="0"/>
          </a:p>
          <a:p>
            <a:endParaRPr lang="en-GB" sz="1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(2)</a:t>
            </a:r>
            <a:endParaRPr lang="en-GB" dirty="0"/>
          </a:p>
        </p:txBody>
      </p:sp>
      <p:sp>
        <p:nvSpPr>
          <p:cNvPr id="3" name="Content Placeholder 2"/>
          <p:cNvSpPr>
            <a:spLocks noGrp="1"/>
          </p:cNvSpPr>
          <p:nvPr>
            <p:ph sz="quarter" idx="1"/>
          </p:nvPr>
        </p:nvSpPr>
        <p:spPr>
          <a:xfrm>
            <a:off x="467544" y="1600200"/>
            <a:ext cx="8298504" cy="4495800"/>
          </a:xfrm>
        </p:spPr>
        <p:txBody>
          <a:bodyPr>
            <a:noAutofit/>
          </a:bodyPr>
          <a:lstStyle/>
          <a:p>
            <a:r>
              <a:rPr lang="en-GB" sz="2000" dirty="0" smtClean="0"/>
              <a:t>Hoffman</a:t>
            </a:r>
            <a:r>
              <a:rPr lang="en-GB" sz="2000" dirty="0" smtClean="0"/>
              <a:t>, M. (2009) ‘An FDA Seal of Approval for Online Information?’ </a:t>
            </a:r>
            <a:r>
              <a:rPr lang="en-GB" sz="2000" i="1" dirty="0" smtClean="0"/>
              <a:t>Pharmaceutical Technology</a:t>
            </a:r>
            <a:r>
              <a:rPr lang="en-GB" sz="2000" dirty="0" smtClean="0"/>
              <a:t>, Volume 33, Issue 12, pp. 12, 2 December</a:t>
            </a:r>
            <a:endParaRPr lang="en-US" sz="2000" dirty="0" smtClean="0"/>
          </a:p>
          <a:p>
            <a:r>
              <a:rPr lang="en-GB" sz="2000" dirty="0" smtClean="0"/>
              <a:t>Health On the Net Foundation (2011) The HON Code of Conduct for Medical and Health Web sites (</a:t>
            </a:r>
            <a:r>
              <a:rPr lang="en-GB" sz="2000" dirty="0" err="1" smtClean="0"/>
              <a:t>HONcode</a:t>
            </a:r>
            <a:r>
              <a:rPr lang="en-GB" sz="2000" dirty="0" smtClean="0"/>
              <a:t>) (online).  Available at http://www.hon.ch/HONcode/Patients/Visitor/visitor.html [12 May 2011]</a:t>
            </a:r>
            <a:endParaRPr lang="en-US" sz="2000" dirty="0" smtClean="0"/>
          </a:p>
          <a:p>
            <a:r>
              <a:rPr lang="en-GB" sz="2000" dirty="0" smtClean="0"/>
              <a:t>Henderson, V.E. (1982) ‘The Ethical Side of Enterprise’, </a:t>
            </a:r>
            <a:r>
              <a:rPr lang="en-GB" sz="2000" i="1" dirty="0" smtClean="0"/>
              <a:t>Sloan Management Review</a:t>
            </a:r>
            <a:r>
              <a:rPr lang="en-GB" sz="2000" dirty="0" smtClean="0"/>
              <a:t>, Spring82, Vol. 23 Issue 3, p37-47</a:t>
            </a:r>
            <a:endParaRPr lang="en-US" sz="2000" dirty="0" smtClean="0"/>
          </a:p>
          <a:p>
            <a:r>
              <a:rPr lang="en-GB" sz="2000" dirty="0" err="1" smtClean="0"/>
              <a:t>Kayne</a:t>
            </a:r>
            <a:r>
              <a:rPr lang="en-GB" sz="2000" dirty="0" smtClean="0"/>
              <a:t>, S.B. (2005) </a:t>
            </a:r>
            <a:r>
              <a:rPr lang="en-GB" sz="2000" i="1" dirty="0" smtClean="0"/>
              <a:t>Pharmacy Business Management,</a:t>
            </a:r>
            <a:r>
              <a:rPr lang="en-GB" sz="2000" dirty="0" smtClean="0"/>
              <a:t> Pharmaceutical Press </a:t>
            </a:r>
            <a:endParaRPr lang="en-US" sz="2000" dirty="0" smtClean="0"/>
          </a:p>
          <a:p>
            <a:r>
              <a:rPr lang="en-GB" sz="2000" dirty="0" smtClean="0"/>
              <a:t>Medicines </a:t>
            </a:r>
            <a:r>
              <a:rPr lang="en-GB" sz="2000" dirty="0" smtClean="0"/>
              <a:t>and Healthcare products Regulatory Agency (MHRA) (2011) ‘Fake Medicine: Do you know what you’re buying online? (online)’.  Available at </a:t>
            </a:r>
            <a:r>
              <a:rPr lang="en-GB" sz="2000" i="1" dirty="0" smtClean="0"/>
              <a:t>http://www.mhra.gov.uk/home/groups/comms-ic/documents/websiteresources/con060197.pdf</a:t>
            </a:r>
            <a:r>
              <a:rPr lang="en-GB" sz="2000" dirty="0" smtClean="0"/>
              <a:t>. [14 May 2011]</a:t>
            </a:r>
            <a:endParaRPr lang="en-US" sz="2000" dirty="0" smtClean="0"/>
          </a:p>
          <a:p>
            <a:r>
              <a:rPr lang="en-GB" sz="2000" dirty="0" err="1" smtClean="0"/>
              <a:t>Weckert</a:t>
            </a:r>
            <a:r>
              <a:rPr lang="en-GB" sz="2000" dirty="0" smtClean="0"/>
              <a:t>, J. (2000), ‘What is New or Unique about Internet Activities?’  In Langford, D. (Ed.) </a:t>
            </a:r>
            <a:r>
              <a:rPr lang="en-GB" sz="2000" i="1" dirty="0" smtClean="0"/>
              <a:t>Internet Ethics</a:t>
            </a:r>
            <a:r>
              <a:rPr lang="en-GB" sz="2000" dirty="0" smtClean="0"/>
              <a:t>, Macmillan Press Ltd</a:t>
            </a:r>
            <a:endParaRPr lang="en-US" sz="2000" dirty="0" smtClean="0"/>
          </a:p>
          <a:p>
            <a:endParaRPr lang="en-GB"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algn="ctr">
              <a:buNone/>
            </a:pPr>
            <a:endParaRPr lang="en-GB" dirty="0" smtClean="0"/>
          </a:p>
          <a:p>
            <a:pPr algn="ctr">
              <a:buNone/>
            </a:pPr>
            <a:endParaRPr lang="en-GB" dirty="0" smtClean="0"/>
          </a:p>
          <a:p>
            <a:pPr algn="ctr">
              <a:buNone/>
            </a:pPr>
            <a:r>
              <a:rPr lang="en-GB" sz="4400" dirty="0" smtClean="0">
                <a:solidFill>
                  <a:schemeClr val="tx2"/>
                </a:solidFill>
              </a:rPr>
              <a:t>Thank you for listening</a:t>
            </a:r>
          </a:p>
          <a:p>
            <a:pPr algn="ctr">
              <a:buNone/>
            </a:pPr>
            <a:r>
              <a:rPr lang="en-GB" sz="4400" dirty="0" smtClean="0">
                <a:solidFill>
                  <a:schemeClr val="tx2"/>
                </a:solidFill>
              </a:rPr>
              <a:t>Questions?</a:t>
            </a:r>
            <a:endParaRPr lang="en-GB" sz="4400" dirty="0">
              <a:solidFill>
                <a:schemeClr val="tx2"/>
              </a:solidFill>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472</TotalTime>
  <Words>2725</Words>
  <Application>Microsoft Office PowerPoint</Application>
  <PresentationFormat>On-screen Show (4:3)</PresentationFormat>
  <Paragraphs>183</Paragraphs>
  <Slides>22</Slides>
  <Notes>17</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4" baseType="lpstr">
      <vt:lpstr>Median</vt:lpstr>
      <vt:lpstr>Microsoft Office Word Document</vt:lpstr>
      <vt:lpstr>Internet Ethics: Pharmaceutical Cross Border Trade </vt:lpstr>
      <vt:lpstr>Drug retail is growing</vt:lpstr>
      <vt:lpstr>Objectives</vt:lpstr>
      <vt:lpstr>Competition in drugs retail is highly fragmented and competitive (Datamonitor, 2011). </vt:lpstr>
      <vt:lpstr>Ethics and internet pharmaceuticals </vt:lpstr>
      <vt:lpstr>Cross-border pharmacies</vt:lpstr>
      <vt:lpstr>Figure 1 Chain of Web Sites in Internet Searches for Prescription Drugs (CASA, 2008, p.6)</vt:lpstr>
      <vt:lpstr>Substitute products to branded and prescription drugs </vt:lpstr>
      <vt:lpstr>Problems with generics:</vt:lpstr>
      <vt:lpstr>Online Consultations (CASA, 2008)</vt:lpstr>
      <vt:lpstr>Sale of Prescription-only Drugs with or without Prescription (CASA, 2008)</vt:lpstr>
      <vt:lpstr>Self-diagnosis</vt:lpstr>
      <vt:lpstr>Anonymity</vt:lpstr>
      <vt:lpstr>Figure 2 The Legal Vs Ethical Classification of Actions (adapted from Henderson, 1982)</vt:lpstr>
      <vt:lpstr>Regulation and problems of jurisdiction</vt:lpstr>
      <vt:lpstr>Regulation and problems of jurisdiction</vt:lpstr>
      <vt:lpstr>Methodology of this study</vt:lpstr>
      <vt:lpstr>Figure3: Results</vt:lpstr>
      <vt:lpstr>Implications</vt:lpstr>
      <vt:lpstr>References (1)</vt:lpstr>
      <vt:lpstr>References (2)</vt:lpstr>
      <vt:lpstr>Slide 22</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Internet Ethics: Pharmaceutical Cross Border Trade </dc:title>
  <dc:creator>sc-kj</dc:creator>
  <cp:lastModifiedBy>sc-kj</cp:lastModifiedBy>
  <cp:revision>47</cp:revision>
  <dcterms:created xsi:type="dcterms:W3CDTF">2011-06-10T08:51:03Z</dcterms:created>
  <dcterms:modified xsi:type="dcterms:W3CDTF">2011-06-10T16:43:44Z</dcterms:modified>
</cp:coreProperties>
</file>