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502" r:id="rId2"/>
    <p:sldId id="503" r:id="rId3"/>
    <p:sldId id="504" r:id="rId4"/>
    <p:sldId id="385" r:id="rId5"/>
    <p:sldId id="349" r:id="rId6"/>
    <p:sldId id="387" r:id="rId7"/>
    <p:sldId id="386" r:id="rId8"/>
    <p:sldId id="505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132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hiannon Akers" userId="fb3c9d12-5c8c-42d7-8dc7-d872d7a3d202" providerId="ADAL" clId="{80AABDCA-A693-4F09-99FD-F26609E442FC}"/>
    <pc:docChg chg="modSld">
      <pc:chgData name="Rhiannon Akers" userId="fb3c9d12-5c8c-42d7-8dc7-d872d7a3d202" providerId="ADAL" clId="{80AABDCA-A693-4F09-99FD-F26609E442FC}" dt="2025-11-05T20:56:31.967" v="21" actId="20577"/>
      <pc:docMkLst>
        <pc:docMk/>
      </pc:docMkLst>
      <pc:sldChg chg="modSp mod">
        <pc:chgData name="Rhiannon Akers" userId="fb3c9d12-5c8c-42d7-8dc7-d872d7a3d202" providerId="ADAL" clId="{80AABDCA-A693-4F09-99FD-F26609E442FC}" dt="2025-11-05T20:56:31.967" v="21" actId="20577"/>
        <pc:sldMkLst>
          <pc:docMk/>
          <pc:sldMk cId="457241793" sldId="502"/>
        </pc:sldMkLst>
        <pc:spChg chg="mod">
          <ac:chgData name="Rhiannon Akers" userId="fb3c9d12-5c8c-42d7-8dc7-d872d7a3d202" providerId="ADAL" clId="{80AABDCA-A693-4F09-99FD-F26609E442FC}" dt="2025-11-05T20:56:31.967" v="21" actId="20577"/>
          <ac:spMkLst>
            <pc:docMk/>
            <pc:sldMk cId="457241793" sldId="502"/>
            <ac:spMk id="2" creationId="{6D075FF8-BF14-5341-3115-DC67D8C9E7FC}"/>
          </ac:spMkLst>
        </pc:spChg>
        <pc:spChg chg="mod">
          <ac:chgData name="Rhiannon Akers" userId="fb3c9d12-5c8c-42d7-8dc7-d872d7a3d202" providerId="ADAL" clId="{80AABDCA-A693-4F09-99FD-F26609E442FC}" dt="2025-11-05T20:55:05.157" v="0" actId="6549"/>
          <ac:spMkLst>
            <pc:docMk/>
            <pc:sldMk cId="457241793" sldId="502"/>
            <ac:spMk id="3" creationId="{C803917B-829B-349D-4069-1A018D3585AD}"/>
          </ac:spMkLst>
        </pc:spChg>
      </pc:sldChg>
      <pc:sldChg chg="modSp mod">
        <pc:chgData name="Rhiannon Akers" userId="fb3c9d12-5c8c-42d7-8dc7-d872d7a3d202" providerId="ADAL" clId="{80AABDCA-A693-4F09-99FD-F26609E442FC}" dt="2025-11-05T20:55:17.680" v="16" actId="20577"/>
        <pc:sldMkLst>
          <pc:docMk/>
          <pc:sldMk cId="1082610723" sldId="503"/>
        </pc:sldMkLst>
        <pc:spChg chg="mod">
          <ac:chgData name="Rhiannon Akers" userId="fb3c9d12-5c8c-42d7-8dc7-d872d7a3d202" providerId="ADAL" clId="{80AABDCA-A693-4F09-99FD-F26609E442FC}" dt="2025-11-05T20:55:17.680" v="16" actId="20577"/>
          <ac:spMkLst>
            <pc:docMk/>
            <pc:sldMk cId="1082610723" sldId="503"/>
            <ac:spMk id="2" creationId="{2E41FD85-23F5-8F9D-3119-C227010D3888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86EF1AC-24B0-41E0-B99A-2F3D80B147E3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82A17F-3A47-4843-8847-9BA4246017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00122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Arial" pitchFamily="34" charset="0"/>
              <a:buNone/>
            </a:pPr>
            <a:endParaRPr lang="en-GB" b="1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911E23-5E08-44A2-B5F0-2402F0DB9BB7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74625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r>
              <a:rPr lang="en-GB"/>
              <a:t>insert header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311613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1990’s 1992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911E23-5E08-44A2-B5F0-2402F0DB9BB7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01895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Build rapport</a:t>
            </a:r>
          </a:p>
          <a:p>
            <a:r>
              <a:rPr lang="en-GB" dirty="0"/>
              <a:t>Listen – underpinned by idea that </a:t>
            </a:r>
            <a:r>
              <a:rPr lang="en-GB" dirty="0" err="1"/>
              <a:t>coachee</a:t>
            </a:r>
            <a:r>
              <a:rPr lang="en-GB" dirty="0"/>
              <a:t> has ideas and solutions to move forwards</a:t>
            </a:r>
          </a:p>
          <a:p>
            <a:r>
              <a:rPr lang="en-GB" dirty="0"/>
              <a:t>Use questions to explore their perspective</a:t>
            </a:r>
          </a:p>
          <a:p>
            <a:r>
              <a:rPr lang="en-GB" dirty="0"/>
              <a:t>Challenge and check things </a:t>
            </a:r>
          </a:p>
          <a:p>
            <a:r>
              <a:rPr lang="en-GB" dirty="0"/>
              <a:t>Target – end result</a:t>
            </a:r>
          </a:p>
          <a:p>
            <a:r>
              <a:rPr lang="en-GB" dirty="0"/>
              <a:t>Review – recap</a:t>
            </a:r>
          </a:p>
          <a:p>
            <a:r>
              <a:rPr lang="en-GB" dirty="0"/>
              <a:t>Insights – time to reflect</a:t>
            </a:r>
          </a:p>
          <a:p>
            <a:r>
              <a:rPr lang="en-GB" dirty="0"/>
              <a:t>Acknowledge success</a:t>
            </a:r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r>
              <a:rPr lang="en-GB"/>
              <a:t>insert header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462750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r>
              <a:rPr lang="en-GB"/>
              <a:t>insert header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86982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AA3382-636D-DC35-4381-6FEE7F9CC0D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13FB401-EC43-518A-8185-1406F8802E9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08580F-6512-6929-C926-257DACC3F5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677E7-8672-4E2A-9A84-7DEA40E12F9B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8B0457-3F9D-CD0C-E1DC-2D1AACC3E6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F9FD96-092C-DD21-79DA-60B959FBFF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4C3188-E68A-49A2-84A5-A5BB10E345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31438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381284-9D9D-B07B-3FC0-5A5CDAB5DC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C85268-20BB-1370-7106-97E0AB80B6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8DF25A-E2DB-3591-030D-303EE19A5C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677E7-8672-4E2A-9A84-7DEA40E12F9B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4AD480-B409-30CD-7BAE-F3D8827239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E8B515-4ED6-53FB-8AA7-C371AC56AC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4C3188-E68A-49A2-84A5-A5BB10E345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4494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B4F73E-090A-F690-5FF2-F37FFEE51B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DFBBCD-6A19-CACC-BECA-932F485070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C5BB89-257F-8379-72C8-04CCF93315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677E7-8672-4E2A-9A84-7DEA40E12F9B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C17263-58F0-6039-E877-266015A91C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7489BD-B2B8-933A-8B2C-56475F26E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4C3188-E68A-49A2-84A5-A5BB10E345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85663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8809F7-1A25-1AB4-28BA-CD8DA1ECB9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22A774-E394-FB56-1ED0-CC650B63E30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21C6763-092B-73E4-E0D2-CE48A36C22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7A695F-48B8-C892-9DBA-3FB7FA95CA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677E7-8672-4E2A-9A84-7DEA40E12F9B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486D9F5-CD5C-F6F6-0C77-5A29E8567A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C55CB5-B9FB-CA00-CD97-633EFB8BCA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4C3188-E68A-49A2-84A5-A5BB10E345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77079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383C9F-CF03-2D39-424E-1B6FBFEEDC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377E0C-6783-E645-6E5A-0251474253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4816D68-3FA0-B6CA-8FB0-700492FF18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E816E66-B2AC-4629-BAC2-BF61D594CD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E52E745-161B-C25B-0092-C50D50EA189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D96A60A-DAB6-7866-680E-FE36F155D1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677E7-8672-4E2A-9A84-7DEA40E12F9B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BDC1087-2402-368C-6DE0-6ABEF1DD65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84C25E7-C2F9-6AB5-53A2-7DA9DD9E6C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4C3188-E68A-49A2-84A5-A5BB10E345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14540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248476-EABD-F853-DD81-176720562F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92B9A9-89EE-FC76-1DB4-AA18AB8234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677E7-8672-4E2A-9A84-7DEA40E12F9B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A64C83D-AA65-E6B0-C2EF-D5582249CA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361E7E1-9566-3DB9-B369-7CC1187A82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4C3188-E68A-49A2-84A5-A5BB10E345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29987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324EB5F-EBBB-2E23-1EC0-5B317B1A4C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677E7-8672-4E2A-9A84-7DEA40E12F9B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3E7C878-129E-58D0-5EE0-62B2748518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9841055-A72E-0AEF-B113-B6E2178790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4C3188-E68A-49A2-84A5-A5BB10E345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59539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155CD7-87C2-4BFE-68AC-BD2350D5A3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9CA27F-5151-E294-1D52-D424135581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8FA72B-0618-BF3B-BB64-78E15086B2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69AD16-E58A-2732-99F3-0581C3D6A0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677E7-8672-4E2A-9A84-7DEA40E12F9B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2D316A6-BB73-0A9D-6FCD-9C70518D49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5B9498-6828-72E5-67EB-980F91B6AA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4C3188-E68A-49A2-84A5-A5BB10E345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05844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67C0B0-0EE8-1994-79AB-6B27F1573A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A10047C-0B0B-732E-2F4A-64D4E328058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3F1866A-C1DA-6885-5020-8861057C691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20FB29-D41D-3F0F-878C-5BB7C7FFD1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677E7-8672-4E2A-9A84-7DEA40E12F9B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71523C-1743-69ED-1DD2-D09BFA0114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17D414-3E9A-7DC2-BBAE-BDD972FD2C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4C3188-E68A-49A2-84A5-A5BB10E345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97291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D20B47-E32C-422B-F0CC-00FF8AF62B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7818362-6D8D-3D8B-6C9C-6F9414039F1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0D5C11-0D00-CB64-958F-83F368BBFB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677E7-8672-4E2A-9A84-7DEA40E12F9B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E90D1E-8EA5-2DEE-6993-E07E3996A5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3F6F99-0D02-D12E-60C4-D4AB64B65B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4C3188-E68A-49A2-84A5-A5BB10E345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87015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C3FCF17-AD0A-FC5C-E0A0-26A68341398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7C30DE1-E714-B45D-BD55-23C015B0F9A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8BFCAC-679B-983E-F2BE-379736D364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677E7-8672-4E2A-9A84-7DEA40E12F9B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6CF20B-ED66-4A68-A18F-18AECD435E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10638D-471E-C440-0FE4-8A3EE8F4D3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4C3188-E68A-49A2-84A5-A5BB10E345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741075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lored bar - 100%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kstvak 6"/>
          <p:cNvSpPr txBox="1"/>
          <p:nvPr userDrawn="1"/>
        </p:nvSpPr>
        <p:spPr>
          <a:xfrm>
            <a:off x="-114300" y="-261938"/>
            <a:ext cx="3329517" cy="246063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nl-NL"/>
            </a:defPPr>
            <a:lvl1pPr>
              <a:defRPr sz="1000" b="1">
                <a:solidFill>
                  <a:schemeClr val="accent3"/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000" dirty="0">
                <a:solidFill>
                  <a:srgbClr val="3D7EDB"/>
                </a:solidFill>
                <a:latin typeface="Arial"/>
              </a:rPr>
              <a:t>Colored bar - 100% text</a:t>
            </a:r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540779" y="263001"/>
            <a:ext cx="10972800" cy="1143000"/>
          </a:xfrm>
        </p:spPr>
        <p:txBody>
          <a:bodyPr>
            <a:norm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ijdelijke aanduiding voor verticale tekst 2"/>
          <p:cNvSpPr>
            <a:spLocks noGrp="1"/>
          </p:cNvSpPr>
          <p:nvPr>
            <p:ph type="body" orient="vert" idx="1"/>
          </p:nvPr>
        </p:nvSpPr>
        <p:spPr>
          <a:xfrm>
            <a:off x="540779" y="1586674"/>
            <a:ext cx="11091776" cy="3930559"/>
          </a:xfrm>
        </p:spPr>
        <p:txBody>
          <a:bodyPr tIns="108000" rIns="72000" bIns="72000"/>
          <a:lstStyle>
            <a:lvl2pPr>
              <a:defRPr/>
            </a:lvl2pPr>
            <a:lvl3pPr>
              <a:defRPr baseline="0"/>
            </a:lvl3pPr>
            <a:lvl4pPr>
              <a:defRPr baseline="0"/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51" name="Tijdelijke aanduiding voor verticale tekst 2"/>
          <p:cNvSpPr>
            <a:spLocks noGrp="1"/>
          </p:cNvSpPr>
          <p:nvPr>
            <p:ph type="body" orient="vert" idx="13"/>
          </p:nvPr>
        </p:nvSpPr>
        <p:spPr>
          <a:xfrm>
            <a:off x="541528" y="1210044"/>
            <a:ext cx="11089640" cy="369741"/>
          </a:xfrm>
          <a:solidFill>
            <a:schemeClr val="accent1"/>
          </a:solidFill>
        </p:spPr>
        <p:txBody>
          <a:bodyPr wrap="none" lIns="180000" tIns="72000" rIns="216000" anchor="ctr">
            <a:noAutofit/>
          </a:bodyPr>
          <a:lstStyle>
            <a:lvl1pPr>
              <a:defRPr sz="2800"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Tijdelijke aanduiding voor dianummer 5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DFAEC5DD-68FC-4E9C-9587-DBB16356B9F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61153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B8FC1F4-CBC8-E8C0-CCC2-D67FDE8E4D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A637AB-66E3-DFD8-7E5C-20E595C2B7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52D71B-9E45-1E96-4FC7-1EB74DC69B2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BD677E7-8672-4E2A-9A84-7DEA40E12F9B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316E1E-D54A-5972-D840-58750C2F0D8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0E0F30-3AB0-444E-C452-7F910E7E126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4C3188-E68A-49A2-84A5-A5BB10E345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44125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075FF8-BF14-5341-3115-DC67D8C9E7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490066"/>
          </a:xfrm>
        </p:spPr>
        <p:txBody>
          <a:bodyPr>
            <a:normAutofit fontScale="90000"/>
          </a:bodyPr>
          <a:lstStyle/>
          <a:p>
            <a:r>
              <a:rPr lang="en-GB" sz="3200" b="1" dirty="0"/>
              <a:t>General Tips for Practical 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03917B-829B-349D-4069-1A018D3585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836713"/>
            <a:ext cx="8229600" cy="5000587"/>
          </a:xfrm>
        </p:spPr>
        <p:txBody>
          <a:bodyPr>
            <a:normAutofit fontScale="47500" lnSpcReduction="20000"/>
          </a:bodyPr>
          <a:lstStyle/>
          <a:p>
            <a:r>
              <a:rPr lang="en-GB" sz="4500" dirty="0"/>
              <a:t>Mentioning a coaching contract at the beginning and building in elements of other models such as the ‘E’ in ELECTRIC. Saying why a contract is needed</a:t>
            </a:r>
          </a:p>
          <a:p>
            <a:r>
              <a:rPr lang="en-GB" sz="4500" dirty="0"/>
              <a:t>Spending time building rapport, beyond ‘how are you?’</a:t>
            </a:r>
          </a:p>
          <a:p>
            <a:r>
              <a:rPr lang="en-GB" sz="4500" dirty="0"/>
              <a:t>Giving your </a:t>
            </a:r>
            <a:r>
              <a:rPr lang="en-GB" sz="4500" dirty="0" err="1"/>
              <a:t>coachee</a:t>
            </a:r>
            <a:r>
              <a:rPr lang="en-GB" sz="4500" dirty="0"/>
              <a:t> a structure for the session – explaining Instant Payoff, how long the session will be (to reduce anxiety)</a:t>
            </a:r>
          </a:p>
          <a:p>
            <a:r>
              <a:rPr lang="en-GB" sz="4500" dirty="0"/>
              <a:t>Probing problem and prioritising what to focus on (due to time)</a:t>
            </a:r>
          </a:p>
          <a:p>
            <a:r>
              <a:rPr lang="en-GB" sz="4500" dirty="0"/>
              <a:t>Breaking down blocks into 3 types</a:t>
            </a:r>
          </a:p>
          <a:p>
            <a:r>
              <a:rPr lang="en-GB" sz="4500" dirty="0"/>
              <a:t>Being assertive about actions and timescales. Explaining SMART</a:t>
            </a:r>
          </a:p>
          <a:p>
            <a:r>
              <a:rPr lang="en-GB" sz="4500" dirty="0"/>
              <a:t>Smiling, using encouraging language, being positive, complimenting </a:t>
            </a:r>
            <a:r>
              <a:rPr lang="en-GB" sz="4500" dirty="0" err="1"/>
              <a:t>coachee</a:t>
            </a:r>
            <a:endParaRPr lang="en-GB" sz="4500" dirty="0"/>
          </a:p>
          <a:p>
            <a:r>
              <a:rPr lang="en-GB" sz="4500" dirty="0"/>
              <a:t>Responding well to the </a:t>
            </a:r>
            <a:r>
              <a:rPr lang="en-GB" sz="4500" dirty="0" err="1"/>
              <a:t>coachee</a:t>
            </a:r>
            <a:r>
              <a:rPr lang="en-GB" sz="4500" dirty="0"/>
              <a:t> by either summarising, reflecting back to show understanding or commenting positively</a:t>
            </a:r>
          </a:p>
          <a:p>
            <a:r>
              <a:rPr lang="en-GB" sz="4500" dirty="0"/>
              <a:t>Showing </a:t>
            </a:r>
            <a:r>
              <a:rPr lang="en-GB" sz="4500" dirty="0" err="1"/>
              <a:t>coachee</a:t>
            </a:r>
            <a:r>
              <a:rPr lang="en-GB" sz="4500" dirty="0"/>
              <a:t> that you have confidence in them that they can achieve their goals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72417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41FD85-23F5-8F9D-3119-C227010D38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Areas of focus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024626-AF70-0554-B687-512B9B1637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417638"/>
            <a:ext cx="8229600" cy="3917032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Taking more time at the beginning to explain reasons for contract, why you are a credible coach, the structure of the session, plus building rapport</a:t>
            </a:r>
          </a:p>
          <a:p>
            <a:r>
              <a:rPr lang="en-GB" dirty="0"/>
              <a:t>Summarising what </a:t>
            </a:r>
            <a:r>
              <a:rPr lang="en-GB" dirty="0" err="1"/>
              <a:t>coachee</a:t>
            </a:r>
            <a:r>
              <a:rPr lang="en-GB" dirty="0"/>
              <a:t> had said, to show understanding</a:t>
            </a:r>
          </a:p>
          <a:p>
            <a:r>
              <a:rPr lang="en-GB" dirty="0"/>
              <a:t>Probing </a:t>
            </a:r>
            <a:r>
              <a:rPr lang="en-GB" dirty="0" err="1"/>
              <a:t>coachee</a:t>
            </a:r>
            <a:r>
              <a:rPr lang="en-GB" dirty="0"/>
              <a:t> to truly understand their perspective</a:t>
            </a:r>
          </a:p>
          <a:p>
            <a:r>
              <a:rPr lang="en-GB" dirty="0"/>
              <a:t>Challenging </a:t>
            </a:r>
            <a:r>
              <a:rPr lang="en-GB" dirty="0" err="1"/>
              <a:t>coachee</a:t>
            </a:r>
            <a:r>
              <a:rPr lang="en-GB" dirty="0"/>
              <a:t> appropriately</a:t>
            </a:r>
          </a:p>
          <a:p>
            <a:r>
              <a:rPr lang="en-GB" dirty="0"/>
              <a:t>Helping </a:t>
            </a:r>
            <a:r>
              <a:rPr lang="en-GB" dirty="0" err="1"/>
              <a:t>coachee</a:t>
            </a:r>
            <a:r>
              <a:rPr lang="en-GB" dirty="0"/>
              <a:t> to come up with own solutions, rather than jumping in with your own ideas</a:t>
            </a:r>
          </a:p>
          <a:p>
            <a:r>
              <a:rPr lang="en-GB" dirty="0"/>
              <a:t>Agreeing specific actions at the end, with clear deadlines/time to review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26107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58713"/>
            <a:ext cx="8229600" cy="57150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b="1" dirty="0">
                <a:solidFill>
                  <a:schemeClr val="tx1"/>
                </a:solidFill>
              </a:rPr>
              <a:t>Instant Payoff Coaching 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754994" y="810246"/>
            <a:ext cx="8530483" cy="5067027"/>
          </a:xfrm>
        </p:spPr>
        <p:txBody>
          <a:bodyPr>
            <a:noAutofit/>
          </a:bodyPr>
          <a:lstStyle/>
          <a:p>
            <a:pPr lvl="0" algn="just"/>
            <a:r>
              <a:rPr lang="en-GB" sz="2000" dirty="0"/>
              <a:t>Ask the </a:t>
            </a:r>
            <a:r>
              <a:rPr lang="en-GB" sz="2000" dirty="0" err="1"/>
              <a:t>coachee</a:t>
            </a:r>
            <a:r>
              <a:rPr lang="en-GB" sz="2000" dirty="0"/>
              <a:t> to describe the current issue or problem, with specific examples and a small amount of relevant background.</a:t>
            </a:r>
          </a:p>
          <a:p>
            <a:pPr lvl="0" algn="just"/>
            <a:r>
              <a:rPr lang="en-GB" sz="2000" dirty="0"/>
              <a:t>Ask him/her to describe the desired outcome – paint as specific a ‘picture’ as possible of how things would be if s/he had sorted out the problem.  Do not try to solve the problem, but note the emerging ideas</a:t>
            </a:r>
          </a:p>
          <a:p>
            <a:pPr lvl="0" algn="just"/>
            <a:r>
              <a:rPr lang="en-GB" sz="2000" dirty="0"/>
              <a:t>With the </a:t>
            </a:r>
            <a:r>
              <a:rPr lang="en-GB" sz="2000" dirty="0" err="1"/>
              <a:t>coachee</a:t>
            </a:r>
            <a:r>
              <a:rPr lang="en-GB" sz="2000" dirty="0"/>
              <a:t>, list all the obstacles/blocks that lie between 1 and 2.  Sort them into three groups:</a:t>
            </a:r>
          </a:p>
          <a:p>
            <a:pPr lvl="1" algn="just"/>
            <a:r>
              <a:rPr lang="en-GB" sz="2000" dirty="0">
                <a:solidFill>
                  <a:schemeClr val="tx2"/>
                </a:solidFill>
              </a:rPr>
              <a:t>Blocks that exist in the </a:t>
            </a:r>
            <a:r>
              <a:rPr lang="en-GB" sz="2000" dirty="0" err="1">
                <a:solidFill>
                  <a:schemeClr val="tx2"/>
                </a:solidFill>
              </a:rPr>
              <a:t>coachee</a:t>
            </a:r>
            <a:r>
              <a:rPr lang="en-GB" sz="2000" dirty="0">
                <a:solidFill>
                  <a:schemeClr val="tx2"/>
                </a:solidFill>
              </a:rPr>
              <a:t> (lack of skill/knowledge, low motivation, attitude etc).</a:t>
            </a:r>
          </a:p>
          <a:p>
            <a:pPr lvl="1" algn="just"/>
            <a:r>
              <a:rPr lang="en-GB" sz="2000" dirty="0">
                <a:solidFill>
                  <a:schemeClr val="tx2"/>
                </a:solidFill>
              </a:rPr>
              <a:t>Blocks that exist in others (anxious customer, manager stressed and panicking etc.)</a:t>
            </a:r>
          </a:p>
          <a:p>
            <a:pPr lvl="1" algn="just"/>
            <a:r>
              <a:rPr lang="en-GB" sz="2000" dirty="0">
                <a:solidFill>
                  <a:schemeClr val="tx2"/>
                </a:solidFill>
              </a:rPr>
              <a:t>Blocks in the situation (inadequate resources, shift in deadline etc.</a:t>
            </a:r>
          </a:p>
          <a:p>
            <a:pPr lvl="0" algn="just"/>
            <a:r>
              <a:rPr lang="en-GB" sz="2000" dirty="0"/>
              <a:t>Jointly brainstorm ways around these blocks, and possible next steps.  Agree an approach, actions and timing. </a:t>
            </a:r>
          </a:p>
          <a:p>
            <a:pPr marL="0" indent="0" algn="ctr">
              <a:buNone/>
            </a:pPr>
            <a:r>
              <a:rPr lang="en-GB" sz="800" dirty="0"/>
              <a:t>Instant Pay-off Coaching -Landsberg, M. (2015) .</a:t>
            </a:r>
            <a:r>
              <a:rPr lang="en-GB" sz="800" i="1" dirty="0"/>
              <a:t>The Tao of Coaching Boost Your Effectiveness at Work by Developing Those Around You</a:t>
            </a:r>
            <a:r>
              <a:rPr lang="en-GB" sz="800" dirty="0"/>
              <a:t>. London: Profile Books</a:t>
            </a:r>
          </a:p>
        </p:txBody>
      </p:sp>
    </p:spTree>
    <p:extLst>
      <p:ext uri="{BB962C8B-B14F-4D97-AF65-F5344CB8AC3E}">
        <p14:creationId xmlns:p14="http://schemas.microsoft.com/office/powerpoint/2010/main" val="192748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A97379-DAD3-4D05-9307-2180070A39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490066"/>
          </a:xfrm>
        </p:spPr>
        <p:txBody>
          <a:bodyPr anchor="ctr">
            <a:normAutofit fontScale="90000"/>
          </a:bodyPr>
          <a:lstStyle/>
          <a:p>
            <a:r>
              <a:rPr lang="en-GB" b="1" dirty="0"/>
              <a:t>Coaching Models</a:t>
            </a:r>
          </a:p>
        </p:txBody>
      </p:sp>
      <p:pic>
        <p:nvPicPr>
          <p:cNvPr id="1026" name="Picture 2" descr="OSCAR Model | Career coaching tools, Coping skills activities, Coaching">
            <a:extLst>
              <a:ext uri="{FF2B5EF4-FFF2-40B4-BE49-F238E27FC236}">
                <a16:creationId xmlns:a16="http://schemas.microsoft.com/office/drawing/2014/main" id="{188F62CE-4121-495C-90CF-0F1FB6E30F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981200" y="980728"/>
            <a:ext cx="4402832" cy="4968552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Vertical Text Placeholder 3">
            <a:extLst>
              <a:ext uri="{FF2B5EF4-FFF2-40B4-BE49-F238E27FC236}">
                <a16:creationId xmlns:a16="http://schemas.microsoft.com/office/drawing/2014/main" id="{0B4D2F1F-DCF3-4C19-9D27-871AEE2D9C5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464152" y="1600201"/>
            <a:ext cx="2746648" cy="39890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The OSCAR Model</a:t>
            </a:r>
          </a:p>
        </p:txBody>
      </p:sp>
    </p:spTree>
    <p:extLst>
      <p:ext uri="{BB962C8B-B14F-4D97-AF65-F5344CB8AC3E}">
        <p14:creationId xmlns:p14="http://schemas.microsoft.com/office/powerpoint/2010/main" val="1700024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29584" y="-27384"/>
            <a:ext cx="8229600" cy="1143000"/>
          </a:xfrm>
        </p:spPr>
        <p:txBody>
          <a:bodyPr/>
          <a:lstStyle/>
          <a:p>
            <a:r>
              <a:rPr lang="en-GB" b="1" dirty="0">
                <a:solidFill>
                  <a:schemeClr val="tx1"/>
                </a:solidFill>
              </a:rPr>
              <a:t>Coaching Models</a:t>
            </a:r>
          </a:p>
        </p:txBody>
      </p:sp>
      <p:sp>
        <p:nvSpPr>
          <p:cNvPr id="6" name="Vertical Text Placeholder 5"/>
          <p:cNvSpPr>
            <a:spLocks noGrp="1"/>
          </p:cNvSpPr>
          <p:nvPr>
            <p:ph type="body" orient="vert" idx="13"/>
          </p:nvPr>
        </p:nvSpPr>
        <p:spPr>
          <a:xfrm>
            <a:off x="1930146" y="919659"/>
            <a:ext cx="8317230" cy="369741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The GROW Model</a:t>
            </a:r>
          </a:p>
        </p:txBody>
      </p:sp>
      <p:graphicFrame>
        <p:nvGraphicFramePr>
          <p:cNvPr id="9" name="Table 8"/>
          <p:cNvGraphicFramePr>
            <a:graphicFrameLocks noGrp="1"/>
          </p:cNvGraphicFramePr>
          <p:nvPr/>
        </p:nvGraphicFramePr>
        <p:xfrm>
          <a:off x="1919536" y="1340769"/>
          <a:ext cx="8297728" cy="4338605"/>
        </p:xfrm>
        <a:graphic>
          <a:graphicData uri="http://schemas.openxmlformats.org/drawingml/2006/table">
            <a:tbl>
              <a:tblPr/>
              <a:tblGrid>
                <a:gridCol w="119925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0984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08513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2143125" algn="l"/>
                        </a:tabLst>
                      </a:pPr>
                      <a:r>
                        <a:rPr lang="en-GB" sz="60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Calibri"/>
                        </a:rPr>
                        <a:t>G</a:t>
                      </a:r>
                      <a:endParaRPr lang="en-GB" sz="14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2143125" algn="l"/>
                        </a:tabLst>
                      </a:pPr>
                      <a:r>
                        <a:rPr lang="en-GB" sz="1600" dirty="0">
                          <a:latin typeface="Calibri"/>
                          <a:ea typeface="Calibri"/>
                          <a:cs typeface="Calibri"/>
                        </a:rPr>
                        <a:t>Goal: Define and agree the goal or outcome to be achieved.  </a:t>
                      </a: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2143125" algn="l"/>
                        </a:tabLst>
                      </a:pPr>
                      <a:r>
                        <a:rPr lang="en-GB" sz="1600" dirty="0">
                          <a:latin typeface="Calibri"/>
                          <a:ea typeface="Calibri"/>
                          <a:cs typeface="Calibri"/>
                        </a:rPr>
                        <a:t>You should assist the coachee in defining a goal that is SMART.  Ask questions like:-</a:t>
                      </a:r>
                      <a:endParaRPr lang="en-GB" sz="14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342900" lvl="0" indent="-342900" algn="just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143125" algn="l"/>
                        </a:tabLst>
                      </a:pPr>
                      <a:r>
                        <a:rPr lang="en-GB" sz="1600" dirty="0">
                          <a:latin typeface="Calibri"/>
                          <a:ea typeface="Calibri"/>
                          <a:cs typeface="Calibri"/>
                        </a:rPr>
                        <a:t>How will you know the goal is achieved?</a:t>
                      </a:r>
                      <a:endParaRPr lang="en-GB" sz="14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342900" lvl="0" indent="-342900" algn="just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143125" algn="l"/>
                        </a:tabLst>
                      </a:pPr>
                      <a:r>
                        <a:rPr lang="en-GB" sz="1600" dirty="0">
                          <a:latin typeface="Calibri"/>
                          <a:ea typeface="Calibri"/>
                          <a:cs typeface="Calibri"/>
                        </a:rPr>
                        <a:t>Describe what your ideal outcome is in this situation?</a:t>
                      </a:r>
                      <a:endParaRPr lang="en-GB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8513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2143125" algn="l"/>
                        </a:tabLst>
                      </a:pPr>
                      <a:r>
                        <a:rPr lang="en-GB" sz="60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Calibri"/>
                        </a:rPr>
                        <a:t>R</a:t>
                      </a:r>
                      <a:endParaRPr lang="en-GB" sz="14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2143125" algn="l"/>
                        </a:tabLst>
                      </a:pPr>
                      <a:r>
                        <a:rPr lang="en-GB" sz="1600" dirty="0">
                          <a:latin typeface="Calibri"/>
                          <a:ea typeface="Calibri"/>
                          <a:cs typeface="Calibri"/>
                        </a:rPr>
                        <a:t>Reality:  Examine the current reality.  In order to reach your goal you must fully consider your starting point. Ask questions like:-</a:t>
                      </a:r>
                      <a:endParaRPr lang="en-GB" sz="14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342900" lvl="0" indent="-342900" algn="just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143125" algn="l"/>
                        </a:tabLst>
                      </a:pPr>
                      <a:r>
                        <a:rPr lang="en-GB" sz="1600" dirty="0">
                          <a:latin typeface="Calibri"/>
                          <a:ea typeface="Calibri"/>
                          <a:cs typeface="Calibri"/>
                        </a:rPr>
                        <a:t>Where are you in relation to your goal?</a:t>
                      </a:r>
                      <a:endParaRPr lang="en-GB" sz="14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342900" lvl="0" indent="-342900" algn="just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143125" algn="l"/>
                        </a:tabLst>
                      </a:pPr>
                      <a:r>
                        <a:rPr lang="en-GB" sz="1600" dirty="0">
                          <a:latin typeface="Calibri"/>
                          <a:ea typeface="Calibri"/>
                          <a:cs typeface="Calibri"/>
                        </a:rPr>
                        <a:t>What is going well right now?</a:t>
                      </a:r>
                      <a:endParaRPr lang="en-GB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8513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2143125" algn="l"/>
                        </a:tabLst>
                      </a:pPr>
                      <a:r>
                        <a:rPr lang="en-GB" sz="60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Calibri"/>
                        </a:rPr>
                        <a:t>O</a:t>
                      </a:r>
                      <a:endParaRPr lang="en-GB" sz="14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2143125" algn="l"/>
                        </a:tabLst>
                      </a:pPr>
                      <a:r>
                        <a:rPr lang="en-GB" sz="1600" dirty="0">
                          <a:latin typeface="Calibri"/>
                          <a:ea typeface="Calibri"/>
                          <a:cs typeface="Calibri"/>
                        </a:rPr>
                        <a:t>Options: Explore the options.  Determine what the possible options are for reaching the goal.  Ask questions like:-</a:t>
                      </a:r>
                      <a:endParaRPr lang="en-GB" sz="14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342900" lvl="0" indent="-342900" algn="just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143125" algn="l"/>
                        </a:tabLst>
                      </a:pPr>
                      <a:r>
                        <a:rPr lang="en-GB" sz="1600" dirty="0">
                          <a:latin typeface="Calibri"/>
                          <a:ea typeface="Calibri"/>
                          <a:cs typeface="Calibri"/>
                        </a:rPr>
                        <a:t>What else could you do?</a:t>
                      </a:r>
                      <a:endParaRPr lang="en-GB" sz="14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342900" lvl="0" indent="-342900" algn="just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143125" algn="l"/>
                        </a:tabLst>
                      </a:pPr>
                      <a:r>
                        <a:rPr lang="en-GB" sz="1600" dirty="0">
                          <a:latin typeface="Calibri"/>
                          <a:ea typeface="Calibri"/>
                          <a:cs typeface="Calibri"/>
                        </a:rPr>
                        <a:t>Give me 5 options?</a:t>
                      </a:r>
                      <a:endParaRPr lang="en-GB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02314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2143125" algn="l"/>
                        </a:tabLst>
                      </a:pPr>
                      <a:r>
                        <a:rPr lang="en-GB" sz="60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Calibri"/>
                        </a:rPr>
                        <a:t>W</a:t>
                      </a:r>
                      <a:endParaRPr lang="en-GB" sz="14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2143125" algn="l"/>
                        </a:tabLst>
                      </a:pPr>
                      <a:r>
                        <a:rPr lang="en-GB" sz="1600" dirty="0">
                          <a:latin typeface="Calibri"/>
                          <a:ea typeface="Calibri"/>
                          <a:cs typeface="Calibri"/>
                        </a:rPr>
                        <a:t>Will:  Gain commitment to specific actions.  Ask questions like:-</a:t>
                      </a:r>
                      <a:endParaRPr lang="en-GB" sz="14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342900" lvl="0" indent="-342900" algn="just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143125" algn="l"/>
                        </a:tabLst>
                      </a:pPr>
                      <a:r>
                        <a:rPr lang="en-GB" sz="1600" dirty="0">
                          <a:latin typeface="Calibri"/>
                          <a:ea typeface="Calibri"/>
                          <a:cs typeface="Calibri"/>
                        </a:rPr>
                        <a:t>What will you do now, and when?</a:t>
                      </a:r>
                      <a:endParaRPr lang="en-GB" sz="14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342900" lvl="0" indent="-342900" algn="just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143125" algn="l"/>
                        </a:tabLst>
                      </a:pPr>
                      <a:r>
                        <a:rPr lang="en-GB" sz="1600" dirty="0">
                          <a:latin typeface="Calibri"/>
                          <a:ea typeface="Calibri"/>
                          <a:cs typeface="Calibri"/>
                        </a:rPr>
                        <a:t>How will you keep yourself motivated?</a:t>
                      </a:r>
                      <a:endParaRPr lang="en-GB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43791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AAD64C-1858-C5BD-06A8-B87BAECF15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11430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b="1"/>
              <a:t>ELECTRIC Model (Williamson, 2015)</a:t>
            </a:r>
          </a:p>
        </p:txBody>
      </p:sp>
      <p:pic>
        <p:nvPicPr>
          <p:cNvPr id="5" name="Picture 4" descr="One glowing light bulb among other light bulbs">
            <a:extLst>
              <a:ext uri="{FF2B5EF4-FFF2-40B4-BE49-F238E27FC236}">
                <a16:creationId xmlns:a16="http://schemas.microsoft.com/office/drawing/2014/main" id="{65AC1819-CE45-22F3-1A7A-0B8AC241D02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5" r="48241"/>
          <a:stretch/>
        </p:blipFill>
        <p:spPr>
          <a:xfrm>
            <a:off x="1981200" y="1600201"/>
            <a:ext cx="4038600" cy="3989040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413C68-2DFA-0F51-2AE8-70A5D83AB4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600201"/>
            <a:ext cx="4038600" cy="3989040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dirty="0"/>
              <a:t>Engage</a:t>
            </a:r>
            <a:endParaRPr lang="en-GB"/>
          </a:p>
          <a:p>
            <a:pPr>
              <a:lnSpc>
                <a:spcPct val="90000"/>
              </a:lnSpc>
            </a:pPr>
            <a:r>
              <a:rPr lang="en-GB" dirty="0"/>
              <a:t>Listen</a:t>
            </a:r>
            <a:endParaRPr lang="en-GB"/>
          </a:p>
          <a:p>
            <a:pPr>
              <a:lnSpc>
                <a:spcPct val="90000"/>
              </a:lnSpc>
            </a:pPr>
            <a:r>
              <a:rPr lang="en-GB" dirty="0"/>
              <a:t>Explore</a:t>
            </a:r>
            <a:endParaRPr lang="en-GB"/>
          </a:p>
          <a:p>
            <a:pPr>
              <a:lnSpc>
                <a:spcPct val="90000"/>
              </a:lnSpc>
            </a:pPr>
            <a:r>
              <a:rPr lang="en-GB" dirty="0"/>
              <a:t>Challenge</a:t>
            </a:r>
            <a:endParaRPr lang="en-GB"/>
          </a:p>
          <a:p>
            <a:pPr>
              <a:lnSpc>
                <a:spcPct val="90000"/>
              </a:lnSpc>
            </a:pPr>
            <a:r>
              <a:rPr lang="en-GB" dirty="0"/>
              <a:t>Target</a:t>
            </a:r>
            <a:endParaRPr lang="en-GB"/>
          </a:p>
          <a:p>
            <a:pPr>
              <a:lnSpc>
                <a:spcPct val="90000"/>
              </a:lnSpc>
            </a:pPr>
            <a:r>
              <a:rPr lang="en-GB" dirty="0"/>
              <a:t>Review</a:t>
            </a:r>
            <a:endParaRPr lang="en-GB"/>
          </a:p>
          <a:p>
            <a:pPr>
              <a:lnSpc>
                <a:spcPct val="90000"/>
              </a:lnSpc>
            </a:pPr>
            <a:r>
              <a:rPr lang="en-GB" dirty="0"/>
              <a:t>Insights </a:t>
            </a:r>
            <a:endParaRPr lang="en-GB"/>
          </a:p>
          <a:p>
            <a:pPr>
              <a:lnSpc>
                <a:spcPct val="90000"/>
              </a:lnSpc>
            </a:pPr>
            <a:r>
              <a:rPr lang="en-GB" dirty="0"/>
              <a:t>Conclude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04657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21FE45-D53E-4BAA-8170-329C06847A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Learning from Previous Sessions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0B7815-4CB7-4F65-8882-903F174EA2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i="1" dirty="0"/>
              <a:t>In its simplest form, coaching is a conversation</a:t>
            </a:r>
          </a:p>
          <a:p>
            <a:r>
              <a:rPr lang="en-GB" i="1" dirty="0"/>
              <a:t>Utilises coach’s application of the skills of listening, asking questions and giving feedback</a:t>
            </a:r>
          </a:p>
          <a:p>
            <a:r>
              <a:rPr lang="en-GB" i="1" dirty="0"/>
              <a:t>Models are available to guide the conversation</a:t>
            </a:r>
          </a:p>
          <a:p>
            <a:r>
              <a:rPr lang="en-GB" i="1" dirty="0"/>
              <a:t>Whichever tools and models you use, it’s ultimately how you are with them that the </a:t>
            </a:r>
            <a:r>
              <a:rPr lang="en-GB" i="1" dirty="0" err="1"/>
              <a:t>coachee</a:t>
            </a:r>
            <a:r>
              <a:rPr lang="en-GB" i="1" dirty="0"/>
              <a:t> will remember (adopt an authentic coaching and mentoring style) – (</a:t>
            </a:r>
            <a:r>
              <a:rPr lang="en-GB" i="1" dirty="0" err="1"/>
              <a:t>Parsloe</a:t>
            </a:r>
            <a:r>
              <a:rPr lang="en-GB" i="1" dirty="0"/>
              <a:t> and </a:t>
            </a:r>
            <a:r>
              <a:rPr lang="en-GB" i="1" dirty="0" err="1"/>
              <a:t>Leedham</a:t>
            </a:r>
            <a:r>
              <a:rPr lang="en-GB" i="1" dirty="0"/>
              <a:t>, 2022)</a:t>
            </a:r>
          </a:p>
          <a:p>
            <a:pPr marL="0" indent="0">
              <a:buNone/>
            </a:pP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2968267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7563FF-7524-43CF-F7FD-4B60883A78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778098"/>
          </a:xfrm>
        </p:spPr>
        <p:txBody>
          <a:bodyPr/>
          <a:lstStyle/>
          <a:p>
            <a:r>
              <a:rPr lang="en-GB" b="1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F165B3-0FD6-3BDA-2863-6168599823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196753"/>
            <a:ext cx="8229600" cy="4320481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Read through my feedback on the practical and start planning out your reflection.</a:t>
            </a:r>
          </a:p>
          <a:p>
            <a:pPr marL="0" indent="0">
              <a:buNone/>
            </a:pPr>
            <a:r>
              <a:rPr lang="en-GB" dirty="0"/>
              <a:t>Were there differences in how you thought the practical went and the feedback?</a:t>
            </a:r>
          </a:p>
          <a:p>
            <a:pPr marL="0" indent="0">
              <a:buNone/>
            </a:pPr>
            <a:r>
              <a:rPr lang="en-GB" dirty="0"/>
              <a:t>What do you feel your strengths and weaknesses are?</a:t>
            </a:r>
          </a:p>
          <a:p>
            <a:pPr marL="0" indent="0">
              <a:buNone/>
            </a:pPr>
            <a:r>
              <a:rPr lang="en-GB" dirty="0"/>
              <a:t>What are you likely to focus on in your development plan?</a:t>
            </a:r>
          </a:p>
        </p:txBody>
      </p:sp>
    </p:spTree>
    <p:extLst>
      <p:ext uri="{BB962C8B-B14F-4D97-AF65-F5344CB8AC3E}">
        <p14:creationId xmlns:p14="http://schemas.microsoft.com/office/powerpoint/2010/main" val="30918707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766</Words>
  <Application>Microsoft Office PowerPoint</Application>
  <PresentationFormat>Widescreen</PresentationFormat>
  <Paragraphs>83</Paragraphs>
  <Slides>8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Aptos</vt:lpstr>
      <vt:lpstr>Aptos Display</vt:lpstr>
      <vt:lpstr>Arial</vt:lpstr>
      <vt:lpstr>Calibri</vt:lpstr>
      <vt:lpstr>Symbol</vt:lpstr>
      <vt:lpstr>Office Theme</vt:lpstr>
      <vt:lpstr>General Tips for Practical Exercise</vt:lpstr>
      <vt:lpstr>Areas of focus</vt:lpstr>
      <vt:lpstr>Instant Payoff Coaching </vt:lpstr>
      <vt:lpstr>Coaching Models</vt:lpstr>
      <vt:lpstr>Coaching Models</vt:lpstr>
      <vt:lpstr>ELECTRIC Model (Williamson, 2015)</vt:lpstr>
      <vt:lpstr>Learning from Previous Sessions</vt:lpstr>
      <vt:lpstr>Activity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Rhiannon Akers</dc:creator>
  <cp:lastModifiedBy>Rhiannon Akers</cp:lastModifiedBy>
  <cp:revision>1</cp:revision>
  <dcterms:created xsi:type="dcterms:W3CDTF">2025-10-10T13:11:45Z</dcterms:created>
  <dcterms:modified xsi:type="dcterms:W3CDTF">2025-11-05T20:56:35Z</dcterms:modified>
</cp:coreProperties>
</file>