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573032-BF12-621F-C2F2-908BDD4E59CE}" v="1211" dt="2022-02-23T12:05:40.250"/>
    <p1510:client id="{187B5EB1-FA2F-A182-38EC-7CD2A1512921}" v="49" dt="2022-02-19T21:02:10.229"/>
    <p1510:client id="{3C6DD80E-F0D8-F8F6-304D-E5B6427F11CE}" v="4476" dt="2022-02-20T22:47:34.345"/>
    <p1510:client id="{5EA03238-1AF9-6C25-B017-58163F642632}" v="2" dt="2022-02-20T22:49:45.604"/>
    <p1510:client id="{6044A883-399D-4900-9B13-CA2EC943B152}" v="1460" dt="2022-02-19T14:25:41.410"/>
    <p1510:client id="{90E14019-AD98-5940-01CF-A7F2C7897C82}" v="79" dt="2022-02-22T18:33:27.844"/>
    <p1510:client id="{982BE645-D2BF-60C7-1C66-8ED5A84AF334}" v="27" dt="2022-02-22T08:21:52.209"/>
    <p1510:client id="{A5F69A88-C7BB-8697-4A36-BA036ABA923E}" v="81" dt="2022-02-23T15:34:43.757"/>
    <p1510:client id="{B3B9608C-49FC-2131-AE4A-9346FF2140DA}" v="3" dt="2022-02-22T08:28:35.9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1204" y="-3515"/>
            <a:ext cx="5267564" cy="1461629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Baskerville Old Face"/>
                <a:cs typeface="Calibri Light"/>
              </a:rPr>
              <a:t>TRINITY HOTEL TAKEAWAY/COLLECTION MENU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3514" y="1812739"/>
            <a:ext cx="2809038" cy="21413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600" dirty="0">
                <a:latin typeface="Baskerville Old Face"/>
                <a:cs typeface="Calibri"/>
              </a:rPr>
              <a:t>OPENING HOURS: </a:t>
            </a:r>
            <a:endParaRPr lang="en-US" sz="2600">
              <a:latin typeface="Baskerville Old Face"/>
              <a:cs typeface="Calibri"/>
            </a:endParaRPr>
          </a:p>
          <a:p>
            <a:r>
              <a:rPr lang="en-GB" sz="2600" dirty="0">
                <a:latin typeface="Baskerville Old Face"/>
                <a:cs typeface="Calibri"/>
              </a:rPr>
              <a:t>Mon-Thu 12pm-22pm</a:t>
            </a:r>
          </a:p>
          <a:p>
            <a:r>
              <a:rPr lang="en-GB" sz="2600" dirty="0">
                <a:latin typeface="Baskerville Old Face"/>
                <a:cs typeface="Calibri"/>
              </a:rPr>
              <a:t>Fri-Sat 11am-23pm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ED3C43A-8EED-464D-91D0-8A25BC224A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88" r="6450" b="-2"/>
          <a:stretch/>
        </p:blipFill>
        <p:spPr>
          <a:xfrm>
            <a:off x="7551931" y="10"/>
            <a:ext cx="553146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82AFB8-2F2A-4C91-91DE-A266818B3B74}"/>
              </a:ext>
            </a:extLst>
          </p:cNvPr>
          <p:cNvSpPr txBox="1"/>
          <p:nvPr/>
        </p:nvSpPr>
        <p:spPr>
          <a:xfrm>
            <a:off x="3717985" y="1547004"/>
            <a:ext cx="4497236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600" dirty="0">
                <a:latin typeface="Baskerville Old Face"/>
                <a:cs typeface="Calibri"/>
              </a:rPr>
              <a:t>TRINITY HOTEL &amp; RESTAURASNT</a:t>
            </a:r>
            <a:endParaRPr lang="en-US" sz="2600">
              <a:latin typeface="Baskerville Old Face"/>
              <a:cs typeface="Calibri"/>
            </a:endParaRPr>
          </a:p>
          <a:p>
            <a:pPr algn="ctr"/>
            <a:r>
              <a:rPr lang="en-GB" sz="2600" dirty="0">
                <a:latin typeface="Baskerville Old Face"/>
                <a:cs typeface="Calibri"/>
              </a:rPr>
              <a:t>SWANSEA</a:t>
            </a:r>
          </a:p>
          <a:p>
            <a:pPr algn="ctr"/>
            <a:r>
              <a:rPr lang="en-GB" sz="2600" dirty="0">
                <a:latin typeface="Baskerville Old Face"/>
                <a:cs typeface="Calibri"/>
              </a:rPr>
              <a:t>SOUTH WALS</a:t>
            </a:r>
          </a:p>
          <a:p>
            <a:pPr algn="ctr"/>
            <a:r>
              <a:rPr lang="en-GB" sz="2600" dirty="0">
                <a:latin typeface="Baskerville Old Face"/>
                <a:cs typeface="Calibri"/>
              </a:rPr>
              <a:t>SW11 2SP</a:t>
            </a:r>
          </a:p>
          <a:p>
            <a:pPr algn="ctr"/>
            <a:r>
              <a:rPr lang="en-GB" sz="2600" dirty="0">
                <a:latin typeface="Baskerville Old Face"/>
                <a:cs typeface="Calibri"/>
              </a:rPr>
              <a:t>ORDER ON: 07533 678744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529C82-B906-4204-9286-CBDD1BAFF586}"/>
              </a:ext>
            </a:extLst>
          </p:cNvPr>
          <p:cNvSpPr txBox="1"/>
          <p:nvPr/>
        </p:nvSpPr>
        <p:spPr>
          <a:xfrm>
            <a:off x="-50679" y="4032488"/>
            <a:ext cx="5331123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latin typeface="Baskerville Old Face"/>
                <a:cs typeface="Calibri"/>
              </a:rPr>
              <a:t>Online order:</a:t>
            </a:r>
            <a:endParaRPr lang="en-US" sz="2800" dirty="0">
              <a:latin typeface="Baskerville Old Face"/>
              <a:cs typeface="Calibri"/>
            </a:endParaRPr>
          </a:p>
          <a:p>
            <a:pPr algn="ctr"/>
            <a:r>
              <a:rPr lang="en-GB" sz="2800" dirty="0">
                <a:latin typeface="Baskerville Old Face"/>
                <a:cs typeface="Calibri"/>
              </a:rPr>
              <a:t>Trinityrestaurant.co.uk/order-online</a:t>
            </a:r>
          </a:p>
          <a:p>
            <a:pPr algn="ctr"/>
            <a:r>
              <a:rPr lang="en-GB" sz="2800" dirty="0">
                <a:latin typeface="Baskerville Old Face"/>
                <a:cs typeface="Calibri"/>
              </a:rPr>
              <a:t>Click and Collect 15% off use HTR99 code</a:t>
            </a:r>
          </a:p>
        </p:txBody>
      </p:sp>
      <p:pic>
        <p:nvPicPr>
          <p:cNvPr id="10" name="Picture 11" descr="Application&#10;&#10;Description automatically generated">
            <a:extLst>
              <a:ext uri="{FF2B5EF4-FFF2-40B4-BE49-F238E27FC236}">
                <a16:creationId xmlns:a16="http://schemas.microsoft.com/office/drawing/2014/main" id="{DFD7E1E6-A23A-4F33-8F71-E73F971B6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92" y="5318186"/>
            <a:ext cx="2628181" cy="1526875"/>
          </a:xfrm>
          <a:prstGeom prst="rect">
            <a:avLst/>
          </a:prstGeom>
        </p:spPr>
      </p:pic>
      <p:pic>
        <p:nvPicPr>
          <p:cNvPr id="12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6DD3B0E2-CB04-447B-ABFD-42F473483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5305" y="5301032"/>
            <a:ext cx="2743200" cy="1561183"/>
          </a:xfrm>
          <a:prstGeom prst="rect">
            <a:avLst/>
          </a:prstGeom>
        </p:spPr>
      </p:pic>
      <p:pic>
        <p:nvPicPr>
          <p:cNvPr id="19" name="Picture 1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2E6210F-EC4A-4FFE-A944-C36586A9B2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6892" y="4952251"/>
            <a:ext cx="2771954" cy="1539873"/>
          </a:xfrm>
          <a:prstGeom prst="rect">
            <a:avLst/>
          </a:prstGeom>
        </p:spPr>
      </p:pic>
      <p:pic>
        <p:nvPicPr>
          <p:cNvPr id="20" name="Picture 20" descr="Logo, company name&#10;&#10;Description automatically generated">
            <a:extLst>
              <a:ext uri="{FF2B5EF4-FFF2-40B4-BE49-F238E27FC236}">
                <a16:creationId xmlns:a16="http://schemas.microsoft.com/office/drawing/2014/main" id="{436CF6F6-33E0-4800-BEC7-11954FDBB3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578" y="-3056"/>
            <a:ext cx="1684129" cy="17313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B0D347-D66E-468B-ADC1-58E3BAD3F9D6}"/>
              </a:ext>
            </a:extLst>
          </p:cNvPr>
          <p:cNvSpPr txBox="1"/>
          <p:nvPr/>
        </p:nvSpPr>
        <p:spPr>
          <a:xfrm>
            <a:off x="5184476" y="4134928"/>
            <a:ext cx="2858220" cy="29054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Baskerville Old Face"/>
                <a:cs typeface="Calibri"/>
              </a:rPr>
              <a:t>IN CASE OF FOOD ALLERGY OR INTOLERANCE PLEASE CONTACT WITH OUR STAFF WHEN ORDERING OR WISIT: WWW.TRINITYRESTAURANT.CO.UK/ALLERGIESMENU</a:t>
            </a: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8EC2B39-1934-4DF4-90D7-A38E596F9ADA}"/>
              </a:ext>
            </a:extLst>
          </p:cNvPr>
          <p:cNvSpPr/>
          <p:nvPr/>
        </p:nvSpPr>
        <p:spPr>
          <a:xfrm>
            <a:off x="2619555" y="1720969"/>
            <a:ext cx="1782791" cy="189781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Baskerville Old Face"/>
                <a:cs typeface="Calibri"/>
              </a:rPr>
              <a:t>Collect at Restaurant</a:t>
            </a:r>
          </a:p>
          <a:p>
            <a:pPr algn="ctr"/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Baskerville Old Face"/>
                <a:cs typeface="Calibri"/>
              </a:rPr>
              <a:t>Payment with card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18CBA77-C99E-40CA-A240-18BC31EA57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11" r="16605"/>
          <a:stretch/>
        </p:blipFill>
        <p:spPr>
          <a:xfrm>
            <a:off x="3782280" y="-100631"/>
            <a:ext cx="8668512" cy="6857990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51DD96-BF73-4373-AEF6-1B922E4928DD}"/>
              </a:ext>
            </a:extLst>
          </p:cNvPr>
          <p:cNvSpPr txBox="1"/>
          <p:nvPr/>
        </p:nvSpPr>
        <p:spPr>
          <a:xfrm>
            <a:off x="3660476" y="5558285"/>
            <a:ext cx="244127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>
                <a:latin typeface="Baskerville Old Face"/>
                <a:cs typeface="Calibri"/>
              </a:rPr>
              <a:t>Vegetarian </a:t>
            </a:r>
            <a:r>
              <a:rPr lang="en-GB" sz="1400" b="1" dirty="0">
                <a:solidFill>
                  <a:srgbClr val="00B050"/>
                </a:solidFill>
                <a:latin typeface="Calibri"/>
                <a:cs typeface="Calibri"/>
              </a:rPr>
              <a:t>V</a:t>
            </a:r>
          </a:p>
          <a:p>
            <a:pPr algn="ctr"/>
            <a:r>
              <a:rPr lang="en-GB" sz="1400" dirty="0">
                <a:latin typeface="Baskerville Old Face"/>
                <a:cs typeface="Calibri"/>
              </a:rPr>
              <a:t>Vegetarian option available </a:t>
            </a:r>
            <a:r>
              <a:rPr lang="en-GB" sz="1400" b="1" dirty="0">
                <a:solidFill>
                  <a:srgbClr val="00B050"/>
                </a:solidFill>
                <a:latin typeface="Calibri"/>
                <a:cs typeface="Calibri"/>
              </a:rPr>
              <a:t>V*</a:t>
            </a:r>
          </a:p>
          <a:p>
            <a:pPr algn="ctr"/>
            <a:r>
              <a:rPr lang="en-GB" sz="1400" dirty="0">
                <a:latin typeface="Baskerville Old Face"/>
                <a:cs typeface="Calibri"/>
              </a:rPr>
              <a:t>Vegan</a:t>
            </a:r>
            <a:r>
              <a:rPr lang="en-GB" sz="1400" dirty="0">
                <a:solidFill>
                  <a:srgbClr val="00B050"/>
                </a:solidFill>
                <a:latin typeface="Baskerville Old Face"/>
                <a:cs typeface="Calibri"/>
              </a:rPr>
              <a:t> </a:t>
            </a:r>
            <a:r>
              <a:rPr lang="en-GB" sz="1400" b="1" dirty="0">
                <a:solidFill>
                  <a:srgbClr val="00B050"/>
                </a:solidFill>
                <a:latin typeface="Calibri"/>
                <a:cs typeface="Calibri"/>
              </a:rPr>
              <a:t>VG</a:t>
            </a:r>
          </a:p>
          <a:p>
            <a:pPr algn="ctr"/>
            <a:r>
              <a:rPr lang="en-GB" sz="1400" dirty="0">
                <a:latin typeface="Baskerville Old Face"/>
                <a:cs typeface="Calibri"/>
              </a:rPr>
              <a:t>Vegan option available</a:t>
            </a:r>
            <a:r>
              <a:rPr lang="en-GB" sz="1400" b="1" dirty="0">
                <a:solidFill>
                  <a:srgbClr val="00B050"/>
                </a:solidFill>
                <a:latin typeface="Calibri"/>
                <a:cs typeface="Calibri"/>
              </a:rPr>
              <a:t> VG*</a:t>
            </a:r>
          </a:p>
          <a:p>
            <a:pPr algn="ctr"/>
            <a:r>
              <a:rPr lang="en-GB" sz="1400" dirty="0">
                <a:latin typeface="Baskerville Old Face"/>
                <a:cs typeface="Calibri"/>
              </a:rPr>
              <a:t>Gluten-free</a:t>
            </a:r>
            <a:r>
              <a:rPr lang="en-GB" sz="1400" dirty="0">
                <a:solidFill>
                  <a:srgbClr val="00B050"/>
                </a:solidFill>
                <a:latin typeface="Baskerville Old Face"/>
                <a:cs typeface="Calibri"/>
              </a:rPr>
              <a:t> </a:t>
            </a:r>
            <a:r>
              <a:rPr lang="en-GB" sz="1400" b="1" dirty="0">
                <a:solidFill>
                  <a:srgbClr val="00B050"/>
                </a:solidFill>
                <a:latin typeface="Calibri"/>
                <a:cs typeface="Calibri"/>
              </a:rPr>
              <a:t>G</a:t>
            </a:r>
          </a:p>
          <a:p>
            <a:pPr algn="ctr"/>
            <a:r>
              <a:rPr lang="en-GB" sz="1400" dirty="0">
                <a:latin typeface="Baskerville Old Face"/>
                <a:cs typeface="Calibri"/>
              </a:rPr>
              <a:t>Gluten-free option available </a:t>
            </a:r>
            <a:r>
              <a:rPr lang="en-GB" sz="1400" b="1" dirty="0">
                <a:solidFill>
                  <a:srgbClr val="00B050"/>
                </a:solidFill>
                <a:latin typeface="Calibri"/>
                <a:cs typeface="Calibri"/>
              </a:rPr>
              <a:t>G*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97AA18-5098-4E32-99D7-190FDB3CBA6A}"/>
              </a:ext>
            </a:extLst>
          </p:cNvPr>
          <p:cNvSpPr txBox="1"/>
          <p:nvPr/>
        </p:nvSpPr>
        <p:spPr>
          <a:xfrm>
            <a:off x="3515803" y="-6415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u="sng" dirty="0">
                <a:solidFill>
                  <a:srgbClr val="000000"/>
                </a:solidFill>
                <a:latin typeface="Baskerville Old Face"/>
                <a:cs typeface="Calibri"/>
              </a:rPr>
              <a:t>Mains: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D2F21-6449-4989-A68F-A20154417810}"/>
              </a:ext>
            </a:extLst>
          </p:cNvPr>
          <p:cNvSpPr txBox="1"/>
          <p:nvPr/>
        </p:nvSpPr>
        <p:spPr>
          <a:xfrm>
            <a:off x="3500528" y="395018"/>
            <a:ext cx="5172973" cy="59554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Baskerville Old Face"/>
                <a:cs typeface="Calibri"/>
              </a:rPr>
              <a:t>Solt And Papper Squid</a:t>
            </a:r>
            <a:r>
              <a:rPr lang="en-GB" sz="2400" b="1" dirty="0">
                <a:latin typeface="Baskerville Old Face"/>
                <a:cs typeface="Calibri"/>
              </a:rPr>
              <a:t>                      </a:t>
            </a:r>
            <a:endParaRPr lang="en-GB" sz="1200" dirty="0">
              <a:latin typeface="Baskerville Old Face"/>
              <a:cs typeface="Calibri"/>
            </a:endParaRPr>
          </a:p>
          <a:p>
            <a:r>
              <a:rPr lang="en-GB" sz="1400" i="1" dirty="0">
                <a:latin typeface="Baskerville Old Face"/>
                <a:cs typeface="Calibri"/>
              </a:rPr>
              <a:t>Squid roasted with mix of Sichuan and black peppercorns</a:t>
            </a:r>
          </a:p>
          <a:p>
            <a:endParaRPr lang="en-GB" sz="1400" i="1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Grilled Salamon</a:t>
            </a:r>
            <a:r>
              <a:rPr lang="en-GB" sz="2000" i="1" dirty="0">
                <a:latin typeface="Baskerville Old Face"/>
                <a:cs typeface="Calibri"/>
              </a:rPr>
              <a:t>                                </a:t>
            </a:r>
            <a:endParaRPr lang="en-GB" sz="1200" dirty="0">
              <a:latin typeface="Baskerville Old Face"/>
              <a:cs typeface="Calibri"/>
            </a:endParaRPr>
          </a:p>
          <a:p>
            <a:r>
              <a:rPr lang="en-GB" sz="1400" i="1" dirty="0">
                <a:latin typeface="Baskerville Old Face"/>
                <a:cs typeface="Calibri"/>
              </a:rPr>
              <a:t>With choice flavour: BBQ, Garlic, Chili</a:t>
            </a:r>
          </a:p>
          <a:p>
            <a:r>
              <a:rPr lang="en-GB" sz="1400" i="1" dirty="0">
                <a:latin typeface="Baskerville Old Face"/>
                <a:cs typeface="Calibri"/>
              </a:rPr>
              <a:t>(Wine pairing with Pinot Noir – </a:t>
            </a:r>
            <a:r>
              <a:rPr lang="en-GB" sz="1400" i="1" dirty="0" err="1">
                <a:latin typeface="Baskerville Old Face"/>
                <a:cs typeface="Calibri"/>
              </a:rPr>
              <a:t>Rapaura</a:t>
            </a:r>
            <a:r>
              <a:rPr lang="en-GB" sz="1400" i="1" dirty="0">
                <a:latin typeface="Baskerville Old Face"/>
                <a:cs typeface="Calibri"/>
              </a:rPr>
              <a:t> Spring)</a:t>
            </a:r>
            <a:endParaRPr lang="en-GB"/>
          </a:p>
          <a:p>
            <a:endParaRPr lang="en-GB" sz="1400" i="1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Grilled Boneless Chicken Things</a:t>
            </a:r>
            <a:r>
              <a:rPr lang="en-GB" sz="2400" b="1" dirty="0">
                <a:latin typeface="Baskerville Old Face"/>
                <a:cs typeface="Calibri"/>
              </a:rPr>
              <a:t>              </a:t>
            </a:r>
          </a:p>
          <a:p>
            <a:r>
              <a:rPr lang="en-GB" sz="1400" i="1" dirty="0">
                <a:latin typeface="Baskerville Old Face"/>
                <a:cs typeface="Calibri" panose="020F0502020204030204"/>
              </a:rPr>
              <a:t>With choice flavour: BBQ, Garlic, Chili</a:t>
            </a:r>
            <a:endParaRPr lang="en-GB" dirty="0"/>
          </a:p>
          <a:p>
            <a:endParaRPr lang="en-GB" sz="1400" i="1" dirty="0">
              <a:latin typeface="Baskerville Old Face"/>
              <a:cs typeface="Calibri" panose="020F0502020204030204"/>
            </a:endParaRPr>
          </a:p>
          <a:p>
            <a:r>
              <a:rPr lang="en-GB" sz="1600" b="1" dirty="0">
                <a:latin typeface="Baskerville Old Face"/>
                <a:cs typeface="Calibri" panose="020F0502020204030204"/>
              </a:rPr>
              <a:t>Grilled Chicken Breast</a:t>
            </a:r>
            <a:r>
              <a:rPr lang="en-GB" sz="2400" b="1" dirty="0">
                <a:latin typeface="Baskerville Old Face"/>
                <a:cs typeface="Calibri" panose="020F0502020204030204"/>
              </a:rPr>
              <a:t>                      </a:t>
            </a:r>
            <a:endParaRPr lang="en-GB" sz="1200" dirty="0">
              <a:latin typeface="Baskerville Old Face"/>
              <a:cs typeface="Calibri" panose="020F0502020204030204"/>
            </a:endParaRPr>
          </a:p>
          <a:p>
            <a:r>
              <a:rPr lang="en-GB" sz="1400" i="1" dirty="0">
                <a:latin typeface="Baskerville Old Face"/>
                <a:cs typeface="Calibri" panose="020F0502020204030204"/>
              </a:rPr>
              <a:t>With choice flavours: BBQ, Garlic, Chili</a:t>
            </a:r>
          </a:p>
          <a:p>
            <a:r>
              <a:rPr lang="en-GB" sz="1400" i="1" dirty="0">
                <a:latin typeface="Baskerville Old Face"/>
                <a:cs typeface="Calibri" panose="020F0502020204030204"/>
              </a:rPr>
              <a:t>(Wine pairing with Reisling – Wild Goose)</a:t>
            </a:r>
          </a:p>
          <a:p>
            <a:endParaRPr lang="en-GB" sz="1400" i="1" dirty="0">
              <a:latin typeface="Baskerville Old Face"/>
              <a:cs typeface="Calibri" panose="020F0502020204030204"/>
            </a:endParaRPr>
          </a:p>
          <a:p>
            <a:r>
              <a:rPr lang="en-GB" sz="1600" b="1" dirty="0">
                <a:latin typeface="Baskerville Old Face"/>
                <a:cs typeface="Calibri" panose="020F0502020204030204"/>
              </a:rPr>
              <a:t>Trinity Burger</a:t>
            </a:r>
            <a:r>
              <a:rPr lang="en-GB" sz="2000" i="1" dirty="0">
                <a:latin typeface="Baskerville Old Face"/>
                <a:cs typeface="Calibri" panose="020F0502020204030204"/>
              </a:rPr>
              <a:t>                                  </a:t>
            </a:r>
            <a:endParaRPr lang="en-GB" sz="1200" dirty="0">
              <a:latin typeface="Baskerville Old Face"/>
              <a:cs typeface="Calibri" panose="020F0502020204030204"/>
            </a:endParaRPr>
          </a:p>
          <a:p>
            <a:r>
              <a:rPr lang="en-GB" sz="1400" i="1" dirty="0">
                <a:latin typeface="Baskerville Old Face"/>
                <a:cs typeface="Calibri" panose="020F0502020204030204"/>
              </a:rPr>
              <a:t>Two 4oz patties, red onion, garlic mayo, tomato, lettuce, cheddar</a:t>
            </a:r>
          </a:p>
          <a:p>
            <a:endParaRPr lang="en-GB"/>
          </a:p>
          <a:p>
            <a:r>
              <a:rPr lang="en-GB" sz="1600" b="1" dirty="0">
                <a:latin typeface="Baskerville Old Face"/>
                <a:cs typeface="Calibri" panose="020F0502020204030204"/>
              </a:rPr>
              <a:t>Grilled Chicken Burger</a:t>
            </a:r>
            <a:r>
              <a:rPr lang="en-GB" sz="2400" b="1" dirty="0">
                <a:latin typeface="Baskerville Old Face"/>
                <a:cs typeface="Calibri" panose="020F0502020204030204"/>
              </a:rPr>
              <a:t>                          </a:t>
            </a:r>
          </a:p>
          <a:p>
            <a:r>
              <a:rPr lang="en-GB" sz="1400" i="1" dirty="0">
                <a:latin typeface="Baskerville Old Face"/>
                <a:cs typeface="Calibri" panose="020F0502020204030204"/>
              </a:rPr>
              <a:t>Grilled chicken breast, red onion, garlic mayo, tomato, lettuce, cheddar</a:t>
            </a:r>
          </a:p>
          <a:p>
            <a:endParaRPr lang="en-GB" sz="2000" dirty="0">
              <a:latin typeface="Baskerville Old Face"/>
              <a:cs typeface="Calibri" panose="020F0502020204030204"/>
            </a:endParaRPr>
          </a:p>
          <a:p>
            <a:endParaRPr lang="en-GB">
              <a:cs typeface="Calibri" panose="020F0502020204030204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AB0CBA8-1D40-4C38-B75E-2DB6C95C2A74}"/>
              </a:ext>
            </a:extLst>
          </p:cNvPr>
          <p:cNvCxnSpPr/>
          <p:nvPr/>
        </p:nvCxnSpPr>
        <p:spPr>
          <a:xfrm>
            <a:off x="3591824" y="5511201"/>
            <a:ext cx="3004866" cy="1437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56975BD-AF98-4D78-9A42-DA9BA0D3730F}"/>
              </a:ext>
            </a:extLst>
          </p:cNvPr>
          <p:cNvCxnSpPr/>
          <p:nvPr/>
        </p:nvCxnSpPr>
        <p:spPr>
          <a:xfrm>
            <a:off x="3590925" y="5654076"/>
            <a:ext cx="0" cy="1193319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1D81BA6A-C511-4C51-9D87-EAA30050CFAA}"/>
              </a:ext>
            </a:extLst>
          </p:cNvPr>
          <p:cNvSpPr txBox="1"/>
          <p:nvPr/>
        </p:nvSpPr>
        <p:spPr>
          <a:xfrm>
            <a:off x="8419380" y="-393940"/>
            <a:ext cx="268569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GB" dirty="0">
                <a:cs typeface="Calibri"/>
              </a:rPr>
            </a:br>
            <a:r>
              <a:rPr lang="en-GB" sz="2800" b="1" u="sng" dirty="0">
                <a:latin typeface="Baskerville Old Face"/>
                <a:cs typeface="Calibri"/>
              </a:rPr>
              <a:t>Soft Drinks: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71C50D-2784-4BE1-8378-F88DA2F7BEB0}"/>
              </a:ext>
            </a:extLst>
          </p:cNvPr>
          <p:cNvSpPr txBox="1"/>
          <p:nvPr/>
        </p:nvSpPr>
        <p:spPr>
          <a:xfrm>
            <a:off x="8389728" y="395918"/>
            <a:ext cx="2973236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Baskerville Old Face"/>
                <a:cs typeface="Calibri"/>
              </a:rPr>
              <a:t>Coca-Cola Classic</a:t>
            </a:r>
            <a:r>
              <a:rPr lang="en-GB" sz="2200" dirty="0">
                <a:latin typeface="Baskerville Old Face"/>
                <a:cs typeface="Calibri"/>
              </a:rPr>
              <a:t>           </a:t>
            </a:r>
            <a:endParaRPr lang="en-GB" sz="1200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Coke Zero</a:t>
            </a:r>
            <a:r>
              <a:rPr lang="en-GB" sz="1600" dirty="0">
                <a:latin typeface="Baskerville Old Face"/>
                <a:cs typeface="Calibri"/>
              </a:rPr>
              <a:t>                      </a:t>
            </a:r>
            <a:r>
              <a:rPr lang="en-GB" sz="1200" dirty="0">
                <a:latin typeface="Baskerville Old Face"/>
                <a:cs typeface="Calibri"/>
              </a:rPr>
              <a:t> </a:t>
            </a:r>
          </a:p>
          <a:p>
            <a:r>
              <a:rPr lang="en-GB" sz="1600" b="1" dirty="0">
                <a:latin typeface="Baskerville Old Face"/>
                <a:cs typeface="Calibri"/>
              </a:rPr>
              <a:t>Fanta</a:t>
            </a:r>
            <a:r>
              <a:rPr lang="en-GB" sz="2000" b="1" dirty="0">
                <a:latin typeface="Baskerville Old Face"/>
                <a:cs typeface="Calibri"/>
              </a:rPr>
              <a:t>                       </a:t>
            </a:r>
            <a:endParaRPr lang="en-GB" sz="1200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Sprite Zero</a:t>
            </a:r>
            <a:r>
              <a:rPr lang="en-GB" sz="2000" b="1" dirty="0">
                <a:latin typeface="Baskerville Old Face"/>
                <a:cs typeface="Calibri"/>
              </a:rPr>
              <a:t>                 </a:t>
            </a:r>
            <a:r>
              <a:rPr lang="en-GB" sz="1600" i="1" dirty="0">
                <a:latin typeface="Baskerville Old Face"/>
                <a:cs typeface="Calibri"/>
              </a:rPr>
              <a:t> </a:t>
            </a:r>
            <a:endParaRPr lang="en-GB" sz="1200">
              <a:latin typeface="Baskerville Old Face"/>
              <a:cs typeface="Calibri"/>
            </a:endParaRPr>
          </a:p>
          <a:p>
            <a:endParaRPr lang="en-GB" sz="1400" i="1" dirty="0">
              <a:latin typeface="Baskerville Old Face"/>
              <a:cs typeface="Calibri"/>
            </a:endParaRPr>
          </a:p>
          <a:p>
            <a:endParaRPr lang="en-GB" sz="1200" i="1" dirty="0">
              <a:latin typeface="Baskerville Old Face"/>
              <a:cs typeface="Calibri"/>
            </a:endParaRPr>
          </a:p>
          <a:p>
            <a:endParaRPr lang="en-GB" i="1" dirty="0">
              <a:latin typeface="Baskerville Old Face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1BF232-B2EB-478A-9863-8F66FC730D0B}"/>
              </a:ext>
            </a:extLst>
          </p:cNvPr>
          <p:cNvSpPr txBox="1"/>
          <p:nvPr/>
        </p:nvSpPr>
        <p:spPr>
          <a:xfrm>
            <a:off x="8606287" y="30710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77855B-6EBE-43AC-9120-BAEC26DD5798}"/>
              </a:ext>
            </a:extLst>
          </p:cNvPr>
          <p:cNvSpPr txBox="1"/>
          <p:nvPr/>
        </p:nvSpPr>
        <p:spPr>
          <a:xfrm>
            <a:off x="8418482" y="1718632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u="sng" dirty="0">
                <a:latin typeface="Baskerville Old Face"/>
                <a:cs typeface="Calibri"/>
              </a:rPr>
              <a:t>Wines: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0023079-2CE5-4CCE-B0C0-6853AB77A00E}"/>
              </a:ext>
            </a:extLst>
          </p:cNvPr>
          <p:cNvSpPr txBox="1"/>
          <p:nvPr/>
        </p:nvSpPr>
        <p:spPr>
          <a:xfrm>
            <a:off x="8417584" y="2292830"/>
            <a:ext cx="383587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Baskerville Old Face"/>
                <a:cs typeface="Calibri"/>
              </a:rPr>
              <a:t>Pinot Noir - </a:t>
            </a:r>
            <a:r>
              <a:rPr lang="en-GB" sz="1400" b="1" i="1" dirty="0" err="1">
                <a:latin typeface="Baskerville Old Face"/>
                <a:cs typeface="Calibri"/>
              </a:rPr>
              <a:t>Rapaura</a:t>
            </a:r>
            <a:r>
              <a:rPr lang="en-GB" sz="1400" b="1" i="1" dirty="0">
                <a:latin typeface="Baskerville Old Face"/>
                <a:cs typeface="Calibri"/>
              </a:rPr>
              <a:t> Springs        </a:t>
            </a:r>
            <a:endParaRPr lang="en-GB" sz="1200" i="1" dirty="0">
              <a:latin typeface="Baskerville Old Face"/>
              <a:ea typeface="+mn-lt"/>
              <a:cs typeface="+mn-lt"/>
            </a:endParaRPr>
          </a:p>
          <a:p>
            <a:r>
              <a:rPr lang="en-GB" sz="1400" i="1" dirty="0">
                <a:latin typeface="Baskerville Old Face"/>
                <a:ea typeface="+mn-lt"/>
                <a:cs typeface="+mn-lt"/>
              </a:rPr>
              <a:t>Silky with plum and cherry fruit, savoury oak spice, mid weight</a:t>
            </a:r>
            <a:endParaRPr lang="en-GB" sz="1200" b="1" dirty="0">
              <a:latin typeface="Baskerville Old Face"/>
              <a:ea typeface="+mn-lt"/>
              <a:cs typeface="+mn-lt"/>
            </a:endParaRPr>
          </a:p>
          <a:p>
            <a:r>
              <a:rPr lang="en-GB" sz="1600" b="1" dirty="0">
                <a:latin typeface="Baskerville Old Face"/>
                <a:ea typeface="+mn-lt"/>
                <a:cs typeface="+mn-lt"/>
              </a:rPr>
              <a:t>Rose –</a:t>
            </a:r>
            <a:r>
              <a:rPr lang="en-GB" sz="1400" b="1" i="1" dirty="0">
                <a:latin typeface="Baskerville Old Face"/>
                <a:ea typeface="+mn-lt"/>
                <a:cs typeface="+mn-lt"/>
              </a:rPr>
              <a:t> Fleur de Mer                  </a:t>
            </a:r>
            <a:endParaRPr lang="en-GB" sz="1200" dirty="0">
              <a:latin typeface="Baskerville Old Face"/>
              <a:ea typeface="+mn-lt"/>
              <a:cs typeface="+mn-lt"/>
            </a:endParaRPr>
          </a:p>
          <a:p>
            <a:r>
              <a:rPr lang="en-GB" sz="1200" b="1" i="1" dirty="0">
                <a:latin typeface="Baskerville Old Face"/>
                <a:ea typeface="+mn-lt"/>
                <a:cs typeface="+mn-lt"/>
              </a:rPr>
              <a:t>evokes aromas of fresh watermelon, cherry, subtle citrus, lavender and Mediterranean herbs</a:t>
            </a:r>
            <a:endParaRPr lang="en-GB" b="1" i="1">
              <a:latin typeface="Baskerville Old Face"/>
            </a:endParaRPr>
          </a:p>
          <a:p>
            <a:r>
              <a:rPr lang="en-GB" sz="1600" b="1" dirty="0">
                <a:latin typeface="Baskerville Old Face"/>
                <a:ea typeface="+mn-lt"/>
                <a:cs typeface="+mn-lt"/>
              </a:rPr>
              <a:t>Riesling 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- </a:t>
            </a:r>
            <a:r>
              <a:rPr lang="en-GB" sz="1400" b="1" i="1" dirty="0">
                <a:latin typeface="Baskerville Old Face"/>
                <a:ea typeface="+mn-lt"/>
                <a:cs typeface="+mn-lt"/>
              </a:rPr>
              <a:t>Wild Goose</a:t>
            </a:r>
            <a:r>
              <a:rPr lang="en-GB" sz="1200" b="1" i="1" dirty="0">
                <a:latin typeface="Baskerville Old Face"/>
                <a:ea typeface="+mn-lt"/>
                <a:cs typeface="+mn-lt"/>
              </a:rPr>
              <a:t>                     </a:t>
            </a:r>
            <a:r>
              <a:rPr lang="en-GB" sz="1200" dirty="0">
                <a:latin typeface="Baskerville Old Face"/>
                <a:ea typeface="+mn-lt"/>
                <a:cs typeface="+mn-lt"/>
              </a:rPr>
              <a:t> </a:t>
            </a:r>
            <a:endParaRPr lang="en-GB" sz="1200" dirty="0">
              <a:ea typeface="+mn-lt"/>
              <a:cs typeface="+mn-lt"/>
            </a:endParaRPr>
          </a:p>
          <a:p>
            <a:r>
              <a:rPr lang="en-GB" sz="1200" i="1" dirty="0">
                <a:latin typeface="Calibri"/>
                <a:ea typeface="+mn-lt"/>
                <a:cs typeface="+mn-lt"/>
              </a:rPr>
              <a:t>Fruity and crisp taste, balanced with the refreshing racy acidity</a:t>
            </a:r>
            <a:endParaRPr lang="en-GB" sz="1200">
              <a:ea typeface="+mn-lt"/>
              <a:cs typeface="+mn-lt"/>
            </a:endParaRPr>
          </a:p>
          <a:p>
            <a:endParaRPr lang="en-GB" sz="1200" b="1" i="1" dirty="0">
              <a:latin typeface="Baskerville Old Face"/>
              <a:ea typeface="+mn-lt"/>
              <a:cs typeface="+mn-lt"/>
            </a:endParaRPr>
          </a:p>
          <a:p>
            <a:endParaRPr lang="en-GB" sz="1200" b="1" i="1" dirty="0">
              <a:latin typeface="Baskerville Old Face"/>
              <a:ea typeface="+mn-lt"/>
              <a:cs typeface="+mn-lt"/>
            </a:endParaRPr>
          </a:p>
          <a:p>
            <a:endParaRPr lang="en-GB" sz="1400" i="1" dirty="0">
              <a:latin typeface="Baskerville Old Face"/>
              <a:ea typeface="+mn-lt"/>
              <a:cs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1CDA557-7D99-49F7-B713-6B2BAF47743B}"/>
              </a:ext>
            </a:extLst>
          </p:cNvPr>
          <p:cNvSpPr txBox="1"/>
          <p:nvPr/>
        </p:nvSpPr>
        <p:spPr>
          <a:xfrm>
            <a:off x="10417833" y="-5750"/>
            <a:ext cx="147799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400" i="1" dirty="0">
                <a:latin typeface="Baskerville Old Face"/>
                <a:cs typeface="Calibri"/>
              </a:rPr>
              <a:t>330ml all one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6D128C-68F3-46DA-BE98-10D11B261712}"/>
              </a:ext>
            </a:extLst>
          </p:cNvPr>
          <p:cNvSpPr txBox="1"/>
          <p:nvPr/>
        </p:nvSpPr>
        <p:spPr>
          <a:xfrm>
            <a:off x="10330672" y="1862407"/>
            <a:ext cx="134859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200" i="1" dirty="0">
                <a:latin typeface="Baskerville Old Face"/>
                <a:cs typeface="Calibri"/>
              </a:rPr>
              <a:t>750ml bottle</a:t>
            </a:r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20136E-0713-4856-8F6C-883B1614DE6A}"/>
              </a:ext>
            </a:extLst>
          </p:cNvPr>
          <p:cNvSpPr txBox="1"/>
          <p:nvPr/>
        </p:nvSpPr>
        <p:spPr>
          <a:xfrm>
            <a:off x="-5751" y="152400"/>
            <a:ext cx="3879011" cy="78790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latin typeface="Baskerville Old Face"/>
                <a:cs typeface="Calibri"/>
              </a:rPr>
              <a:t>Starter:</a:t>
            </a:r>
          </a:p>
          <a:p>
            <a:pPr>
              <a:lnSpc>
                <a:spcPct val="200000"/>
              </a:lnSpc>
            </a:pPr>
            <a:r>
              <a:rPr lang="en-GB" sz="1600" b="1" dirty="0">
                <a:latin typeface="Baskerville Old Face"/>
                <a:cs typeface="Calibri"/>
              </a:rPr>
              <a:t>Griddled Avocado                  </a:t>
            </a:r>
            <a:endParaRPr lang="en-GB" sz="1200" b="1" dirty="0">
              <a:latin typeface="Baskerville Old Face"/>
              <a:cs typeface="Calibri"/>
            </a:endParaRPr>
          </a:p>
          <a:p>
            <a:r>
              <a:rPr lang="en-GB" sz="1400" i="1" dirty="0">
                <a:latin typeface="Baskerville Old Face"/>
                <a:cs typeface="Calibri"/>
              </a:rPr>
              <a:t>With Crab and chorizo</a:t>
            </a:r>
          </a:p>
          <a:p>
            <a:endParaRPr lang="en-GB" sz="1400" i="1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Calamari</a:t>
            </a:r>
            <a:endParaRPr lang="en-GB" sz="1200" dirty="0">
              <a:latin typeface="Baskerville Old Face"/>
              <a:cs typeface="Calibri"/>
            </a:endParaRPr>
          </a:p>
          <a:p>
            <a:r>
              <a:rPr lang="en-GB" sz="1400" b="1" i="1" dirty="0">
                <a:latin typeface="Baskerville Old Face"/>
                <a:cs typeface="Calibri"/>
              </a:rPr>
              <a:t>With a basil pesto mayonnaise dip</a:t>
            </a:r>
            <a:endParaRPr lang="en-GB" sz="1200" dirty="0">
              <a:latin typeface="Baskerville Old Face"/>
              <a:cs typeface="Calibri"/>
            </a:endParaRPr>
          </a:p>
          <a:p>
            <a:endParaRPr lang="en-GB" sz="1400" b="1" i="1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Garlic Bread</a:t>
            </a:r>
            <a:r>
              <a:rPr lang="en-GB" sz="1400" b="1" i="1" dirty="0">
                <a:latin typeface="Baskerville Old Face"/>
                <a:cs typeface="Calibri"/>
              </a:rPr>
              <a:t>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 G*</a:t>
            </a:r>
          </a:p>
          <a:p>
            <a:r>
              <a:rPr lang="en-GB" sz="1400" i="1" dirty="0">
                <a:latin typeface="Baskerville Old Face"/>
                <a:cs typeface="Calibri"/>
              </a:rPr>
              <a:t>With dried tomatoes</a:t>
            </a:r>
          </a:p>
          <a:p>
            <a:r>
              <a:rPr lang="en-GB" sz="1400" i="1" dirty="0">
                <a:latin typeface="Baskerville Old Face"/>
                <a:cs typeface="Calibri"/>
              </a:rPr>
              <a:t>With mozzarella +2</a:t>
            </a:r>
          </a:p>
          <a:p>
            <a:endParaRPr lang="en-GB" sz="1600" b="1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Hummus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 G*</a:t>
            </a:r>
          </a:p>
          <a:p>
            <a:r>
              <a:rPr lang="en-GB" sz="1400" i="1" dirty="0">
                <a:latin typeface="Baskerville Old Face"/>
                <a:cs typeface="Calibri"/>
              </a:rPr>
              <a:t>With toast</a:t>
            </a:r>
          </a:p>
          <a:p>
            <a:endParaRPr lang="en-GB" sz="1400" i="1" dirty="0">
              <a:latin typeface="Baskerville Old Face"/>
              <a:cs typeface="Calibri"/>
            </a:endParaRPr>
          </a:p>
          <a:p>
            <a:endParaRPr lang="en-GB" sz="1400" i="1" dirty="0">
              <a:latin typeface="Baskerville Old Face"/>
              <a:cs typeface="Calibri"/>
            </a:endParaRPr>
          </a:p>
          <a:p>
            <a:r>
              <a:rPr lang="en-GB" sz="2800" b="1" u="sng" dirty="0">
                <a:latin typeface="Baskerville Old Face"/>
                <a:cs typeface="Calibri"/>
              </a:rPr>
              <a:t>Side:</a:t>
            </a:r>
          </a:p>
          <a:p>
            <a:pPr>
              <a:lnSpc>
                <a:spcPct val="250000"/>
              </a:lnSpc>
            </a:pPr>
            <a:r>
              <a:rPr lang="en-GB" sz="1600" b="1" dirty="0">
                <a:latin typeface="Baskerville Old Face"/>
                <a:cs typeface="Calibri"/>
              </a:rPr>
              <a:t>House Frise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Baskerville Old Face"/>
                <a:cs typeface="Calibri"/>
              </a:rPr>
              <a:t>Truffle fries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Baskerville Old Face"/>
                <a:cs typeface="Calibri"/>
              </a:rPr>
              <a:t>Long Stean broccoli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 V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Baskerville Old Face"/>
                <a:cs typeface="Calibri"/>
              </a:rPr>
              <a:t>Herbs Mix Pease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Baskerville Old Face"/>
                <a:cs typeface="Calibri"/>
              </a:rPr>
              <a:t>Coleslaw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Baskerville Old Face"/>
                <a:cs typeface="Calibri"/>
              </a:rPr>
              <a:t>Pease </a:t>
            </a:r>
            <a:r>
              <a:rPr lang="en-GB" sz="1600" b="1" dirty="0">
                <a:solidFill>
                  <a:srgbClr val="00B050"/>
                </a:solidFill>
                <a:latin typeface="Calibri"/>
                <a:cs typeface="Calibri"/>
              </a:rPr>
              <a:t>V</a:t>
            </a:r>
          </a:p>
          <a:p>
            <a:endParaRPr lang="en-GB" sz="1600" b="1" dirty="0">
              <a:latin typeface="Baskerville Old Face"/>
              <a:cs typeface="Calibri"/>
            </a:endParaRPr>
          </a:p>
          <a:p>
            <a:endParaRPr lang="en-GB" sz="1600" b="1" dirty="0">
              <a:latin typeface="Baskerville Old Face"/>
              <a:cs typeface="Calibri"/>
            </a:endParaRPr>
          </a:p>
          <a:p>
            <a:r>
              <a:rPr lang="en-GB" sz="1600" b="1" dirty="0">
                <a:latin typeface="Baskerville Old Face"/>
                <a:cs typeface="Calibri"/>
              </a:rPr>
              <a:t>                         </a:t>
            </a:r>
            <a:endParaRPr lang="en-GB" sz="1200">
              <a:latin typeface="Baskerville Old Face"/>
              <a:cs typeface="Calibri"/>
            </a:endParaRPr>
          </a:p>
          <a:p>
            <a:endParaRPr lang="en-GB" sz="1200" dirty="0">
              <a:latin typeface="Baskerville Old Face"/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67B9BA4-AAC4-42CD-BC55-1B8466E184D4}"/>
              </a:ext>
            </a:extLst>
          </p:cNvPr>
          <p:cNvSpPr txBox="1"/>
          <p:nvPr/>
        </p:nvSpPr>
        <p:spPr>
          <a:xfrm>
            <a:off x="2967667" y="739176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9.00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3AEE5FA-C049-447B-9AA7-3208EA1C5C02}"/>
              </a:ext>
            </a:extLst>
          </p:cNvPr>
          <p:cNvSpPr txBox="1"/>
          <p:nvPr/>
        </p:nvSpPr>
        <p:spPr>
          <a:xfrm>
            <a:off x="2938013" y="1514655"/>
            <a:ext cx="51471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9.00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9097FA4-4E00-44C8-8E3C-8A97B42AE921}"/>
              </a:ext>
            </a:extLst>
          </p:cNvPr>
          <p:cNvSpPr txBox="1"/>
          <p:nvPr/>
        </p:nvSpPr>
        <p:spPr>
          <a:xfrm>
            <a:off x="2937114" y="2146360"/>
            <a:ext cx="47157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6.00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E4BE27-B26D-48FA-9E59-614FADB5F191}"/>
              </a:ext>
            </a:extLst>
          </p:cNvPr>
          <p:cNvSpPr txBox="1"/>
          <p:nvPr/>
        </p:nvSpPr>
        <p:spPr>
          <a:xfrm>
            <a:off x="2964971" y="3051235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6.00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36E03D8-23FA-42C0-8D89-3AF65986F1F1}"/>
              </a:ext>
            </a:extLst>
          </p:cNvPr>
          <p:cNvSpPr txBox="1"/>
          <p:nvPr/>
        </p:nvSpPr>
        <p:spPr>
          <a:xfrm>
            <a:off x="2964072" y="4603091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4.50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63EC668-E902-4882-9263-4029C76E437B}"/>
              </a:ext>
            </a:extLst>
          </p:cNvPr>
          <p:cNvSpPr txBox="1"/>
          <p:nvPr/>
        </p:nvSpPr>
        <p:spPr>
          <a:xfrm>
            <a:off x="2934418" y="5047891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5.00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B779C38-8E60-4F4A-BEC0-EA5902FCAA9A}"/>
              </a:ext>
            </a:extLst>
          </p:cNvPr>
          <p:cNvSpPr txBox="1"/>
          <p:nvPr/>
        </p:nvSpPr>
        <p:spPr>
          <a:xfrm>
            <a:off x="2947898" y="5420803"/>
            <a:ext cx="47157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4.00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755556-70A0-4D3B-ACF2-3123D22DBF71}"/>
              </a:ext>
            </a:extLst>
          </p:cNvPr>
          <p:cNvSpPr txBox="1"/>
          <p:nvPr/>
        </p:nvSpPr>
        <p:spPr>
          <a:xfrm>
            <a:off x="2932622" y="5836848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4.00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4E85FDA-1B47-4937-9EE4-A9969D9C4C77}"/>
              </a:ext>
            </a:extLst>
          </p:cNvPr>
          <p:cNvSpPr txBox="1"/>
          <p:nvPr/>
        </p:nvSpPr>
        <p:spPr>
          <a:xfrm>
            <a:off x="2931723" y="6252893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4.00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FC8ABA2-C2F7-418C-9BE4-0EEE600E606B}"/>
              </a:ext>
            </a:extLst>
          </p:cNvPr>
          <p:cNvSpPr txBox="1"/>
          <p:nvPr/>
        </p:nvSpPr>
        <p:spPr>
          <a:xfrm>
            <a:off x="2930824" y="6582674"/>
            <a:ext cx="47157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4.00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C1D31BB-5D17-4D2B-9570-C424EDF7BC82}"/>
              </a:ext>
            </a:extLst>
          </p:cNvPr>
          <p:cNvSpPr txBox="1"/>
          <p:nvPr/>
        </p:nvSpPr>
        <p:spPr>
          <a:xfrm>
            <a:off x="7861360" y="4022605"/>
            <a:ext cx="5578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13.50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52D2AAF-ADDF-4A15-B455-38F2590BABFE}"/>
              </a:ext>
            </a:extLst>
          </p:cNvPr>
          <p:cNvSpPr txBox="1"/>
          <p:nvPr/>
        </p:nvSpPr>
        <p:spPr>
          <a:xfrm>
            <a:off x="7817329" y="2224537"/>
            <a:ext cx="5578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12.00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1372EA3-513F-4517-9B65-9845AE27AB83}"/>
              </a:ext>
            </a:extLst>
          </p:cNvPr>
          <p:cNvSpPr txBox="1"/>
          <p:nvPr/>
        </p:nvSpPr>
        <p:spPr>
          <a:xfrm>
            <a:off x="7830808" y="598997"/>
            <a:ext cx="5578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12.00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2D8A2F6-2D3F-4FF4-A0C2-352291742CB6}"/>
              </a:ext>
            </a:extLst>
          </p:cNvPr>
          <p:cNvSpPr txBox="1"/>
          <p:nvPr/>
        </p:nvSpPr>
        <p:spPr>
          <a:xfrm>
            <a:off x="7815532" y="1245079"/>
            <a:ext cx="57221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15.00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BE6BB23-808E-47C2-859B-8F348A49DBCD}"/>
              </a:ext>
            </a:extLst>
          </p:cNvPr>
          <p:cNvSpPr txBox="1"/>
          <p:nvPr/>
        </p:nvSpPr>
        <p:spPr>
          <a:xfrm>
            <a:off x="7829011" y="2940709"/>
            <a:ext cx="557842" cy="274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13.00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6C1E303-4293-4799-8FCF-DA459F01B0FC}"/>
              </a:ext>
            </a:extLst>
          </p:cNvPr>
          <p:cNvSpPr txBox="1"/>
          <p:nvPr/>
        </p:nvSpPr>
        <p:spPr>
          <a:xfrm>
            <a:off x="7813734" y="4765735"/>
            <a:ext cx="5578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13.50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447BB12-72DA-42E6-852B-BD0AFD3BDA66}"/>
              </a:ext>
            </a:extLst>
          </p:cNvPr>
          <p:cNvSpPr txBox="1"/>
          <p:nvPr/>
        </p:nvSpPr>
        <p:spPr>
          <a:xfrm>
            <a:off x="11335289" y="451630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2.00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2159C92-BA5F-419D-A37F-E38CB260455B}"/>
              </a:ext>
            </a:extLst>
          </p:cNvPr>
          <p:cNvSpPr txBox="1"/>
          <p:nvPr/>
        </p:nvSpPr>
        <p:spPr>
          <a:xfrm>
            <a:off x="11334391" y="738276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1.90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D30B398-21C6-4A16-BAF6-89641F723DF7}"/>
              </a:ext>
            </a:extLst>
          </p:cNvPr>
          <p:cNvSpPr txBox="1"/>
          <p:nvPr/>
        </p:nvSpPr>
        <p:spPr>
          <a:xfrm>
            <a:off x="11319115" y="1096813"/>
            <a:ext cx="47157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2.00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55618DA-CEC3-4284-9783-A1715999D893}"/>
              </a:ext>
            </a:extLst>
          </p:cNvPr>
          <p:cNvSpPr txBox="1"/>
          <p:nvPr/>
        </p:nvSpPr>
        <p:spPr>
          <a:xfrm>
            <a:off x="11328100" y="1378968"/>
            <a:ext cx="457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1.90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086329-8CDC-495D-B152-F7B4061AF3EE}"/>
              </a:ext>
            </a:extLst>
          </p:cNvPr>
          <p:cNvSpPr txBox="1"/>
          <p:nvPr/>
        </p:nvSpPr>
        <p:spPr>
          <a:xfrm>
            <a:off x="11352362" y="2294626"/>
            <a:ext cx="5578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29.50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F101B-33E1-4861-96F3-B824EDD5CFB2}"/>
              </a:ext>
            </a:extLst>
          </p:cNvPr>
          <p:cNvSpPr txBox="1"/>
          <p:nvPr/>
        </p:nvSpPr>
        <p:spPr>
          <a:xfrm>
            <a:off x="11351464" y="2983841"/>
            <a:ext cx="5578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26.00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1AFDF9-8B04-482F-A02F-D9826B6FC597}"/>
              </a:ext>
            </a:extLst>
          </p:cNvPr>
          <p:cNvSpPr txBox="1"/>
          <p:nvPr/>
        </p:nvSpPr>
        <p:spPr>
          <a:xfrm>
            <a:off x="11379320" y="3586792"/>
            <a:ext cx="57221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Baskerville Old Face"/>
                <a:cs typeface="Calibri"/>
              </a:rPr>
              <a:t>31.50</a:t>
            </a:r>
          </a:p>
        </p:txBody>
      </p:sp>
    </p:spTree>
    <p:extLst>
      <p:ext uri="{BB962C8B-B14F-4D97-AF65-F5344CB8AC3E}">
        <p14:creationId xmlns:p14="http://schemas.microsoft.com/office/powerpoint/2010/main" val="1176698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TRINITY HOTEL TAKEAWAY/COLLECTION MENU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2230</cp:revision>
  <dcterms:created xsi:type="dcterms:W3CDTF">2022-02-19T10:23:09Z</dcterms:created>
  <dcterms:modified xsi:type="dcterms:W3CDTF">2022-02-23T15:34:51Z</dcterms:modified>
</cp:coreProperties>
</file>