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Helvetica World" panose="020B0604020202020204" charset="-128"/>
      <p:regular r:id="rId14"/>
    </p:embeddedFont>
    <p:embeddedFont>
      <p:font typeface="Poppins" panose="00000500000000000000" pitchFamily="2"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6FCB8A-A29B-42DD-975E-2240F4E7AABE}" v="5" dt="2025-11-06T18:02:32.6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0" d="100"/>
          <a:sy n="70" d="100"/>
        </p:scale>
        <p:origin x="774"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entina Manolache" userId="39b934d9-91cc-414d-bf0f-16e92168d249" providerId="ADAL" clId="{BF3AC742-65E6-41DF-A930-74E4E649C633}"/>
    <pc:docChg chg="undo custSel addSld modSld sldOrd">
      <pc:chgData name="Florentina Manolache" userId="39b934d9-91cc-414d-bf0f-16e92168d249" providerId="ADAL" clId="{BF3AC742-65E6-41DF-A930-74E4E649C633}" dt="2025-11-06T18:04:36.077" v="392" actId="20577"/>
      <pc:docMkLst>
        <pc:docMk/>
      </pc:docMkLst>
      <pc:sldChg chg="addSp delSp modSp mod">
        <pc:chgData name="Florentina Manolache" userId="39b934d9-91cc-414d-bf0f-16e92168d249" providerId="ADAL" clId="{BF3AC742-65E6-41DF-A930-74E4E649C633}" dt="2025-11-06T18:04:02.525" v="382" actId="14100"/>
        <pc:sldMkLst>
          <pc:docMk/>
          <pc:sldMk cId="0" sldId="256"/>
        </pc:sldMkLst>
        <pc:spChg chg="add del mod">
          <ac:chgData name="Florentina Manolache" userId="39b934d9-91cc-414d-bf0f-16e92168d249" providerId="ADAL" clId="{BF3AC742-65E6-41DF-A930-74E4E649C633}" dt="2025-11-06T18:04:02.525" v="382" actId="14100"/>
          <ac:spMkLst>
            <pc:docMk/>
            <pc:sldMk cId="0" sldId="256"/>
            <ac:spMk id="2" creationId="{00000000-0000-0000-0000-000000000000}"/>
          </ac:spMkLst>
        </pc:spChg>
        <pc:spChg chg="add del">
          <ac:chgData name="Florentina Manolache" userId="39b934d9-91cc-414d-bf0f-16e92168d249" providerId="ADAL" clId="{BF3AC742-65E6-41DF-A930-74E4E649C633}" dt="2025-11-02T13:45:26.616" v="198" actId="26606"/>
          <ac:spMkLst>
            <pc:docMk/>
            <pc:sldMk cId="0" sldId="256"/>
            <ac:spMk id="5" creationId="{00000000-0000-0000-0000-000000000000}"/>
          </ac:spMkLst>
        </pc:spChg>
        <pc:spChg chg="del mod">
          <ac:chgData name="Florentina Manolache" userId="39b934d9-91cc-414d-bf0f-16e92168d249" providerId="ADAL" clId="{BF3AC742-65E6-41DF-A930-74E4E649C633}" dt="2025-11-06T18:01:03.428" v="252" actId="478"/>
          <ac:spMkLst>
            <pc:docMk/>
            <pc:sldMk cId="0" sldId="256"/>
            <ac:spMk id="6" creationId="{00000000-0000-0000-0000-000000000000}"/>
          </ac:spMkLst>
        </pc:spChg>
        <pc:spChg chg="add del mod">
          <ac:chgData name="Florentina Manolache" userId="39b934d9-91cc-414d-bf0f-16e92168d249" providerId="ADAL" clId="{BF3AC742-65E6-41DF-A930-74E4E649C633}" dt="2025-11-06T18:01:18.395" v="256" actId="478"/>
          <ac:spMkLst>
            <pc:docMk/>
            <pc:sldMk cId="0" sldId="256"/>
            <ac:spMk id="7" creationId="{EA72BFAA-784D-AC22-5AF2-2C7991CE8B55}"/>
          </ac:spMkLst>
        </pc:spChg>
        <pc:spChg chg="add del mod">
          <ac:chgData name="Florentina Manolache" userId="39b934d9-91cc-414d-bf0f-16e92168d249" providerId="ADAL" clId="{BF3AC742-65E6-41DF-A930-74E4E649C633}" dt="2025-11-06T18:02:23.685" v="289" actId="47"/>
          <ac:spMkLst>
            <pc:docMk/>
            <pc:sldMk cId="0" sldId="256"/>
            <ac:spMk id="8" creationId="{6F3E54DA-0224-CD77-73DE-284C9DC991A4}"/>
          </ac:spMkLst>
        </pc:spChg>
        <pc:spChg chg="add mod">
          <ac:chgData name="Florentina Manolache" userId="39b934d9-91cc-414d-bf0f-16e92168d249" providerId="ADAL" clId="{BF3AC742-65E6-41DF-A930-74E4E649C633}" dt="2025-11-06T18:03:54.201" v="381" actId="1076"/>
          <ac:spMkLst>
            <pc:docMk/>
            <pc:sldMk cId="0" sldId="256"/>
            <ac:spMk id="9" creationId="{D48E8B19-942A-28CD-7DC8-CD08DE5737AC}"/>
          </ac:spMkLst>
        </pc:spChg>
      </pc:sldChg>
      <pc:sldChg chg="addSp delSp mod">
        <pc:chgData name="Florentina Manolache" userId="39b934d9-91cc-414d-bf0f-16e92168d249" providerId="ADAL" clId="{BF3AC742-65E6-41DF-A930-74E4E649C633}" dt="2025-11-01T13:26:09.425" v="84" actId="26606"/>
        <pc:sldMkLst>
          <pc:docMk/>
          <pc:sldMk cId="0" sldId="257"/>
        </pc:sldMkLst>
        <pc:graphicFrameChg chg="add">
          <ac:chgData name="Florentina Manolache" userId="39b934d9-91cc-414d-bf0f-16e92168d249" providerId="ADAL" clId="{BF3AC742-65E6-41DF-A930-74E4E649C633}" dt="2025-11-01T13:26:09.425" v="84" actId="26606"/>
          <ac:graphicFrameMkLst>
            <pc:docMk/>
            <pc:sldMk cId="0" sldId="257"/>
            <ac:graphicFrameMk id="8" creationId="{3C5B9BE9-5251-1ED1-BADA-9584F71A066D}"/>
          </ac:graphicFrameMkLst>
        </pc:graphicFrameChg>
      </pc:sldChg>
      <pc:sldChg chg="addSp delSp modSp mod">
        <pc:chgData name="Florentina Manolache" userId="39b934d9-91cc-414d-bf0f-16e92168d249" providerId="ADAL" clId="{BF3AC742-65E6-41DF-A930-74E4E649C633}" dt="2025-11-06T17:56:31.464" v="234" actId="14100"/>
        <pc:sldMkLst>
          <pc:docMk/>
          <pc:sldMk cId="0" sldId="258"/>
        </pc:sldMkLst>
        <pc:spChg chg="add del">
          <ac:chgData name="Florentina Manolache" userId="39b934d9-91cc-414d-bf0f-16e92168d249" providerId="ADAL" clId="{BF3AC742-65E6-41DF-A930-74E4E649C633}" dt="2025-11-02T13:45:55.967" v="206" actId="26606"/>
          <ac:spMkLst>
            <pc:docMk/>
            <pc:sldMk cId="0" sldId="258"/>
            <ac:spMk id="5" creationId="{00000000-0000-0000-0000-000000000000}"/>
          </ac:spMkLst>
        </pc:spChg>
        <pc:grpChg chg="del mod">
          <ac:chgData name="Florentina Manolache" userId="39b934d9-91cc-414d-bf0f-16e92168d249" providerId="ADAL" clId="{BF3AC742-65E6-41DF-A930-74E4E649C633}" dt="2025-11-06T17:49:05.316" v="209" actId="478"/>
          <ac:grpSpMkLst>
            <pc:docMk/>
            <pc:sldMk cId="0" sldId="258"/>
            <ac:grpSpMk id="6" creationId="{00000000-0000-0000-0000-000000000000}"/>
          </ac:grpSpMkLst>
        </pc:grpChg>
        <pc:grpChg chg="del mod">
          <ac:chgData name="Florentina Manolache" userId="39b934d9-91cc-414d-bf0f-16e92168d249" providerId="ADAL" clId="{BF3AC742-65E6-41DF-A930-74E4E649C633}" dt="2025-11-06T17:49:04.283" v="207" actId="478"/>
          <ac:grpSpMkLst>
            <pc:docMk/>
            <pc:sldMk cId="0" sldId="258"/>
            <ac:grpSpMk id="8" creationId="{00000000-0000-0000-0000-000000000000}"/>
          </ac:grpSpMkLst>
        </pc:grpChg>
        <pc:grpChg chg="del mod">
          <ac:chgData name="Florentina Manolache" userId="39b934d9-91cc-414d-bf0f-16e92168d249" providerId="ADAL" clId="{BF3AC742-65E6-41DF-A930-74E4E649C633}" dt="2025-11-06T17:49:06.970" v="211" actId="478"/>
          <ac:grpSpMkLst>
            <pc:docMk/>
            <pc:sldMk cId="0" sldId="258"/>
            <ac:grpSpMk id="10" creationId="{00000000-0000-0000-0000-000000000000}"/>
          </ac:grpSpMkLst>
        </pc:grpChg>
        <pc:grpChg chg="del mod">
          <ac:chgData name="Florentina Manolache" userId="39b934d9-91cc-414d-bf0f-16e92168d249" providerId="ADAL" clId="{BF3AC742-65E6-41DF-A930-74E4E649C633}" dt="2025-11-06T17:49:06.078" v="210" actId="478"/>
          <ac:grpSpMkLst>
            <pc:docMk/>
            <pc:sldMk cId="0" sldId="258"/>
            <ac:grpSpMk id="13" creationId="{00000000-0000-0000-0000-000000000000}"/>
          </ac:grpSpMkLst>
        </pc:grpChg>
        <pc:picChg chg="add mod">
          <ac:chgData name="Florentina Manolache" userId="39b934d9-91cc-414d-bf0f-16e92168d249" providerId="ADAL" clId="{BF3AC742-65E6-41DF-A930-74E4E649C633}" dt="2025-11-06T17:56:31.464" v="234" actId="14100"/>
          <ac:picMkLst>
            <pc:docMk/>
            <pc:sldMk cId="0" sldId="258"/>
            <ac:picMk id="4" creationId="{76F161DD-94F1-83A4-3CE4-BC81F2D56BD1}"/>
          </ac:picMkLst>
        </pc:picChg>
      </pc:sldChg>
      <pc:sldChg chg="delSp modSp mod">
        <pc:chgData name="Florentina Manolache" userId="39b934d9-91cc-414d-bf0f-16e92168d249" providerId="ADAL" clId="{BF3AC742-65E6-41DF-A930-74E4E649C633}" dt="2025-11-02T13:41:16.076" v="110" actId="1076"/>
        <pc:sldMkLst>
          <pc:docMk/>
          <pc:sldMk cId="0" sldId="259"/>
        </pc:sldMkLst>
        <pc:spChg chg="mod">
          <ac:chgData name="Florentina Manolache" userId="39b934d9-91cc-414d-bf0f-16e92168d249" providerId="ADAL" clId="{BF3AC742-65E6-41DF-A930-74E4E649C633}" dt="2025-11-01T13:18:46.806" v="0" actId="33524"/>
          <ac:spMkLst>
            <pc:docMk/>
            <pc:sldMk cId="0" sldId="259"/>
            <ac:spMk id="5" creationId="{00000000-0000-0000-0000-000000000000}"/>
          </ac:spMkLst>
        </pc:spChg>
        <pc:grpChg chg="mod">
          <ac:chgData name="Florentina Manolache" userId="39b934d9-91cc-414d-bf0f-16e92168d249" providerId="ADAL" clId="{BF3AC742-65E6-41DF-A930-74E4E649C633}" dt="2025-11-02T13:41:16.076" v="110" actId="1076"/>
          <ac:grpSpMkLst>
            <pc:docMk/>
            <pc:sldMk cId="0" sldId="259"/>
            <ac:grpSpMk id="3" creationId="{00000000-0000-0000-0000-000000000000}"/>
          </ac:grpSpMkLst>
        </pc:grpChg>
      </pc:sldChg>
      <pc:sldChg chg="delSp modSp mod">
        <pc:chgData name="Florentina Manolache" userId="39b934d9-91cc-414d-bf0f-16e92168d249" providerId="ADAL" clId="{BF3AC742-65E6-41DF-A930-74E4E649C633}" dt="2025-11-06T18:04:36.077" v="392" actId="20577"/>
        <pc:sldMkLst>
          <pc:docMk/>
          <pc:sldMk cId="0" sldId="262"/>
        </pc:sldMkLst>
        <pc:spChg chg="mod">
          <ac:chgData name="Florentina Manolache" userId="39b934d9-91cc-414d-bf0f-16e92168d249" providerId="ADAL" clId="{BF3AC742-65E6-41DF-A930-74E4E649C633}" dt="2025-11-06T18:04:36.077" v="392" actId="20577"/>
          <ac:spMkLst>
            <pc:docMk/>
            <pc:sldMk cId="0" sldId="262"/>
            <ac:spMk id="14" creationId="{00000000-0000-0000-0000-000000000000}"/>
          </ac:spMkLst>
        </pc:spChg>
        <pc:grpChg chg="del">
          <ac:chgData name="Florentina Manolache" userId="39b934d9-91cc-414d-bf0f-16e92168d249" providerId="ADAL" clId="{BF3AC742-65E6-41DF-A930-74E4E649C633}" dt="2025-11-06T17:53:07.035" v="215" actId="478"/>
          <ac:grpSpMkLst>
            <pc:docMk/>
            <pc:sldMk cId="0" sldId="262"/>
            <ac:grpSpMk id="4" creationId="{00000000-0000-0000-0000-000000000000}"/>
          </ac:grpSpMkLst>
        </pc:grpChg>
        <pc:grpChg chg="del mod">
          <ac:chgData name="Florentina Manolache" userId="39b934d9-91cc-414d-bf0f-16e92168d249" providerId="ADAL" clId="{BF3AC742-65E6-41DF-A930-74E4E649C633}" dt="2025-11-06T17:53:03.105" v="212" actId="478"/>
          <ac:grpSpMkLst>
            <pc:docMk/>
            <pc:sldMk cId="0" sldId="262"/>
            <ac:grpSpMk id="10" creationId="{00000000-0000-0000-0000-000000000000}"/>
          </ac:grpSpMkLst>
        </pc:grpChg>
        <pc:grpChg chg="mod">
          <ac:chgData name="Florentina Manolache" userId="39b934d9-91cc-414d-bf0f-16e92168d249" providerId="ADAL" clId="{BF3AC742-65E6-41DF-A930-74E4E649C633}" dt="2025-11-06T17:53:33.997" v="222" actId="14100"/>
          <ac:grpSpMkLst>
            <pc:docMk/>
            <pc:sldMk cId="0" sldId="262"/>
            <ac:grpSpMk id="12" creationId="{00000000-0000-0000-0000-000000000000}"/>
          </ac:grpSpMkLst>
        </pc:grpChg>
      </pc:sldChg>
      <pc:sldChg chg="delSp modSp mod">
        <pc:chgData name="Florentina Manolache" userId="39b934d9-91cc-414d-bf0f-16e92168d249" providerId="ADAL" clId="{BF3AC742-65E6-41DF-A930-74E4E649C633}" dt="2025-11-02T13:42:22.231" v="117" actId="1076"/>
        <pc:sldMkLst>
          <pc:docMk/>
          <pc:sldMk cId="0" sldId="263"/>
        </pc:sldMkLst>
        <pc:spChg chg="mod">
          <ac:chgData name="Florentina Manolache" userId="39b934d9-91cc-414d-bf0f-16e92168d249" providerId="ADAL" clId="{BF3AC742-65E6-41DF-A930-74E4E649C633}" dt="2025-11-01T13:20:16.357" v="23" actId="14100"/>
          <ac:spMkLst>
            <pc:docMk/>
            <pc:sldMk cId="0" sldId="263"/>
            <ac:spMk id="2" creationId="{00000000-0000-0000-0000-000000000000}"/>
          </ac:spMkLst>
        </pc:spChg>
        <pc:spChg chg="mod">
          <ac:chgData name="Florentina Manolache" userId="39b934d9-91cc-414d-bf0f-16e92168d249" providerId="ADAL" clId="{BF3AC742-65E6-41DF-A930-74E4E649C633}" dt="2025-11-01T13:20:29.986" v="27" actId="20577"/>
          <ac:spMkLst>
            <pc:docMk/>
            <pc:sldMk cId="0" sldId="263"/>
            <ac:spMk id="5" creationId="{00000000-0000-0000-0000-000000000000}"/>
          </ac:spMkLst>
        </pc:spChg>
        <pc:spChg chg="mod">
          <ac:chgData name="Florentina Manolache" userId="39b934d9-91cc-414d-bf0f-16e92168d249" providerId="ADAL" clId="{BF3AC742-65E6-41DF-A930-74E4E649C633}" dt="2025-11-01T13:20:03.554" v="22" actId="255"/>
          <ac:spMkLst>
            <pc:docMk/>
            <pc:sldMk cId="0" sldId="263"/>
            <ac:spMk id="6" creationId="{00000000-0000-0000-0000-000000000000}"/>
          </ac:spMkLst>
        </pc:spChg>
        <pc:grpChg chg="mod">
          <ac:chgData name="Florentina Manolache" userId="39b934d9-91cc-414d-bf0f-16e92168d249" providerId="ADAL" clId="{BF3AC742-65E6-41DF-A930-74E4E649C633}" dt="2025-11-02T13:42:22.231" v="117" actId="1076"/>
          <ac:grpSpMkLst>
            <pc:docMk/>
            <pc:sldMk cId="0" sldId="263"/>
            <ac:grpSpMk id="9" creationId="{00000000-0000-0000-0000-000000000000}"/>
          </ac:grpSpMkLst>
        </pc:grpChg>
      </pc:sldChg>
      <pc:sldChg chg="modSp mod">
        <pc:chgData name="Florentina Manolache" userId="39b934d9-91cc-414d-bf0f-16e92168d249" providerId="ADAL" clId="{BF3AC742-65E6-41DF-A930-74E4E649C633}" dt="2025-11-01T13:20:39.445" v="28" actId="33524"/>
        <pc:sldMkLst>
          <pc:docMk/>
          <pc:sldMk cId="0" sldId="264"/>
        </pc:sldMkLst>
        <pc:spChg chg="mod">
          <ac:chgData name="Florentina Manolache" userId="39b934d9-91cc-414d-bf0f-16e92168d249" providerId="ADAL" clId="{BF3AC742-65E6-41DF-A930-74E4E649C633}" dt="2025-11-01T13:20:39.445" v="28" actId="33524"/>
          <ac:spMkLst>
            <pc:docMk/>
            <pc:sldMk cId="0" sldId="264"/>
            <ac:spMk id="21" creationId="{00000000-0000-0000-0000-000000000000}"/>
          </ac:spMkLst>
        </pc:spChg>
      </pc:sldChg>
      <pc:sldChg chg="addSp delSp modSp mod ord setBg">
        <pc:chgData name="Florentina Manolache" userId="39b934d9-91cc-414d-bf0f-16e92168d249" providerId="ADAL" clId="{BF3AC742-65E6-41DF-A930-74E4E649C633}" dt="2025-11-06T17:54:03.131" v="224"/>
        <pc:sldMkLst>
          <pc:docMk/>
          <pc:sldMk cId="0" sldId="265"/>
        </pc:sldMkLst>
        <pc:spChg chg="mod">
          <ac:chgData name="Florentina Manolache" userId="39b934d9-91cc-414d-bf0f-16e92168d249" providerId="ADAL" clId="{BF3AC742-65E6-41DF-A930-74E4E649C633}" dt="2025-11-01T13:24:20.813" v="52" actId="26606"/>
          <ac:spMkLst>
            <pc:docMk/>
            <pc:sldMk cId="0" sldId="265"/>
            <ac:spMk id="2" creationId="{00000000-0000-0000-0000-000000000000}"/>
          </ac:spMkLst>
        </pc:spChg>
        <pc:spChg chg="add del mod">
          <ac:chgData name="Florentina Manolache" userId="39b934d9-91cc-414d-bf0f-16e92168d249" providerId="ADAL" clId="{BF3AC742-65E6-41DF-A930-74E4E649C633}" dt="2025-11-02T13:38:45.711" v="86" actId="1076"/>
          <ac:spMkLst>
            <pc:docMk/>
            <pc:sldMk cId="0" sldId="265"/>
            <ac:spMk id="3" creationId="{00000000-0000-0000-0000-000000000000}"/>
          </ac:spMkLst>
        </pc:spChg>
        <pc:spChg chg="add">
          <ac:chgData name="Florentina Manolache" userId="39b934d9-91cc-414d-bf0f-16e92168d249" providerId="ADAL" clId="{BF3AC742-65E6-41DF-A930-74E4E649C633}" dt="2025-11-01T13:24:20.813" v="52" actId="26606"/>
          <ac:spMkLst>
            <pc:docMk/>
            <pc:sldMk cId="0" sldId="265"/>
            <ac:spMk id="9" creationId="{70DFC902-7D23-471A-B557-B6B6917D7A0D}"/>
          </ac:spMkLst>
        </pc:spChg>
        <pc:spChg chg="add">
          <ac:chgData name="Florentina Manolache" userId="39b934d9-91cc-414d-bf0f-16e92168d249" providerId="ADAL" clId="{BF3AC742-65E6-41DF-A930-74E4E649C633}" dt="2025-11-01T13:24:20.813" v="52" actId="26606"/>
          <ac:spMkLst>
            <pc:docMk/>
            <pc:sldMk cId="0" sldId="265"/>
            <ac:spMk id="11" creationId="{A55D5633-D557-4DCA-982C-FF36EB7A1C00}"/>
          </ac:spMkLst>
        </pc:spChg>
        <pc:spChg chg="add">
          <ac:chgData name="Florentina Manolache" userId="39b934d9-91cc-414d-bf0f-16e92168d249" providerId="ADAL" clId="{BF3AC742-65E6-41DF-A930-74E4E649C633}" dt="2025-11-01T13:24:20.813" v="52" actId="26606"/>
          <ac:spMkLst>
            <pc:docMk/>
            <pc:sldMk cId="0" sldId="265"/>
            <ac:spMk id="13" creationId="{450D3AD2-FA80-415F-A9CE-54D884561CD7}"/>
          </ac:spMkLst>
        </pc:spChg>
      </pc:sldChg>
      <pc:sldChg chg="addSp modSp new mod ord setBg">
        <pc:chgData name="Florentina Manolache" userId="39b934d9-91cc-414d-bf0f-16e92168d249" providerId="ADAL" clId="{BF3AC742-65E6-41DF-A930-74E4E649C633}" dt="2025-11-06T17:59:45.027" v="241" actId="114"/>
        <pc:sldMkLst>
          <pc:docMk/>
          <pc:sldMk cId="1810445901" sldId="266"/>
        </pc:sldMkLst>
        <pc:spChg chg="add mod">
          <ac:chgData name="Florentina Manolache" userId="39b934d9-91cc-414d-bf0f-16e92168d249" providerId="ADAL" clId="{BF3AC742-65E6-41DF-A930-74E4E649C633}" dt="2025-11-06T17:59:45.027" v="241" actId="114"/>
          <ac:spMkLst>
            <pc:docMk/>
            <pc:sldMk cId="1810445901" sldId="266"/>
            <ac:spMk id="3" creationId="{A9D16044-205F-9EF8-AE07-042D6F3F9AA3}"/>
          </ac:spMkLst>
        </pc:spChg>
        <pc:spChg chg="add mod">
          <ac:chgData name="Florentina Manolache" userId="39b934d9-91cc-414d-bf0f-16e92168d249" providerId="ADAL" clId="{BF3AC742-65E6-41DF-A930-74E4E649C633}" dt="2025-11-01T13:25:17.858" v="65" actId="20577"/>
          <ac:spMkLst>
            <pc:docMk/>
            <pc:sldMk cId="1810445901" sldId="266"/>
            <ac:spMk id="4" creationId="{8B95A7E0-E1CB-11DB-9EED-EE64948FC61F}"/>
          </ac:spMkLst>
        </pc:spChg>
        <pc:spChg chg="add">
          <ac:chgData name="Florentina Manolache" userId="39b934d9-91cc-414d-bf0f-16e92168d249" providerId="ADAL" clId="{BF3AC742-65E6-41DF-A930-74E4E649C633}" dt="2025-11-01T13:24:27.902" v="53" actId="26606"/>
          <ac:spMkLst>
            <pc:docMk/>
            <pc:sldMk cId="1810445901" sldId="266"/>
            <ac:spMk id="8" creationId="{70DFC902-7D23-471A-B557-B6B6917D7A0D}"/>
          </ac:spMkLst>
        </pc:spChg>
        <pc:spChg chg="add">
          <ac:chgData name="Florentina Manolache" userId="39b934d9-91cc-414d-bf0f-16e92168d249" providerId="ADAL" clId="{BF3AC742-65E6-41DF-A930-74E4E649C633}" dt="2025-11-01T13:24:27.902" v="53" actId="26606"/>
          <ac:spMkLst>
            <pc:docMk/>
            <pc:sldMk cId="1810445901" sldId="266"/>
            <ac:spMk id="10" creationId="{A55D5633-D557-4DCA-982C-FF36EB7A1C00}"/>
          </ac:spMkLst>
        </pc:spChg>
        <pc:spChg chg="add">
          <ac:chgData name="Florentina Manolache" userId="39b934d9-91cc-414d-bf0f-16e92168d249" providerId="ADAL" clId="{BF3AC742-65E6-41DF-A930-74E4E649C633}" dt="2025-11-01T13:24:27.902" v="53" actId="26606"/>
          <ac:spMkLst>
            <pc:docMk/>
            <pc:sldMk cId="1810445901" sldId="266"/>
            <ac:spMk id="12" creationId="{450D3AD2-FA80-415F-A9CE-54D884561CD7}"/>
          </ac:spMkLst>
        </pc:spChg>
      </pc:sldChg>
      <pc:sldChg chg="addSp delSp modSp new mod setBg addAnim delAnim">
        <pc:chgData name="Florentina Manolache" userId="39b934d9-91cc-414d-bf0f-16e92168d249" providerId="ADAL" clId="{BF3AC742-65E6-41DF-A930-74E4E649C633}" dt="2025-11-02T13:44:54.285" v="188"/>
        <pc:sldMkLst>
          <pc:docMk/>
          <pc:sldMk cId="2661284378" sldId="267"/>
        </pc:sldMkLst>
        <pc:spChg chg="mod">
          <ac:chgData name="Florentina Manolache" userId="39b934d9-91cc-414d-bf0f-16e92168d249" providerId="ADAL" clId="{BF3AC742-65E6-41DF-A930-74E4E649C633}" dt="2025-11-02T13:44:54.284" v="186" actId="26606"/>
          <ac:spMkLst>
            <pc:docMk/>
            <pc:sldMk cId="2661284378" sldId="267"/>
            <ac:spMk id="2" creationId="{DFC40FB3-F171-7243-1D5E-156043AFC051}"/>
          </ac:spMkLst>
        </pc:spChg>
        <pc:spChg chg="mod">
          <ac:chgData name="Florentina Manolache" userId="39b934d9-91cc-414d-bf0f-16e92168d249" providerId="ADAL" clId="{BF3AC742-65E6-41DF-A930-74E4E649C633}" dt="2025-11-02T13:44:54.284" v="186" actId="26606"/>
          <ac:spMkLst>
            <pc:docMk/>
            <pc:sldMk cId="2661284378" sldId="267"/>
            <ac:spMk id="3" creationId="{9192EAD8-BBF5-5137-5BEA-866FFD01A5E8}"/>
          </ac:spMkLst>
        </pc:spChg>
        <pc:spChg chg="add">
          <ac:chgData name="Florentina Manolache" userId="39b934d9-91cc-414d-bf0f-16e92168d249" providerId="ADAL" clId="{BF3AC742-65E6-41DF-A930-74E4E649C633}" dt="2025-11-02T13:44:54.284" v="186" actId="26606"/>
          <ac:spMkLst>
            <pc:docMk/>
            <pc:sldMk cId="2661284378" sldId="267"/>
            <ac:spMk id="36" creationId="{0E30439A-8A5B-46EC-8283-9B6B031D40D0}"/>
          </ac:spMkLst>
        </pc:spChg>
        <pc:spChg chg="add">
          <ac:chgData name="Florentina Manolache" userId="39b934d9-91cc-414d-bf0f-16e92168d249" providerId="ADAL" clId="{BF3AC742-65E6-41DF-A930-74E4E649C633}" dt="2025-11-02T13:44:54.284" v="186" actId="26606"/>
          <ac:spMkLst>
            <pc:docMk/>
            <pc:sldMk cId="2661284378" sldId="267"/>
            <ac:spMk id="37" creationId="{5CEAD642-85CF-4750-8432-7C80C901F001}"/>
          </ac:spMkLst>
        </pc:spChg>
        <pc:spChg chg="add">
          <ac:chgData name="Florentina Manolache" userId="39b934d9-91cc-414d-bf0f-16e92168d249" providerId="ADAL" clId="{BF3AC742-65E6-41DF-A930-74E4E649C633}" dt="2025-11-02T13:44:54.284" v="186" actId="26606"/>
          <ac:spMkLst>
            <pc:docMk/>
            <pc:sldMk cId="2661284378" sldId="267"/>
            <ac:spMk id="38" creationId="{FA33EEAE-15D5-4119-8C1E-89D943F911EF}"/>
          </ac:spMkLst>
        </pc:spChg>
        <pc:spChg chg="add">
          <ac:chgData name="Florentina Manolache" userId="39b934d9-91cc-414d-bf0f-16e92168d249" providerId="ADAL" clId="{BF3AC742-65E6-41DF-A930-74E4E649C633}" dt="2025-11-02T13:44:54.284" v="186" actId="26606"/>
          <ac:spMkLst>
            <pc:docMk/>
            <pc:sldMk cId="2661284378" sldId="267"/>
            <ac:spMk id="39" creationId="{730D8B3B-9B80-4025-B934-26DC7D7CD231}"/>
          </ac:spMkLst>
        </pc:spChg>
        <pc:spChg chg="add">
          <ac:chgData name="Florentina Manolache" userId="39b934d9-91cc-414d-bf0f-16e92168d249" providerId="ADAL" clId="{BF3AC742-65E6-41DF-A930-74E4E649C633}" dt="2025-11-02T13:44:54.284" v="186" actId="26606"/>
          <ac:spMkLst>
            <pc:docMk/>
            <pc:sldMk cId="2661284378" sldId="267"/>
            <ac:spMk id="40" creationId="{B5A1B09C-1565-46F8-B70F-621C5EB48A09}"/>
          </ac:spMkLst>
        </pc:spChg>
        <pc:spChg chg="add">
          <ac:chgData name="Florentina Manolache" userId="39b934d9-91cc-414d-bf0f-16e92168d249" providerId="ADAL" clId="{BF3AC742-65E6-41DF-A930-74E4E649C633}" dt="2025-11-02T13:44:54.284" v="186" actId="26606"/>
          <ac:spMkLst>
            <pc:docMk/>
            <pc:sldMk cId="2661284378" sldId="267"/>
            <ac:spMk id="41" creationId="{8C516CC8-80AC-446C-A56E-9F54B7210402}"/>
          </ac:spMkLst>
        </pc:spChg>
        <pc:spChg chg="add">
          <ac:chgData name="Florentina Manolache" userId="39b934d9-91cc-414d-bf0f-16e92168d249" providerId="ADAL" clId="{BF3AC742-65E6-41DF-A930-74E4E649C633}" dt="2025-11-02T13:44:54.284" v="186" actId="26606"/>
          <ac:spMkLst>
            <pc:docMk/>
            <pc:sldMk cId="2661284378" sldId="267"/>
            <ac:spMk id="42" creationId="{53947E58-F088-49F1-A3D1-DEA690192E8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8EA015-E45C-4CC1-8A70-6298E94DB08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A1CA68A-E088-4127-9BDD-0497FBF82852}">
      <dgm:prSet/>
      <dgm:spPr/>
      <dgm:t>
        <a:bodyPr/>
        <a:lstStyle/>
        <a:p>
          <a:r>
            <a:rPr lang="en-US"/>
            <a:t>Any digital transformation within the healthcare industry will be efficient, accessible, and resultative of the system (Fleming et al., 2025).</a:t>
          </a:r>
        </a:p>
      </dgm:t>
    </dgm:pt>
    <dgm:pt modelId="{5F292696-05F7-4AB9-83A1-5C852D5FCC59}" type="parTrans" cxnId="{ADD3FADE-6792-4804-93C9-C57CB4E74527}">
      <dgm:prSet/>
      <dgm:spPr/>
      <dgm:t>
        <a:bodyPr/>
        <a:lstStyle/>
        <a:p>
          <a:endParaRPr lang="en-US"/>
        </a:p>
      </dgm:t>
    </dgm:pt>
    <dgm:pt modelId="{8CA0A5B4-9AFA-410D-8E40-9334C7DBF2EF}" type="sibTrans" cxnId="{ADD3FADE-6792-4804-93C9-C57CB4E74527}">
      <dgm:prSet/>
      <dgm:spPr/>
      <dgm:t>
        <a:bodyPr/>
        <a:lstStyle/>
        <a:p>
          <a:endParaRPr lang="en-US"/>
        </a:p>
      </dgm:t>
    </dgm:pt>
    <dgm:pt modelId="{6D1BD4A9-38FD-4F1E-B7B6-1E8E199F33A7}">
      <dgm:prSet/>
      <dgm:spPr/>
      <dgm:t>
        <a:bodyPr/>
        <a:lstStyle/>
        <a:p>
          <a:r>
            <a:rPr lang="en-US"/>
            <a:t>Telehealth has the capability of performing remote consultations, thus enhancing access to healthcare to patients (Alharbi et al., 2024).</a:t>
          </a:r>
        </a:p>
      </dgm:t>
    </dgm:pt>
    <dgm:pt modelId="{2236EF29-FC3E-47A9-BC82-B4B44CE48B8C}" type="parTrans" cxnId="{346A7C61-40BD-475C-A38D-B784076DD210}">
      <dgm:prSet/>
      <dgm:spPr/>
      <dgm:t>
        <a:bodyPr/>
        <a:lstStyle/>
        <a:p>
          <a:endParaRPr lang="en-US"/>
        </a:p>
      </dgm:t>
    </dgm:pt>
    <dgm:pt modelId="{B509BBC4-8775-4239-B837-870B364A6EDD}" type="sibTrans" cxnId="{346A7C61-40BD-475C-A38D-B784076DD210}">
      <dgm:prSet/>
      <dgm:spPr/>
      <dgm:t>
        <a:bodyPr/>
        <a:lstStyle/>
        <a:p>
          <a:endParaRPr lang="en-US"/>
        </a:p>
      </dgm:t>
    </dgm:pt>
    <dgm:pt modelId="{9DF3FFA8-D296-4EAD-9145-6223A331E2B9}">
      <dgm:prSet/>
      <dgm:spPr/>
      <dgm:t>
        <a:bodyPr/>
        <a:lstStyle/>
        <a:p>
          <a:r>
            <a:rPr lang="en-US"/>
            <a:t>Telehealth is among the digital tools that have been largely adopted by NHS to handle the increased number of business (Almeman, 2024).</a:t>
          </a:r>
        </a:p>
      </dgm:t>
    </dgm:pt>
    <dgm:pt modelId="{64AA900B-DFC0-4EE8-8EDE-2E79D669DF4D}" type="parTrans" cxnId="{59D66B56-67BD-44C0-A0F8-0BEA43362383}">
      <dgm:prSet/>
      <dgm:spPr/>
      <dgm:t>
        <a:bodyPr/>
        <a:lstStyle/>
        <a:p>
          <a:endParaRPr lang="en-US"/>
        </a:p>
      </dgm:t>
    </dgm:pt>
    <dgm:pt modelId="{B99A3451-7EB6-47D5-9EA0-5734BE4F53D0}" type="sibTrans" cxnId="{59D66B56-67BD-44C0-A0F8-0BEA43362383}">
      <dgm:prSet/>
      <dgm:spPr/>
      <dgm:t>
        <a:bodyPr/>
        <a:lstStyle/>
        <a:p>
          <a:endParaRPr lang="en-US"/>
        </a:p>
      </dgm:t>
    </dgm:pt>
    <dgm:pt modelId="{1B1F9D52-FBD1-458C-A6FC-7E657FFEDCA8}" type="pres">
      <dgm:prSet presAssocID="{E08EA015-E45C-4CC1-8A70-6298E94DB085}" presName="linear" presStyleCnt="0">
        <dgm:presLayoutVars>
          <dgm:animLvl val="lvl"/>
          <dgm:resizeHandles val="exact"/>
        </dgm:presLayoutVars>
      </dgm:prSet>
      <dgm:spPr/>
    </dgm:pt>
    <dgm:pt modelId="{3520CEF9-2657-4C80-9620-23155C565F8D}" type="pres">
      <dgm:prSet presAssocID="{0A1CA68A-E088-4127-9BDD-0497FBF82852}" presName="parentText" presStyleLbl="node1" presStyleIdx="0" presStyleCnt="3">
        <dgm:presLayoutVars>
          <dgm:chMax val="0"/>
          <dgm:bulletEnabled val="1"/>
        </dgm:presLayoutVars>
      </dgm:prSet>
      <dgm:spPr/>
    </dgm:pt>
    <dgm:pt modelId="{7483251B-E9D0-4025-BC16-A65F967EB228}" type="pres">
      <dgm:prSet presAssocID="{8CA0A5B4-9AFA-410D-8E40-9334C7DBF2EF}" presName="spacer" presStyleCnt="0"/>
      <dgm:spPr/>
    </dgm:pt>
    <dgm:pt modelId="{A430C4B0-8F2A-4C38-8160-0EE4A6282CD8}" type="pres">
      <dgm:prSet presAssocID="{6D1BD4A9-38FD-4F1E-B7B6-1E8E199F33A7}" presName="parentText" presStyleLbl="node1" presStyleIdx="1" presStyleCnt="3">
        <dgm:presLayoutVars>
          <dgm:chMax val="0"/>
          <dgm:bulletEnabled val="1"/>
        </dgm:presLayoutVars>
      </dgm:prSet>
      <dgm:spPr/>
    </dgm:pt>
    <dgm:pt modelId="{04970628-B868-461A-B3C6-A2F0EAA8DBBF}" type="pres">
      <dgm:prSet presAssocID="{B509BBC4-8775-4239-B837-870B364A6EDD}" presName="spacer" presStyleCnt="0"/>
      <dgm:spPr/>
    </dgm:pt>
    <dgm:pt modelId="{566E5607-AA90-4D20-BB59-AB20236C4B1A}" type="pres">
      <dgm:prSet presAssocID="{9DF3FFA8-D296-4EAD-9145-6223A331E2B9}" presName="parentText" presStyleLbl="node1" presStyleIdx="2" presStyleCnt="3">
        <dgm:presLayoutVars>
          <dgm:chMax val="0"/>
          <dgm:bulletEnabled val="1"/>
        </dgm:presLayoutVars>
      </dgm:prSet>
      <dgm:spPr/>
    </dgm:pt>
  </dgm:ptLst>
  <dgm:cxnLst>
    <dgm:cxn modelId="{6340F31E-DEBF-49DF-A7B2-4B3DABFC7F4B}" type="presOf" srcId="{E08EA015-E45C-4CC1-8A70-6298E94DB085}" destId="{1B1F9D52-FBD1-458C-A6FC-7E657FFEDCA8}" srcOrd="0" destOrd="0" presId="urn:microsoft.com/office/officeart/2005/8/layout/vList2"/>
    <dgm:cxn modelId="{7EFF2C3F-3731-4773-9E32-A418AAD43868}" type="presOf" srcId="{6D1BD4A9-38FD-4F1E-B7B6-1E8E199F33A7}" destId="{A430C4B0-8F2A-4C38-8160-0EE4A6282CD8}" srcOrd="0" destOrd="0" presId="urn:microsoft.com/office/officeart/2005/8/layout/vList2"/>
    <dgm:cxn modelId="{346A7C61-40BD-475C-A38D-B784076DD210}" srcId="{E08EA015-E45C-4CC1-8A70-6298E94DB085}" destId="{6D1BD4A9-38FD-4F1E-B7B6-1E8E199F33A7}" srcOrd="1" destOrd="0" parTransId="{2236EF29-FC3E-47A9-BC82-B4B44CE48B8C}" sibTransId="{B509BBC4-8775-4239-B837-870B364A6EDD}"/>
    <dgm:cxn modelId="{59D66B56-67BD-44C0-A0F8-0BEA43362383}" srcId="{E08EA015-E45C-4CC1-8A70-6298E94DB085}" destId="{9DF3FFA8-D296-4EAD-9145-6223A331E2B9}" srcOrd="2" destOrd="0" parTransId="{64AA900B-DFC0-4EE8-8EDE-2E79D669DF4D}" sibTransId="{B99A3451-7EB6-47D5-9EA0-5734BE4F53D0}"/>
    <dgm:cxn modelId="{ECA6298F-A6B4-4C52-B6F5-48CFEE528184}" type="presOf" srcId="{0A1CA68A-E088-4127-9BDD-0497FBF82852}" destId="{3520CEF9-2657-4C80-9620-23155C565F8D}" srcOrd="0" destOrd="0" presId="urn:microsoft.com/office/officeart/2005/8/layout/vList2"/>
    <dgm:cxn modelId="{ADD3FADE-6792-4804-93C9-C57CB4E74527}" srcId="{E08EA015-E45C-4CC1-8A70-6298E94DB085}" destId="{0A1CA68A-E088-4127-9BDD-0497FBF82852}" srcOrd="0" destOrd="0" parTransId="{5F292696-05F7-4AB9-83A1-5C852D5FCC59}" sibTransId="{8CA0A5B4-9AFA-410D-8E40-9334C7DBF2EF}"/>
    <dgm:cxn modelId="{54903BED-6404-4FAE-ADEF-DB297E37E429}" type="presOf" srcId="{9DF3FFA8-D296-4EAD-9145-6223A331E2B9}" destId="{566E5607-AA90-4D20-BB59-AB20236C4B1A}" srcOrd="0" destOrd="0" presId="urn:microsoft.com/office/officeart/2005/8/layout/vList2"/>
    <dgm:cxn modelId="{41B55126-211A-46BD-A57C-58B8994EAA3B}" type="presParOf" srcId="{1B1F9D52-FBD1-458C-A6FC-7E657FFEDCA8}" destId="{3520CEF9-2657-4C80-9620-23155C565F8D}" srcOrd="0" destOrd="0" presId="urn:microsoft.com/office/officeart/2005/8/layout/vList2"/>
    <dgm:cxn modelId="{5445743F-9E49-472F-B33F-BCF2AF3690DC}" type="presParOf" srcId="{1B1F9D52-FBD1-458C-A6FC-7E657FFEDCA8}" destId="{7483251B-E9D0-4025-BC16-A65F967EB228}" srcOrd="1" destOrd="0" presId="urn:microsoft.com/office/officeart/2005/8/layout/vList2"/>
    <dgm:cxn modelId="{99C1480A-BF68-46AC-86A9-794D2D0C537B}" type="presParOf" srcId="{1B1F9D52-FBD1-458C-A6FC-7E657FFEDCA8}" destId="{A430C4B0-8F2A-4C38-8160-0EE4A6282CD8}" srcOrd="2" destOrd="0" presId="urn:microsoft.com/office/officeart/2005/8/layout/vList2"/>
    <dgm:cxn modelId="{EB10F7DD-26B4-46DE-A314-8EAC0E6DA41D}" type="presParOf" srcId="{1B1F9D52-FBD1-458C-A6FC-7E657FFEDCA8}" destId="{04970628-B868-461A-B3C6-A2F0EAA8DBBF}" srcOrd="3" destOrd="0" presId="urn:microsoft.com/office/officeart/2005/8/layout/vList2"/>
    <dgm:cxn modelId="{85E2C6C6-3799-4FF4-82AC-729717F3ADF5}" type="presParOf" srcId="{1B1F9D52-FBD1-458C-A6FC-7E657FFEDCA8}" destId="{566E5607-AA90-4D20-BB59-AB20236C4B1A}"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0CEF9-2657-4C80-9620-23155C565F8D}">
      <dsp:nvSpPr>
        <dsp:cNvPr id="0" name=""/>
        <dsp:cNvSpPr/>
      </dsp:nvSpPr>
      <dsp:spPr>
        <a:xfrm>
          <a:off x="0" y="51657"/>
          <a:ext cx="8955687" cy="1759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Any digital transformation within the healthcare industry will be efficient, accessible, and resultative of the system (Fleming et al., 2025).</a:t>
          </a:r>
        </a:p>
      </dsp:txBody>
      <dsp:txXfrm>
        <a:off x="85900" y="137557"/>
        <a:ext cx="8783887" cy="1587880"/>
      </dsp:txXfrm>
    </dsp:sp>
    <dsp:sp modelId="{A430C4B0-8F2A-4C38-8160-0EE4A6282CD8}">
      <dsp:nvSpPr>
        <dsp:cNvPr id="0" name=""/>
        <dsp:cNvSpPr/>
      </dsp:nvSpPr>
      <dsp:spPr>
        <a:xfrm>
          <a:off x="0" y="1903498"/>
          <a:ext cx="8955687" cy="1759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Telehealth has the capability of performing remote consultations, thus enhancing access to healthcare to patients (Alharbi et al., 2024).</a:t>
          </a:r>
        </a:p>
      </dsp:txBody>
      <dsp:txXfrm>
        <a:off x="85900" y="1989398"/>
        <a:ext cx="8783887" cy="1587880"/>
      </dsp:txXfrm>
    </dsp:sp>
    <dsp:sp modelId="{566E5607-AA90-4D20-BB59-AB20236C4B1A}">
      <dsp:nvSpPr>
        <dsp:cNvPr id="0" name=""/>
        <dsp:cNvSpPr/>
      </dsp:nvSpPr>
      <dsp:spPr>
        <a:xfrm>
          <a:off x="0" y="3755338"/>
          <a:ext cx="8955687" cy="1759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Telehealth is among the digital tools that have been largely adopted by NHS to handle the increased number of business (Almeman, 2024).</a:t>
          </a:r>
        </a:p>
      </dsp:txBody>
      <dsp:txXfrm>
        <a:off x="85900" y="3841238"/>
        <a:ext cx="8783887" cy="15878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sv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38" y="266700"/>
            <a:ext cx="18289137" cy="10636391"/>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68518" b="-68518"/>
            </a:stretch>
          </a:blipFill>
        </p:spPr>
        <p:txBody>
          <a:bodyPr/>
          <a:lstStyle/>
          <a:p>
            <a:r>
              <a:rPr lang="en-GB" dirty="0"/>
              <a:t>:</a:t>
            </a:r>
            <a:endParaRPr lang="en-GB"/>
          </a:p>
        </p:txBody>
      </p:sp>
      <p:sp>
        <p:nvSpPr>
          <p:cNvPr id="3" name="Freeform 3"/>
          <p:cNvSpPr/>
          <p:nvPr/>
        </p:nvSpPr>
        <p:spPr>
          <a:xfrm>
            <a:off x="15860002" y="8551330"/>
            <a:ext cx="1399298" cy="628412"/>
          </a:xfrm>
          <a:custGeom>
            <a:avLst/>
            <a:gdLst/>
            <a:ahLst/>
            <a:cxnLst/>
            <a:rect l="l" t="t" r="r" b="b"/>
            <a:pathLst>
              <a:path w="1399298" h="628412">
                <a:moveTo>
                  <a:pt x="0" y="0"/>
                </a:moveTo>
                <a:lnTo>
                  <a:pt x="1399298" y="0"/>
                </a:lnTo>
                <a:lnTo>
                  <a:pt x="1399298" y="628412"/>
                </a:lnTo>
                <a:lnTo>
                  <a:pt x="0" y="6284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717285" y="631445"/>
            <a:ext cx="2790702" cy="1213349"/>
          </a:xfrm>
          <a:custGeom>
            <a:avLst/>
            <a:gdLst/>
            <a:ahLst/>
            <a:cxnLst/>
            <a:rect l="l" t="t" r="r" b="b"/>
            <a:pathLst>
              <a:path w="2790702" h="1213349">
                <a:moveTo>
                  <a:pt x="0" y="0"/>
                </a:moveTo>
                <a:lnTo>
                  <a:pt x="2790702" y="0"/>
                </a:lnTo>
                <a:lnTo>
                  <a:pt x="2790702" y="1213349"/>
                </a:lnTo>
                <a:lnTo>
                  <a:pt x="0" y="1213349"/>
                </a:lnTo>
                <a:lnTo>
                  <a:pt x="0" y="0"/>
                </a:lnTo>
                <a:close/>
              </a:path>
            </a:pathLst>
          </a:custGeom>
          <a:blipFill>
            <a:blip r:embed="rId5"/>
            <a:stretch>
              <a:fillRect/>
            </a:stretch>
          </a:blipFill>
        </p:spPr>
        <p:txBody>
          <a:bodyPr/>
          <a:lstStyle/>
          <a:p>
            <a:endParaRPr lang="en-GB"/>
          </a:p>
        </p:txBody>
      </p:sp>
      <p:sp>
        <p:nvSpPr>
          <p:cNvPr id="5" name="TextBox 5"/>
          <p:cNvSpPr txBox="1"/>
          <p:nvPr/>
        </p:nvSpPr>
        <p:spPr>
          <a:xfrm>
            <a:off x="875936" y="2786839"/>
            <a:ext cx="15831277" cy="3585354"/>
          </a:xfrm>
          <a:prstGeom prst="rect">
            <a:avLst/>
          </a:prstGeom>
        </p:spPr>
        <p:txBody>
          <a:bodyPr lIns="0" tIns="0" rIns="0" bIns="0" rtlCol="0" anchor="t">
            <a:spAutoFit/>
          </a:bodyPr>
          <a:lstStyle/>
          <a:p>
            <a:pPr algn="l">
              <a:lnSpc>
                <a:spcPts val="9779"/>
              </a:lnSpc>
            </a:pPr>
            <a:r>
              <a:rPr lang="en-US" sz="4612" spc="-161">
                <a:solidFill>
                  <a:srgbClr val="FFFFFF"/>
                </a:solidFill>
                <a:latin typeface="Helvetica World"/>
                <a:ea typeface="Helvetica World"/>
                <a:cs typeface="Helvetica World"/>
                <a:sym typeface="Helvetica World"/>
              </a:rPr>
              <a:t>Programme: BSc (Hons) Health and Social Care</a:t>
            </a:r>
          </a:p>
          <a:p>
            <a:pPr algn="l">
              <a:lnSpc>
                <a:spcPts val="9779"/>
              </a:lnSpc>
            </a:pPr>
            <a:r>
              <a:rPr lang="en-US" sz="4612" spc="-161">
                <a:solidFill>
                  <a:srgbClr val="FFFFFF"/>
                </a:solidFill>
                <a:latin typeface="Helvetica World"/>
                <a:ea typeface="Helvetica World"/>
                <a:cs typeface="Helvetica World"/>
                <a:sym typeface="Helvetica World"/>
              </a:rPr>
              <a:t>Module: Digital Transformation in the Health and Care Professions</a:t>
            </a:r>
          </a:p>
          <a:p>
            <a:pPr algn="l">
              <a:lnSpc>
                <a:spcPts val="9779"/>
              </a:lnSpc>
            </a:pPr>
            <a:r>
              <a:rPr lang="en-US" sz="4612" spc="-161">
                <a:solidFill>
                  <a:srgbClr val="FFFFFF"/>
                </a:solidFill>
                <a:latin typeface="Helvetica World"/>
                <a:ea typeface="Helvetica World"/>
                <a:cs typeface="Helvetica World"/>
                <a:sym typeface="Helvetica World"/>
              </a:rPr>
              <a:t>Component 2 - Oral Presentation  </a:t>
            </a:r>
          </a:p>
        </p:txBody>
      </p:sp>
      <p:sp>
        <p:nvSpPr>
          <p:cNvPr id="8" name="TextBox 7">
            <a:extLst>
              <a:ext uri="{FF2B5EF4-FFF2-40B4-BE49-F238E27FC236}">
                <a16:creationId xmlns:a16="http://schemas.microsoft.com/office/drawing/2014/main" id="{6F3E54DA-0224-CD77-73DE-284C9DC991A4}"/>
              </a:ext>
            </a:extLst>
          </p:cNvPr>
          <p:cNvSpPr txBox="1"/>
          <p:nvPr/>
        </p:nvSpPr>
        <p:spPr>
          <a:xfrm>
            <a:off x="1661756" y="8181998"/>
            <a:ext cx="7162800" cy="369332"/>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D48E8B19-942A-28CD-7DC8-CD08DE5737AC}"/>
              </a:ext>
            </a:extLst>
          </p:cNvPr>
          <p:cNvSpPr txBox="1"/>
          <p:nvPr/>
        </p:nvSpPr>
        <p:spPr>
          <a:xfrm>
            <a:off x="1028700" y="8953500"/>
            <a:ext cx="8077200" cy="954107"/>
          </a:xfrm>
          <a:prstGeom prst="rect">
            <a:avLst/>
          </a:prstGeom>
          <a:noFill/>
        </p:spPr>
        <p:txBody>
          <a:bodyPr wrap="square" rtlCol="0">
            <a:spAutoFit/>
          </a:bodyPr>
          <a:lstStyle/>
          <a:p>
            <a:r>
              <a:rPr lang="en-GB" sz="2800" dirty="0">
                <a:solidFill>
                  <a:schemeClr val="bg1"/>
                </a:solidFill>
              </a:rPr>
              <a:t>Student name: Gabriela Emilia Gheorghe</a:t>
            </a:r>
          </a:p>
          <a:p>
            <a:r>
              <a:rPr lang="en-GB" sz="2800" dirty="0">
                <a:solidFill>
                  <a:schemeClr val="bg1"/>
                </a:solidFill>
              </a:rPr>
              <a:t>Student ID:2310506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7051A">
                <a:alpha val="100000"/>
              </a:srgbClr>
            </a:gs>
            <a:gs pos="100000">
              <a:srgbClr val="19174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1606531" y="3645211"/>
            <a:ext cx="1399298" cy="628412"/>
          </a:xfrm>
          <a:custGeom>
            <a:avLst/>
            <a:gdLst/>
            <a:ahLst/>
            <a:cxnLst/>
            <a:rect l="l" t="t" r="r" b="b"/>
            <a:pathLst>
              <a:path w="1399298" h="628412">
                <a:moveTo>
                  <a:pt x="0" y="0"/>
                </a:moveTo>
                <a:lnTo>
                  <a:pt x="1399299" y="0"/>
                </a:lnTo>
                <a:lnTo>
                  <a:pt x="1399299" y="628412"/>
                </a:lnTo>
                <a:lnTo>
                  <a:pt x="0" y="62841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1240771" y="1593542"/>
            <a:ext cx="6570755" cy="973088"/>
          </a:xfrm>
          <a:prstGeom prst="rect">
            <a:avLst/>
          </a:prstGeom>
        </p:spPr>
        <p:txBody>
          <a:bodyPr lIns="0" tIns="0" rIns="0" bIns="0" rtlCol="0" anchor="t">
            <a:spAutoFit/>
          </a:bodyPr>
          <a:lstStyle/>
          <a:p>
            <a:pPr algn="l">
              <a:lnSpc>
                <a:spcPts val="6741"/>
              </a:lnSpc>
            </a:pPr>
            <a:r>
              <a:rPr lang="en-US" sz="8426" spc="-294">
                <a:solidFill>
                  <a:srgbClr val="FFFFFF"/>
                </a:solidFill>
                <a:latin typeface="Helvetica World"/>
                <a:ea typeface="Helvetica World"/>
                <a:cs typeface="Helvetica World"/>
                <a:sym typeface="Helvetica World"/>
              </a:rPr>
              <a:t>Introduction</a:t>
            </a:r>
          </a:p>
        </p:txBody>
      </p:sp>
      <p:graphicFrame>
        <p:nvGraphicFramePr>
          <p:cNvPr id="8" name="TextBox 3">
            <a:extLst>
              <a:ext uri="{FF2B5EF4-FFF2-40B4-BE49-F238E27FC236}">
                <a16:creationId xmlns:a16="http://schemas.microsoft.com/office/drawing/2014/main" id="{3C5B9BE9-5251-1ED1-BADA-9584F71A066D}"/>
              </a:ext>
            </a:extLst>
          </p:cNvPr>
          <p:cNvGraphicFramePr/>
          <p:nvPr/>
        </p:nvGraphicFramePr>
        <p:xfrm>
          <a:off x="8303613" y="2317299"/>
          <a:ext cx="8955687" cy="55666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76300" y="1103347"/>
            <a:ext cx="9350758" cy="1833326"/>
          </a:xfrm>
          <a:prstGeom prst="rect">
            <a:avLst/>
          </a:prstGeom>
        </p:spPr>
        <p:txBody>
          <a:bodyPr lIns="0" tIns="0" rIns="0" bIns="0" rtlCol="0" anchor="t">
            <a:spAutoFit/>
          </a:bodyPr>
          <a:lstStyle/>
          <a:p>
            <a:pPr algn="l">
              <a:lnSpc>
                <a:spcPts val="6821"/>
              </a:lnSpc>
            </a:pPr>
            <a:r>
              <a:rPr lang="en-US" sz="8526" spc="-298">
                <a:solidFill>
                  <a:srgbClr val="000000"/>
                </a:solidFill>
                <a:latin typeface="Helvetica World"/>
                <a:ea typeface="Helvetica World"/>
                <a:cs typeface="Helvetica World"/>
                <a:sym typeface="Helvetica World"/>
              </a:rPr>
              <a:t>Digital transformation (Telehealth)</a:t>
            </a:r>
          </a:p>
        </p:txBody>
      </p:sp>
      <p:sp>
        <p:nvSpPr>
          <p:cNvPr id="5" name="TextBox 5"/>
          <p:cNvSpPr txBox="1"/>
          <p:nvPr/>
        </p:nvSpPr>
        <p:spPr>
          <a:xfrm>
            <a:off x="726423" y="3145145"/>
            <a:ext cx="9198358" cy="6286668"/>
          </a:xfrm>
          <a:prstGeom prst="rect">
            <a:avLst/>
          </a:prstGeom>
        </p:spPr>
        <p:txBody>
          <a:bodyPr lIns="0" tIns="0" rIns="0" bIns="0" rtlCol="0" anchor="t">
            <a:spAutoFit/>
          </a:bodyPr>
          <a:lstStyle/>
          <a:p>
            <a:pPr marL="646270" lvl="1" indent="-323135" algn="just">
              <a:lnSpc>
                <a:spcPts val="4190"/>
              </a:lnSpc>
              <a:buFont typeface="Arial"/>
              <a:buChar char="•"/>
            </a:pPr>
            <a:r>
              <a:rPr lang="en-US" sz="2993" dirty="0">
                <a:solidFill>
                  <a:srgbClr val="000000"/>
                </a:solidFill>
                <a:latin typeface="Poppins"/>
                <a:ea typeface="Poppins"/>
                <a:cs typeface="Poppins"/>
                <a:sym typeface="Poppins"/>
              </a:rPr>
              <a:t>Remote volume of consulting, patient monitoring, and health management applications that are a part of </a:t>
            </a:r>
            <a:r>
              <a:rPr lang="en-US" sz="2993" dirty="0" err="1">
                <a:solidFill>
                  <a:srgbClr val="000000"/>
                </a:solidFill>
                <a:latin typeface="Poppins"/>
                <a:ea typeface="Poppins"/>
                <a:cs typeface="Poppins"/>
                <a:sym typeface="Poppins"/>
              </a:rPr>
              <a:t>telehealth</a:t>
            </a:r>
            <a:r>
              <a:rPr lang="en-US" sz="2993" dirty="0">
                <a:solidFill>
                  <a:srgbClr val="000000"/>
                </a:solidFill>
                <a:latin typeface="Poppins"/>
                <a:ea typeface="Poppins"/>
                <a:cs typeface="Poppins"/>
                <a:sym typeface="Poppins"/>
              </a:rPr>
              <a:t> are more efficient (</a:t>
            </a:r>
            <a:r>
              <a:rPr lang="en-US" sz="2993" dirty="0" err="1">
                <a:solidFill>
                  <a:srgbClr val="000000"/>
                </a:solidFill>
                <a:latin typeface="Poppins"/>
                <a:ea typeface="Poppins"/>
                <a:cs typeface="Poppins"/>
                <a:sym typeface="Poppins"/>
              </a:rPr>
              <a:t>Ikwuanusi</a:t>
            </a:r>
            <a:r>
              <a:rPr lang="en-US" sz="2993" dirty="0">
                <a:solidFill>
                  <a:srgbClr val="000000"/>
                </a:solidFill>
                <a:latin typeface="Poppins"/>
                <a:ea typeface="Poppins"/>
                <a:cs typeface="Poppins"/>
                <a:sym typeface="Poppins"/>
              </a:rPr>
              <a:t> et al., 2024).</a:t>
            </a:r>
          </a:p>
          <a:p>
            <a:pPr marL="646270" lvl="1" indent="-323135" algn="just">
              <a:lnSpc>
                <a:spcPts val="4190"/>
              </a:lnSpc>
              <a:buFont typeface="Arial"/>
              <a:buChar char="•"/>
            </a:pPr>
            <a:r>
              <a:rPr lang="en-US" sz="2993" dirty="0">
                <a:solidFill>
                  <a:srgbClr val="000000"/>
                </a:solidFill>
                <a:latin typeface="Poppins"/>
                <a:ea typeface="Poppins"/>
                <a:cs typeface="Poppins"/>
                <a:sym typeface="Poppins"/>
              </a:rPr>
              <a:t>The pandemic has transformed the process of health care delivery by rapidly increasing the prevalence of </a:t>
            </a:r>
            <a:r>
              <a:rPr lang="en-US" sz="2993" dirty="0" err="1">
                <a:solidFill>
                  <a:srgbClr val="000000"/>
                </a:solidFill>
                <a:latin typeface="Poppins"/>
                <a:ea typeface="Poppins"/>
                <a:cs typeface="Poppins"/>
                <a:sym typeface="Poppins"/>
              </a:rPr>
              <a:t>telehealth</a:t>
            </a:r>
            <a:r>
              <a:rPr lang="en-US" sz="2993" dirty="0">
                <a:solidFill>
                  <a:srgbClr val="000000"/>
                </a:solidFill>
                <a:latin typeface="Poppins"/>
                <a:ea typeface="Poppins"/>
                <a:cs typeface="Poppins"/>
                <a:sym typeface="Poppins"/>
              </a:rPr>
              <a:t> (Alharbi et al., 2024).</a:t>
            </a:r>
          </a:p>
          <a:p>
            <a:pPr marL="646270" lvl="1" indent="-323135" algn="just">
              <a:lnSpc>
                <a:spcPts val="4190"/>
              </a:lnSpc>
              <a:buFont typeface="Arial"/>
              <a:buChar char="•"/>
            </a:pPr>
            <a:r>
              <a:rPr lang="en-US" sz="2993" dirty="0">
                <a:solidFill>
                  <a:srgbClr val="000000"/>
                </a:solidFill>
                <a:latin typeface="Poppins"/>
                <a:ea typeface="Poppins"/>
                <a:cs typeface="Poppins"/>
                <a:sym typeface="Poppins"/>
              </a:rPr>
              <a:t>This shift to digital healthcare was enabled by some of the NHS policies, such as the five year forward view and the NHS long term plan (Fleming et al., 2025).</a:t>
            </a:r>
          </a:p>
        </p:txBody>
      </p:sp>
      <p:sp>
        <p:nvSpPr>
          <p:cNvPr id="12" name="TextBox 12"/>
          <p:cNvSpPr txBox="1"/>
          <p:nvPr/>
        </p:nvSpPr>
        <p:spPr>
          <a:xfrm>
            <a:off x="14545573" y="1363497"/>
            <a:ext cx="1614428" cy="335520"/>
          </a:xfrm>
          <a:prstGeom prst="rect">
            <a:avLst/>
          </a:prstGeom>
        </p:spPr>
        <p:txBody>
          <a:bodyPr lIns="0" tIns="0" rIns="0" bIns="0" rtlCol="0" anchor="t">
            <a:spAutoFit/>
          </a:bodyPr>
          <a:lstStyle/>
          <a:p>
            <a:pPr algn="ctr">
              <a:lnSpc>
                <a:spcPts val="2694"/>
              </a:lnSpc>
              <a:spcBef>
                <a:spcPct val="0"/>
              </a:spcBef>
            </a:pPr>
            <a:r>
              <a:rPr lang="en-US" sz="1924">
                <a:solidFill>
                  <a:srgbClr val="FFFFFF"/>
                </a:solidFill>
                <a:latin typeface="Poppins"/>
                <a:ea typeface="Poppins"/>
                <a:cs typeface="Poppins"/>
                <a:sym typeface="Poppins"/>
              </a:rPr>
              <a:t>Accuracy</a:t>
            </a:r>
          </a:p>
        </p:txBody>
      </p:sp>
      <p:pic>
        <p:nvPicPr>
          <p:cNvPr id="4" name="Picture 3" descr="A person using a tablet&#10;&#10;AI-generated content may be incorrect.">
            <a:extLst>
              <a:ext uri="{FF2B5EF4-FFF2-40B4-BE49-F238E27FC236}">
                <a16:creationId xmlns:a16="http://schemas.microsoft.com/office/drawing/2014/main" id="{76F161DD-94F1-83A4-3CE4-BC81F2D56B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68000" y="2936673"/>
            <a:ext cx="7203517" cy="479762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07051A">
                <a:alpha val="100000"/>
              </a:srgbClr>
            </a:gs>
            <a:gs pos="100000">
              <a:srgbClr val="19174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rot="5400000">
            <a:off x="992488" y="4251565"/>
            <a:ext cx="1399298" cy="628412"/>
          </a:xfrm>
          <a:custGeom>
            <a:avLst/>
            <a:gdLst/>
            <a:ahLst/>
            <a:cxnLst/>
            <a:rect l="l" t="t" r="r" b="b"/>
            <a:pathLst>
              <a:path w="1399298" h="628412">
                <a:moveTo>
                  <a:pt x="0" y="0"/>
                </a:moveTo>
                <a:lnTo>
                  <a:pt x="1399299" y="0"/>
                </a:lnTo>
                <a:lnTo>
                  <a:pt x="1399299" y="628412"/>
                </a:lnTo>
                <a:lnTo>
                  <a:pt x="0" y="62841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2192000" y="574308"/>
            <a:ext cx="3991463" cy="3991463"/>
            <a:chOff x="0" y="0"/>
            <a:chExt cx="812800" cy="812800"/>
          </a:xfrm>
        </p:grpSpPr>
        <p:sp>
          <p:nvSpPr>
            <p:cNvPr id="4" name="Freeform 4"/>
            <p:cNvSpPr/>
            <p:nvPr/>
          </p:nvSpPr>
          <p:spPr>
            <a:xfrm>
              <a:off x="0" y="0"/>
              <a:ext cx="812800" cy="812800"/>
            </a:xfrm>
            <a:custGeom>
              <a:avLst/>
              <a:gdLst/>
              <a:ahLst/>
              <a:cxnLst/>
              <a:rect l="l" t="t" r="r" b="b"/>
              <a:pathLst>
                <a:path w="812800" h="812800">
                  <a:moveTo>
                    <a:pt x="21336" y="0"/>
                  </a:moveTo>
                  <a:lnTo>
                    <a:pt x="791464" y="0"/>
                  </a:lnTo>
                  <a:cubicBezTo>
                    <a:pt x="803248" y="0"/>
                    <a:pt x="812800" y="9552"/>
                    <a:pt x="812800" y="21336"/>
                  </a:cubicBezTo>
                  <a:lnTo>
                    <a:pt x="812800" y="791464"/>
                  </a:lnTo>
                  <a:cubicBezTo>
                    <a:pt x="812800" y="803248"/>
                    <a:pt x="803248" y="812800"/>
                    <a:pt x="791464" y="812800"/>
                  </a:cubicBezTo>
                  <a:lnTo>
                    <a:pt x="21336" y="812800"/>
                  </a:lnTo>
                  <a:cubicBezTo>
                    <a:pt x="9552" y="812800"/>
                    <a:pt x="0" y="803248"/>
                    <a:pt x="0" y="791464"/>
                  </a:cubicBezTo>
                  <a:lnTo>
                    <a:pt x="0" y="21336"/>
                  </a:lnTo>
                  <a:cubicBezTo>
                    <a:pt x="0" y="9552"/>
                    <a:pt x="9552" y="0"/>
                    <a:pt x="21336" y="0"/>
                  </a:cubicBezTo>
                  <a:close/>
                </a:path>
              </a:pathLst>
            </a:custGeom>
            <a:blipFill>
              <a:blip r:embed="rId4"/>
              <a:stretch>
                <a:fillRect l="-25000" r="-25000"/>
              </a:stretch>
            </a:blipFill>
          </p:spPr>
          <p:txBody>
            <a:bodyPr/>
            <a:lstStyle/>
            <a:p>
              <a:endParaRPr lang="en-GB"/>
            </a:p>
          </p:txBody>
        </p:sp>
      </p:grpSp>
      <p:sp>
        <p:nvSpPr>
          <p:cNvPr id="5" name="TextBox 5"/>
          <p:cNvSpPr txBox="1"/>
          <p:nvPr/>
        </p:nvSpPr>
        <p:spPr>
          <a:xfrm>
            <a:off x="395879" y="5831458"/>
            <a:ext cx="14450434" cy="4178708"/>
          </a:xfrm>
          <a:prstGeom prst="rect">
            <a:avLst/>
          </a:prstGeom>
        </p:spPr>
        <p:txBody>
          <a:bodyPr lIns="0" tIns="0" rIns="0" bIns="0" rtlCol="0" anchor="t">
            <a:spAutoFit/>
          </a:bodyPr>
          <a:lstStyle/>
          <a:p>
            <a:pPr marL="624679" lvl="1" indent="-312340" algn="just">
              <a:lnSpc>
                <a:spcPts val="4050"/>
              </a:lnSpc>
              <a:buFont typeface="Arial"/>
              <a:buChar char="•"/>
            </a:pPr>
            <a:r>
              <a:rPr lang="en-US" sz="2893" dirty="0">
                <a:solidFill>
                  <a:srgbClr val="FFFFFF"/>
                </a:solidFill>
                <a:latin typeface="Poppins"/>
                <a:ea typeface="Poppins"/>
                <a:cs typeface="Poppins"/>
                <a:sym typeface="Poppins"/>
              </a:rPr>
              <a:t>Telehealth has also increased the digital capacity of healthcare professionals, and the new positions have also emerged as the Telehealth coordinators and digital care navigators (Faruque et al., 2024).</a:t>
            </a:r>
          </a:p>
          <a:p>
            <a:pPr marL="624679" lvl="1" indent="-312340" algn="just">
              <a:lnSpc>
                <a:spcPts val="4050"/>
              </a:lnSpc>
              <a:buFont typeface="Arial"/>
              <a:buChar char="•"/>
            </a:pPr>
            <a:r>
              <a:rPr lang="en-US" sz="2893" dirty="0">
                <a:solidFill>
                  <a:srgbClr val="FFFFFF"/>
                </a:solidFill>
                <a:latin typeface="Poppins"/>
                <a:ea typeface="Poppins"/>
                <a:cs typeface="Poppins"/>
                <a:sym typeface="Poppins"/>
              </a:rPr>
              <a:t>However, it has led to work and professional-personal work boundary (</a:t>
            </a:r>
            <a:r>
              <a:rPr lang="en-US" sz="2893" dirty="0" err="1">
                <a:solidFill>
                  <a:srgbClr val="FFFFFF"/>
                </a:solidFill>
                <a:latin typeface="Poppins"/>
                <a:ea typeface="Poppins"/>
                <a:cs typeface="Poppins"/>
                <a:sym typeface="Poppins"/>
              </a:rPr>
              <a:t>Mogaji</a:t>
            </a:r>
            <a:r>
              <a:rPr lang="en-US" sz="2893" dirty="0">
                <a:solidFill>
                  <a:srgbClr val="FFFFFF"/>
                </a:solidFill>
                <a:latin typeface="Poppins"/>
                <a:ea typeface="Poppins"/>
                <a:cs typeface="Poppins"/>
                <a:sym typeface="Poppins"/>
              </a:rPr>
              <a:t> et al., 2024).</a:t>
            </a:r>
          </a:p>
          <a:p>
            <a:pPr marL="624679" lvl="1" indent="-312340" algn="just">
              <a:lnSpc>
                <a:spcPts val="4050"/>
              </a:lnSpc>
              <a:buFont typeface="Arial"/>
              <a:buChar char="•"/>
            </a:pPr>
            <a:r>
              <a:rPr lang="en-US" sz="2893" dirty="0">
                <a:solidFill>
                  <a:srgbClr val="FFFFFF"/>
                </a:solidFill>
                <a:latin typeface="Poppins"/>
                <a:ea typeface="Poppins"/>
                <a:cs typeface="Poppins"/>
                <a:sym typeface="Poppins"/>
              </a:rPr>
              <a:t>The role of pressures related to training has also played a significant role, especially with the condition of having to adapt to new systems within a short time (Charalambous et al., 2024).</a:t>
            </a:r>
          </a:p>
        </p:txBody>
      </p:sp>
      <p:sp>
        <p:nvSpPr>
          <p:cNvPr id="6" name="TextBox 6"/>
          <p:cNvSpPr txBox="1"/>
          <p:nvPr/>
        </p:nvSpPr>
        <p:spPr>
          <a:xfrm>
            <a:off x="1377931" y="1593542"/>
            <a:ext cx="9674904" cy="1822905"/>
          </a:xfrm>
          <a:prstGeom prst="rect">
            <a:avLst/>
          </a:prstGeom>
        </p:spPr>
        <p:txBody>
          <a:bodyPr lIns="0" tIns="0" rIns="0" bIns="0" rtlCol="0" anchor="t">
            <a:spAutoFit/>
          </a:bodyPr>
          <a:lstStyle/>
          <a:p>
            <a:pPr algn="l">
              <a:lnSpc>
                <a:spcPts val="6741"/>
              </a:lnSpc>
            </a:pPr>
            <a:r>
              <a:rPr lang="en-US" sz="8426" spc="-294">
                <a:solidFill>
                  <a:srgbClr val="FFFFFF"/>
                </a:solidFill>
                <a:latin typeface="Helvetica World"/>
                <a:ea typeface="Helvetica World"/>
                <a:cs typeface="Helvetica World"/>
                <a:sym typeface="Helvetica World"/>
              </a:rPr>
              <a:t>Telehealth Impact on Workforce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3702973"/>
            <a:ext cx="5209374" cy="5555327"/>
            <a:chOff x="0" y="0"/>
            <a:chExt cx="1372016" cy="1463131"/>
          </a:xfrm>
        </p:grpSpPr>
        <p:sp>
          <p:nvSpPr>
            <p:cNvPr id="3" name="Freeform 3"/>
            <p:cNvSpPr/>
            <p:nvPr/>
          </p:nvSpPr>
          <p:spPr>
            <a:xfrm>
              <a:off x="0" y="0"/>
              <a:ext cx="1372016" cy="1463131"/>
            </a:xfrm>
            <a:custGeom>
              <a:avLst/>
              <a:gdLst/>
              <a:ahLst/>
              <a:cxnLst/>
              <a:rect l="l" t="t" r="r" b="b"/>
              <a:pathLst>
                <a:path w="1372016" h="1463131">
                  <a:moveTo>
                    <a:pt x="56474" y="0"/>
                  </a:moveTo>
                  <a:lnTo>
                    <a:pt x="1315542" y="0"/>
                  </a:lnTo>
                  <a:cubicBezTo>
                    <a:pt x="1330520" y="0"/>
                    <a:pt x="1344884" y="5950"/>
                    <a:pt x="1355475" y="16541"/>
                  </a:cubicBezTo>
                  <a:cubicBezTo>
                    <a:pt x="1366066" y="27132"/>
                    <a:pt x="1372016" y="41496"/>
                    <a:pt x="1372016" y="56474"/>
                  </a:cubicBezTo>
                  <a:lnTo>
                    <a:pt x="1372016" y="1406658"/>
                  </a:lnTo>
                  <a:cubicBezTo>
                    <a:pt x="1372016" y="1421635"/>
                    <a:pt x="1366066" y="1436000"/>
                    <a:pt x="1355475" y="1446591"/>
                  </a:cubicBezTo>
                  <a:cubicBezTo>
                    <a:pt x="1344884" y="1457181"/>
                    <a:pt x="1330520" y="1463131"/>
                    <a:pt x="1315542" y="1463131"/>
                  </a:cubicBezTo>
                  <a:lnTo>
                    <a:pt x="56474" y="1463131"/>
                  </a:lnTo>
                  <a:cubicBezTo>
                    <a:pt x="41496" y="1463131"/>
                    <a:pt x="27132" y="1457181"/>
                    <a:pt x="16541" y="1446591"/>
                  </a:cubicBezTo>
                  <a:cubicBezTo>
                    <a:pt x="5950" y="1436000"/>
                    <a:pt x="0" y="1421635"/>
                    <a:pt x="0" y="1406658"/>
                  </a:cubicBezTo>
                  <a:lnTo>
                    <a:pt x="0" y="56474"/>
                  </a:lnTo>
                  <a:cubicBezTo>
                    <a:pt x="0" y="41496"/>
                    <a:pt x="5950" y="27132"/>
                    <a:pt x="16541" y="16541"/>
                  </a:cubicBezTo>
                  <a:cubicBezTo>
                    <a:pt x="27132" y="5950"/>
                    <a:pt x="41496" y="0"/>
                    <a:pt x="56474" y="0"/>
                  </a:cubicBezTo>
                  <a:close/>
                </a:path>
              </a:pathLst>
            </a:custGeom>
            <a:solidFill>
              <a:srgbClr val="154069"/>
            </a:solidFill>
          </p:spPr>
          <p:txBody>
            <a:bodyPr/>
            <a:lstStyle/>
            <a:p>
              <a:endParaRPr lang="en-GB"/>
            </a:p>
          </p:txBody>
        </p:sp>
        <p:sp>
          <p:nvSpPr>
            <p:cNvPr id="4" name="TextBox 4"/>
            <p:cNvSpPr txBox="1"/>
            <p:nvPr/>
          </p:nvSpPr>
          <p:spPr>
            <a:xfrm>
              <a:off x="0" y="-28575"/>
              <a:ext cx="1372016" cy="1491706"/>
            </a:xfrm>
            <a:prstGeom prst="rect">
              <a:avLst/>
            </a:prstGeom>
          </p:spPr>
          <p:txBody>
            <a:bodyPr lIns="50800" tIns="50800" rIns="50800" bIns="50800" rtlCol="0" anchor="ctr"/>
            <a:lstStyle/>
            <a:p>
              <a:pPr algn="ctr">
                <a:lnSpc>
                  <a:spcPts val="2235"/>
                </a:lnSpc>
              </a:pPr>
              <a:endParaRPr/>
            </a:p>
          </p:txBody>
        </p:sp>
      </p:grpSp>
      <p:grpSp>
        <p:nvGrpSpPr>
          <p:cNvPr id="5" name="Group 5"/>
          <p:cNvGrpSpPr/>
          <p:nvPr/>
        </p:nvGrpSpPr>
        <p:grpSpPr>
          <a:xfrm>
            <a:off x="6539313" y="3702973"/>
            <a:ext cx="5209374" cy="5555327"/>
            <a:chOff x="0" y="0"/>
            <a:chExt cx="1372016" cy="1463131"/>
          </a:xfrm>
        </p:grpSpPr>
        <p:sp>
          <p:nvSpPr>
            <p:cNvPr id="6" name="Freeform 6"/>
            <p:cNvSpPr/>
            <p:nvPr/>
          </p:nvSpPr>
          <p:spPr>
            <a:xfrm>
              <a:off x="0" y="0"/>
              <a:ext cx="1372016" cy="1463131"/>
            </a:xfrm>
            <a:custGeom>
              <a:avLst/>
              <a:gdLst/>
              <a:ahLst/>
              <a:cxnLst/>
              <a:rect l="l" t="t" r="r" b="b"/>
              <a:pathLst>
                <a:path w="1372016" h="1463131">
                  <a:moveTo>
                    <a:pt x="56474" y="0"/>
                  </a:moveTo>
                  <a:lnTo>
                    <a:pt x="1315542" y="0"/>
                  </a:lnTo>
                  <a:cubicBezTo>
                    <a:pt x="1330520" y="0"/>
                    <a:pt x="1344884" y="5950"/>
                    <a:pt x="1355475" y="16541"/>
                  </a:cubicBezTo>
                  <a:cubicBezTo>
                    <a:pt x="1366066" y="27132"/>
                    <a:pt x="1372016" y="41496"/>
                    <a:pt x="1372016" y="56474"/>
                  </a:cubicBezTo>
                  <a:lnTo>
                    <a:pt x="1372016" y="1406658"/>
                  </a:lnTo>
                  <a:cubicBezTo>
                    <a:pt x="1372016" y="1421635"/>
                    <a:pt x="1366066" y="1436000"/>
                    <a:pt x="1355475" y="1446591"/>
                  </a:cubicBezTo>
                  <a:cubicBezTo>
                    <a:pt x="1344884" y="1457181"/>
                    <a:pt x="1330520" y="1463131"/>
                    <a:pt x="1315542" y="1463131"/>
                  </a:cubicBezTo>
                  <a:lnTo>
                    <a:pt x="56474" y="1463131"/>
                  </a:lnTo>
                  <a:cubicBezTo>
                    <a:pt x="41496" y="1463131"/>
                    <a:pt x="27132" y="1457181"/>
                    <a:pt x="16541" y="1446591"/>
                  </a:cubicBezTo>
                  <a:cubicBezTo>
                    <a:pt x="5950" y="1436000"/>
                    <a:pt x="0" y="1421635"/>
                    <a:pt x="0" y="1406658"/>
                  </a:cubicBezTo>
                  <a:lnTo>
                    <a:pt x="0" y="56474"/>
                  </a:lnTo>
                  <a:cubicBezTo>
                    <a:pt x="0" y="41496"/>
                    <a:pt x="5950" y="27132"/>
                    <a:pt x="16541" y="16541"/>
                  </a:cubicBezTo>
                  <a:cubicBezTo>
                    <a:pt x="27132" y="5950"/>
                    <a:pt x="41496" y="0"/>
                    <a:pt x="56474" y="0"/>
                  </a:cubicBezTo>
                  <a:close/>
                </a:path>
              </a:pathLst>
            </a:custGeom>
            <a:solidFill>
              <a:srgbClr val="154069">
                <a:alpha val="91765"/>
              </a:srgbClr>
            </a:solidFill>
          </p:spPr>
          <p:txBody>
            <a:bodyPr/>
            <a:lstStyle/>
            <a:p>
              <a:endParaRPr lang="en-GB"/>
            </a:p>
          </p:txBody>
        </p:sp>
        <p:sp>
          <p:nvSpPr>
            <p:cNvPr id="7" name="TextBox 7"/>
            <p:cNvSpPr txBox="1"/>
            <p:nvPr/>
          </p:nvSpPr>
          <p:spPr>
            <a:xfrm>
              <a:off x="0" y="-28575"/>
              <a:ext cx="1372016" cy="1491706"/>
            </a:xfrm>
            <a:prstGeom prst="rect">
              <a:avLst/>
            </a:prstGeom>
          </p:spPr>
          <p:txBody>
            <a:bodyPr lIns="50800" tIns="50800" rIns="50800" bIns="50800" rtlCol="0" anchor="ctr"/>
            <a:lstStyle/>
            <a:p>
              <a:pPr algn="ctr">
                <a:lnSpc>
                  <a:spcPts val="2235"/>
                </a:lnSpc>
              </a:pPr>
              <a:endParaRPr/>
            </a:p>
          </p:txBody>
        </p:sp>
      </p:grpSp>
      <p:grpSp>
        <p:nvGrpSpPr>
          <p:cNvPr id="8" name="Group 8"/>
          <p:cNvGrpSpPr/>
          <p:nvPr/>
        </p:nvGrpSpPr>
        <p:grpSpPr>
          <a:xfrm>
            <a:off x="12049926" y="3702973"/>
            <a:ext cx="5209374" cy="5555327"/>
            <a:chOff x="0" y="0"/>
            <a:chExt cx="1372016" cy="1463131"/>
          </a:xfrm>
        </p:grpSpPr>
        <p:sp>
          <p:nvSpPr>
            <p:cNvPr id="9" name="Freeform 9"/>
            <p:cNvSpPr/>
            <p:nvPr/>
          </p:nvSpPr>
          <p:spPr>
            <a:xfrm>
              <a:off x="0" y="0"/>
              <a:ext cx="1372016" cy="1463131"/>
            </a:xfrm>
            <a:custGeom>
              <a:avLst/>
              <a:gdLst/>
              <a:ahLst/>
              <a:cxnLst/>
              <a:rect l="l" t="t" r="r" b="b"/>
              <a:pathLst>
                <a:path w="1372016" h="1463131">
                  <a:moveTo>
                    <a:pt x="56474" y="0"/>
                  </a:moveTo>
                  <a:lnTo>
                    <a:pt x="1315542" y="0"/>
                  </a:lnTo>
                  <a:cubicBezTo>
                    <a:pt x="1330520" y="0"/>
                    <a:pt x="1344884" y="5950"/>
                    <a:pt x="1355475" y="16541"/>
                  </a:cubicBezTo>
                  <a:cubicBezTo>
                    <a:pt x="1366066" y="27132"/>
                    <a:pt x="1372016" y="41496"/>
                    <a:pt x="1372016" y="56474"/>
                  </a:cubicBezTo>
                  <a:lnTo>
                    <a:pt x="1372016" y="1406658"/>
                  </a:lnTo>
                  <a:cubicBezTo>
                    <a:pt x="1372016" y="1421635"/>
                    <a:pt x="1366066" y="1436000"/>
                    <a:pt x="1355475" y="1446591"/>
                  </a:cubicBezTo>
                  <a:cubicBezTo>
                    <a:pt x="1344884" y="1457181"/>
                    <a:pt x="1330520" y="1463131"/>
                    <a:pt x="1315542" y="1463131"/>
                  </a:cubicBezTo>
                  <a:lnTo>
                    <a:pt x="56474" y="1463131"/>
                  </a:lnTo>
                  <a:cubicBezTo>
                    <a:pt x="41496" y="1463131"/>
                    <a:pt x="27132" y="1457181"/>
                    <a:pt x="16541" y="1446591"/>
                  </a:cubicBezTo>
                  <a:cubicBezTo>
                    <a:pt x="5950" y="1436000"/>
                    <a:pt x="0" y="1421635"/>
                    <a:pt x="0" y="1406658"/>
                  </a:cubicBezTo>
                  <a:lnTo>
                    <a:pt x="0" y="56474"/>
                  </a:lnTo>
                  <a:cubicBezTo>
                    <a:pt x="0" y="41496"/>
                    <a:pt x="5950" y="27132"/>
                    <a:pt x="16541" y="16541"/>
                  </a:cubicBezTo>
                  <a:cubicBezTo>
                    <a:pt x="27132" y="5950"/>
                    <a:pt x="41496" y="0"/>
                    <a:pt x="56474" y="0"/>
                  </a:cubicBezTo>
                  <a:close/>
                </a:path>
              </a:pathLst>
            </a:custGeom>
            <a:solidFill>
              <a:srgbClr val="154069">
                <a:alpha val="74902"/>
              </a:srgbClr>
            </a:solidFill>
          </p:spPr>
          <p:txBody>
            <a:bodyPr/>
            <a:lstStyle/>
            <a:p>
              <a:endParaRPr lang="en-GB"/>
            </a:p>
          </p:txBody>
        </p:sp>
        <p:sp>
          <p:nvSpPr>
            <p:cNvPr id="10" name="TextBox 10"/>
            <p:cNvSpPr txBox="1"/>
            <p:nvPr/>
          </p:nvSpPr>
          <p:spPr>
            <a:xfrm>
              <a:off x="0" y="-28575"/>
              <a:ext cx="1372016" cy="1491706"/>
            </a:xfrm>
            <a:prstGeom prst="rect">
              <a:avLst/>
            </a:prstGeom>
          </p:spPr>
          <p:txBody>
            <a:bodyPr lIns="50800" tIns="50800" rIns="50800" bIns="50800" rtlCol="0" anchor="ctr"/>
            <a:lstStyle/>
            <a:p>
              <a:pPr algn="ctr">
                <a:lnSpc>
                  <a:spcPts val="2235"/>
                </a:lnSpc>
              </a:pPr>
              <a:endParaRPr/>
            </a:p>
          </p:txBody>
        </p:sp>
      </p:grpSp>
      <p:grpSp>
        <p:nvGrpSpPr>
          <p:cNvPr id="11" name="Group 11"/>
          <p:cNvGrpSpPr/>
          <p:nvPr/>
        </p:nvGrpSpPr>
        <p:grpSpPr>
          <a:xfrm>
            <a:off x="1353444" y="4196366"/>
            <a:ext cx="715252" cy="715252"/>
            <a:chOff x="0" y="0"/>
            <a:chExt cx="188379" cy="188379"/>
          </a:xfrm>
        </p:grpSpPr>
        <p:sp>
          <p:nvSpPr>
            <p:cNvPr id="12" name="Freeform 12"/>
            <p:cNvSpPr/>
            <p:nvPr/>
          </p:nvSpPr>
          <p:spPr>
            <a:xfrm>
              <a:off x="0" y="0"/>
              <a:ext cx="188379" cy="188379"/>
            </a:xfrm>
            <a:custGeom>
              <a:avLst/>
              <a:gdLst/>
              <a:ahLst/>
              <a:cxnLst/>
              <a:rect l="l" t="t" r="r" b="b"/>
              <a:pathLst>
                <a:path w="188379" h="188379">
                  <a:moveTo>
                    <a:pt x="94190" y="0"/>
                  </a:moveTo>
                  <a:lnTo>
                    <a:pt x="94190" y="0"/>
                  </a:lnTo>
                  <a:cubicBezTo>
                    <a:pt x="119170" y="0"/>
                    <a:pt x="143128" y="9924"/>
                    <a:pt x="160792" y="27587"/>
                  </a:cubicBezTo>
                  <a:cubicBezTo>
                    <a:pt x="178456" y="45251"/>
                    <a:pt x="188379" y="69209"/>
                    <a:pt x="188379" y="94190"/>
                  </a:cubicBezTo>
                  <a:lnTo>
                    <a:pt x="188379" y="94190"/>
                  </a:lnTo>
                  <a:cubicBezTo>
                    <a:pt x="188379" y="119170"/>
                    <a:pt x="178456" y="143128"/>
                    <a:pt x="160792" y="160792"/>
                  </a:cubicBezTo>
                  <a:cubicBezTo>
                    <a:pt x="143128" y="178456"/>
                    <a:pt x="119170" y="188379"/>
                    <a:pt x="94190" y="188379"/>
                  </a:cubicBezTo>
                  <a:lnTo>
                    <a:pt x="94190" y="188379"/>
                  </a:lnTo>
                  <a:cubicBezTo>
                    <a:pt x="69209" y="188379"/>
                    <a:pt x="45251" y="178456"/>
                    <a:pt x="27587" y="160792"/>
                  </a:cubicBezTo>
                  <a:cubicBezTo>
                    <a:pt x="9924" y="143128"/>
                    <a:pt x="0" y="119170"/>
                    <a:pt x="0" y="94190"/>
                  </a:cubicBezTo>
                  <a:lnTo>
                    <a:pt x="0" y="94190"/>
                  </a:lnTo>
                  <a:cubicBezTo>
                    <a:pt x="0" y="69209"/>
                    <a:pt x="9924" y="45251"/>
                    <a:pt x="27587" y="27587"/>
                  </a:cubicBezTo>
                  <a:cubicBezTo>
                    <a:pt x="45251" y="9924"/>
                    <a:pt x="69209" y="0"/>
                    <a:pt x="94190" y="0"/>
                  </a:cubicBezTo>
                  <a:close/>
                </a:path>
              </a:pathLst>
            </a:custGeom>
            <a:solidFill>
              <a:srgbClr val="FFFFFF"/>
            </a:solidFill>
          </p:spPr>
          <p:txBody>
            <a:bodyPr/>
            <a:lstStyle/>
            <a:p>
              <a:endParaRPr lang="en-GB"/>
            </a:p>
          </p:txBody>
        </p:sp>
        <p:sp>
          <p:nvSpPr>
            <p:cNvPr id="13" name="TextBox 13"/>
            <p:cNvSpPr txBox="1"/>
            <p:nvPr/>
          </p:nvSpPr>
          <p:spPr>
            <a:xfrm>
              <a:off x="0" y="-28575"/>
              <a:ext cx="188379" cy="216954"/>
            </a:xfrm>
            <a:prstGeom prst="rect">
              <a:avLst/>
            </a:prstGeom>
          </p:spPr>
          <p:txBody>
            <a:bodyPr lIns="50800" tIns="50800" rIns="50800" bIns="50800" rtlCol="0" anchor="ctr"/>
            <a:lstStyle/>
            <a:p>
              <a:pPr algn="ctr">
                <a:lnSpc>
                  <a:spcPts val="2235"/>
                </a:lnSpc>
              </a:pPr>
              <a:endParaRPr/>
            </a:p>
          </p:txBody>
        </p:sp>
      </p:grpSp>
      <p:grpSp>
        <p:nvGrpSpPr>
          <p:cNvPr id="14" name="Group 14"/>
          <p:cNvGrpSpPr/>
          <p:nvPr/>
        </p:nvGrpSpPr>
        <p:grpSpPr>
          <a:xfrm>
            <a:off x="6900640" y="4196366"/>
            <a:ext cx="715252" cy="715252"/>
            <a:chOff x="0" y="0"/>
            <a:chExt cx="188379" cy="188379"/>
          </a:xfrm>
        </p:grpSpPr>
        <p:sp>
          <p:nvSpPr>
            <p:cNvPr id="15" name="Freeform 15"/>
            <p:cNvSpPr/>
            <p:nvPr/>
          </p:nvSpPr>
          <p:spPr>
            <a:xfrm>
              <a:off x="0" y="0"/>
              <a:ext cx="188379" cy="188379"/>
            </a:xfrm>
            <a:custGeom>
              <a:avLst/>
              <a:gdLst/>
              <a:ahLst/>
              <a:cxnLst/>
              <a:rect l="l" t="t" r="r" b="b"/>
              <a:pathLst>
                <a:path w="188379" h="188379">
                  <a:moveTo>
                    <a:pt x="94190" y="0"/>
                  </a:moveTo>
                  <a:lnTo>
                    <a:pt x="94190" y="0"/>
                  </a:lnTo>
                  <a:cubicBezTo>
                    <a:pt x="119170" y="0"/>
                    <a:pt x="143128" y="9924"/>
                    <a:pt x="160792" y="27587"/>
                  </a:cubicBezTo>
                  <a:cubicBezTo>
                    <a:pt x="178456" y="45251"/>
                    <a:pt x="188379" y="69209"/>
                    <a:pt x="188379" y="94190"/>
                  </a:cubicBezTo>
                  <a:lnTo>
                    <a:pt x="188379" y="94190"/>
                  </a:lnTo>
                  <a:cubicBezTo>
                    <a:pt x="188379" y="119170"/>
                    <a:pt x="178456" y="143128"/>
                    <a:pt x="160792" y="160792"/>
                  </a:cubicBezTo>
                  <a:cubicBezTo>
                    <a:pt x="143128" y="178456"/>
                    <a:pt x="119170" y="188379"/>
                    <a:pt x="94190" y="188379"/>
                  </a:cubicBezTo>
                  <a:lnTo>
                    <a:pt x="94190" y="188379"/>
                  </a:lnTo>
                  <a:cubicBezTo>
                    <a:pt x="69209" y="188379"/>
                    <a:pt x="45251" y="178456"/>
                    <a:pt x="27587" y="160792"/>
                  </a:cubicBezTo>
                  <a:cubicBezTo>
                    <a:pt x="9924" y="143128"/>
                    <a:pt x="0" y="119170"/>
                    <a:pt x="0" y="94190"/>
                  </a:cubicBezTo>
                  <a:lnTo>
                    <a:pt x="0" y="94190"/>
                  </a:lnTo>
                  <a:cubicBezTo>
                    <a:pt x="0" y="69209"/>
                    <a:pt x="9924" y="45251"/>
                    <a:pt x="27587" y="27587"/>
                  </a:cubicBezTo>
                  <a:cubicBezTo>
                    <a:pt x="45251" y="9924"/>
                    <a:pt x="69209" y="0"/>
                    <a:pt x="94190" y="0"/>
                  </a:cubicBezTo>
                  <a:close/>
                </a:path>
              </a:pathLst>
            </a:custGeom>
            <a:solidFill>
              <a:srgbClr val="FFFFFF"/>
            </a:solidFill>
          </p:spPr>
          <p:txBody>
            <a:bodyPr/>
            <a:lstStyle/>
            <a:p>
              <a:endParaRPr lang="en-GB"/>
            </a:p>
          </p:txBody>
        </p:sp>
        <p:sp>
          <p:nvSpPr>
            <p:cNvPr id="16" name="TextBox 16"/>
            <p:cNvSpPr txBox="1"/>
            <p:nvPr/>
          </p:nvSpPr>
          <p:spPr>
            <a:xfrm>
              <a:off x="0" y="-28575"/>
              <a:ext cx="188379" cy="216954"/>
            </a:xfrm>
            <a:prstGeom prst="rect">
              <a:avLst/>
            </a:prstGeom>
          </p:spPr>
          <p:txBody>
            <a:bodyPr lIns="50800" tIns="50800" rIns="50800" bIns="50800" rtlCol="0" anchor="ctr"/>
            <a:lstStyle/>
            <a:p>
              <a:pPr algn="ctr">
                <a:lnSpc>
                  <a:spcPts val="2235"/>
                </a:lnSpc>
              </a:pPr>
              <a:endParaRPr/>
            </a:p>
          </p:txBody>
        </p:sp>
      </p:grpSp>
      <p:grpSp>
        <p:nvGrpSpPr>
          <p:cNvPr id="17" name="Group 17"/>
          <p:cNvGrpSpPr/>
          <p:nvPr/>
        </p:nvGrpSpPr>
        <p:grpSpPr>
          <a:xfrm>
            <a:off x="12447837" y="4196366"/>
            <a:ext cx="715252" cy="715252"/>
            <a:chOff x="0" y="0"/>
            <a:chExt cx="188379" cy="188379"/>
          </a:xfrm>
        </p:grpSpPr>
        <p:sp>
          <p:nvSpPr>
            <p:cNvPr id="18" name="Freeform 18"/>
            <p:cNvSpPr/>
            <p:nvPr/>
          </p:nvSpPr>
          <p:spPr>
            <a:xfrm>
              <a:off x="0" y="0"/>
              <a:ext cx="188379" cy="188379"/>
            </a:xfrm>
            <a:custGeom>
              <a:avLst/>
              <a:gdLst/>
              <a:ahLst/>
              <a:cxnLst/>
              <a:rect l="l" t="t" r="r" b="b"/>
              <a:pathLst>
                <a:path w="188379" h="188379">
                  <a:moveTo>
                    <a:pt x="94190" y="0"/>
                  </a:moveTo>
                  <a:lnTo>
                    <a:pt x="94190" y="0"/>
                  </a:lnTo>
                  <a:cubicBezTo>
                    <a:pt x="119170" y="0"/>
                    <a:pt x="143128" y="9924"/>
                    <a:pt x="160792" y="27587"/>
                  </a:cubicBezTo>
                  <a:cubicBezTo>
                    <a:pt x="178456" y="45251"/>
                    <a:pt x="188379" y="69209"/>
                    <a:pt x="188379" y="94190"/>
                  </a:cubicBezTo>
                  <a:lnTo>
                    <a:pt x="188379" y="94190"/>
                  </a:lnTo>
                  <a:cubicBezTo>
                    <a:pt x="188379" y="119170"/>
                    <a:pt x="178456" y="143128"/>
                    <a:pt x="160792" y="160792"/>
                  </a:cubicBezTo>
                  <a:cubicBezTo>
                    <a:pt x="143128" y="178456"/>
                    <a:pt x="119170" y="188379"/>
                    <a:pt x="94190" y="188379"/>
                  </a:cubicBezTo>
                  <a:lnTo>
                    <a:pt x="94190" y="188379"/>
                  </a:lnTo>
                  <a:cubicBezTo>
                    <a:pt x="69209" y="188379"/>
                    <a:pt x="45251" y="178456"/>
                    <a:pt x="27587" y="160792"/>
                  </a:cubicBezTo>
                  <a:cubicBezTo>
                    <a:pt x="9924" y="143128"/>
                    <a:pt x="0" y="119170"/>
                    <a:pt x="0" y="94190"/>
                  </a:cubicBezTo>
                  <a:lnTo>
                    <a:pt x="0" y="94190"/>
                  </a:lnTo>
                  <a:cubicBezTo>
                    <a:pt x="0" y="69209"/>
                    <a:pt x="9924" y="45251"/>
                    <a:pt x="27587" y="27587"/>
                  </a:cubicBezTo>
                  <a:cubicBezTo>
                    <a:pt x="45251" y="9924"/>
                    <a:pt x="69209" y="0"/>
                    <a:pt x="94190" y="0"/>
                  </a:cubicBezTo>
                  <a:close/>
                </a:path>
              </a:pathLst>
            </a:custGeom>
            <a:solidFill>
              <a:srgbClr val="FFFFFF"/>
            </a:solidFill>
          </p:spPr>
          <p:txBody>
            <a:bodyPr/>
            <a:lstStyle/>
            <a:p>
              <a:endParaRPr lang="en-GB"/>
            </a:p>
          </p:txBody>
        </p:sp>
        <p:sp>
          <p:nvSpPr>
            <p:cNvPr id="19" name="TextBox 19"/>
            <p:cNvSpPr txBox="1"/>
            <p:nvPr/>
          </p:nvSpPr>
          <p:spPr>
            <a:xfrm>
              <a:off x="0" y="-28575"/>
              <a:ext cx="188379" cy="216954"/>
            </a:xfrm>
            <a:prstGeom prst="rect">
              <a:avLst/>
            </a:prstGeom>
          </p:spPr>
          <p:txBody>
            <a:bodyPr lIns="50800" tIns="50800" rIns="50800" bIns="50800" rtlCol="0" anchor="ctr"/>
            <a:lstStyle/>
            <a:p>
              <a:pPr algn="ctr">
                <a:lnSpc>
                  <a:spcPts val="2235"/>
                </a:lnSpc>
              </a:pPr>
              <a:endParaRPr/>
            </a:p>
          </p:txBody>
        </p:sp>
      </p:grpSp>
      <p:sp>
        <p:nvSpPr>
          <p:cNvPr id="20" name="TextBox 20"/>
          <p:cNvSpPr txBox="1"/>
          <p:nvPr/>
        </p:nvSpPr>
        <p:spPr>
          <a:xfrm>
            <a:off x="853062" y="1664462"/>
            <a:ext cx="12095157" cy="1165121"/>
          </a:xfrm>
          <a:prstGeom prst="rect">
            <a:avLst/>
          </a:prstGeom>
        </p:spPr>
        <p:txBody>
          <a:bodyPr lIns="0" tIns="0" rIns="0" bIns="0" rtlCol="0" anchor="t">
            <a:spAutoFit/>
          </a:bodyPr>
          <a:lstStyle/>
          <a:p>
            <a:pPr algn="l">
              <a:lnSpc>
                <a:spcPts val="8493"/>
              </a:lnSpc>
            </a:pPr>
            <a:r>
              <a:rPr lang="en-US" sz="9035" spc="-316">
                <a:solidFill>
                  <a:srgbClr val="000000"/>
                </a:solidFill>
                <a:latin typeface="Helvetica World"/>
                <a:ea typeface="Helvetica World"/>
                <a:cs typeface="Helvetica World"/>
                <a:sym typeface="Helvetica World"/>
              </a:rPr>
              <a:t>Theoretical Framework</a:t>
            </a:r>
          </a:p>
        </p:txBody>
      </p:sp>
      <p:sp>
        <p:nvSpPr>
          <p:cNvPr id="21" name="TextBox 21"/>
          <p:cNvSpPr txBox="1"/>
          <p:nvPr/>
        </p:nvSpPr>
        <p:spPr>
          <a:xfrm>
            <a:off x="1458122" y="5413752"/>
            <a:ext cx="4486719" cy="2473493"/>
          </a:xfrm>
          <a:prstGeom prst="rect">
            <a:avLst/>
          </a:prstGeom>
        </p:spPr>
        <p:txBody>
          <a:bodyPr lIns="0" tIns="0" rIns="0" bIns="0" rtlCol="0" anchor="t">
            <a:spAutoFit/>
          </a:bodyPr>
          <a:lstStyle/>
          <a:p>
            <a:pPr algn="l">
              <a:lnSpc>
                <a:spcPts val="2790"/>
              </a:lnSpc>
              <a:spcBef>
                <a:spcPct val="0"/>
              </a:spcBef>
            </a:pPr>
            <a:r>
              <a:rPr lang="en-US" sz="1993">
                <a:solidFill>
                  <a:srgbClr val="FFFFFF"/>
                </a:solidFill>
                <a:latin typeface="Poppins"/>
                <a:ea typeface="Poppins"/>
                <a:cs typeface="Poppins"/>
                <a:sym typeface="Poppins"/>
              </a:rPr>
              <a:t>According to Technology Acceptance Model (TAM), ease of use and the perceived usefulness are the factors influencing the adoption of Telehealth by healthcare personnel (Mogaji et al., 2024).</a:t>
            </a:r>
          </a:p>
        </p:txBody>
      </p:sp>
      <p:sp>
        <p:nvSpPr>
          <p:cNvPr id="22" name="TextBox 22"/>
          <p:cNvSpPr txBox="1"/>
          <p:nvPr/>
        </p:nvSpPr>
        <p:spPr>
          <a:xfrm>
            <a:off x="6900640" y="5413752"/>
            <a:ext cx="4465166" cy="3530768"/>
          </a:xfrm>
          <a:prstGeom prst="rect">
            <a:avLst/>
          </a:prstGeom>
        </p:spPr>
        <p:txBody>
          <a:bodyPr lIns="0" tIns="0" rIns="0" bIns="0" rtlCol="0" anchor="t">
            <a:spAutoFit/>
          </a:bodyPr>
          <a:lstStyle/>
          <a:p>
            <a:pPr algn="l">
              <a:lnSpc>
                <a:spcPts val="2790"/>
              </a:lnSpc>
              <a:spcBef>
                <a:spcPct val="0"/>
              </a:spcBef>
            </a:pPr>
            <a:r>
              <a:rPr lang="en-US" sz="1993">
                <a:solidFill>
                  <a:srgbClr val="FFFFFF"/>
                </a:solidFill>
                <a:latin typeface="Poppins"/>
                <a:ea typeface="Poppins"/>
                <a:cs typeface="Poppins"/>
                <a:sym typeface="Poppins"/>
              </a:rPr>
              <a:t>The Change Model of Lewin describes it as the accommodation of the workforce towards telehealth, which was happening during the first shift during the unfreezing of the pandemic, before the change of adoption, and refreezing of the continuous integration (Memon et al., 2021).</a:t>
            </a:r>
          </a:p>
        </p:txBody>
      </p:sp>
      <p:sp>
        <p:nvSpPr>
          <p:cNvPr id="23" name="TextBox 23"/>
          <p:cNvSpPr txBox="1"/>
          <p:nvPr/>
        </p:nvSpPr>
        <p:spPr>
          <a:xfrm>
            <a:off x="12447837" y="5413752"/>
            <a:ext cx="4486719" cy="1768643"/>
          </a:xfrm>
          <a:prstGeom prst="rect">
            <a:avLst/>
          </a:prstGeom>
        </p:spPr>
        <p:txBody>
          <a:bodyPr lIns="0" tIns="0" rIns="0" bIns="0" rtlCol="0" anchor="t">
            <a:spAutoFit/>
          </a:bodyPr>
          <a:lstStyle/>
          <a:p>
            <a:pPr algn="l">
              <a:lnSpc>
                <a:spcPts val="2790"/>
              </a:lnSpc>
              <a:spcBef>
                <a:spcPct val="0"/>
              </a:spcBef>
            </a:pPr>
            <a:r>
              <a:rPr lang="en-US" sz="1993">
                <a:solidFill>
                  <a:srgbClr val="FFFFFF"/>
                </a:solidFill>
                <a:latin typeface="Poppins"/>
                <a:ea typeface="Poppins"/>
                <a:cs typeface="Poppins"/>
                <a:sym typeface="Poppins"/>
              </a:rPr>
              <a:t>The model concentrates on the importance of continuous training and support in the effective integration process (Jenkin and White, 2021).</a:t>
            </a:r>
          </a:p>
        </p:txBody>
      </p:sp>
      <p:sp>
        <p:nvSpPr>
          <p:cNvPr id="24" name="Freeform 24"/>
          <p:cNvSpPr/>
          <p:nvPr/>
        </p:nvSpPr>
        <p:spPr>
          <a:xfrm>
            <a:off x="5962529" y="3629684"/>
            <a:ext cx="374092" cy="374092"/>
          </a:xfrm>
          <a:custGeom>
            <a:avLst/>
            <a:gdLst/>
            <a:ahLst/>
            <a:cxnLst/>
            <a:rect l="l" t="t" r="r" b="b"/>
            <a:pathLst>
              <a:path w="374092" h="374092">
                <a:moveTo>
                  <a:pt x="0" y="0"/>
                </a:moveTo>
                <a:lnTo>
                  <a:pt x="374093" y="0"/>
                </a:lnTo>
                <a:lnTo>
                  <a:pt x="374093" y="374092"/>
                </a:lnTo>
                <a:lnTo>
                  <a:pt x="0" y="3740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5" name="Freeform 25"/>
          <p:cNvSpPr/>
          <p:nvPr/>
        </p:nvSpPr>
        <p:spPr>
          <a:xfrm>
            <a:off x="11453958" y="3629684"/>
            <a:ext cx="374092" cy="374092"/>
          </a:xfrm>
          <a:custGeom>
            <a:avLst/>
            <a:gdLst/>
            <a:ahLst/>
            <a:cxnLst/>
            <a:rect l="l" t="t" r="r" b="b"/>
            <a:pathLst>
              <a:path w="374092" h="374092">
                <a:moveTo>
                  <a:pt x="0" y="0"/>
                </a:moveTo>
                <a:lnTo>
                  <a:pt x="374093" y="0"/>
                </a:lnTo>
                <a:lnTo>
                  <a:pt x="374093" y="374092"/>
                </a:lnTo>
                <a:lnTo>
                  <a:pt x="0" y="3740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6" name="Freeform 26"/>
          <p:cNvSpPr/>
          <p:nvPr/>
        </p:nvSpPr>
        <p:spPr>
          <a:xfrm>
            <a:off x="16945387" y="3629684"/>
            <a:ext cx="374092" cy="374092"/>
          </a:xfrm>
          <a:custGeom>
            <a:avLst/>
            <a:gdLst/>
            <a:ahLst/>
            <a:cxnLst/>
            <a:rect l="l" t="t" r="r" b="b"/>
            <a:pathLst>
              <a:path w="374092" h="374092">
                <a:moveTo>
                  <a:pt x="0" y="0"/>
                </a:moveTo>
                <a:lnTo>
                  <a:pt x="374092" y="0"/>
                </a:lnTo>
                <a:lnTo>
                  <a:pt x="374092" y="374092"/>
                </a:lnTo>
                <a:lnTo>
                  <a:pt x="0" y="3740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7" name="Freeform 27"/>
          <p:cNvSpPr/>
          <p:nvPr/>
        </p:nvSpPr>
        <p:spPr>
          <a:xfrm>
            <a:off x="1458122" y="4460676"/>
            <a:ext cx="468032" cy="210189"/>
          </a:xfrm>
          <a:custGeom>
            <a:avLst/>
            <a:gdLst/>
            <a:ahLst/>
            <a:cxnLst/>
            <a:rect l="l" t="t" r="r" b="b"/>
            <a:pathLst>
              <a:path w="468032" h="210189">
                <a:moveTo>
                  <a:pt x="0" y="0"/>
                </a:moveTo>
                <a:lnTo>
                  <a:pt x="468031" y="0"/>
                </a:lnTo>
                <a:lnTo>
                  <a:pt x="468031" y="210189"/>
                </a:lnTo>
                <a:lnTo>
                  <a:pt x="0" y="2101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8" name="Freeform 28"/>
          <p:cNvSpPr/>
          <p:nvPr/>
        </p:nvSpPr>
        <p:spPr>
          <a:xfrm>
            <a:off x="7024250" y="4460676"/>
            <a:ext cx="468032" cy="210189"/>
          </a:xfrm>
          <a:custGeom>
            <a:avLst/>
            <a:gdLst/>
            <a:ahLst/>
            <a:cxnLst/>
            <a:rect l="l" t="t" r="r" b="b"/>
            <a:pathLst>
              <a:path w="468032" h="210189">
                <a:moveTo>
                  <a:pt x="0" y="0"/>
                </a:moveTo>
                <a:lnTo>
                  <a:pt x="468032" y="0"/>
                </a:lnTo>
                <a:lnTo>
                  <a:pt x="468032" y="210189"/>
                </a:lnTo>
                <a:lnTo>
                  <a:pt x="0" y="2101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9" name="Freeform 29"/>
          <p:cNvSpPr/>
          <p:nvPr/>
        </p:nvSpPr>
        <p:spPr>
          <a:xfrm>
            <a:off x="12590379" y="4460676"/>
            <a:ext cx="468032" cy="210189"/>
          </a:xfrm>
          <a:custGeom>
            <a:avLst/>
            <a:gdLst/>
            <a:ahLst/>
            <a:cxnLst/>
            <a:rect l="l" t="t" r="r" b="b"/>
            <a:pathLst>
              <a:path w="468032" h="210189">
                <a:moveTo>
                  <a:pt x="0" y="0"/>
                </a:moveTo>
                <a:lnTo>
                  <a:pt x="468032" y="0"/>
                </a:lnTo>
                <a:lnTo>
                  <a:pt x="468032" y="210189"/>
                </a:lnTo>
                <a:lnTo>
                  <a:pt x="0" y="2101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07051A">
                <a:alpha val="100000"/>
              </a:srgbClr>
            </a:gs>
            <a:gs pos="100000">
              <a:srgbClr val="19174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1606531" y="3645211"/>
            <a:ext cx="1399298" cy="628412"/>
          </a:xfrm>
          <a:custGeom>
            <a:avLst/>
            <a:gdLst/>
            <a:ahLst/>
            <a:cxnLst/>
            <a:rect l="l" t="t" r="r" b="b"/>
            <a:pathLst>
              <a:path w="1399298" h="628412">
                <a:moveTo>
                  <a:pt x="0" y="0"/>
                </a:moveTo>
                <a:lnTo>
                  <a:pt x="1399299" y="0"/>
                </a:lnTo>
                <a:lnTo>
                  <a:pt x="1399299" y="628412"/>
                </a:lnTo>
                <a:lnTo>
                  <a:pt x="0" y="62841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8133773" y="1954537"/>
            <a:ext cx="9125527" cy="5660558"/>
          </a:xfrm>
          <a:prstGeom prst="rect">
            <a:avLst/>
          </a:prstGeom>
        </p:spPr>
        <p:txBody>
          <a:bodyPr lIns="0" tIns="0" rIns="0" bIns="0" rtlCol="0" anchor="t">
            <a:spAutoFit/>
          </a:bodyPr>
          <a:lstStyle/>
          <a:p>
            <a:pPr marL="624679" lvl="1" indent="-312340" algn="just">
              <a:lnSpc>
                <a:spcPts val="4050"/>
              </a:lnSpc>
              <a:buFont typeface="Arial"/>
              <a:buChar char="•"/>
            </a:pPr>
            <a:r>
              <a:rPr lang="en-US" sz="2893" dirty="0" err="1">
                <a:solidFill>
                  <a:srgbClr val="FFFFFF"/>
                </a:solidFill>
                <a:latin typeface="Poppins"/>
                <a:ea typeface="Poppins"/>
                <a:cs typeface="Poppins"/>
                <a:sym typeface="Poppins"/>
              </a:rPr>
              <a:t>Telehealth</a:t>
            </a:r>
            <a:r>
              <a:rPr lang="en-US" sz="2893" dirty="0">
                <a:solidFill>
                  <a:srgbClr val="FFFFFF"/>
                </a:solidFill>
                <a:latin typeface="Poppins"/>
                <a:ea typeface="Poppins"/>
                <a:cs typeface="Poppins"/>
                <a:sym typeface="Poppins"/>
              </a:rPr>
              <a:t> has made the care more efficient and reduced wait time as well as provided flexibility to the care provided to the patients (Weiss et al., 2024).</a:t>
            </a:r>
          </a:p>
          <a:p>
            <a:pPr marL="624679" lvl="1" indent="-312340" algn="just">
              <a:lnSpc>
                <a:spcPts val="4050"/>
              </a:lnSpc>
              <a:buFont typeface="Arial"/>
              <a:buChar char="•"/>
            </a:pPr>
            <a:r>
              <a:rPr lang="en-US" sz="2893" dirty="0">
                <a:solidFill>
                  <a:srgbClr val="FFFFFF"/>
                </a:solidFill>
                <a:latin typeface="Poppins"/>
                <a:ea typeface="Poppins"/>
                <a:cs typeface="Poppins"/>
                <a:sym typeface="Poppins"/>
              </a:rPr>
              <a:t>It has enabled offering follow-up care to chronically sick patients as well as the continuity of the service delivery even during lockdowns (Alharbi et al., 2024).</a:t>
            </a:r>
          </a:p>
          <a:p>
            <a:pPr marL="624679" lvl="1" indent="-312340" algn="just">
              <a:lnSpc>
                <a:spcPts val="4050"/>
              </a:lnSpc>
              <a:buFont typeface="Arial"/>
              <a:buChar char="•"/>
            </a:pPr>
            <a:r>
              <a:rPr lang="en-US" sz="2893" dirty="0">
                <a:solidFill>
                  <a:srgbClr val="FFFFFF"/>
                </a:solidFill>
                <a:latin typeface="Poppins"/>
                <a:ea typeface="Poppins"/>
                <a:cs typeface="Poppins"/>
                <a:sym typeface="Poppins"/>
              </a:rPr>
              <a:t>However, quality of care has also been decreased due to the fear of less personal contact and declining empathy (</a:t>
            </a:r>
            <a:r>
              <a:rPr lang="en-US" sz="2893" dirty="0" err="1">
                <a:solidFill>
                  <a:srgbClr val="FFFFFF"/>
                </a:solidFill>
                <a:latin typeface="Poppins"/>
                <a:ea typeface="Poppins"/>
                <a:cs typeface="Poppins"/>
                <a:sym typeface="Poppins"/>
              </a:rPr>
              <a:t>Bulto</a:t>
            </a:r>
            <a:r>
              <a:rPr lang="en-US" sz="2893" dirty="0">
                <a:solidFill>
                  <a:srgbClr val="FFFFFF"/>
                </a:solidFill>
                <a:latin typeface="Poppins"/>
                <a:ea typeface="Poppins"/>
                <a:cs typeface="Poppins"/>
                <a:sym typeface="Poppins"/>
              </a:rPr>
              <a:t>, 2024).</a:t>
            </a:r>
          </a:p>
        </p:txBody>
      </p:sp>
      <p:sp>
        <p:nvSpPr>
          <p:cNvPr id="4" name="TextBox 4"/>
          <p:cNvSpPr txBox="1"/>
          <p:nvPr/>
        </p:nvSpPr>
        <p:spPr>
          <a:xfrm>
            <a:off x="1240771" y="1555442"/>
            <a:ext cx="6893002" cy="2334350"/>
          </a:xfrm>
          <a:prstGeom prst="rect">
            <a:avLst/>
          </a:prstGeom>
        </p:spPr>
        <p:txBody>
          <a:bodyPr lIns="0" tIns="0" rIns="0" bIns="0" rtlCol="0" anchor="t">
            <a:spAutoFit/>
          </a:bodyPr>
          <a:lstStyle/>
          <a:p>
            <a:pPr algn="l">
              <a:lnSpc>
                <a:spcPts val="5861"/>
              </a:lnSpc>
            </a:pPr>
            <a:r>
              <a:rPr lang="en-US" sz="7326" spc="-256">
                <a:solidFill>
                  <a:srgbClr val="FFFFFF"/>
                </a:solidFill>
                <a:latin typeface="Helvetica World"/>
                <a:ea typeface="Helvetica World"/>
                <a:cs typeface="Helvetica World"/>
                <a:sym typeface="Helvetica World"/>
              </a:rPr>
              <a:t>Impact of Telehealth in service delivery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2376393"/>
            <a:ext cx="9550783" cy="1833326"/>
          </a:xfrm>
          <a:prstGeom prst="rect">
            <a:avLst/>
          </a:prstGeom>
        </p:spPr>
        <p:txBody>
          <a:bodyPr lIns="0" tIns="0" rIns="0" bIns="0" rtlCol="0" anchor="t">
            <a:spAutoFit/>
          </a:bodyPr>
          <a:lstStyle/>
          <a:p>
            <a:pPr algn="l">
              <a:lnSpc>
                <a:spcPts val="6821"/>
              </a:lnSpc>
            </a:pPr>
            <a:r>
              <a:rPr lang="en-US" sz="8526" spc="-298">
                <a:solidFill>
                  <a:srgbClr val="000000"/>
                </a:solidFill>
                <a:latin typeface="Helvetica World"/>
                <a:ea typeface="Helvetica World"/>
                <a:cs typeface="Helvetica World"/>
                <a:sym typeface="Helvetica World"/>
              </a:rPr>
              <a:t>Telehealth Advantage</a:t>
            </a:r>
          </a:p>
        </p:txBody>
      </p:sp>
      <p:sp>
        <p:nvSpPr>
          <p:cNvPr id="3" name="Freeform 3"/>
          <p:cNvSpPr/>
          <p:nvPr/>
        </p:nvSpPr>
        <p:spPr>
          <a:xfrm>
            <a:off x="7505248" y="3342299"/>
            <a:ext cx="1399298" cy="628412"/>
          </a:xfrm>
          <a:custGeom>
            <a:avLst/>
            <a:gdLst/>
            <a:ahLst/>
            <a:cxnLst/>
            <a:rect l="l" t="t" r="r" b="b"/>
            <a:pathLst>
              <a:path w="1399298" h="628412">
                <a:moveTo>
                  <a:pt x="0" y="0"/>
                </a:moveTo>
                <a:lnTo>
                  <a:pt x="1399299" y="0"/>
                </a:lnTo>
                <a:lnTo>
                  <a:pt x="1399299" y="628412"/>
                </a:lnTo>
                <a:lnTo>
                  <a:pt x="0" y="62841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2" name="Group 12"/>
          <p:cNvGrpSpPr/>
          <p:nvPr/>
        </p:nvGrpSpPr>
        <p:grpSpPr>
          <a:xfrm>
            <a:off x="10579482" y="2781300"/>
            <a:ext cx="6870317" cy="7010400"/>
            <a:chOff x="0" y="0"/>
            <a:chExt cx="578923" cy="1007926"/>
          </a:xfrm>
        </p:grpSpPr>
        <p:sp>
          <p:nvSpPr>
            <p:cNvPr id="13" name="Freeform 13"/>
            <p:cNvSpPr/>
            <p:nvPr/>
          </p:nvSpPr>
          <p:spPr>
            <a:xfrm>
              <a:off x="0" y="0"/>
              <a:ext cx="578923" cy="1007926"/>
            </a:xfrm>
            <a:custGeom>
              <a:avLst/>
              <a:gdLst/>
              <a:ahLst/>
              <a:cxnLst/>
              <a:rect l="l" t="t" r="r" b="b"/>
              <a:pathLst>
                <a:path w="578923" h="1007926">
                  <a:moveTo>
                    <a:pt x="40288" y="0"/>
                  </a:moveTo>
                  <a:lnTo>
                    <a:pt x="538636" y="0"/>
                  </a:lnTo>
                  <a:cubicBezTo>
                    <a:pt x="549321" y="0"/>
                    <a:pt x="559568" y="4245"/>
                    <a:pt x="567124" y="11800"/>
                  </a:cubicBezTo>
                  <a:cubicBezTo>
                    <a:pt x="574679" y="19355"/>
                    <a:pt x="578923" y="29603"/>
                    <a:pt x="578923" y="40288"/>
                  </a:cubicBezTo>
                  <a:lnTo>
                    <a:pt x="578923" y="967638"/>
                  </a:lnTo>
                  <a:cubicBezTo>
                    <a:pt x="578923" y="978323"/>
                    <a:pt x="574679" y="988570"/>
                    <a:pt x="567124" y="996126"/>
                  </a:cubicBezTo>
                  <a:cubicBezTo>
                    <a:pt x="559568" y="1003681"/>
                    <a:pt x="549321" y="1007926"/>
                    <a:pt x="538636" y="1007926"/>
                  </a:cubicBezTo>
                  <a:lnTo>
                    <a:pt x="40288" y="1007926"/>
                  </a:lnTo>
                  <a:cubicBezTo>
                    <a:pt x="29603" y="1007926"/>
                    <a:pt x="19355" y="1003681"/>
                    <a:pt x="11800" y="996126"/>
                  </a:cubicBezTo>
                  <a:cubicBezTo>
                    <a:pt x="4245" y="988570"/>
                    <a:pt x="0" y="978323"/>
                    <a:pt x="0" y="967638"/>
                  </a:cubicBezTo>
                  <a:lnTo>
                    <a:pt x="0" y="40288"/>
                  </a:lnTo>
                  <a:cubicBezTo>
                    <a:pt x="0" y="29603"/>
                    <a:pt x="4245" y="19355"/>
                    <a:pt x="11800" y="11800"/>
                  </a:cubicBezTo>
                  <a:cubicBezTo>
                    <a:pt x="19355" y="4245"/>
                    <a:pt x="29603" y="0"/>
                    <a:pt x="40288" y="0"/>
                  </a:cubicBezTo>
                  <a:close/>
                </a:path>
              </a:pathLst>
            </a:custGeom>
            <a:blipFill>
              <a:blip r:embed="rId4"/>
              <a:stretch>
                <a:fillRect l="-7998" r="-7998"/>
              </a:stretch>
            </a:blipFill>
          </p:spPr>
          <p:txBody>
            <a:bodyPr/>
            <a:lstStyle/>
            <a:p>
              <a:endParaRPr lang="en-GB"/>
            </a:p>
          </p:txBody>
        </p:sp>
      </p:grpSp>
      <p:sp>
        <p:nvSpPr>
          <p:cNvPr id="14" name="TextBox 14"/>
          <p:cNvSpPr txBox="1"/>
          <p:nvPr/>
        </p:nvSpPr>
        <p:spPr>
          <a:xfrm>
            <a:off x="1028700" y="4276537"/>
            <a:ext cx="7875847" cy="4820294"/>
          </a:xfrm>
          <a:prstGeom prst="rect">
            <a:avLst/>
          </a:prstGeom>
        </p:spPr>
        <p:txBody>
          <a:bodyPr lIns="0" tIns="0" rIns="0" bIns="0" rtlCol="0" anchor="t">
            <a:spAutoFit/>
          </a:bodyPr>
          <a:lstStyle/>
          <a:p>
            <a:pPr marL="646270" lvl="1" indent="-323135" algn="just">
              <a:lnSpc>
                <a:spcPts val="4190"/>
              </a:lnSpc>
              <a:buFont typeface="Arial"/>
              <a:buChar char="•"/>
            </a:pPr>
            <a:r>
              <a:rPr lang="en-US" sz="2993">
                <a:solidFill>
                  <a:srgbClr val="000000"/>
                </a:solidFill>
                <a:latin typeface="Poppins"/>
                <a:ea typeface="Poppins"/>
                <a:cs typeface="Poppins"/>
                <a:sym typeface="Poppins"/>
              </a:rPr>
              <a:t>Continuity of Care: Another reason Telehealth is a valid approach to use is disruption to service delivery during a crisis, which the pandemic is (</a:t>
            </a:r>
            <a:r>
              <a:rPr lang="en-US" sz="2993" dirty="0" err="1">
                <a:solidFill>
                  <a:srgbClr val="000000"/>
                </a:solidFill>
                <a:latin typeface="Poppins"/>
                <a:ea typeface="Poppins"/>
                <a:cs typeface="Poppins"/>
                <a:sym typeface="Poppins"/>
              </a:rPr>
              <a:t>Vaismoradi</a:t>
            </a:r>
            <a:r>
              <a:rPr lang="en-US" sz="2993">
                <a:solidFill>
                  <a:srgbClr val="000000"/>
                </a:solidFill>
                <a:latin typeface="Poppins"/>
                <a:ea typeface="Poppins"/>
                <a:cs typeface="Poppins"/>
                <a:sym typeface="Poppins"/>
              </a:rPr>
              <a:t> et al., 2024).</a:t>
            </a:r>
          </a:p>
          <a:p>
            <a:pPr marL="646270" lvl="1" indent="-323135" algn="just">
              <a:lnSpc>
                <a:spcPts val="4190"/>
              </a:lnSpc>
              <a:buFont typeface="Arial"/>
              <a:buChar char="•"/>
            </a:pPr>
            <a:r>
              <a:rPr lang="en-US" sz="2993">
                <a:solidFill>
                  <a:srgbClr val="000000"/>
                </a:solidFill>
                <a:latin typeface="Poppins"/>
                <a:ea typeface="Poppins"/>
                <a:cs typeface="Poppins"/>
                <a:sym typeface="Poppins"/>
              </a:rPr>
              <a:t>Efficiency: Virtual consultation is can save the waiting time and optimize the dates of care providers (Charalambous et al.,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07051A">
                <a:alpha val="100000"/>
              </a:srgbClr>
            </a:gs>
            <a:gs pos="100000">
              <a:srgbClr val="19174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rot="5400000">
            <a:off x="1117076" y="4126976"/>
            <a:ext cx="1277378" cy="755669"/>
          </a:xfrm>
          <a:custGeom>
            <a:avLst/>
            <a:gdLst/>
            <a:ahLst/>
            <a:cxnLst/>
            <a:rect l="l" t="t" r="r" b="b"/>
            <a:pathLst>
              <a:path w="1399298" h="628412">
                <a:moveTo>
                  <a:pt x="0" y="0"/>
                </a:moveTo>
                <a:lnTo>
                  <a:pt x="1399299" y="0"/>
                </a:lnTo>
                <a:lnTo>
                  <a:pt x="1399299" y="628412"/>
                </a:lnTo>
                <a:lnTo>
                  <a:pt x="0" y="62841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679583" y="5394991"/>
            <a:ext cx="14581374" cy="4704493"/>
          </a:xfrm>
          <a:prstGeom prst="rect">
            <a:avLst/>
          </a:prstGeom>
        </p:spPr>
        <p:txBody>
          <a:bodyPr lIns="0" tIns="0" rIns="0" bIns="0" rtlCol="0" anchor="t">
            <a:spAutoFit/>
          </a:bodyPr>
          <a:lstStyle/>
          <a:p>
            <a:pPr marL="624679" lvl="1" indent="-312340" algn="just">
              <a:lnSpc>
                <a:spcPts val="4050"/>
              </a:lnSpc>
              <a:buFont typeface="Arial"/>
              <a:buChar char="•"/>
            </a:pPr>
            <a:r>
              <a:rPr lang="en-US" sz="2893" dirty="0">
                <a:solidFill>
                  <a:srgbClr val="FFFFFF"/>
                </a:solidFill>
                <a:latin typeface="Poppins"/>
                <a:ea typeface="Poppins"/>
                <a:cs typeface="Poppins"/>
                <a:sym typeface="Poppins"/>
              </a:rPr>
              <a:t>Equity of Access: Telehealth can create inequity by failing to provide patients with the means of completing the requirement, devices, or internet (Paul et al., 2024).</a:t>
            </a:r>
          </a:p>
          <a:p>
            <a:pPr marL="624679" lvl="1" indent="-312340" algn="just">
              <a:lnSpc>
                <a:spcPts val="4050"/>
              </a:lnSpc>
              <a:buFont typeface="Arial"/>
              <a:buChar char="•"/>
            </a:pPr>
            <a:r>
              <a:rPr lang="en-US" sz="2893" dirty="0">
                <a:solidFill>
                  <a:srgbClr val="FFFFFF"/>
                </a:solidFill>
                <a:latin typeface="Poppins"/>
                <a:ea typeface="Poppins"/>
                <a:cs typeface="Poppins"/>
                <a:sym typeface="Poppins"/>
              </a:rPr>
              <a:t>Quality of Care: some healthcare providers of virtual consultation believe that this method could be associated with the quality of clinical assessment (</a:t>
            </a:r>
            <a:r>
              <a:rPr lang="en-US" sz="2893" dirty="0" err="1">
                <a:solidFill>
                  <a:srgbClr val="FFFFFF"/>
                </a:solidFill>
                <a:latin typeface="Poppins"/>
                <a:ea typeface="Poppins"/>
                <a:cs typeface="Poppins"/>
                <a:sym typeface="Poppins"/>
              </a:rPr>
              <a:t>Bulto</a:t>
            </a:r>
            <a:r>
              <a:rPr lang="en-US" sz="2893" dirty="0">
                <a:solidFill>
                  <a:srgbClr val="FFFFFF"/>
                </a:solidFill>
                <a:latin typeface="Poppins"/>
                <a:ea typeface="Poppins"/>
                <a:cs typeface="Poppins"/>
                <a:sym typeface="Poppins"/>
              </a:rPr>
              <a:t>, 2024).</a:t>
            </a:r>
          </a:p>
          <a:p>
            <a:pPr marL="624679" lvl="1" indent="-312340" algn="just">
              <a:lnSpc>
                <a:spcPts val="4050"/>
              </a:lnSpc>
              <a:buFont typeface="Arial"/>
              <a:buChar char="•"/>
            </a:pPr>
            <a:r>
              <a:rPr lang="en-US" sz="2893" dirty="0">
                <a:solidFill>
                  <a:srgbClr val="FFFFFF"/>
                </a:solidFill>
                <a:latin typeface="Poppins"/>
                <a:ea typeface="Poppins"/>
                <a:cs typeface="Poppins"/>
                <a:sym typeface="Poppins"/>
              </a:rPr>
              <a:t>Stress in Workplaces: the healthcare workers have been stressed and dissatisfied by the presence of work overload and technical failure (O'Hara and Reid, 2024).</a:t>
            </a:r>
          </a:p>
        </p:txBody>
      </p:sp>
      <p:sp>
        <p:nvSpPr>
          <p:cNvPr id="6" name="TextBox 6"/>
          <p:cNvSpPr txBox="1"/>
          <p:nvPr/>
        </p:nvSpPr>
        <p:spPr>
          <a:xfrm>
            <a:off x="1377931" y="2254858"/>
            <a:ext cx="9812626" cy="859210"/>
          </a:xfrm>
          <a:prstGeom prst="rect">
            <a:avLst/>
          </a:prstGeom>
        </p:spPr>
        <p:txBody>
          <a:bodyPr lIns="0" tIns="0" rIns="0" bIns="0" rtlCol="0" anchor="t">
            <a:spAutoFit/>
          </a:bodyPr>
          <a:lstStyle/>
          <a:p>
            <a:pPr algn="l">
              <a:lnSpc>
                <a:spcPts val="6741"/>
              </a:lnSpc>
            </a:pPr>
            <a:r>
              <a:rPr lang="en-US" sz="6600" spc="-294" dirty="0">
                <a:solidFill>
                  <a:srgbClr val="FFFFFF"/>
                </a:solidFill>
                <a:latin typeface="Helvetica World"/>
                <a:ea typeface="Helvetica World"/>
                <a:cs typeface="Helvetica World"/>
                <a:sym typeface="Helvetica World"/>
              </a:rPr>
              <a:t>Telehealth Disadvantage</a:t>
            </a:r>
          </a:p>
        </p:txBody>
      </p:sp>
      <p:grpSp>
        <p:nvGrpSpPr>
          <p:cNvPr id="9" name="Group 9"/>
          <p:cNvGrpSpPr/>
          <p:nvPr/>
        </p:nvGrpSpPr>
        <p:grpSpPr>
          <a:xfrm>
            <a:off x="13265225" y="513347"/>
            <a:ext cx="3991463" cy="3991463"/>
            <a:chOff x="0" y="0"/>
            <a:chExt cx="812800" cy="812800"/>
          </a:xfrm>
        </p:grpSpPr>
        <p:sp>
          <p:nvSpPr>
            <p:cNvPr id="10" name="Freeform 10"/>
            <p:cNvSpPr/>
            <p:nvPr/>
          </p:nvSpPr>
          <p:spPr>
            <a:xfrm>
              <a:off x="0" y="0"/>
              <a:ext cx="812800" cy="812800"/>
            </a:xfrm>
            <a:custGeom>
              <a:avLst/>
              <a:gdLst/>
              <a:ahLst/>
              <a:cxnLst/>
              <a:rect l="l" t="t" r="r" b="b"/>
              <a:pathLst>
                <a:path w="812800" h="812800">
                  <a:moveTo>
                    <a:pt x="21336" y="0"/>
                  </a:moveTo>
                  <a:lnTo>
                    <a:pt x="791464" y="0"/>
                  </a:lnTo>
                  <a:cubicBezTo>
                    <a:pt x="803248" y="0"/>
                    <a:pt x="812800" y="9552"/>
                    <a:pt x="812800" y="21336"/>
                  </a:cubicBezTo>
                  <a:lnTo>
                    <a:pt x="812800" y="791464"/>
                  </a:lnTo>
                  <a:cubicBezTo>
                    <a:pt x="812800" y="803248"/>
                    <a:pt x="803248" y="812800"/>
                    <a:pt x="791464" y="812800"/>
                  </a:cubicBezTo>
                  <a:lnTo>
                    <a:pt x="21336" y="812800"/>
                  </a:lnTo>
                  <a:cubicBezTo>
                    <a:pt x="9552" y="812800"/>
                    <a:pt x="0" y="803248"/>
                    <a:pt x="0" y="791464"/>
                  </a:cubicBezTo>
                  <a:lnTo>
                    <a:pt x="0" y="21336"/>
                  </a:lnTo>
                  <a:cubicBezTo>
                    <a:pt x="0" y="9552"/>
                    <a:pt x="9552" y="0"/>
                    <a:pt x="21336" y="0"/>
                  </a:cubicBezTo>
                  <a:close/>
                </a:path>
              </a:pathLst>
            </a:custGeom>
            <a:blipFill>
              <a:blip r:embed="rId4"/>
              <a:stretch>
                <a:fillRect l="-25046" r="-25046"/>
              </a:stretch>
            </a:blipFill>
          </p:spPr>
          <p:txBody>
            <a:bodyPr/>
            <a:lstStyle/>
            <a:p>
              <a:endParaRPr lang="en-GB"/>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3702973"/>
            <a:ext cx="5209374" cy="5555327"/>
            <a:chOff x="0" y="0"/>
            <a:chExt cx="1372016" cy="1463131"/>
          </a:xfrm>
        </p:grpSpPr>
        <p:sp>
          <p:nvSpPr>
            <p:cNvPr id="3" name="Freeform 3"/>
            <p:cNvSpPr/>
            <p:nvPr/>
          </p:nvSpPr>
          <p:spPr>
            <a:xfrm>
              <a:off x="0" y="0"/>
              <a:ext cx="1372016" cy="1463131"/>
            </a:xfrm>
            <a:custGeom>
              <a:avLst/>
              <a:gdLst/>
              <a:ahLst/>
              <a:cxnLst/>
              <a:rect l="l" t="t" r="r" b="b"/>
              <a:pathLst>
                <a:path w="1372016" h="1463131">
                  <a:moveTo>
                    <a:pt x="56474" y="0"/>
                  </a:moveTo>
                  <a:lnTo>
                    <a:pt x="1315542" y="0"/>
                  </a:lnTo>
                  <a:cubicBezTo>
                    <a:pt x="1330520" y="0"/>
                    <a:pt x="1344884" y="5950"/>
                    <a:pt x="1355475" y="16541"/>
                  </a:cubicBezTo>
                  <a:cubicBezTo>
                    <a:pt x="1366066" y="27132"/>
                    <a:pt x="1372016" y="41496"/>
                    <a:pt x="1372016" y="56474"/>
                  </a:cubicBezTo>
                  <a:lnTo>
                    <a:pt x="1372016" y="1406658"/>
                  </a:lnTo>
                  <a:cubicBezTo>
                    <a:pt x="1372016" y="1421635"/>
                    <a:pt x="1366066" y="1436000"/>
                    <a:pt x="1355475" y="1446591"/>
                  </a:cubicBezTo>
                  <a:cubicBezTo>
                    <a:pt x="1344884" y="1457181"/>
                    <a:pt x="1330520" y="1463131"/>
                    <a:pt x="1315542" y="1463131"/>
                  </a:cubicBezTo>
                  <a:lnTo>
                    <a:pt x="56474" y="1463131"/>
                  </a:lnTo>
                  <a:cubicBezTo>
                    <a:pt x="41496" y="1463131"/>
                    <a:pt x="27132" y="1457181"/>
                    <a:pt x="16541" y="1446591"/>
                  </a:cubicBezTo>
                  <a:cubicBezTo>
                    <a:pt x="5950" y="1436000"/>
                    <a:pt x="0" y="1421635"/>
                    <a:pt x="0" y="1406658"/>
                  </a:cubicBezTo>
                  <a:lnTo>
                    <a:pt x="0" y="56474"/>
                  </a:lnTo>
                  <a:cubicBezTo>
                    <a:pt x="0" y="41496"/>
                    <a:pt x="5950" y="27132"/>
                    <a:pt x="16541" y="16541"/>
                  </a:cubicBezTo>
                  <a:cubicBezTo>
                    <a:pt x="27132" y="5950"/>
                    <a:pt x="41496" y="0"/>
                    <a:pt x="56474" y="0"/>
                  </a:cubicBezTo>
                  <a:close/>
                </a:path>
              </a:pathLst>
            </a:custGeom>
            <a:solidFill>
              <a:srgbClr val="154069"/>
            </a:solidFill>
          </p:spPr>
          <p:txBody>
            <a:bodyPr/>
            <a:lstStyle/>
            <a:p>
              <a:endParaRPr lang="en-GB"/>
            </a:p>
          </p:txBody>
        </p:sp>
        <p:sp>
          <p:nvSpPr>
            <p:cNvPr id="4" name="TextBox 4"/>
            <p:cNvSpPr txBox="1"/>
            <p:nvPr/>
          </p:nvSpPr>
          <p:spPr>
            <a:xfrm>
              <a:off x="0" y="-28575"/>
              <a:ext cx="1372016" cy="1491706"/>
            </a:xfrm>
            <a:prstGeom prst="rect">
              <a:avLst/>
            </a:prstGeom>
          </p:spPr>
          <p:txBody>
            <a:bodyPr lIns="50800" tIns="50800" rIns="50800" bIns="50800" rtlCol="0" anchor="ctr"/>
            <a:lstStyle/>
            <a:p>
              <a:pPr algn="ctr">
                <a:lnSpc>
                  <a:spcPts val="2235"/>
                </a:lnSpc>
              </a:pPr>
              <a:endParaRPr/>
            </a:p>
          </p:txBody>
        </p:sp>
      </p:grpSp>
      <p:grpSp>
        <p:nvGrpSpPr>
          <p:cNvPr id="5" name="Group 5"/>
          <p:cNvGrpSpPr/>
          <p:nvPr/>
        </p:nvGrpSpPr>
        <p:grpSpPr>
          <a:xfrm>
            <a:off x="6539313" y="3702973"/>
            <a:ext cx="5209374" cy="5555327"/>
            <a:chOff x="0" y="0"/>
            <a:chExt cx="1372016" cy="1463131"/>
          </a:xfrm>
        </p:grpSpPr>
        <p:sp>
          <p:nvSpPr>
            <p:cNvPr id="6" name="Freeform 6"/>
            <p:cNvSpPr/>
            <p:nvPr/>
          </p:nvSpPr>
          <p:spPr>
            <a:xfrm>
              <a:off x="0" y="0"/>
              <a:ext cx="1372016" cy="1463131"/>
            </a:xfrm>
            <a:custGeom>
              <a:avLst/>
              <a:gdLst/>
              <a:ahLst/>
              <a:cxnLst/>
              <a:rect l="l" t="t" r="r" b="b"/>
              <a:pathLst>
                <a:path w="1372016" h="1463131">
                  <a:moveTo>
                    <a:pt x="56474" y="0"/>
                  </a:moveTo>
                  <a:lnTo>
                    <a:pt x="1315542" y="0"/>
                  </a:lnTo>
                  <a:cubicBezTo>
                    <a:pt x="1330520" y="0"/>
                    <a:pt x="1344884" y="5950"/>
                    <a:pt x="1355475" y="16541"/>
                  </a:cubicBezTo>
                  <a:cubicBezTo>
                    <a:pt x="1366066" y="27132"/>
                    <a:pt x="1372016" y="41496"/>
                    <a:pt x="1372016" y="56474"/>
                  </a:cubicBezTo>
                  <a:lnTo>
                    <a:pt x="1372016" y="1406658"/>
                  </a:lnTo>
                  <a:cubicBezTo>
                    <a:pt x="1372016" y="1421635"/>
                    <a:pt x="1366066" y="1436000"/>
                    <a:pt x="1355475" y="1446591"/>
                  </a:cubicBezTo>
                  <a:cubicBezTo>
                    <a:pt x="1344884" y="1457181"/>
                    <a:pt x="1330520" y="1463131"/>
                    <a:pt x="1315542" y="1463131"/>
                  </a:cubicBezTo>
                  <a:lnTo>
                    <a:pt x="56474" y="1463131"/>
                  </a:lnTo>
                  <a:cubicBezTo>
                    <a:pt x="41496" y="1463131"/>
                    <a:pt x="27132" y="1457181"/>
                    <a:pt x="16541" y="1446591"/>
                  </a:cubicBezTo>
                  <a:cubicBezTo>
                    <a:pt x="5950" y="1436000"/>
                    <a:pt x="0" y="1421635"/>
                    <a:pt x="0" y="1406658"/>
                  </a:cubicBezTo>
                  <a:lnTo>
                    <a:pt x="0" y="56474"/>
                  </a:lnTo>
                  <a:cubicBezTo>
                    <a:pt x="0" y="41496"/>
                    <a:pt x="5950" y="27132"/>
                    <a:pt x="16541" y="16541"/>
                  </a:cubicBezTo>
                  <a:cubicBezTo>
                    <a:pt x="27132" y="5950"/>
                    <a:pt x="41496" y="0"/>
                    <a:pt x="56474" y="0"/>
                  </a:cubicBezTo>
                  <a:close/>
                </a:path>
              </a:pathLst>
            </a:custGeom>
            <a:solidFill>
              <a:srgbClr val="154069">
                <a:alpha val="91765"/>
              </a:srgbClr>
            </a:solidFill>
          </p:spPr>
          <p:txBody>
            <a:bodyPr/>
            <a:lstStyle/>
            <a:p>
              <a:endParaRPr lang="en-GB"/>
            </a:p>
          </p:txBody>
        </p:sp>
        <p:sp>
          <p:nvSpPr>
            <p:cNvPr id="7" name="TextBox 7"/>
            <p:cNvSpPr txBox="1"/>
            <p:nvPr/>
          </p:nvSpPr>
          <p:spPr>
            <a:xfrm>
              <a:off x="0" y="-28575"/>
              <a:ext cx="1372016" cy="1491706"/>
            </a:xfrm>
            <a:prstGeom prst="rect">
              <a:avLst/>
            </a:prstGeom>
          </p:spPr>
          <p:txBody>
            <a:bodyPr lIns="50800" tIns="50800" rIns="50800" bIns="50800" rtlCol="0" anchor="ctr"/>
            <a:lstStyle/>
            <a:p>
              <a:pPr algn="ctr">
                <a:lnSpc>
                  <a:spcPts val="2235"/>
                </a:lnSpc>
              </a:pPr>
              <a:endParaRPr/>
            </a:p>
          </p:txBody>
        </p:sp>
      </p:grpSp>
      <p:grpSp>
        <p:nvGrpSpPr>
          <p:cNvPr id="8" name="Group 8"/>
          <p:cNvGrpSpPr/>
          <p:nvPr/>
        </p:nvGrpSpPr>
        <p:grpSpPr>
          <a:xfrm>
            <a:off x="12049926" y="3702973"/>
            <a:ext cx="5209374" cy="5555327"/>
            <a:chOff x="0" y="0"/>
            <a:chExt cx="1372016" cy="1463131"/>
          </a:xfrm>
        </p:grpSpPr>
        <p:sp>
          <p:nvSpPr>
            <p:cNvPr id="9" name="Freeform 9"/>
            <p:cNvSpPr/>
            <p:nvPr/>
          </p:nvSpPr>
          <p:spPr>
            <a:xfrm>
              <a:off x="0" y="0"/>
              <a:ext cx="1372016" cy="1463131"/>
            </a:xfrm>
            <a:custGeom>
              <a:avLst/>
              <a:gdLst/>
              <a:ahLst/>
              <a:cxnLst/>
              <a:rect l="l" t="t" r="r" b="b"/>
              <a:pathLst>
                <a:path w="1372016" h="1463131">
                  <a:moveTo>
                    <a:pt x="56474" y="0"/>
                  </a:moveTo>
                  <a:lnTo>
                    <a:pt x="1315542" y="0"/>
                  </a:lnTo>
                  <a:cubicBezTo>
                    <a:pt x="1330520" y="0"/>
                    <a:pt x="1344884" y="5950"/>
                    <a:pt x="1355475" y="16541"/>
                  </a:cubicBezTo>
                  <a:cubicBezTo>
                    <a:pt x="1366066" y="27132"/>
                    <a:pt x="1372016" y="41496"/>
                    <a:pt x="1372016" y="56474"/>
                  </a:cubicBezTo>
                  <a:lnTo>
                    <a:pt x="1372016" y="1406658"/>
                  </a:lnTo>
                  <a:cubicBezTo>
                    <a:pt x="1372016" y="1421635"/>
                    <a:pt x="1366066" y="1436000"/>
                    <a:pt x="1355475" y="1446591"/>
                  </a:cubicBezTo>
                  <a:cubicBezTo>
                    <a:pt x="1344884" y="1457181"/>
                    <a:pt x="1330520" y="1463131"/>
                    <a:pt x="1315542" y="1463131"/>
                  </a:cubicBezTo>
                  <a:lnTo>
                    <a:pt x="56474" y="1463131"/>
                  </a:lnTo>
                  <a:cubicBezTo>
                    <a:pt x="41496" y="1463131"/>
                    <a:pt x="27132" y="1457181"/>
                    <a:pt x="16541" y="1446591"/>
                  </a:cubicBezTo>
                  <a:cubicBezTo>
                    <a:pt x="5950" y="1436000"/>
                    <a:pt x="0" y="1421635"/>
                    <a:pt x="0" y="1406658"/>
                  </a:cubicBezTo>
                  <a:lnTo>
                    <a:pt x="0" y="56474"/>
                  </a:lnTo>
                  <a:cubicBezTo>
                    <a:pt x="0" y="41496"/>
                    <a:pt x="5950" y="27132"/>
                    <a:pt x="16541" y="16541"/>
                  </a:cubicBezTo>
                  <a:cubicBezTo>
                    <a:pt x="27132" y="5950"/>
                    <a:pt x="41496" y="0"/>
                    <a:pt x="56474" y="0"/>
                  </a:cubicBezTo>
                  <a:close/>
                </a:path>
              </a:pathLst>
            </a:custGeom>
            <a:solidFill>
              <a:srgbClr val="154069">
                <a:alpha val="74902"/>
              </a:srgbClr>
            </a:solidFill>
          </p:spPr>
          <p:txBody>
            <a:bodyPr/>
            <a:lstStyle/>
            <a:p>
              <a:endParaRPr lang="en-GB"/>
            </a:p>
          </p:txBody>
        </p:sp>
        <p:sp>
          <p:nvSpPr>
            <p:cNvPr id="10" name="TextBox 10"/>
            <p:cNvSpPr txBox="1"/>
            <p:nvPr/>
          </p:nvSpPr>
          <p:spPr>
            <a:xfrm>
              <a:off x="0" y="-28575"/>
              <a:ext cx="1372016" cy="1491706"/>
            </a:xfrm>
            <a:prstGeom prst="rect">
              <a:avLst/>
            </a:prstGeom>
          </p:spPr>
          <p:txBody>
            <a:bodyPr lIns="50800" tIns="50800" rIns="50800" bIns="50800" rtlCol="0" anchor="ctr"/>
            <a:lstStyle/>
            <a:p>
              <a:pPr algn="ctr">
                <a:lnSpc>
                  <a:spcPts val="2235"/>
                </a:lnSpc>
              </a:pPr>
              <a:endParaRPr/>
            </a:p>
          </p:txBody>
        </p:sp>
      </p:grpSp>
      <p:grpSp>
        <p:nvGrpSpPr>
          <p:cNvPr id="11" name="Group 11"/>
          <p:cNvGrpSpPr/>
          <p:nvPr/>
        </p:nvGrpSpPr>
        <p:grpSpPr>
          <a:xfrm>
            <a:off x="1353444" y="4196366"/>
            <a:ext cx="715252" cy="715252"/>
            <a:chOff x="0" y="0"/>
            <a:chExt cx="188379" cy="188379"/>
          </a:xfrm>
        </p:grpSpPr>
        <p:sp>
          <p:nvSpPr>
            <p:cNvPr id="12" name="Freeform 12"/>
            <p:cNvSpPr/>
            <p:nvPr/>
          </p:nvSpPr>
          <p:spPr>
            <a:xfrm>
              <a:off x="0" y="0"/>
              <a:ext cx="188379" cy="188379"/>
            </a:xfrm>
            <a:custGeom>
              <a:avLst/>
              <a:gdLst/>
              <a:ahLst/>
              <a:cxnLst/>
              <a:rect l="l" t="t" r="r" b="b"/>
              <a:pathLst>
                <a:path w="188379" h="188379">
                  <a:moveTo>
                    <a:pt x="94190" y="0"/>
                  </a:moveTo>
                  <a:lnTo>
                    <a:pt x="94190" y="0"/>
                  </a:lnTo>
                  <a:cubicBezTo>
                    <a:pt x="119170" y="0"/>
                    <a:pt x="143128" y="9924"/>
                    <a:pt x="160792" y="27587"/>
                  </a:cubicBezTo>
                  <a:cubicBezTo>
                    <a:pt x="178456" y="45251"/>
                    <a:pt x="188379" y="69209"/>
                    <a:pt x="188379" y="94190"/>
                  </a:cubicBezTo>
                  <a:lnTo>
                    <a:pt x="188379" y="94190"/>
                  </a:lnTo>
                  <a:cubicBezTo>
                    <a:pt x="188379" y="119170"/>
                    <a:pt x="178456" y="143128"/>
                    <a:pt x="160792" y="160792"/>
                  </a:cubicBezTo>
                  <a:cubicBezTo>
                    <a:pt x="143128" y="178456"/>
                    <a:pt x="119170" y="188379"/>
                    <a:pt x="94190" y="188379"/>
                  </a:cubicBezTo>
                  <a:lnTo>
                    <a:pt x="94190" y="188379"/>
                  </a:lnTo>
                  <a:cubicBezTo>
                    <a:pt x="69209" y="188379"/>
                    <a:pt x="45251" y="178456"/>
                    <a:pt x="27587" y="160792"/>
                  </a:cubicBezTo>
                  <a:cubicBezTo>
                    <a:pt x="9924" y="143128"/>
                    <a:pt x="0" y="119170"/>
                    <a:pt x="0" y="94190"/>
                  </a:cubicBezTo>
                  <a:lnTo>
                    <a:pt x="0" y="94190"/>
                  </a:lnTo>
                  <a:cubicBezTo>
                    <a:pt x="0" y="69209"/>
                    <a:pt x="9924" y="45251"/>
                    <a:pt x="27587" y="27587"/>
                  </a:cubicBezTo>
                  <a:cubicBezTo>
                    <a:pt x="45251" y="9924"/>
                    <a:pt x="69209" y="0"/>
                    <a:pt x="94190" y="0"/>
                  </a:cubicBezTo>
                  <a:close/>
                </a:path>
              </a:pathLst>
            </a:custGeom>
            <a:solidFill>
              <a:srgbClr val="FFFFFF"/>
            </a:solidFill>
          </p:spPr>
          <p:txBody>
            <a:bodyPr/>
            <a:lstStyle/>
            <a:p>
              <a:endParaRPr lang="en-GB"/>
            </a:p>
          </p:txBody>
        </p:sp>
        <p:sp>
          <p:nvSpPr>
            <p:cNvPr id="13" name="TextBox 13"/>
            <p:cNvSpPr txBox="1"/>
            <p:nvPr/>
          </p:nvSpPr>
          <p:spPr>
            <a:xfrm>
              <a:off x="0" y="-28575"/>
              <a:ext cx="188379" cy="216954"/>
            </a:xfrm>
            <a:prstGeom prst="rect">
              <a:avLst/>
            </a:prstGeom>
          </p:spPr>
          <p:txBody>
            <a:bodyPr lIns="50800" tIns="50800" rIns="50800" bIns="50800" rtlCol="0" anchor="ctr"/>
            <a:lstStyle/>
            <a:p>
              <a:pPr algn="ctr">
                <a:lnSpc>
                  <a:spcPts val="2235"/>
                </a:lnSpc>
              </a:pPr>
              <a:endParaRPr/>
            </a:p>
          </p:txBody>
        </p:sp>
      </p:grpSp>
      <p:grpSp>
        <p:nvGrpSpPr>
          <p:cNvPr id="14" name="Group 14"/>
          <p:cNvGrpSpPr/>
          <p:nvPr/>
        </p:nvGrpSpPr>
        <p:grpSpPr>
          <a:xfrm>
            <a:off x="6900640" y="4196366"/>
            <a:ext cx="715252" cy="715252"/>
            <a:chOff x="0" y="0"/>
            <a:chExt cx="188379" cy="188379"/>
          </a:xfrm>
        </p:grpSpPr>
        <p:sp>
          <p:nvSpPr>
            <p:cNvPr id="15" name="Freeform 15"/>
            <p:cNvSpPr/>
            <p:nvPr/>
          </p:nvSpPr>
          <p:spPr>
            <a:xfrm>
              <a:off x="0" y="0"/>
              <a:ext cx="188379" cy="188379"/>
            </a:xfrm>
            <a:custGeom>
              <a:avLst/>
              <a:gdLst/>
              <a:ahLst/>
              <a:cxnLst/>
              <a:rect l="l" t="t" r="r" b="b"/>
              <a:pathLst>
                <a:path w="188379" h="188379">
                  <a:moveTo>
                    <a:pt x="94190" y="0"/>
                  </a:moveTo>
                  <a:lnTo>
                    <a:pt x="94190" y="0"/>
                  </a:lnTo>
                  <a:cubicBezTo>
                    <a:pt x="119170" y="0"/>
                    <a:pt x="143128" y="9924"/>
                    <a:pt x="160792" y="27587"/>
                  </a:cubicBezTo>
                  <a:cubicBezTo>
                    <a:pt x="178456" y="45251"/>
                    <a:pt x="188379" y="69209"/>
                    <a:pt x="188379" y="94190"/>
                  </a:cubicBezTo>
                  <a:lnTo>
                    <a:pt x="188379" y="94190"/>
                  </a:lnTo>
                  <a:cubicBezTo>
                    <a:pt x="188379" y="119170"/>
                    <a:pt x="178456" y="143128"/>
                    <a:pt x="160792" y="160792"/>
                  </a:cubicBezTo>
                  <a:cubicBezTo>
                    <a:pt x="143128" y="178456"/>
                    <a:pt x="119170" y="188379"/>
                    <a:pt x="94190" y="188379"/>
                  </a:cubicBezTo>
                  <a:lnTo>
                    <a:pt x="94190" y="188379"/>
                  </a:lnTo>
                  <a:cubicBezTo>
                    <a:pt x="69209" y="188379"/>
                    <a:pt x="45251" y="178456"/>
                    <a:pt x="27587" y="160792"/>
                  </a:cubicBezTo>
                  <a:cubicBezTo>
                    <a:pt x="9924" y="143128"/>
                    <a:pt x="0" y="119170"/>
                    <a:pt x="0" y="94190"/>
                  </a:cubicBezTo>
                  <a:lnTo>
                    <a:pt x="0" y="94190"/>
                  </a:lnTo>
                  <a:cubicBezTo>
                    <a:pt x="0" y="69209"/>
                    <a:pt x="9924" y="45251"/>
                    <a:pt x="27587" y="27587"/>
                  </a:cubicBezTo>
                  <a:cubicBezTo>
                    <a:pt x="45251" y="9924"/>
                    <a:pt x="69209" y="0"/>
                    <a:pt x="94190" y="0"/>
                  </a:cubicBezTo>
                  <a:close/>
                </a:path>
              </a:pathLst>
            </a:custGeom>
            <a:solidFill>
              <a:srgbClr val="FFFFFF"/>
            </a:solidFill>
          </p:spPr>
          <p:txBody>
            <a:bodyPr/>
            <a:lstStyle/>
            <a:p>
              <a:endParaRPr lang="en-GB"/>
            </a:p>
          </p:txBody>
        </p:sp>
        <p:sp>
          <p:nvSpPr>
            <p:cNvPr id="16" name="TextBox 16"/>
            <p:cNvSpPr txBox="1"/>
            <p:nvPr/>
          </p:nvSpPr>
          <p:spPr>
            <a:xfrm>
              <a:off x="0" y="-28575"/>
              <a:ext cx="188379" cy="216954"/>
            </a:xfrm>
            <a:prstGeom prst="rect">
              <a:avLst/>
            </a:prstGeom>
          </p:spPr>
          <p:txBody>
            <a:bodyPr lIns="50800" tIns="50800" rIns="50800" bIns="50800" rtlCol="0" anchor="ctr"/>
            <a:lstStyle/>
            <a:p>
              <a:pPr algn="ctr">
                <a:lnSpc>
                  <a:spcPts val="2235"/>
                </a:lnSpc>
              </a:pPr>
              <a:endParaRPr/>
            </a:p>
          </p:txBody>
        </p:sp>
      </p:grpSp>
      <p:grpSp>
        <p:nvGrpSpPr>
          <p:cNvPr id="17" name="Group 17"/>
          <p:cNvGrpSpPr/>
          <p:nvPr/>
        </p:nvGrpSpPr>
        <p:grpSpPr>
          <a:xfrm>
            <a:off x="12447837" y="4196366"/>
            <a:ext cx="715252" cy="715252"/>
            <a:chOff x="0" y="0"/>
            <a:chExt cx="188379" cy="188379"/>
          </a:xfrm>
        </p:grpSpPr>
        <p:sp>
          <p:nvSpPr>
            <p:cNvPr id="18" name="Freeform 18"/>
            <p:cNvSpPr/>
            <p:nvPr/>
          </p:nvSpPr>
          <p:spPr>
            <a:xfrm>
              <a:off x="0" y="0"/>
              <a:ext cx="188379" cy="188379"/>
            </a:xfrm>
            <a:custGeom>
              <a:avLst/>
              <a:gdLst/>
              <a:ahLst/>
              <a:cxnLst/>
              <a:rect l="l" t="t" r="r" b="b"/>
              <a:pathLst>
                <a:path w="188379" h="188379">
                  <a:moveTo>
                    <a:pt x="94190" y="0"/>
                  </a:moveTo>
                  <a:lnTo>
                    <a:pt x="94190" y="0"/>
                  </a:lnTo>
                  <a:cubicBezTo>
                    <a:pt x="119170" y="0"/>
                    <a:pt x="143128" y="9924"/>
                    <a:pt x="160792" y="27587"/>
                  </a:cubicBezTo>
                  <a:cubicBezTo>
                    <a:pt x="178456" y="45251"/>
                    <a:pt x="188379" y="69209"/>
                    <a:pt x="188379" y="94190"/>
                  </a:cubicBezTo>
                  <a:lnTo>
                    <a:pt x="188379" y="94190"/>
                  </a:lnTo>
                  <a:cubicBezTo>
                    <a:pt x="188379" y="119170"/>
                    <a:pt x="178456" y="143128"/>
                    <a:pt x="160792" y="160792"/>
                  </a:cubicBezTo>
                  <a:cubicBezTo>
                    <a:pt x="143128" y="178456"/>
                    <a:pt x="119170" y="188379"/>
                    <a:pt x="94190" y="188379"/>
                  </a:cubicBezTo>
                  <a:lnTo>
                    <a:pt x="94190" y="188379"/>
                  </a:lnTo>
                  <a:cubicBezTo>
                    <a:pt x="69209" y="188379"/>
                    <a:pt x="45251" y="178456"/>
                    <a:pt x="27587" y="160792"/>
                  </a:cubicBezTo>
                  <a:cubicBezTo>
                    <a:pt x="9924" y="143128"/>
                    <a:pt x="0" y="119170"/>
                    <a:pt x="0" y="94190"/>
                  </a:cubicBezTo>
                  <a:lnTo>
                    <a:pt x="0" y="94190"/>
                  </a:lnTo>
                  <a:cubicBezTo>
                    <a:pt x="0" y="69209"/>
                    <a:pt x="9924" y="45251"/>
                    <a:pt x="27587" y="27587"/>
                  </a:cubicBezTo>
                  <a:cubicBezTo>
                    <a:pt x="45251" y="9924"/>
                    <a:pt x="69209" y="0"/>
                    <a:pt x="94190" y="0"/>
                  </a:cubicBezTo>
                  <a:close/>
                </a:path>
              </a:pathLst>
            </a:custGeom>
            <a:solidFill>
              <a:srgbClr val="FFFFFF"/>
            </a:solidFill>
          </p:spPr>
          <p:txBody>
            <a:bodyPr/>
            <a:lstStyle/>
            <a:p>
              <a:endParaRPr lang="en-GB"/>
            </a:p>
          </p:txBody>
        </p:sp>
        <p:sp>
          <p:nvSpPr>
            <p:cNvPr id="19" name="TextBox 19"/>
            <p:cNvSpPr txBox="1"/>
            <p:nvPr/>
          </p:nvSpPr>
          <p:spPr>
            <a:xfrm>
              <a:off x="0" y="-28575"/>
              <a:ext cx="188379" cy="216954"/>
            </a:xfrm>
            <a:prstGeom prst="rect">
              <a:avLst/>
            </a:prstGeom>
          </p:spPr>
          <p:txBody>
            <a:bodyPr lIns="50800" tIns="50800" rIns="50800" bIns="50800" rtlCol="0" anchor="ctr"/>
            <a:lstStyle/>
            <a:p>
              <a:pPr algn="ctr">
                <a:lnSpc>
                  <a:spcPts val="2235"/>
                </a:lnSpc>
              </a:pPr>
              <a:endParaRPr/>
            </a:p>
          </p:txBody>
        </p:sp>
      </p:grpSp>
      <p:sp>
        <p:nvSpPr>
          <p:cNvPr id="20" name="TextBox 20"/>
          <p:cNvSpPr txBox="1"/>
          <p:nvPr/>
        </p:nvSpPr>
        <p:spPr>
          <a:xfrm>
            <a:off x="1028700" y="1238250"/>
            <a:ext cx="12095157" cy="1165121"/>
          </a:xfrm>
          <a:prstGeom prst="rect">
            <a:avLst/>
          </a:prstGeom>
        </p:spPr>
        <p:txBody>
          <a:bodyPr lIns="0" tIns="0" rIns="0" bIns="0" rtlCol="0" anchor="t">
            <a:spAutoFit/>
          </a:bodyPr>
          <a:lstStyle/>
          <a:p>
            <a:pPr algn="l">
              <a:lnSpc>
                <a:spcPts val="8493"/>
              </a:lnSpc>
            </a:pPr>
            <a:r>
              <a:rPr lang="en-US" sz="9035" spc="-316">
                <a:solidFill>
                  <a:srgbClr val="000000"/>
                </a:solidFill>
                <a:latin typeface="Helvetica World"/>
                <a:ea typeface="Helvetica World"/>
                <a:cs typeface="Helvetica World"/>
                <a:sym typeface="Helvetica World"/>
              </a:rPr>
              <a:t>Conclusion</a:t>
            </a:r>
          </a:p>
        </p:txBody>
      </p:sp>
      <p:sp>
        <p:nvSpPr>
          <p:cNvPr id="21" name="TextBox 21"/>
          <p:cNvSpPr txBox="1"/>
          <p:nvPr/>
        </p:nvSpPr>
        <p:spPr>
          <a:xfrm>
            <a:off x="1353444" y="5413752"/>
            <a:ext cx="4486719" cy="3159711"/>
          </a:xfrm>
          <a:prstGeom prst="rect">
            <a:avLst/>
          </a:prstGeom>
        </p:spPr>
        <p:txBody>
          <a:bodyPr lIns="0" tIns="0" rIns="0" bIns="0" rtlCol="0" anchor="t">
            <a:spAutoFit/>
          </a:bodyPr>
          <a:lstStyle/>
          <a:p>
            <a:pPr algn="l">
              <a:lnSpc>
                <a:spcPts val="3070"/>
              </a:lnSpc>
              <a:spcBef>
                <a:spcPct val="0"/>
              </a:spcBef>
            </a:pPr>
            <a:r>
              <a:rPr lang="en-US" sz="2193" dirty="0">
                <a:solidFill>
                  <a:srgbClr val="FFFFFF"/>
                </a:solidFill>
                <a:latin typeface="Poppins"/>
                <a:ea typeface="Poppins"/>
                <a:cs typeface="Poppins"/>
                <a:sym typeface="Poppins"/>
              </a:rPr>
              <a:t>Telehealth has also assisted healthcare practitioners ensure services continue to be provided even in cases where it is literally impossible to provide them but also has created new workload and training issues (</a:t>
            </a:r>
            <a:r>
              <a:rPr lang="en-US" sz="2193" dirty="0" err="1">
                <a:solidFill>
                  <a:srgbClr val="FFFFFF"/>
                </a:solidFill>
                <a:latin typeface="Poppins"/>
                <a:ea typeface="Poppins"/>
                <a:cs typeface="Poppins"/>
                <a:sym typeface="Poppins"/>
              </a:rPr>
              <a:t>Almeman</a:t>
            </a:r>
            <a:r>
              <a:rPr lang="en-US" sz="2193" dirty="0">
                <a:solidFill>
                  <a:srgbClr val="FFFFFF"/>
                </a:solidFill>
                <a:latin typeface="Poppins"/>
                <a:ea typeface="Poppins"/>
                <a:cs typeface="Poppins"/>
                <a:sym typeface="Poppins"/>
              </a:rPr>
              <a:t>, 2024).</a:t>
            </a:r>
          </a:p>
        </p:txBody>
      </p:sp>
      <p:sp>
        <p:nvSpPr>
          <p:cNvPr id="22" name="TextBox 22"/>
          <p:cNvSpPr txBox="1"/>
          <p:nvPr/>
        </p:nvSpPr>
        <p:spPr>
          <a:xfrm>
            <a:off x="6900640" y="5413752"/>
            <a:ext cx="4465166" cy="2287438"/>
          </a:xfrm>
          <a:prstGeom prst="rect">
            <a:avLst/>
          </a:prstGeom>
        </p:spPr>
        <p:txBody>
          <a:bodyPr lIns="0" tIns="0" rIns="0" bIns="0" rtlCol="0" anchor="t">
            <a:spAutoFit/>
          </a:bodyPr>
          <a:lstStyle/>
          <a:p>
            <a:pPr algn="l">
              <a:lnSpc>
                <a:spcPts val="3070"/>
              </a:lnSpc>
              <a:spcBef>
                <a:spcPct val="0"/>
              </a:spcBef>
            </a:pPr>
            <a:r>
              <a:rPr lang="en-US" sz="2193" dirty="0">
                <a:solidFill>
                  <a:srgbClr val="FFFFFF"/>
                </a:solidFill>
                <a:latin typeface="Poppins"/>
                <a:ea typeface="Poppins"/>
                <a:cs typeface="Poppins"/>
                <a:sym typeface="Poppins"/>
              </a:rPr>
              <a:t>The sustainable telehealth integration must be based on constant adaptation, digital inclusion efforts, and the control of the technological barrier (Faruque et al., 2024).</a:t>
            </a:r>
          </a:p>
        </p:txBody>
      </p:sp>
      <p:sp>
        <p:nvSpPr>
          <p:cNvPr id="23" name="TextBox 23"/>
          <p:cNvSpPr txBox="1"/>
          <p:nvPr/>
        </p:nvSpPr>
        <p:spPr>
          <a:xfrm>
            <a:off x="12415437" y="5413752"/>
            <a:ext cx="4684596" cy="2287438"/>
          </a:xfrm>
          <a:prstGeom prst="rect">
            <a:avLst/>
          </a:prstGeom>
        </p:spPr>
        <p:txBody>
          <a:bodyPr lIns="0" tIns="0" rIns="0" bIns="0" rtlCol="0" anchor="t">
            <a:spAutoFit/>
          </a:bodyPr>
          <a:lstStyle/>
          <a:p>
            <a:pPr algn="l">
              <a:lnSpc>
                <a:spcPts val="3070"/>
              </a:lnSpc>
              <a:spcBef>
                <a:spcPct val="0"/>
              </a:spcBef>
            </a:pPr>
            <a:r>
              <a:rPr lang="en-US" sz="2193">
                <a:solidFill>
                  <a:srgbClr val="FFFFFF"/>
                </a:solidFill>
                <a:latin typeface="Poppins"/>
                <a:ea typeface="Poppins"/>
                <a:cs typeface="Poppins"/>
                <a:sym typeface="Poppins"/>
              </a:rPr>
              <a:t>Vital - Telehealth ought to be a continuous process, whereby for healthcare systems to realize digital literacy, training personnel is essential (Vaismoradi et al., 2024).</a:t>
            </a:r>
          </a:p>
        </p:txBody>
      </p:sp>
      <p:sp>
        <p:nvSpPr>
          <p:cNvPr id="24" name="Freeform 24"/>
          <p:cNvSpPr/>
          <p:nvPr/>
        </p:nvSpPr>
        <p:spPr>
          <a:xfrm>
            <a:off x="5962529" y="3629684"/>
            <a:ext cx="374092" cy="374092"/>
          </a:xfrm>
          <a:custGeom>
            <a:avLst/>
            <a:gdLst/>
            <a:ahLst/>
            <a:cxnLst/>
            <a:rect l="l" t="t" r="r" b="b"/>
            <a:pathLst>
              <a:path w="374092" h="374092">
                <a:moveTo>
                  <a:pt x="0" y="0"/>
                </a:moveTo>
                <a:lnTo>
                  <a:pt x="374093" y="0"/>
                </a:lnTo>
                <a:lnTo>
                  <a:pt x="374093" y="374092"/>
                </a:lnTo>
                <a:lnTo>
                  <a:pt x="0" y="3740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5" name="Freeform 25"/>
          <p:cNvSpPr/>
          <p:nvPr/>
        </p:nvSpPr>
        <p:spPr>
          <a:xfrm>
            <a:off x="11453958" y="3629684"/>
            <a:ext cx="374092" cy="374092"/>
          </a:xfrm>
          <a:custGeom>
            <a:avLst/>
            <a:gdLst/>
            <a:ahLst/>
            <a:cxnLst/>
            <a:rect l="l" t="t" r="r" b="b"/>
            <a:pathLst>
              <a:path w="374092" h="374092">
                <a:moveTo>
                  <a:pt x="0" y="0"/>
                </a:moveTo>
                <a:lnTo>
                  <a:pt x="374093" y="0"/>
                </a:lnTo>
                <a:lnTo>
                  <a:pt x="374093" y="374092"/>
                </a:lnTo>
                <a:lnTo>
                  <a:pt x="0" y="3740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6" name="Freeform 26"/>
          <p:cNvSpPr/>
          <p:nvPr/>
        </p:nvSpPr>
        <p:spPr>
          <a:xfrm>
            <a:off x="16945387" y="3629684"/>
            <a:ext cx="374092" cy="374092"/>
          </a:xfrm>
          <a:custGeom>
            <a:avLst/>
            <a:gdLst/>
            <a:ahLst/>
            <a:cxnLst/>
            <a:rect l="l" t="t" r="r" b="b"/>
            <a:pathLst>
              <a:path w="374092" h="374092">
                <a:moveTo>
                  <a:pt x="0" y="0"/>
                </a:moveTo>
                <a:lnTo>
                  <a:pt x="374092" y="0"/>
                </a:lnTo>
                <a:lnTo>
                  <a:pt x="374092" y="374092"/>
                </a:lnTo>
                <a:lnTo>
                  <a:pt x="0" y="3740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7" name="Freeform 27"/>
          <p:cNvSpPr/>
          <p:nvPr/>
        </p:nvSpPr>
        <p:spPr>
          <a:xfrm>
            <a:off x="1458122" y="4460676"/>
            <a:ext cx="468032" cy="210189"/>
          </a:xfrm>
          <a:custGeom>
            <a:avLst/>
            <a:gdLst/>
            <a:ahLst/>
            <a:cxnLst/>
            <a:rect l="l" t="t" r="r" b="b"/>
            <a:pathLst>
              <a:path w="468032" h="210189">
                <a:moveTo>
                  <a:pt x="0" y="0"/>
                </a:moveTo>
                <a:lnTo>
                  <a:pt x="468031" y="0"/>
                </a:lnTo>
                <a:lnTo>
                  <a:pt x="468031" y="210189"/>
                </a:lnTo>
                <a:lnTo>
                  <a:pt x="0" y="2101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8" name="Freeform 28"/>
          <p:cNvSpPr/>
          <p:nvPr/>
        </p:nvSpPr>
        <p:spPr>
          <a:xfrm>
            <a:off x="7024250" y="4460676"/>
            <a:ext cx="468032" cy="210189"/>
          </a:xfrm>
          <a:custGeom>
            <a:avLst/>
            <a:gdLst/>
            <a:ahLst/>
            <a:cxnLst/>
            <a:rect l="l" t="t" r="r" b="b"/>
            <a:pathLst>
              <a:path w="468032" h="210189">
                <a:moveTo>
                  <a:pt x="0" y="0"/>
                </a:moveTo>
                <a:lnTo>
                  <a:pt x="468032" y="0"/>
                </a:lnTo>
                <a:lnTo>
                  <a:pt x="468032" y="210189"/>
                </a:lnTo>
                <a:lnTo>
                  <a:pt x="0" y="2101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9" name="Freeform 29"/>
          <p:cNvSpPr/>
          <p:nvPr/>
        </p:nvSpPr>
        <p:spPr>
          <a:xfrm>
            <a:off x="12590379" y="4460676"/>
            <a:ext cx="468032" cy="210189"/>
          </a:xfrm>
          <a:custGeom>
            <a:avLst/>
            <a:gdLst/>
            <a:ahLst/>
            <a:cxnLst/>
            <a:rect l="l" t="t" r="r" b="b"/>
            <a:pathLst>
              <a:path w="468032" h="210189">
                <a:moveTo>
                  <a:pt x="0" y="0"/>
                </a:moveTo>
                <a:lnTo>
                  <a:pt x="468032" y="0"/>
                </a:lnTo>
                <a:lnTo>
                  <a:pt x="468032" y="210189"/>
                </a:lnTo>
                <a:lnTo>
                  <a:pt x="0" y="2101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8557"/>
            <a:ext cx="18287985" cy="254151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735276" y="956643"/>
            <a:ext cx="14832744" cy="135019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kern="1200" spc="-203">
                <a:solidFill>
                  <a:schemeClr val="bg1"/>
                </a:solidFill>
                <a:latin typeface="+mj-lt"/>
                <a:ea typeface="+mj-ea"/>
                <a:cs typeface="+mj-cs"/>
                <a:sym typeface="Helvetica World"/>
              </a:rPr>
              <a:t>References</a:t>
            </a:r>
          </a:p>
        </p:txBody>
      </p:sp>
      <p:sp>
        <p:nvSpPr>
          <p:cNvPr id="11" name="Rectangle 10">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32961"/>
            <a:ext cx="18287985" cy="775403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5276" y="3016137"/>
            <a:ext cx="685785" cy="6857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p:nvPr/>
        </p:nvSpPr>
        <p:spPr>
          <a:xfrm>
            <a:off x="609600" y="3272039"/>
            <a:ext cx="14268678" cy="5886027"/>
          </a:xfrm>
          <a:prstGeom prst="rect">
            <a:avLst/>
          </a:prstGeom>
        </p:spPr>
        <p:txBody>
          <a:bodyPr vert="horz" lIns="91440" tIns="45720" rIns="91440" bIns="45720" rtlCol="0">
            <a:normAutofit/>
          </a:bodyPr>
          <a:lstStyle/>
          <a:p>
            <a:pPr marL="408786" lvl="1" indent="-228600">
              <a:lnSpc>
                <a:spcPct val="90000"/>
              </a:lnSpc>
              <a:spcAft>
                <a:spcPts val="600"/>
              </a:spcAft>
              <a:buFont typeface="Arial" panose="020B0604020202020204" pitchFamily="34" charset="0"/>
              <a:buChar char="•"/>
            </a:pPr>
            <a:r>
              <a:rPr lang="en-US" sz="2300" dirty="0" err="1">
                <a:sym typeface="Poppins"/>
              </a:rPr>
              <a:t>AlmeAlharbi</a:t>
            </a:r>
            <a:r>
              <a:rPr lang="en-US" sz="2300" dirty="0">
                <a:sym typeface="Poppins"/>
              </a:rPr>
              <a:t>, A. R., Al-Shammari, A. H. S., Alshammari, M. H. S., </a:t>
            </a:r>
            <a:r>
              <a:rPr lang="en-US" sz="2300" dirty="0" err="1">
                <a:sym typeface="Poppins"/>
              </a:rPr>
              <a:t>Marzog</a:t>
            </a:r>
            <a:r>
              <a:rPr lang="en-US" sz="2300" dirty="0">
                <a:sym typeface="Poppins"/>
              </a:rPr>
              <a:t>, L. S., Al-</a:t>
            </a:r>
            <a:r>
              <a:rPr lang="en-US" sz="2300" dirty="0" err="1">
                <a:sym typeface="Poppins"/>
              </a:rPr>
              <a:t>Shabili</a:t>
            </a:r>
            <a:r>
              <a:rPr lang="en-US" sz="2300" dirty="0">
                <a:sym typeface="Poppins"/>
              </a:rPr>
              <a:t>, A., Alanazi, D. S., ... and Al-</a:t>
            </a:r>
            <a:r>
              <a:rPr lang="en-US" sz="2300" dirty="0" err="1">
                <a:sym typeface="Poppins"/>
              </a:rPr>
              <a:t>Dossary</a:t>
            </a:r>
            <a:r>
              <a:rPr lang="en-US" sz="2300" dirty="0">
                <a:sym typeface="Poppins"/>
              </a:rPr>
              <a:t>, L. A. (2024). The Role of Nurse‐Led Telehealth Interventions in Improving Healthcare Services and Patient Care. Journal of International Crisis and Risk Communication Research, 7(S8), 96.</a:t>
            </a:r>
          </a:p>
          <a:p>
            <a:pPr marL="408786" lvl="1" indent="-228600">
              <a:lnSpc>
                <a:spcPct val="90000"/>
              </a:lnSpc>
              <a:spcAft>
                <a:spcPts val="600"/>
              </a:spcAft>
              <a:buFont typeface="Arial" panose="020B0604020202020204" pitchFamily="34" charset="0"/>
              <a:buChar char="•"/>
            </a:pPr>
            <a:r>
              <a:rPr lang="en-US" sz="2300" dirty="0">
                <a:sym typeface="Poppins"/>
              </a:rPr>
              <a:t>man, A. (2024). The digital transformation in pharmacy: embracing online platforms and the cosmeceutical paradigm shift. Journal of Health, Population and Nutrition, 43(1), 60.</a:t>
            </a:r>
          </a:p>
          <a:p>
            <a:pPr marL="408786" lvl="1" indent="-228600">
              <a:lnSpc>
                <a:spcPct val="90000"/>
              </a:lnSpc>
              <a:spcAft>
                <a:spcPts val="600"/>
              </a:spcAft>
              <a:buFont typeface="Arial" panose="020B0604020202020204" pitchFamily="34" charset="0"/>
              <a:buChar char="•"/>
            </a:pPr>
            <a:r>
              <a:rPr lang="en-US" sz="2300" dirty="0" err="1">
                <a:sym typeface="Poppins"/>
              </a:rPr>
              <a:t>Bulto</a:t>
            </a:r>
            <a:r>
              <a:rPr lang="en-US" sz="2300" dirty="0">
                <a:sym typeface="Poppins"/>
              </a:rPr>
              <a:t>, L. N. (2024). The role of nurse‐led telehealth interventions in bridging healthcare gaps and expanding access. Nursing open, 11(1), e2092.</a:t>
            </a:r>
          </a:p>
          <a:p>
            <a:pPr marL="408786" lvl="1" indent="-228600">
              <a:lnSpc>
                <a:spcPct val="90000"/>
              </a:lnSpc>
              <a:spcAft>
                <a:spcPts val="600"/>
              </a:spcAft>
              <a:buFont typeface="Arial" panose="020B0604020202020204" pitchFamily="34" charset="0"/>
              <a:buChar char="•"/>
            </a:pPr>
            <a:r>
              <a:rPr lang="en-US" sz="2300" dirty="0">
                <a:sym typeface="Poppins"/>
              </a:rPr>
              <a:t>Charalambous, J., Hollingdrake, O., and Currie, J. (2024). Nurse practitioner led telehealth services: A scoping review. Journal of clinical nursing, 33(3), 839-858.</a:t>
            </a:r>
          </a:p>
          <a:p>
            <a:pPr marL="408786" lvl="1" indent="-228600">
              <a:lnSpc>
                <a:spcPct val="90000"/>
              </a:lnSpc>
              <a:spcAft>
                <a:spcPts val="600"/>
              </a:spcAft>
              <a:buFont typeface="Arial" panose="020B0604020202020204" pitchFamily="34" charset="0"/>
              <a:buChar char="•"/>
            </a:pPr>
            <a:r>
              <a:rPr lang="en-US" sz="2300" dirty="0">
                <a:sym typeface="Poppins"/>
              </a:rPr>
              <a:t>Choi, J., Woo, S., and Ferrell, A. (2025). Artificial intelligence assisted telehealth for nursing: A scoping review. Journal of Telemedicine and Telecare, 31(1), 140-149.</a:t>
            </a:r>
          </a:p>
          <a:p>
            <a:pPr marL="408786" lvl="1" indent="-228600">
              <a:lnSpc>
                <a:spcPct val="90000"/>
              </a:lnSpc>
              <a:spcAft>
                <a:spcPts val="600"/>
              </a:spcAft>
              <a:buFont typeface="Arial" panose="020B0604020202020204" pitchFamily="34" charset="0"/>
              <a:buChar char="•"/>
            </a:pPr>
            <a:r>
              <a:rPr lang="en-US" sz="2300" dirty="0">
                <a:sym typeface="Poppins"/>
              </a:rPr>
              <a:t>Faruque, M. O., Chowdhury, S., Rabbani, G., and Nure, A. (2024). Technology adoption and digital transformation in small businesses: Trends, challenges, and opportunities. International Journal For Multidisciplinary Research, 6(10.36948).</a:t>
            </a:r>
          </a:p>
          <a:p>
            <a:pPr marL="408786" lvl="1" indent="-228600">
              <a:lnSpc>
                <a:spcPct val="90000"/>
              </a:lnSpc>
              <a:spcAft>
                <a:spcPts val="600"/>
              </a:spcAft>
              <a:buFont typeface="Arial" panose="020B0604020202020204" pitchFamily="34" charset="0"/>
              <a:buChar char="•"/>
            </a:pPr>
            <a:r>
              <a:rPr lang="en-US" sz="2300" dirty="0">
                <a:sym typeface="Poppins"/>
              </a:rPr>
              <a:t>Fleming, W., Coutts, A., Pochard, D., Trivedi, D., and Sanderson, K. (2025). Human-Centered Design and Digital Transformation of Mental Health Services. JMIR Human Factors, 12, e66040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8557"/>
            <a:ext cx="18287985" cy="254151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32961"/>
            <a:ext cx="18287985" cy="775403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5276" y="3016137"/>
            <a:ext cx="685785" cy="6857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9D16044-205F-9EF8-AE07-042D6F3F9AA3}"/>
              </a:ext>
            </a:extLst>
          </p:cNvPr>
          <p:cNvSpPr txBox="1"/>
          <p:nvPr/>
        </p:nvSpPr>
        <p:spPr>
          <a:xfrm>
            <a:off x="529924" y="3534553"/>
            <a:ext cx="14821339" cy="5939429"/>
          </a:xfrm>
          <a:prstGeom prst="rect">
            <a:avLst/>
          </a:prstGeom>
        </p:spPr>
        <p:txBody>
          <a:bodyPr vert="horz" lIns="91440" tIns="45720" rIns="91440" bIns="45720" rtlCol="0">
            <a:normAutofit lnSpcReduction="10000"/>
          </a:bodyPr>
          <a:lstStyle/>
          <a:p>
            <a:pPr marL="0" lvl="1">
              <a:lnSpc>
                <a:spcPct val="90000"/>
              </a:lnSpc>
              <a:spcAft>
                <a:spcPts val="600"/>
              </a:spcAft>
            </a:pPr>
            <a:endParaRPr lang="en-US" sz="3100" dirty="0">
              <a:sym typeface="Poppins"/>
            </a:endParaRPr>
          </a:p>
          <a:p>
            <a:pPr marL="408786" lvl="1" indent="-228600">
              <a:lnSpc>
                <a:spcPct val="90000"/>
              </a:lnSpc>
              <a:spcAft>
                <a:spcPts val="600"/>
              </a:spcAft>
              <a:buFont typeface="Arial" panose="020B0604020202020204" pitchFamily="34" charset="0"/>
              <a:buChar char="•"/>
            </a:pPr>
            <a:r>
              <a:rPr lang="en-US" sz="3100" dirty="0" err="1">
                <a:sym typeface="Poppins"/>
              </a:rPr>
              <a:t>Ikwuanusi</a:t>
            </a:r>
            <a:r>
              <a:rPr lang="en-US" sz="3100" dirty="0">
                <a:sym typeface="Poppins"/>
              </a:rPr>
              <a:t>, U. F., </a:t>
            </a:r>
            <a:r>
              <a:rPr lang="en-US" sz="3100" dirty="0" err="1">
                <a:sym typeface="Poppins"/>
              </a:rPr>
              <a:t>Onunka</a:t>
            </a:r>
            <a:r>
              <a:rPr lang="en-US" sz="3100" dirty="0">
                <a:sym typeface="Poppins"/>
              </a:rPr>
              <a:t>, O., </a:t>
            </a:r>
            <a:r>
              <a:rPr lang="en-US" sz="3100" dirty="0" err="1">
                <a:sym typeface="Poppins"/>
              </a:rPr>
              <a:t>Owoade</a:t>
            </a:r>
            <a:r>
              <a:rPr lang="en-US" sz="3100" dirty="0">
                <a:sym typeface="Poppins"/>
              </a:rPr>
              <a:t>, S. J., and </a:t>
            </a:r>
            <a:r>
              <a:rPr lang="en-US" sz="3100" dirty="0" err="1">
                <a:sym typeface="Poppins"/>
              </a:rPr>
              <a:t>Uzoka</a:t>
            </a:r>
            <a:r>
              <a:rPr lang="en-US" sz="3100" dirty="0">
                <a:sym typeface="Poppins"/>
              </a:rPr>
              <a:t>, A. (2024). Digital transformation in public sector services: Enhancing productivity and accountability through scalable software solutions. International Journal of Applied Research in Social Sciences. P-ISSN, 2706-9176.</a:t>
            </a:r>
          </a:p>
          <a:p>
            <a:pPr marL="408786" lvl="1" indent="-228600">
              <a:lnSpc>
                <a:spcPct val="90000"/>
              </a:lnSpc>
              <a:spcAft>
                <a:spcPts val="600"/>
              </a:spcAft>
              <a:buFont typeface="Arial" panose="020B0604020202020204" pitchFamily="34" charset="0"/>
              <a:buChar char="•"/>
            </a:pPr>
            <a:r>
              <a:rPr lang="en-US" sz="3100" dirty="0">
                <a:sym typeface="Poppins"/>
              </a:rPr>
              <a:t>Jenkins, R. L., and White, P. (2021). Telehealth advancing nursing practice. Nursing Outlook, 49(2), 100-105.</a:t>
            </a:r>
          </a:p>
          <a:p>
            <a:pPr marL="408786" lvl="1" indent="-228600">
              <a:lnSpc>
                <a:spcPct val="90000"/>
              </a:lnSpc>
              <a:spcAft>
                <a:spcPts val="600"/>
              </a:spcAft>
              <a:buFont typeface="Arial" panose="020B0604020202020204" pitchFamily="34" charset="0"/>
              <a:buChar char="•"/>
            </a:pPr>
            <a:r>
              <a:rPr lang="en-US" sz="3100" dirty="0">
                <a:sym typeface="Poppins"/>
              </a:rPr>
              <a:t>Memon, F. A., Shah, S., and Khoso, I. U. (2021). Improving Employee's Engagement in Change: Reassessing Kurt Lewin's Model. City University Research Journal (CURJ), 11(1).</a:t>
            </a:r>
          </a:p>
          <a:p>
            <a:pPr marL="408786" lvl="1" indent="-228600">
              <a:lnSpc>
                <a:spcPct val="90000"/>
              </a:lnSpc>
              <a:spcAft>
                <a:spcPts val="600"/>
              </a:spcAft>
              <a:buFont typeface="Arial" panose="020B0604020202020204" pitchFamily="34" charset="0"/>
              <a:buChar char="•"/>
            </a:pPr>
            <a:r>
              <a:rPr lang="en-US" sz="3100" dirty="0" err="1">
                <a:sym typeface="Poppins"/>
              </a:rPr>
              <a:t>Mogaji</a:t>
            </a:r>
            <a:r>
              <a:rPr lang="en-US" sz="3100" dirty="0">
                <a:sym typeface="Poppins"/>
              </a:rPr>
              <a:t>, E., </a:t>
            </a:r>
            <a:r>
              <a:rPr lang="en-US" sz="3100" dirty="0" err="1">
                <a:sym typeface="Poppins"/>
              </a:rPr>
              <a:t>Viglia</a:t>
            </a:r>
            <a:r>
              <a:rPr lang="en-US" sz="3100" dirty="0">
                <a:sym typeface="Poppins"/>
              </a:rPr>
              <a:t>, G., Srivastava, P., and Dwivedi, Y. K. (2024). Is it the end of the technology acceptance model in the era of generative artificial intelligence?. International Journal of Contemporary Hospitality Management, 36(10), 3324-3339.</a:t>
            </a:r>
          </a:p>
          <a:p>
            <a:pPr marL="408786" lvl="1" indent="-228600">
              <a:lnSpc>
                <a:spcPct val="90000"/>
              </a:lnSpc>
              <a:spcAft>
                <a:spcPts val="600"/>
              </a:spcAft>
              <a:buFont typeface="Arial" panose="020B0604020202020204" pitchFamily="34" charset="0"/>
              <a:buChar char="•"/>
            </a:pPr>
            <a:r>
              <a:rPr lang="en-GB" sz="3200" dirty="0"/>
              <a:t>(n.d.). Doctor speaking with patient via telehealth video call on tablet. Retrieved from https://www.gettyimages.com.</a:t>
            </a:r>
            <a:endParaRPr lang="en-US" sz="3100" dirty="0">
              <a:sym typeface="Poppins"/>
            </a:endParaRPr>
          </a:p>
        </p:txBody>
      </p:sp>
      <p:sp>
        <p:nvSpPr>
          <p:cNvPr id="4" name="TextBox 3">
            <a:extLst>
              <a:ext uri="{FF2B5EF4-FFF2-40B4-BE49-F238E27FC236}">
                <a16:creationId xmlns:a16="http://schemas.microsoft.com/office/drawing/2014/main" id="{8B95A7E0-E1CB-11DB-9EED-EE64948FC61F}"/>
              </a:ext>
            </a:extLst>
          </p:cNvPr>
          <p:cNvSpPr txBox="1"/>
          <p:nvPr/>
        </p:nvSpPr>
        <p:spPr>
          <a:xfrm>
            <a:off x="2971800" y="2705100"/>
            <a:ext cx="3810000" cy="707886"/>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Continue</a:t>
            </a:r>
          </a:p>
        </p:txBody>
      </p:sp>
    </p:spTree>
    <p:extLst>
      <p:ext uri="{BB962C8B-B14F-4D97-AF65-F5344CB8AC3E}">
        <p14:creationId xmlns:p14="http://schemas.microsoft.com/office/powerpoint/2010/main" val="18104459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
            <a:ext cx="18288001" cy="10286999"/>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83281" y="-2580"/>
            <a:ext cx="17625060" cy="10261027"/>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09081" y="-1936"/>
            <a:ext cx="5412268" cy="10288295"/>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9089592" y="1168905"/>
            <a:ext cx="7451300" cy="7482585"/>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C40FB3-F171-7243-1D5E-156043AFC051}"/>
              </a:ext>
            </a:extLst>
          </p:cNvPr>
          <p:cNvSpPr>
            <a:spLocks noGrp="1"/>
          </p:cNvSpPr>
          <p:nvPr>
            <p:ph type="ctrTitle"/>
          </p:nvPr>
        </p:nvSpPr>
        <p:spPr>
          <a:xfrm>
            <a:off x="2080297" y="1228476"/>
            <a:ext cx="9894368" cy="4902780"/>
          </a:xfrm>
        </p:spPr>
        <p:txBody>
          <a:bodyPr>
            <a:normAutofit/>
          </a:bodyPr>
          <a:lstStyle/>
          <a:p>
            <a:pPr algn="r"/>
            <a:r>
              <a:rPr lang="en-GB" sz="7200">
                <a:solidFill>
                  <a:srgbClr val="FFFFFF"/>
                </a:solidFill>
              </a:rPr>
              <a:t>Thank you for your attention</a:t>
            </a:r>
          </a:p>
        </p:txBody>
      </p:sp>
      <p:sp>
        <p:nvSpPr>
          <p:cNvPr id="41" name="Rectangle 4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471" y="6720057"/>
            <a:ext cx="18269056" cy="3566943"/>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192EAD8-BBF5-5137-5BEA-866FFD01A5E8}"/>
              </a:ext>
            </a:extLst>
          </p:cNvPr>
          <p:cNvSpPr>
            <a:spLocks noGrp="1"/>
          </p:cNvSpPr>
          <p:nvPr>
            <p:ph type="subTitle" idx="1"/>
          </p:nvPr>
        </p:nvSpPr>
        <p:spPr>
          <a:xfrm>
            <a:off x="2897811" y="7195782"/>
            <a:ext cx="9076854" cy="1862742"/>
          </a:xfrm>
        </p:spPr>
        <p:txBody>
          <a:bodyPr>
            <a:normAutofit/>
          </a:bodyPr>
          <a:lstStyle/>
          <a:p>
            <a:pPr algn="r"/>
            <a:r>
              <a:rPr lang="en-GB" dirty="0">
                <a:solidFill>
                  <a:srgbClr val="FFFFFF"/>
                </a:solidFill>
              </a:rPr>
              <a:t>Any question?</a:t>
            </a:r>
          </a:p>
        </p:txBody>
      </p:sp>
      <p:sp>
        <p:nvSpPr>
          <p:cNvPr id="42" name="Rectangle 41">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50628" y="2448990"/>
            <a:ext cx="10286358" cy="5388387"/>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1284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1485</TotalTime>
  <Words>1246</Words>
  <Application>Microsoft Office PowerPoint</Application>
  <PresentationFormat>Custom</PresentationFormat>
  <Paragraphs>55</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Helvetica World</vt:lpstr>
      <vt:lpstr>Calibri</vt:lpstr>
      <vt:lpstr>Poppins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your attention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Healthcare Medical Presentation</dc:title>
  <dc:creator>Lenovo</dc:creator>
  <cp:lastModifiedBy>Florentina Manolache</cp:lastModifiedBy>
  <cp:revision>3</cp:revision>
  <dcterms:created xsi:type="dcterms:W3CDTF">2006-08-16T00:00:00Z</dcterms:created>
  <dcterms:modified xsi:type="dcterms:W3CDTF">2025-11-06T18:08:00Z</dcterms:modified>
  <dc:identifier>DAG13D1cOv8</dc:identifier>
</cp:coreProperties>
</file>