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2/23/26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4" name="Rectangle 1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2971803" y="2362200"/>
            <a:ext cx="4229097" cy="3505200"/>
          </a:xfrm>
        </p:spPr>
        <p:txBody>
          <a:bodyPr>
            <a:normAutofit/>
          </a:bodyPr>
          <a:lstStyle/>
          <a:p>
            <a:pPr marL="0" indent="0">
              <a:buNone/>
            </a:pPr>
            <a:r>
              <a:rPr lang="en-GB" sz="2100">
                <a:solidFill>
                  <a:schemeClr val="tx1">
                    <a:alpha val="55000"/>
                  </a:schemeClr>
                </a:solidFill>
              </a:rPr>
              <a:t>Zoya Muzaffar</a:t>
            </a:r>
          </a:p>
          <a:p>
            <a:pPr marL="0" indent="0">
              <a:buNone/>
            </a:pPr>
            <a:r>
              <a:rPr lang="en-GB" sz="2100">
                <a:solidFill>
                  <a:schemeClr val="tx1">
                    <a:alpha val="55000"/>
                  </a:schemeClr>
                </a:solidFill>
              </a:rPr>
              <a:t>Student Number:2435513</a:t>
            </a:r>
          </a:p>
          <a:p>
            <a:pPr marL="0" indent="0">
              <a:buNone/>
            </a:pPr>
            <a:r>
              <a:rPr lang="en-GB" sz="2100">
                <a:solidFill>
                  <a:schemeClr val="tx1">
                    <a:alpha val="55000"/>
                  </a:schemeClr>
                </a:solidFill>
              </a:rPr>
              <a:t>Module:LCHS4009</a:t>
            </a:r>
          </a:p>
          <a:p>
            <a:pPr marL="0" indent="0">
              <a:buNone/>
            </a:pPr>
            <a:r>
              <a:rPr lang="en-GB" sz="2100">
                <a:solidFill>
                  <a:schemeClr val="tx1">
                    <a:alpha val="55000"/>
                  </a:schemeClr>
                </a:solidFill>
              </a:rPr>
              <a:t>Anika tahsin Ahmed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4" name="Rectangle 1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itle 1">
            <a:extLst>
              <a:ext uri="{FF2B5EF4-FFF2-40B4-BE49-F238E27FC236}">
                <a16:creationId xmlns:a16="http://schemas.microsoft.com/office/drawing/2014/main" id="{B13B4AE2-8710-4FB1-A1E7-986742FBE54E}"/>
              </a:ext>
            </a:extLst>
          </p:cNvPr>
          <p:cNvSpPr>
            <a:spLocks noGrp="1"/>
          </p:cNvSpPr>
          <p:nvPr>
            <p:ph type="title"/>
          </p:nvPr>
        </p:nvSpPr>
        <p:spPr>
          <a:xfrm>
            <a:off x="857250" y="1676400"/>
            <a:ext cx="2857500" cy="3505200"/>
          </a:xfrm>
          <a:prstGeom prst="rect">
            <a:avLst/>
          </a:prstGeom>
        </p:spPr>
        <p:txBody>
          <a:bodyPr vert="horz" lIns="91440" tIns="45720" rIns="91440" bIns="45720" rtlCol="0" anchor="t">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3500"/>
              <a:t>Working in Teams in Health and Social Care</a:t>
            </a:r>
          </a:p>
        </p:txBody>
      </p:sp>
      <p:sp>
        <p:nvSpPr>
          <p:cNvPr id="3" name="Content Placeholder 2">
            <a:extLst>
              <a:ext uri="{FF2B5EF4-FFF2-40B4-BE49-F238E27FC236}">
                <a16:creationId xmlns:a16="http://schemas.microsoft.com/office/drawing/2014/main" id="{D3995F14-D039-17FB-16FB-19D97932F93B}"/>
              </a:ext>
            </a:extLst>
          </p:cNvPr>
          <p:cNvSpPr>
            <a:spLocks noGrp="1"/>
          </p:cNvSpPr>
          <p:nvPr>
            <p:ph idx="1"/>
          </p:nvPr>
        </p:nvSpPr>
        <p:spPr>
          <a:xfrm>
            <a:off x="3886203" y="1676400"/>
            <a:ext cx="4400547" cy="1752600"/>
          </a:xfrm>
        </p:spPr>
        <p:txBody>
          <a:bodyPr>
            <a:normAutofit/>
          </a:bodyPr>
          <a:lstStyle/>
          <a:p>
            <a:pPr marL="0" indent="0">
              <a:buNone/>
            </a:pPr>
            <a:r>
              <a:rPr lang="en-GB" sz="2100" dirty="0">
                <a:solidFill>
                  <a:schemeClr val="tx1">
                    <a:alpha val="55000"/>
                  </a:schemeClr>
                </a:solidFill>
              </a:rPr>
              <a:t>This presentation explores why effective teamwork is essential for safe and high-quality professional practice within health and social care settings.</a:t>
            </a:r>
          </a:p>
          <a:p>
            <a:pPr marL="0" indent="0">
              <a:buNone/>
            </a:pPr>
            <a:endParaRPr lang="en-GB" sz="2100" dirty="0">
              <a:solidFill>
                <a:schemeClr val="tx1">
                  <a:alpha val="55000"/>
                </a:schemeClr>
              </a:solidFill>
            </a:endParaRPr>
          </a:p>
        </p:txBody>
      </p:sp>
      <p:pic>
        <p:nvPicPr>
          <p:cNvPr id="7" name="Picture 6">
            <a:extLst>
              <a:ext uri="{FF2B5EF4-FFF2-40B4-BE49-F238E27FC236}">
                <a16:creationId xmlns:a16="http://schemas.microsoft.com/office/drawing/2014/main" id="{5C2FF512-5ACF-85F7-FEAA-89FC73C31CAE}"/>
              </a:ext>
            </a:extLst>
          </p:cNvPr>
          <p:cNvPicPr>
            <a:picLocks noChangeAspect="1"/>
          </p:cNvPicPr>
          <p:nvPr/>
        </p:nvPicPr>
        <p:blipFill>
          <a:blip r:embed="rId2"/>
          <a:stretch>
            <a:fillRect/>
          </a:stretch>
        </p:blipFill>
        <p:spPr>
          <a:xfrm>
            <a:off x="3991921" y="3259479"/>
            <a:ext cx="4134073" cy="2320241"/>
          </a:xfrm>
          <a:prstGeom prst="rect">
            <a:avLst/>
          </a:prstGeom>
        </p:spPr>
      </p:pic>
    </p:spTree>
    <p:extLst>
      <p:ext uri="{BB962C8B-B14F-4D97-AF65-F5344CB8AC3E}">
        <p14:creationId xmlns:p14="http://schemas.microsoft.com/office/powerpoint/2010/main" val="2213490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0700" y="0"/>
            <a:ext cx="35433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0700" y="1"/>
            <a:ext cx="35433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3028950" cy="3505200"/>
          </a:xfrm>
        </p:spPr>
        <p:txBody>
          <a:bodyPr anchor="t">
            <a:normAutofit/>
          </a:bodyPr>
          <a:lstStyle/>
          <a:p>
            <a:r>
              <a:rPr lang="en-GB" sz="3500"/>
              <a:t>What is Teamwork?</a:t>
            </a:r>
          </a:p>
        </p:txBody>
      </p:sp>
      <p:sp>
        <p:nvSpPr>
          <p:cNvPr id="3" name="Content Placeholder 2"/>
          <p:cNvSpPr>
            <a:spLocks noGrp="1"/>
          </p:cNvSpPr>
          <p:nvPr>
            <p:ph idx="1"/>
          </p:nvPr>
        </p:nvSpPr>
        <p:spPr>
          <a:xfrm>
            <a:off x="4377018" y="1676400"/>
            <a:ext cx="3886200" cy="3505200"/>
          </a:xfrm>
        </p:spPr>
        <p:txBody>
          <a:bodyPr>
            <a:normAutofit/>
          </a:bodyPr>
          <a:lstStyle/>
          <a:p>
            <a:pPr>
              <a:lnSpc>
                <a:spcPct val="90000"/>
              </a:lnSpc>
            </a:pPr>
            <a:r>
              <a:rPr lang="en-GB" sz="1900">
                <a:solidFill>
                  <a:schemeClr val="tx1">
                    <a:alpha val="55000"/>
                  </a:schemeClr>
                </a:solidFill>
              </a:rPr>
              <a:t>Teamwork involves professionals working collaboratively towards a shared purpose. It requires effective communication, mutual respect, shared responsibility and a clear understanding of individual roles. Within health and social care, teamwork commonly takes place within multidisciplinary environments where different professionals contribute their expertise to support service users.</a:t>
            </a:r>
          </a:p>
        </p:txBody>
      </p:sp>
      <p:pic>
        <p:nvPicPr>
          <p:cNvPr id="5" name="Picture 4">
            <a:extLst>
              <a:ext uri="{FF2B5EF4-FFF2-40B4-BE49-F238E27FC236}">
                <a16:creationId xmlns:a16="http://schemas.microsoft.com/office/drawing/2014/main" id="{FFD0CF89-DF28-EEA2-4724-6C9737FF865B}"/>
              </a:ext>
            </a:extLst>
          </p:cNvPr>
          <p:cNvPicPr>
            <a:picLocks noChangeAspect="1"/>
          </p:cNvPicPr>
          <p:nvPr/>
        </p:nvPicPr>
        <p:blipFill>
          <a:blip r:embed="rId2"/>
          <a:stretch>
            <a:fillRect/>
          </a:stretch>
        </p:blipFill>
        <p:spPr>
          <a:xfrm>
            <a:off x="857250" y="3085362"/>
            <a:ext cx="3543300" cy="243913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20" name="Rectangle 1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2" name="Freeform: Shape 21">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3" name="Rectangle 2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3" y="3429000"/>
            <a:ext cx="2857500" cy="2133600"/>
          </a:xfrm>
        </p:spPr>
        <p:txBody>
          <a:bodyPr anchor="t">
            <a:normAutofit/>
          </a:bodyPr>
          <a:lstStyle/>
          <a:p>
            <a:r>
              <a:rPr lang="en-GB" sz="3500"/>
              <a:t>Why Teamwork is Important</a:t>
            </a:r>
          </a:p>
        </p:txBody>
      </p:sp>
      <p:sp>
        <p:nvSpPr>
          <p:cNvPr id="3" name="Content Placeholder 2"/>
          <p:cNvSpPr>
            <a:spLocks noGrp="1"/>
          </p:cNvSpPr>
          <p:nvPr>
            <p:ph idx="1"/>
          </p:nvPr>
        </p:nvSpPr>
        <p:spPr>
          <a:xfrm>
            <a:off x="3886203" y="1676400"/>
            <a:ext cx="4229097" cy="3505200"/>
          </a:xfrm>
        </p:spPr>
        <p:txBody>
          <a:bodyPr>
            <a:normAutofit/>
          </a:bodyPr>
          <a:lstStyle/>
          <a:p>
            <a:pPr>
              <a:lnSpc>
                <a:spcPct val="90000"/>
              </a:lnSpc>
            </a:pPr>
            <a:r>
              <a:rPr lang="en-GB" sz="1900">
                <a:solidFill>
                  <a:schemeClr val="tx1">
                    <a:alpha val="55000"/>
                  </a:schemeClr>
                </a:solidFill>
              </a:rPr>
              <a:t>Strengthens patient safety by reducing the likelihood of errors and miscommunication</a:t>
            </a:r>
          </a:p>
          <a:p>
            <a:pPr>
              <a:lnSpc>
                <a:spcPct val="90000"/>
              </a:lnSpc>
            </a:pPr>
            <a:r>
              <a:rPr lang="en-GB" sz="1900">
                <a:solidFill>
                  <a:schemeClr val="tx1">
                    <a:alpha val="55000"/>
                  </a:schemeClr>
                </a:solidFill>
              </a:rPr>
              <a:t>Improves the overall quality of care when professionals combine their knowledge and skills</a:t>
            </a:r>
          </a:p>
          <a:p>
            <a:pPr>
              <a:lnSpc>
                <a:spcPct val="90000"/>
              </a:lnSpc>
            </a:pPr>
            <a:r>
              <a:rPr lang="en-GB" sz="1900">
                <a:solidFill>
                  <a:schemeClr val="tx1">
                    <a:alpha val="55000"/>
                  </a:schemeClr>
                </a:solidFill>
              </a:rPr>
              <a:t>Supports holistic and person-centred approaches</a:t>
            </a:r>
          </a:p>
          <a:p>
            <a:pPr>
              <a:lnSpc>
                <a:spcPct val="90000"/>
              </a:lnSpc>
            </a:pPr>
            <a:r>
              <a:rPr lang="en-GB" sz="1900">
                <a:solidFill>
                  <a:schemeClr val="tx1">
                    <a:alpha val="55000"/>
                  </a:schemeClr>
                </a:solidFill>
              </a:rPr>
              <a:t>Ensures physical, emotional and social needs are considered together</a:t>
            </a:r>
          </a:p>
          <a:p>
            <a:pPr>
              <a:lnSpc>
                <a:spcPct val="90000"/>
              </a:lnSpc>
            </a:pPr>
            <a:r>
              <a:rPr lang="en-GB" sz="1900">
                <a:solidFill>
                  <a:schemeClr val="tx1">
                    <a:alpha val="55000"/>
                  </a:schemeClr>
                </a:solidFill>
              </a:rPr>
              <a:t>Promotes accountability and ethical practice within professional roles</a:t>
            </a:r>
          </a:p>
          <a:p>
            <a:pPr marL="0" indent="0">
              <a:lnSpc>
                <a:spcPct val="90000"/>
              </a:lnSpc>
              <a:buNone/>
            </a:pPr>
            <a:endParaRPr lang="en-GB" sz="1900">
              <a:solidFill>
                <a:schemeClr val="tx1">
                  <a:alpha val="55000"/>
                </a:schemeClr>
              </a:solidFill>
            </a:endParaRPr>
          </a:p>
        </p:txBody>
      </p:sp>
      <p:pic>
        <p:nvPicPr>
          <p:cNvPr id="5" name="Picture 4">
            <a:extLst>
              <a:ext uri="{FF2B5EF4-FFF2-40B4-BE49-F238E27FC236}">
                <a16:creationId xmlns:a16="http://schemas.microsoft.com/office/drawing/2014/main" id="{22EB9DA1-2785-786A-2466-ADB73F67FF68}"/>
              </a:ext>
            </a:extLst>
          </p:cNvPr>
          <p:cNvPicPr>
            <a:picLocks noChangeAspect="1"/>
          </p:cNvPicPr>
          <p:nvPr/>
        </p:nvPicPr>
        <p:blipFill>
          <a:blip r:embed="rId2"/>
          <a:stretch>
            <a:fillRect/>
          </a:stretch>
        </p:blipFill>
        <p:spPr>
          <a:xfrm>
            <a:off x="736677" y="1295400"/>
            <a:ext cx="2978076" cy="2133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Relevance to Professional Practice</a:t>
            </a:r>
          </a:p>
        </p:txBody>
      </p:sp>
      <p:sp>
        <p:nvSpPr>
          <p:cNvPr id="3" name="Content Placeholder 2"/>
          <p:cNvSpPr>
            <a:spLocks noGrp="1"/>
          </p:cNvSpPr>
          <p:nvPr>
            <p:ph idx="1"/>
          </p:nvPr>
        </p:nvSpPr>
        <p:spPr>
          <a:xfrm>
            <a:off x="571351" y="2743200"/>
            <a:ext cx="3485179" cy="3613149"/>
          </a:xfrm>
        </p:spPr>
        <p:txBody>
          <a:bodyPr anchor="ctr">
            <a:normAutofit/>
          </a:bodyPr>
          <a:lstStyle/>
          <a:p>
            <a:pPr marL="0" indent="0">
              <a:buNone/>
            </a:pPr>
            <a:r>
              <a:rPr lang="en-GB" sz="1700"/>
              <a:t>Collaborative practice is embedded within professional standards and regular expectations. Working effectively within a team supports safeguarding responsibilities and structured risk management. It also encourages reflective practice and ongoing professional development. Strong teamwork builds trust between colleagues and increases confidence among service users and their families.</a:t>
            </a:r>
          </a:p>
        </p:txBody>
      </p:sp>
      <p:pic>
        <p:nvPicPr>
          <p:cNvPr id="5" name="Picture 4" descr="Colourful carved figures of humans">
            <a:extLst>
              <a:ext uri="{FF2B5EF4-FFF2-40B4-BE49-F238E27FC236}">
                <a16:creationId xmlns:a16="http://schemas.microsoft.com/office/drawing/2014/main" id="{6E1FE348-7515-B625-8F56-51AC213FF0B7}"/>
              </a:ext>
            </a:extLst>
          </p:cNvPr>
          <p:cNvPicPr>
            <a:picLocks noChangeAspect="1"/>
          </p:cNvPicPr>
          <p:nvPr/>
        </p:nvPicPr>
        <p:blipFill>
          <a:blip r:embed="rId2"/>
          <a:srcRect l="26340" r="26107" b="-1"/>
          <a:stretch>
            <a:fillRect/>
          </a:stretch>
        </p:blipFill>
        <p:spPr>
          <a:xfrm>
            <a:off x="4572000" y="1"/>
            <a:ext cx="4577118" cy="6858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3" name="Rectangle 12">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514350" y="1676400"/>
            <a:ext cx="2955528" cy="2631639"/>
          </a:xfrm>
        </p:spPr>
        <p:txBody>
          <a:bodyPr anchor="t">
            <a:normAutofit/>
          </a:bodyPr>
          <a:lstStyle/>
          <a:p>
            <a:r>
              <a:rPr lang="en-GB" sz="2600"/>
              <a:t>Theoretical Perspective: Team Development</a:t>
            </a:r>
          </a:p>
        </p:txBody>
      </p:sp>
      <p:sp>
        <p:nvSpPr>
          <p:cNvPr id="3" name="Content Placeholder 2"/>
          <p:cNvSpPr>
            <a:spLocks noGrp="1"/>
          </p:cNvSpPr>
          <p:nvPr>
            <p:ph idx="1"/>
          </p:nvPr>
        </p:nvSpPr>
        <p:spPr>
          <a:xfrm>
            <a:off x="3543303" y="1676400"/>
            <a:ext cx="4229097" cy="3505200"/>
          </a:xfrm>
        </p:spPr>
        <p:txBody>
          <a:bodyPr>
            <a:normAutofit/>
          </a:bodyPr>
          <a:lstStyle/>
          <a:p>
            <a:r>
              <a:rPr lang="en-GB" sz="1900">
                <a:solidFill>
                  <a:schemeClr val="tx1">
                    <a:alpha val="55000"/>
                  </a:schemeClr>
                </a:solidFill>
              </a:rPr>
              <a:t>Tuckman (1965) identified four stages of team development known as forming, storming, norming and performing. These stages describe how teams evolve over time as relationships, roles and shared goals become clearer. Understanding this model helps professionals recognise challenges within team dynamics and supports effective leadership and conflict resolution.</a:t>
            </a:r>
          </a:p>
        </p:txBody>
      </p:sp>
      <p:pic>
        <p:nvPicPr>
          <p:cNvPr id="6" name="Picture 5">
            <a:extLst>
              <a:ext uri="{FF2B5EF4-FFF2-40B4-BE49-F238E27FC236}">
                <a16:creationId xmlns:a16="http://schemas.microsoft.com/office/drawing/2014/main" id="{34353A34-EC5F-201A-ADA3-908A305144EE}"/>
              </a:ext>
            </a:extLst>
          </p:cNvPr>
          <p:cNvPicPr>
            <a:picLocks noChangeAspect="1"/>
          </p:cNvPicPr>
          <p:nvPr/>
        </p:nvPicPr>
        <p:blipFill>
          <a:blip r:embed="rId2"/>
          <a:stretch>
            <a:fillRect/>
          </a:stretch>
        </p:blipFill>
        <p:spPr>
          <a:xfrm>
            <a:off x="615822" y="2992219"/>
            <a:ext cx="2752583" cy="263164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9D2D75DA-98AD-473C-AD1D-BC61CE17E9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0700" y="0"/>
            <a:ext cx="3543300" cy="6858000"/>
            <a:chOff x="7467600" y="0"/>
            <a:chExt cx="4724400" cy="6858000"/>
          </a:xfrm>
        </p:grpSpPr>
        <p:sp>
          <p:nvSpPr>
            <p:cNvPr id="11" name="Rectangle 10">
              <a:extLst>
                <a:ext uri="{FF2B5EF4-FFF2-40B4-BE49-F238E27FC236}">
                  <a16:creationId xmlns:a16="http://schemas.microsoft.com/office/drawing/2014/main" id="{5AFE0E89-B165-4014-8F67-5D1123ED2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14FF064-6768-47E8-9C0E-BB76883C0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0E44E847-CB4B-4CFC-AB36-7A069AC6E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0700" y="1"/>
            <a:ext cx="35433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88011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514350" y="1676400"/>
            <a:ext cx="4057650" cy="1511051"/>
          </a:xfrm>
        </p:spPr>
        <p:txBody>
          <a:bodyPr anchor="t">
            <a:normAutofit/>
          </a:bodyPr>
          <a:lstStyle/>
          <a:p>
            <a:r>
              <a:rPr lang="en-GB" sz="3500"/>
              <a:t>Practical Example in Practice</a:t>
            </a:r>
          </a:p>
        </p:txBody>
      </p:sp>
      <p:sp>
        <p:nvSpPr>
          <p:cNvPr id="3" name="Content Placeholder 2"/>
          <p:cNvSpPr>
            <a:spLocks noGrp="1"/>
          </p:cNvSpPr>
          <p:nvPr>
            <p:ph idx="1"/>
          </p:nvPr>
        </p:nvSpPr>
        <p:spPr>
          <a:xfrm>
            <a:off x="749300" y="2940175"/>
            <a:ext cx="3200400" cy="3505200"/>
          </a:xfrm>
        </p:spPr>
        <p:txBody>
          <a:bodyPr>
            <a:normAutofit/>
          </a:bodyPr>
          <a:lstStyle/>
          <a:p>
            <a:pPr marL="0" indent="0">
              <a:lnSpc>
                <a:spcPct val="90000"/>
              </a:lnSpc>
              <a:buNone/>
            </a:pPr>
            <a:r>
              <a:rPr lang="en-GB" sz="1600">
                <a:solidFill>
                  <a:schemeClr val="tx1">
                    <a:alpha val="55000"/>
                  </a:schemeClr>
                </a:solidFill>
              </a:rPr>
              <a:t>In a care home setting, supporting an older adult living with dementia requires coordinated input from nurses, a general practitioner, a social worker and family members. By sharing observations, participating in care planning discussions and maintaining open communication, professionals can ensure that care remains person-centred and responsive to changing needs.</a:t>
            </a:r>
          </a:p>
        </p:txBody>
      </p:sp>
      <p:pic>
        <p:nvPicPr>
          <p:cNvPr id="5" name="Picture 4">
            <a:extLst>
              <a:ext uri="{FF2B5EF4-FFF2-40B4-BE49-F238E27FC236}">
                <a16:creationId xmlns:a16="http://schemas.microsoft.com/office/drawing/2014/main" id="{D0B15F9D-3F94-6607-7691-4F394BBC9EA5}"/>
              </a:ext>
            </a:extLst>
          </p:cNvPr>
          <p:cNvPicPr>
            <a:picLocks noChangeAspect="1"/>
          </p:cNvPicPr>
          <p:nvPr/>
        </p:nvPicPr>
        <p:blipFill>
          <a:blip r:embed="rId2"/>
          <a:stretch>
            <a:fillRect/>
          </a:stretch>
        </p:blipFill>
        <p:spPr>
          <a:xfrm>
            <a:off x="4699000" y="1835522"/>
            <a:ext cx="3505199" cy="350519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23264" y="2362200"/>
            <a:ext cx="2857500" cy="3505200"/>
          </a:xfrm>
        </p:spPr>
        <p:txBody>
          <a:bodyPr anchor="t">
            <a:normAutofit/>
          </a:bodyPr>
          <a:lstStyle/>
          <a:p>
            <a:r>
              <a:rPr lang="en-GB" sz="3500"/>
              <a:t>Applying Teamwork in My Practice</a:t>
            </a:r>
          </a:p>
        </p:txBody>
      </p:sp>
      <p:sp>
        <p:nvSpPr>
          <p:cNvPr id="3" name="Content Placeholder 2"/>
          <p:cNvSpPr>
            <a:spLocks noGrp="1"/>
          </p:cNvSpPr>
          <p:nvPr>
            <p:ph idx="1"/>
          </p:nvPr>
        </p:nvSpPr>
        <p:spPr>
          <a:xfrm>
            <a:off x="3886203" y="1676400"/>
            <a:ext cx="4229097" cy="3505200"/>
          </a:xfrm>
        </p:spPr>
        <p:txBody>
          <a:bodyPr>
            <a:normAutofit/>
          </a:bodyPr>
          <a:lstStyle/>
          <a:p>
            <a:pPr marL="0" indent="0">
              <a:lnSpc>
                <a:spcPct val="90000"/>
              </a:lnSpc>
              <a:buNone/>
            </a:pPr>
            <a:r>
              <a:rPr lang="en-GB" sz="1900">
                <a:solidFill>
                  <a:schemeClr val="tx1">
                    <a:alpha val="55000"/>
                  </a:schemeClr>
                </a:solidFill>
              </a:rPr>
              <a:t>In my own practice, I would prioritise clear communication during handovers and maintain respect for professional boundaries. Actively contributing to multidisciplinary meetings would allow me to share relevant observations and insights. I would also ensure that any safeguarding concerns are raised appropriately and reflect on feedback to strengthen collaborative working relationships.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12" name="Rectangle 11">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8011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512279" y="1836417"/>
            <a:ext cx="4057650" cy="1063754"/>
          </a:xfrm>
        </p:spPr>
        <p:txBody>
          <a:bodyPr anchor="t">
            <a:normAutofit/>
          </a:bodyPr>
          <a:lstStyle/>
          <a:p>
            <a:r>
              <a:rPr lang="en-GB" sz="3500"/>
              <a:t>Conclusion</a:t>
            </a:r>
          </a:p>
        </p:txBody>
      </p:sp>
      <p:sp>
        <p:nvSpPr>
          <p:cNvPr id="3" name="Content Placeholder 2"/>
          <p:cNvSpPr>
            <a:spLocks noGrp="1"/>
          </p:cNvSpPr>
          <p:nvPr>
            <p:ph idx="1"/>
          </p:nvPr>
        </p:nvSpPr>
        <p:spPr>
          <a:xfrm>
            <a:off x="2543175" y="3240024"/>
            <a:ext cx="4229100" cy="1755646"/>
          </a:xfrm>
        </p:spPr>
        <p:txBody>
          <a:bodyPr>
            <a:normAutofit/>
          </a:bodyPr>
          <a:lstStyle/>
          <a:p>
            <a:pPr marL="0" indent="0">
              <a:lnSpc>
                <a:spcPct val="90000"/>
              </a:lnSpc>
              <a:buNone/>
            </a:pPr>
            <a:r>
              <a:rPr lang="en-GB" sz="1500">
                <a:solidFill>
                  <a:schemeClr val="tx1">
                    <a:alpha val="55000"/>
                  </a:schemeClr>
                </a:solidFill>
              </a:rPr>
              <a:t>Teamwork is central to delivering safe, ethical and effective care within health and social care environments. Strong collaboration enhances outcomes for service users while also supporting professional development. Developing the ability to work effectively within teams is therefore a fundamental component of high professional standards.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6" name="Group 55">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5600700" cy="6858000"/>
            <a:chOff x="7467600" y="0"/>
            <a:chExt cx="4724400" cy="6858000"/>
          </a:xfrm>
        </p:grpSpPr>
        <p:sp>
          <p:nvSpPr>
            <p:cNvPr id="57" name="Rectangle 56">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60" name="Freeform: Shape 59">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27275"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2" name="Rectangle 6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2857500" cy="3505200"/>
          </a:xfrm>
        </p:spPr>
        <p:txBody>
          <a:bodyPr anchor="t">
            <a:normAutofit/>
          </a:bodyPr>
          <a:lstStyle/>
          <a:p>
            <a:r>
              <a:rPr lang="en-GB" sz="3500"/>
              <a:t>References</a:t>
            </a:r>
          </a:p>
        </p:txBody>
      </p:sp>
      <p:sp>
        <p:nvSpPr>
          <p:cNvPr id="3" name="Content Placeholder 2"/>
          <p:cNvSpPr>
            <a:spLocks noGrp="1"/>
          </p:cNvSpPr>
          <p:nvPr>
            <p:ph idx="1"/>
          </p:nvPr>
        </p:nvSpPr>
        <p:spPr>
          <a:xfrm>
            <a:off x="3886203" y="1676400"/>
            <a:ext cx="4229097" cy="3505200"/>
          </a:xfrm>
        </p:spPr>
        <p:txBody>
          <a:bodyPr>
            <a:normAutofit/>
          </a:bodyPr>
          <a:lstStyle/>
          <a:p>
            <a:pPr>
              <a:lnSpc>
                <a:spcPct val="90000"/>
              </a:lnSpc>
            </a:pPr>
            <a:r>
              <a:rPr lang="en-GB" sz="1600">
                <a:solidFill>
                  <a:schemeClr val="tx1">
                    <a:alpha val="55000"/>
                  </a:schemeClr>
                </a:solidFill>
              </a:rPr>
              <a:t>Nursing and Midwifery Council (2018) The Code: Professional standards of practice and behaviour for nurses, midwives and nursing associates. London: NMC.</a:t>
            </a:r>
          </a:p>
          <a:p>
            <a:pPr>
              <a:lnSpc>
                <a:spcPct val="90000"/>
              </a:lnSpc>
            </a:pPr>
            <a:endParaRPr lang="en-GB" sz="1600">
              <a:solidFill>
                <a:schemeClr val="tx1">
                  <a:alpha val="55000"/>
                </a:schemeClr>
              </a:solidFill>
            </a:endParaRPr>
          </a:p>
          <a:p>
            <a:pPr>
              <a:lnSpc>
                <a:spcPct val="90000"/>
              </a:lnSpc>
            </a:pPr>
            <a:r>
              <a:rPr lang="en-GB" sz="1600">
                <a:solidFill>
                  <a:schemeClr val="tx1">
                    <a:alpha val="55000"/>
                  </a:schemeClr>
                </a:solidFill>
              </a:rPr>
              <a:t>Tuckman, B.W. (1965) ‘Developmental sequence in small groups’, Psychological Bulletin, 63(6), pp. 384–399.</a:t>
            </a:r>
          </a:p>
          <a:p>
            <a:pPr>
              <a:lnSpc>
                <a:spcPct val="90000"/>
              </a:lnSpc>
            </a:pPr>
            <a:endParaRPr lang="en-GB" sz="1600">
              <a:solidFill>
                <a:schemeClr val="tx1">
                  <a:alpha val="55000"/>
                </a:schemeClr>
              </a:solidFill>
            </a:endParaRPr>
          </a:p>
          <a:p>
            <a:pPr>
              <a:lnSpc>
                <a:spcPct val="90000"/>
              </a:lnSpc>
            </a:pPr>
            <a:r>
              <a:rPr lang="en-GB" sz="1600">
                <a:solidFill>
                  <a:schemeClr val="tx1">
                    <a:alpha val="55000"/>
                  </a:schemeClr>
                </a:solidFill>
              </a:rPr>
              <a:t>World Health Organization (2010) Framework for action on interprofessional education and collaborative practice. Geneva: WHO.</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Working in Teams in Health and Social Care</vt:lpstr>
      <vt:lpstr>What is Teamwork?</vt:lpstr>
      <vt:lpstr>Why Teamwork is Important</vt:lpstr>
      <vt:lpstr>Relevance to Professional Practice</vt:lpstr>
      <vt:lpstr>Theoretical Perspective: Team Development</vt:lpstr>
      <vt:lpstr>Practical Example in Practice</vt:lpstr>
      <vt:lpstr>Applying Teamwork in My Practice</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zoya muzaffar</cp:lastModifiedBy>
  <cp:revision>2</cp:revision>
  <dcterms:created xsi:type="dcterms:W3CDTF">2013-01-27T09:14:16Z</dcterms:created>
  <dcterms:modified xsi:type="dcterms:W3CDTF">2026-02-23T06:57:54Z</dcterms:modified>
  <cp:category/>
</cp:coreProperties>
</file>