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8" r:id="rId2"/>
    <p:sldMasterId id="2147483705" r:id="rId3"/>
  </p:sldMasterIdLst>
  <p:notesMasterIdLst>
    <p:notesMasterId r:id="rId65"/>
  </p:notesMasterIdLst>
  <p:sldIdLst>
    <p:sldId id="256" r:id="rId4"/>
    <p:sldId id="270" r:id="rId5"/>
    <p:sldId id="262" r:id="rId6"/>
    <p:sldId id="261" r:id="rId7"/>
    <p:sldId id="366" r:id="rId8"/>
    <p:sldId id="282" r:id="rId9"/>
    <p:sldId id="381" r:id="rId10"/>
    <p:sldId id="382" r:id="rId11"/>
    <p:sldId id="383" r:id="rId12"/>
    <p:sldId id="384" r:id="rId13"/>
    <p:sldId id="385" r:id="rId14"/>
    <p:sldId id="386" r:id="rId15"/>
    <p:sldId id="257" r:id="rId16"/>
    <p:sldId id="319" r:id="rId17"/>
    <p:sldId id="287" r:id="rId18"/>
    <p:sldId id="286" r:id="rId19"/>
    <p:sldId id="258" r:id="rId20"/>
    <p:sldId id="351" r:id="rId21"/>
    <p:sldId id="276" r:id="rId22"/>
    <p:sldId id="305" r:id="rId23"/>
    <p:sldId id="260" r:id="rId24"/>
    <p:sldId id="376" r:id="rId25"/>
    <p:sldId id="377" r:id="rId26"/>
    <p:sldId id="354" r:id="rId27"/>
    <p:sldId id="355" r:id="rId28"/>
    <p:sldId id="356" r:id="rId29"/>
    <p:sldId id="378" r:id="rId30"/>
    <p:sldId id="379" r:id="rId31"/>
    <p:sldId id="380" r:id="rId32"/>
    <p:sldId id="275" r:id="rId33"/>
    <p:sldId id="302" r:id="rId34"/>
    <p:sldId id="352" r:id="rId35"/>
    <p:sldId id="364" r:id="rId36"/>
    <p:sldId id="259" r:id="rId37"/>
    <p:sldId id="353" r:id="rId38"/>
    <p:sldId id="367" r:id="rId39"/>
    <p:sldId id="368" r:id="rId40"/>
    <p:sldId id="369" r:id="rId41"/>
    <p:sldId id="370" r:id="rId42"/>
    <p:sldId id="371" r:id="rId43"/>
    <p:sldId id="375" r:id="rId44"/>
    <p:sldId id="266" r:id="rId45"/>
    <p:sldId id="277" r:id="rId46"/>
    <p:sldId id="278" r:id="rId47"/>
    <p:sldId id="267" r:id="rId48"/>
    <p:sldId id="268" r:id="rId49"/>
    <p:sldId id="269" r:id="rId50"/>
    <p:sldId id="279" r:id="rId51"/>
    <p:sldId id="280" r:id="rId52"/>
    <p:sldId id="283" r:id="rId53"/>
    <p:sldId id="284" r:id="rId54"/>
    <p:sldId id="285" r:id="rId55"/>
    <p:sldId id="265" r:id="rId56"/>
    <p:sldId id="372" r:id="rId57"/>
    <p:sldId id="263" r:id="rId58"/>
    <p:sldId id="264" r:id="rId59"/>
    <p:sldId id="373" r:id="rId60"/>
    <p:sldId id="272" r:id="rId61"/>
    <p:sldId id="273" r:id="rId62"/>
    <p:sldId id="271" r:id="rId63"/>
    <p:sldId id="374" r:id="rId64"/>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FF1688-9211-4636-9B73-AAE7DD153A77}" v="66" dt="2025-11-20T08:52:04.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8" d="100"/>
          <a:sy n="88" d="100"/>
        </p:scale>
        <p:origin x="33"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theme" Target="theme/theme1.xml"/><Relationship Id="rId7" Type="http://schemas.openxmlformats.org/officeDocument/2006/relationships/slide" Target="slides/slide4.xml"/><Relationship Id="rId71"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B3070BE1-A555-4186-AF92-0779205CF773}"/>
    <pc:docChg chg="modSld">
      <pc:chgData name="Deborah Jenkins" userId="3cd02ba5-e528-4585-978d-4fde2b47730a" providerId="ADAL" clId="{B3070BE1-A555-4186-AF92-0779205CF773}" dt="2023-11-21T09:11:22.616" v="1" actId="729"/>
      <pc:docMkLst>
        <pc:docMk/>
      </pc:docMkLst>
      <pc:sldChg chg="mod modShow">
        <pc:chgData name="Deborah Jenkins" userId="3cd02ba5-e528-4585-978d-4fde2b47730a" providerId="ADAL" clId="{B3070BE1-A555-4186-AF92-0779205CF773}" dt="2023-11-21T09:11:20.530" v="0" actId="729"/>
        <pc:sldMkLst>
          <pc:docMk/>
          <pc:sldMk cId="2062854800" sldId="258"/>
        </pc:sldMkLst>
      </pc:sldChg>
      <pc:sldChg chg="mod modShow">
        <pc:chgData name="Deborah Jenkins" userId="3cd02ba5-e528-4585-978d-4fde2b47730a" providerId="ADAL" clId="{B3070BE1-A555-4186-AF92-0779205CF773}" dt="2023-11-21T09:11:22.616" v="1" actId="729"/>
        <pc:sldMkLst>
          <pc:docMk/>
          <pc:sldMk cId="2130076136" sldId="351"/>
        </pc:sldMkLst>
      </pc:sldChg>
    </pc:docChg>
  </pc:docChgLst>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5-11-20T08:52:20.976" v="324" actId="1076"/>
      <pc:docMkLst>
        <pc:docMk/>
      </pc:docMkLst>
      <pc:sldChg chg="modSp mod">
        <pc:chgData name="Deborah Jenkins" userId="3cd02ba5-e528-4585-978d-4fde2b47730a" providerId="ADAL" clId="{6F0D011B-CFA3-4DC1-A459-B9C4128C9CBB}" dt="2025-11-17T12:48:29.264" v="13" actId="1076"/>
        <pc:sldMkLst>
          <pc:docMk/>
          <pc:sldMk cId="1839361552" sldId="273"/>
        </pc:sldMkLst>
        <pc:spChg chg="mod">
          <ac:chgData name="Deborah Jenkins" userId="3cd02ba5-e528-4585-978d-4fde2b47730a" providerId="ADAL" clId="{6F0D011B-CFA3-4DC1-A459-B9C4128C9CBB}" dt="2025-11-17T12:48:29.264" v="13" actId="1076"/>
          <ac:spMkLst>
            <pc:docMk/>
            <pc:sldMk cId="1839361552" sldId="273"/>
            <ac:spMk id="2" creationId="{9FBAB5AD-DC7D-2899-50BD-45136E681650}"/>
          </ac:spMkLst>
        </pc:spChg>
        <pc:spChg chg="mod">
          <ac:chgData name="Deborah Jenkins" userId="3cd02ba5-e528-4585-978d-4fde2b47730a" providerId="ADAL" clId="{6F0D011B-CFA3-4DC1-A459-B9C4128C9CBB}" dt="2025-11-17T12:48:21.142" v="12" actId="27636"/>
          <ac:spMkLst>
            <pc:docMk/>
            <pc:sldMk cId="1839361552" sldId="273"/>
            <ac:spMk id="3" creationId="{B95539F2-94E0-906B-8823-C36854360AFC}"/>
          </ac:spMkLst>
        </pc:spChg>
        <pc:picChg chg="mod">
          <ac:chgData name="Deborah Jenkins" userId="3cd02ba5-e528-4585-978d-4fde2b47730a" providerId="ADAL" clId="{6F0D011B-CFA3-4DC1-A459-B9C4128C9CBB}" dt="2025-11-17T12:48:10.704" v="2" actId="1076"/>
          <ac:picMkLst>
            <pc:docMk/>
            <pc:sldMk cId="1839361552" sldId="273"/>
            <ac:picMk id="4" creationId="{AB3D44C1-A4A3-DE35-F226-76AB35484F7C}"/>
          </ac:picMkLst>
        </pc:picChg>
      </pc:sldChg>
      <pc:sldChg chg="ord">
        <pc:chgData name="Deborah Jenkins" userId="3cd02ba5-e528-4585-978d-4fde2b47730a" providerId="ADAL" clId="{6F0D011B-CFA3-4DC1-A459-B9C4128C9CBB}" dt="2025-11-17T13:13:59.836" v="145"/>
        <pc:sldMkLst>
          <pc:docMk/>
          <pc:sldMk cId="4149298369" sldId="352"/>
        </pc:sldMkLst>
      </pc:sldChg>
      <pc:sldChg chg="ord">
        <pc:chgData name="Deborah Jenkins" userId="3cd02ba5-e528-4585-978d-4fde2b47730a" providerId="ADAL" clId="{6F0D011B-CFA3-4DC1-A459-B9C4128C9CBB}" dt="2025-11-17T13:15:07.055" v="147"/>
        <pc:sldMkLst>
          <pc:docMk/>
          <pc:sldMk cId="3130717284" sldId="354"/>
        </pc:sldMkLst>
      </pc:sldChg>
      <pc:sldChg chg="ord">
        <pc:chgData name="Deborah Jenkins" userId="3cd02ba5-e528-4585-978d-4fde2b47730a" providerId="ADAL" clId="{6F0D011B-CFA3-4DC1-A459-B9C4128C9CBB}" dt="2025-11-17T13:15:07.055" v="147"/>
        <pc:sldMkLst>
          <pc:docMk/>
          <pc:sldMk cId="2769041843" sldId="355"/>
        </pc:sldMkLst>
      </pc:sldChg>
      <pc:sldChg chg="ord">
        <pc:chgData name="Deborah Jenkins" userId="3cd02ba5-e528-4585-978d-4fde2b47730a" providerId="ADAL" clId="{6F0D011B-CFA3-4DC1-A459-B9C4128C9CBB}" dt="2025-11-17T13:15:07.055" v="147"/>
        <pc:sldMkLst>
          <pc:docMk/>
          <pc:sldMk cId="3249227680" sldId="356"/>
        </pc:sldMkLst>
      </pc:sldChg>
      <pc:sldChg chg="ord">
        <pc:chgData name="Deborah Jenkins" userId="3cd02ba5-e528-4585-978d-4fde2b47730a" providerId="ADAL" clId="{6F0D011B-CFA3-4DC1-A459-B9C4128C9CBB}" dt="2025-11-17T13:13:51.964" v="143"/>
        <pc:sldMkLst>
          <pc:docMk/>
          <pc:sldMk cId="1053317345" sldId="364"/>
        </pc:sldMkLst>
      </pc:sldChg>
      <pc:sldChg chg="new del">
        <pc:chgData name="Deborah Jenkins" userId="3cd02ba5-e528-4585-978d-4fde2b47730a" providerId="ADAL" clId="{6F0D011B-CFA3-4DC1-A459-B9C4128C9CBB}" dt="2025-11-17T12:59:23.905" v="15" actId="680"/>
        <pc:sldMkLst>
          <pc:docMk/>
          <pc:sldMk cId="1892024992" sldId="376"/>
        </pc:sldMkLst>
      </pc:sldChg>
      <pc:sldChg chg="modSp new mod modAnim">
        <pc:chgData name="Deborah Jenkins" userId="3cd02ba5-e528-4585-978d-4fde2b47730a" providerId="ADAL" clId="{6F0D011B-CFA3-4DC1-A459-B9C4128C9CBB}" dt="2025-11-17T13:10:35.217" v="141"/>
        <pc:sldMkLst>
          <pc:docMk/>
          <pc:sldMk cId="1974500336" sldId="376"/>
        </pc:sldMkLst>
        <pc:spChg chg="mod">
          <ac:chgData name="Deborah Jenkins" userId="3cd02ba5-e528-4585-978d-4fde2b47730a" providerId="ADAL" clId="{6F0D011B-CFA3-4DC1-A459-B9C4128C9CBB}" dt="2025-11-17T13:10:20.182" v="138" actId="1076"/>
          <ac:spMkLst>
            <pc:docMk/>
            <pc:sldMk cId="1974500336" sldId="376"/>
            <ac:spMk id="2" creationId="{CC2661C9-C4D5-1365-0336-63EB8793485E}"/>
          </ac:spMkLst>
        </pc:spChg>
        <pc:spChg chg="mod">
          <ac:chgData name="Deborah Jenkins" userId="3cd02ba5-e528-4585-978d-4fde2b47730a" providerId="ADAL" clId="{6F0D011B-CFA3-4DC1-A459-B9C4128C9CBB}" dt="2025-11-17T13:10:26.071" v="140" actId="14100"/>
          <ac:spMkLst>
            <pc:docMk/>
            <pc:sldMk cId="1974500336" sldId="376"/>
            <ac:spMk id="3" creationId="{D3A99F27-50A5-8A6C-F014-83CC84B89201}"/>
          </ac:spMkLst>
        </pc:spChg>
      </pc:sldChg>
      <pc:sldChg chg="addSp delSp modSp new mod">
        <pc:chgData name="Deborah Jenkins" userId="3cd02ba5-e528-4585-978d-4fde2b47730a" providerId="ADAL" clId="{6F0D011B-CFA3-4DC1-A459-B9C4128C9CBB}" dt="2025-11-17T13:04:16.306" v="52" actId="27636"/>
        <pc:sldMkLst>
          <pc:docMk/>
          <pc:sldMk cId="3981481475" sldId="377"/>
        </pc:sldMkLst>
        <pc:spChg chg="mod">
          <ac:chgData name="Deborah Jenkins" userId="3cd02ba5-e528-4585-978d-4fde2b47730a" providerId="ADAL" clId="{6F0D011B-CFA3-4DC1-A459-B9C4128C9CBB}" dt="2025-11-17T13:01:22.633" v="36"/>
          <ac:spMkLst>
            <pc:docMk/>
            <pc:sldMk cId="3981481475" sldId="377"/>
            <ac:spMk id="2" creationId="{05CD54D6-B5DF-8159-7D43-0951D951F0A2}"/>
          </ac:spMkLst>
        </pc:spChg>
        <pc:spChg chg="add del mod">
          <ac:chgData name="Deborah Jenkins" userId="3cd02ba5-e528-4585-978d-4fde2b47730a" providerId="ADAL" clId="{6F0D011B-CFA3-4DC1-A459-B9C4128C9CBB}" dt="2025-11-17T13:04:16.306" v="52" actId="27636"/>
          <ac:spMkLst>
            <pc:docMk/>
            <pc:sldMk cId="3981481475" sldId="377"/>
            <ac:spMk id="3" creationId="{2F5C1894-4482-C11B-71E2-FF74025654E5}"/>
          </ac:spMkLst>
        </pc:spChg>
      </pc:sldChg>
      <pc:sldChg chg="addSp modSp new mod modClrScheme chgLayout">
        <pc:chgData name="Deborah Jenkins" userId="3cd02ba5-e528-4585-978d-4fde2b47730a" providerId="ADAL" clId="{6F0D011B-CFA3-4DC1-A459-B9C4128C9CBB}" dt="2025-11-17T13:07:06.291" v="68" actId="1076"/>
        <pc:sldMkLst>
          <pc:docMk/>
          <pc:sldMk cId="794598873" sldId="378"/>
        </pc:sldMkLst>
        <pc:spChg chg="mod">
          <ac:chgData name="Deborah Jenkins" userId="3cd02ba5-e528-4585-978d-4fde2b47730a" providerId="ADAL" clId="{6F0D011B-CFA3-4DC1-A459-B9C4128C9CBB}" dt="2025-11-17T13:06:39.322" v="60" actId="26606"/>
          <ac:spMkLst>
            <pc:docMk/>
            <pc:sldMk cId="794598873" sldId="378"/>
            <ac:spMk id="2" creationId="{D94E97E5-B3A1-83A7-7228-70CAFA49E068}"/>
          </ac:spMkLst>
        </pc:spChg>
        <pc:spChg chg="mod">
          <ac:chgData name="Deborah Jenkins" userId="3cd02ba5-e528-4585-978d-4fde2b47730a" providerId="ADAL" clId="{6F0D011B-CFA3-4DC1-A459-B9C4128C9CBB}" dt="2025-11-17T13:07:06.291" v="68" actId="1076"/>
          <ac:spMkLst>
            <pc:docMk/>
            <pc:sldMk cId="794598873" sldId="378"/>
            <ac:spMk id="3" creationId="{C2C4749B-74F4-0A17-DB7A-5F84279ADFA3}"/>
          </ac:spMkLst>
        </pc:spChg>
        <pc:picChg chg="add mod">
          <ac:chgData name="Deborah Jenkins" userId="3cd02ba5-e528-4585-978d-4fde2b47730a" providerId="ADAL" clId="{6F0D011B-CFA3-4DC1-A459-B9C4128C9CBB}" dt="2025-11-17T13:07:00.002" v="67" actId="14100"/>
          <ac:picMkLst>
            <pc:docMk/>
            <pc:sldMk cId="794598873" sldId="378"/>
            <ac:picMk id="4" creationId="{40A22086-4CCE-0147-07BC-77E5BDD86FB5}"/>
          </ac:picMkLst>
        </pc:picChg>
      </pc:sldChg>
      <pc:sldChg chg="new del">
        <pc:chgData name="Deborah Jenkins" userId="3cd02ba5-e528-4585-978d-4fde2b47730a" providerId="ADAL" clId="{6F0D011B-CFA3-4DC1-A459-B9C4128C9CBB}" dt="2025-11-17T13:07:33.512" v="70" actId="680"/>
        <pc:sldMkLst>
          <pc:docMk/>
          <pc:sldMk cId="894858262" sldId="379"/>
        </pc:sldMkLst>
      </pc:sldChg>
      <pc:sldChg chg="addSp delSp modSp new mod modAnim">
        <pc:chgData name="Deborah Jenkins" userId="3cd02ba5-e528-4585-978d-4fde2b47730a" providerId="ADAL" clId="{6F0D011B-CFA3-4DC1-A459-B9C4128C9CBB}" dt="2025-11-17T13:08:05.490" v="85"/>
        <pc:sldMkLst>
          <pc:docMk/>
          <pc:sldMk cId="3690745474" sldId="379"/>
        </pc:sldMkLst>
        <pc:spChg chg="mod">
          <ac:chgData name="Deborah Jenkins" userId="3cd02ba5-e528-4585-978d-4fde2b47730a" providerId="ADAL" clId="{6F0D011B-CFA3-4DC1-A459-B9C4128C9CBB}" dt="2025-11-17T13:07:47.609" v="79"/>
          <ac:spMkLst>
            <pc:docMk/>
            <pc:sldMk cId="3690745474" sldId="379"/>
            <ac:spMk id="2" creationId="{7CD7D1BF-1617-4BB0-170C-B2BD7F3F2067}"/>
          </ac:spMkLst>
        </pc:spChg>
        <pc:spChg chg="add del mod">
          <ac:chgData name="Deborah Jenkins" userId="3cd02ba5-e528-4585-978d-4fde2b47730a" providerId="ADAL" clId="{6F0D011B-CFA3-4DC1-A459-B9C4128C9CBB}" dt="2025-11-17T13:08:00.784" v="84" actId="27636"/>
          <ac:spMkLst>
            <pc:docMk/>
            <pc:sldMk cId="3690745474" sldId="379"/>
            <ac:spMk id="3" creationId="{298B16C8-6A51-B2E8-FBAB-97D659D88AE3}"/>
          </ac:spMkLst>
        </pc:spChg>
      </pc:sldChg>
      <pc:sldChg chg="addSp delSp modSp new mod modAnim">
        <pc:chgData name="Deborah Jenkins" userId="3cd02ba5-e528-4585-978d-4fde2b47730a" providerId="ADAL" clId="{6F0D011B-CFA3-4DC1-A459-B9C4128C9CBB}" dt="2025-11-17T13:09:44.507" v="118"/>
        <pc:sldMkLst>
          <pc:docMk/>
          <pc:sldMk cId="1547211628" sldId="380"/>
        </pc:sldMkLst>
        <pc:spChg chg="mod">
          <ac:chgData name="Deborah Jenkins" userId="3cd02ba5-e528-4585-978d-4fde2b47730a" providerId="ADAL" clId="{6F0D011B-CFA3-4DC1-A459-B9C4128C9CBB}" dt="2025-11-17T13:08:40.493" v="95" actId="1076"/>
          <ac:spMkLst>
            <pc:docMk/>
            <pc:sldMk cId="1547211628" sldId="380"/>
            <ac:spMk id="2" creationId="{83CB01E8-EB7D-C689-40C1-03D691B45C6F}"/>
          </ac:spMkLst>
        </pc:spChg>
        <pc:spChg chg="add del mod">
          <ac:chgData name="Deborah Jenkins" userId="3cd02ba5-e528-4585-978d-4fde2b47730a" providerId="ADAL" clId="{6F0D011B-CFA3-4DC1-A459-B9C4128C9CBB}" dt="2025-11-17T13:09:33.534" v="116" actId="113"/>
          <ac:spMkLst>
            <pc:docMk/>
            <pc:sldMk cId="1547211628" sldId="380"/>
            <ac:spMk id="3" creationId="{681A305C-9C68-1951-7BC5-E63898DC4A52}"/>
          </ac:spMkLst>
        </pc:spChg>
      </pc:sldChg>
      <pc:sldChg chg="new del">
        <pc:chgData name="Deborah Jenkins" userId="3cd02ba5-e528-4585-978d-4fde2b47730a" providerId="ADAL" clId="{6F0D011B-CFA3-4DC1-A459-B9C4128C9CBB}" dt="2025-11-20T08:41:54.900" v="149" actId="680"/>
        <pc:sldMkLst>
          <pc:docMk/>
          <pc:sldMk cId="809775373" sldId="381"/>
        </pc:sldMkLst>
      </pc:sldChg>
      <pc:sldChg chg="modSp new mod modAnim">
        <pc:chgData name="Deborah Jenkins" userId="3cd02ba5-e528-4585-978d-4fde2b47730a" providerId="ADAL" clId="{6F0D011B-CFA3-4DC1-A459-B9C4128C9CBB}" dt="2025-11-20T08:43:14.285" v="189" actId="27636"/>
        <pc:sldMkLst>
          <pc:docMk/>
          <pc:sldMk cId="3553983764" sldId="381"/>
        </pc:sldMkLst>
        <pc:spChg chg="mod">
          <ac:chgData name="Deborah Jenkins" userId="3cd02ba5-e528-4585-978d-4fde2b47730a" providerId="ADAL" clId="{6F0D011B-CFA3-4DC1-A459-B9C4128C9CBB}" dt="2025-11-20T08:42:51.264" v="183" actId="1076"/>
          <ac:spMkLst>
            <pc:docMk/>
            <pc:sldMk cId="3553983764" sldId="381"/>
            <ac:spMk id="2" creationId="{1CCB8073-0379-B82A-D441-57E786BC9108}"/>
          </ac:spMkLst>
        </pc:spChg>
        <pc:spChg chg="mod">
          <ac:chgData name="Deborah Jenkins" userId="3cd02ba5-e528-4585-978d-4fde2b47730a" providerId="ADAL" clId="{6F0D011B-CFA3-4DC1-A459-B9C4128C9CBB}" dt="2025-11-20T08:43:14.285" v="189" actId="27636"/>
          <ac:spMkLst>
            <pc:docMk/>
            <pc:sldMk cId="3553983764" sldId="381"/>
            <ac:spMk id="3" creationId="{712AEA7D-3AD6-CF4A-4DC7-A6D39A949653}"/>
          </ac:spMkLst>
        </pc:spChg>
      </pc:sldChg>
      <pc:sldChg chg="addSp delSp modSp new mod modAnim">
        <pc:chgData name="Deborah Jenkins" userId="3cd02ba5-e528-4585-978d-4fde2b47730a" providerId="ADAL" clId="{6F0D011B-CFA3-4DC1-A459-B9C4128C9CBB}" dt="2025-11-20T08:44:34.505" v="236" actId="20577"/>
        <pc:sldMkLst>
          <pc:docMk/>
          <pc:sldMk cId="1455585738" sldId="382"/>
        </pc:sldMkLst>
        <pc:spChg chg="add del mod">
          <ac:chgData name="Deborah Jenkins" userId="3cd02ba5-e528-4585-978d-4fde2b47730a" providerId="ADAL" clId="{6F0D011B-CFA3-4DC1-A459-B9C4128C9CBB}" dt="2025-11-20T08:43:59.342" v="221" actId="1076"/>
          <ac:spMkLst>
            <pc:docMk/>
            <pc:sldMk cId="1455585738" sldId="382"/>
            <ac:spMk id="2" creationId="{3A0622B8-189B-1B97-A238-2419D1E05E40}"/>
          </ac:spMkLst>
        </pc:spChg>
        <pc:spChg chg="mod">
          <ac:chgData name="Deborah Jenkins" userId="3cd02ba5-e528-4585-978d-4fde2b47730a" providerId="ADAL" clId="{6F0D011B-CFA3-4DC1-A459-B9C4128C9CBB}" dt="2025-11-20T08:44:34.505" v="236" actId="20577"/>
          <ac:spMkLst>
            <pc:docMk/>
            <pc:sldMk cId="1455585738" sldId="382"/>
            <ac:spMk id="3" creationId="{175AAA08-B464-87C5-E35B-D2213FE33DE6}"/>
          </ac:spMkLst>
        </pc:spChg>
      </pc:sldChg>
      <pc:sldChg chg="addSp delSp modSp new mod">
        <pc:chgData name="Deborah Jenkins" userId="3cd02ba5-e528-4585-978d-4fde2b47730a" providerId="ADAL" clId="{6F0D011B-CFA3-4DC1-A459-B9C4128C9CBB}" dt="2025-11-20T08:46:38.668" v="252" actId="403"/>
        <pc:sldMkLst>
          <pc:docMk/>
          <pc:sldMk cId="864421301" sldId="383"/>
        </pc:sldMkLst>
        <pc:spChg chg="mod">
          <ac:chgData name="Deborah Jenkins" userId="3cd02ba5-e528-4585-978d-4fde2b47730a" providerId="ADAL" clId="{6F0D011B-CFA3-4DC1-A459-B9C4128C9CBB}" dt="2025-11-20T08:46:31.926" v="251"/>
          <ac:spMkLst>
            <pc:docMk/>
            <pc:sldMk cId="864421301" sldId="383"/>
            <ac:spMk id="2" creationId="{79B6F844-B196-F382-B5F8-BCBA04D8357D}"/>
          </ac:spMkLst>
        </pc:spChg>
        <pc:spChg chg="del">
          <ac:chgData name="Deborah Jenkins" userId="3cd02ba5-e528-4585-978d-4fde2b47730a" providerId="ADAL" clId="{6F0D011B-CFA3-4DC1-A459-B9C4128C9CBB}" dt="2025-11-20T08:45:41.180" v="238"/>
          <ac:spMkLst>
            <pc:docMk/>
            <pc:sldMk cId="864421301" sldId="383"/>
            <ac:spMk id="3" creationId="{EA716256-859B-8D09-277C-6C5BB4AC60B3}"/>
          </ac:spMkLst>
        </pc:spChg>
        <pc:spChg chg="add mod">
          <ac:chgData name="Deborah Jenkins" userId="3cd02ba5-e528-4585-978d-4fde2b47730a" providerId="ADAL" clId="{6F0D011B-CFA3-4DC1-A459-B9C4128C9CBB}" dt="2025-11-20T08:46:38.668" v="252" actId="403"/>
          <ac:spMkLst>
            <pc:docMk/>
            <pc:sldMk cId="864421301" sldId="383"/>
            <ac:spMk id="6" creationId="{0F481753-E253-021A-C6D6-80CEEEDE2376}"/>
          </ac:spMkLst>
        </pc:spChg>
        <pc:picChg chg="add mod">
          <ac:chgData name="Deborah Jenkins" userId="3cd02ba5-e528-4585-978d-4fde2b47730a" providerId="ADAL" clId="{6F0D011B-CFA3-4DC1-A459-B9C4128C9CBB}" dt="2025-11-20T08:45:43.011" v="239" actId="1076"/>
          <ac:picMkLst>
            <pc:docMk/>
            <pc:sldMk cId="864421301" sldId="383"/>
            <ac:picMk id="4" creationId="{A2425921-6F6F-B62D-A713-64D7822158DB}"/>
          </ac:picMkLst>
        </pc:picChg>
      </pc:sldChg>
      <pc:sldChg chg="addSp modSp new mod">
        <pc:chgData name="Deborah Jenkins" userId="3cd02ba5-e528-4585-978d-4fde2b47730a" providerId="ADAL" clId="{6F0D011B-CFA3-4DC1-A459-B9C4128C9CBB}" dt="2025-11-20T08:52:20.976" v="324" actId="1076"/>
        <pc:sldMkLst>
          <pc:docMk/>
          <pc:sldMk cId="1223345510" sldId="384"/>
        </pc:sldMkLst>
        <pc:spChg chg="mod">
          <ac:chgData name="Deborah Jenkins" userId="3cd02ba5-e528-4585-978d-4fde2b47730a" providerId="ADAL" clId="{6F0D011B-CFA3-4DC1-A459-B9C4128C9CBB}" dt="2025-11-20T08:52:20.976" v="324" actId="1076"/>
          <ac:spMkLst>
            <pc:docMk/>
            <pc:sldMk cId="1223345510" sldId="384"/>
            <ac:spMk id="2" creationId="{3D2EFB16-F29F-6602-E37D-108D376B10A7}"/>
          </ac:spMkLst>
        </pc:spChg>
        <pc:spChg chg="mod">
          <ac:chgData name="Deborah Jenkins" userId="3cd02ba5-e528-4585-978d-4fde2b47730a" providerId="ADAL" clId="{6F0D011B-CFA3-4DC1-A459-B9C4128C9CBB}" dt="2025-11-20T08:52:17.299" v="323" actId="27636"/>
          <ac:spMkLst>
            <pc:docMk/>
            <pc:sldMk cId="1223345510" sldId="384"/>
            <ac:spMk id="3" creationId="{10E7B2B6-643F-6ECF-7133-5210A586676E}"/>
          </ac:spMkLst>
        </pc:spChg>
        <pc:picChg chg="add mod">
          <ac:chgData name="Deborah Jenkins" userId="3cd02ba5-e528-4585-978d-4fde2b47730a" providerId="ADAL" clId="{6F0D011B-CFA3-4DC1-A459-B9C4128C9CBB}" dt="2025-11-20T08:52:14.507" v="321" actId="1076"/>
          <ac:picMkLst>
            <pc:docMk/>
            <pc:sldMk cId="1223345510" sldId="384"/>
            <ac:picMk id="4" creationId="{0D1C3F6F-C884-C679-35A6-DFAFC7EF9F73}"/>
          </ac:picMkLst>
        </pc:picChg>
      </pc:sldChg>
      <pc:sldChg chg="addSp modSp new mod modAnim">
        <pc:chgData name="Deborah Jenkins" userId="3cd02ba5-e528-4585-978d-4fde2b47730a" providerId="ADAL" clId="{6F0D011B-CFA3-4DC1-A459-B9C4128C9CBB}" dt="2025-11-20T08:51:17.713" v="316" actId="14100"/>
        <pc:sldMkLst>
          <pc:docMk/>
          <pc:sldMk cId="3068923582" sldId="385"/>
        </pc:sldMkLst>
        <pc:spChg chg="mod">
          <ac:chgData name="Deborah Jenkins" userId="3cd02ba5-e528-4585-978d-4fde2b47730a" providerId="ADAL" clId="{6F0D011B-CFA3-4DC1-A459-B9C4128C9CBB}" dt="2025-11-20T08:48:14.245" v="280" actId="20577"/>
          <ac:spMkLst>
            <pc:docMk/>
            <pc:sldMk cId="3068923582" sldId="385"/>
            <ac:spMk id="2" creationId="{D5A9BCB1-CD46-86B7-D41E-C8939E8EE7E9}"/>
          </ac:spMkLst>
        </pc:spChg>
        <pc:spChg chg="mod">
          <ac:chgData name="Deborah Jenkins" userId="3cd02ba5-e528-4585-978d-4fde2b47730a" providerId="ADAL" clId="{6F0D011B-CFA3-4DC1-A459-B9C4128C9CBB}" dt="2025-11-20T08:51:17.713" v="316" actId="14100"/>
          <ac:spMkLst>
            <pc:docMk/>
            <pc:sldMk cId="3068923582" sldId="385"/>
            <ac:spMk id="3" creationId="{A35D2D40-DAF6-0B4A-E867-FDA7C0479A74}"/>
          </ac:spMkLst>
        </pc:spChg>
        <pc:picChg chg="add mod">
          <ac:chgData name="Deborah Jenkins" userId="3cd02ba5-e528-4585-978d-4fde2b47730a" providerId="ADAL" clId="{6F0D011B-CFA3-4DC1-A459-B9C4128C9CBB}" dt="2025-11-20T08:51:14.775" v="315" actId="14100"/>
          <ac:picMkLst>
            <pc:docMk/>
            <pc:sldMk cId="3068923582" sldId="385"/>
            <ac:picMk id="4" creationId="{BECF4649-843A-589E-21C7-D6293A27152A}"/>
          </ac:picMkLst>
        </pc:picChg>
      </pc:sldChg>
      <pc:sldChg chg="addSp modSp new mod">
        <pc:chgData name="Deborah Jenkins" userId="3cd02ba5-e528-4585-978d-4fde2b47730a" providerId="ADAL" clId="{6F0D011B-CFA3-4DC1-A459-B9C4128C9CBB}" dt="2025-11-20T08:50:33.939" v="311" actId="27636"/>
        <pc:sldMkLst>
          <pc:docMk/>
          <pc:sldMk cId="3484748584" sldId="386"/>
        </pc:sldMkLst>
        <pc:spChg chg="mod">
          <ac:chgData name="Deborah Jenkins" userId="3cd02ba5-e528-4585-978d-4fde2b47730a" providerId="ADAL" clId="{6F0D011B-CFA3-4DC1-A459-B9C4128C9CBB}" dt="2025-11-20T08:50:30.477" v="309" actId="1076"/>
          <ac:spMkLst>
            <pc:docMk/>
            <pc:sldMk cId="3484748584" sldId="386"/>
            <ac:spMk id="2" creationId="{66DCD1B0-A88E-1846-F454-8ACD90D94505}"/>
          </ac:spMkLst>
        </pc:spChg>
        <pc:spChg chg="mod">
          <ac:chgData name="Deborah Jenkins" userId="3cd02ba5-e528-4585-978d-4fde2b47730a" providerId="ADAL" clId="{6F0D011B-CFA3-4DC1-A459-B9C4128C9CBB}" dt="2025-11-20T08:50:33.939" v="311" actId="27636"/>
          <ac:spMkLst>
            <pc:docMk/>
            <pc:sldMk cId="3484748584" sldId="386"/>
            <ac:spMk id="3" creationId="{A5EE55EB-6037-E313-827D-B7505543E46C}"/>
          </ac:spMkLst>
        </pc:spChg>
        <pc:picChg chg="add mod">
          <ac:chgData name="Deborah Jenkins" userId="3cd02ba5-e528-4585-978d-4fde2b47730a" providerId="ADAL" clId="{6F0D011B-CFA3-4DC1-A459-B9C4128C9CBB}" dt="2025-11-20T08:50:17.766" v="307" actId="1076"/>
          <ac:picMkLst>
            <pc:docMk/>
            <pc:sldMk cId="3484748584" sldId="386"/>
            <ac:picMk id="4" creationId="{15EB443E-B790-4518-EBB2-1E1F48B59B15}"/>
          </ac:picMkLst>
        </pc:picChg>
      </pc:sldChg>
    </pc:docChg>
  </pc:docChgLst>
  <pc:docChgLst>
    <pc:chgData name="Deborah Jenkins" userId="3cd02ba5-e528-4585-978d-4fde2b47730a" providerId="ADAL" clId="{B70B0250-0D1B-40E5-AC0F-7DEF3836C208}"/>
    <pc:docChg chg="undo redo custSel addSld modSld">
      <pc:chgData name="Deborah Jenkins" userId="3cd02ba5-e528-4585-978d-4fde2b47730a" providerId="ADAL" clId="{B70B0250-0D1B-40E5-AC0F-7DEF3836C208}" dt="2023-11-20T20:06:36.012" v="230" actId="27636"/>
      <pc:docMkLst>
        <pc:docMk/>
      </pc:docMkLst>
      <pc:sldChg chg="addSp delSp modSp mod setBg modClrScheme delDesignElem chgLayout">
        <pc:chgData name="Deborah Jenkins" userId="3cd02ba5-e528-4585-978d-4fde2b47730a" providerId="ADAL" clId="{B70B0250-0D1B-40E5-AC0F-7DEF3836C208}" dt="2023-11-20T19:24:10.956" v="30"/>
        <pc:sldMkLst>
          <pc:docMk/>
          <pc:sldMk cId="2440123445" sldId="256"/>
        </pc:sldMkLst>
      </pc:sldChg>
      <pc:sldChg chg="delSp modSp mod setBg modClrScheme delDesignElem chgLayout">
        <pc:chgData name="Deborah Jenkins" userId="3cd02ba5-e528-4585-978d-4fde2b47730a" providerId="ADAL" clId="{B70B0250-0D1B-40E5-AC0F-7DEF3836C208}" dt="2023-11-20T19:24:17.782" v="32" actId="1076"/>
        <pc:sldMkLst>
          <pc:docMk/>
          <pc:sldMk cId="1368214443" sldId="257"/>
        </pc:sldMkLst>
      </pc:sldChg>
      <pc:sldChg chg="modSp mod">
        <pc:chgData name="Deborah Jenkins" userId="3cd02ba5-e528-4585-978d-4fde2b47730a" providerId="ADAL" clId="{B70B0250-0D1B-40E5-AC0F-7DEF3836C208}" dt="2023-11-20T19:34:49.366" v="55" actId="27636"/>
        <pc:sldMkLst>
          <pc:docMk/>
          <pc:sldMk cId="3146714330" sldId="259"/>
        </pc:sldMkLst>
      </pc:sldChg>
      <pc:sldChg chg="modSp mod">
        <pc:chgData name="Deborah Jenkins" userId="3cd02ba5-e528-4585-978d-4fde2b47730a" providerId="ADAL" clId="{B70B0250-0D1B-40E5-AC0F-7DEF3836C208}" dt="2023-11-20T19:24:53.717" v="35" actId="1076"/>
        <pc:sldMkLst>
          <pc:docMk/>
          <pc:sldMk cId="2229024750" sldId="260"/>
        </pc:sldMkLst>
      </pc:sldChg>
      <pc:sldChg chg="addSp delSp modSp mod">
        <pc:chgData name="Deborah Jenkins" userId="3cd02ba5-e528-4585-978d-4fde2b47730a" providerId="ADAL" clId="{B70B0250-0D1B-40E5-AC0F-7DEF3836C208}" dt="2023-11-20T19:55:54.801" v="73" actId="2711"/>
        <pc:sldMkLst>
          <pc:docMk/>
          <pc:sldMk cId="4045647827" sldId="261"/>
        </pc:sldMkLst>
      </pc:sldChg>
      <pc:sldChg chg="modSp">
        <pc:chgData name="Deborah Jenkins" userId="3cd02ba5-e528-4585-978d-4fde2b47730a" providerId="ADAL" clId="{B70B0250-0D1B-40E5-AC0F-7DEF3836C208}" dt="2023-11-20T19:24:10.956" v="30"/>
        <pc:sldMkLst>
          <pc:docMk/>
          <pc:sldMk cId="2241649820" sldId="350"/>
        </pc:sldMkLst>
      </pc:sldChg>
      <pc:sldChg chg="addSp modSp new mod">
        <pc:chgData name="Deborah Jenkins" userId="3cd02ba5-e528-4585-978d-4fde2b47730a" providerId="ADAL" clId="{B70B0250-0D1B-40E5-AC0F-7DEF3836C208}" dt="2023-11-20T19:36:05.057" v="57"/>
        <pc:sldMkLst>
          <pc:docMk/>
          <pc:sldMk cId="4149298369" sldId="352"/>
        </pc:sldMkLst>
      </pc:sldChg>
      <pc:sldChg chg="addSp modSp new mod modClrScheme chgLayout">
        <pc:chgData name="Deborah Jenkins" userId="3cd02ba5-e528-4585-978d-4fde2b47730a" providerId="ADAL" clId="{B70B0250-0D1B-40E5-AC0F-7DEF3836C208}" dt="2023-11-20T19:58:23.813" v="93" actId="1076"/>
        <pc:sldMkLst>
          <pc:docMk/>
          <pc:sldMk cId="1085235962" sldId="353"/>
        </pc:sldMkLst>
      </pc:sldChg>
      <pc:sldChg chg="modSp new mod modAnim">
        <pc:chgData name="Deborah Jenkins" userId="3cd02ba5-e528-4585-978d-4fde2b47730a" providerId="ADAL" clId="{B70B0250-0D1B-40E5-AC0F-7DEF3836C208}" dt="2023-11-20T20:03:17.261" v="187" actId="403"/>
        <pc:sldMkLst>
          <pc:docMk/>
          <pc:sldMk cId="3130717284" sldId="354"/>
        </pc:sldMkLst>
      </pc:sldChg>
      <pc:sldChg chg="delSp modSp new mod">
        <pc:chgData name="Deborah Jenkins" userId="3cd02ba5-e528-4585-978d-4fde2b47730a" providerId="ADAL" clId="{B70B0250-0D1B-40E5-AC0F-7DEF3836C208}" dt="2023-11-20T20:04:26.341" v="199" actId="20577"/>
        <pc:sldMkLst>
          <pc:docMk/>
          <pc:sldMk cId="2769041843" sldId="355"/>
        </pc:sldMkLst>
      </pc:sldChg>
      <pc:sldChg chg="delSp modSp new mod">
        <pc:chgData name="Deborah Jenkins" userId="3cd02ba5-e528-4585-978d-4fde2b47730a" providerId="ADAL" clId="{B70B0250-0D1B-40E5-AC0F-7DEF3836C208}" dt="2023-11-20T20:06:36.012" v="230" actId="27636"/>
        <pc:sldMkLst>
          <pc:docMk/>
          <pc:sldMk cId="3249227680" sldId="356"/>
        </pc:sldMkLst>
      </pc:sldChg>
    </pc:docChg>
  </pc:docChgLst>
  <pc:docChgLst>
    <pc:chgData name="Deborah Jenkins" userId="3cd02ba5-e528-4585-978d-4fde2b47730a" providerId="ADAL" clId="{2671D027-2CAB-4634-8D2D-FD384D20151D}"/>
    <pc:docChg chg="undo custSel addSld delSld modSld sldOrd">
      <pc:chgData name="Deborah Jenkins" userId="3cd02ba5-e528-4585-978d-4fde2b47730a" providerId="ADAL" clId="{2671D027-2CAB-4634-8D2D-FD384D20151D}" dt="2024-11-24T15:19:28.965" v="164" actId="27636"/>
      <pc:docMkLst>
        <pc:docMk/>
      </pc:docMkLst>
      <pc:sldChg chg="modSp mod">
        <pc:chgData name="Deborah Jenkins" userId="3cd02ba5-e528-4585-978d-4fde2b47730a" providerId="ADAL" clId="{2671D027-2CAB-4634-8D2D-FD384D20151D}" dt="2024-11-24T15:15:48.304" v="136" actId="20577"/>
        <pc:sldMkLst>
          <pc:docMk/>
          <pc:sldMk cId="2440123445" sldId="256"/>
        </pc:sldMkLst>
      </pc:sldChg>
      <pc:sldChg chg="addSp delSp modSp mod">
        <pc:chgData name="Deborah Jenkins" userId="3cd02ba5-e528-4585-978d-4fde2b47730a" providerId="ADAL" clId="{2671D027-2CAB-4634-8D2D-FD384D20151D}" dt="2024-11-22T11:06:42.519" v="16" actId="1076"/>
        <pc:sldMkLst>
          <pc:docMk/>
          <pc:sldMk cId="1368214443" sldId="257"/>
        </pc:sldMkLst>
      </pc:sldChg>
      <pc:sldChg chg="modSp mod">
        <pc:chgData name="Deborah Jenkins" userId="3cd02ba5-e528-4585-978d-4fde2b47730a" providerId="ADAL" clId="{2671D027-2CAB-4634-8D2D-FD384D20151D}" dt="2024-11-22T11:09:28.489" v="20" actId="27636"/>
        <pc:sldMkLst>
          <pc:docMk/>
          <pc:sldMk cId="3146714330" sldId="259"/>
        </pc:sldMkLst>
      </pc:sldChg>
      <pc:sldChg chg="modSp">
        <pc:chgData name="Deborah Jenkins" userId="3cd02ba5-e528-4585-978d-4fde2b47730a" providerId="ADAL" clId="{2671D027-2CAB-4634-8D2D-FD384D20151D}" dt="2024-11-22T10:50:35.944" v="1"/>
        <pc:sldMkLst>
          <pc:docMk/>
          <pc:sldMk cId="2229024750" sldId="260"/>
        </pc:sldMkLst>
      </pc:sldChg>
      <pc:sldChg chg="modSp ord">
        <pc:chgData name="Deborah Jenkins" userId="3cd02ba5-e528-4585-978d-4fde2b47730a" providerId="ADAL" clId="{2671D027-2CAB-4634-8D2D-FD384D20151D}" dt="2024-11-24T14:30:11.801" v="35"/>
        <pc:sldMkLst>
          <pc:docMk/>
          <pc:sldMk cId="4045647827" sldId="261"/>
        </pc:sldMkLst>
      </pc:sldChg>
      <pc:sldChg chg="add ord">
        <pc:chgData name="Deborah Jenkins" userId="3cd02ba5-e528-4585-978d-4fde2b47730a" providerId="ADAL" clId="{2671D027-2CAB-4634-8D2D-FD384D20151D}" dt="2024-11-24T15:15:37.680" v="121"/>
        <pc:sldMkLst>
          <pc:docMk/>
          <pc:sldMk cId="3296807361" sldId="262"/>
        </pc:sldMkLst>
      </pc:sldChg>
      <pc:sldChg chg="add">
        <pc:chgData name="Deborah Jenkins" userId="3cd02ba5-e528-4585-978d-4fde2b47730a" providerId="ADAL" clId="{2671D027-2CAB-4634-8D2D-FD384D20151D}" dt="2024-11-24T15:15:09.124" v="119"/>
        <pc:sldMkLst>
          <pc:docMk/>
          <pc:sldMk cId="356070483" sldId="263"/>
        </pc:sldMkLst>
      </pc:sldChg>
      <pc:sldChg chg="add">
        <pc:chgData name="Deborah Jenkins" userId="3cd02ba5-e528-4585-978d-4fde2b47730a" providerId="ADAL" clId="{2671D027-2CAB-4634-8D2D-FD384D20151D}" dt="2024-11-24T15:15:09.124" v="119"/>
        <pc:sldMkLst>
          <pc:docMk/>
          <pc:sldMk cId="1439386563" sldId="264"/>
        </pc:sldMkLst>
      </pc:sldChg>
      <pc:sldChg chg="add">
        <pc:chgData name="Deborah Jenkins" userId="3cd02ba5-e528-4585-978d-4fde2b47730a" providerId="ADAL" clId="{2671D027-2CAB-4634-8D2D-FD384D20151D}" dt="2024-11-24T15:15:09.124" v="119"/>
        <pc:sldMkLst>
          <pc:docMk/>
          <pc:sldMk cId="3918059174" sldId="265"/>
        </pc:sldMkLst>
      </pc:sldChg>
      <pc:sldChg chg="add">
        <pc:chgData name="Deborah Jenkins" userId="3cd02ba5-e528-4585-978d-4fde2b47730a" providerId="ADAL" clId="{2671D027-2CAB-4634-8D2D-FD384D20151D}" dt="2024-11-24T15:15:09.124" v="119"/>
        <pc:sldMkLst>
          <pc:docMk/>
          <pc:sldMk cId="2894895345" sldId="266"/>
        </pc:sldMkLst>
      </pc:sldChg>
      <pc:sldChg chg="add">
        <pc:chgData name="Deborah Jenkins" userId="3cd02ba5-e528-4585-978d-4fde2b47730a" providerId="ADAL" clId="{2671D027-2CAB-4634-8D2D-FD384D20151D}" dt="2024-11-24T15:15:09.124" v="119"/>
        <pc:sldMkLst>
          <pc:docMk/>
          <pc:sldMk cId="2820827725" sldId="267"/>
        </pc:sldMkLst>
      </pc:sldChg>
      <pc:sldChg chg="add">
        <pc:chgData name="Deborah Jenkins" userId="3cd02ba5-e528-4585-978d-4fde2b47730a" providerId="ADAL" clId="{2671D027-2CAB-4634-8D2D-FD384D20151D}" dt="2024-11-24T15:15:09.124" v="119"/>
        <pc:sldMkLst>
          <pc:docMk/>
          <pc:sldMk cId="2527587844" sldId="268"/>
        </pc:sldMkLst>
      </pc:sldChg>
      <pc:sldChg chg="add">
        <pc:chgData name="Deborah Jenkins" userId="3cd02ba5-e528-4585-978d-4fde2b47730a" providerId="ADAL" clId="{2671D027-2CAB-4634-8D2D-FD384D20151D}" dt="2024-11-24T15:15:09.124" v="119"/>
        <pc:sldMkLst>
          <pc:docMk/>
          <pc:sldMk cId="3995582104" sldId="269"/>
        </pc:sldMkLst>
      </pc:sldChg>
      <pc:sldChg chg="add ord">
        <pc:chgData name="Deborah Jenkins" userId="3cd02ba5-e528-4585-978d-4fde2b47730a" providerId="ADAL" clId="{2671D027-2CAB-4634-8D2D-FD384D20151D}" dt="2024-11-24T15:15:37.680" v="121"/>
        <pc:sldMkLst>
          <pc:docMk/>
          <pc:sldMk cId="4168947210" sldId="270"/>
        </pc:sldMkLst>
      </pc:sldChg>
      <pc:sldChg chg="add">
        <pc:chgData name="Deborah Jenkins" userId="3cd02ba5-e528-4585-978d-4fde2b47730a" providerId="ADAL" clId="{2671D027-2CAB-4634-8D2D-FD384D20151D}" dt="2024-11-24T15:15:09.124" v="119"/>
        <pc:sldMkLst>
          <pc:docMk/>
          <pc:sldMk cId="446446921" sldId="271"/>
        </pc:sldMkLst>
      </pc:sldChg>
      <pc:sldChg chg="add">
        <pc:chgData name="Deborah Jenkins" userId="3cd02ba5-e528-4585-978d-4fde2b47730a" providerId="ADAL" clId="{2671D027-2CAB-4634-8D2D-FD384D20151D}" dt="2024-11-24T15:15:09.124" v="119"/>
        <pc:sldMkLst>
          <pc:docMk/>
          <pc:sldMk cId="3041304771" sldId="272"/>
        </pc:sldMkLst>
      </pc:sldChg>
      <pc:sldChg chg="add setBg">
        <pc:chgData name="Deborah Jenkins" userId="3cd02ba5-e528-4585-978d-4fde2b47730a" providerId="ADAL" clId="{2671D027-2CAB-4634-8D2D-FD384D20151D}" dt="2024-11-24T15:15:09.124" v="119"/>
        <pc:sldMkLst>
          <pc:docMk/>
          <pc:sldMk cId="1839361552" sldId="273"/>
        </pc:sldMkLst>
      </pc:sldChg>
      <pc:sldChg chg="modSp add mod setBg">
        <pc:chgData name="Deborah Jenkins" userId="3cd02ba5-e528-4585-978d-4fde2b47730a" providerId="ADAL" clId="{2671D027-2CAB-4634-8D2D-FD384D20151D}" dt="2024-11-24T14:51:49.577" v="39" actId="1076"/>
        <pc:sldMkLst>
          <pc:docMk/>
          <pc:sldMk cId="2748683699" sldId="275"/>
        </pc:sldMkLst>
      </pc:sldChg>
      <pc:sldChg chg="modSp add mod">
        <pc:chgData name="Deborah Jenkins" userId="3cd02ba5-e528-4585-978d-4fde2b47730a" providerId="ADAL" clId="{2671D027-2CAB-4634-8D2D-FD384D20151D}" dt="2024-11-24T15:05:09.873" v="83" actId="20577"/>
        <pc:sldMkLst>
          <pc:docMk/>
          <pc:sldMk cId="2889975751" sldId="276"/>
        </pc:sldMkLst>
      </pc:sldChg>
      <pc:sldChg chg="add setBg">
        <pc:chgData name="Deborah Jenkins" userId="3cd02ba5-e528-4585-978d-4fde2b47730a" providerId="ADAL" clId="{2671D027-2CAB-4634-8D2D-FD384D20151D}" dt="2024-11-24T15:15:09.124" v="119"/>
        <pc:sldMkLst>
          <pc:docMk/>
          <pc:sldMk cId="2728148825" sldId="277"/>
        </pc:sldMkLst>
      </pc:sldChg>
      <pc:sldChg chg="add">
        <pc:chgData name="Deborah Jenkins" userId="3cd02ba5-e528-4585-978d-4fde2b47730a" providerId="ADAL" clId="{2671D027-2CAB-4634-8D2D-FD384D20151D}" dt="2024-11-24T15:15:09.124" v="119"/>
        <pc:sldMkLst>
          <pc:docMk/>
          <pc:sldMk cId="938588433" sldId="278"/>
        </pc:sldMkLst>
      </pc:sldChg>
      <pc:sldChg chg="add">
        <pc:chgData name="Deborah Jenkins" userId="3cd02ba5-e528-4585-978d-4fde2b47730a" providerId="ADAL" clId="{2671D027-2CAB-4634-8D2D-FD384D20151D}" dt="2024-11-24T15:15:09.124" v="119"/>
        <pc:sldMkLst>
          <pc:docMk/>
          <pc:sldMk cId="2108493856" sldId="279"/>
        </pc:sldMkLst>
      </pc:sldChg>
      <pc:sldChg chg="add">
        <pc:chgData name="Deborah Jenkins" userId="3cd02ba5-e528-4585-978d-4fde2b47730a" providerId="ADAL" clId="{2671D027-2CAB-4634-8D2D-FD384D20151D}" dt="2024-11-24T15:15:09.124" v="119"/>
        <pc:sldMkLst>
          <pc:docMk/>
          <pc:sldMk cId="2166613165" sldId="280"/>
        </pc:sldMkLst>
      </pc:sldChg>
      <pc:sldChg chg="add">
        <pc:chgData name="Deborah Jenkins" userId="3cd02ba5-e528-4585-978d-4fde2b47730a" providerId="ADAL" clId="{2671D027-2CAB-4634-8D2D-FD384D20151D}" dt="2024-11-24T15:09:56.097" v="86"/>
        <pc:sldMkLst>
          <pc:docMk/>
          <pc:sldMk cId="3484213106" sldId="282"/>
        </pc:sldMkLst>
      </pc:sldChg>
      <pc:sldChg chg="add">
        <pc:chgData name="Deborah Jenkins" userId="3cd02ba5-e528-4585-978d-4fde2b47730a" providerId="ADAL" clId="{2671D027-2CAB-4634-8D2D-FD384D20151D}" dt="2024-11-24T15:15:09.124" v="119"/>
        <pc:sldMkLst>
          <pc:docMk/>
          <pc:sldMk cId="1797603751" sldId="283"/>
        </pc:sldMkLst>
      </pc:sldChg>
      <pc:sldChg chg="add">
        <pc:chgData name="Deborah Jenkins" userId="3cd02ba5-e528-4585-978d-4fde2b47730a" providerId="ADAL" clId="{2671D027-2CAB-4634-8D2D-FD384D20151D}" dt="2024-11-24T15:15:09.124" v="119"/>
        <pc:sldMkLst>
          <pc:docMk/>
          <pc:sldMk cId="1646151177" sldId="284"/>
        </pc:sldMkLst>
      </pc:sldChg>
      <pc:sldChg chg="delSp add del setBg delDesignElem">
        <pc:chgData name="Deborah Jenkins" userId="3cd02ba5-e528-4585-978d-4fde2b47730a" providerId="ADAL" clId="{2671D027-2CAB-4634-8D2D-FD384D20151D}" dt="2024-11-24T15:01:57.267" v="68" actId="47"/>
        <pc:sldMkLst>
          <pc:docMk/>
          <pc:sldMk cId="2108225252" sldId="284"/>
        </pc:sldMkLst>
      </pc:sldChg>
      <pc:sldChg chg="add">
        <pc:chgData name="Deborah Jenkins" userId="3cd02ba5-e528-4585-978d-4fde2b47730a" providerId="ADAL" clId="{2671D027-2CAB-4634-8D2D-FD384D20151D}" dt="2024-11-24T15:15:09.124" v="119"/>
        <pc:sldMkLst>
          <pc:docMk/>
          <pc:sldMk cId="1394176381" sldId="285"/>
        </pc:sldMkLst>
      </pc:sldChg>
      <pc:sldChg chg="delSp modSp add mod setBg delDesignElem">
        <pc:chgData name="Deborah Jenkins" userId="3cd02ba5-e528-4585-978d-4fde2b47730a" providerId="ADAL" clId="{2671D027-2CAB-4634-8D2D-FD384D20151D}" dt="2024-11-24T15:11:40.566" v="90" actId="14100"/>
        <pc:sldMkLst>
          <pc:docMk/>
          <pc:sldMk cId="3018497256" sldId="286"/>
        </pc:sldMkLst>
      </pc:sldChg>
      <pc:sldChg chg="delSp modSp add mod setBg delDesignElem">
        <pc:chgData name="Deborah Jenkins" userId="3cd02ba5-e528-4585-978d-4fde2b47730a" providerId="ADAL" clId="{2671D027-2CAB-4634-8D2D-FD384D20151D}" dt="2024-11-24T15:01:49.343" v="67" actId="1076"/>
        <pc:sldMkLst>
          <pc:docMk/>
          <pc:sldMk cId="1823448122" sldId="287"/>
        </pc:sldMkLst>
      </pc:sldChg>
      <pc:sldChg chg="modSp add mod setBg">
        <pc:chgData name="Deborah Jenkins" userId="3cd02ba5-e528-4585-978d-4fde2b47730a" providerId="ADAL" clId="{2671D027-2CAB-4634-8D2D-FD384D20151D}" dt="2024-11-24T14:52:15.125" v="42" actId="1076"/>
        <pc:sldMkLst>
          <pc:docMk/>
          <pc:sldMk cId="1797750478" sldId="302"/>
        </pc:sldMkLst>
      </pc:sldChg>
      <pc:sldChg chg="delSp modSp add mod setBg delDesignElem">
        <pc:chgData name="Deborah Jenkins" userId="3cd02ba5-e528-4585-978d-4fde2b47730a" providerId="ADAL" clId="{2671D027-2CAB-4634-8D2D-FD384D20151D}" dt="2024-11-24T14:54:38.826" v="52" actId="1076"/>
        <pc:sldMkLst>
          <pc:docMk/>
          <pc:sldMk cId="3976921663" sldId="305"/>
        </pc:sldMkLst>
      </pc:sldChg>
      <pc:sldChg chg="delSp modSp add del mod setBg delDesignElem">
        <pc:chgData name="Deborah Jenkins" userId="3cd02ba5-e528-4585-978d-4fde2b47730a" providerId="ADAL" clId="{2671D027-2CAB-4634-8D2D-FD384D20151D}" dt="2024-11-24T15:09:53.274" v="85" actId="47"/>
        <pc:sldMkLst>
          <pc:docMk/>
          <pc:sldMk cId="1392562090" sldId="310"/>
        </pc:sldMkLst>
      </pc:sldChg>
      <pc:sldChg chg="delSp add setBg delDesignElem">
        <pc:chgData name="Deborah Jenkins" userId="3cd02ba5-e528-4585-978d-4fde2b47730a" providerId="ADAL" clId="{2671D027-2CAB-4634-8D2D-FD384D20151D}" dt="2024-11-24T15:00:21.429" v="60"/>
        <pc:sldMkLst>
          <pc:docMk/>
          <pc:sldMk cId="1354207064" sldId="319"/>
        </pc:sldMkLst>
      </pc:sldChg>
      <pc:sldChg chg="modSp del mod">
        <pc:chgData name="Deborah Jenkins" userId="3cd02ba5-e528-4585-978d-4fde2b47730a" providerId="ADAL" clId="{2671D027-2CAB-4634-8D2D-FD384D20151D}" dt="2024-11-24T15:06:45.975" v="84" actId="47"/>
        <pc:sldMkLst>
          <pc:docMk/>
          <pc:sldMk cId="2241649820" sldId="350"/>
        </pc:sldMkLst>
      </pc:sldChg>
      <pc:sldChg chg="modSp">
        <pc:chgData name="Deborah Jenkins" userId="3cd02ba5-e528-4585-978d-4fde2b47730a" providerId="ADAL" clId="{2671D027-2CAB-4634-8D2D-FD384D20151D}" dt="2024-11-22T10:50:35.944" v="1"/>
        <pc:sldMkLst>
          <pc:docMk/>
          <pc:sldMk cId="4149298369" sldId="352"/>
        </pc:sldMkLst>
      </pc:sldChg>
      <pc:sldChg chg="modSp ord">
        <pc:chgData name="Deborah Jenkins" userId="3cd02ba5-e528-4585-978d-4fde2b47730a" providerId="ADAL" clId="{2671D027-2CAB-4634-8D2D-FD384D20151D}" dt="2024-11-24T15:12:48.123" v="96"/>
        <pc:sldMkLst>
          <pc:docMk/>
          <pc:sldMk cId="1085235962" sldId="353"/>
        </pc:sldMkLst>
      </pc:sldChg>
      <pc:sldChg chg="modSp mod ord">
        <pc:chgData name="Deborah Jenkins" userId="3cd02ba5-e528-4585-978d-4fde2b47730a" providerId="ADAL" clId="{2671D027-2CAB-4634-8D2D-FD384D20151D}" dt="2024-11-24T15:12:57.945" v="100" actId="20577"/>
        <pc:sldMkLst>
          <pc:docMk/>
          <pc:sldMk cId="3130717284" sldId="354"/>
        </pc:sldMkLst>
      </pc:sldChg>
      <pc:sldChg chg="modSp mod modAnim">
        <pc:chgData name="Deborah Jenkins" userId="3cd02ba5-e528-4585-978d-4fde2b47730a" providerId="ADAL" clId="{2671D027-2CAB-4634-8D2D-FD384D20151D}" dt="2024-11-24T14:26:53.912" v="33"/>
        <pc:sldMkLst>
          <pc:docMk/>
          <pc:sldMk cId="3249227680" sldId="356"/>
        </pc:sldMkLst>
      </pc:sldChg>
      <pc:sldChg chg="add ord">
        <pc:chgData name="Deborah Jenkins" userId="3cd02ba5-e528-4585-978d-4fde2b47730a" providerId="ADAL" clId="{2671D027-2CAB-4634-8D2D-FD384D20151D}" dt="2024-11-24T15:12:34.459" v="94"/>
        <pc:sldMkLst>
          <pc:docMk/>
          <pc:sldMk cId="1053317345" sldId="364"/>
        </pc:sldMkLst>
      </pc:sldChg>
      <pc:sldChg chg="add">
        <pc:chgData name="Deborah Jenkins" userId="3cd02ba5-e528-4585-978d-4fde2b47730a" providerId="ADAL" clId="{2671D027-2CAB-4634-8D2D-FD384D20151D}" dt="2024-11-24T14:59:08.913" v="58"/>
        <pc:sldMkLst>
          <pc:docMk/>
          <pc:sldMk cId="1946823590" sldId="366"/>
        </pc:sldMkLst>
      </pc:sldChg>
      <pc:sldChg chg="delSp modSp add mod">
        <pc:chgData name="Deborah Jenkins" userId="3cd02ba5-e528-4585-978d-4fde2b47730a" providerId="ADAL" clId="{2671D027-2CAB-4634-8D2D-FD384D20151D}" dt="2024-11-24T15:13:28.405" v="117" actId="20577"/>
        <pc:sldMkLst>
          <pc:docMk/>
          <pc:sldMk cId="1388268050" sldId="367"/>
        </pc:sldMkLst>
      </pc:sldChg>
      <pc:sldChg chg="add">
        <pc:chgData name="Deborah Jenkins" userId="3cd02ba5-e528-4585-978d-4fde2b47730a" providerId="ADAL" clId="{2671D027-2CAB-4634-8D2D-FD384D20151D}" dt="2024-11-24T15:11:11.599" v="87"/>
        <pc:sldMkLst>
          <pc:docMk/>
          <pc:sldMk cId="3488101067" sldId="368"/>
        </pc:sldMkLst>
      </pc:sldChg>
      <pc:sldChg chg="add">
        <pc:chgData name="Deborah Jenkins" userId="3cd02ba5-e528-4585-978d-4fde2b47730a" providerId="ADAL" clId="{2671D027-2CAB-4634-8D2D-FD384D20151D}" dt="2024-11-24T15:14:02.060" v="118"/>
        <pc:sldMkLst>
          <pc:docMk/>
          <pc:sldMk cId="501913805" sldId="369"/>
        </pc:sldMkLst>
      </pc:sldChg>
      <pc:sldChg chg="add setBg">
        <pc:chgData name="Deborah Jenkins" userId="3cd02ba5-e528-4585-978d-4fde2b47730a" providerId="ADAL" clId="{2671D027-2CAB-4634-8D2D-FD384D20151D}" dt="2024-11-24T15:15:09.124" v="119"/>
        <pc:sldMkLst>
          <pc:docMk/>
          <pc:sldMk cId="587948137" sldId="370"/>
        </pc:sldMkLst>
      </pc:sldChg>
      <pc:sldChg chg="modSp add mod ord setBg modAnim">
        <pc:chgData name="Deborah Jenkins" userId="3cd02ba5-e528-4585-978d-4fde2b47730a" providerId="ADAL" clId="{2671D027-2CAB-4634-8D2D-FD384D20151D}" dt="2024-11-24T15:19:13.946" v="156" actId="21"/>
        <pc:sldMkLst>
          <pc:docMk/>
          <pc:sldMk cId="314483797" sldId="371"/>
        </pc:sldMkLst>
      </pc:sldChg>
      <pc:sldChg chg="add">
        <pc:chgData name="Deborah Jenkins" userId="3cd02ba5-e528-4585-978d-4fde2b47730a" providerId="ADAL" clId="{2671D027-2CAB-4634-8D2D-FD384D20151D}" dt="2024-11-24T15:15:09.124" v="119"/>
        <pc:sldMkLst>
          <pc:docMk/>
          <pc:sldMk cId="957530402" sldId="372"/>
        </pc:sldMkLst>
      </pc:sldChg>
      <pc:sldChg chg="add">
        <pc:chgData name="Deborah Jenkins" userId="3cd02ba5-e528-4585-978d-4fde2b47730a" providerId="ADAL" clId="{2671D027-2CAB-4634-8D2D-FD384D20151D}" dt="2024-11-24T15:15:09.124" v="119"/>
        <pc:sldMkLst>
          <pc:docMk/>
          <pc:sldMk cId="3106560453" sldId="373"/>
        </pc:sldMkLst>
      </pc:sldChg>
      <pc:sldChg chg="add">
        <pc:chgData name="Deborah Jenkins" userId="3cd02ba5-e528-4585-978d-4fde2b47730a" providerId="ADAL" clId="{2671D027-2CAB-4634-8D2D-FD384D20151D}" dt="2024-11-24T15:15:09.124" v="119"/>
        <pc:sldMkLst>
          <pc:docMk/>
          <pc:sldMk cId="687320370" sldId="374"/>
        </pc:sldMkLst>
      </pc:sldChg>
      <pc:sldChg chg="modSp new mod">
        <pc:chgData name="Deborah Jenkins" userId="3cd02ba5-e528-4585-978d-4fde2b47730a" providerId="ADAL" clId="{2671D027-2CAB-4634-8D2D-FD384D20151D}" dt="2024-11-24T15:19:28.965" v="164" actId="27636"/>
        <pc:sldMkLst>
          <pc:docMk/>
          <pc:sldMk cId="3925369351" sldId="3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6B64F8-38F8-44ED-B541-F684004D97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5E175F-8B45-4E28-BC19-1D2836EC8BD0}">
      <dgm:prSet/>
      <dgm:spPr/>
      <dgm:t>
        <a:bodyPr/>
        <a:lstStyle/>
        <a:p>
          <a:r>
            <a:rPr lang="en-GB" dirty="0"/>
            <a:t>Tourism must be </a:t>
          </a:r>
          <a:r>
            <a:rPr lang="en-GB" b="1" dirty="0"/>
            <a:t>Beneficial</a:t>
          </a:r>
          <a:r>
            <a:rPr lang="en-GB" dirty="0"/>
            <a:t> for the receiving destination, region and country.</a:t>
          </a:r>
          <a:endParaRPr lang="en-US" dirty="0"/>
        </a:p>
      </dgm:t>
    </dgm:pt>
    <dgm:pt modelId="{9F7632A3-469D-4DEC-B049-974EDF70F608}" type="parTrans" cxnId="{5BAEA2BE-2785-4BCA-A86C-CE02666786E3}">
      <dgm:prSet/>
      <dgm:spPr/>
      <dgm:t>
        <a:bodyPr/>
        <a:lstStyle/>
        <a:p>
          <a:endParaRPr lang="en-US"/>
        </a:p>
      </dgm:t>
    </dgm:pt>
    <dgm:pt modelId="{4279CD9B-C80C-4C21-877B-378A04F74A99}" type="sibTrans" cxnId="{5BAEA2BE-2785-4BCA-A86C-CE02666786E3}">
      <dgm:prSet/>
      <dgm:spPr/>
      <dgm:t>
        <a:bodyPr/>
        <a:lstStyle/>
        <a:p>
          <a:endParaRPr lang="en-US"/>
        </a:p>
      </dgm:t>
    </dgm:pt>
    <dgm:pt modelId="{1D8EE2F6-7322-4FC9-805F-5675BE3AE8F2}">
      <dgm:prSet/>
      <dgm:spPr/>
      <dgm:t>
        <a:bodyPr/>
        <a:lstStyle/>
        <a:p>
          <a:r>
            <a:rPr lang="en-GB" dirty="0"/>
            <a:t>The </a:t>
          </a:r>
          <a:r>
            <a:rPr lang="en-GB" b="1" dirty="0"/>
            <a:t>Receiving Destination </a:t>
          </a:r>
          <a:r>
            <a:rPr lang="en-GB" dirty="0"/>
            <a:t>to be </a:t>
          </a:r>
          <a:r>
            <a:rPr lang="en-GB" b="1" dirty="0"/>
            <a:t>Prepared</a:t>
          </a:r>
          <a:r>
            <a:rPr lang="en-GB" dirty="0"/>
            <a:t> to </a:t>
          </a:r>
          <a:r>
            <a:rPr lang="en-GB" b="1" dirty="0"/>
            <a:t>Accommodate</a:t>
          </a:r>
          <a:r>
            <a:rPr lang="en-GB" dirty="0"/>
            <a:t> </a:t>
          </a:r>
          <a:r>
            <a:rPr lang="en-GB" b="1" dirty="0"/>
            <a:t>Tourists</a:t>
          </a:r>
          <a:r>
            <a:rPr lang="en-GB" dirty="0"/>
            <a:t>.</a:t>
          </a:r>
          <a:endParaRPr lang="en-US" dirty="0"/>
        </a:p>
      </dgm:t>
    </dgm:pt>
    <dgm:pt modelId="{E234CB9C-E90C-4427-A3BB-CDC6FCB4AC53}" type="parTrans" cxnId="{E7D70DB7-67A9-4A50-8B12-809444AEAD35}">
      <dgm:prSet/>
      <dgm:spPr/>
      <dgm:t>
        <a:bodyPr/>
        <a:lstStyle/>
        <a:p>
          <a:endParaRPr lang="en-US"/>
        </a:p>
      </dgm:t>
    </dgm:pt>
    <dgm:pt modelId="{A84EC050-67D4-4D9C-80F6-67A21DA38750}" type="sibTrans" cxnId="{E7D70DB7-67A9-4A50-8B12-809444AEAD35}">
      <dgm:prSet/>
      <dgm:spPr/>
      <dgm:t>
        <a:bodyPr/>
        <a:lstStyle/>
        <a:p>
          <a:endParaRPr lang="en-US"/>
        </a:p>
      </dgm:t>
    </dgm:pt>
    <dgm:pt modelId="{AF5FA2C0-52E0-4696-A7F6-1F6E5221CA0E}">
      <dgm:prSet/>
      <dgm:spPr/>
      <dgm:t>
        <a:bodyPr/>
        <a:lstStyle/>
        <a:p>
          <a:r>
            <a:rPr lang="en-GB" b="1"/>
            <a:t>Maintaining</a:t>
          </a:r>
          <a:r>
            <a:rPr lang="en-GB"/>
            <a:t> and </a:t>
          </a:r>
          <a:r>
            <a:rPr lang="en-GB" b="1"/>
            <a:t>Renewing</a:t>
          </a:r>
          <a:r>
            <a:rPr lang="en-GB"/>
            <a:t> the </a:t>
          </a:r>
          <a:r>
            <a:rPr lang="en-GB" b="1"/>
            <a:t>Tourism Product </a:t>
          </a:r>
          <a:r>
            <a:rPr lang="en-GB"/>
            <a:t>is critical.</a:t>
          </a:r>
          <a:endParaRPr lang="en-US"/>
        </a:p>
      </dgm:t>
    </dgm:pt>
    <dgm:pt modelId="{707B6D21-D543-4BB8-AE5B-008A39915FF7}" type="parTrans" cxnId="{11A63613-8291-4318-984C-696A59424688}">
      <dgm:prSet/>
      <dgm:spPr/>
      <dgm:t>
        <a:bodyPr/>
        <a:lstStyle/>
        <a:p>
          <a:endParaRPr lang="en-US"/>
        </a:p>
      </dgm:t>
    </dgm:pt>
    <dgm:pt modelId="{7599CCAF-61AC-4E5F-8830-873BB7C6A4BD}" type="sibTrans" cxnId="{11A63613-8291-4318-984C-696A59424688}">
      <dgm:prSet/>
      <dgm:spPr/>
      <dgm:t>
        <a:bodyPr/>
        <a:lstStyle/>
        <a:p>
          <a:endParaRPr lang="en-US"/>
        </a:p>
      </dgm:t>
    </dgm:pt>
    <dgm:pt modelId="{E66BD75E-C56D-42CE-8187-538704FC82E0}">
      <dgm:prSet/>
      <dgm:spPr/>
      <dgm:t>
        <a:bodyPr/>
        <a:lstStyle/>
        <a:p>
          <a:r>
            <a:rPr lang="en-GB"/>
            <a:t>To </a:t>
          </a:r>
          <a:r>
            <a:rPr lang="en-GB" b="1"/>
            <a:t>Sustain</a:t>
          </a:r>
          <a:r>
            <a:rPr lang="en-GB"/>
            <a:t> </a:t>
          </a:r>
          <a:r>
            <a:rPr lang="en-GB" b="1"/>
            <a:t>Steady</a:t>
          </a:r>
          <a:r>
            <a:rPr lang="en-GB"/>
            <a:t> </a:t>
          </a:r>
          <a:r>
            <a:rPr lang="en-GB" b="1"/>
            <a:t>Tourist Flow </a:t>
          </a:r>
          <a:r>
            <a:rPr lang="en-GB"/>
            <a:t>and to ensure </a:t>
          </a:r>
          <a:r>
            <a:rPr lang="en-GB" b="1"/>
            <a:t>Tourist Satisfaction </a:t>
          </a:r>
          <a:endParaRPr lang="en-US"/>
        </a:p>
      </dgm:t>
    </dgm:pt>
    <dgm:pt modelId="{E5E8A680-8D16-4351-913F-5EAEB579CE29}" type="parTrans" cxnId="{19B36F68-3822-49C0-BC04-B50E3ADC8859}">
      <dgm:prSet/>
      <dgm:spPr/>
      <dgm:t>
        <a:bodyPr/>
        <a:lstStyle/>
        <a:p>
          <a:endParaRPr lang="en-US"/>
        </a:p>
      </dgm:t>
    </dgm:pt>
    <dgm:pt modelId="{54B80441-F639-484C-BF3B-7B3B32A5DB85}" type="sibTrans" cxnId="{19B36F68-3822-49C0-BC04-B50E3ADC8859}">
      <dgm:prSet/>
      <dgm:spPr/>
      <dgm:t>
        <a:bodyPr/>
        <a:lstStyle/>
        <a:p>
          <a:endParaRPr lang="en-US"/>
        </a:p>
      </dgm:t>
    </dgm:pt>
    <dgm:pt modelId="{DA771CB3-A962-4906-A863-63B589CEB74E}">
      <dgm:prSet/>
      <dgm:spPr/>
      <dgm:t>
        <a:bodyPr/>
        <a:lstStyle/>
        <a:p>
          <a:r>
            <a:rPr lang="en-GB" dirty="0"/>
            <a:t>Sometimes, this means </a:t>
          </a:r>
          <a:r>
            <a:rPr lang="en-GB" b="1" dirty="0"/>
            <a:t>Limiting</a:t>
          </a:r>
          <a:r>
            <a:rPr lang="en-GB" dirty="0"/>
            <a:t> tourists flows!</a:t>
          </a:r>
          <a:endParaRPr lang="en-US" dirty="0"/>
        </a:p>
      </dgm:t>
    </dgm:pt>
    <dgm:pt modelId="{FE622A20-FEEF-4361-978D-2204EBC89BA6}" type="parTrans" cxnId="{741863C0-56B5-488D-9863-D0E1A2543C23}">
      <dgm:prSet/>
      <dgm:spPr/>
      <dgm:t>
        <a:bodyPr/>
        <a:lstStyle/>
        <a:p>
          <a:endParaRPr lang="en-US"/>
        </a:p>
      </dgm:t>
    </dgm:pt>
    <dgm:pt modelId="{B6C2439C-2388-4974-BC35-6A538EB19594}" type="sibTrans" cxnId="{741863C0-56B5-488D-9863-D0E1A2543C23}">
      <dgm:prSet/>
      <dgm:spPr/>
      <dgm:t>
        <a:bodyPr/>
        <a:lstStyle/>
        <a:p>
          <a:endParaRPr lang="en-US"/>
        </a:p>
      </dgm:t>
    </dgm:pt>
    <dgm:pt modelId="{55A8D6E2-2055-4CD2-BE1D-116BB4488A6B}">
      <dgm:prSet/>
      <dgm:spPr/>
      <dgm:t>
        <a:bodyPr/>
        <a:lstStyle/>
        <a:p>
          <a:r>
            <a:rPr lang="en-GB" b="1"/>
            <a:t>Benefits</a:t>
          </a:r>
          <a:r>
            <a:rPr lang="en-GB"/>
            <a:t> and </a:t>
          </a:r>
          <a:r>
            <a:rPr lang="en-GB" b="1"/>
            <a:t>Costs</a:t>
          </a:r>
          <a:r>
            <a:rPr lang="en-GB"/>
            <a:t> must be politically acceptable for the governing entities at </a:t>
          </a:r>
          <a:r>
            <a:rPr lang="en-GB" b="1"/>
            <a:t>National, Regional </a:t>
          </a:r>
          <a:r>
            <a:rPr lang="en-GB"/>
            <a:t>and </a:t>
          </a:r>
          <a:r>
            <a:rPr lang="en-GB" b="1"/>
            <a:t>Destination</a:t>
          </a:r>
          <a:r>
            <a:rPr lang="en-GB"/>
            <a:t> levels.</a:t>
          </a:r>
          <a:endParaRPr lang="en-US"/>
        </a:p>
      </dgm:t>
    </dgm:pt>
    <dgm:pt modelId="{7C41844C-F3F4-45EC-825F-73C02E95C2DB}" type="parTrans" cxnId="{D21A2AEA-548A-4178-9EFB-6B64682A5F8C}">
      <dgm:prSet/>
      <dgm:spPr/>
      <dgm:t>
        <a:bodyPr/>
        <a:lstStyle/>
        <a:p>
          <a:endParaRPr lang="en-US"/>
        </a:p>
      </dgm:t>
    </dgm:pt>
    <dgm:pt modelId="{D45213DC-5F58-48CB-903D-96E91D6EA00F}" type="sibTrans" cxnId="{D21A2AEA-548A-4178-9EFB-6B64682A5F8C}">
      <dgm:prSet/>
      <dgm:spPr/>
      <dgm:t>
        <a:bodyPr/>
        <a:lstStyle/>
        <a:p>
          <a:endParaRPr lang="en-US"/>
        </a:p>
      </dgm:t>
    </dgm:pt>
    <dgm:pt modelId="{B48140DB-A97E-4B44-A26C-3732615F48C6}" type="pres">
      <dgm:prSet presAssocID="{A26B64F8-38F8-44ED-B541-F684004D9731}" presName="linear" presStyleCnt="0">
        <dgm:presLayoutVars>
          <dgm:animLvl val="lvl"/>
          <dgm:resizeHandles val="exact"/>
        </dgm:presLayoutVars>
      </dgm:prSet>
      <dgm:spPr/>
    </dgm:pt>
    <dgm:pt modelId="{C50B7654-1F9F-4A43-8996-64ED90E9F615}" type="pres">
      <dgm:prSet presAssocID="{BC5E175F-8B45-4E28-BC19-1D2836EC8BD0}" presName="parentText" presStyleLbl="node1" presStyleIdx="0" presStyleCnt="6">
        <dgm:presLayoutVars>
          <dgm:chMax val="0"/>
          <dgm:bulletEnabled val="1"/>
        </dgm:presLayoutVars>
      </dgm:prSet>
      <dgm:spPr/>
    </dgm:pt>
    <dgm:pt modelId="{0605255A-0DC1-4A66-8D19-59D730A5754B}" type="pres">
      <dgm:prSet presAssocID="{4279CD9B-C80C-4C21-877B-378A04F74A99}" presName="spacer" presStyleCnt="0"/>
      <dgm:spPr/>
    </dgm:pt>
    <dgm:pt modelId="{455C780C-BF32-42A1-B110-D8FBAFF1214E}" type="pres">
      <dgm:prSet presAssocID="{1D8EE2F6-7322-4FC9-805F-5675BE3AE8F2}" presName="parentText" presStyleLbl="node1" presStyleIdx="1" presStyleCnt="6">
        <dgm:presLayoutVars>
          <dgm:chMax val="0"/>
          <dgm:bulletEnabled val="1"/>
        </dgm:presLayoutVars>
      </dgm:prSet>
      <dgm:spPr/>
    </dgm:pt>
    <dgm:pt modelId="{42094FB6-18AE-48BB-91EE-7AAEF97053E2}" type="pres">
      <dgm:prSet presAssocID="{A84EC050-67D4-4D9C-80F6-67A21DA38750}" presName="spacer" presStyleCnt="0"/>
      <dgm:spPr/>
    </dgm:pt>
    <dgm:pt modelId="{22B61390-8756-48A1-A9E4-986259066F44}" type="pres">
      <dgm:prSet presAssocID="{AF5FA2C0-52E0-4696-A7F6-1F6E5221CA0E}" presName="parentText" presStyleLbl="node1" presStyleIdx="2" presStyleCnt="6">
        <dgm:presLayoutVars>
          <dgm:chMax val="0"/>
          <dgm:bulletEnabled val="1"/>
        </dgm:presLayoutVars>
      </dgm:prSet>
      <dgm:spPr/>
    </dgm:pt>
    <dgm:pt modelId="{16C78E6D-CB0C-48C3-B545-7FFB588D2078}" type="pres">
      <dgm:prSet presAssocID="{7599CCAF-61AC-4E5F-8830-873BB7C6A4BD}" presName="spacer" presStyleCnt="0"/>
      <dgm:spPr/>
    </dgm:pt>
    <dgm:pt modelId="{744BAD17-DE68-4FE8-8553-E703032D0790}" type="pres">
      <dgm:prSet presAssocID="{E66BD75E-C56D-42CE-8187-538704FC82E0}" presName="parentText" presStyleLbl="node1" presStyleIdx="3" presStyleCnt="6">
        <dgm:presLayoutVars>
          <dgm:chMax val="0"/>
          <dgm:bulletEnabled val="1"/>
        </dgm:presLayoutVars>
      </dgm:prSet>
      <dgm:spPr/>
    </dgm:pt>
    <dgm:pt modelId="{38DD0F4F-034E-4EC9-9B20-CEA795FBADE0}" type="pres">
      <dgm:prSet presAssocID="{54B80441-F639-484C-BF3B-7B3B32A5DB85}" presName="spacer" presStyleCnt="0"/>
      <dgm:spPr/>
    </dgm:pt>
    <dgm:pt modelId="{EA3E0F4E-16F9-43D6-9628-5EF6F399F049}" type="pres">
      <dgm:prSet presAssocID="{DA771CB3-A962-4906-A863-63B589CEB74E}" presName="parentText" presStyleLbl="node1" presStyleIdx="4" presStyleCnt="6">
        <dgm:presLayoutVars>
          <dgm:chMax val="0"/>
          <dgm:bulletEnabled val="1"/>
        </dgm:presLayoutVars>
      </dgm:prSet>
      <dgm:spPr/>
    </dgm:pt>
    <dgm:pt modelId="{66404489-D5E4-4A9F-A8BD-B41EB0E64FFD}" type="pres">
      <dgm:prSet presAssocID="{B6C2439C-2388-4974-BC35-6A538EB19594}" presName="spacer" presStyleCnt="0"/>
      <dgm:spPr/>
    </dgm:pt>
    <dgm:pt modelId="{141975BC-2C86-4D2E-AB8C-3DAD02429600}" type="pres">
      <dgm:prSet presAssocID="{55A8D6E2-2055-4CD2-BE1D-116BB4488A6B}" presName="parentText" presStyleLbl="node1" presStyleIdx="5" presStyleCnt="6">
        <dgm:presLayoutVars>
          <dgm:chMax val="0"/>
          <dgm:bulletEnabled val="1"/>
        </dgm:presLayoutVars>
      </dgm:prSet>
      <dgm:spPr/>
    </dgm:pt>
  </dgm:ptLst>
  <dgm:cxnLst>
    <dgm:cxn modelId="{11A63613-8291-4318-984C-696A59424688}" srcId="{A26B64F8-38F8-44ED-B541-F684004D9731}" destId="{AF5FA2C0-52E0-4696-A7F6-1F6E5221CA0E}" srcOrd="2" destOrd="0" parTransId="{707B6D21-D543-4BB8-AE5B-008A39915FF7}" sibTransId="{7599CCAF-61AC-4E5F-8830-873BB7C6A4BD}"/>
    <dgm:cxn modelId="{C8A8D426-CBC9-4A97-A170-99B9D92C5918}" type="presOf" srcId="{AF5FA2C0-52E0-4696-A7F6-1F6E5221CA0E}" destId="{22B61390-8756-48A1-A9E4-986259066F44}" srcOrd="0" destOrd="0" presId="urn:microsoft.com/office/officeart/2005/8/layout/vList2"/>
    <dgm:cxn modelId="{B88EF442-D8C8-4A03-8B34-27B8B11DB106}" type="presOf" srcId="{BC5E175F-8B45-4E28-BC19-1D2836EC8BD0}" destId="{C50B7654-1F9F-4A43-8996-64ED90E9F615}" srcOrd="0" destOrd="0" presId="urn:microsoft.com/office/officeart/2005/8/layout/vList2"/>
    <dgm:cxn modelId="{19B36F68-3822-49C0-BC04-B50E3ADC8859}" srcId="{A26B64F8-38F8-44ED-B541-F684004D9731}" destId="{E66BD75E-C56D-42CE-8187-538704FC82E0}" srcOrd="3" destOrd="0" parTransId="{E5E8A680-8D16-4351-913F-5EAEB579CE29}" sibTransId="{54B80441-F639-484C-BF3B-7B3B32A5DB85}"/>
    <dgm:cxn modelId="{605C094D-0E98-4366-934A-E85B31C497FE}" type="presOf" srcId="{DA771CB3-A962-4906-A863-63B589CEB74E}" destId="{EA3E0F4E-16F9-43D6-9628-5EF6F399F049}" srcOrd="0" destOrd="0" presId="urn:microsoft.com/office/officeart/2005/8/layout/vList2"/>
    <dgm:cxn modelId="{E21A0C7F-9ADA-4C57-972D-6EA37651A1FD}" type="presOf" srcId="{1D8EE2F6-7322-4FC9-805F-5675BE3AE8F2}" destId="{455C780C-BF32-42A1-B110-D8FBAFF1214E}" srcOrd="0" destOrd="0" presId="urn:microsoft.com/office/officeart/2005/8/layout/vList2"/>
    <dgm:cxn modelId="{80CC8F98-A94C-4024-86C1-26BE5CE691B7}" type="presOf" srcId="{A26B64F8-38F8-44ED-B541-F684004D9731}" destId="{B48140DB-A97E-4B44-A26C-3732615F48C6}" srcOrd="0" destOrd="0" presId="urn:microsoft.com/office/officeart/2005/8/layout/vList2"/>
    <dgm:cxn modelId="{293BE5B6-980F-4064-B6FC-5E6971C77891}" type="presOf" srcId="{E66BD75E-C56D-42CE-8187-538704FC82E0}" destId="{744BAD17-DE68-4FE8-8553-E703032D0790}" srcOrd="0" destOrd="0" presId="urn:microsoft.com/office/officeart/2005/8/layout/vList2"/>
    <dgm:cxn modelId="{E7D70DB7-67A9-4A50-8B12-809444AEAD35}" srcId="{A26B64F8-38F8-44ED-B541-F684004D9731}" destId="{1D8EE2F6-7322-4FC9-805F-5675BE3AE8F2}" srcOrd="1" destOrd="0" parTransId="{E234CB9C-E90C-4427-A3BB-CDC6FCB4AC53}" sibTransId="{A84EC050-67D4-4D9C-80F6-67A21DA38750}"/>
    <dgm:cxn modelId="{3D1137B9-57A9-41A0-83B2-1E67E382A607}" type="presOf" srcId="{55A8D6E2-2055-4CD2-BE1D-116BB4488A6B}" destId="{141975BC-2C86-4D2E-AB8C-3DAD02429600}" srcOrd="0" destOrd="0" presId="urn:microsoft.com/office/officeart/2005/8/layout/vList2"/>
    <dgm:cxn modelId="{5BAEA2BE-2785-4BCA-A86C-CE02666786E3}" srcId="{A26B64F8-38F8-44ED-B541-F684004D9731}" destId="{BC5E175F-8B45-4E28-BC19-1D2836EC8BD0}" srcOrd="0" destOrd="0" parTransId="{9F7632A3-469D-4DEC-B049-974EDF70F608}" sibTransId="{4279CD9B-C80C-4C21-877B-378A04F74A99}"/>
    <dgm:cxn modelId="{741863C0-56B5-488D-9863-D0E1A2543C23}" srcId="{A26B64F8-38F8-44ED-B541-F684004D9731}" destId="{DA771CB3-A962-4906-A863-63B589CEB74E}" srcOrd="4" destOrd="0" parTransId="{FE622A20-FEEF-4361-978D-2204EBC89BA6}" sibTransId="{B6C2439C-2388-4974-BC35-6A538EB19594}"/>
    <dgm:cxn modelId="{D21A2AEA-548A-4178-9EFB-6B64682A5F8C}" srcId="{A26B64F8-38F8-44ED-B541-F684004D9731}" destId="{55A8D6E2-2055-4CD2-BE1D-116BB4488A6B}" srcOrd="5" destOrd="0" parTransId="{7C41844C-F3F4-45EC-825F-73C02E95C2DB}" sibTransId="{D45213DC-5F58-48CB-903D-96E91D6EA00F}"/>
    <dgm:cxn modelId="{73963968-3C9B-49AA-A0D0-4D4EEDAE8295}" type="presParOf" srcId="{B48140DB-A97E-4B44-A26C-3732615F48C6}" destId="{C50B7654-1F9F-4A43-8996-64ED90E9F615}" srcOrd="0" destOrd="0" presId="urn:microsoft.com/office/officeart/2005/8/layout/vList2"/>
    <dgm:cxn modelId="{5EC01240-18C6-4EEF-84B6-9397389D97A5}" type="presParOf" srcId="{B48140DB-A97E-4B44-A26C-3732615F48C6}" destId="{0605255A-0DC1-4A66-8D19-59D730A5754B}" srcOrd="1" destOrd="0" presId="urn:microsoft.com/office/officeart/2005/8/layout/vList2"/>
    <dgm:cxn modelId="{324EA81D-687F-4302-BDDD-675E253E3E16}" type="presParOf" srcId="{B48140DB-A97E-4B44-A26C-3732615F48C6}" destId="{455C780C-BF32-42A1-B110-D8FBAFF1214E}" srcOrd="2" destOrd="0" presId="urn:microsoft.com/office/officeart/2005/8/layout/vList2"/>
    <dgm:cxn modelId="{FC869503-7371-439C-BAF5-61EF20A0062D}" type="presParOf" srcId="{B48140DB-A97E-4B44-A26C-3732615F48C6}" destId="{42094FB6-18AE-48BB-91EE-7AAEF97053E2}" srcOrd="3" destOrd="0" presId="urn:microsoft.com/office/officeart/2005/8/layout/vList2"/>
    <dgm:cxn modelId="{10A84906-2A02-46CC-9A45-2482217B9313}" type="presParOf" srcId="{B48140DB-A97E-4B44-A26C-3732615F48C6}" destId="{22B61390-8756-48A1-A9E4-986259066F44}" srcOrd="4" destOrd="0" presId="urn:microsoft.com/office/officeart/2005/8/layout/vList2"/>
    <dgm:cxn modelId="{6D594D8A-49D5-4DF0-BD59-BBFC7829440D}" type="presParOf" srcId="{B48140DB-A97E-4B44-A26C-3732615F48C6}" destId="{16C78E6D-CB0C-48C3-B545-7FFB588D2078}" srcOrd="5" destOrd="0" presId="urn:microsoft.com/office/officeart/2005/8/layout/vList2"/>
    <dgm:cxn modelId="{1ADCC246-C77F-4DE7-A561-6D92EA5662F3}" type="presParOf" srcId="{B48140DB-A97E-4B44-A26C-3732615F48C6}" destId="{744BAD17-DE68-4FE8-8553-E703032D0790}" srcOrd="6" destOrd="0" presId="urn:microsoft.com/office/officeart/2005/8/layout/vList2"/>
    <dgm:cxn modelId="{038BD2D6-3325-42A7-8B03-9EE6697C91FE}" type="presParOf" srcId="{B48140DB-A97E-4B44-A26C-3732615F48C6}" destId="{38DD0F4F-034E-4EC9-9B20-CEA795FBADE0}" srcOrd="7" destOrd="0" presId="urn:microsoft.com/office/officeart/2005/8/layout/vList2"/>
    <dgm:cxn modelId="{CB82D11B-5628-4043-BECA-7C69F0CA1824}" type="presParOf" srcId="{B48140DB-A97E-4B44-A26C-3732615F48C6}" destId="{EA3E0F4E-16F9-43D6-9628-5EF6F399F049}" srcOrd="8" destOrd="0" presId="urn:microsoft.com/office/officeart/2005/8/layout/vList2"/>
    <dgm:cxn modelId="{02ACEE62-5726-4EB2-A466-2C39B98FFEB1}" type="presParOf" srcId="{B48140DB-A97E-4B44-A26C-3732615F48C6}" destId="{66404489-D5E4-4A9F-A8BD-B41EB0E64FFD}" srcOrd="9" destOrd="0" presId="urn:microsoft.com/office/officeart/2005/8/layout/vList2"/>
    <dgm:cxn modelId="{F9502BB1-33D3-43E9-B4A2-C3546CE4625D}" type="presParOf" srcId="{B48140DB-A97E-4B44-A26C-3732615F48C6}" destId="{141975BC-2C86-4D2E-AB8C-3DAD0242960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C70EEC-5138-4728-852E-5E096CAF0AC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30D62B0-D3F7-40E4-912C-444570844734}">
      <dgm:prSet/>
      <dgm:spPr/>
      <dgm:t>
        <a:bodyPr/>
        <a:lstStyle/>
        <a:p>
          <a:r>
            <a:rPr lang="en-GB" dirty="0"/>
            <a:t>The largest number of people a destination can efficiently manage within its given environment and management capabilities.</a:t>
          </a:r>
          <a:endParaRPr lang="en-US" dirty="0"/>
        </a:p>
      </dgm:t>
    </dgm:pt>
    <dgm:pt modelId="{EFC744B1-F906-4296-AA83-BD845EF91F65}" type="parTrans" cxnId="{3A882275-604B-46C8-96E2-C558D236BC10}">
      <dgm:prSet/>
      <dgm:spPr/>
      <dgm:t>
        <a:bodyPr/>
        <a:lstStyle/>
        <a:p>
          <a:endParaRPr lang="en-US"/>
        </a:p>
      </dgm:t>
    </dgm:pt>
    <dgm:pt modelId="{8CBEBC61-6F6B-4129-9577-82ED24C2753A}" type="sibTrans" cxnId="{3A882275-604B-46C8-96E2-C558D236BC10}">
      <dgm:prSet/>
      <dgm:spPr/>
      <dgm:t>
        <a:bodyPr/>
        <a:lstStyle/>
        <a:p>
          <a:endParaRPr lang="en-US"/>
        </a:p>
      </dgm:t>
    </dgm:pt>
    <dgm:pt modelId="{226D154D-5E0E-4EAC-BA35-7DBA10E1F30C}">
      <dgm:prSet/>
      <dgm:spPr/>
      <dgm:t>
        <a:bodyPr/>
        <a:lstStyle/>
        <a:p>
          <a:r>
            <a:rPr lang="en-GB" dirty="0"/>
            <a:t>Natural and man-made cultural and environmental resources comprising tourism product are conserved and renewed when necessary.  </a:t>
          </a:r>
          <a:endParaRPr lang="en-US" dirty="0"/>
        </a:p>
      </dgm:t>
    </dgm:pt>
    <dgm:pt modelId="{614B92DD-C291-4CA4-9FFF-7106D89C3CFD}" type="parTrans" cxnId="{46B3EDCF-E6B4-416E-8BB2-5116C5F5D605}">
      <dgm:prSet/>
      <dgm:spPr/>
      <dgm:t>
        <a:bodyPr/>
        <a:lstStyle/>
        <a:p>
          <a:endParaRPr lang="en-US"/>
        </a:p>
      </dgm:t>
    </dgm:pt>
    <dgm:pt modelId="{313204EA-E31E-49D5-A985-A4C1A8F82960}" type="sibTrans" cxnId="{46B3EDCF-E6B4-416E-8BB2-5116C5F5D605}">
      <dgm:prSet/>
      <dgm:spPr/>
      <dgm:t>
        <a:bodyPr/>
        <a:lstStyle/>
        <a:p>
          <a:endParaRPr lang="en-US"/>
        </a:p>
      </dgm:t>
    </dgm:pt>
    <dgm:pt modelId="{9C91A7FD-C26A-4D39-B139-B69ACCC3EBEB}">
      <dgm:prSet/>
      <dgm:spPr/>
      <dgm:t>
        <a:bodyPr/>
        <a:lstStyle/>
        <a:p>
          <a:r>
            <a:rPr lang="en-GB"/>
            <a:t>For the benefit of succeeding generations, tourists not only consume the tourism product, they should be made aware of the need to protect it.</a:t>
          </a:r>
          <a:endParaRPr lang="en-US"/>
        </a:p>
      </dgm:t>
    </dgm:pt>
    <dgm:pt modelId="{B430EFB8-080A-4B55-9DEC-3DABE8384EA3}" type="parTrans" cxnId="{FB2D238E-1020-443C-8911-74003AF904B1}">
      <dgm:prSet/>
      <dgm:spPr/>
      <dgm:t>
        <a:bodyPr/>
        <a:lstStyle/>
        <a:p>
          <a:endParaRPr lang="en-US"/>
        </a:p>
      </dgm:t>
    </dgm:pt>
    <dgm:pt modelId="{99CF0A4C-8323-4829-9EB1-432A335CE91C}" type="sibTrans" cxnId="{FB2D238E-1020-443C-8911-74003AF904B1}">
      <dgm:prSet/>
      <dgm:spPr/>
      <dgm:t>
        <a:bodyPr/>
        <a:lstStyle/>
        <a:p>
          <a:endParaRPr lang="en-US"/>
        </a:p>
      </dgm:t>
    </dgm:pt>
    <dgm:pt modelId="{28D011CC-894F-4EEA-89ED-55D7CAC4C2CF}" type="pres">
      <dgm:prSet presAssocID="{FFC70EEC-5138-4728-852E-5E096CAF0ACB}" presName="vert0" presStyleCnt="0">
        <dgm:presLayoutVars>
          <dgm:dir/>
          <dgm:animOne val="branch"/>
          <dgm:animLvl val="lvl"/>
        </dgm:presLayoutVars>
      </dgm:prSet>
      <dgm:spPr/>
    </dgm:pt>
    <dgm:pt modelId="{03A9D330-D52E-49FA-979A-111DEFF3F957}" type="pres">
      <dgm:prSet presAssocID="{430D62B0-D3F7-40E4-912C-444570844734}" presName="thickLine" presStyleLbl="alignNode1" presStyleIdx="0" presStyleCnt="3"/>
      <dgm:spPr/>
    </dgm:pt>
    <dgm:pt modelId="{0A21DDF0-56E2-4E75-90C8-3C2076B2024D}" type="pres">
      <dgm:prSet presAssocID="{430D62B0-D3F7-40E4-912C-444570844734}" presName="horz1" presStyleCnt="0"/>
      <dgm:spPr/>
    </dgm:pt>
    <dgm:pt modelId="{D0186445-5EAE-45FF-80A9-FE0D51F23150}" type="pres">
      <dgm:prSet presAssocID="{430D62B0-D3F7-40E4-912C-444570844734}" presName="tx1" presStyleLbl="revTx" presStyleIdx="0" presStyleCnt="3"/>
      <dgm:spPr/>
    </dgm:pt>
    <dgm:pt modelId="{0FB10C64-4F70-45D9-8201-F8408943C4D5}" type="pres">
      <dgm:prSet presAssocID="{430D62B0-D3F7-40E4-912C-444570844734}" presName="vert1" presStyleCnt="0"/>
      <dgm:spPr/>
    </dgm:pt>
    <dgm:pt modelId="{7431F382-0431-4DB2-9CF1-30E2F322100F}" type="pres">
      <dgm:prSet presAssocID="{226D154D-5E0E-4EAC-BA35-7DBA10E1F30C}" presName="thickLine" presStyleLbl="alignNode1" presStyleIdx="1" presStyleCnt="3"/>
      <dgm:spPr/>
    </dgm:pt>
    <dgm:pt modelId="{CA3746A7-9AB2-4D8C-82F8-13B14973FCD5}" type="pres">
      <dgm:prSet presAssocID="{226D154D-5E0E-4EAC-BA35-7DBA10E1F30C}" presName="horz1" presStyleCnt="0"/>
      <dgm:spPr/>
    </dgm:pt>
    <dgm:pt modelId="{0DAD081B-94F6-4AC4-ACF3-D5DC8D997185}" type="pres">
      <dgm:prSet presAssocID="{226D154D-5E0E-4EAC-BA35-7DBA10E1F30C}" presName="tx1" presStyleLbl="revTx" presStyleIdx="1" presStyleCnt="3"/>
      <dgm:spPr/>
    </dgm:pt>
    <dgm:pt modelId="{EA1FFE1D-36D6-4149-B85E-CA90A893DA45}" type="pres">
      <dgm:prSet presAssocID="{226D154D-5E0E-4EAC-BA35-7DBA10E1F30C}" presName="vert1" presStyleCnt="0"/>
      <dgm:spPr/>
    </dgm:pt>
    <dgm:pt modelId="{69F5A9C0-D670-4402-A3E6-9EE2AEBF71A5}" type="pres">
      <dgm:prSet presAssocID="{9C91A7FD-C26A-4D39-B139-B69ACCC3EBEB}" presName="thickLine" presStyleLbl="alignNode1" presStyleIdx="2" presStyleCnt="3"/>
      <dgm:spPr/>
    </dgm:pt>
    <dgm:pt modelId="{D3566FE4-6F12-46D9-9239-7D9F930A661F}" type="pres">
      <dgm:prSet presAssocID="{9C91A7FD-C26A-4D39-B139-B69ACCC3EBEB}" presName="horz1" presStyleCnt="0"/>
      <dgm:spPr/>
    </dgm:pt>
    <dgm:pt modelId="{7C8436E8-99C5-427B-9A9B-5B240A50107A}" type="pres">
      <dgm:prSet presAssocID="{9C91A7FD-C26A-4D39-B139-B69ACCC3EBEB}" presName="tx1" presStyleLbl="revTx" presStyleIdx="2" presStyleCnt="3"/>
      <dgm:spPr/>
    </dgm:pt>
    <dgm:pt modelId="{330A78A3-2303-4B8B-80F9-82B6126CEC0D}" type="pres">
      <dgm:prSet presAssocID="{9C91A7FD-C26A-4D39-B139-B69ACCC3EBEB}" presName="vert1" presStyleCnt="0"/>
      <dgm:spPr/>
    </dgm:pt>
  </dgm:ptLst>
  <dgm:cxnLst>
    <dgm:cxn modelId="{3A882275-604B-46C8-96E2-C558D236BC10}" srcId="{FFC70EEC-5138-4728-852E-5E096CAF0ACB}" destId="{430D62B0-D3F7-40E4-912C-444570844734}" srcOrd="0" destOrd="0" parTransId="{EFC744B1-F906-4296-AA83-BD845EF91F65}" sibTransId="{8CBEBC61-6F6B-4129-9577-82ED24C2753A}"/>
    <dgm:cxn modelId="{FB2D238E-1020-443C-8911-74003AF904B1}" srcId="{FFC70EEC-5138-4728-852E-5E096CAF0ACB}" destId="{9C91A7FD-C26A-4D39-B139-B69ACCC3EBEB}" srcOrd="2" destOrd="0" parTransId="{B430EFB8-080A-4B55-9DEC-3DABE8384EA3}" sibTransId="{99CF0A4C-8323-4829-9EB1-432A335CE91C}"/>
    <dgm:cxn modelId="{CB6EF79E-68CC-40AC-A4E7-CCB69DBC522A}" type="presOf" srcId="{226D154D-5E0E-4EAC-BA35-7DBA10E1F30C}" destId="{0DAD081B-94F6-4AC4-ACF3-D5DC8D997185}" srcOrd="0" destOrd="0" presId="urn:microsoft.com/office/officeart/2008/layout/LinedList"/>
    <dgm:cxn modelId="{4199D6CC-7C6F-4E5E-8306-75954CC54D9A}" type="presOf" srcId="{9C91A7FD-C26A-4D39-B139-B69ACCC3EBEB}" destId="{7C8436E8-99C5-427B-9A9B-5B240A50107A}" srcOrd="0" destOrd="0" presId="urn:microsoft.com/office/officeart/2008/layout/LinedList"/>
    <dgm:cxn modelId="{46B3EDCF-E6B4-416E-8BB2-5116C5F5D605}" srcId="{FFC70EEC-5138-4728-852E-5E096CAF0ACB}" destId="{226D154D-5E0E-4EAC-BA35-7DBA10E1F30C}" srcOrd="1" destOrd="0" parTransId="{614B92DD-C291-4CA4-9FFF-7106D89C3CFD}" sibTransId="{313204EA-E31E-49D5-A985-A4C1A8F82960}"/>
    <dgm:cxn modelId="{1381F9DD-3D52-4EC6-8816-C57D7D5EBF4C}" type="presOf" srcId="{430D62B0-D3F7-40E4-912C-444570844734}" destId="{D0186445-5EAE-45FF-80A9-FE0D51F23150}" srcOrd="0" destOrd="0" presId="urn:microsoft.com/office/officeart/2008/layout/LinedList"/>
    <dgm:cxn modelId="{5BA9A1EF-C469-432F-8F84-3DE299CD3D84}" type="presOf" srcId="{FFC70EEC-5138-4728-852E-5E096CAF0ACB}" destId="{28D011CC-894F-4EEA-89ED-55D7CAC4C2CF}" srcOrd="0" destOrd="0" presId="urn:microsoft.com/office/officeart/2008/layout/LinedList"/>
    <dgm:cxn modelId="{79094D71-45E6-4875-A6B4-32F776B5829D}" type="presParOf" srcId="{28D011CC-894F-4EEA-89ED-55D7CAC4C2CF}" destId="{03A9D330-D52E-49FA-979A-111DEFF3F957}" srcOrd="0" destOrd="0" presId="urn:microsoft.com/office/officeart/2008/layout/LinedList"/>
    <dgm:cxn modelId="{CC9BC931-C3BA-4031-A78E-95FB82F3F535}" type="presParOf" srcId="{28D011CC-894F-4EEA-89ED-55D7CAC4C2CF}" destId="{0A21DDF0-56E2-4E75-90C8-3C2076B2024D}" srcOrd="1" destOrd="0" presId="urn:microsoft.com/office/officeart/2008/layout/LinedList"/>
    <dgm:cxn modelId="{EF7F49AF-B568-4C6D-8E4C-F49EB8C889F3}" type="presParOf" srcId="{0A21DDF0-56E2-4E75-90C8-3C2076B2024D}" destId="{D0186445-5EAE-45FF-80A9-FE0D51F23150}" srcOrd="0" destOrd="0" presId="urn:microsoft.com/office/officeart/2008/layout/LinedList"/>
    <dgm:cxn modelId="{B59BA18A-F13C-45AD-8996-8DF0BA280324}" type="presParOf" srcId="{0A21DDF0-56E2-4E75-90C8-3C2076B2024D}" destId="{0FB10C64-4F70-45D9-8201-F8408943C4D5}" srcOrd="1" destOrd="0" presId="urn:microsoft.com/office/officeart/2008/layout/LinedList"/>
    <dgm:cxn modelId="{4A2861CB-B767-4EE0-A8CB-DEA75860A961}" type="presParOf" srcId="{28D011CC-894F-4EEA-89ED-55D7CAC4C2CF}" destId="{7431F382-0431-4DB2-9CF1-30E2F322100F}" srcOrd="2" destOrd="0" presId="urn:microsoft.com/office/officeart/2008/layout/LinedList"/>
    <dgm:cxn modelId="{542477A4-89C6-4EB9-9468-BC8CA6A551C2}" type="presParOf" srcId="{28D011CC-894F-4EEA-89ED-55D7CAC4C2CF}" destId="{CA3746A7-9AB2-4D8C-82F8-13B14973FCD5}" srcOrd="3" destOrd="0" presId="urn:microsoft.com/office/officeart/2008/layout/LinedList"/>
    <dgm:cxn modelId="{63DCA6A3-0EC2-4BFC-A8D8-7801C8C57255}" type="presParOf" srcId="{CA3746A7-9AB2-4D8C-82F8-13B14973FCD5}" destId="{0DAD081B-94F6-4AC4-ACF3-D5DC8D997185}" srcOrd="0" destOrd="0" presId="urn:microsoft.com/office/officeart/2008/layout/LinedList"/>
    <dgm:cxn modelId="{00D19384-3D71-46BF-9722-6BAE5EF045C4}" type="presParOf" srcId="{CA3746A7-9AB2-4D8C-82F8-13B14973FCD5}" destId="{EA1FFE1D-36D6-4149-B85E-CA90A893DA45}" srcOrd="1" destOrd="0" presId="urn:microsoft.com/office/officeart/2008/layout/LinedList"/>
    <dgm:cxn modelId="{D1AFCDD7-8BB5-488D-BA9D-A0485D8C7233}" type="presParOf" srcId="{28D011CC-894F-4EEA-89ED-55D7CAC4C2CF}" destId="{69F5A9C0-D670-4402-A3E6-9EE2AEBF71A5}" srcOrd="4" destOrd="0" presId="urn:microsoft.com/office/officeart/2008/layout/LinedList"/>
    <dgm:cxn modelId="{5433C239-5708-413A-A38D-F411E6AA3257}" type="presParOf" srcId="{28D011CC-894F-4EEA-89ED-55D7CAC4C2CF}" destId="{D3566FE4-6F12-46D9-9239-7D9F930A661F}" srcOrd="5" destOrd="0" presId="urn:microsoft.com/office/officeart/2008/layout/LinedList"/>
    <dgm:cxn modelId="{F98CB504-5557-4C50-B320-55B6D2DB9B9A}" type="presParOf" srcId="{D3566FE4-6F12-46D9-9239-7D9F930A661F}" destId="{7C8436E8-99C5-427B-9A9B-5B240A50107A}" srcOrd="0" destOrd="0" presId="urn:microsoft.com/office/officeart/2008/layout/LinedList"/>
    <dgm:cxn modelId="{1E41B8A7-9478-4977-8DD5-D5B517AB841B}" type="presParOf" srcId="{D3566FE4-6F12-46D9-9239-7D9F930A661F}" destId="{330A78A3-2303-4B8B-80F9-82B6126CEC0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7EABB5-1BEF-43C3-827F-B3E459DE763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6A45FEC8-DEC8-42BB-BF4A-3986DE2BFE70}">
      <dgm:prSet custT="1"/>
      <dgm:spPr/>
      <dgm:t>
        <a:bodyPr/>
        <a:lstStyle/>
        <a:p>
          <a:r>
            <a:rPr lang="en-GB" sz="2000" b="0" dirty="0">
              <a:solidFill>
                <a:schemeClr val="tx1"/>
              </a:solidFill>
            </a:rPr>
            <a:t>The Travel Foundation incorporate a range of resource-efficiency solutions into their projects to demonstrate how tourism businesses can reduce their footprint. </a:t>
          </a:r>
        </a:p>
        <a:p>
          <a:r>
            <a:rPr lang="en-GB" sz="2000" b="0" dirty="0">
              <a:solidFill>
                <a:schemeClr val="tx1"/>
              </a:solidFill>
            </a:rPr>
            <a:t>These include:</a:t>
          </a:r>
          <a:endParaRPr lang="en-US" sz="2000" b="0" dirty="0">
            <a:solidFill>
              <a:schemeClr val="tx1"/>
            </a:solidFill>
          </a:endParaRPr>
        </a:p>
      </dgm:t>
    </dgm:pt>
    <dgm:pt modelId="{9FF705EF-1767-467C-8E93-3C34130C068D}" type="parTrans" cxnId="{95383472-8023-4915-AD86-8FFD86067CDB}">
      <dgm:prSet/>
      <dgm:spPr/>
      <dgm:t>
        <a:bodyPr/>
        <a:lstStyle/>
        <a:p>
          <a:endParaRPr lang="en-US" sz="2400">
            <a:solidFill>
              <a:srgbClr val="00B050"/>
            </a:solidFill>
          </a:endParaRPr>
        </a:p>
      </dgm:t>
    </dgm:pt>
    <dgm:pt modelId="{6E1FBAA0-42D7-4F47-80E0-CBD2C63EB395}" type="sibTrans" cxnId="{95383472-8023-4915-AD86-8FFD86067CDB}">
      <dgm:prSet/>
      <dgm:spPr/>
      <dgm:t>
        <a:bodyPr/>
        <a:lstStyle/>
        <a:p>
          <a:endParaRPr lang="en-US" sz="2400">
            <a:solidFill>
              <a:srgbClr val="00B050"/>
            </a:solidFill>
          </a:endParaRPr>
        </a:p>
      </dgm:t>
    </dgm:pt>
    <dgm:pt modelId="{F102AA67-B596-4021-8E74-4668794A3D79}">
      <dgm:prSet custT="1"/>
      <dgm:spPr/>
      <dgm:t>
        <a:bodyPr/>
        <a:lstStyle/>
        <a:p>
          <a:r>
            <a:rPr lang="en-GB" sz="2000" b="0" dirty="0">
              <a:solidFill>
                <a:schemeClr val="tx1"/>
              </a:solidFill>
            </a:rPr>
            <a:t>Improving energy efficiency</a:t>
          </a:r>
          <a:endParaRPr lang="en-US" sz="2000" b="0" dirty="0">
            <a:solidFill>
              <a:schemeClr val="tx1"/>
            </a:solidFill>
          </a:endParaRPr>
        </a:p>
      </dgm:t>
    </dgm:pt>
    <dgm:pt modelId="{0287F011-CF23-4763-8BA7-ECA506A29360}" type="parTrans" cxnId="{A7D832CB-429E-41CF-843A-CA5308CE84A5}">
      <dgm:prSet/>
      <dgm:spPr/>
      <dgm:t>
        <a:bodyPr/>
        <a:lstStyle/>
        <a:p>
          <a:endParaRPr lang="en-US" sz="2400">
            <a:solidFill>
              <a:srgbClr val="00B050"/>
            </a:solidFill>
          </a:endParaRPr>
        </a:p>
      </dgm:t>
    </dgm:pt>
    <dgm:pt modelId="{739B19AB-548B-402A-9606-EC7C689BF118}" type="sibTrans" cxnId="{A7D832CB-429E-41CF-843A-CA5308CE84A5}">
      <dgm:prSet/>
      <dgm:spPr/>
      <dgm:t>
        <a:bodyPr/>
        <a:lstStyle/>
        <a:p>
          <a:endParaRPr lang="en-US" sz="2400">
            <a:solidFill>
              <a:srgbClr val="00B050"/>
            </a:solidFill>
          </a:endParaRPr>
        </a:p>
      </dgm:t>
    </dgm:pt>
    <dgm:pt modelId="{508B0EB9-D5E4-4F58-9575-5DD2FE86E783}">
      <dgm:prSet custT="1"/>
      <dgm:spPr/>
      <dgm:t>
        <a:bodyPr/>
        <a:lstStyle/>
        <a:p>
          <a:r>
            <a:rPr lang="en-GB" sz="2000" b="0" dirty="0">
              <a:solidFill>
                <a:schemeClr val="tx1"/>
              </a:solidFill>
            </a:rPr>
            <a:t>Minimising the amount of waste generated and encouraging recycling</a:t>
          </a:r>
          <a:endParaRPr lang="en-US" sz="2000" b="0" dirty="0">
            <a:solidFill>
              <a:schemeClr val="tx1"/>
            </a:solidFill>
          </a:endParaRPr>
        </a:p>
      </dgm:t>
    </dgm:pt>
    <dgm:pt modelId="{1F546631-69BE-42F4-A58B-C019DDB76CF7}" type="parTrans" cxnId="{CF60C15F-9915-49BF-8534-052A5E30D554}">
      <dgm:prSet/>
      <dgm:spPr/>
      <dgm:t>
        <a:bodyPr/>
        <a:lstStyle/>
        <a:p>
          <a:endParaRPr lang="en-US" sz="2400">
            <a:solidFill>
              <a:srgbClr val="00B050"/>
            </a:solidFill>
          </a:endParaRPr>
        </a:p>
      </dgm:t>
    </dgm:pt>
    <dgm:pt modelId="{7BCCCDA2-BA26-4B62-9E94-5BCF54F2FC06}" type="sibTrans" cxnId="{CF60C15F-9915-49BF-8534-052A5E30D554}">
      <dgm:prSet/>
      <dgm:spPr/>
      <dgm:t>
        <a:bodyPr/>
        <a:lstStyle/>
        <a:p>
          <a:endParaRPr lang="en-US" sz="2400">
            <a:solidFill>
              <a:srgbClr val="00B050"/>
            </a:solidFill>
          </a:endParaRPr>
        </a:p>
      </dgm:t>
    </dgm:pt>
    <dgm:pt modelId="{9A71606D-515B-40CA-AA50-64131768B51A}">
      <dgm:prSet custT="1"/>
      <dgm:spPr/>
      <dgm:t>
        <a:bodyPr/>
        <a:lstStyle/>
        <a:p>
          <a:r>
            <a:rPr lang="en-GB" sz="2000" b="0" dirty="0">
              <a:solidFill>
                <a:schemeClr val="tx1"/>
              </a:solidFill>
            </a:rPr>
            <a:t>Reducing the amount of water used</a:t>
          </a:r>
          <a:endParaRPr lang="en-US" sz="2000" b="0" dirty="0">
            <a:solidFill>
              <a:schemeClr val="tx1"/>
            </a:solidFill>
          </a:endParaRPr>
        </a:p>
      </dgm:t>
    </dgm:pt>
    <dgm:pt modelId="{483809A3-7151-4863-AFA4-F8CD292D8CE6}" type="parTrans" cxnId="{F1E9A6EC-29C5-4430-A77B-582A98262085}">
      <dgm:prSet/>
      <dgm:spPr/>
      <dgm:t>
        <a:bodyPr/>
        <a:lstStyle/>
        <a:p>
          <a:endParaRPr lang="en-US" sz="2400">
            <a:solidFill>
              <a:srgbClr val="00B050"/>
            </a:solidFill>
          </a:endParaRPr>
        </a:p>
      </dgm:t>
    </dgm:pt>
    <dgm:pt modelId="{B90EDC21-EFD1-487A-8750-2FEED270A28D}" type="sibTrans" cxnId="{F1E9A6EC-29C5-4430-A77B-582A98262085}">
      <dgm:prSet/>
      <dgm:spPr/>
      <dgm:t>
        <a:bodyPr/>
        <a:lstStyle/>
        <a:p>
          <a:endParaRPr lang="en-US" sz="2400">
            <a:solidFill>
              <a:srgbClr val="00B050"/>
            </a:solidFill>
          </a:endParaRPr>
        </a:p>
      </dgm:t>
    </dgm:pt>
    <dgm:pt modelId="{743F6647-E880-41BD-904C-FF7F4867F074}">
      <dgm:prSet custT="1"/>
      <dgm:spPr/>
      <dgm:t>
        <a:bodyPr/>
        <a:lstStyle/>
        <a:p>
          <a:r>
            <a:rPr lang="en-GB" sz="2000" b="0" dirty="0">
              <a:solidFill>
                <a:schemeClr val="tx1"/>
              </a:solidFill>
            </a:rPr>
            <a:t>Encouraging the development of destination strategies and frameworks to reduce the consumption of natural resources</a:t>
          </a:r>
          <a:endParaRPr lang="en-US" sz="2000" b="0" dirty="0">
            <a:solidFill>
              <a:schemeClr val="tx1"/>
            </a:solidFill>
          </a:endParaRPr>
        </a:p>
      </dgm:t>
    </dgm:pt>
    <dgm:pt modelId="{3FB80DF5-7108-4C2D-8F9F-59A0834B62D0}" type="parTrans" cxnId="{7E826FC6-124F-4AB3-8DD3-91663FF7DB2F}">
      <dgm:prSet/>
      <dgm:spPr/>
      <dgm:t>
        <a:bodyPr/>
        <a:lstStyle/>
        <a:p>
          <a:endParaRPr lang="en-US" sz="2400">
            <a:solidFill>
              <a:srgbClr val="00B050"/>
            </a:solidFill>
          </a:endParaRPr>
        </a:p>
      </dgm:t>
    </dgm:pt>
    <dgm:pt modelId="{BFE28D83-46AA-4EFF-8F49-C5399D622489}" type="sibTrans" cxnId="{7E826FC6-124F-4AB3-8DD3-91663FF7DB2F}">
      <dgm:prSet/>
      <dgm:spPr/>
      <dgm:t>
        <a:bodyPr/>
        <a:lstStyle/>
        <a:p>
          <a:endParaRPr lang="en-US" sz="2400">
            <a:solidFill>
              <a:srgbClr val="00B050"/>
            </a:solidFill>
          </a:endParaRPr>
        </a:p>
      </dgm:t>
    </dgm:pt>
    <dgm:pt modelId="{676F39DC-FC0E-4C4B-BA5E-EBBF834F6630}">
      <dgm:prSet custT="1"/>
      <dgm:spPr/>
      <dgm:t>
        <a:bodyPr/>
        <a:lstStyle/>
        <a:p>
          <a:r>
            <a:rPr lang="en-GB" sz="2000" b="0" dirty="0">
              <a:solidFill>
                <a:schemeClr val="tx1"/>
              </a:solidFill>
            </a:rPr>
            <a:t>Supporting communities to build resilience and adapt to the impacts of climate change</a:t>
          </a:r>
          <a:endParaRPr lang="en-US" sz="2000" b="0" dirty="0">
            <a:solidFill>
              <a:schemeClr val="tx1"/>
            </a:solidFill>
          </a:endParaRPr>
        </a:p>
      </dgm:t>
    </dgm:pt>
    <dgm:pt modelId="{05C7123C-2009-466F-9722-B3D78ACC41D1}" type="parTrans" cxnId="{2F807584-6E8E-4D14-879C-B7DA053AEF09}">
      <dgm:prSet/>
      <dgm:spPr/>
      <dgm:t>
        <a:bodyPr/>
        <a:lstStyle/>
        <a:p>
          <a:endParaRPr lang="en-US" sz="2400">
            <a:solidFill>
              <a:srgbClr val="00B050"/>
            </a:solidFill>
          </a:endParaRPr>
        </a:p>
      </dgm:t>
    </dgm:pt>
    <dgm:pt modelId="{844DE46F-91A1-4F6D-82E6-206C6F0FFCD0}" type="sibTrans" cxnId="{2F807584-6E8E-4D14-879C-B7DA053AEF09}">
      <dgm:prSet/>
      <dgm:spPr/>
      <dgm:t>
        <a:bodyPr/>
        <a:lstStyle/>
        <a:p>
          <a:endParaRPr lang="en-US" sz="2400">
            <a:solidFill>
              <a:srgbClr val="00B050"/>
            </a:solidFill>
          </a:endParaRPr>
        </a:p>
      </dgm:t>
    </dgm:pt>
    <dgm:pt modelId="{05D68D43-504E-4A2A-AEE1-54FDF71180DD}">
      <dgm:prSet custT="1"/>
      <dgm:spPr/>
      <dgm:t>
        <a:bodyPr/>
        <a:lstStyle/>
        <a:p>
          <a:r>
            <a:rPr lang="en-GB" sz="2000" b="0" dirty="0">
              <a:solidFill>
                <a:schemeClr val="tx1"/>
              </a:solidFill>
            </a:rPr>
            <a:t>Encouraging sustainable land management practices</a:t>
          </a:r>
          <a:endParaRPr lang="en-US" sz="2000" b="0" dirty="0">
            <a:solidFill>
              <a:schemeClr val="tx1"/>
            </a:solidFill>
          </a:endParaRPr>
        </a:p>
      </dgm:t>
    </dgm:pt>
    <dgm:pt modelId="{4DA95393-C315-4F1D-BAA5-604E7EE9283E}" type="parTrans" cxnId="{A550988B-F8D9-4B36-B777-51E6F675B0C7}">
      <dgm:prSet/>
      <dgm:spPr/>
      <dgm:t>
        <a:bodyPr/>
        <a:lstStyle/>
        <a:p>
          <a:endParaRPr lang="en-US" sz="2400">
            <a:solidFill>
              <a:srgbClr val="00B050"/>
            </a:solidFill>
          </a:endParaRPr>
        </a:p>
      </dgm:t>
    </dgm:pt>
    <dgm:pt modelId="{24D128DA-C3B0-4B57-850C-BECB334373CE}" type="sibTrans" cxnId="{A550988B-F8D9-4B36-B777-51E6F675B0C7}">
      <dgm:prSet/>
      <dgm:spPr/>
      <dgm:t>
        <a:bodyPr/>
        <a:lstStyle/>
        <a:p>
          <a:endParaRPr lang="en-US" sz="2400">
            <a:solidFill>
              <a:srgbClr val="00B050"/>
            </a:solidFill>
          </a:endParaRPr>
        </a:p>
      </dgm:t>
    </dgm:pt>
    <dgm:pt modelId="{6F0AE404-4EAE-4A62-821F-8BCBDF94C4E8}" type="pres">
      <dgm:prSet presAssocID="{D27EABB5-1BEF-43C3-827F-B3E459DE7631}" presName="vert0" presStyleCnt="0">
        <dgm:presLayoutVars>
          <dgm:dir/>
          <dgm:animOne val="branch"/>
          <dgm:animLvl val="lvl"/>
        </dgm:presLayoutVars>
      </dgm:prSet>
      <dgm:spPr/>
    </dgm:pt>
    <dgm:pt modelId="{ED484C63-B24A-44BB-B4A0-54078D02BFAE}" type="pres">
      <dgm:prSet presAssocID="{6A45FEC8-DEC8-42BB-BF4A-3986DE2BFE70}" presName="thickLine" presStyleLbl="alignNode1" presStyleIdx="0" presStyleCnt="7"/>
      <dgm:spPr/>
    </dgm:pt>
    <dgm:pt modelId="{3E349830-54D6-4281-B011-08E9BA4C22EA}" type="pres">
      <dgm:prSet presAssocID="{6A45FEC8-DEC8-42BB-BF4A-3986DE2BFE70}" presName="horz1" presStyleCnt="0"/>
      <dgm:spPr/>
    </dgm:pt>
    <dgm:pt modelId="{B34B0B8E-952A-4C56-B7EB-5428F19D0E35}" type="pres">
      <dgm:prSet presAssocID="{6A45FEC8-DEC8-42BB-BF4A-3986DE2BFE70}" presName="tx1" presStyleLbl="revTx" presStyleIdx="0" presStyleCnt="7" custScaleY="213290"/>
      <dgm:spPr/>
    </dgm:pt>
    <dgm:pt modelId="{6BA93EDA-90C6-4326-8A96-A576099CB14D}" type="pres">
      <dgm:prSet presAssocID="{6A45FEC8-DEC8-42BB-BF4A-3986DE2BFE70}" presName="vert1" presStyleCnt="0"/>
      <dgm:spPr/>
    </dgm:pt>
    <dgm:pt modelId="{B3DB8FDB-D265-4FDC-A04C-4BD26C755B35}" type="pres">
      <dgm:prSet presAssocID="{F102AA67-B596-4021-8E74-4668794A3D79}" presName="thickLine" presStyleLbl="alignNode1" presStyleIdx="1" presStyleCnt="7"/>
      <dgm:spPr/>
    </dgm:pt>
    <dgm:pt modelId="{F0FCF7AE-3541-4D8F-9600-215E2C9969A5}" type="pres">
      <dgm:prSet presAssocID="{F102AA67-B596-4021-8E74-4668794A3D79}" presName="horz1" presStyleCnt="0"/>
      <dgm:spPr/>
    </dgm:pt>
    <dgm:pt modelId="{E8065E3A-947C-4DFD-96E7-82A367977F97}" type="pres">
      <dgm:prSet presAssocID="{F102AA67-B596-4021-8E74-4668794A3D79}" presName="tx1" presStyleLbl="revTx" presStyleIdx="1" presStyleCnt="7"/>
      <dgm:spPr/>
    </dgm:pt>
    <dgm:pt modelId="{EDAD0C59-31BC-4FDC-9224-0D8ABC0C6569}" type="pres">
      <dgm:prSet presAssocID="{F102AA67-B596-4021-8E74-4668794A3D79}" presName="vert1" presStyleCnt="0"/>
      <dgm:spPr/>
    </dgm:pt>
    <dgm:pt modelId="{C4FE8D02-ABC9-44A3-AAC3-629D8E58A466}" type="pres">
      <dgm:prSet presAssocID="{508B0EB9-D5E4-4F58-9575-5DD2FE86E783}" presName="thickLine" presStyleLbl="alignNode1" presStyleIdx="2" presStyleCnt="7"/>
      <dgm:spPr/>
    </dgm:pt>
    <dgm:pt modelId="{EB671E01-659B-4122-B2BE-C05FCF7F4F02}" type="pres">
      <dgm:prSet presAssocID="{508B0EB9-D5E4-4F58-9575-5DD2FE86E783}" presName="horz1" presStyleCnt="0"/>
      <dgm:spPr/>
    </dgm:pt>
    <dgm:pt modelId="{80E97091-558C-4416-9F0C-5A152A173D20}" type="pres">
      <dgm:prSet presAssocID="{508B0EB9-D5E4-4F58-9575-5DD2FE86E783}" presName="tx1" presStyleLbl="revTx" presStyleIdx="2" presStyleCnt="7"/>
      <dgm:spPr/>
    </dgm:pt>
    <dgm:pt modelId="{3096C5A4-23F6-4864-B46D-625A8DE7A7FD}" type="pres">
      <dgm:prSet presAssocID="{508B0EB9-D5E4-4F58-9575-5DD2FE86E783}" presName="vert1" presStyleCnt="0"/>
      <dgm:spPr/>
    </dgm:pt>
    <dgm:pt modelId="{C8F38528-A49B-4517-8116-49601D4E45A9}" type="pres">
      <dgm:prSet presAssocID="{9A71606D-515B-40CA-AA50-64131768B51A}" presName="thickLine" presStyleLbl="alignNode1" presStyleIdx="3" presStyleCnt="7"/>
      <dgm:spPr/>
    </dgm:pt>
    <dgm:pt modelId="{ACB0E741-0710-4699-AE43-922AAA7BC9A2}" type="pres">
      <dgm:prSet presAssocID="{9A71606D-515B-40CA-AA50-64131768B51A}" presName="horz1" presStyleCnt="0"/>
      <dgm:spPr/>
    </dgm:pt>
    <dgm:pt modelId="{60396CDA-87B1-476C-A7B0-5EC01CBBC620}" type="pres">
      <dgm:prSet presAssocID="{9A71606D-515B-40CA-AA50-64131768B51A}" presName="tx1" presStyleLbl="revTx" presStyleIdx="3" presStyleCnt="7"/>
      <dgm:spPr/>
    </dgm:pt>
    <dgm:pt modelId="{B469DA53-0BCC-4B2F-83A3-C0B1554FC0DE}" type="pres">
      <dgm:prSet presAssocID="{9A71606D-515B-40CA-AA50-64131768B51A}" presName="vert1" presStyleCnt="0"/>
      <dgm:spPr/>
    </dgm:pt>
    <dgm:pt modelId="{2042390B-5954-4180-8657-96B710E89856}" type="pres">
      <dgm:prSet presAssocID="{743F6647-E880-41BD-904C-FF7F4867F074}" presName="thickLine" presStyleLbl="alignNode1" presStyleIdx="4" presStyleCnt="7"/>
      <dgm:spPr/>
    </dgm:pt>
    <dgm:pt modelId="{230B9DCD-F9EE-41D6-B050-B7E64486F763}" type="pres">
      <dgm:prSet presAssocID="{743F6647-E880-41BD-904C-FF7F4867F074}" presName="horz1" presStyleCnt="0"/>
      <dgm:spPr/>
    </dgm:pt>
    <dgm:pt modelId="{6893CE3B-9314-47C0-8A8D-1FBCCEE0D5D6}" type="pres">
      <dgm:prSet presAssocID="{743F6647-E880-41BD-904C-FF7F4867F074}" presName="tx1" presStyleLbl="revTx" presStyleIdx="4" presStyleCnt="7"/>
      <dgm:spPr/>
    </dgm:pt>
    <dgm:pt modelId="{616F25AA-9857-4F31-B650-E673029283A0}" type="pres">
      <dgm:prSet presAssocID="{743F6647-E880-41BD-904C-FF7F4867F074}" presName="vert1" presStyleCnt="0"/>
      <dgm:spPr/>
    </dgm:pt>
    <dgm:pt modelId="{48E7F69C-557D-4D03-971E-FDA5DE713E02}" type="pres">
      <dgm:prSet presAssocID="{676F39DC-FC0E-4C4B-BA5E-EBBF834F6630}" presName="thickLine" presStyleLbl="alignNode1" presStyleIdx="5" presStyleCnt="7"/>
      <dgm:spPr/>
    </dgm:pt>
    <dgm:pt modelId="{20FAAEE7-C020-47B8-BBF4-77F5777EA1FA}" type="pres">
      <dgm:prSet presAssocID="{676F39DC-FC0E-4C4B-BA5E-EBBF834F6630}" presName="horz1" presStyleCnt="0"/>
      <dgm:spPr/>
    </dgm:pt>
    <dgm:pt modelId="{49B5C18E-5D7E-4DAC-9567-358A597CC790}" type="pres">
      <dgm:prSet presAssocID="{676F39DC-FC0E-4C4B-BA5E-EBBF834F6630}" presName="tx1" presStyleLbl="revTx" presStyleIdx="5" presStyleCnt="7"/>
      <dgm:spPr/>
    </dgm:pt>
    <dgm:pt modelId="{5063A9A6-AD72-4B6F-92BA-C9B7B6E21D21}" type="pres">
      <dgm:prSet presAssocID="{676F39DC-FC0E-4C4B-BA5E-EBBF834F6630}" presName="vert1" presStyleCnt="0"/>
      <dgm:spPr/>
    </dgm:pt>
    <dgm:pt modelId="{C9953856-1E9F-42FB-8FCF-67AE537F3668}" type="pres">
      <dgm:prSet presAssocID="{05D68D43-504E-4A2A-AEE1-54FDF71180DD}" presName="thickLine" presStyleLbl="alignNode1" presStyleIdx="6" presStyleCnt="7"/>
      <dgm:spPr/>
    </dgm:pt>
    <dgm:pt modelId="{76CF5CC1-B5BC-4387-81DD-EDA94693B9E1}" type="pres">
      <dgm:prSet presAssocID="{05D68D43-504E-4A2A-AEE1-54FDF71180DD}" presName="horz1" presStyleCnt="0"/>
      <dgm:spPr/>
    </dgm:pt>
    <dgm:pt modelId="{1BB92630-CD4E-4F2E-89F8-DA3974A41DF0}" type="pres">
      <dgm:prSet presAssocID="{05D68D43-504E-4A2A-AEE1-54FDF71180DD}" presName="tx1" presStyleLbl="revTx" presStyleIdx="6" presStyleCnt="7"/>
      <dgm:spPr/>
    </dgm:pt>
    <dgm:pt modelId="{98D087BD-5CDB-4E46-A17B-5245793BC851}" type="pres">
      <dgm:prSet presAssocID="{05D68D43-504E-4A2A-AEE1-54FDF71180DD}" presName="vert1" presStyleCnt="0"/>
      <dgm:spPr/>
    </dgm:pt>
  </dgm:ptLst>
  <dgm:cxnLst>
    <dgm:cxn modelId="{BC155001-27BE-4E8B-A26D-073B6E809295}" type="presOf" srcId="{05D68D43-504E-4A2A-AEE1-54FDF71180DD}" destId="{1BB92630-CD4E-4F2E-89F8-DA3974A41DF0}" srcOrd="0" destOrd="0" presId="urn:microsoft.com/office/officeart/2008/layout/LinedList"/>
    <dgm:cxn modelId="{5A87CC29-2F66-46DB-84BC-45883DEBC734}" type="presOf" srcId="{D27EABB5-1BEF-43C3-827F-B3E459DE7631}" destId="{6F0AE404-4EAE-4A62-821F-8BCBDF94C4E8}" srcOrd="0" destOrd="0" presId="urn:microsoft.com/office/officeart/2008/layout/LinedList"/>
    <dgm:cxn modelId="{ED30C237-E9A4-454D-861F-16B45831D0A8}" type="presOf" srcId="{676F39DC-FC0E-4C4B-BA5E-EBBF834F6630}" destId="{49B5C18E-5D7E-4DAC-9567-358A597CC790}" srcOrd="0" destOrd="0" presId="urn:microsoft.com/office/officeart/2008/layout/LinedList"/>
    <dgm:cxn modelId="{CF60C15F-9915-49BF-8534-052A5E30D554}" srcId="{D27EABB5-1BEF-43C3-827F-B3E459DE7631}" destId="{508B0EB9-D5E4-4F58-9575-5DD2FE86E783}" srcOrd="2" destOrd="0" parTransId="{1F546631-69BE-42F4-A58B-C019DDB76CF7}" sibTransId="{7BCCCDA2-BA26-4B62-9E94-5BCF54F2FC06}"/>
    <dgm:cxn modelId="{C528FF61-AC9B-4FFE-8702-10CBEFB5C412}" type="presOf" srcId="{743F6647-E880-41BD-904C-FF7F4867F074}" destId="{6893CE3B-9314-47C0-8A8D-1FBCCEE0D5D6}" srcOrd="0" destOrd="0" presId="urn:microsoft.com/office/officeart/2008/layout/LinedList"/>
    <dgm:cxn modelId="{8566A450-A296-49D9-B085-B577C1822FA7}" type="presOf" srcId="{508B0EB9-D5E4-4F58-9575-5DD2FE86E783}" destId="{80E97091-558C-4416-9F0C-5A152A173D20}" srcOrd="0" destOrd="0" presId="urn:microsoft.com/office/officeart/2008/layout/LinedList"/>
    <dgm:cxn modelId="{95383472-8023-4915-AD86-8FFD86067CDB}" srcId="{D27EABB5-1BEF-43C3-827F-B3E459DE7631}" destId="{6A45FEC8-DEC8-42BB-BF4A-3986DE2BFE70}" srcOrd="0" destOrd="0" parTransId="{9FF705EF-1767-467C-8E93-3C34130C068D}" sibTransId="{6E1FBAA0-42D7-4F47-80E0-CBD2C63EB395}"/>
    <dgm:cxn modelId="{EE92C573-6325-4975-A3B5-12D6D7894EB5}" type="presOf" srcId="{6A45FEC8-DEC8-42BB-BF4A-3986DE2BFE70}" destId="{B34B0B8E-952A-4C56-B7EB-5428F19D0E35}" srcOrd="0" destOrd="0" presId="urn:microsoft.com/office/officeart/2008/layout/LinedList"/>
    <dgm:cxn modelId="{2F807584-6E8E-4D14-879C-B7DA053AEF09}" srcId="{D27EABB5-1BEF-43C3-827F-B3E459DE7631}" destId="{676F39DC-FC0E-4C4B-BA5E-EBBF834F6630}" srcOrd="5" destOrd="0" parTransId="{05C7123C-2009-466F-9722-B3D78ACC41D1}" sibTransId="{844DE46F-91A1-4F6D-82E6-206C6F0FFCD0}"/>
    <dgm:cxn modelId="{04368C8A-6215-47BB-AB03-06092AEEB3E3}" type="presOf" srcId="{9A71606D-515B-40CA-AA50-64131768B51A}" destId="{60396CDA-87B1-476C-A7B0-5EC01CBBC620}" srcOrd="0" destOrd="0" presId="urn:microsoft.com/office/officeart/2008/layout/LinedList"/>
    <dgm:cxn modelId="{A550988B-F8D9-4B36-B777-51E6F675B0C7}" srcId="{D27EABB5-1BEF-43C3-827F-B3E459DE7631}" destId="{05D68D43-504E-4A2A-AEE1-54FDF71180DD}" srcOrd="6" destOrd="0" parTransId="{4DA95393-C315-4F1D-BAA5-604E7EE9283E}" sibTransId="{24D128DA-C3B0-4B57-850C-BECB334373CE}"/>
    <dgm:cxn modelId="{7E826FC6-124F-4AB3-8DD3-91663FF7DB2F}" srcId="{D27EABB5-1BEF-43C3-827F-B3E459DE7631}" destId="{743F6647-E880-41BD-904C-FF7F4867F074}" srcOrd="4" destOrd="0" parTransId="{3FB80DF5-7108-4C2D-8F9F-59A0834B62D0}" sibTransId="{BFE28D83-46AA-4EFF-8F49-C5399D622489}"/>
    <dgm:cxn modelId="{A7D832CB-429E-41CF-843A-CA5308CE84A5}" srcId="{D27EABB5-1BEF-43C3-827F-B3E459DE7631}" destId="{F102AA67-B596-4021-8E74-4668794A3D79}" srcOrd="1" destOrd="0" parTransId="{0287F011-CF23-4763-8BA7-ECA506A29360}" sibTransId="{739B19AB-548B-402A-9606-EC7C689BF118}"/>
    <dgm:cxn modelId="{702F5EE2-5A32-4E38-9707-F4716CCEEEC9}" type="presOf" srcId="{F102AA67-B596-4021-8E74-4668794A3D79}" destId="{E8065E3A-947C-4DFD-96E7-82A367977F97}" srcOrd="0" destOrd="0" presId="urn:microsoft.com/office/officeart/2008/layout/LinedList"/>
    <dgm:cxn modelId="{F1E9A6EC-29C5-4430-A77B-582A98262085}" srcId="{D27EABB5-1BEF-43C3-827F-B3E459DE7631}" destId="{9A71606D-515B-40CA-AA50-64131768B51A}" srcOrd="3" destOrd="0" parTransId="{483809A3-7151-4863-AFA4-F8CD292D8CE6}" sibTransId="{B90EDC21-EFD1-487A-8750-2FEED270A28D}"/>
    <dgm:cxn modelId="{ACF4604C-C030-4501-BBE6-ECFE3DACF527}" type="presParOf" srcId="{6F0AE404-4EAE-4A62-821F-8BCBDF94C4E8}" destId="{ED484C63-B24A-44BB-B4A0-54078D02BFAE}" srcOrd="0" destOrd="0" presId="urn:microsoft.com/office/officeart/2008/layout/LinedList"/>
    <dgm:cxn modelId="{2DA859FE-4AA1-4F49-BE75-102FA4AD9E0A}" type="presParOf" srcId="{6F0AE404-4EAE-4A62-821F-8BCBDF94C4E8}" destId="{3E349830-54D6-4281-B011-08E9BA4C22EA}" srcOrd="1" destOrd="0" presId="urn:microsoft.com/office/officeart/2008/layout/LinedList"/>
    <dgm:cxn modelId="{BF9EF492-9263-44F2-9E41-AC03E82A6940}" type="presParOf" srcId="{3E349830-54D6-4281-B011-08E9BA4C22EA}" destId="{B34B0B8E-952A-4C56-B7EB-5428F19D0E35}" srcOrd="0" destOrd="0" presId="urn:microsoft.com/office/officeart/2008/layout/LinedList"/>
    <dgm:cxn modelId="{A3EABF07-31CD-49AE-9E9D-69D380ED1544}" type="presParOf" srcId="{3E349830-54D6-4281-B011-08E9BA4C22EA}" destId="{6BA93EDA-90C6-4326-8A96-A576099CB14D}" srcOrd="1" destOrd="0" presId="urn:microsoft.com/office/officeart/2008/layout/LinedList"/>
    <dgm:cxn modelId="{B6B49736-A3E0-49A0-87F1-301F2D334AA9}" type="presParOf" srcId="{6F0AE404-4EAE-4A62-821F-8BCBDF94C4E8}" destId="{B3DB8FDB-D265-4FDC-A04C-4BD26C755B35}" srcOrd="2" destOrd="0" presId="urn:microsoft.com/office/officeart/2008/layout/LinedList"/>
    <dgm:cxn modelId="{DABAC73B-0365-4586-9959-74ED86B0E7B5}" type="presParOf" srcId="{6F0AE404-4EAE-4A62-821F-8BCBDF94C4E8}" destId="{F0FCF7AE-3541-4D8F-9600-215E2C9969A5}" srcOrd="3" destOrd="0" presId="urn:microsoft.com/office/officeart/2008/layout/LinedList"/>
    <dgm:cxn modelId="{A9DC9D14-5B22-4C95-91A2-35FE2AA0D340}" type="presParOf" srcId="{F0FCF7AE-3541-4D8F-9600-215E2C9969A5}" destId="{E8065E3A-947C-4DFD-96E7-82A367977F97}" srcOrd="0" destOrd="0" presId="urn:microsoft.com/office/officeart/2008/layout/LinedList"/>
    <dgm:cxn modelId="{3EB6C4BD-43C1-4CF2-B2FE-06E0ABF1264F}" type="presParOf" srcId="{F0FCF7AE-3541-4D8F-9600-215E2C9969A5}" destId="{EDAD0C59-31BC-4FDC-9224-0D8ABC0C6569}" srcOrd="1" destOrd="0" presId="urn:microsoft.com/office/officeart/2008/layout/LinedList"/>
    <dgm:cxn modelId="{87A9703F-BDCC-4F54-B0FB-3C0557A93A52}" type="presParOf" srcId="{6F0AE404-4EAE-4A62-821F-8BCBDF94C4E8}" destId="{C4FE8D02-ABC9-44A3-AAC3-629D8E58A466}" srcOrd="4" destOrd="0" presId="urn:microsoft.com/office/officeart/2008/layout/LinedList"/>
    <dgm:cxn modelId="{1EF29956-3C44-4BEF-A9DA-11A35C305F6E}" type="presParOf" srcId="{6F0AE404-4EAE-4A62-821F-8BCBDF94C4E8}" destId="{EB671E01-659B-4122-B2BE-C05FCF7F4F02}" srcOrd="5" destOrd="0" presId="urn:microsoft.com/office/officeart/2008/layout/LinedList"/>
    <dgm:cxn modelId="{55EF4FAE-A3A8-4E7C-9D9D-64339691542E}" type="presParOf" srcId="{EB671E01-659B-4122-B2BE-C05FCF7F4F02}" destId="{80E97091-558C-4416-9F0C-5A152A173D20}" srcOrd="0" destOrd="0" presId="urn:microsoft.com/office/officeart/2008/layout/LinedList"/>
    <dgm:cxn modelId="{A82C16BA-D9D7-48CA-B94C-276A10EB81CD}" type="presParOf" srcId="{EB671E01-659B-4122-B2BE-C05FCF7F4F02}" destId="{3096C5A4-23F6-4864-B46D-625A8DE7A7FD}" srcOrd="1" destOrd="0" presId="urn:microsoft.com/office/officeart/2008/layout/LinedList"/>
    <dgm:cxn modelId="{4B23596C-9D74-4B42-97B8-30F876B58F95}" type="presParOf" srcId="{6F0AE404-4EAE-4A62-821F-8BCBDF94C4E8}" destId="{C8F38528-A49B-4517-8116-49601D4E45A9}" srcOrd="6" destOrd="0" presId="urn:microsoft.com/office/officeart/2008/layout/LinedList"/>
    <dgm:cxn modelId="{ADAD873B-E7C2-4780-9C7C-590680B48462}" type="presParOf" srcId="{6F0AE404-4EAE-4A62-821F-8BCBDF94C4E8}" destId="{ACB0E741-0710-4699-AE43-922AAA7BC9A2}" srcOrd="7" destOrd="0" presId="urn:microsoft.com/office/officeart/2008/layout/LinedList"/>
    <dgm:cxn modelId="{5277FD67-481C-4574-A014-5E46AFE20AE9}" type="presParOf" srcId="{ACB0E741-0710-4699-AE43-922AAA7BC9A2}" destId="{60396CDA-87B1-476C-A7B0-5EC01CBBC620}" srcOrd="0" destOrd="0" presId="urn:microsoft.com/office/officeart/2008/layout/LinedList"/>
    <dgm:cxn modelId="{999BC78A-358E-4D48-8663-008826258F95}" type="presParOf" srcId="{ACB0E741-0710-4699-AE43-922AAA7BC9A2}" destId="{B469DA53-0BCC-4B2F-83A3-C0B1554FC0DE}" srcOrd="1" destOrd="0" presId="urn:microsoft.com/office/officeart/2008/layout/LinedList"/>
    <dgm:cxn modelId="{C8A11810-FCCA-42BF-9020-DD2153397B2B}" type="presParOf" srcId="{6F0AE404-4EAE-4A62-821F-8BCBDF94C4E8}" destId="{2042390B-5954-4180-8657-96B710E89856}" srcOrd="8" destOrd="0" presId="urn:microsoft.com/office/officeart/2008/layout/LinedList"/>
    <dgm:cxn modelId="{E4CC080F-BA8E-4297-84DC-7535AAB4776C}" type="presParOf" srcId="{6F0AE404-4EAE-4A62-821F-8BCBDF94C4E8}" destId="{230B9DCD-F9EE-41D6-B050-B7E64486F763}" srcOrd="9" destOrd="0" presId="urn:microsoft.com/office/officeart/2008/layout/LinedList"/>
    <dgm:cxn modelId="{B2817CEE-3C98-432F-B718-B0E5DFCF754C}" type="presParOf" srcId="{230B9DCD-F9EE-41D6-B050-B7E64486F763}" destId="{6893CE3B-9314-47C0-8A8D-1FBCCEE0D5D6}" srcOrd="0" destOrd="0" presId="urn:microsoft.com/office/officeart/2008/layout/LinedList"/>
    <dgm:cxn modelId="{06DAAB33-35DB-4FC1-9FFE-D6D05740CFF9}" type="presParOf" srcId="{230B9DCD-F9EE-41D6-B050-B7E64486F763}" destId="{616F25AA-9857-4F31-B650-E673029283A0}" srcOrd="1" destOrd="0" presId="urn:microsoft.com/office/officeart/2008/layout/LinedList"/>
    <dgm:cxn modelId="{B5687582-2000-4C43-8EEC-42B32DF629C9}" type="presParOf" srcId="{6F0AE404-4EAE-4A62-821F-8BCBDF94C4E8}" destId="{48E7F69C-557D-4D03-971E-FDA5DE713E02}" srcOrd="10" destOrd="0" presId="urn:microsoft.com/office/officeart/2008/layout/LinedList"/>
    <dgm:cxn modelId="{5D5F3D05-1ABB-4B66-8A23-B42853C8A61B}" type="presParOf" srcId="{6F0AE404-4EAE-4A62-821F-8BCBDF94C4E8}" destId="{20FAAEE7-C020-47B8-BBF4-77F5777EA1FA}" srcOrd="11" destOrd="0" presId="urn:microsoft.com/office/officeart/2008/layout/LinedList"/>
    <dgm:cxn modelId="{61B158DB-7E16-4896-BC05-9A81D2EFC3F4}" type="presParOf" srcId="{20FAAEE7-C020-47B8-BBF4-77F5777EA1FA}" destId="{49B5C18E-5D7E-4DAC-9567-358A597CC790}" srcOrd="0" destOrd="0" presId="urn:microsoft.com/office/officeart/2008/layout/LinedList"/>
    <dgm:cxn modelId="{79DAFBD5-9402-4E69-B0FC-D1646DA49CC5}" type="presParOf" srcId="{20FAAEE7-C020-47B8-BBF4-77F5777EA1FA}" destId="{5063A9A6-AD72-4B6F-92BA-C9B7B6E21D21}" srcOrd="1" destOrd="0" presId="urn:microsoft.com/office/officeart/2008/layout/LinedList"/>
    <dgm:cxn modelId="{487D5679-96E1-469D-8B41-C2DE6D2F4858}" type="presParOf" srcId="{6F0AE404-4EAE-4A62-821F-8BCBDF94C4E8}" destId="{C9953856-1E9F-42FB-8FCF-67AE537F3668}" srcOrd="12" destOrd="0" presId="urn:microsoft.com/office/officeart/2008/layout/LinedList"/>
    <dgm:cxn modelId="{699DE2E6-91FC-455B-B288-16E7C3757E96}" type="presParOf" srcId="{6F0AE404-4EAE-4A62-821F-8BCBDF94C4E8}" destId="{76CF5CC1-B5BC-4387-81DD-EDA94693B9E1}" srcOrd="13" destOrd="0" presId="urn:microsoft.com/office/officeart/2008/layout/LinedList"/>
    <dgm:cxn modelId="{58B8F808-458C-4440-9853-FA70BDA1E6D0}" type="presParOf" srcId="{76CF5CC1-B5BC-4387-81DD-EDA94693B9E1}" destId="{1BB92630-CD4E-4F2E-89F8-DA3974A41DF0}" srcOrd="0" destOrd="0" presId="urn:microsoft.com/office/officeart/2008/layout/LinedList"/>
    <dgm:cxn modelId="{D33992EF-8318-4410-888A-29E9EAC4CE00}" type="presParOf" srcId="{76CF5CC1-B5BC-4387-81DD-EDA94693B9E1}" destId="{98D087BD-5CDB-4E46-A17B-5245793BC8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B7654-1F9F-4A43-8996-64ED90E9F615}">
      <dsp:nvSpPr>
        <dsp:cNvPr id="0" name=""/>
        <dsp:cNvSpPr/>
      </dsp:nvSpPr>
      <dsp:spPr>
        <a:xfrm>
          <a:off x="0" y="276973"/>
          <a:ext cx="7259179" cy="8353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Tourism must be </a:t>
          </a:r>
          <a:r>
            <a:rPr lang="en-GB" sz="2100" b="1" kern="1200" dirty="0"/>
            <a:t>Beneficial</a:t>
          </a:r>
          <a:r>
            <a:rPr lang="en-GB" sz="2100" kern="1200" dirty="0"/>
            <a:t> for the receiving destination, region and country.</a:t>
          </a:r>
          <a:endParaRPr lang="en-US" sz="2100" kern="1200" dirty="0"/>
        </a:p>
      </dsp:txBody>
      <dsp:txXfrm>
        <a:off x="40780" y="317753"/>
        <a:ext cx="7177619" cy="753819"/>
      </dsp:txXfrm>
    </dsp:sp>
    <dsp:sp modelId="{455C780C-BF32-42A1-B110-D8FBAFF1214E}">
      <dsp:nvSpPr>
        <dsp:cNvPr id="0" name=""/>
        <dsp:cNvSpPr/>
      </dsp:nvSpPr>
      <dsp:spPr>
        <a:xfrm>
          <a:off x="0" y="1172833"/>
          <a:ext cx="7259179" cy="835379"/>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a:t>
          </a:r>
          <a:r>
            <a:rPr lang="en-GB" sz="2100" b="1" kern="1200" dirty="0"/>
            <a:t>Receiving Destination </a:t>
          </a:r>
          <a:r>
            <a:rPr lang="en-GB" sz="2100" kern="1200" dirty="0"/>
            <a:t>to be </a:t>
          </a:r>
          <a:r>
            <a:rPr lang="en-GB" sz="2100" b="1" kern="1200" dirty="0"/>
            <a:t>Prepared</a:t>
          </a:r>
          <a:r>
            <a:rPr lang="en-GB" sz="2100" kern="1200" dirty="0"/>
            <a:t> to </a:t>
          </a:r>
          <a:r>
            <a:rPr lang="en-GB" sz="2100" b="1" kern="1200" dirty="0"/>
            <a:t>Accommodate</a:t>
          </a:r>
          <a:r>
            <a:rPr lang="en-GB" sz="2100" kern="1200" dirty="0"/>
            <a:t> </a:t>
          </a:r>
          <a:r>
            <a:rPr lang="en-GB" sz="2100" b="1" kern="1200" dirty="0"/>
            <a:t>Tourists</a:t>
          </a:r>
          <a:r>
            <a:rPr lang="en-GB" sz="2100" kern="1200" dirty="0"/>
            <a:t>.</a:t>
          </a:r>
          <a:endParaRPr lang="en-US" sz="2100" kern="1200" dirty="0"/>
        </a:p>
      </dsp:txBody>
      <dsp:txXfrm>
        <a:off x="40780" y="1213613"/>
        <a:ext cx="7177619" cy="753819"/>
      </dsp:txXfrm>
    </dsp:sp>
    <dsp:sp modelId="{22B61390-8756-48A1-A9E4-986259066F44}">
      <dsp:nvSpPr>
        <dsp:cNvPr id="0" name=""/>
        <dsp:cNvSpPr/>
      </dsp:nvSpPr>
      <dsp:spPr>
        <a:xfrm>
          <a:off x="0" y="2068693"/>
          <a:ext cx="7259179" cy="835379"/>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Maintaining</a:t>
          </a:r>
          <a:r>
            <a:rPr lang="en-GB" sz="2100" kern="1200"/>
            <a:t> and </a:t>
          </a:r>
          <a:r>
            <a:rPr lang="en-GB" sz="2100" b="1" kern="1200"/>
            <a:t>Renewing</a:t>
          </a:r>
          <a:r>
            <a:rPr lang="en-GB" sz="2100" kern="1200"/>
            <a:t> the </a:t>
          </a:r>
          <a:r>
            <a:rPr lang="en-GB" sz="2100" b="1" kern="1200"/>
            <a:t>Tourism Product </a:t>
          </a:r>
          <a:r>
            <a:rPr lang="en-GB" sz="2100" kern="1200"/>
            <a:t>is critical.</a:t>
          </a:r>
          <a:endParaRPr lang="en-US" sz="2100" kern="1200"/>
        </a:p>
      </dsp:txBody>
      <dsp:txXfrm>
        <a:off x="40780" y="2109473"/>
        <a:ext cx="7177619" cy="753819"/>
      </dsp:txXfrm>
    </dsp:sp>
    <dsp:sp modelId="{744BAD17-DE68-4FE8-8553-E703032D0790}">
      <dsp:nvSpPr>
        <dsp:cNvPr id="0" name=""/>
        <dsp:cNvSpPr/>
      </dsp:nvSpPr>
      <dsp:spPr>
        <a:xfrm>
          <a:off x="0" y="2964553"/>
          <a:ext cx="7259179" cy="835379"/>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To </a:t>
          </a:r>
          <a:r>
            <a:rPr lang="en-GB" sz="2100" b="1" kern="1200"/>
            <a:t>Sustain</a:t>
          </a:r>
          <a:r>
            <a:rPr lang="en-GB" sz="2100" kern="1200"/>
            <a:t> </a:t>
          </a:r>
          <a:r>
            <a:rPr lang="en-GB" sz="2100" b="1" kern="1200"/>
            <a:t>Steady</a:t>
          </a:r>
          <a:r>
            <a:rPr lang="en-GB" sz="2100" kern="1200"/>
            <a:t> </a:t>
          </a:r>
          <a:r>
            <a:rPr lang="en-GB" sz="2100" b="1" kern="1200"/>
            <a:t>Tourist Flow </a:t>
          </a:r>
          <a:r>
            <a:rPr lang="en-GB" sz="2100" kern="1200"/>
            <a:t>and to ensure </a:t>
          </a:r>
          <a:r>
            <a:rPr lang="en-GB" sz="2100" b="1" kern="1200"/>
            <a:t>Tourist Satisfaction </a:t>
          </a:r>
          <a:endParaRPr lang="en-US" sz="2100" kern="1200"/>
        </a:p>
      </dsp:txBody>
      <dsp:txXfrm>
        <a:off x="40780" y="3005333"/>
        <a:ext cx="7177619" cy="753819"/>
      </dsp:txXfrm>
    </dsp:sp>
    <dsp:sp modelId="{EA3E0F4E-16F9-43D6-9628-5EF6F399F049}">
      <dsp:nvSpPr>
        <dsp:cNvPr id="0" name=""/>
        <dsp:cNvSpPr/>
      </dsp:nvSpPr>
      <dsp:spPr>
        <a:xfrm>
          <a:off x="0" y="3860413"/>
          <a:ext cx="7259179" cy="835379"/>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Sometimes, this means </a:t>
          </a:r>
          <a:r>
            <a:rPr lang="en-GB" sz="2100" b="1" kern="1200" dirty="0"/>
            <a:t>Limiting</a:t>
          </a:r>
          <a:r>
            <a:rPr lang="en-GB" sz="2100" kern="1200" dirty="0"/>
            <a:t> tourists flows!</a:t>
          </a:r>
          <a:endParaRPr lang="en-US" sz="2100" kern="1200" dirty="0"/>
        </a:p>
      </dsp:txBody>
      <dsp:txXfrm>
        <a:off x="40780" y="3901193"/>
        <a:ext cx="7177619" cy="753819"/>
      </dsp:txXfrm>
    </dsp:sp>
    <dsp:sp modelId="{141975BC-2C86-4D2E-AB8C-3DAD02429600}">
      <dsp:nvSpPr>
        <dsp:cNvPr id="0" name=""/>
        <dsp:cNvSpPr/>
      </dsp:nvSpPr>
      <dsp:spPr>
        <a:xfrm>
          <a:off x="0" y="4756273"/>
          <a:ext cx="7259179" cy="8353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Benefits</a:t>
          </a:r>
          <a:r>
            <a:rPr lang="en-GB" sz="2100" kern="1200"/>
            <a:t> and </a:t>
          </a:r>
          <a:r>
            <a:rPr lang="en-GB" sz="2100" b="1" kern="1200"/>
            <a:t>Costs</a:t>
          </a:r>
          <a:r>
            <a:rPr lang="en-GB" sz="2100" kern="1200"/>
            <a:t> must be politically acceptable for the governing entities at </a:t>
          </a:r>
          <a:r>
            <a:rPr lang="en-GB" sz="2100" b="1" kern="1200"/>
            <a:t>National, Regional </a:t>
          </a:r>
          <a:r>
            <a:rPr lang="en-GB" sz="2100" kern="1200"/>
            <a:t>and </a:t>
          </a:r>
          <a:r>
            <a:rPr lang="en-GB" sz="2100" b="1" kern="1200"/>
            <a:t>Destination</a:t>
          </a:r>
          <a:r>
            <a:rPr lang="en-GB" sz="2100" kern="1200"/>
            <a:t> levels.</a:t>
          </a:r>
          <a:endParaRPr lang="en-US" sz="2100" kern="1200"/>
        </a:p>
      </dsp:txBody>
      <dsp:txXfrm>
        <a:off x="40780" y="4797053"/>
        <a:ext cx="7177619"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9D330-D52E-49FA-979A-111DEFF3F957}">
      <dsp:nvSpPr>
        <dsp:cNvPr id="0" name=""/>
        <dsp:cNvSpPr/>
      </dsp:nvSpPr>
      <dsp:spPr>
        <a:xfrm>
          <a:off x="0" y="2728"/>
          <a:ext cx="78574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86445-5EAE-45FF-80A9-FE0D51F23150}">
      <dsp:nvSpPr>
        <dsp:cNvPr id="0" name=""/>
        <dsp:cNvSpPr/>
      </dsp:nvSpPr>
      <dsp:spPr>
        <a:xfrm>
          <a:off x="0" y="2728"/>
          <a:ext cx="7857477"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The largest number of people a destination can efficiently manage within its given environment and management capabilities.</a:t>
          </a:r>
          <a:endParaRPr lang="en-US" sz="2900" kern="1200" dirty="0"/>
        </a:p>
      </dsp:txBody>
      <dsp:txXfrm>
        <a:off x="0" y="2728"/>
        <a:ext cx="7857477" cy="1860847"/>
      </dsp:txXfrm>
    </dsp:sp>
    <dsp:sp modelId="{7431F382-0431-4DB2-9CF1-30E2F322100F}">
      <dsp:nvSpPr>
        <dsp:cNvPr id="0" name=""/>
        <dsp:cNvSpPr/>
      </dsp:nvSpPr>
      <dsp:spPr>
        <a:xfrm>
          <a:off x="0" y="1863576"/>
          <a:ext cx="78574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AD081B-94F6-4AC4-ACF3-D5DC8D997185}">
      <dsp:nvSpPr>
        <dsp:cNvPr id="0" name=""/>
        <dsp:cNvSpPr/>
      </dsp:nvSpPr>
      <dsp:spPr>
        <a:xfrm>
          <a:off x="0" y="1863576"/>
          <a:ext cx="7857477"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Natural and man-made cultural and environmental resources comprising tourism product are conserved and renewed when necessary.  </a:t>
          </a:r>
          <a:endParaRPr lang="en-US" sz="2900" kern="1200" dirty="0"/>
        </a:p>
      </dsp:txBody>
      <dsp:txXfrm>
        <a:off x="0" y="1863576"/>
        <a:ext cx="7857477" cy="1860847"/>
      </dsp:txXfrm>
    </dsp:sp>
    <dsp:sp modelId="{69F5A9C0-D670-4402-A3E6-9EE2AEBF71A5}">
      <dsp:nvSpPr>
        <dsp:cNvPr id="0" name=""/>
        <dsp:cNvSpPr/>
      </dsp:nvSpPr>
      <dsp:spPr>
        <a:xfrm>
          <a:off x="0" y="3724423"/>
          <a:ext cx="78574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8436E8-99C5-427B-9A9B-5B240A50107A}">
      <dsp:nvSpPr>
        <dsp:cNvPr id="0" name=""/>
        <dsp:cNvSpPr/>
      </dsp:nvSpPr>
      <dsp:spPr>
        <a:xfrm>
          <a:off x="0" y="3724423"/>
          <a:ext cx="7857477"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For the benefit of succeeding generations, tourists not only consume the tourism product, they should be made aware of the need to protect it.</a:t>
          </a:r>
          <a:endParaRPr lang="en-US" sz="2900" kern="1200"/>
        </a:p>
      </dsp:txBody>
      <dsp:txXfrm>
        <a:off x="0" y="3724423"/>
        <a:ext cx="7857477" cy="18608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84C63-B24A-44BB-B4A0-54078D02BFAE}">
      <dsp:nvSpPr>
        <dsp:cNvPr id="0" name=""/>
        <dsp:cNvSpPr/>
      </dsp:nvSpPr>
      <dsp:spPr>
        <a:xfrm>
          <a:off x="0" y="610"/>
          <a:ext cx="668337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34B0B8E-952A-4C56-B7EB-5428F19D0E35}">
      <dsp:nvSpPr>
        <dsp:cNvPr id="0" name=""/>
        <dsp:cNvSpPr/>
      </dsp:nvSpPr>
      <dsp:spPr>
        <a:xfrm>
          <a:off x="0" y="610"/>
          <a:ext cx="6676848" cy="120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The Travel Foundation incorporate a range of resource-efficiency solutions into their projects to demonstrate how tourism businesses can reduce their footprint. </a:t>
          </a:r>
        </a:p>
        <a:p>
          <a:pPr marL="0" lvl="0" indent="0" algn="l" defTabSz="889000">
            <a:lnSpc>
              <a:spcPct val="90000"/>
            </a:lnSpc>
            <a:spcBef>
              <a:spcPct val="0"/>
            </a:spcBef>
            <a:spcAft>
              <a:spcPct val="35000"/>
            </a:spcAft>
            <a:buNone/>
          </a:pPr>
          <a:r>
            <a:rPr lang="en-GB" sz="2000" b="0" kern="1200" dirty="0">
              <a:solidFill>
                <a:schemeClr val="tx1"/>
              </a:solidFill>
            </a:rPr>
            <a:t>These include:</a:t>
          </a:r>
          <a:endParaRPr lang="en-US" sz="2000" b="0" kern="1200" dirty="0">
            <a:solidFill>
              <a:schemeClr val="tx1"/>
            </a:solidFill>
          </a:endParaRPr>
        </a:p>
      </dsp:txBody>
      <dsp:txXfrm>
        <a:off x="0" y="610"/>
        <a:ext cx="6676848" cy="1207872"/>
      </dsp:txXfrm>
    </dsp:sp>
    <dsp:sp modelId="{B3DB8FDB-D265-4FDC-A04C-4BD26C755B35}">
      <dsp:nvSpPr>
        <dsp:cNvPr id="0" name=""/>
        <dsp:cNvSpPr/>
      </dsp:nvSpPr>
      <dsp:spPr>
        <a:xfrm>
          <a:off x="0" y="1208482"/>
          <a:ext cx="6683374" cy="0"/>
        </a:xfrm>
        <a:prstGeom prst="line">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w="6350" cap="flat" cmpd="sng" algn="ctr">
          <a:solidFill>
            <a:schemeClr val="accent2">
              <a:hueOff val="-242561"/>
              <a:satOff val="-13988"/>
              <a:lumOff val="143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065E3A-947C-4DFD-96E7-82A367977F97}">
      <dsp:nvSpPr>
        <dsp:cNvPr id="0" name=""/>
        <dsp:cNvSpPr/>
      </dsp:nvSpPr>
      <dsp:spPr>
        <a:xfrm>
          <a:off x="0" y="1208482"/>
          <a:ext cx="6683374" cy="56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Improving energy efficiency</a:t>
          </a:r>
          <a:endParaRPr lang="en-US" sz="2000" b="0" kern="1200" dirty="0">
            <a:solidFill>
              <a:schemeClr val="tx1"/>
            </a:solidFill>
          </a:endParaRPr>
        </a:p>
      </dsp:txBody>
      <dsp:txXfrm>
        <a:off x="0" y="1208482"/>
        <a:ext cx="6683374" cy="566305"/>
      </dsp:txXfrm>
    </dsp:sp>
    <dsp:sp modelId="{C4FE8D02-ABC9-44A3-AAC3-629D8E58A466}">
      <dsp:nvSpPr>
        <dsp:cNvPr id="0" name=""/>
        <dsp:cNvSpPr/>
      </dsp:nvSpPr>
      <dsp:spPr>
        <a:xfrm>
          <a:off x="0" y="1774788"/>
          <a:ext cx="6683374"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0E97091-558C-4416-9F0C-5A152A173D20}">
      <dsp:nvSpPr>
        <dsp:cNvPr id="0" name=""/>
        <dsp:cNvSpPr/>
      </dsp:nvSpPr>
      <dsp:spPr>
        <a:xfrm>
          <a:off x="0" y="1774788"/>
          <a:ext cx="6683374" cy="56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Minimising the amount of waste generated and encouraging recycling</a:t>
          </a:r>
          <a:endParaRPr lang="en-US" sz="2000" b="0" kern="1200" dirty="0">
            <a:solidFill>
              <a:schemeClr val="tx1"/>
            </a:solidFill>
          </a:endParaRPr>
        </a:p>
      </dsp:txBody>
      <dsp:txXfrm>
        <a:off x="0" y="1774788"/>
        <a:ext cx="6683374" cy="566305"/>
      </dsp:txXfrm>
    </dsp:sp>
    <dsp:sp modelId="{C8F38528-A49B-4517-8116-49601D4E45A9}">
      <dsp:nvSpPr>
        <dsp:cNvPr id="0" name=""/>
        <dsp:cNvSpPr/>
      </dsp:nvSpPr>
      <dsp:spPr>
        <a:xfrm>
          <a:off x="0" y="2341093"/>
          <a:ext cx="6683374"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396CDA-87B1-476C-A7B0-5EC01CBBC620}">
      <dsp:nvSpPr>
        <dsp:cNvPr id="0" name=""/>
        <dsp:cNvSpPr/>
      </dsp:nvSpPr>
      <dsp:spPr>
        <a:xfrm>
          <a:off x="0" y="2341093"/>
          <a:ext cx="6683374" cy="56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Reducing the amount of water used</a:t>
          </a:r>
          <a:endParaRPr lang="en-US" sz="2000" b="0" kern="1200" dirty="0">
            <a:solidFill>
              <a:schemeClr val="tx1"/>
            </a:solidFill>
          </a:endParaRPr>
        </a:p>
      </dsp:txBody>
      <dsp:txXfrm>
        <a:off x="0" y="2341093"/>
        <a:ext cx="6683374" cy="566305"/>
      </dsp:txXfrm>
    </dsp:sp>
    <dsp:sp modelId="{2042390B-5954-4180-8657-96B710E89856}">
      <dsp:nvSpPr>
        <dsp:cNvPr id="0" name=""/>
        <dsp:cNvSpPr/>
      </dsp:nvSpPr>
      <dsp:spPr>
        <a:xfrm>
          <a:off x="0" y="2907398"/>
          <a:ext cx="6683374"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93CE3B-9314-47C0-8A8D-1FBCCEE0D5D6}">
      <dsp:nvSpPr>
        <dsp:cNvPr id="0" name=""/>
        <dsp:cNvSpPr/>
      </dsp:nvSpPr>
      <dsp:spPr>
        <a:xfrm>
          <a:off x="0" y="2907398"/>
          <a:ext cx="6683374" cy="56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Encouraging the development of destination strategies and frameworks to reduce the consumption of natural resources</a:t>
          </a:r>
          <a:endParaRPr lang="en-US" sz="2000" b="0" kern="1200" dirty="0">
            <a:solidFill>
              <a:schemeClr val="tx1"/>
            </a:solidFill>
          </a:endParaRPr>
        </a:p>
      </dsp:txBody>
      <dsp:txXfrm>
        <a:off x="0" y="2907398"/>
        <a:ext cx="6683374" cy="566305"/>
      </dsp:txXfrm>
    </dsp:sp>
    <dsp:sp modelId="{48E7F69C-557D-4D03-971E-FDA5DE713E02}">
      <dsp:nvSpPr>
        <dsp:cNvPr id="0" name=""/>
        <dsp:cNvSpPr/>
      </dsp:nvSpPr>
      <dsp:spPr>
        <a:xfrm>
          <a:off x="0" y="3473704"/>
          <a:ext cx="6683374" cy="0"/>
        </a:xfrm>
        <a:prstGeom prst="line">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w="6350" cap="flat" cmpd="sng" algn="ctr">
          <a:solidFill>
            <a:schemeClr val="accent2">
              <a:hueOff val="-1212803"/>
              <a:satOff val="-69940"/>
              <a:lumOff val="719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B5C18E-5D7E-4DAC-9567-358A597CC790}">
      <dsp:nvSpPr>
        <dsp:cNvPr id="0" name=""/>
        <dsp:cNvSpPr/>
      </dsp:nvSpPr>
      <dsp:spPr>
        <a:xfrm>
          <a:off x="0" y="3473704"/>
          <a:ext cx="6683374" cy="56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Supporting communities to build resilience and adapt to the impacts of climate change</a:t>
          </a:r>
          <a:endParaRPr lang="en-US" sz="2000" b="0" kern="1200" dirty="0">
            <a:solidFill>
              <a:schemeClr val="tx1"/>
            </a:solidFill>
          </a:endParaRPr>
        </a:p>
      </dsp:txBody>
      <dsp:txXfrm>
        <a:off x="0" y="3473704"/>
        <a:ext cx="6683374" cy="566305"/>
      </dsp:txXfrm>
    </dsp:sp>
    <dsp:sp modelId="{C9953856-1E9F-42FB-8FCF-67AE537F3668}">
      <dsp:nvSpPr>
        <dsp:cNvPr id="0" name=""/>
        <dsp:cNvSpPr/>
      </dsp:nvSpPr>
      <dsp:spPr>
        <a:xfrm>
          <a:off x="0" y="4040009"/>
          <a:ext cx="6683374"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BB92630-CD4E-4F2E-89F8-DA3974A41DF0}">
      <dsp:nvSpPr>
        <dsp:cNvPr id="0" name=""/>
        <dsp:cNvSpPr/>
      </dsp:nvSpPr>
      <dsp:spPr>
        <a:xfrm>
          <a:off x="0" y="4040009"/>
          <a:ext cx="6683374" cy="56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solidFill>
                <a:schemeClr val="tx1"/>
              </a:solidFill>
            </a:rPr>
            <a:t>Encouraging sustainable land management practices</a:t>
          </a:r>
          <a:endParaRPr lang="en-US" sz="2000" b="0" kern="1200" dirty="0">
            <a:solidFill>
              <a:schemeClr val="tx1"/>
            </a:solidFill>
          </a:endParaRPr>
        </a:p>
      </dsp:txBody>
      <dsp:txXfrm>
        <a:off x="0" y="4040009"/>
        <a:ext cx="6683374" cy="5663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9675F2-B307-4F89-A266-24AA05132781}"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F9D7BE-FEEC-41F5-97DF-AC3B0F997345}" type="slidenum">
              <a:rPr lang="en-GB" smtClean="0"/>
              <a:t>‹#›</a:t>
            </a:fld>
            <a:endParaRPr lang="en-GB"/>
          </a:p>
        </p:txBody>
      </p:sp>
    </p:spTree>
    <p:extLst>
      <p:ext uri="{BB962C8B-B14F-4D97-AF65-F5344CB8AC3E}">
        <p14:creationId xmlns:p14="http://schemas.microsoft.com/office/powerpoint/2010/main" val="929527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an example of </a:t>
            </a:r>
            <a:r>
              <a:rPr lang="en-GB"/>
              <a:t>carrying capacity?</a:t>
            </a:r>
          </a:p>
        </p:txBody>
      </p:sp>
      <p:sp>
        <p:nvSpPr>
          <p:cNvPr id="4" name="Slide Number Placeholder 3"/>
          <p:cNvSpPr>
            <a:spLocks noGrp="1"/>
          </p:cNvSpPr>
          <p:nvPr>
            <p:ph type="sldNum" sz="quarter" idx="5"/>
          </p:nvPr>
        </p:nvSpPr>
        <p:spPr/>
        <p:txBody>
          <a:bodyPr/>
          <a:lstStyle/>
          <a:p>
            <a:fld id="{28E8DF69-FFB1-4D3A-9D8C-5887E79674D9}" type="slidenum">
              <a:rPr lang="en-US" smtClean="0"/>
              <a:t>16</a:t>
            </a:fld>
            <a:endParaRPr lang="en-US" dirty="0"/>
          </a:p>
        </p:txBody>
      </p:sp>
    </p:spTree>
    <p:extLst>
      <p:ext uri="{BB962C8B-B14F-4D97-AF65-F5344CB8AC3E}">
        <p14:creationId xmlns:p14="http://schemas.microsoft.com/office/powerpoint/2010/main" val="12605875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9577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38593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E126356-C0CE-4F15-AEFB-3E9E523CCBB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3737034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126356-C0CE-4F15-AEFB-3E9E523CCBB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3630055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126356-C0CE-4F15-AEFB-3E9E523CCBBF}" type="datetimeFigureOut">
              <a:rPr lang="en-GB" smtClean="0"/>
              <a:t>20/11/2025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640532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126356-C0CE-4F15-AEFB-3E9E523CCBBF}"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601920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126356-C0CE-4F15-AEFB-3E9E523CCBBF}" type="datetimeFigureOut">
              <a:rPr lang="en-GB" smtClean="0"/>
              <a:t>20/11/2025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093035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126356-C0CE-4F15-AEFB-3E9E523CCBB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141364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126356-C0CE-4F15-AEFB-3E9E523CCBB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773672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26356-C0CE-4F15-AEFB-3E9E523CCBB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4241225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26356-C0CE-4F15-AEFB-3E9E523CCBB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02828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6E126356-C0CE-4F15-AEFB-3E9E523CCBBF}" type="datetimeFigureOut">
              <a:rPr lang="en-GB" smtClean="0"/>
              <a:t>20/11/2025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986422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81709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92458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3596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4750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222729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394559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11/20/2025</a:t>
            </a:fld>
            <a:endParaRPr lang="en-US" noProof="0" dirty="0"/>
          </a:p>
        </p:txBody>
      </p:sp>
      <p:sp>
        <p:nvSpPr>
          <p:cNvPr id="3" name="Footer Placeholder 2"/>
          <p:cNvSpPr>
            <a:spLocks noGrp="1"/>
          </p:cNvSpPr>
          <p:nvPr>
            <p:ph type="ftr" sz="quarter" idx="11"/>
          </p:nvPr>
        </p:nvSpPr>
        <p:spPr/>
        <p:txBody>
          <a:bodyPr/>
          <a:lstStyle/>
          <a:p>
            <a:r>
              <a:rPr lang="en-US" noProof="0"/>
              <a:t>
              </a:t>
            </a:r>
            <a:endParaRPr lang="en-US" noProof="0" dirty="0"/>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606248379"/>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4660668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81624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26356-C0CE-4F15-AEFB-3E9E523CCBBF}" type="datetimeFigureOut">
              <a:rPr lang="en-GB" smtClean="0"/>
              <a:t>20/11/2025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797A05-B3C6-4AA9-A0A2-ECA46FDBE2F5}"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6375954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722491985"/>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017649209"/>
      </p:ext>
    </p:extLst>
  </p:cSld>
  <p:clrMap bg1="lt1" tx1="dk1" bg2="lt2" tx2="dk2" accent1="accent1" accent2="accent2" accent3="accent3" accent4="accent4" accent5="accent5" accent6="accent6" hlink="hlink" folHlink="folHlink"/>
  <p:sldLayoutIdLst>
    <p:sldLayoutId id="2147483706"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nglishwithoutend.blogspot.com/" TargetMode="External"/><Relationship Id="rId7" Type="http://schemas.openxmlformats.org/officeDocument/2006/relationships/hyperlink" Target="https://creativecommons.org/licenses/by/3.0/" TargetMode="External"/><Relationship Id="rId2" Type="http://schemas.openxmlformats.org/officeDocument/2006/relationships/image" Target="../media/image5.png"/><Relationship Id="rId1" Type="http://schemas.openxmlformats.org/officeDocument/2006/relationships/slideLayout" Target="../slideLayouts/slideLayout16.xml"/><Relationship Id="rId6" Type="http://schemas.openxmlformats.org/officeDocument/2006/relationships/hyperlink" Target="https://creativecommons.org/licenses/by-nc-nd/3.0/" TargetMode="External"/><Relationship Id="rId5" Type="http://schemas.openxmlformats.org/officeDocument/2006/relationships/hyperlink" Target="https://blocs.xtec.cat/goingreen/2020/04/" TargetMode="External"/><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9.xml"/><Relationship Id="rId1" Type="http://schemas.openxmlformats.org/officeDocument/2006/relationships/video" Target="https://www.youtube.com/embed/ce_U7xGkVTk?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tech.co/news/big-tech-climate-action-change-greenwashing-2020-02#:~:text=Updated%20on%20February%2021%2C%202020%20This%20week%2C%20Jeff,greenwashing%20its%20image%20rather%20than%20enacting%20real%20change" TargetMode="Externa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Vyt1HdR4uLw" TargetMode="External"/><Relationship Id="rId7" Type="http://schemas.openxmlformats.org/officeDocument/2006/relationships/image" Target="../media/image20.jpeg"/><Relationship Id="rId2" Type="http://schemas.openxmlformats.org/officeDocument/2006/relationships/slideLayout" Target="../slideLayouts/slideLayout14.xml"/><Relationship Id="rId1" Type="http://schemas.openxmlformats.org/officeDocument/2006/relationships/video" Target="https://www.youtube.com/embed/Vyt1HdR4uLw?feature=oembed" TargetMode="Externa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hyperlink" Target="https://onlinelibrary.wiley.com/doi/full/10.1002/sd.2351" TargetMode="Externa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www.thetravelfoundation.org.uk/" TargetMode="Externa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14.xml"/><Relationship Id="rId1" Type="http://schemas.openxmlformats.org/officeDocument/2006/relationships/video" Target="https://www.youtube.com/embed/ON_wVykiVL0?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businesswales.gov.wales/tourism/sustainable-events-and-festivals" TargetMode="Externa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anaw/2016/3/contents" TargetMode="External"/><Relationship Id="rId2" Type="http://schemas.openxmlformats.org/officeDocument/2006/relationships/hyperlink" Target="https://www.gov.wales/well-being-of-future-generations-wales" TargetMode="External"/><Relationship Id="rId1" Type="http://schemas.openxmlformats.org/officeDocument/2006/relationships/slideLayout" Target="../slideLayouts/slideLayout14.xml"/><Relationship Id="rId5" Type="http://schemas.openxmlformats.org/officeDocument/2006/relationships/hyperlink" Target="https://www.gov.wales/introduction-environment-principles-governance-and-biodiversity-targets-wales-bill" TargetMode="External"/><Relationship Id="rId4" Type="http://schemas.openxmlformats.org/officeDocument/2006/relationships/hyperlink" Target="https://www.legislation.gov.uk/asc/2023/3/contents"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google.com/url?sa=i&amp;source=web&amp;rct=j&amp;url=https://visionsustainableevents.org/green-events-code/&amp;ved=2ahUKEwi_6cvqn_mQAxXkYEEAHQePGqIQy_kOegQIAhAB&amp;opi=89978449&amp;cd&amp;psig=AOvVaw0whRzY7kgHnkjpUZKNcv0r&amp;ust=1763471077823000" TargetMode="Externa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ttc.org/global-summit-2023-rwanda/on-demand-sessions-day-1?utm_source=ActiveCampaign&amp;utm_medium=email&amp;utm_content=Have+you+watched+WTTC+s+23rd+Global+Summit%3F&amp;utm_campaign=On-Demand%3A+GS+Rwanda+-+21+Nov+2023" TargetMode="Externa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hyperlink" Target="http://tourismnotes.com/world-tourism-organization-unwto/" TargetMode="Externa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hyperlink" Target="file:///C:\Users\deborah.jenkins\Downloads\Constructing%20sustainable%20tourism%20development%20The%202030%20agenda%20and%20the%20managerial%20ecology%20of%20sustainable%20tourism.pdf" TargetMode="External"/><Relationship Id="rId2" Type="http://schemas.openxmlformats.org/officeDocument/2006/relationships/hyperlink" Target="file:///C:\Users\deborah.jenkins\Downloads\Case-study%20Rastafari%20Indigenous%20Village%20-%20Tourism%20Project.pdf" TargetMode="Externa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hyperlink" Target="https://www.dark-tourism.com/" TargetMode="External"/><Relationship Id="rId2" Type="http://schemas.openxmlformats.org/officeDocument/2006/relationships/hyperlink" Target="https://www.couchsurfing.com/" TargetMode="External"/><Relationship Id="rId1" Type="http://schemas.openxmlformats.org/officeDocument/2006/relationships/slideLayout" Target="../slideLayouts/slideLayout14.xml"/><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youtube.com/watch?v=N_5eKX1vvOg&amp;t=8s" TargetMode="Externa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4.xml"/><Relationship Id="rId1" Type="http://schemas.openxmlformats.org/officeDocument/2006/relationships/video" Target="https://www.youtube.com/embed/zs2yg_nSFd4?feature=oembed"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adventurewomen.com/" TargetMode="External"/><Relationship Id="rId2" Type="http://schemas.openxmlformats.org/officeDocument/2006/relationships/hyperlink" Target="https://adventure.howstuffworks.com/adventure-travel.htm" TargetMode="External"/><Relationship Id="rId1" Type="http://schemas.openxmlformats.org/officeDocument/2006/relationships/slideLayout" Target="../slideLayouts/slideLayout14.xml"/><Relationship Id="rId5" Type="http://schemas.openxmlformats.org/officeDocument/2006/relationships/image" Target="../media/image37.png"/><Relationship Id="rId4" Type="http://schemas.openxmlformats.org/officeDocument/2006/relationships/image" Target="../media/image36.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hyperlink" Target="https://www.thesun.co.uk/travel/23041070/barbie-dreamhouse-uk-holiday-parks-caravans-cheap-staycations-deals/" TargetMode="External"/><Relationship Id="rId2" Type="http://schemas.openxmlformats.org/officeDocument/2006/relationships/hyperlink" Target="https://www.tripadvisor.com/Hotel_Review-g298570-d23803414-Reviews-Barbie_Ultimate_Staycation_by_Grand_Hyatt_Kuala_Lumpur-Kuala_Lumpur_Wilayah_Persekutu.html" TargetMode="External"/><Relationship Id="rId1" Type="http://schemas.openxmlformats.org/officeDocument/2006/relationships/slideLayout" Target="../slideLayouts/slideLayout15.xml"/><Relationship Id="rId4" Type="http://schemas.openxmlformats.org/officeDocument/2006/relationships/image" Target="../media/image39.png"/></Relationships>
</file>

<file path=ppt/slides/_rels/slide53.xml.rels><?xml version="1.0" encoding="UTF-8" standalone="yes"?>
<Relationships xmlns="http://schemas.openxmlformats.org/package/2006/relationships"><Relationship Id="rId3" Type="http://schemas.openxmlformats.org/officeDocument/2006/relationships/hyperlink" Target="https://www.trendhunter.com/slideshow/niche-tourism" TargetMode="External"/><Relationship Id="rId2" Type="http://schemas.openxmlformats.org/officeDocument/2006/relationships/slideLayout" Target="../slideLayouts/slideLayout14.xml"/><Relationship Id="rId1" Type="http://schemas.openxmlformats.org/officeDocument/2006/relationships/video" Target="https://www.youtube.com/embed/s6blWa3JXg0?feature=oembed" TargetMode="External"/><Relationship Id="rId5" Type="http://schemas.openxmlformats.org/officeDocument/2006/relationships/image" Target="../media/image40.jpeg"/><Relationship Id="rId4" Type="http://schemas.openxmlformats.org/officeDocument/2006/relationships/hyperlink" Target="https://tourismteacher.com/humix/video/6688e708f4a501558eb5d4a929dad33f661c22598a20cb89f0aecaa3c3f2a90f"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www.pexels.com/photo/taj-mahal-india-1603650/" TargetMode="External"/><Relationship Id="rId2" Type="http://schemas.openxmlformats.org/officeDocument/2006/relationships/image" Target="../media/image41.jpe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slideLayout" Target="../slideLayouts/slideLayout15.xml"/><Relationship Id="rId1" Type="http://schemas.openxmlformats.org/officeDocument/2006/relationships/video" Target="https://www.youtube.com/embed/tiuAqD7d0KQ?feature=oembed" TargetMode="External"/><Relationship Id="rId4" Type="http://schemas.openxmlformats.org/officeDocument/2006/relationships/image" Target="../media/image44.jpeg"/></Relationships>
</file>

<file path=ppt/slides/_rels/slide57.xml.rels><?xml version="1.0" encoding="UTF-8" standalone="yes"?>
<Relationships xmlns="http://schemas.openxmlformats.org/package/2006/relationships"><Relationship Id="rId3" Type="http://schemas.openxmlformats.org/officeDocument/2006/relationships/hyperlink" Target="https://freepngclipart.com/png/74143-networking-service-media-social-communication-disadvantage" TargetMode="External"/><Relationship Id="rId2" Type="http://schemas.openxmlformats.org/officeDocument/2006/relationships/image" Target="../media/image45.png"/><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3" Type="http://schemas.openxmlformats.org/officeDocument/2006/relationships/hyperlink" Target="https://www.holibob.tech/" TargetMode="External"/><Relationship Id="rId2" Type="http://schemas.openxmlformats.org/officeDocument/2006/relationships/image" Target="../media/image46.png"/><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3" Type="http://schemas.openxmlformats.org/officeDocument/2006/relationships/hyperlink" Target="https://www.interglobe.com/niche-tourism-unlocking-new-travel-experiences" TargetMode="External"/><Relationship Id="rId2" Type="http://schemas.openxmlformats.org/officeDocument/2006/relationships/hyperlink" Target="http://researchrepository.napier.ac.uk/id/eprint/5376"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FC9BB-3987-A68C-254B-7B8F729B1784}"/>
              </a:ext>
            </a:extLst>
          </p:cNvPr>
          <p:cNvSpPr>
            <a:spLocks noGrp="1"/>
          </p:cNvSpPr>
          <p:nvPr>
            <p:ph type="title"/>
          </p:nvPr>
        </p:nvSpPr>
        <p:spPr/>
        <p:txBody>
          <a:bodyPr anchor="ctr">
            <a:normAutofit/>
          </a:bodyPr>
          <a:lstStyle/>
          <a:p>
            <a:r>
              <a:rPr lang="en-GB" dirty="0"/>
              <a:t>Sustainable Tourism, niche tourism &amp; Events  </a:t>
            </a:r>
          </a:p>
        </p:txBody>
      </p:sp>
      <p:pic>
        <p:nvPicPr>
          <p:cNvPr id="5" name="Picture 4" descr="A picture containing map&#10;&#10;Description automatically generated">
            <a:extLst>
              <a:ext uri="{FF2B5EF4-FFF2-40B4-BE49-F238E27FC236}">
                <a16:creationId xmlns:a16="http://schemas.microsoft.com/office/drawing/2014/main" id="{1D0D5A9A-6B78-01F2-DD9C-4D5488ACBF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9788" y="2364580"/>
            <a:ext cx="5157787" cy="3272235"/>
          </a:xfrm>
          <a:prstGeom prst="rect">
            <a:avLst/>
          </a:prstGeom>
          <a:noFill/>
        </p:spPr>
      </p:pic>
      <p:pic>
        <p:nvPicPr>
          <p:cNvPr id="8" name="Picture 7" descr="Icon&#10;&#10;Description automatically generated with low confidence">
            <a:extLst>
              <a:ext uri="{FF2B5EF4-FFF2-40B4-BE49-F238E27FC236}">
                <a16:creationId xmlns:a16="http://schemas.microsoft.com/office/drawing/2014/main" id="{713B2DC5-7333-2231-77BC-1937DC91E49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72200" y="3058051"/>
            <a:ext cx="5183188" cy="2578636"/>
          </a:xfrm>
          <a:prstGeom prst="rect">
            <a:avLst/>
          </a:prstGeom>
          <a:noFill/>
        </p:spPr>
      </p:pic>
      <p:sp>
        <p:nvSpPr>
          <p:cNvPr id="6" name="TextBox 5">
            <a:extLst>
              <a:ext uri="{FF2B5EF4-FFF2-40B4-BE49-F238E27FC236}">
                <a16:creationId xmlns:a16="http://schemas.microsoft.com/office/drawing/2014/main" id="{8FB2F125-E23F-CC41-0BE1-69E7CF6C0044}"/>
              </a:ext>
            </a:extLst>
          </p:cNvPr>
          <p:cNvSpPr txBox="1"/>
          <p:nvPr/>
        </p:nvSpPr>
        <p:spPr>
          <a:xfrm>
            <a:off x="3538248" y="543676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nglishwithoutend.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19A9423C-8892-D741-1DED-E92DDBADCEE6}"/>
              </a:ext>
            </a:extLst>
          </p:cNvPr>
          <p:cNvSpPr txBox="1"/>
          <p:nvPr/>
        </p:nvSpPr>
        <p:spPr>
          <a:xfrm>
            <a:off x="9168572" y="5436632"/>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locs.xtec.cat/goingreen/2020/0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44012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FC50D-0A66-BDBC-436F-C28D474E499D}"/>
              </a:ext>
            </a:extLst>
          </p:cNvPr>
          <p:cNvSpPr>
            <a:spLocks noGrp="1"/>
          </p:cNvSpPr>
          <p:nvPr>
            <p:ph type="title"/>
          </p:nvPr>
        </p:nvSpPr>
        <p:spPr>
          <a:xfrm>
            <a:off x="0" y="18255"/>
            <a:ext cx="10515600" cy="1325563"/>
          </a:xfrm>
        </p:spPr>
        <p:txBody>
          <a:bodyPr anchor="ctr">
            <a:normAutofit/>
          </a:bodyPr>
          <a:lstStyle/>
          <a:p>
            <a:r>
              <a:rPr lang="en-GB" b="1"/>
              <a:t>Niche sustainable tourism</a:t>
            </a:r>
          </a:p>
        </p:txBody>
      </p:sp>
      <p:sp>
        <p:nvSpPr>
          <p:cNvPr id="3" name="Content Placeholder 2">
            <a:extLst>
              <a:ext uri="{FF2B5EF4-FFF2-40B4-BE49-F238E27FC236}">
                <a16:creationId xmlns:a16="http://schemas.microsoft.com/office/drawing/2014/main" id="{ABC377D1-2409-50FD-7EF3-7A11F010E378}"/>
              </a:ext>
            </a:extLst>
          </p:cNvPr>
          <p:cNvSpPr>
            <a:spLocks noGrp="1"/>
          </p:cNvSpPr>
          <p:nvPr>
            <p:ph sz="half" idx="1"/>
          </p:nvPr>
        </p:nvSpPr>
        <p:spPr>
          <a:xfrm>
            <a:off x="76200" y="1021838"/>
            <a:ext cx="7253748" cy="4351338"/>
          </a:xfrm>
        </p:spPr>
        <p:txBody>
          <a:bodyPr>
            <a:noAutofit/>
          </a:bodyPr>
          <a:lstStyle/>
          <a:p>
            <a:pPr>
              <a:lnSpc>
                <a:spcPct val="100000"/>
              </a:lnSpc>
            </a:pPr>
            <a:r>
              <a:rPr lang="en-GB" sz="2200" dirty="0"/>
              <a:t>Ecotourism saw the most significant increase of respondents within consumer surveys, growing by 5% between 2018 and 2021 (14% to 19%). </a:t>
            </a:r>
          </a:p>
          <a:p>
            <a:pPr>
              <a:lnSpc>
                <a:spcPct val="100000"/>
              </a:lnSpc>
            </a:pPr>
            <a:r>
              <a:rPr lang="en-GB" sz="2200" b="1" dirty="0"/>
              <a:t>Sustainable travel </a:t>
            </a:r>
            <a:r>
              <a:rPr lang="en-GB" sz="2200" dirty="0"/>
              <a:t>has become a significant issue within the travel industry, and there is a growth in the ‘responsible tourist’. </a:t>
            </a:r>
          </a:p>
          <a:p>
            <a:pPr>
              <a:lnSpc>
                <a:spcPct val="100000"/>
              </a:lnSpc>
            </a:pPr>
            <a:r>
              <a:rPr lang="en-GB" sz="2200" dirty="0"/>
              <a:t>Key public figures in popular culture such as David Attenborough have highlighted the impacts </a:t>
            </a:r>
            <a:r>
              <a:rPr lang="en-GB" sz="2200" b="1" dirty="0"/>
              <a:t>of human consumption on global warming</a:t>
            </a:r>
            <a:r>
              <a:rPr lang="en-GB" sz="2200" dirty="0"/>
              <a:t>. At the same time, activists such as Greta Thunberg have become a significant global influence, particularly on younger generations who are increasingly concerned about their future on the planet.</a:t>
            </a:r>
          </a:p>
        </p:txBody>
      </p:sp>
      <p:pic>
        <p:nvPicPr>
          <p:cNvPr id="4" name="Picture 3">
            <a:extLst>
              <a:ext uri="{FF2B5EF4-FFF2-40B4-BE49-F238E27FC236}">
                <a16:creationId xmlns:a16="http://schemas.microsoft.com/office/drawing/2014/main" id="{B13D1A87-1D23-FC34-5030-AA7C49867E30}"/>
              </a:ext>
            </a:extLst>
          </p:cNvPr>
          <p:cNvPicPr>
            <a:picLocks noChangeAspect="1"/>
          </p:cNvPicPr>
          <p:nvPr/>
        </p:nvPicPr>
        <p:blipFill rotWithShape="1">
          <a:blip r:embed="rId2"/>
          <a:srcRect l="25384" r="7632" b="-1"/>
          <a:stretch/>
        </p:blipFill>
        <p:spPr>
          <a:xfrm>
            <a:off x="7462684" y="1343818"/>
            <a:ext cx="4653116" cy="3907534"/>
          </a:xfrm>
          <a:prstGeom prst="rect">
            <a:avLst/>
          </a:prstGeom>
          <a:noFill/>
        </p:spPr>
      </p:pic>
    </p:spTree>
    <p:extLst>
      <p:ext uri="{BB962C8B-B14F-4D97-AF65-F5344CB8AC3E}">
        <p14:creationId xmlns:p14="http://schemas.microsoft.com/office/powerpoint/2010/main" val="416894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7F530-3B08-697C-9AA4-F95910B6BAC3}"/>
              </a:ext>
            </a:extLst>
          </p:cNvPr>
          <p:cNvSpPr>
            <a:spLocks noGrp="1"/>
          </p:cNvSpPr>
          <p:nvPr>
            <p:ph type="title"/>
          </p:nvPr>
        </p:nvSpPr>
        <p:spPr>
          <a:xfrm>
            <a:off x="0" y="18255"/>
            <a:ext cx="10515600" cy="1325563"/>
          </a:xfrm>
        </p:spPr>
        <p:txBody>
          <a:bodyPr anchor="ctr">
            <a:normAutofit/>
          </a:bodyPr>
          <a:lstStyle/>
          <a:p>
            <a:r>
              <a:rPr lang="en-GB" b="1"/>
              <a:t>Sustainable Tourism:</a:t>
            </a:r>
          </a:p>
        </p:txBody>
      </p:sp>
      <p:sp>
        <p:nvSpPr>
          <p:cNvPr id="3" name="Content Placeholder 2">
            <a:extLst>
              <a:ext uri="{FF2B5EF4-FFF2-40B4-BE49-F238E27FC236}">
                <a16:creationId xmlns:a16="http://schemas.microsoft.com/office/drawing/2014/main" id="{2619F077-80A0-E8BF-0B2D-32BAD3EF2DD9}"/>
              </a:ext>
            </a:extLst>
          </p:cNvPr>
          <p:cNvSpPr>
            <a:spLocks noGrp="1"/>
          </p:cNvSpPr>
          <p:nvPr>
            <p:ph sz="half" idx="1"/>
          </p:nvPr>
        </p:nvSpPr>
        <p:spPr>
          <a:xfrm>
            <a:off x="76199" y="1080832"/>
            <a:ext cx="7774782" cy="4351338"/>
          </a:xfrm>
        </p:spPr>
        <p:txBody>
          <a:bodyPr>
            <a:noAutofit/>
          </a:bodyPr>
          <a:lstStyle/>
          <a:p>
            <a:pPr>
              <a:lnSpc>
                <a:spcPct val="100000"/>
              </a:lnSpc>
            </a:pPr>
            <a:r>
              <a:rPr lang="en-GB" sz="2000"/>
              <a:t>Not similar to eco-tourism or green tourism, which focuses on protection and environmental implications, Sustainable tourism, is a way of doing things </a:t>
            </a:r>
            <a:r>
              <a:rPr lang="en-GB" sz="2000" b="1"/>
              <a:t>to protect and ensure the future of the local tourism industry</a:t>
            </a:r>
            <a:r>
              <a:rPr lang="en-GB" sz="2000"/>
              <a:t>. </a:t>
            </a:r>
          </a:p>
          <a:p>
            <a:pPr>
              <a:lnSpc>
                <a:spcPct val="100000"/>
              </a:lnSpc>
            </a:pPr>
            <a:r>
              <a:rPr lang="en-GB" sz="2000"/>
              <a:t>This niche of tourism is mainly directed towards striving to make </a:t>
            </a:r>
            <a:r>
              <a:rPr lang="en-GB" sz="2000" b="1"/>
              <a:t>as profound an influence as possible </a:t>
            </a:r>
            <a:r>
              <a:rPr lang="en-GB" sz="2000"/>
              <a:t>on the environment and local culture while helping to </a:t>
            </a:r>
            <a:r>
              <a:rPr lang="en-GB" sz="2000" b="1"/>
              <a:t>generate income and employment for the local market.</a:t>
            </a:r>
          </a:p>
          <a:p>
            <a:pPr>
              <a:lnSpc>
                <a:spcPct val="100000"/>
              </a:lnSpc>
            </a:pPr>
            <a:r>
              <a:rPr lang="en-GB" sz="2000" b="1" i="0">
                <a:effectLst/>
              </a:rPr>
              <a:t>Adventure Tourism:</a:t>
            </a:r>
            <a:r>
              <a:rPr lang="en-GB" sz="2000" b="0" i="0">
                <a:effectLst/>
              </a:rPr>
              <a:t> Travelling that involves exploration, and some amount of risk potentially come under Adventure Tourism. </a:t>
            </a:r>
          </a:p>
          <a:p>
            <a:pPr>
              <a:lnSpc>
                <a:spcPct val="100000"/>
              </a:lnSpc>
            </a:pPr>
            <a:r>
              <a:rPr lang="en-GB" sz="2000" b="0" i="0">
                <a:effectLst/>
              </a:rPr>
              <a:t>Under this segment, the audience is expected to possess </a:t>
            </a:r>
            <a:r>
              <a:rPr lang="en-GB" sz="2000" b="1" i="0">
                <a:effectLst/>
              </a:rPr>
              <a:t>specialised skills and the willingness </a:t>
            </a:r>
            <a:r>
              <a:rPr lang="en-GB" sz="2000" b="0" i="0">
                <a:effectLst/>
              </a:rPr>
              <a:t>to be under physical duress while undergoing, experience in this multifaceted dimension of tourism.</a:t>
            </a:r>
            <a:endParaRPr lang="en-GB" sz="2000"/>
          </a:p>
        </p:txBody>
      </p:sp>
      <p:pic>
        <p:nvPicPr>
          <p:cNvPr id="4" name="Picture 3">
            <a:extLst>
              <a:ext uri="{FF2B5EF4-FFF2-40B4-BE49-F238E27FC236}">
                <a16:creationId xmlns:a16="http://schemas.microsoft.com/office/drawing/2014/main" id="{04A2D927-1577-E01E-546F-E45FDB35BD43}"/>
              </a:ext>
            </a:extLst>
          </p:cNvPr>
          <p:cNvPicPr>
            <a:picLocks noChangeAspect="1"/>
          </p:cNvPicPr>
          <p:nvPr/>
        </p:nvPicPr>
        <p:blipFill rotWithShape="1">
          <a:blip r:embed="rId2"/>
          <a:srcRect l="10690" r="-3" b="-3"/>
          <a:stretch/>
        </p:blipFill>
        <p:spPr>
          <a:xfrm>
            <a:off x="8272462" y="1080832"/>
            <a:ext cx="3752389" cy="3151133"/>
          </a:xfrm>
          <a:prstGeom prst="rect">
            <a:avLst/>
          </a:prstGeom>
          <a:noFill/>
          <a:effectLst/>
        </p:spPr>
      </p:pic>
    </p:spTree>
    <p:extLst>
      <p:ext uri="{BB962C8B-B14F-4D97-AF65-F5344CB8AC3E}">
        <p14:creationId xmlns:p14="http://schemas.microsoft.com/office/powerpoint/2010/main" val="329680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15997-8186-F427-8C93-2AAC7E66CBE7}"/>
              </a:ext>
            </a:extLst>
          </p:cNvPr>
          <p:cNvSpPr>
            <a:spLocks noGrp="1"/>
          </p:cNvSpPr>
          <p:nvPr>
            <p:ph type="title"/>
          </p:nvPr>
        </p:nvSpPr>
        <p:spPr/>
        <p:txBody>
          <a:bodyPr/>
          <a:lstStyle/>
          <a:p>
            <a:r>
              <a:rPr lang="en-GB" dirty="0"/>
              <a:t>Pillars of Sustainability Economic </a:t>
            </a:r>
          </a:p>
        </p:txBody>
      </p:sp>
      <p:pic>
        <p:nvPicPr>
          <p:cNvPr id="4" name="Content Placeholder 3">
            <a:extLst>
              <a:ext uri="{FF2B5EF4-FFF2-40B4-BE49-F238E27FC236}">
                <a16:creationId xmlns:a16="http://schemas.microsoft.com/office/drawing/2014/main" id="{6962FE84-C5D3-2F0C-87F4-0E16A8375A0B}"/>
              </a:ext>
            </a:extLst>
          </p:cNvPr>
          <p:cNvPicPr>
            <a:picLocks noGrp="1" noChangeAspect="1"/>
          </p:cNvPicPr>
          <p:nvPr>
            <p:ph idx="1"/>
          </p:nvPr>
        </p:nvPicPr>
        <p:blipFill>
          <a:blip r:embed="rId2"/>
          <a:stretch>
            <a:fillRect/>
          </a:stretch>
        </p:blipFill>
        <p:spPr>
          <a:xfrm>
            <a:off x="6741459" y="1627888"/>
            <a:ext cx="6172200" cy="4114800"/>
          </a:xfrm>
          <a:prstGeom prst="rect">
            <a:avLst/>
          </a:prstGeom>
        </p:spPr>
      </p:pic>
      <p:sp>
        <p:nvSpPr>
          <p:cNvPr id="6" name="TextBox 5">
            <a:extLst>
              <a:ext uri="{FF2B5EF4-FFF2-40B4-BE49-F238E27FC236}">
                <a16:creationId xmlns:a16="http://schemas.microsoft.com/office/drawing/2014/main" id="{AB1D09BB-6C22-AD2A-EACE-2C358846CBB4}"/>
              </a:ext>
            </a:extLst>
          </p:cNvPr>
          <p:cNvSpPr txBox="1"/>
          <p:nvPr/>
        </p:nvSpPr>
        <p:spPr>
          <a:xfrm>
            <a:off x="648261" y="1627888"/>
            <a:ext cx="6457950" cy="3785652"/>
          </a:xfrm>
          <a:prstGeom prst="rect">
            <a:avLst/>
          </a:prstGeom>
          <a:noFill/>
        </p:spPr>
        <p:txBody>
          <a:bodyPr wrap="square">
            <a:spAutoFit/>
          </a:bodyPr>
          <a:lstStyle/>
          <a:p>
            <a:r>
              <a:rPr lang="en-GB" sz="2400" dirty="0"/>
              <a:t>Sustainability aims to create a harmonious balance between </a:t>
            </a:r>
            <a:r>
              <a:rPr lang="en-GB" sz="2400" b="1" dirty="0"/>
              <a:t>economic growth, environmental preservation, and social well-being. </a:t>
            </a:r>
          </a:p>
          <a:p>
            <a:r>
              <a:rPr lang="en-GB" sz="2400" dirty="0"/>
              <a:t>This holistic approach recognises </a:t>
            </a:r>
            <a:r>
              <a:rPr lang="en-GB" sz="2400" b="1" dirty="0"/>
              <a:t>that long-term prosperity depends on the interdependence of these three pillars</a:t>
            </a:r>
            <a:r>
              <a:rPr lang="en-GB" sz="2400" dirty="0"/>
              <a:t>.</a:t>
            </a:r>
          </a:p>
          <a:p>
            <a:r>
              <a:rPr lang="en-GB" sz="2400" b="0" i="0" dirty="0">
                <a:solidFill>
                  <a:srgbClr val="4D5156"/>
                </a:solidFill>
                <a:effectLst/>
              </a:rPr>
              <a:t>The economic, or governance, pillar of sustainability </a:t>
            </a:r>
            <a:r>
              <a:rPr lang="en-GB" sz="2400" b="0" i="0" dirty="0">
                <a:solidFill>
                  <a:srgbClr val="040C28"/>
                </a:solidFill>
                <a:effectLst/>
              </a:rPr>
              <a:t>involves practices such as </a:t>
            </a:r>
            <a:r>
              <a:rPr lang="en-GB" sz="2400" b="1" i="0" dirty="0">
                <a:solidFill>
                  <a:srgbClr val="040C28"/>
                </a:solidFill>
                <a:effectLst/>
              </a:rPr>
              <a:t>honest accounting, transparency, and regulatory compliance</a:t>
            </a:r>
            <a:endParaRPr lang="en-GB" sz="2400" b="1" dirty="0"/>
          </a:p>
        </p:txBody>
      </p:sp>
    </p:spTree>
    <p:extLst>
      <p:ext uri="{BB962C8B-B14F-4D97-AF65-F5344CB8AC3E}">
        <p14:creationId xmlns:p14="http://schemas.microsoft.com/office/powerpoint/2010/main" val="4045647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utler's Tourism Area Lifecycle Model Made SIMPLE">
            <a:hlinkClick r:id="" action="ppaction://media"/>
            <a:extLst>
              <a:ext uri="{FF2B5EF4-FFF2-40B4-BE49-F238E27FC236}">
                <a16:creationId xmlns:a16="http://schemas.microsoft.com/office/drawing/2014/main" id="{C973571A-08C5-C2EF-68C1-B686D921167E}"/>
              </a:ext>
            </a:extLst>
          </p:cNvPr>
          <p:cNvPicPr>
            <a:picLocks noRot="1" noChangeAspect="1"/>
          </p:cNvPicPr>
          <p:nvPr>
            <a:videoFile r:link="rId1"/>
          </p:nvPr>
        </p:nvPicPr>
        <p:blipFill>
          <a:blip r:embed="rId3"/>
          <a:stretch>
            <a:fillRect/>
          </a:stretch>
        </p:blipFill>
        <p:spPr>
          <a:xfrm>
            <a:off x="1699182" y="1381985"/>
            <a:ext cx="8019853" cy="4531217"/>
          </a:xfrm>
          <a:prstGeom prst="rect">
            <a:avLst/>
          </a:prstGeom>
        </p:spPr>
      </p:pic>
      <p:sp>
        <p:nvSpPr>
          <p:cNvPr id="4" name="TextBox 3">
            <a:extLst>
              <a:ext uri="{FF2B5EF4-FFF2-40B4-BE49-F238E27FC236}">
                <a16:creationId xmlns:a16="http://schemas.microsoft.com/office/drawing/2014/main" id="{E981E9DA-45D3-BD89-1BEF-4875951816D5}"/>
              </a:ext>
            </a:extLst>
          </p:cNvPr>
          <p:cNvSpPr txBox="1"/>
          <p:nvPr/>
        </p:nvSpPr>
        <p:spPr>
          <a:xfrm>
            <a:off x="1699182" y="616611"/>
            <a:ext cx="6094428" cy="707886"/>
          </a:xfrm>
          <a:prstGeom prst="rect">
            <a:avLst/>
          </a:prstGeom>
          <a:noFill/>
        </p:spPr>
        <p:txBody>
          <a:bodyPr wrap="square">
            <a:spAutoFit/>
          </a:bodyPr>
          <a:lstStyle/>
          <a:p>
            <a:r>
              <a:rPr lang="en-GB" sz="2000" b="1" dirty="0"/>
              <a:t>Butler's Tourism Area Lifecycle Model Made SIMPLE</a:t>
            </a:r>
          </a:p>
        </p:txBody>
      </p:sp>
    </p:spTree>
    <p:extLst>
      <p:ext uri="{BB962C8B-B14F-4D97-AF65-F5344CB8AC3E}">
        <p14:creationId xmlns:p14="http://schemas.microsoft.com/office/powerpoint/2010/main" val="1946823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B9082-BAFD-5DC0-41CC-CEF22721348F}"/>
              </a:ext>
            </a:extLst>
          </p:cNvPr>
          <p:cNvSpPr>
            <a:spLocks noGrp="1"/>
          </p:cNvSpPr>
          <p:nvPr>
            <p:ph type="title"/>
          </p:nvPr>
        </p:nvSpPr>
        <p:spPr>
          <a:xfrm>
            <a:off x="97705" y="18255"/>
            <a:ext cx="10515600" cy="1325563"/>
          </a:xfrm>
        </p:spPr>
        <p:txBody>
          <a:bodyPr anchor="ctr">
            <a:normAutofit/>
          </a:bodyPr>
          <a:lstStyle/>
          <a:p>
            <a:r>
              <a:rPr lang="en-GB" b="1"/>
              <a:t>Butler’s area lifecycle model </a:t>
            </a:r>
          </a:p>
        </p:txBody>
      </p:sp>
      <p:sp>
        <p:nvSpPr>
          <p:cNvPr id="3" name="Content Placeholder 2">
            <a:extLst>
              <a:ext uri="{FF2B5EF4-FFF2-40B4-BE49-F238E27FC236}">
                <a16:creationId xmlns:a16="http://schemas.microsoft.com/office/drawing/2014/main" id="{E4A6007E-DAAC-1479-B6EC-9D180AB98B40}"/>
              </a:ext>
            </a:extLst>
          </p:cNvPr>
          <p:cNvSpPr>
            <a:spLocks noGrp="1"/>
          </p:cNvSpPr>
          <p:nvPr>
            <p:ph sz="half" idx="1"/>
          </p:nvPr>
        </p:nvSpPr>
        <p:spPr>
          <a:xfrm>
            <a:off x="56099" y="1133182"/>
            <a:ext cx="5963702" cy="4752070"/>
          </a:xfrm>
        </p:spPr>
        <p:txBody>
          <a:bodyPr>
            <a:normAutofit/>
          </a:bodyPr>
          <a:lstStyle/>
          <a:p>
            <a:r>
              <a:rPr lang="en-GB" sz="1800" b="1" dirty="0"/>
              <a:t>Six stages of tourist evolution:</a:t>
            </a:r>
          </a:p>
          <a:p>
            <a:r>
              <a:rPr lang="en-GB" sz="1800" dirty="0"/>
              <a:t>Not static, fluid, changes, trends, external influences</a:t>
            </a:r>
          </a:p>
          <a:p>
            <a:r>
              <a:rPr lang="en-GB" sz="1800" b="1" dirty="0"/>
              <a:t>Exploration</a:t>
            </a:r>
            <a:r>
              <a:rPr lang="en-GB" sz="1800" dirty="0"/>
              <a:t>: beginning – tourist attraction primary stages, capitalise on it, planning journey start</a:t>
            </a:r>
          </a:p>
          <a:p>
            <a:r>
              <a:rPr lang="en-GB" sz="1800" b="1" dirty="0"/>
              <a:t>Involvement</a:t>
            </a:r>
            <a:r>
              <a:rPr lang="en-GB" sz="1800" dirty="0"/>
              <a:t> : investments, infrastructures, seasonality</a:t>
            </a:r>
          </a:p>
          <a:p>
            <a:r>
              <a:rPr lang="en-GB" sz="1800" b="1" dirty="0"/>
              <a:t>Development</a:t>
            </a:r>
            <a:r>
              <a:rPr lang="en-GB" sz="1800" dirty="0"/>
              <a:t> : building, planning , new attractions, hotels and hospitality, increase in DMC</a:t>
            </a:r>
          </a:p>
          <a:p>
            <a:r>
              <a:rPr lang="en-GB" sz="1800" b="1" dirty="0"/>
              <a:t>Consolidation </a:t>
            </a:r>
            <a:r>
              <a:rPr lang="en-GB" sz="1800" dirty="0"/>
              <a:t>: tourist growth, economy &amp; tourists, - discontent from locals</a:t>
            </a:r>
          </a:p>
          <a:p>
            <a:r>
              <a:rPr lang="en-GB" sz="1800" b="1" dirty="0"/>
              <a:t>Stagnation</a:t>
            </a:r>
            <a:r>
              <a:rPr lang="en-GB" sz="1800" dirty="0"/>
              <a:t>: beginning in decline in tourism, not fashionable or desirable, negative impacts: social, economic, sustainability</a:t>
            </a:r>
          </a:p>
          <a:p>
            <a:r>
              <a:rPr lang="en-GB" sz="1800" b="1" dirty="0"/>
              <a:t>Decline or rejuvenation </a:t>
            </a:r>
            <a:r>
              <a:rPr lang="en-GB" sz="1800" dirty="0"/>
              <a:t>: fix the problem or decline, rapid, war natural disasters</a:t>
            </a:r>
          </a:p>
          <a:p>
            <a:endParaRPr lang="en-GB" sz="1800" dirty="0"/>
          </a:p>
          <a:p>
            <a:endParaRPr lang="en-GB" sz="1500" dirty="0"/>
          </a:p>
        </p:txBody>
      </p:sp>
      <p:pic>
        <p:nvPicPr>
          <p:cNvPr id="4" name="Picture 3">
            <a:extLst>
              <a:ext uri="{FF2B5EF4-FFF2-40B4-BE49-F238E27FC236}">
                <a16:creationId xmlns:a16="http://schemas.microsoft.com/office/drawing/2014/main" id="{8416178C-7B7A-6E52-7F39-043CB17DDFA0}"/>
              </a:ext>
            </a:extLst>
          </p:cNvPr>
          <p:cNvPicPr>
            <a:picLocks noChangeAspect="1"/>
          </p:cNvPicPr>
          <p:nvPr/>
        </p:nvPicPr>
        <p:blipFill>
          <a:blip r:embed="rId2"/>
          <a:stretch>
            <a:fillRect/>
          </a:stretch>
        </p:blipFill>
        <p:spPr>
          <a:xfrm>
            <a:off x="6172200" y="1433945"/>
            <a:ext cx="5181600" cy="4102397"/>
          </a:xfrm>
          <a:prstGeom prst="rect">
            <a:avLst/>
          </a:prstGeom>
          <a:noFill/>
        </p:spPr>
      </p:pic>
    </p:spTree>
    <p:extLst>
      <p:ext uri="{BB962C8B-B14F-4D97-AF65-F5344CB8AC3E}">
        <p14:creationId xmlns:p14="http://schemas.microsoft.com/office/powerpoint/2010/main" val="3484213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B8073-0379-B82A-D441-57E786BC9108}"/>
              </a:ext>
            </a:extLst>
          </p:cNvPr>
          <p:cNvSpPr>
            <a:spLocks noGrp="1"/>
          </p:cNvSpPr>
          <p:nvPr>
            <p:ph type="title"/>
          </p:nvPr>
        </p:nvSpPr>
        <p:spPr>
          <a:xfrm>
            <a:off x="0" y="0"/>
            <a:ext cx="10515600" cy="1325563"/>
          </a:xfrm>
        </p:spPr>
        <p:txBody>
          <a:bodyPr/>
          <a:lstStyle/>
          <a:p>
            <a:r>
              <a:rPr lang="en-GB" dirty="0" err="1"/>
              <a:t>Plogs</a:t>
            </a:r>
            <a:r>
              <a:rPr lang="en-GB" dirty="0"/>
              <a:t> Tourism Typology </a:t>
            </a:r>
          </a:p>
        </p:txBody>
      </p:sp>
      <p:sp>
        <p:nvSpPr>
          <p:cNvPr id="3" name="Content Placeholder 2">
            <a:extLst>
              <a:ext uri="{FF2B5EF4-FFF2-40B4-BE49-F238E27FC236}">
                <a16:creationId xmlns:a16="http://schemas.microsoft.com/office/drawing/2014/main" id="{712AEA7D-3AD6-CF4A-4DC7-A6D39A949653}"/>
              </a:ext>
            </a:extLst>
          </p:cNvPr>
          <p:cNvSpPr>
            <a:spLocks noGrp="1"/>
          </p:cNvSpPr>
          <p:nvPr>
            <p:ph idx="1"/>
          </p:nvPr>
        </p:nvSpPr>
        <p:spPr>
          <a:xfrm>
            <a:off x="277218" y="1528306"/>
            <a:ext cx="10515600" cy="4333952"/>
          </a:xfrm>
        </p:spPr>
        <p:txBody>
          <a:bodyPr>
            <a:normAutofit fontScale="92500" lnSpcReduction="20000"/>
          </a:bodyPr>
          <a:lstStyle/>
          <a:p>
            <a:r>
              <a:rPr lang="en-GB" b="1" dirty="0"/>
              <a:t>Plog’s Tourism Typology</a:t>
            </a:r>
            <a:r>
              <a:rPr lang="en-GB" dirty="0"/>
              <a:t> is a classic model that explains why different types of tourists prefer different destinations. Developed by Stanley Plog, it links personality traits with travel behaviour.</a:t>
            </a:r>
          </a:p>
          <a:p>
            <a:r>
              <a:rPr lang="en-GB" b="1" dirty="0"/>
              <a:t>Plog’s Tourist Personality Types</a:t>
            </a:r>
          </a:p>
          <a:p>
            <a:r>
              <a:rPr lang="en-GB" dirty="0"/>
              <a:t>Plog places tourists on a spectrum:</a:t>
            </a:r>
          </a:p>
          <a:p>
            <a:r>
              <a:rPr lang="en-GB" b="1" dirty="0"/>
              <a:t>1. Psychocentric (Dependable)</a:t>
            </a:r>
          </a:p>
          <a:p>
            <a:r>
              <a:rPr lang="en-GB" dirty="0"/>
              <a:t>Prefer familiar, safe, and predictable destinations</a:t>
            </a:r>
          </a:p>
          <a:p>
            <a:r>
              <a:rPr lang="en-GB" dirty="0"/>
              <a:t>Like structured itineraries</a:t>
            </a:r>
          </a:p>
          <a:p>
            <a:r>
              <a:rPr lang="en-GB" dirty="0"/>
              <a:t>Comfortable with package tours</a:t>
            </a:r>
          </a:p>
          <a:p>
            <a:r>
              <a:rPr lang="en-GB" dirty="0"/>
              <a:t>Prefer well-developed tourism infrastructure</a:t>
            </a:r>
          </a:p>
          <a:p>
            <a:r>
              <a:rPr lang="en-GB" b="1" dirty="0"/>
              <a:t>Examples:</a:t>
            </a:r>
            <a:r>
              <a:rPr lang="en-GB" dirty="0"/>
              <a:t> Domestic travel, all-inclusive resorts, repeat visits</a:t>
            </a:r>
          </a:p>
          <a:p>
            <a:endParaRPr lang="en-GB" dirty="0"/>
          </a:p>
        </p:txBody>
      </p:sp>
    </p:spTree>
    <p:extLst>
      <p:ext uri="{BB962C8B-B14F-4D97-AF65-F5344CB8AC3E}">
        <p14:creationId xmlns:p14="http://schemas.microsoft.com/office/powerpoint/2010/main" val="3553983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622B8-189B-1B97-A238-2419D1E05E40}"/>
              </a:ext>
            </a:extLst>
          </p:cNvPr>
          <p:cNvSpPr>
            <a:spLocks noGrp="1"/>
          </p:cNvSpPr>
          <p:nvPr>
            <p:ph type="title"/>
          </p:nvPr>
        </p:nvSpPr>
        <p:spPr>
          <a:xfrm>
            <a:off x="117806" y="127379"/>
            <a:ext cx="10515600" cy="1325563"/>
          </a:xfrm>
        </p:spPr>
        <p:txBody>
          <a:bodyPr/>
          <a:lstStyle/>
          <a:p>
            <a:r>
              <a:rPr lang="en-GB" dirty="0"/>
              <a:t>Plog’s tourism typology</a:t>
            </a:r>
          </a:p>
        </p:txBody>
      </p:sp>
      <p:sp>
        <p:nvSpPr>
          <p:cNvPr id="3" name="Content Placeholder 2">
            <a:extLst>
              <a:ext uri="{FF2B5EF4-FFF2-40B4-BE49-F238E27FC236}">
                <a16:creationId xmlns:a16="http://schemas.microsoft.com/office/drawing/2014/main" id="{175AAA08-B464-87C5-E35B-D2213FE33DE6}"/>
              </a:ext>
            </a:extLst>
          </p:cNvPr>
          <p:cNvSpPr>
            <a:spLocks noGrp="1"/>
          </p:cNvSpPr>
          <p:nvPr>
            <p:ph idx="1"/>
          </p:nvPr>
        </p:nvSpPr>
        <p:spPr>
          <a:xfrm>
            <a:off x="117806" y="1452942"/>
            <a:ext cx="11235994" cy="4442975"/>
          </a:xfrm>
        </p:spPr>
        <p:txBody>
          <a:bodyPr>
            <a:normAutofit fontScale="92500" lnSpcReduction="20000"/>
          </a:bodyPr>
          <a:lstStyle/>
          <a:p>
            <a:r>
              <a:rPr lang="en-GB" b="1" dirty="0"/>
              <a:t>Allocentric (Venturer)</a:t>
            </a:r>
          </a:p>
          <a:p>
            <a:r>
              <a:rPr lang="en-GB" dirty="0"/>
              <a:t>Adventurous, curious, independent</a:t>
            </a:r>
          </a:p>
          <a:p>
            <a:r>
              <a:rPr lang="en-GB" dirty="0"/>
              <a:t>Seek new, unfamiliar, and sometimes challenging destinations</a:t>
            </a:r>
          </a:p>
          <a:p>
            <a:r>
              <a:rPr lang="en-GB" dirty="0"/>
              <a:t>Prefer flexible travel, often self-organized</a:t>
            </a:r>
          </a:p>
          <a:p>
            <a:r>
              <a:rPr lang="en-GB" dirty="0"/>
              <a:t>Enjoy exploring unique cultures</a:t>
            </a:r>
            <a:br>
              <a:rPr lang="en-GB" dirty="0"/>
            </a:br>
            <a:r>
              <a:rPr lang="en-GB" b="1" dirty="0"/>
              <a:t>Examples:</a:t>
            </a:r>
            <a:r>
              <a:rPr lang="en-GB" dirty="0"/>
              <a:t> Remote destinations, backpacking, trekking, cultural immersion trips</a:t>
            </a:r>
          </a:p>
          <a:p>
            <a:r>
              <a:rPr lang="en-GB" b="1" dirty="0"/>
              <a:t>Mid-centric (The Majority)</a:t>
            </a:r>
          </a:p>
          <a:p>
            <a:r>
              <a:rPr lang="en-GB" dirty="0"/>
              <a:t>Fall between the two extremes</a:t>
            </a:r>
          </a:p>
          <a:p>
            <a:r>
              <a:rPr lang="en-GB" dirty="0"/>
              <a:t>Enjoy both comfort and some level of exploration</a:t>
            </a:r>
          </a:p>
          <a:p>
            <a:r>
              <a:rPr lang="en-GB" dirty="0"/>
              <a:t>Might try new destinations but still appreciate structure</a:t>
            </a:r>
            <a:br>
              <a:rPr lang="en-GB" dirty="0"/>
            </a:br>
            <a:r>
              <a:rPr lang="en-GB" b="1" dirty="0"/>
              <a:t>Examples:</a:t>
            </a:r>
            <a:r>
              <a:rPr lang="en-GB" dirty="0"/>
              <a:t> Popular international destinations (e.g., Europe trips, city breaks)</a:t>
            </a:r>
          </a:p>
          <a:p>
            <a:endParaRPr lang="en-GB" dirty="0"/>
          </a:p>
        </p:txBody>
      </p:sp>
    </p:spTree>
    <p:extLst>
      <p:ext uri="{BB962C8B-B14F-4D97-AF65-F5344CB8AC3E}">
        <p14:creationId xmlns:p14="http://schemas.microsoft.com/office/powerpoint/2010/main" val="145558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F844-B196-F382-B5F8-BCBA04D8357D}"/>
              </a:ext>
            </a:extLst>
          </p:cNvPr>
          <p:cNvSpPr>
            <a:spLocks noGrp="1"/>
          </p:cNvSpPr>
          <p:nvPr>
            <p:ph type="title"/>
          </p:nvPr>
        </p:nvSpPr>
        <p:spPr/>
        <p:txBody>
          <a:bodyPr/>
          <a:lstStyle/>
          <a:p>
            <a:r>
              <a:rPr lang="en-GB" dirty="0"/>
              <a:t>Why Plog’s Model Matters in Tourism</a:t>
            </a:r>
            <a:br>
              <a:rPr lang="en-GB" dirty="0"/>
            </a:br>
            <a:endParaRPr lang="en-GB" dirty="0"/>
          </a:p>
        </p:txBody>
      </p:sp>
      <p:pic>
        <p:nvPicPr>
          <p:cNvPr id="4" name="Content Placeholder 3">
            <a:extLst>
              <a:ext uri="{FF2B5EF4-FFF2-40B4-BE49-F238E27FC236}">
                <a16:creationId xmlns:a16="http://schemas.microsoft.com/office/drawing/2014/main" id="{A2425921-6F6F-B62D-A713-64D7822158DB}"/>
              </a:ext>
            </a:extLst>
          </p:cNvPr>
          <p:cNvPicPr>
            <a:picLocks noGrp="1" noChangeAspect="1"/>
          </p:cNvPicPr>
          <p:nvPr>
            <p:ph idx="1"/>
          </p:nvPr>
        </p:nvPicPr>
        <p:blipFill>
          <a:blip r:embed="rId2"/>
          <a:stretch>
            <a:fillRect/>
          </a:stretch>
        </p:blipFill>
        <p:spPr>
          <a:xfrm>
            <a:off x="4941721" y="1949041"/>
            <a:ext cx="7065682" cy="3640138"/>
          </a:xfrm>
          <a:prstGeom prst="rect">
            <a:avLst/>
          </a:prstGeom>
        </p:spPr>
      </p:pic>
      <p:sp>
        <p:nvSpPr>
          <p:cNvPr id="6" name="TextBox 5">
            <a:extLst>
              <a:ext uri="{FF2B5EF4-FFF2-40B4-BE49-F238E27FC236}">
                <a16:creationId xmlns:a16="http://schemas.microsoft.com/office/drawing/2014/main" id="{0F481753-E253-021A-C6D6-80CEEEDE2376}"/>
              </a:ext>
            </a:extLst>
          </p:cNvPr>
          <p:cNvSpPr txBox="1"/>
          <p:nvPr/>
        </p:nvSpPr>
        <p:spPr>
          <a:xfrm>
            <a:off x="276751" y="2291782"/>
            <a:ext cx="4211102" cy="3046988"/>
          </a:xfrm>
          <a:prstGeom prst="rect">
            <a:avLst/>
          </a:prstGeom>
          <a:noFill/>
        </p:spPr>
        <p:txBody>
          <a:bodyPr wrap="square">
            <a:spAutoFit/>
          </a:bodyPr>
          <a:lstStyle/>
          <a:p>
            <a:pPr marL="342900" indent="-342900">
              <a:buFont typeface="Arial" panose="020B0604020202020204" pitchFamily="34" charset="0"/>
              <a:buChar char="•"/>
            </a:pPr>
            <a:r>
              <a:rPr lang="en-GB" sz="2400" dirty="0"/>
              <a:t>It helps tourism businesses and destination managers to:</a:t>
            </a:r>
          </a:p>
          <a:p>
            <a:pPr marL="342900" indent="-342900">
              <a:buFont typeface="Arial" panose="020B0604020202020204" pitchFamily="34" charset="0"/>
              <a:buChar char="•"/>
            </a:pPr>
            <a:r>
              <a:rPr lang="en-GB" sz="2400" dirty="0"/>
              <a:t>Understand target markets</a:t>
            </a:r>
          </a:p>
          <a:p>
            <a:pPr marL="342900" indent="-342900">
              <a:buFont typeface="Arial" panose="020B0604020202020204" pitchFamily="34" charset="0"/>
              <a:buChar char="•"/>
            </a:pPr>
            <a:r>
              <a:rPr lang="en-GB" sz="2400" dirty="0"/>
              <a:t>Develop suitable products and experiences</a:t>
            </a:r>
          </a:p>
          <a:p>
            <a:pPr marL="342900" indent="-342900">
              <a:buFont typeface="Arial" panose="020B0604020202020204" pitchFamily="34" charset="0"/>
              <a:buChar char="•"/>
            </a:pPr>
            <a:r>
              <a:rPr lang="en-GB" sz="2400" dirty="0"/>
              <a:t>Improve marketing strategies</a:t>
            </a:r>
          </a:p>
          <a:p>
            <a:pPr marL="342900" indent="-342900">
              <a:buFont typeface="Arial" panose="020B0604020202020204" pitchFamily="34" charset="0"/>
              <a:buChar char="•"/>
            </a:pPr>
            <a:r>
              <a:rPr lang="en-GB" sz="2400" dirty="0"/>
              <a:t>Align destination branding with tourist personalities</a:t>
            </a:r>
          </a:p>
        </p:txBody>
      </p:sp>
    </p:spTree>
    <p:extLst>
      <p:ext uri="{BB962C8B-B14F-4D97-AF65-F5344CB8AC3E}">
        <p14:creationId xmlns:p14="http://schemas.microsoft.com/office/powerpoint/2010/main" val="864421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EFB16-F29F-6602-E37D-108D376B10A7}"/>
              </a:ext>
            </a:extLst>
          </p:cNvPr>
          <p:cNvSpPr>
            <a:spLocks noGrp="1"/>
          </p:cNvSpPr>
          <p:nvPr>
            <p:ph type="title"/>
          </p:nvPr>
        </p:nvSpPr>
        <p:spPr>
          <a:xfrm>
            <a:off x="81643" y="43998"/>
            <a:ext cx="10515600" cy="1325563"/>
          </a:xfrm>
        </p:spPr>
        <p:txBody>
          <a:bodyPr/>
          <a:lstStyle/>
          <a:p>
            <a:r>
              <a:rPr lang="en-GB" dirty="0"/>
              <a:t>Cohen’s Tourist Typology (1972)</a:t>
            </a:r>
          </a:p>
        </p:txBody>
      </p:sp>
      <p:sp>
        <p:nvSpPr>
          <p:cNvPr id="3" name="Content Placeholder 2">
            <a:extLst>
              <a:ext uri="{FF2B5EF4-FFF2-40B4-BE49-F238E27FC236}">
                <a16:creationId xmlns:a16="http://schemas.microsoft.com/office/drawing/2014/main" id="{10E7B2B6-643F-6ECF-7133-5210A586676E}"/>
              </a:ext>
            </a:extLst>
          </p:cNvPr>
          <p:cNvSpPr>
            <a:spLocks noGrp="1"/>
          </p:cNvSpPr>
          <p:nvPr>
            <p:ph idx="1"/>
          </p:nvPr>
        </p:nvSpPr>
        <p:spPr>
          <a:xfrm>
            <a:off x="315686" y="1690689"/>
            <a:ext cx="7336971" cy="4231140"/>
          </a:xfrm>
        </p:spPr>
        <p:txBody>
          <a:bodyPr>
            <a:normAutofit fontScale="92500" lnSpcReduction="10000"/>
          </a:bodyPr>
          <a:lstStyle/>
          <a:p>
            <a:r>
              <a:rPr lang="en-GB" dirty="0"/>
              <a:t>Cohen identified </a:t>
            </a:r>
            <a:r>
              <a:rPr lang="en-GB" b="1" dirty="0"/>
              <a:t>four types of tourists</a:t>
            </a:r>
            <a:r>
              <a:rPr lang="en-GB" dirty="0"/>
              <a:t>, based on how much novelty or familiarity they seek when travelling.</a:t>
            </a:r>
          </a:p>
          <a:p>
            <a:pPr marL="0" indent="0">
              <a:buNone/>
            </a:pPr>
            <a:r>
              <a:rPr lang="en-GB" b="1" dirty="0"/>
              <a:t>Organised Mass Tourist</a:t>
            </a:r>
          </a:p>
          <a:p>
            <a:r>
              <a:rPr lang="en-GB" dirty="0"/>
              <a:t>Highly structured, pre-packaged holidays</a:t>
            </a:r>
          </a:p>
          <a:p>
            <a:r>
              <a:rPr lang="en-GB" dirty="0"/>
              <a:t>Little flexibility</a:t>
            </a:r>
          </a:p>
          <a:p>
            <a:r>
              <a:rPr lang="en-GB" dirty="0"/>
              <a:t>Travel in groups</a:t>
            </a:r>
          </a:p>
          <a:p>
            <a:r>
              <a:rPr lang="en-GB" dirty="0"/>
              <a:t>Familiar environment (hotels, food, activities)</a:t>
            </a:r>
          </a:p>
          <a:p>
            <a:r>
              <a:rPr lang="en-GB" dirty="0"/>
              <a:t>Limited interaction with locals</a:t>
            </a:r>
            <a:br>
              <a:rPr lang="en-GB" dirty="0"/>
            </a:br>
            <a:r>
              <a:rPr lang="en-GB" b="1" dirty="0"/>
              <a:t>Example:</a:t>
            </a:r>
            <a:r>
              <a:rPr lang="en-GB" dirty="0"/>
              <a:t> Cruise tours, package holidays to resorts</a:t>
            </a:r>
          </a:p>
          <a:p>
            <a:endParaRPr lang="en-GB" dirty="0"/>
          </a:p>
        </p:txBody>
      </p:sp>
      <p:pic>
        <p:nvPicPr>
          <p:cNvPr id="4" name="Picture 3">
            <a:extLst>
              <a:ext uri="{FF2B5EF4-FFF2-40B4-BE49-F238E27FC236}">
                <a16:creationId xmlns:a16="http://schemas.microsoft.com/office/drawing/2014/main" id="{0D1C3F6F-C884-C679-35A6-DFAFC7EF9F73}"/>
              </a:ext>
            </a:extLst>
          </p:cNvPr>
          <p:cNvPicPr>
            <a:picLocks noChangeAspect="1"/>
          </p:cNvPicPr>
          <p:nvPr/>
        </p:nvPicPr>
        <p:blipFill>
          <a:blip r:embed="rId2"/>
          <a:stretch>
            <a:fillRect/>
          </a:stretch>
        </p:blipFill>
        <p:spPr>
          <a:xfrm>
            <a:off x="7727577" y="0"/>
            <a:ext cx="4226218" cy="6858000"/>
          </a:xfrm>
          <a:prstGeom prst="rect">
            <a:avLst/>
          </a:prstGeom>
        </p:spPr>
      </p:pic>
    </p:spTree>
    <p:extLst>
      <p:ext uri="{BB962C8B-B14F-4D97-AF65-F5344CB8AC3E}">
        <p14:creationId xmlns:p14="http://schemas.microsoft.com/office/powerpoint/2010/main" val="1223345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9BCB1-CD46-86B7-D41E-C8939E8EE7E9}"/>
              </a:ext>
            </a:extLst>
          </p:cNvPr>
          <p:cNvSpPr>
            <a:spLocks noGrp="1"/>
          </p:cNvSpPr>
          <p:nvPr>
            <p:ph type="title"/>
          </p:nvPr>
        </p:nvSpPr>
        <p:spPr/>
        <p:txBody>
          <a:bodyPr/>
          <a:lstStyle/>
          <a:p>
            <a:r>
              <a:rPr lang="en-GB" dirty="0"/>
              <a:t>Cohen</a:t>
            </a:r>
          </a:p>
        </p:txBody>
      </p:sp>
      <p:sp>
        <p:nvSpPr>
          <p:cNvPr id="3" name="Content Placeholder 2">
            <a:extLst>
              <a:ext uri="{FF2B5EF4-FFF2-40B4-BE49-F238E27FC236}">
                <a16:creationId xmlns:a16="http://schemas.microsoft.com/office/drawing/2014/main" id="{A35D2D40-DAF6-0B4A-E867-FDA7C0479A74}"/>
              </a:ext>
            </a:extLst>
          </p:cNvPr>
          <p:cNvSpPr>
            <a:spLocks noGrp="1"/>
          </p:cNvSpPr>
          <p:nvPr>
            <p:ph idx="1"/>
          </p:nvPr>
        </p:nvSpPr>
        <p:spPr>
          <a:xfrm>
            <a:off x="250372" y="1594758"/>
            <a:ext cx="8632372" cy="3871766"/>
          </a:xfrm>
        </p:spPr>
        <p:txBody>
          <a:bodyPr>
            <a:normAutofit fontScale="62500" lnSpcReduction="20000"/>
          </a:bodyPr>
          <a:lstStyle/>
          <a:p>
            <a:r>
              <a:rPr lang="en-GB" sz="3400" b="1" dirty="0"/>
              <a:t>Individual Mass Tourist</a:t>
            </a:r>
          </a:p>
          <a:p>
            <a:r>
              <a:rPr lang="en-GB" sz="3400" dirty="0"/>
              <a:t>Similar to organised, but more flexibility</a:t>
            </a:r>
          </a:p>
          <a:p>
            <a:r>
              <a:rPr lang="en-GB" sz="3400" dirty="0"/>
              <a:t>Use mass tourism infrastructure</a:t>
            </a:r>
          </a:p>
          <a:p>
            <a:r>
              <a:rPr lang="en-GB" sz="3400" dirty="0"/>
              <a:t>Can choose activities but still rely on tourism services</a:t>
            </a:r>
            <a:br>
              <a:rPr lang="en-GB" sz="3400" dirty="0"/>
            </a:br>
            <a:r>
              <a:rPr lang="en-GB" sz="3400" b="1" dirty="0"/>
              <a:t>Example:</a:t>
            </a:r>
            <a:r>
              <a:rPr lang="en-GB" sz="3400" dirty="0"/>
              <a:t> Flight + hotel packages, guided optional tours</a:t>
            </a:r>
          </a:p>
          <a:p>
            <a:r>
              <a:rPr lang="en-GB" sz="3400" b="1" dirty="0"/>
              <a:t> Explorer</a:t>
            </a:r>
          </a:p>
          <a:p>
            <a:r>
              <a:rPr lang="en-GB" sz="3400" dirty="0"/>
              <a:t>Travels independently</a:t>
            </a:r>
          </a:p>
          <a:p>
            <a:r>
              <a:rPr lang="en-GB" sz="3400" dirty="0"/>
              <a:t>Avoids touristy areas</a:t>
            </a:r>
          </a:p>
          <a:p>
            <a:r>
              <a:rPr lang="en-GB" sz="3400" dirty="0"/>
              <a:t>Seeks novelty but stays within safe limits</a:t>
            </a:r>
          </a:p>
          <a:p>
            <a:r>
              <a:rPr lang="en-GB" sz="3400" dirty="0"/>
              <a:t>Open to local experiences, but with a “safety net”</a:t>
            </a:r>
            <a:br>
              <a:rPr lang="en-GB" sz="3400" dirty="0"/>
            </a:br>
            <a:r>
              <a:rPr lang="en-GB" sz="3400" b="1" dirty="0"/>
              <a:t>Example:</a:t>
            </a:r>
            <a:r>
              <a:rPr lang="en-GB" sz="3400" dirty="0"/>
              <a:t> Independent travel with pre-booked accommodation, cultural immersion trips</a:t>
            </a:r>
          </a:p>
          <a:p>
            <a:endParaRPr lang="en-GB" dirty="0"/>
          </a:p>
        </p:txBody>
      </p:sp>
      <p:pic>
        <p:nvPicPr>
          <p:cNvPr id="4" name="Picture 3">
            <a:extLst>
              <a:ext uri="{FF2B5EF4-FFF2-40B4-BE49-F238E27FC236}">
                <a16:creationId xmlns:a16="http://schemas.microsoft.com/office/drawing/2014/main" id="{BECF4649-843A-589E-21C7-D6293A27152A}"/>
              </a:ext>
            </a:extLst>
          </p:cNvPr>
          <p:cNvPicPr>
            <a:picLocks noChangeAspect="1"/>
          </p:cNvPicPr>
          <p:nvPr/>
        </p:nvPicPr>
        <p:blipFill>
          <a:blip r:embed="rId2"/>
          <a:stretch>
            <a:fillRect/>
          </a:stretch>
        </p:blipFill>
        <p:spPr>
          <a:xfrm>
            <a:off x="8817428" y="239486"/>
            <a:ext cx="2743200" cy="6618514"/>
          </a:xfrm>
          <a:prstGeom prst="rect">
            <a:avLst/>
          </a:prstGeom>
        </p:spPr>
      </p:pic>
    </p:spTree>
    <p:extLst>
      <p:ext uri="{BB962C8B-B14F-4D97-AF65-F5344CB8AC3E}">
        <p14:creationId xmlns:p14="http://schemas.microsoft.com/office/powerpoint/2010/main" val="306892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D1B0-A88E-1846-F454-8ACD90D94505}"/>
              </a:ext>
            </a:extLst>
          </p:cNvPr>
          <p:cNvSpPr>
            <a:spLocks noGrp="1"/>
          </p:cNvSpPr>
          <p:nvPr>
            <p:ph type="title"/>
          </p:nvPr>
        </p:nvSpPr>
        <p:spPr>
          <a:xfrm>
            <a:off x="157843" y="140154"/>
            <a:ext cx="10515600" cy="1325563"/>
          </a:xfrm>
        </p:spPr>
        <p:txBody>
          <a:bodyPr/>
          <a:lstStyle/>
          <a:p>
            <a:r>
              <a:rPr lang="en-GB" dirty="0"/>
              <a:t>Cohen</a:t>
            </a:r>
          </a:p>
        </p:txBody>
      </p:sp>
      <p:sp>
        <p:nvSpPr>
          <p:cNvPr id="3" name="Content Placeholder 2">
            <a:extLst>
              <a:ext uri="{FF2B5EF4-FFF2-40B4-BE49-F238E27FC236}">
                <a16:creationId xmlns:a16="http://schemas.microsoft.com/office/drawing/2014/main" id="{A5EE55EB-6037-E313-827D-B7505543E46C}"/>
              </a:ext>
            </a:extLst>
          </p:cNvPr>
          <p:cNvSpPr>
            <a:spLocks noGrp="1"/>
          </p:cNvSpPr>
          <p:nvPr>
            <p:ph idx="1"/>
          </p:nvPr>
        </p:nvSpPr>
        <p:spPr>
          <a:xfrm>
            <a:off x="195943" y="2135868"/>
            <a:ext cx="9013371" cy="3867603"/>
          </a:xfrm>
        </p:spPr>
        <p:txBody>
          <a:bodyPr>
            <a:normAutofit fontScale="92500" lnSpcReduction="20000"/>
          </a:bodyPr>
          <a:lstStyle/>
          <a:p>
            <a:r>
              <a:rPr lang="en-GB" b="1" dirty="0"/>
              <a:t>Drifter</a:t>
            </a:r>
          </a:p>
          <a:p>
            <a:r>
              <a:rPr lang="en-GB" dirty="0"/>
              <a:t>Fully independent, avoids commercial tourism</a:t>
            </a:r>
          </a:p>
          <a:p>
            <a:r>
              <a:rPr lang="en-GB" dirty="0"/>
              <a:t>No fixed itinerary</a:t>
            </a:r>
          </a:p>
          <a:p>
            <a:r>
              <a:rPr lang="en-GB" dirty="0"/>
              <a:t>Seeks complete immersion in local culture</a:t>
            </a:r>
          </a:p>
          <a:p>
            <a:r>
              <a:rPr lang="en-GB" dirty="0"/>
              <a:t>High desire for novelty and adventure</a:t>
            </a:r>
            <a:br>
              <a:rPr lang="en-GB" dirty="0"/>
            </a:br>
            <a:r>
              <a:rPr lang="en-GB" b="1" dirty="0"/>
              <a:t>Example:</a:t>
            </a:r>
            <a:r>
              <a:rPr lang="en-GB" dirty="0"/>
              <a:t> Long-term backpackers, off-the-grid travellers</a:t>
            </a:r>
          </a:p>
          <a:p>
            <a:endParaRPr lang="en-GB" dirty="0"/>
          </a:p>
          <a:p>
            <a:r>
              <a:rPr lang="en-GB" dirty="0"/>
              <a:t>Cohen’s model runs on a familiarity–novelty spectrum:</a:t>
            </a:r>
          </a:p>
          <a:p>
            <a:r>
              <a:rPr lang="en-GB" dirty="0"/>
              <a:t>Mass tourists seek familiarity → Explorers and drifters seek novelty.</a:t>
            </a:r>
          </a:p>
        </p:txBody>
      </p:sp>
      <p:pic>
        <p:nvPicPr>
          <p:cNvPr id="4" name="Picture 3">
            <a:extLst>
              <a:ext uri="{FF2B5EF4-FFF2-40B4-BE49-F238E27FC236}">
                <a16:creationId xmlns:a16="http://schemas.microsoft.com/office/drawing/2014/main" id="{15EB443E-B790-4518-EBB2-1E1F48B59B15}"/>
              </a:ext>
            </a:extLst>
          </p:cNvPr>
          <p:cNvPicPr>
            <a:picLocks noChangeAspect="1"/>
          </p:cNvPicPr>
          <p:nvPr/>
        </p:nvPicPr>
        <p:blipFill>
          <a:blip r:embed="rId2"/>
          <a:stretch>
            <a:fillRect/>
          </a:stretch>
        </p:blipFill>
        <p:spPr>
          <a:xfrm>
            <a:off x="5181600" y="140154"/>
            <a:ext cx="6553200" cy="2194831"/>
          </a:xfrm>
          <a:prstGeom prst="rect">
            <a:avLst/>
          </a:prstGeom>
        </p:spPr>
      </p:pic>
    </p:spTree>
    <p:extLst>
      <p:ext uri="{BB962C8B-B14F-4D97-AF65-F5344CB8AC3E}">
        <p14:creationId xmlns:p14="http://schemas.microsoft.com/office/powerpoint/2010/main" val="3484748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12134-357D-05ED-704B-72E392B39B5A}"/>
              </a:ext>
            </a:extLst>
          </p:cNvPr>
          <p:cNvSpPr>
            <a:spLocks noGrp="1"/>
          </p:cNvSpPr>
          <p:nvPr>
            <p:ph type="title"/>
          </p:nvPr>
        </p:nvSpPr>
        <p:spPr/>
        <p:txBody>
          <a:bodyPr anchor="ctr">
            <a:normAutofit/>
          </a:bodyPr>
          <a:lstStyle/>
          <a:p>
            <a:r>
              <a:rPr lang="en-GB" b="1"/>
              <a:t>Big Tech and Climate Action – Real Change or Greenwashing?</a:t>
            </a:r>
          </a:p>
        </p:txBody>
      </p:sp>
      <p:sp>
        <p:nvSpPr>
          <p:cNvPr id="3" name="Content Placeholder 2">
            <a:extLst>
              <a:ext uri="{FF2B5EF4-FFF2-40B4-BE49-F238E27FC236}">
                <a16:creationId xmlns:a16="http://schemas.microsoft.com/office/drawing/2014/main" id="{A1FA61E2-F5A8-F174-43B6-BEC47EB623CE}"/>
              </a:ext>
            </a:extLst>
          </p:cNvPr>
          <p:cNvSpPr>
            <a:spLocks noGrp="1"/>
          </p:cNvSpPr>
          <p:nvPr>
            <p:ph sz="half" idx="1"/>
          </p:nvPr>
        </p:nvSpPr>
        <p:spPr/>
        <p:txBody>
          <a:bodyPr>
            <a:normAutofit/>
          </a:bodyPr>
          <a:lstStyle/>
          <a:p>
            <a:r>
              <a:rPr lang="en-GB" dirty="0">
                <a:hlinkClick r:id="rId2"/>
              </a:rPr>
              <a:t>https://tech.co/news/big-tech-climate-action-change-greenwashing-2020-02#:~:text=Updated%20on%20February%2021%2C%202020%20This%20week%2C%20Jeff,greenwashing%20its%20image%20rather%20than%20enacting%20real%20change</a:t>
            </a:r>
            <a:r>
              <a:rPr lang="en-GB" dirty="0"/>
              <a:t>.</a:t>
            </a:r>
          </a:p>
          <a:p>
            <a:endParaRPr lang="en-GB" dirty="0"/>
          </a:p>
          <a:p>
            <a:endParaRPr lang="en-GB" dirty="0"/>
          </a:p>
        </p:txBody>
      </p:sp>
      <p:pic>
        <p:nvPicPr>
          <p:cNvPr id="8" name="Picture 7">
            <a:extLst>
              <a:ext uri="{FF2B5EF4-FFF2-40B4-BE49-F238E27FC236}">
                <a16:creationId xmlns:a16="http://schemas.microsoft.com/office/drawing/2014/main" id="{9D9EA858-AA8D-8F65-8EF3-55674474C4F3}"/>
              </a:ext>
            </a:extLst>
          </p:cNvPr>
          <p:cNvPicPr>
            <a:picLocks noChangeAspect="1"/>
          </p:cNvPicPr>
          <p:nvPr/>
        </p:nvPicPr>
        <p:blipFill>
          <a:blip r:embed="rId3"/>
          <a:srcRect t="43646" r="31463"/>
          <a:stretch/>
        </p:blipFill>
        <p:spPr>
          <a:xfrm>
            <a:off x="6096000" y="982098"/>
            <a:ext cx="5955825" cy="51977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68214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373" y="98163"/>
            <a:ext cx="7083332" cy="1917518"/>
          </a:xfrm>
        </p:spPr>
        <p:txBody>
          <a:bodyPr>
            <a:normAutofit/>
          </a:bodyPr>
          <a:lstStyle/>
          <a:p>
            <a:r>
              <a:rPr lang="en-GB" sz="4000" b="1" dirty="0">
                <a:latin typeface="+mn-lt"/>
              </a:rPr>
              <a:t>Is Mass Tourism Destroying Cities </a:t>
            </a:r>
          </a:p>
        </p:txBody>
      </p:sp>
      <p:sp>
        <p:nvSpPr>
          <p:cNvPr id="3" name="Content Placeholder 2"/>
          <p:cNvSpPr>
            <a:spLocks noGrp="1"/>
          </p:cNvSpPr>
          <p:nvPr>
            <p:ph idx="1"/>
          </p:nvPr>
        </p:nvSpPr>
        <p:spPr>
          <a:xfrm>
            <a:off x="763153" y="1780708"/>
            <a:ext cx="6654993" cy="453819"/>
          </a:xfrm>
        </p:spPr>
        <p:txBody>
          <a:bodyPr anchor="t">
            <a:normAutofit/>
          </a:bodyPr>
          <a:lstStyle/>
          <a:p>
            <a:r>
              <a:rPr lang="en-GB" sz="1800" dirty="0">
                <a:hlinkClick r:id="rId3"/>
              </a:rPr>
              <a:t>https://www.youtube.com/watch?v=Vyt1HdR4uLw</a:t>
            </a:r>
            <a:endParaRPr lang="en-GB" sz="1800" dirty="0"/>
          </a:p>
          <a:p>
            <a:endParaRPr lang="en-GB" sz="1800" dirty="0"/>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6652" r="7739" b="1"/>
          <a:stretch/>
        </p:blipFill>
        <p:spPr>
          <a:xfrm>
            <a:off x="7853983" y="-2"/>
            <a:ext cx="4329965" cy="3793338"/>
          </a:xfrm>
          <a:custGeom>
            <a:avLst/>
            <a:gdLst/>
            <a:ahLst/>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r="33247" b="3"/>
          <a:stretch/>
        </p:blipFill>
        <p:spPr>
          <a:xfrm>
            <a:off x="7227827" y="2440120"/>
            <a:ext cx="3197072" cy="3197072"/>
          </a:xfrm>
          <a:custGeom>
            <a:avLst/>
            <a:gdLst/>
            <a:ahLst/>
            <a:cxnLst/>
            <a:rect l="l" t="t" r="r" b="b"/>
            <a:pathLst>
              <a:path w="3197072" h="3197072">
                <a:moveTo>
                  <a:pt x="1598536" y="179835"/>
                </a:moveTo>
                <a:cubicBezTo>
                  <a:pt x="2382063" y="179835"/>
                  <a:pt x="3017237" y="815009"/>
                  <a:pt x="3017237" y="1598536"/>
                </a:cubicBezTo>
                <a:cubicBezTo>
                  <a:pt x="3017237" y="2382063"/>
                  <a:pt x="2382063" y="3017237"/>
                  <a:pt x="1598536" y="3017237"/>
                </a:cubicBezTo>
                <a:cubicBezTo>
                  <a:pt x="815009" y="3017237"/>
                  <a:pt x="179836" y="2382063"/>
                  <a:pt x="179836" y="1598536"/>
                </a:cubicBezTo>
                <a:cubicBezTo>
                  <a:pt x="179836" y="815009"/>
                  <a:pt x="815009" y="179835"/>
                  <a:pt x="1598536" y="179835"/>
                </a:cubicBezTo>
                <a:close/>
                <a:moveTo>
                  <a:pt x="1598536" y="139872"/>
                </a:moveTo>
                <a:cubicBezTo>
                  <a:pt x="792938" y="139872"/>
                  <a:pt x="139872" y="792939"/>
                  <a:pt x="139872" y="1598536"/>
                </a:cubicBezTo>
                <a:cubicBezTo>
                  <a:pt x="139872" y="2404134"/>
                  <a:pt x="792938" y="3057200"/>
                  <a:pt x="1598536" y="3057200"/>
                </a:cubicBezTo>
                <a:cubicBezTo>
                  <a:pt x="2404134" y="3057200"/>
                  <a:pt x="3057200" y="2404134"/>
                  <a:pt x="3057200" y="1598536"/>
                </a:cubicBezTo>
                <a:cubicBezTo>
                  <a:pt x="3057200" y="792939"/>
                  <a:pt x="2404134" y="139872"/>
                  <a:pt x="1598536" y="139872"/>
                </a:cubicBezTo>
                <a:close/>
                <a:moveTo>
                  <a:pt x="1598536" y="0"/>
                </a:moveTo>
                <a:cubicBezTo>
                  <a:pt x="2481383" y="0"/>
                  <a:pt x="3197072" y="715689"/>
                  <a:pt x="3197072" y="1598536"/>
                </a:cubicBezTo>
                <a:cubicBezTo>
                  <a:pt x="3197072" y="2481383"/>
                  <a:pt x="2481383" y="3197072"/>
                  <a:pt x="1598536" y="3197072"/>
                </a:cubicBezTo>
                <a:cubicBezTo>
                  <a:pt x="715689" y="3197072"/>
                  <a:pt x="0" y="2481383"/>
                  <a:pt x="0" y="1598536"/>
                </a:cubicBezTo>
                <a:cubicBezTo>
                  <a:pt x="0" y="715689"/>
                  <a:pt x="715689" y="0"/>
                  <a:pt x="1598536" y="0"/>
                </a:cubicBezTo>
                <a:close/>
              </a:path>
            </a:pathLst>
          </a:custGeom>
        </p:spPr>
      </p:pic>
      <p:pic>
        <p:nvPicPr>
          <p:cNvPr id="7" name="Picture 6"/>
          <p:cNvPicPr>
            <a:picLocks noChangeAspect="1"/>
          </p:cNvPicPr>
          <p:nvPr/>
        </p:nvPicPr>
        <p:blipFill rotWithShape="1">
          <a:blip r:embed="rId6">
            <a:extLst>
              <a:ext uri="{28A0092B-C50C-407E-A947-70E740481C1C}">
                <a14:useLocalDpi xmlns:a14="http://schemas.microsoft.com/office/drawing/2010/main" val="0"/>
              </a:ext>
            </a:extLst>
          </a:blip>
          <a:srcRect l="5929" r="18059" b="-2"/>
          <a:stretch/>
        </p:blipFill>
        <p:spPr>
          <a:xfrm>
            <a:off x="8775850" y="3931477"/>
            <a:ext cx="3416150" cy="2926525"/>
          </a:xfrm>
          <a:custGeom>
            <a:avLst/>
            <a:gdLst/>
            <a:ahLst/>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p:spPr>
      </p:pic>
      <p:pic>
        <p:nvPicPr>
          <p:cNvPr id="6" name="Online Media 5" title="How mass tourism is destroying cities">
            <a:hlinkClick r:id="" action="ppaction://media"/>
            <a:extLst>
              <a:ext uri="{FF2B5EF4-FFF2-40B4-BE49-F238E27FC236}">
                <a16:creationId xmlns:a16="http://schemas.microsoft.com/office/drawing/2014/main" id="{911337CA-42B1-A8D4-3D59-47F197915F1A}"/>
              </a:ext>
            </a:extLst>
          </p:cNvPr>
          <p:cNvPicPr>
            <a:picLocks noRot="1" noChangeAspect="1"/>
          </p:cNvPicPr>
          <p:nvPr>
            <a:videoFile r:link="rId1"/>
          </p:nvPr>
        </p:nvPicPr>
        <p:blipFill>
          <a:blip r:embed="rId7"/>
          <a:stretch>
            <a:fillRect/>
          </a:stretch>
        </p:blipFill>
        <p:spPr>
          <a:xfrm>
            <a:off x="419311" y="2440713"/>
            <a:ext cx="7083332" cy="4054734"/>
          </a:xfrm>
          <a:prstGeom prst="rect">
            <a:avLst/>
          </a:prstGeom>
        </p:spPr>
      </p:pic>
    </p:spTree>
    <p:extLst>
      <p:ext uri="{BB962C8B-B14F-4D97-AF65-F5344CB8AC3E}">
        <p14:creationId xmlns:p14="http://schemas.microsoft.com/office/powerpoint/2010/main" val="1354207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501" y="1388819"/>
            <a:ext cx="2640646" cy="2104273"/>
          </a:xfrm>
          <a:noFill/>
        </p:spPr>
        <p:txBody>
          <a:bodyPr>
            <a:normAutofit/>
          </a:bodyPr>
          <a:lstStyle/>
          <a:p>
            <a:pPr algn="ctr"/>
            <a:r>
              <a:rPr lang="en-GB" sz="2600" b="1" dirty="0">
                <a:latin typeface="+mn-lt"/>
                <a:cs typeface="Arial" panose="020B0604020202020204" pitchFamily="34" charset="0"/>
              </a:rPr>
              <a:t>Issues to be Considered</a:t>
            </a:r>
          </a:p>
        </p:txBody>
      </p:sp>
      <p:graphicFrame>
        <p:nvGraphicFramePr>
          <p:cNvPr id="5" name="Content Placeholder 2">
            <a:extLst>
              <a:ext uri="{FF2B5EF4-FFF2-40B4-BE49-F238E27FC236}">
                <a16:creationId xmlns:a16="http://schemas.microsoft.com/office/drawing/2014/main" id="{D2103E8A-3D17-4EC6-B206-7AB9292BA51F}"/>
              </a:ext>
            </a:extLst>
          </p:cNvPr>
          <p:cNvGraphicFramePr>
            <a:graphicFrameLocks noGrp="1"/>
          </p:cNvGraphicFramePr>
          <p:nvPr>
            <p:ph idx="1"/>
            <p:extLst>
              <p:ext uri="{D42A27DB-BD31-4B8C-83A1-F6EECF244321}">
                <p14:modId xmlns:p14="http://schemas.microsoft.com/office/powerpoint/2010/main" val="293517380"/>
              </p:ext>
            </p:extLst>
          </p:nvPr>
        </p:nvGraphicFramePr>
        <p:xfrm>
          <a:off x="3964446" y="263888"/>
          <a:ext cx="7259179" cy="5868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3448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9777" y="639763"/>
            <a:ext cx="3046073" cy="5177377"/>
          </a:xfrm>
          <a:ln>
            <a:noFill/>
          </a:ln>
        </p:spPr>
        <p:txBody>
          <a:bodyPr>
            <a:normAutofit/>
          </a:bodyPr>
          <a:lstStyle/>
          <a:p>
            <a:r>
              <a:rPr lang="en-GB" sz="4000" b="1">
                <a:latin typeface="+mn-lt"/>
                <a:cs typeface="Arial" panose="020B0604020202020204" pitchFamily="34" charset="0"/>
              </a:rPr>
              <a:t>Carrying Capacity </a:t>
            </a:r>
          </a:p>
        </p:txBody>
      </p:sp>
      <p:graphicFrame>
        <p:nvGraphicFramePr>
          <p:cNvPr id="20" name="Content Placeholder 2">
            <a:extLst>
              <a:ext uri="{FF2B5EF4-FFF2-40B4-BE49-F238E27FC236}">
                <a16:creationId xmlns:a16="http://schemas.microsoft.com/office/drawing/2014/main" id="{95398D40-A003-400E-909C-82B56E22D4D4}"/>
              </a:ext>
            </a:extLst>
          </p:cNvPr>
          <p:cNvGraphicFramePr>
            <a:graphicFrameLocks noGrp="1"/>
          </p:cNvGraphicFramePr>
          <p:nvPr>
            <p:ph idx="1"/>
            <p:extLst>
              <p:ext uri="{D42A27DB-BD31-4B8C-83A1-F6EECF244321}">
                <p14:modId xmlns:p14="http://schemas.microsoft.com/office/powerpoint/2010/main" val="2184985750"/>
              </p:ext>
            </p:extLst>
          </p:nvPr>
        </p:nvGraphicFramePr>
        <p:xfrm>
          <a:off x="622299" y="639763"/>
          <a:ext cx="7857477" cy="558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8497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2033-6932-FA82-0937-139E7EA71392}"/>
              </a:ext>
            </a:extLst>
          </p:cNvPr>
          <p:cNvSpPr>
            <a:spLocks noGrp="1"/>
          </p:cNvSpPr>
          <p:nvPr>
            <p:ph type="title"/>
          </p:nvPr>
        </p:nvSpPr>
        <p:spPr>
          <a:xfrm>
            <a:off x="608197" y="129514"/>
            <a:ext cx="10515600" cy="768058"/>
          </a:xfrm>
        </p:spPr>
        <p:txBody>
          <a:bodyPr>
            <a:normAutofit/>
          </a:bodyPr>
          <a:lstStyle/>
          <a:p>
            <a:r>
              <a:rPr lang="en-GB" sz="3600" dirty="0" err="1"/>
              <a:t>Hostede’s</a:t>
            </a:r>
            <a:r>
              <a:rPr lang="en-GB" sz="3600" dirty="0"/>
              <a:t> 5 dimensions of intercultural communication </a:t>
            </a:r>
          </a:p>
        </p:txBody>
      </p:sp>
      <p:sp>
        <p:nvSpPr>
          <p:cNvPr id="3" name="Content Placeholder 2">
            <a:extLst>
              <a:ext uri="{FF2B5EF4-FFF2-40B4-BE49-F238E27FC236}">
                <a16:creationId xmlns:a16="http://schemas.microsoft.com/office/drawing/2014/main" id="{EBC8AA22-7E52-E1C7-8F3E-EA59B1A60533}"/>
              </a:ext>
            </a:extLst>
          </p:cNvPr>
          <p:cNvSpPr>
            <a:spLocks noGrp="1"/>
          </p:cNvSpPr>
          <p:nvPr>
            <p:ph idx="1"/>
          </p:nvPr>
        </p:nvSpPr>
        <p:spPr>
          <a:xfrm>
            <a:off x="692345" y="1133184"/>
            <a:ext cx="10515600" cy="5724816"/>
          </a:xfrm>
        </p:spPr>
        <p:txBody>
          <a:bodyPr>
            <a:normAutofit fontScale="77500" lnSpcReduction="20000"/>
          </a:bodyPr>
          <a:lstStyle/>
          <a:p>
            <a:r>
              <a:rPr lang="en-GB" dirty="0"/>
              <a:t>How attitudes differ from culture to culture towards time, gender, uncertainty avoidance, the perception of power, high/low context communication. </a:t>
            </a:r>
          </a:p>
          <a:p>
            <a:r>
              <a:rPr lang="en-GB" dirty="0"/>
              <a:t>Hofstede’s cultural dimensions are still valid today, supported by the recent GLOBE study. It can be concluded that </a:t>
            </a:r>
            <a:r>
              <a:rPr lang="en-GB" b="1" dirty="0"/>
              <a:t>cultures have different learned values and norms which can determine actions and play a significant role in influencing business outcomes. </a:t>
            </a:r>
          </a:p>
          <a:p>
            <a:r>
              <a:rPr lang="en-GB" b="0" i="0" dirty="0">
                <a:solidFill>
                  <a:srgbClr val="202124"/>
                </a:solidFill>
                <a:effectLst/>
                <a:latin typeface="arial" panose="020B0604020202020204" pitchFamily="34" charset="0"/>
              </a:rPr>
              <a:t>It shows the effects of a society's culture on the values of its members, and how these values relate to behaviour, using a structure derived from factor analysis.</a:t>
            </a:r>
            <a:endParaRPr lang="en-GB" b="1" dirty="0"/>
          </a:p>
          <a:p>
            <a:r>
              <a:rPr lang="en-GB" dirty="0"/>
              <a:t>National culture has been shown to impact on major business activities, from capital structure to group performance (Leung et al, 2005). Cultural awareness can lead to greater success of international business ventures and lack of it can just as well lead to their failure (Dowling et al, 2008: 57). </a:t>
            </a:r>
          </a:p>
          <a:p>
            <a:r>
              <a:rPr lang="en-GB" dirty="0"/>
              <a:t>Power distance defines how social inequality is perceived and accepted in different cultures. Hofstede (1997) explains how in high power distance cultures children are raised with a great emphasis on respecting elders, which is carried through to adulthood. Therefore organisations are more centralised, employees prefer a more autocratic leadership style where subordinates are expected to be told what to do and there are wide wage gaps in the hierarchical structure. On the other hand, in low power distance cultures inequality is not desired, employees prefer to be consulted with regards to decision making and thus prefer a more resourceful and democratic leader.</a:t>
            </a:r>
          </a:p>
        </p:txBody>
      </p:sp>
    </p:spTree>
    <p:extLst>
      <p:ext uri="{BB962C8B-B14F-4D97-AF65-F5344CB8AC3E}">
        <p14:creationId xmlns:p14="http://schemas.microsoft.com/office/powerpoint/2010/main" val="2062854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39E61-03B3-1158-9BC0-DC594F0F3E41}"/>
              </a:ext>
            </a:extLst>
          </p:cNvPr>
          <p:cNvSpPr>
            <a:spLocks noGrp="1"/>
          </p:cNvSpPr>
          <p:nvPr>
            <p:ph type="title"/>
          </p:nvPr>
        </p:nvSpPr>
        <p:spPr>
          <a:xfrm>
            <a:off x="788193" y="0"/>
            <a:ext cx="10515600" cy="1325563"/>
          </a:xfrm>
        </p:spPr>
        <p:txBody>
          <a:bodyPr>
            <a:normAutofit/>
          </a:bodyPr>
          <a:lstStyle/>
          <a:p>
            <a:r>
              <a:rPr lang="en-GB" sz="3600" dirty="0" err="1"/>
              <a:t>Hostede’s</a:t>
            </a:r>
            <a:r>
              <a:rPr lang="en-GB" sz="3600" dirty="0"/>
              <a:t> 5 dimensions of intercultural communication </a:t>
            </a:r>
          </a:p>
        </p:txBody>
      </p:sp>
      <p:sp>
        <p:nvSpPr>
          <p:cNvPr id="3" name="Content Placeholder 2">
            <a:extLst>
              <a:ext uri="{FF2B5EF4-FFF2-40B4-BE49-F238E27FC236}">
                <a16:creationId xmlns:a16="http://schemas.microsoft.com/office/drawing/2014/main" id="{0A5328D5-794B-D83D-B548-7F6568513BB9}"/>
              </a:ext>
            </a:extLst>
          </p:cNvPr>
          <p:cNvSpPr>
            <a:spLocks noGrp="1"/>
          </p:cNvSpPr>
          <p:nvPr>
            <p:ph idx="1"/>
          </p:nvPr>
        </p:nvSpPr>
        <p:spPr>
          <a:xfrm>
            <a:off x="788193" y="1059259"/>
            <a:ext cx="10515600" cy="5713016"/>
          </a:xfrm>
        </p:spPr>
        <p:txBody>
          <a:bodyPr>
            <a:normAutofit fontScale="25000" lnSpcReduction="20000"/>
          </a:bodyPr>
          <a:lstStyle/>
          <a:p>
            <a:pPr>
              <a:lnSpc>
                <a:spcPct val="120000"/>
              </a:lnSpc>
            </a:pPr>
            <a:r>
              <a:rPr lang="en-GB" sz="6400" dirty="0"/>
              <a:t>Individualism (versus collectivism) is the preference of people to belong to a loosely knit society where importance is placed on the self and autonomy.</a:t>
            </a:r>
          </a:p>
          <a:p>
            <a:pPr>
              <a:lnSpc>
                <a:spcPct val="120000"/>
              </a:lnSpc>
            </a:pPr>
            <a:r>
              <a:rPr lang="en-GB" sz="6400" dirty="0"/>
              <a:t> In opposition</a:t>
            </a:r>
            <a:r>
              <a:rPr lang="en-GB" sz="6400" b="1" dirty="0"/>
              <a:t>, collectivist structures </a:t>
            </a:r>
            <a:r>
              <a:rPr lang="en-GB" sz="6400" dirty="0"/>
              <a:t>place importance on interdependent social units such as the family, rather than on the self.</a:t>
            </a:r>
          </a:p>
          <a:p>
            <a:pPr>
              <a:lnSpc>
                <a:spcPct val="120000"/>
              </a:lnSpc>
            </a:pPr>
            <a:r>
              <a:rPr lang="en-GB" sz="6400" dirty="0"/>
              <a:t> In </a:t>
            </a:r>
            <a:r>
              <a:rPr lang="en-GB" sz="6400" b="1" dirty="0"/>
              <a:t>individualist societies</a:t>
            </a:r>
            <a:r>
              <a:rPr lang="en-GB" sz="6400" dirty="0"/>
              <a:t>, employees require the freedom to work independently and desire challenging work (which is more important than personal relationships) that will help them reach self-actualisation.</a:t>
            </a:r>
          </a:p>
          <a:p>
            <a:pPr>
              <a:lnSpc>
                <a:spcPct val="120000"/>
              </a:lnSpc>
            </a:pPr>
            <a:r>
              <a:rPr lang="en-GB" sz="6400" b="1" dirty="0"/>
              <a:t>In collectivist cultures</a:t>
            </a:r>
            <a:r>
              <a:rPr lang="en-GB" sz="6400" dirty="0"/>
              <a:t>, unquestioned management structures are responsible for the organisation of teams of employees and the cohesion of the collective. </a:t>
            </a:r>
          </a:p>
          <a:p>
            <a:pPr>
              <a:lnSpc>
                <a:spcPct val="120000"/>
              </a:lnSpc>
            </a:pPr>
            <a:r>
              <a:rPr lang="en-GB" sz="6400" dirty="0"/>
              <a:t>According to </a:t>
            </a:r>
            <a:r>
              <a:rPr lang="en-GB" sz="6400" b="1" dirty="0"/>
              <a:t>Hofstede, masculinity represents </a:t>
            </a:r>
            <a:r>
              <a:rPr lang="en-GB" sz="6400" dirty="0"/>
              <a:t>cultures with distinct gender roles where men focus on success, competition and rewards while women focus on tender values such as quality of life and modesty. </a:t>
            </a:r>
          </a:p>
          <a:p>
            <a:pPr>
              <a:lnSpc>
                <a:spcPct val="120000"/>
              </a:lnSpc>
            </a:pPr>
            <a:r>
              <a:rPr lang="en-GB" sz="6400" b="1" dirty="0"/>
              <a:t>Femininity represents </a:t>
            </a:r>
            <a:r>
              <a:rPr lang="en-GB" sz="6400" dirty="0"/>
              <a:t>cultures where gender roles overlap. </a:t>
            </a:r>
          </a:p>
          <a:p>
            <a:pPr>
              <a:lnSpc>
                <a:spcPct val="120000"/>
              </a:lnSpc>
            </a:pPr>
            <a:r>
              <a:rPr lang="en-GB" sz="6400" dirty="0"/>
              <a:t>In masculine cultures managers are defined as more assertive and decisive, whereas feminine cultures breed more intuitive managers who negotiate disputes and encourage participation in decisions. </a:t>
            </a:r>
          </a:p>
          <a:p>
            <a:pPr>
              <a:lnSpc>
                <a:spcPct val="120000"/>
              </a:lnSpc>
            </a:pPr>
            <a:r>
              <a:rPr lang="en-GB" sz="6400" b="1" dirty="0"/>
              <a:t>Uncertainty avoidance </a:t>
            </a:r>
            <a:r>
              <a:rPr lang="en-GB" sz="6400" dirty="0"/>
              <a:t>is the degree to which members of a culture feel threatened or uncertain in unfamiliar situations. Thus in high uncertainty avoidance cultures, people prefer a structured environment with rules and policies in place. Hard work is embraced, and there is a greater sense of anxiety amongst the workforce. In contrast, in weak uncertainty avoidance cultures rules create discomfort, almost fear, and exist only where absolutely necessary. People tend to be more relaxed in these cultures, and work at a slower pace.</a:t>
            </a:r>
          </a:p>
          <a:p>
            <a:pPr>
              <a:lnSpc>
                <a:spcPct val="120000"/>
              </a:lnSpc>
            </a:pPr>
            <a:r>
              <a:rPr lang="en-GB" sz="6400" dirty="0">
                <a:hlinkClick r:id="rId2"/>
              </a:rPr>
              <a:t>https://onlinelibrary.wiley.com/doi/full/10.1002/sd.2351</a:t>
            </a:r>
            <a:endParaRPr lang="en-GB" sz="6400" dirty="0"/>
          </a:p>
          <a:p>
            <a:pPr>
              <a:lnSpc>
                <a:spcPct val="120000"/>
              </a:lnSpc>
            </a:pPr>
            <a:endParaRPr lang="en-GB" sz="6400" dirty="0"/>
          </a:p>
          <a:p>
            <a:endParaRPr lang="en-GB" dirty="0"/>
          </a:p>
        </p:txBody>
      </p:sp>
    </p:spTree>
    <p:extLst>
      <p:ext uri="{BB962C8B-B14F-4D97-AF65-F5344CB8AC3E}">
        <p14:creationId xmlns:p14="http://schemas.microsoft.com/office/powerpoint/2010/main" val="2130076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525" y="75216"/>
            <a:ext cx="10364451" cy="1596177"/>
          </a:xfrm>
        </p:spPr>
        <p:txBody>
          <a:bodyPr/>
          <a:lstStyle/>
          <a:p>
            <a:r>
              <a:rPr lang="en-GB" dirty="0">
                <a:effectLst>
                  <a:outerShdw blurRad="38100" dist="38100" dir="2700000" algn="tl">
                    <a:srgbClr val="000000">
                      <a:alpha val="43137"/>
                    </a:srgbClr>
                  </a:outerShdw>
                </a:effectLst>
              </a:rPr>
              <a:t>The Travel Foundation </a:t>
            </a:r>
          </a:p>
        </p:txBody>
      </p:sp>
      <p:sp>
        <p:nvSpPr>
          <p:cNvPr id="3" name="Content Placeholder 2"/>
          <p:cNvSpPr>
            <a:spLocks noGrp="1"/>
          </p:cNvSpPr>
          <p:nvPr>
            <p:ph idx="1"/>
          </p:nvPr>
        </p:nvSpPr>
        <p:spPr>
          <a:xfrm>
            <a:off x="242028" y="1425693"/>
            <a:ext cx="7257279" cy="5357091"/>
          </a:xfrm>
        </p:spPr>
        <p:txBody>
          <a:bodyPr>
            <a:normAutofit/>
          </a:bodyPr>
          <a:lstStyle/>
          <a:p>
            <a:r>
              <a:rPr lang="en-GB" sz="2400" cap="none" dirty="0">
                <a:latin typeface="Arial" panose="020B0604020202020204" pitchFamily="34" charset="0"/>
                <a:cs typeface="Arial" panose="020B0604020202020204" pitchFamily="34" charset="0"/>
              </a:rPr>
              <a:t>The travel foundation is an independent charity working to ensure tourism benefits people and the environment in destination.</a:t>
            </a:r>
          </a:p>
          <a:p>
            <a:pPr marL="0" indent="0">
              <a:buNone/>
            </a:pPr>
            <a:endParaRPr lang="en-GB" sz="2400" cap="none" dirty="0">
              <a:latin typeface="Arial" panose="020B0604020202020204" pitchFamily="34" charset="0"/>
              <a:cs typeface="Arial" panose="020B0604020202020204" pitchFamily="34" charset="0"/>
            </a:endParaRPr>
          </a:p>
          <a:p>
            <a:pPr fontAlgn="base"/>
            <a:r>
              <a:rPr lang="en-GB" sz="2400" b="1" dirty="0">
                <a:latin typeface="Arial" panose="020B0604020202020204" pitchFamily="34" charset="0"/>
                <a:cs typeface="Arial" panose="020B0604020202020204" pitchFamily="34" charset="0"/>
              </a:rPr>
              <a:t>Who do they work with?</a:t>
            </a:r>
          </a:p>
          <a:p>
            <a:pPr fontAlgn="base"/>
            <a:r>
              <a:rPr lang="en-GB" sz="2400" b="1" dirty="0">
                <a:latin typeface="Arial" panose="020B0604020202020204" pitchFamily="34" charset="0"/>
                <a:cs typeface="Arial" panose="020B0604020202020204" pitchFamily="34" charset="0"/>
              </a:rPr>
              <a:t>What do they do?</a:t>
            </a:r>
          </a:p>
          <a:p>
            <a:pPr marL="0" indent="0">
              <a:buNone/>
            </a:pPr>
            <a:endParaRPr lang="en-GB" dirty="0"/>
          </a:p>
        </p:txBody>
      </p:sp>
      <p:pic>
        <p:nvPicPr>
          <p:cNvPr id="4" name="Picture 6" descr="Image result for the travel foundation logo"/>
          <p:cNvPicPr>
            <a:picLocks noChangeAspect="1" noChangeArrowheads="1"/>
          </p:cNvPicPr>
          <p:nvPr/>
        </p:nvPicPr>
        <p:blipFill>
          <a:blip r:embed="rId2">
            <a:extLst>
              <a:ext uri="{28A0092B-C50C-407E-A947-70E740481C1C}">
                <a14:useLocalDpi xmlns:a14="http://schemas.microsoft.com/office/drawing/2010/main" val="0"/>
              </a:ext>
            </a:extLst>
          </a:blip>
          <a:srcRect t="3890" b="3890"/>
          <a:stretch>
            <a:fillRect/>
          </a:stretch>
        </p:blipFill>
        <p:spPr bwMode="auto">
          <a:xfrm>
            <a:off x="3942707" y="3093590"/>
            <a:ext cx="2878428" cy="2683710"/>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3"/>
          <p:cNvSpPr txBox="1">
            <a:spLocks/>
          </p:cNvSpPr>
          <p:nvPr/>
        </p:nvSpPr>
        <p:spPr>
          <a:xfrm>
            <a:off x="7499307" y="1185863"/>
            <a:ext cx="4514850" cy="4486274"/>
          </a:xfrm>
          <a:prstGeom prst="rect">
            <a:avLst/>
          </a:prstGeom>
        </p:spPr>
        <p:txBody>
          <a:bodyPr>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fontAlgn="base"/>
            <a:r>
              <a:rPr lang="en-GB"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Founded in 2003 as a UK registered charity.</a:t>
            </a:r>
          </a:p>
          <a:p>
            <a:pPr fontAlgn="base"/>
            <a:r>
              <a:rPr lang="en-GB"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They support destination stakeholders - including tour operators from the relevant source markets, destination authorities, local tourism businesses and local communities  </a:t>
            </a:r>
          </a:p>
          <a:p>
            <a:pPr fontAlgn="base"/>
            <a:r>
              <a:rPr lang="en-GB"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To develop and deliver a programme of activities that optimises the overall benefits of tourism.</a:t>
            </a:r>
          </a:p>
          <a:p>
            <a:endParaRPr lang="en-GB" dirty="0">
              <a:solidFill>
                <a:srgbClr val="00B050"/>
              </a:solidFill>
              <a:effectLst>
                <a:outerShdw blurRad="38100" dist="38100" dir="2700000" algn="tl">
                  <a:srgbClr val="000000">
                    <a:alpha val="43137"/>
                  </a:srgbClr>
                </a:outerShdw>
              </a:effectLst>
            </a:endParaRPr>
          </a:p>
        </p:txBody>
      </p:sp>
      <p:sp>
        <p:nvSpPr>
          <p:cNvPr id="7" name="Rectangle 6"/>
          <p:cNvSpPr/>
          <p:nvPr/>
        </p:nvSpPr>
        <p:spPr>
          <a:xfrm>
            <a:off x="1109034" y="6136784"/>
            <a:ext cx="3299301" cy="369332"/>
          </a:xfrm>
          <a:prstGeom prst="rect">
            <a:avLst/>
          </a:prstGeom>
        </p:spPr>
        <p:txBody>
          <a:bodyPr wrap="none">
            <a:spAutoFit/>
          </a:bodyPr>
          <a:lstStyle/>
          <a:p>
            <a:r>
              <a:rPr lang="en-GB" dirty="0"/>
              <a:t>www.thetravelfoundation.org.uk</a:t>
            </a:r>
          </a:p>
        </p:txBody>
      </p:sp>
    </p:spTree>
    <p:extLst>
      <p:ext uri="{BB962C8B-B14F-4D97-AF65-F5344CB8AC3E}">
        <p14:creationId xmlns:p14="http://schemas.microsoft.com/office/powerpoint/2010/main" val="288997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074" y="1314450"/>
            <a:ext cx="2844002" cy="3680244"/>
          </a:xfrm>
        </p:spPr>
        <p:txBody>
          <a:bodyPr>
            <a:normAutofit/>
          </a:bodyPr>
          <a:lstStyle/>
          <a:p>
            <a:pPr algn="l"/>
            <a:r>
              <a:rPr lang="en-GB" sz="4100" dirty="0"/>
              <a:t>Natural resources</a:t>
            </a:r>
          </a:p>
        </p:txBody>
      </p:sp>
      <p:graphicFrame>
        <p:nvGraphicFramePr>
          <p:cNvPr id="5" name="Content Placeholder 2">
            <a:extLst>
              <a:ext uri="{FF2B5EF4-FFF2-40B4-BE49-F238E27FC236}">
                <a16:creationId xmlns:a16="http://schemas.microsoft.com/office/drawing/2014/main" id="{A19CB5C4-B063-4EF8-9DFC-1D2828DEDF50}"/>
              </a:ext>
            </a:extLst>
          </p:cNvPr>
          <p:cNvGraphicFramePr>
            <a:graphicFrameLocks noGrp="1"/>
          </p:cNvGraphicFramePr>
          <p:nvPr>
            <p:ph idx="1"/>
            <p:extLst>
              <p:ext uri="{D42A27DB-BD31-4B8C-83A1-F6EECF244321}">
                <p14:modId xmlns:p14="http://schemas.microsoft.com/office/powerpoint/2010/main" val="250529812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C79A830-B36C-2C76-5275-9CC0289FA093}"/>
              </a:ext>
            </a:extLst>
          </p:cNvPr>
          <p:cNvSpPr txBox="1"/>
          <p:nvPr/>
        </p:nvSpPr>
        <p:spPr>
          <a:xfrm>
            <a:off x="242509" y="5362879"/>
            <a:ext cx="6115050" cy="646331"/>
          </a:xfrm>
          <a:prstGeom prst="rect">
            <a:avLst/>
          </a:prstGeom>
          <a:noFill/>
        </p:spPr>
        <p:txBody>
          <a:bodyPr wrap="square">
            <a:spAutoFit/>
          </a:bodyPr>
          <a:lstStyle/>
          <a:p>
            <a:r>
              <a:rPr lang="en-GB" dirty="0">
                <a:hlinkClick r:id="rId7"/>
              </a:rPr>
              <a:t>https://www.thetravelfoundation.org.uk</a:t>
            </a:r>
            <a:endParaRPr lang="en-GB" dirty="0"/>
          </a:p>
          <a:p>
            <a:endParaRPr lang="en-GB" dirty="0"/>
          </a:p>
        </p:txBody>
      </p:sp>
    </p:spTree>
    <p:extLst>
      <p:ext uri="{BB962C8B-B14F-4D97-AF65-F5344CB8AC3E}">
        <p14:creationId xmlns:p14="http://schemas.microsoft.com/office/powerpoint/2010/main" val="3976921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8C2C-5E2B-A060-402B-F9E3F8135780}"/>
              </a:ext>
            </a:extLst>
          </p:cNvPr>
          <p:cNvSpPr>
            <a:spLocks noGrp="1"/>
          </p:cNvSpPr>
          <p:nvPr>
            <p:ph type="title"/>
          </p:nvPr>
        </p:nvSpPr>
        <p:spPr/>
        <p:txBody>
          <a:bodyPr>
            <a:normAutofit/>
          </a:bodyPr>
          <a:lstStyle/>
          <a:p>
            <a:r>
              <a:rPr lang="en-GB" dirty="0"/>
              <a:t>Tourism's Invisible Burden - </a:t>
            </a:r>
            <a:br>
              <a:rPr lang="en-GB" dirty="0"/>
            </a:br>
            <a:r>
              <a:rPr lang="en-GB" dirty="0"/>
              <a:t>The Travel Foundation</a:t>
            </a:r>
          </a:p>
        </p:txBody>
      </p:sp>
      <p:pic>
        <p:nvPicPr>
          <p:cNvPr id="4" name="Online Media 3" title="Tourism's Invisible Burden">
            <a:hlinkClick r:id="" action="ppaction://media"/>
            <a:extLst>
              <a:ext uri="{FF2B5EF4-FFF2-40B4-BE49-F238E27FC236}">
                <a16:creationId xmlns:a16="http://schemas.microsoft.com/office/drawing/2014/main" id="{76612C51-B890-AEBB-FC58-DB7F07AE183B}"/>
              </a:ext>
            </a:extLst>
          </p:cNvPr>
          <p:cNvPicPr>
            <a:picLocks noGrp="1" noRot="1" noChangeAspect="1"/>
          </p:cNvPicPr>
          <p:nvPr>
            <p:ph idx="1"/>
            <a:videoFile r:link="rId1"/>
          </p:nvPr>
        </p:nvPicPr>
        <p:blipFill>
          <a:blip r:embed="rId3"/>
          <a:stretch>
            <a:fillRect/>
          </a:stretch>
        </p:blipFill>
        <p:spPr>
          <a:xfrm>
            <a:off x="2976563" y="1782763"/>
            <a:ext cx="6388100" cy="3594100"/>
          </a:xfrm>
          <a:prstGeom prst="rect">
            <a:avLst/>
          </a:prstGeom>
        </p:spPr>
      </p:pic>
    </p:spTree>
    <p:extLst>
      <p:ext uri="{BB962C8B-B14F-4D97-AF65-F5344CB8AC3E}">
        <p14:creationId xmlns:p14="http://schemas.microsoft.com/office/powerpoint/2010/main" val="2229024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61C9-C4D5-1365-0336-63EB8793485E}"/>
              </a:ext>
            </a:extLst>
          </p:cNvPr>
          <p:cNvSpPr>
            <a:spLocks noGrp="1"/>
          </p:cNvSpPr>
          <p:nvPr>
            <p:ph type="title"/>
          </p:nvPr>
        </p:nvSpPr>
        <p:spPr>
          <a:xfrm>
            <a:off x="41606" y="52470"/>
            <a:ext cx="10515600" cy="1325563"/>
          </a:xfrm>
        </p:spPr>
        <p:txBody>
          <a:bodyPr/>
          <a:lstStyle/>
          <a:p>
            <a:r>
              <a:rPr lang="en-GB" b="1" dirty="0"/>
              <a:t>Welsh environmental legislation</a:t>
            </a:r>
          </a:p>
        </p:txBody>
      </p:sp>
      <p:sp>
        <p:nvSpPr>
          <p:cNvPr id="3" name="Content Placeholder 2">
            <a:extLst>
              <a:ext uri="{FF2B5EF4-FFF2-40B4-BE49-F238E27FC236}">
                <a16:creationId xmlns:a16="http://schemas.microsoft.com/office/drawing/2014/main" id="{D3A99F27-50A5-8A6C-F014-83CC84B89201}"/>
              </a:ext>
            </a:extLst>
          </p:cNvPr>
          <p:cNvSpPr>
            <a:spLocks noGrp="1"/>
          </p:cNvSpPr>
          <p:nvPr>
            <p:ph idx="1"/>
          </p:nvPr>
        </p:nvSpPr>
        <p:spPr>
          <a:xfrm>
            <a:off x="120144" y="1040251"/>
            <a:ext cx="10515600" cy="5085667"/>
          </a:xfrm>
        </p:spPr>
        <p:txBody>
          <a:bodyPr>
            <a:normAutofit fontScale="40000" lnSpcReduction="20000"/>
          </a:bodyPr>
          <a:lstStyle/>
          <a:p>
            <a:pPr>
              <a:lnSpc>
                <a:spcPct val="120000"/>
              </a:lnSpc>
            </a:pPr>
            <a:r>
              <a:rPr lang="en-GB" sz="6000" dirty="0"/>
              <a:t>Festivals and events is primarily governed by the </a:t>
            </a:r>
            <a:r>
              <a:rPr lang="en-GB" sz="6000" b="1" dirty="0"/>
              <a:t>Well-being of Future Generations (Wales) Act 2015</a:t>
            </a:r>
            <a:r>
              <a:rPr lang="en-GB" sz="6000" dirty="0"/>
              <a:t>, which requires public bodies to consider the long-term environmental impact of their functions. </a:t>
            </a:r>
          </a:p>
          <a:p>
            <a:pPr>
              <a:lnSpc>
                <a:spcPct val="120000"/>
              </a:lnSpc>
            </a:pPr>
            <a:r>
              <a:rPr lang="en-GB" sz="6000" dirty="0"/>
              <a:t>the </a:t>
            </a:r>
            <a:r>
              <a:rPr lang="en-GB" sz="6000" b="1" dirty="0"/>
              <a:t>Environment (Wales) Act 2016</a:t>
            </a:r>
            <a:r>
              <a:rPr lang="en-GB" sz="6000" dirty="0"/>
              <a:t> mandates that public authorities conserve biodiversity, and new legislation like the </a:t>
            </a:r>
            <a:r>
              <a:rPr lang="en-GB" sz="6000" b="1" dirty="0"/>
              <a:t>Historic Environment (Wales) Act 2023</a:t>
            </a:r>
            <a:r>
              <a:rPr lang="en-GB" sz="6000" dirty="0"/>
              <a:t> protects historic sites.</a:t>
            </a:r>
          </a:p>
          <a:p>
            <a:pPr>
              <a:lnSpc>
                <a:spcPct val="120000"/>
              </a:lnSpc>
            </a:pPr>
            <a:r>
              <a:rPr lang="en-GB" sz="6000" dirty="0"/>
              <a:t> The </a:t>
            </a:r>
            <a:r>
              <a:rPr lang="en-GB" sz="6000" b="1" dirty="0"/>
              <a:t>Environment (Principles, Governance and Biodiversity Targets) Bill</a:t>
            </a:r>
            <a:r>
              <a:rPr lang="en-GB" sz="6000" dirty="0"/>
              <a:t> aims to establish a stronger framework based on principles like prevention and the polluter pays </a:t>
            </a:r>
            <a:r>
              <a:rPr lang="en-GB" sz="6000" dirty="0" err="1"/>
              <a:t>principl</a:t>
            </a:r>
            <a:endParaRPr lang="en-GB" sz="6000" dirty="0"/>
          </a:p>
          <a:p>
            <a:pPr>
              <a:lnSpc>
                <a:spcPct val="120000"/>
              </a:lnSpc>
            </a:pPr>
            <a:r>
              <a:rPr lang="en-GB" sz="6000" dirty="0">
                <a:hlinkClick r:id="rId2"/>
              </a:rPr>
              <a:t>https://businesswales.gov.wales/tourism/sustainable-events-and-festivals</a:t>
            </a:r>
            <a:endParaRPr lang="en-GB" sz="6000" dirty="0"/>
          </a:p>
          <a:p>
            <a:endParaRPr lang="en-GB" dirty="0"/>
          </a:p>
        </p:txBody>
      </p:sp>
    </p:spTree>
    <p:extLst>
      <p:ext uri="{BB962C8B-B14F-4D97-AF65-F5344CB8AC3E}">
        <p14:creationId xmlns:p14="http://schemas.microsoft.com/office/powerpoint/2010/main" val="197450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D54D6-B5DF-8159-7D43-0951D951F0A2}"/>
              </a:ext>
            </a:extLst>
          </p:cNvPr>
          <p:cNvSpPr>
            <a:spLocks noGrp="1"/>
          </p:cNvSpPr>
          <p:nvPr>
            <p:ph type="title"/>
          </p:nvPr>
        </p:nvSpPr>
        <p:spPr/>
        <p:txBody>
          <a:bodyPr/>
          <a:lstStyle/>
          <a:p>
            <a:r>
              <a:rPr lang="en-GB" dirty="0"/>
              <a:t>Key legislation and principles</a:t>
            </a:r>
            <a:br>
              <a:rPr lang="en-GB" dirty="0"/>
            </a:br>
            <a:endParaRPr lang="en-GB" dirty="0"/>
          </a:p>
        </p:txBody>
      </p:sp>
      <p:sp>
        <p:nvSpPr>
          <p:cNvPr id="3" name="Content Placeholder 2">
            <a:extLst>
              <a:ext uri="{FF2B5EF4-FFF2-40B4-BE49-F238E27FC236}">
                <a16:creationId xmlns:a16="http://schemas.microsoft.com/office/drawing/2014/main" id="{2F5C1894-4482-C11B-71E2-FF74025654E5}"/>
              </a:ext>
            </a:extLst>
          </p:cNvPr>
          <p:cNvSpPr>
            <a:spLocks noGrp="1"/>
          </p:cNvSpPr>
          <p:nvPr>
            <p:ph idx="1"/>
          </p:nvPr>
        </p:nvSpPr>
        <p:spPr>
          <a:xfrm>
            <a:off x="426346" y="1228550"/>
            <a:ext cx="10927454" cy="4813222"/>
          </a:xfrm>
        </p:spPr>
        <p:txBody>
          <a:bodyPr>
            <a:normAutofit fontScale="77500" lnSpcReduction="20000"/>
          </a:bodyPr>
          <a:lstStyle/>
          <a:p>
            <a:r>
              <a:rPr lang="en-GB" dirty="0"/>
              <a:t>Well-being of Future Generations (Wales) Act 2015: This act is foundational, requiring that decisions consider long-term environmental impact.</a:t>
            </a:r>
          </a:p>
          <a:p>
            <a:r>
              <a:rPr lang="en-GB" dirty="0">
                <a:hlinkClick r:id="rId2"/>
              </a:rPr>
              <a:t>The Well-being of Future Generations | GOV.WALES</a:t>
            </a:r>
            <a:endParaRPr lang="en-GB" dirty="0"/>
          </a:p>
          <a:p>
            <a:r>
              <a:rPr lang="en-GB" dirty="0"/>
              <a:t>Environment (Wales) Act 2016: Requires public authorities to have regard to conserving biodiversity when carrying out their functions.</a:t>
            </a:r>
          </a:p>
          <a:p>
            <a:r>
              <a:rPr lang="en-GB" dirty="0">
                <a:hlinkClick r:id="rId3"/>
              </a:rPr>
              <a:t>Environment (Wales) Act 2016</a:t>
            </a:r>
            <a:endParaRPr lang="en-GB" dirty="0"/>
          </a:p>
          <a:p>
            <a:r>
              <a:rPr lang="en-GB" dirty="0"/>
              <a:t>Historic Environment (Wales) Act 2023: Establishes a modern, accessible, and bilingual framework for managing and protecting Wales's historic environment, including scheduled monuments, listed buildings, and conservation areas.</a:t>
            </a:r>
          </a:p>
          <a:p>
            <a:r>
              <a:rPr lang="en-GB" dirty="0">
                <a:hlinkClick r:id="rId4"/>
              </a:rPr>
              <a:t>Historic Environment (Wales) Act 2023</a:t>
            </a:r>
            <a:endParaRPr lang="en-GB" dirty="0"/>
          </a:p>
          <a:p>
            <a:r>
              <a:rPr lang="en-GB" dirty="0"/>
              <a:t>Environment (Principles, Governance and Biodiversity Targets) Bill: Introduces a robust governance framework grounded in environmental principles such as prevention, precaution, rectification at source, and the polluter pays principle. </a:t>
            </a:r>
          </a:p>
          <a:p>
            <a:r>
              <a:rPr lang="en-GB" dirty="0">
                <a:hlinkClick r:id="rId5"/>
              </a:rPr>
              <a:t>Introduction of the Environment (Principles, Governance and Biodiversity Targets) (Wales) Bill (2 June 2025) | GOV.WALES</a:t>
            </a:r>
            <a:endParaRPr lang="en-GB" dirty="0"/>
          </a:p>
        </p:txBody>
      </p:sp>
    </p:spTree>
    <p:extLst>
      <p:ext uri="{BB962C8B-B14F-4D97-AF65-F5344CB8AC3E}">
        <p14:creationId xmlns:p14="http://schemas.microsoft.com/office/powerpoint/2010/main" val="39814814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33C5-3E51-ED41-85C5-3763924CAAED}"/>
              </a:ext>
            </a:extLst>
          </p:cNvPr>
          <p:cNvSpPr>
            <a:spLocks noGrp="1"/>
          </p:cNvSpPr>
          <p:nvPr>
            <p:ph type="title"/>
          </p:nvPr>
        </p:nvSpPr>
        <p:spPr>
          <a:xfrm>
            <a:off x="199464" y="18255"/>
            <a:ext cx="10515600" cy="1325563"/>
          </a:xfrm>
        </p:spPr>
        <p:txBody>
          <a:bodyPr/>
          <a:lstStyle/>
          <a:p>
            <a:r>
              <a:rPr lang="en-GB" dirty="0"/>
              <a:t>Sustainable Events</a:t>
            </a:r>
          </a:p>
        </p:txBody>
      </p:sp>
      <p:sp>
        <p:nvSpPr>
          <p:cNvPr id="3" name="Content Placeholder 2">
            <a:extLst>
              <a:ext uri="{FF2B5EF4-FFF2-40B4-BE49-F238E27FC236}">
                <a16:creationId xmlns:a16="http://schemas.microsoft.com/office/drawing/2014/main" id="{135FE5A8-30FF-762B-9439-5701D5F0DBA3}"/>
              </a:ext>
            </a:extLst>
          </p:cNvPr>
          <p:cNvSpPr>
            <a:spLocks noGrp="1"/>
          </p:cNvSpPr>
          <p:nvPr>
            <p:ph idx="1"/>
          </p:nvPr>
        </p:nvSpPr>
        <p:spPr>
          <a:xfrm>
            <a:off x="199464" y="1095935"/>
            <a:ext cx="11486030" cy="5667936"/>
          </a:xfrm>
        </p:spPr>
        <p:txBody>
          <a:bodyPr>
            <a:normAutofit/>
          </a:bodyPr>
          <a:lstStyle/>
          <a:p>
            <a:pPr>
              <a:lnSpc>
                <a:spcPct val="120000"/>
              </a:lnSpc>
            </a:pPr>
            <a:r>
              <a:rPr lang="en-GB" sz="2000" b="0" i="0" dirty="0">
                <a:solidFill>
                  <a:srgbClr val="0F0F0F"/>
                </a:solidFill>
                <a:effectLst/>
              </a:rPr>
              <a:t>Sustainable events are becoming increasingly important as organizations recognize the need to address environmental and social issues.</a:t>
            </a:r>
          </a:p>
          <a:p>
            <a:pPr>
              <a:lnSpc>
                <a:spcPct val="120000"/>
              </a:lnSpc>
            </a:pPr>
            <a:r>
              <a:rPr lang="en-GB" sz="2000" b="0" i="0" dirty="0">
                <a:solidFill>
                  <a:srgbClr val="0F0F0F"/>
                </a:solidFill>
                <a:effectLst/>
              </a:rPr>
              <a:t> Implementing sustainable practices not only contributes to a healthier planet but also enhances the reputation of the organizers and positively influences participants and stakeholders.</a:t>
            </a:r>
          </a:p>
          <a:p>
            <a:pPr algn="l">
              <a:lnSpc>
                <a:spcPct val="120000"/>
              </a:lnSpc>
            </a:pPr>
            <a:r>
              <a:rPr lang="en-GB" sz="2000" b="1" i="0" dirty="0">
                <a:solidFill>
                  <a:srgbClr val="0F0F0F"/>
                </a:solidFill>
                <a:effectLst/>
              </a:rPr>
              <a:t>Environmental Considerations:</a:t>
            </a:r>
            <a:endParaRPr lang="en-GB" sz="2000" b="0" i="0" dirty="0">
              <a:solidFill>
                <a:srgbClr val="0F0F0F"/>
              </a:solidFill>
              <a:effectLst/>
            </a:endParaRPr>
          </a:p>
          <a:p>
            <a:pPr algn="l">
              <a:lnSpc>
                <a:spcPct val="120000"/>
              </a:lnSpc>
              <a:buFont typeface="Arial" panose="020B0604020202020204" pitchFamily="34" charset="0"/>
              <a:buChar char="•"/>
            </a:pPr>
            <a:r>
              <a:rPr lang="en-GB" sz="2000" b="1" i="0" dirty="0">
                <a:solidFill>
                  <a:srgbClr val="0F0F0F"/>
                </a:solidFill>
                <a:effectLst/>
              </a:rPr>
              <a:t>Reduced Carbon Footprint:</a:t>
            </a:r>
            <a:r>
              <a:rPr lang="en-GB" sz="2000" b="0" i="0" dirty="0">
                <a:solidFill>
                  <a:srgbClr val="0F0F0F"/>
                </a:solidFill>
                <a:effectLst/>
              </a:rPr>
              <a:t> Sustainable events aim to minimize greenhouse gas emissions by using eco-friendly transportation, energy-efficient technologies, and offsetting carbon emissions.</a:t>
            </a:r>
          </a:p>
          <a:p>
            <a:pPr algn="l">
              <a:lnSpc>
                <a:spcPct val="120000"/>
              </a:lnSpc>
              <a:buFont typeface="Arial" panose="020B0604020202020204" pitchFamily="34" charset="0"/>
              <a:buChar char="•"/>
            </a:pPr>
            <a:r>
              <a:rPr lang="en-GB" sz="2000" b="1" i="0" dirty="0">
                <a:solidFill>
                  <a:srgbClr val="0F0F0F"/>
                </a:solidFill>
                <a:effectLst/>
              </a:rPr>
              <a:t>Waste Management:</a:t>
            </a:r>
            <a:r>
              <a:rPr lang="en-GB" sz="2000" b="0" i="0" dirty="0">
                <a:solidFill>
                  <a:srgbClr val="0F0F0F"/>
                </a:solidFill>
                <a:effectLst/>
              </a:rPr>
              <a:t> Practices include recycling, composting, and minimizing single-use plastics to reduce waste generation.</a:t>
            </a:r>
          </a:p>
          <a:p>
            <a:pPr algn="l">
              <a:lnSpc>
                <a:spcPct val="120000"/>
              </a:lnSpc>
              <a:buFont typeface="Arial" panose="020B0604020202020204" pitchFamily="34" charset="0"/>
              <a:buChar char="•"/>
            </a:pPr>
            <a:r>
              <a:rPr lang="en-GB" sz="2000" b="1" i="0" dirty="0">
                <a:solidFill>
                  <a:srgbClr val="0F0F0F"/>
                </a:solidFill>
                <a:effectLst/>
              </a:rPr>
              <a:t>Venue Selection:</a:t>
            </a:r>
            <a:r>
              <a:rPr lang="en-GB" sz="2000" b="0" i="0" dirty="0">
                <a:solidFill>
                  <a:srgbClr val="0F0F0F"/>
                </a:solidFill>
                <a:effectLst/>
              </a:rPr>
              <a:t> Choosing venues with eco-friendly certifications, energy-efficient facilities, and proximity to public transportation contributes to sustainability.</a:t>
            </a:r>
          </a:p>
          <a:p>
            <a:endParaRPr lang="en-GB" sz="2000" dirty="0">
              <a:solidFill>
                <a:srgbClr val="0F0F0F"/>
              </a:solidFill>
              <a:latin typeface="Söhne"/>
            </a:endParaRPr>
          </a:p>
          <a:p>
            <a:endParaRPr lang="en-GB" dirty="0"/>
          </a:p>
        </p:txBody>
      </p:sp>
    </p:spTree>
    <p:extLst>
      <p:ext uri="{BB962C8B-B14F-4D97-AF65-F5344CB8AC3E}">
        <p14:creationId xmlns:p14="http://schemas.microsoft.com/office/powerpoint/2010/main" val="313071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75EF1F-D363-E2A4-2416-61806E7365B3}"/>
              </a:ext>
            </a:extLst>
          </p:cNvPr>
          <p:cNvSpPr>
            <a:spLocks noGrp="1"/>
          </p:cNvSpPr>
          <p:nvPr>
            <p:ph idx="1"/>
          </p:nvPr>
        </p:nvSpPr>
        <p:spPr>
          <a:xfrm>
            <a:off x="838200" y="376518"/>
            <a:ext cx="10515600" cy="5800445"/>
          </a:xfrm>
        </p:spPr>
        <p:txBody>
          <a:bodyPr>
            <a:normAutofit/>
          </a:bodyPr>
          <a:lstStyle/>
          <a:p>
            <a:pPr algn="l">
              <a:buFont typeface="+mj-lt"/>
              <a:buAutoNum type="arabicPeriod"/>
            </a:pPr>
            <a:r>
              <a:rPr lang="en-GB" b="1" i="0" dirty="0">
                <a:effectLst/>
                <a:latin typeface="Söhne"/>
              </a:rPr>
              <a:t>Social Responsibility:</a:t>
            </a:r>
            <a:endParaRPr lang="en-GB" b="0" i="0" dirty="0">
              <a:effectLst/>
              <a:latin typeface="Söhne"/>
            </a:endParaRPr>
          </a:p>
          <a:p>
            <a:pPr marL="457200" lvl="1" indent="0" algn="l">
              <a:buNone/>
            </a:pPr>
            <a:r>
              <a:rPr lang="en-GB" b="1" i="0" dirty="0">
                <a:effectLst/>
              </a:rPr>
              <a:t>Community Engagement:</a:t>
            </a:r>
            <a:r>
              <a:rPr lang="en-GB" b="0" i="0" dirty="0">
                <a:effectLst/>
              </a:rPr>
              <a:t> Engaging with local communities and supporting local businesses can enhance the positive impact of events on the surrounding area.</a:t>
            </a:r>
          </a:p>
          <a:p>
            <a:pPr marL="457200" lvl="1" indent="0" algn="l">
              <a:buNone/>
            </a:pPr>
            <a:r>
              <a:rPr lang="en-GB" b="1" i="0" dirty="0">
                <a:effectLst/>
              </a:rPr>
              <a:t>Inclusivity:</a:t>
            </a:r>
            <a:r>
              <a:rPr lang="en-GB" b="0" i="0" dirty="0">
                <a:effectLst/>
              </a:rPr>
              <a:t> Ensuring events are accessible to all individuals, regardless of abilities, and promoting diversity and inclusion.</a:t>
            </a:r>
          </a:p>
          <a:p>
            <a:pPr marL="457200" lvl="1" indent="0" algn="l">
              <a:buNone/>
            </a:pPr>
            <a:r>
              <a:rPr lang="en-GB" b="1" i="0" dirty="0">
                <a:effectLst/>
              </a:rPr>
              <a:t>Ethical Sourcing:</a:t>
            </a:r>
            <a:r>
              <a:rPr lang="en-GB" b="0" i="0" dirty="0">
                <a:effectLst/>
              </a:rPr>
              <a:t> Using ethically sourced materials and products, such as fair-trade goods, promotes responsible business practices.</a:t>
            </a:r>
          </a:p>
          <a:p>
            <a:pPr marL="0" indent="0" algn="l">
              <a:buNone/>
            </a:pPr>
            <a:r>
              <a:rPr lang="en-GB" b="1" i="0" dirty="0">
                <a:effectLst/>
              </a:rPr>
              <a:t>Economic Viability:</a:t>
            </a:r>
            <a:endParaRPr lang="en-GB" b="0" i="0" dirty="0">
              <a:effectLst/>
            </a:endParaRPr>
          </a:p>
          <a:p>
            <a:pPr marL="457200" lvl="1" indent="0" algn="l">
              <a:buNone/>
            </a:pPr>
            <a:r>
              <a:rPr lang="en-GB" b="1" i="0" dirty="0">
                <a:effectLst/>
              </a:rPr>
              <a:t>Long-Term Planning:</a:t>
            </a:r>
            <a:r>
              <a:rPr lang="en-GB" b="0" i="0" dirty="0">
                <a:effectLst/>
              </a:rPr>
              <a:t> Sustainable events incorporate long-term planning that considers economic viability, ensuring that the event has a positive impact on the local economy.</a:t>
            </a:r>
          </a:p>
          <a:p>
            <a:pPr marL="457200" lvl="1" indent="0" algn="l">
              <a:buNone/>
            </a:pPr>
            <a:r>
              <a:rPr lang="en-GB" b="1" i="0" dirty="0">
                <a:effectLst/>
              </a:rPr>
              <a:t>Efficient Resource Use:</a:t>
            </a:r>
            <a:r>
              <a:rPr lang="en-GB" b="0" i="0" dirty="0">
                <a:effectLst/>
              </a:rPr>
              <a:t> Minimizing resource consumption, optimizing logistics, and making cost-effective choices contribute to economic sustainability.</a:t>
            </a:r>
          </a:p>
          <a:p>
            <a:endParaRPr lang="en-GB" dirty="0"/>
          </a:p>
        </p:txBody>
      </p:sp>
    </p:spTree>
    <p:extLst>
      <p:ext uri="{BB962C8B-B14F-4D97-AF65-F5344CB8AC3E}">
        <p14:creationId xmlns:p14="http://schemas.microsoft.com/office/powerpoint/2010/main" val="27690418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4D8C97-DEC5-0679-7C2E-71EB325BB71C}"/>
              </a:ext>
            </a:extLst>
          </p:cNvPr>
          <p:cNvSpPr>
            <a:spLocks noGrp="1"/>
          </p:cNvSpPr>
          <p:nvPr>
            <p:ph idx="1"/>
          </p:nvPr>
        </p:nvSpPr>
        <p:spPr>
          <a:xfrm>
            <a:off x="119683" y="98191"/>
            <a:ext cx="11534313" cy="5817793"/>
          </a:xfrm>
        </p:spPr>
        <p:txBody>
          <a:bodyPr>
            <a:normAutofit fontScale="25000" lnSpcReduction="20000"/>
          </a:bodyPr>
          <a:lstStyle/>
          <a:p>
            <a:pPr marL="0" indent="0" algn="l">
              <a:lnSpc>
                <a:spcPct val="120000"/>
              </a:lnSpc>
              <a:buNone/>
            </a:pPr>
            <a:r>
              <a:rPr lang="en-GB" sz="7200" b="1" i="0" dirty="0">
                <a:effectLst/>
              </a:rPr>
              <a:t>Renewable Energy:</a:t>
            </a:r>
            <a:endParaRPr lang="en-GB" sz="7200" b="0" i="0" dirty="0">
              <a:effectLst/>
            </a:endParaRPr>
          </a:p>
          <a:p>
            <a:pPr marL="457200" lvl="1" indent="0" algn="l">
              <a:lnSpc>
                <a:spcPct val="120000"/>
              </a:lnSpc>
              <a:buNone/>
            </a:pPr>
            <a:r>
              <a:rPr lang="en-GB" sz="7200" b="1" i="0" dirty="0">
                <a:effectLst/>
              </a:rPr>
              <a:t>Use of Clean Energy:</a:t>
            </a:r>
            <a:r>
              <a:rPr lang="en-GB" sz="7200" b="0" i="0" dirty="0">
                <a:effectLst/>
              </a:rPr>
              <a:t> Utilizing renewable energy sources, such as solar or wind power, contributes to reducing the environmental impact of events.</a:t>
            </a:r>
          </a:p>
          <a:p>
            <a:pPr marL="0" indent="0" algn="l">
              <a:lnSpc>
                <a:spcPct val="120000"/>
              </a:lnSpc>
              <a:buNone/>
            </a:pPr>
            <a:r>
              <a:rPr lang="en-GB" sz="7200" b="1" i="0" dirty="0">
                <a:effectLst/>
              </a:rPr>
              <a:t>Technology Integration:</a:t>
            </a:r>
            <a:endParaRPr lang="en-GB" sz="7200" b="0" i="0" dirty="0">
              <a:effectLst/>
            </a:endParaRPr>
          </a:p>
          <a:p>
            <a:pPr marL="457200" lvl="1" indent="0" algn="l">
              <a:lnSpc>
                <a:spcPct val="120000"/>
              </a:lnSpc>
              <a:buNone/>
            </a:pPr>
            <a:r>
              <a:rPr lang="en-GB" sz="7200" b="1" i="0" dirty="0">
                <a:effectLst/>
              </a:rPr>
              <a:t>Virtual and Hybrid Events:</a:t>
            </a:r>
            <a:r>
              <a:rPr lang="en-GB" sz="7200" b="0" i="0" dirty="0">
                <a:effectLst/>
              </a:rPr>
              <a:t> Integrating virtual components into events reduces the need for travel, lowering carbon emissions and increasing accessibility.</a:t>
            </a:r>
          </a:p>
          <a:p>
            <a:pPr marL="457200" lvl="1" indent="0" algn="l">
              <a:lnSpc>
                <a:spcPct val="120000"/>
              </a:lnSpc>
              <a:buNone/>
            </a:pPr>
            <a:r>
              <a:rPr lang="en-GB" sz="7200" b="1" i="0" dirty="0">
                <a:effectLst/>
              </a:rPr>
              <a:t>Smart Event Technology:</a:t>
            </a:r>
            <a:r>
              <a:rPr lang="en-GB" sz="7200" b="0" i="0" dirty="0">
                <a:effectLst/>
              </a:rPr>
              <a:t> Utilizing technology for efficient planning, communication, and resource management.</a:t>
            </a:r>
          </a:p>
          <a:p>
            <a:pPr marL="0" indent="0" algn="l">
              <a:lnSpc>
                <a:spcPct val="120000"/>
              </a:lnSpc>
              <a:buNone/>
            </a:pPr>
            <a:r>
              <a:rPr lang="en-GB" sz="7200" b="1" i="0" dirty="0">
                <a:effectLst/>
              </a:rPr>
              <a:t>Education and Awareness:</a:t>
            </a:r>
            <a:endParaRPr lang="en-GB" sz="7200" b="0" i="0" dirty="0">
              <a:effectLst/>
            </a:endParaRPr>
          </a:p>
          <a:p>
            <a:pPr marL="457200" lvl="1" indent="0" algn="l">
              <a:lnSpc>
                <a:spcPct val="120000"/>
              </a:lnSpc>
              <a:buNone/>
            </a:pPr>
            <a:r>
              <a:rPr lang="en-GB" sz="7200" b="1" i="0" dirty="0">
                <a:effectLst/>
              </a:rPr>
              <a:t>Stakeholder Education:</a:t>
            </a:r>
            <a:r>
              <a:rPr lang="en-GB" sz="7200" b="0" i="0" dirty="0">
                <a:effectLst/>
              </a:rPr>
              <a:t> Educating organizers, participants, and stakeholders about sustainable practices and encouraging them to adopt eco-friendly </a:t>
            </a:r>
            <a:r>
              <a:rPr lang="en-GB" sz="7200" b="0" i="0" dirty="0" err="1">
                <a:effectLst/>
              </a:rPr>
              <a:t>behaviors</a:t>
            </a:r>
            <a:r>
              <a:rPr lang="en-GB" sz="7200" b="0" i="0" dirty="0">
                <a:effectLst/>
              </a:rPr>
              <a:t>.</a:t>
            </a:r>
          </a:p>
          <a:p>
            <a:pPr marL="457200" lvl="1" indent="0" algn="l">
              <a:lnSpc>
                <a:spcPct val="120000"/>
              </a:lnSpc>
              <a:buNone/>
            </a:pPr>
            <a:r>
              <a:rPr lang="en-GB" sz="7200" b="1" i="0" dirty="0">
                <a:effectLst/>
              </a:rPr>
              <a:t>Measuring and Reporting:</a:t>
            </a:r>
            <a:r>
              <a:rPr lang="en-GB" sz="7200" b="0" i="0" dirty="0">
                <a:effectLst/>
              </a:rPr>
              <a:t> Implementing metrics to measure the environmental and social impact of events and reporting these findings transparently.</a:t>
            </a:r>
          </a:p>
          <a:p>
            <a:pPr marL="0" indent="0" algn="l">
              <a:lnSpc>
                <a:spcPct val="120000"/>
              </a:lnSpc>
              <a:buNone/>
            </a:pPr>
            <a:r>
              <a:rPr lang="en-GB" sz="7200" b="1" i="0" dirty="0">
                <a:solidFill>
                  <a:srgbClr val="0F0F0F"/>
                </a:solidFill>
                <a:effectLst/>
              </a:rPr>
              <a:t>Certifications and Standards:</a:t>
            </a:r>
            <a:endParaRPr lang="en-GB" sz="7200" b="0" i="0" dirty="0">
              <a:solidFill>
                <a:srgbClr val="0F0F0F"/>
              </a:solidFill>
              <a:effectLst/>
            </a:endParaRPr>
          </a:p>
          <a:p>
            <a:pPr marL="0" indent="0" algn="l">
              <a:lnSpc>
                <a:spcPct val="120000"/>
              </a:lnSpc>
              <a:buNone/>
            </a:pPr>
            <a:r>
              <a:rPr lang="en-GB" sz="7200" b="1" i="0" dirty="0">
                <a:solidFill>
                  <a:srgbClr val="0F0F0F"/>
                </a:solidFill>
                <a:effectLst/>
              </a:rPr>
              <a:t>Sustainability Certifications:</a:t>
            </a:r>
            <a:r>
              <a:rPr lang="en-GB" sz="7200" b="0" i="0" dirty="0">
                <a:solidFill>
                  <a:srgbClr val="0F0F0F"/>
                </a:solidFill>
                <a:effectLst/>
              </a:rPr>
              <a:t> Obtaining certifications from recognized sustainability organizations to demonstrate adherence to established standards.</a:t>
            </a:r>
          </a:p>
          <a:p>
            <a:pPr marL="0" indent="0" algn="l">
              <a:lnSpc>
                <a:spcPct val="120000"/>
              </a:lnSpc>
              <a:buNone/>
            </a:pPr>
            <a:r>
              <a:rPr lang="en-GB" sz="7200" b="1" i="0" dirty="0">
                <a:solidFill>
                  <a:srgbClr val="0F0F0F"/>
                </a:solidFill>
                <a:effectLst/>
              </a:rPr>
              <a:t>Compliance with Regulations:</a:t>
            </a:r>
            <a:r>
              <a:rPr lang="en-GB" sz="7200" b="0" i="0" dirty="0">
                <a:solidFill>
                  <a:srgbClr val="0F0F0F"/>
                </a:solidFill>
                <a:effectLst/>
              </a:rPr>
              <a:t> Ensuring compliance with local, national, and international regulations related to environmental and social responsibility.</a:t>
            </a:r>
          </a:p>
          <a:p>
            <a:pPr marL="457200" lvl="1" indent="0">
              <a:lnSpc>
                <a:spcPct val="110000"/>
              </a:lnSpc>
              <a:buNone/>
            </a:pPr>
            <a:endParaRPr lang="en-GB" sz="7200" b="0" i="0" dirty="0">
              <a:effectLst/>
            </a:endParaRPr>
          </a:p>
          <a:p>
            <a:endParaRPr lang="en-GB" dirty="0"/>
          </a:p>
        </p:txBody>
      </p:sp>
    </p:spTree>
    <p:extLst>
      <p:ext uri="{BB962C8B-B14F-4D97-AF65-F5344CB8AC3E}">
        <p14:creationId xmlns:p14="http://schemas.microsoft.com/office/powerpoint/2010/main" val="324922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E97E5-B3A1-83A7-7228-70CAFA49E068}"/>
              </a:ext>
            </a:extLst>
          </p:cNvPr>
          <p:cNvSpPr>
            <a:spLocks noGrp="1"/>
          </p:cNvSpPr>
          <p:nvPr>
            <p:ph type="title"/>
          </p:nvPr>
        </p:nvSpPr>
        <p:spPr>
          <a:xfrm>
            <a:off x="838200" y="365126"/>
            <a:ext cx="10515600" cy="1325563"/>
          </a:xfrm>
        </p:spPr>
        <p:txBody>
          <a:bodyPr anchor="ctr">
            <a:normAutofit/>
          </a:bodyPr>
          <a:lstStyle/>
          <a:p>
            <a:r>
              <a:rPr lang="en-GB" b="1" dirty="0"/>
              <a:t>Vision for Sustainable Events</a:t>
            </a:r>
            <a:br>
              <a:rPr lang="en-GB" b="1" dirty="0"/>
            </a:br>
            <a:endParaRPr lang="en-GB" dirty="0"/>
          </a:p>
        </p:txBody>
      </p:sp>
      <p:sp>
        <p:nvSpPr>
          <p:cNvPr id="3" name="Content Placeholder 2">
            <a:extLst>
              <a:ext uri="{FF2B5EF4-FFF2-40B4-BE49-F238E27FC236}">
                <a16:creationId xmlns:a16="http://schemas.microsoft.com/office/drawing/2014/main" id="{C2C4749B-74F4-0A17-DB7A-5F84279ADFA3}"/>
              </a:ext>
            </a:extLst>
          </p:cNvPr>
          <p:cNvSpPr>
            <a:spLocks noGrp="1"/>
          </p:cNvSpPr>
          <p:nvPr>
            <p:ph sz="half" idx="1"/>
          </p:nvPr>
        </p:nvSpPr>
        <p:spPr>
          <a:xfrm>
            <a:off x="176241" y="1836168"/>
            <a:ext cx="9204960" cy="3809862"/>
          </a:xfrm>
        </p:spPr>
        <p:txBody>
          <a:bodyPr>
            <a:normAutofit lnSpcReduction="10000"/>
          </a:bodyPr>
          <a:lstStyle/>
          <a:p>
            <a:pPr>
              <a:lnSpc>
                <a:spcPct val="100000"/>
              </a:lnSpc>
            </a:pPr>
            <a:r>
              <a:rPr lang="en-GB" dirty="0"/>
              <a:t>The </a:t>
            </a:r>
            <a:r>
              <a:rPr lang="en-GB" b="1" dirty="0"/>
              <a:t>Green Events Code of Practice (</a:t>
            </a:r>
            <a:r>
              <a:rPr lang="en-GB" b="1" dirty="0" err="1"/>
              <a:t>GECoP</a:t>
            </a:r>
            <a:r>
              <a:rPr lang="en-GB" b="1" dirty="0"/>
              <a:t>)</a:t>
            </a:r>
            <a:r>
              <a:rPr lang="en-GB" dirty="0"/>
              <a:t> is a UK-wide, industry-led initiative that provides a clear, consistent set of voluntary minimum standards for sustainability in the outdoor events sector. There is no separate "Welsh" code; the UK code is designed to be applicable across all regions, including Wales. </a:t>
            </a:r>
          </a:p>
          <a:p>
            <a:pPr>
              <a:lnSpc>
                <a:spcPct val="100000"/>
              </a:lnSpc>
            </a:pPr>
            <a:r>
              <a:rPr lang="en-GB" dirty="0"/>
              <a:t>The </a:t>
            </a:r>
            <a:r>
              <a:rPr lang="en-GB" dirty="0" err="1"/>
              <a:t>GECoP</a:t>
            </a:r>
            <a:r>
              <a:rPr lang="en-GB" dirty="0"/>
              <a:t> was developed by the outdoor events industry, local authorities, and other stakeholders, and is published by the </a:t>
            </a:r>
            <a:r>
              <a:rPr lang="en-GB" dirty="0">
                <a:hlinkClick r:id="rId2"/>
              </a:rPr>
              <a:t>Vision for Sustainable Events</a:t>
            </a:r>
            <a:r>
              <a:rPr lang="en-GB" dirty="0"/>
              <a:t> forum. </a:t>
            </a:r>
          </a:p>
        </p:txBody>
      </p:sp>
      <p:pic>
        <p:nvPicPr>
          <p:cNvPr id="4" name="Picture 3">
            <a:extLst>
              <a:ext uri="{FF2B5EF4-FFF2-40B4-BE49-F238E27FC236}">
                <a16:creationId xmlns:a16="http://schemas.microsoft.com/office/drawing/2014/main" id="{40A22086-4CCE-0147-07BC-77E5BDD86FB5}"/>
              </a:ext>
            </a:extLst>
          </p:cNvPr>
          <p:cNvPicPr>
            <a:picLocks noChangeAspect="1"/>
          </p:cNvPicPr>
          <p:nvPr/>
        </p:nvPicPr>
        <p:blipFill>
          <a:blip r:embed="rId3"/>
          <a:stretch>
            <a:fillRect/>
          </a:stretch>
        </p:blipFill>
        <p:spPr>
          <a:xfrm>
            <a:off x="7102026" y="99791"/>
            <a:ext cx="4823273" cy="1736377"/>
          </a:xfrm>
          <a:prstGeom prst="rect">
            <a:avLst/>
          </a:prstGeom>
          <a:noFill/>
        </p:spPr>
      </p:pic>
    </p:spTree>
    <p:extLst>
      <p:ext uri="{BB962C8B-B14F-4D97-AF65-F5344CB8AC3E}">
        <p14:creationId xmlns:p14="http://schemas.microsoft.com/office/powerpoint/2010/main" val="794598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D1BF-1617-4BB0-170C-B2BD7F3F2067}"/>
              </a:ext>
            </a:extLst>
          </p:cNvPr>
          <p:cNvSpPr>
            <a:spLocks noGrp="1"/>
          </p:cNvSpPr>
          <p:nvPr>
            <p:ph type="title"/>
          </p:nvPr>
        </p:nvSpPr>
        <p:spPr/>
        <p:txBody>
          <a:bodyPr/>
          <a:lstStyle/>
          <a:p>
            <a:r>
              <a:rPr lang="en-GB" dirty="0"/>
              <a:t>Key Aims and Targets</a:t>
            </a:r>
            <a:br>
              <a:rPr lang="en-GB" dirty="0"/>
            </a:br>
            <a:endParaRPr lang="en-GB" dirty="0"/>
          </a:p>
        </p:txBody>
      </p:sp>
      <p:sp>
        <p:nvSpPr>
          <p:cNvPr id="3" name="Content Placeholder 2">
            <a:extLst>
              <a:ext uri="{FF2B5EF4-FFF2-40B4-BE49-F238E27FC236}">
                <a16:creationId xmlns:a16="http://schemas.microsoft.com/office/drawing/2014/main" id="{298B16C8-6A51-B2E8-FBAB-97D659D88AE3}"/>
              </a:ext>
            </a:extLst>
          </p:cNvPr>
          <p:cNvSpPr>
            <a:spLocks noGrp="1"/>
          </p:cNvSpPr>
          <p:nvPr>
            <p:ph idx="1"/>
          </p:nvPr>
        </p:nvSpPr>
        <p:spPr>
          <a:xfrm>
            <a:off x="249170" y="1309523"/>
            <a:ext cx="10515600" cy="4530295"/>
          </a:xfrm>
        </p:spPr>
        <p:txBody>
          <a:bodyPr>
            <a:normAutofit lnSpcReduction="10000"/>
          </a:bodyPr>
          <a:lstStyle/>
          <a:p>
            <a:pPr>
              <a:lnSpc>
                <a:spcPct val="110000"/>
              </a:lnSpc>
            </a:pPr>
            <a:r>
              <a:rPr lang="en-GB" dirty="0"/>
              <a:t>The overarching goal of the </a:t>
            </a:r>
            <a:r>
              <a:rPr lang="en-GB" dirty="0" err="1"/>
              <a:t>GECoP</a:t>
            </a:r>
            <a:r>
              <a:rPr lang="en-GB" dirty="0"/>
              <a:t> is to drive significant reductions in the environmental impacts of events and achieve a minimum of 50% reduction of Greenhouse Gas (GHG) emissions by 2030. Specific targets include: </a:t>
            </a:r>
          </a:p>
          <a:p>
            <a:pPr>
              <a:lnSpc>
                <a:spcPct val="110000"/>
              </a:lnSpc>
            </a:pPr>
            <a:r>
              <a:rPr lang="en-GB" dirty="0"/>
              <a:t>100% reduction in onsite fossil fuel consumption at live events by 2030 (50% by 2025).</a:t>
            </a:r>
          </a:p>
          <a:p>
            <a:pPr>
              <a:lnSpc>
                <a:spcPct val="110000"/>
              </a:lnSpc>
            </a:pPr>
            <a:r>
              <a:rPr lang="en-GB" dirty="0"/>
              <a:t>Eliminate single-use plastic by 2025.</a:t>
            </a:r>
          </a:p>
          <a:p>
            <a:pPr>
              <a:lnSpc>
                <a:spcPct val="110000"/>
              </a:lnSpc>
            </a:pPr>
            <a:r>
              <a:rPr lang="en-GB" dirty="0"/>
              <a:t>Reduce meat and dairy consumption on-site by at least 30% by 2030, with an aim to be plant-based with no red meat onsite by 2030. </a:t>
            </a:r>
          </a:p>
        </p:txBody>
      </p:sp>
    </p:spTree>
    <p:extLst>
      <p:ext uri="{BB962C8B-B14F-4D97-AF65-F5344CB8AC3E}">
        <p14:creationId xmlns:p14="http://schemas.microsoft.com/office/powerpoint/2010/main" val="369074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01E8-EB7D-C689-40C1-03D691B45C6F}"/>
              </a:ext>
            </a:extLst>
          </p:cNvPr>
          <p:cNvSpPr>
            <a:spLocks noGrp="1"/>
          </p:cNvSpPr>
          <p:nvPr>
            <p:ph type="title"/>
          </p:nvPr>
        </p:nvSpPr>
        <p:spPr>
          <a:xfrm>
            <a:off x="52826" y="65914"/>
            <a:ext cx="10515600" cy="1325563"/>
          </a:xfrm>
        </p:spPr>
        <p:txBody>
          <a:bodyPr/>
          <a:lstStyle/>
          <a:p>
            <a:r>
              <a:rPr lang="en-GB" dirty="0"/>
              <a:t>Seven Key Areas of Focus</a:t>
            </a:r>
            <a:br>
              <a:rPr lang="en-GB" dirty="0"/>
            </a:br>
            <a:endParaRPr lang="en-GB" dirty="0"/>
          </a:p>
        </p:txBody>
      </p:sp>
      <p:sp>
        <p:nvSpPr>
          <p:cNvPr id="3" name="Content Placeholder 2">
            <a:extLst>
              <a:ext uri="{FF2B5EF4-FFF2-40B4-BE49-F238E27FC236}">
                <a16:creationId xmlns:a16="http://schemas.microsoft.com/office/drawing/2014/main" id="{681A305C-9C68-1951-7BC5-E63898DC4A52}"/>
              </a:ext>
            </a:extLst>
          </p:cNvPr>
          <p:cNvSpPr>
            <a:spLocks noGrp="1"/>
          </p:cNvSpPr>
          <p:nvPr>
            <p:ph idx="1"/>
          </p:nvPr>
        </p:nvSpPr>
        <p:spPr>
          <a:xfrm>
            <a:off x="142583" y="810249"/>
            <a:ext cx="11705348" cy="5248352"/>
          </a:xfrm>
        </p:spPr>
        <p:txBody>
          <a:bodyPr>
            <a:normAutofit fontScale="92500" lnSpcReduction="10000"/>
          </a:bodyPr>
          <a:lstStyle/>
          <a:p>
            <a:pPr>
              <a:lnSpc>
                <a:spcPct val="120000"/>
              </a:lnSpc>
            </a:pPr>
            <a:r>
              <a:rPr lang="en-GB" sz="2400" dirty="0"/>
              <a:t>The Code provides guidance and standards across seven core themes where positive environmental change can be achieved: </a:t>
            </a:r>
          </a:p>
          <a:p>
            <a:pPr>
              <a:lnSpc>
                <a:spcPct val="120000"/>
              </a:lnSpc>
            </a:pPr>
            <a:r>
              <a:rPr lang="en-GB" sz="2400" b="1" dirty="0"/>
              <a:t>Governance</a:t>
            </a:r>
            <a:r>
              <a:rPr lang="en-GB" sz="2400" dirty="0"/>
              <a:t>: Integrating sustainability into event planning and decision-making processes.</a:t>
            </a:r>
          </a:p>
          <a:p>
            <a:pPr>
              <a:lnSpc>
                <a:spcPct val="120000"/>
              </a:lnSpc>
            </a:pPr>
            <a:r>
              <a:rPr lang="en-GB" sz="2400" b="1" dirty="0"/>
              <a:t>Energy:</a:t>
            </a:r>
            <a:r>
              <a:rPr lang="en-GB" sz="2400" dirty="0"/>
              <a:t> Transitioning to renewable energy sources and reducing overall consumption.</a:t>
            </a:r>
          </a:p>
          <a:p>
            <a:pPr>
              <a:lnSpc>
                <a:spcPct val="120000"/>
              </a:lnSpc>
            </a:pPr>
            <a:r>
              <a:rPr lang="en-GB" sz="2400" b="1" dirty="0"/>
              <a:t>Travel &amp; Transport</a:t>
            </a:r>
            <a:r>
              <a:rPr lang="en-GB" sz="2400" dirty="0"/>
              <a:t>: Promoting public transport and using local suppliers to reduce logistical emissions.</a:t>
            </a:r>
          </a:p>
          <a:p>
            <a:pPr>
              <a:lnSpc>
                <a:spcPct val="120000"/>
              </a:lnSpc>
            </a:pPr>
            <a:r>
              <a:rPr lang="en-GB" sz="2400" b="1" dirty="0"/>
              <a:t>Food &amp; Drink</a:t>
            </a:r>
            <a:r>
              <a:rPr lang="en-GB" sz="2400" dirty="0"/>
              <a:t>: Implementing policies for sustainable sourcing, reducing meat/dairy, and minimizing food waste.</a:t>
            </a:r>
          </a:p>
          <a:p>
            <a:pPr>
              <a:lnSpc>
                <a:spcPct val="120000"/>
              </a:lnSpc>
            </a:pPr>
            <a:r>
              <a:rPr lang="en-GB" sz="2400" b="1" dirty="0"/>
              <a:t>Waste</a:t>
            </a:r>
            <a:r>
              <a:rPr lang="en-GB" sz="2400" dirty="0"/>
              <a:t>: Eliminating single-use plastics and managing waste for maximum recycling and composting.</a:t>
            </a:r>
          </a:p>
          <a:p>
            <a:pPr>
              <a:lnSpc>
                <a:spcPct val="120000"/>
              </a:lnSpc>
            </a:pPr>
            <a:r>
              <a:rPr lang="en-GB" sz="2400" b="1" dirty="0"/>
              <a:t>Water</a:t>
            </a:r>
            <a:r>
              <a:rPr lang="en-GB" sz="2400" dirty="0"/>
              <a:t>: Efficient water use and management.</a:t>
            </a:r>
          </a:p>
          <a:p>
            <a:pPr>
              <a:lnSpc>
                <a:spcPct val="120000"/>
              </a:lnSpc>
            </a:pPr>
            <a:r>
              <a:rPr lang="en-GB" sz="2400" b="1" dirty="0"/>
              <a:t>Influence</a:t>
            </a:r>
            <a:r>
              <a:rPr lang="en-GB" sz="2400" dirty="0"/>
              <a:t>: Inspiring positive behaviour change in audiences, artists, and the supply chain.</a:t>
            </a:r>
            <a:endParaRPr lang="en-GB" sz="1600" dirty="0"/>
          </a:p>
        </p:txBody>
      </p:sp>
    </p:spTree>
    <p:extLst>
      <p:ext uri="{BB962C8B-B14F-4D97-AF65-F5344CB8AC3E}">
        <p14:creationId xmlns:p14="http://schemas.microsoft.com/office/powerpoint/2010/main" val="154721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44" y="60058"/>
            <a:ext cx="10364451" cy="1596177"/>
          </a:xfrm>
        </p:spPr>
        <p:txBody>
          <a:bodyPr>
            <a:normAutofit/>
          </a:bodyPr>
          <a:lstStyle/>
          <a:p>
            <a:r>
              <a:rPr lang="en-GB" dirty="0"/>
              <a:t>Sustainable livelihoods</a:t>
            </a:r>
            <a:br>
              <a:rPr lang="en-GB" dirty="0"/>
            </a:br>
            <a:endParaRPr lang="en-GB" dirty="0"/>
          </a:p>
        </p:txBody>
      </p:sp>
      <p:sp>
        <p:nvSpPr>
          <p:cNvPr id="3" name="Content Placeholder 2"/>
          <p:cNvSpPr>
            <a:spLocks noGrp="1"/>
          </p:cNvSpPr>
          <p:nvPr>
            <p:ph idx="1"/>
          </p:nvPr>
        </p:nvSpPr>
        <p:spPr>
          <a:xfrm>
            <a:off x="129352" y="1086029"/>
            <a:ext cx="6776720" cy="4460240"/>
          </a:xfrm>
        </p:spPr>
        <p:txBody>
          <a:bodyPr>
            <a:normAutofit fontScale="85000" lnSpcReduction="20000"/>
          </a:bodyPr>
          <a:lstStyle/>
          <a:p>
            <a:pPr marL="0" indent="0">
              <a:lnSpc>
                <a:spcPct val="110000"/>
              </a:lnSpc>
              <a:buNone/>
            </a:pPr>
            <a:endParaRPr lang="en-GB" sz="1400"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Tourism creates jobs </a:t>
            </a:r>
          </a:p>
          <a:p>
            <a:pPr>
              <a:lnSpc>
                <a:spcPct val="110000"/>
              </a:lnSpc>
            </a:pPr>
            <a:r>
              <a:rPr lang="en-GB" cap="none" dirty="0">
                <a:latin typeface="Arial" panose="020B0604020202020204" pitchFamily="34" charset="0"/>
                <a:cs typeface="Arial" panose="020B0604020202020204" pitchFamily="34" charset="0"/>
              </a:rPr>
              <a:t>Increases the demand for locally produced products and services</a:t>
            </a:r>
          </a:p>
          <a:p>
            <a:pPr>
              <a:lnSpc>
                <a:spcPct val="110000"/>
              </a:lnSpc>
            </a:pPr>
            <a:r>
              <a:rPr lang="en-GB" cap="none" dirty="0">
                <a:latin typeface="Arial" panose="020B0604020202020204" pitchFamily="34" charset="0"/>
                <a:cs typeface="Arial" panose="020B0604020202020204" pitchFamily="34" charset="0"/>
              </a:rPr>
              <a:t>Reduces poverty</a:t>
            </a:r>
          </a:p>
          <a:p>
            <a:pPr fontAlgn="base">
              <a:lnSpc>
                <a:spcPct val="110000"/>
              </a:lnSpc>
            </a:pPr>
            <a:r>
              <a:rPr lang="en-GB" cap="none" dirty="0">
                <a:latin typeface="Arial" panose="020B0604020202020204" pitchFamily="34" charset="0"/>
                <a:cs typeface="Arial" panose="020B0604020202020204" pitchFamily="34" charset="0"/>
              </a:rPr>
              <a:t>Helping ‘traditional’ businesses diversify into tourism</a:t>
            </a:r>
          </a:p>
          <a:p>
            <a:pPr fontAlgn="base">
              <a:lnSpc>
                <a:spcPct val="110000"/>
              </a:lnSpc>
            </a:pPr>
            <a:r>
              <a:rPr lang="en-GB" cap="none" dirty="0">
                <a:latin typeface="Arial" panose="020B0604020202020204" pitchFamily="34" charset="0"/>
                <a:cs typeface="Arial" panose="020B0604020202020204" pitchFamily="34" charset="0"/>
              </a:rPr>
              <a:t>Developing and improving tourism products</a:t>
            </a:r>
          </a:p>
          <a:p>
            <a:pPr fontAlgn="base">
              <a:lnSpc>
                <a:spcPct val="110000"/>
              </a:lnSpc>
            </a:pPr>
            <a:r>
              <a:rPr lang="en-GB" cap="none" dirty="0">
                <a:latin typeface="Arial" panose="020B0604020202020204" pitchFamily="34" charset="0"/>
                <a:cs typeface="Arial" panose="020B0604020202020204" pitchFamily="34" charset="0"/>
              </a:rPr>
              <a:t>Building resilience to changing climates</a:t>
            </a:r>
          </a:p>
          <a:p>
            <a:pPr fontAlgn="base">
              <a:lnSpc>
                <a:spcPct val="110000"/>
              </a:lnSpc>
            </a:pPr>
            <a:r>
              <a:rPr lang="en-GB" cap="none" dirty="0">
                <a:latin typeface="Arial" panose="020B0604020202020204" pitchFamily="34" charset="0"/>
                <a:cs typeface="Arial" panose="020B0604020202020204" pitchFamily="34" charset="0"/>
              </a:rPr>
              <a:t>Bringing change to policies and procedures for long-term success</a:t>
            </a:r>
          </a:p>
          <a:p>
            <a:pPr>
              <a:lnSpc>
                <a:spcPct val="110000"/>
              </a:lnSpc>
            </a:pPr>
            <a:endParaRPr lang="en-GB" sz="1400" dirty="0"/>
          </a:p>
        </p:txBody>
      </p:sp>
      <p:pic>
        <p:nvPicPr>
          <p:cNvPr id="4" name="Picture 2" descr="http://www.thetravelfoundation.org.uk/images/media/Maasai_Tourists,_Kenya,_copyright_Georgina_Cranston,_2008.JPG"/>
          <p:cNvPicPr>
            <a:picLocks noChangeAspect="1" noChangeArrowheads="1"/>
          </p:cNvPicPr>
          <p:nvPr/>
        </p:nvPicPr>
        <p:blipFill rotWithShape="1">
          <a:blip r:embed="rId2">
            <a:extLst>
              <a:ext uri="{28A0092B-C50C-407E-A947-70E740481C1C}">
                <a14:useLocalDpi xmlns:a14="http://schemas.microsoft.com/office/drawing/2010/main" val="0"/>
              </a:ext>
            </a:extLst>
          </a:blip>
          <a:srcRect l="21128" r="-3" b="-3"/>
          <a:stretch/>
        </p:blipFill>
        <p:spPr bwMode="auto">
          <a:xfrm>
            <a:off x="7370064" y="2505456"/>
            <a:ext cx="3494466" cy="293522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68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1" y="0"/>
            <a:ext cx="10364451" cy="1596177"/>
          </a:xfrm>
        </p:spPr>
        <p:txBody>
          <a:bodyPr>
            <a:normAutofit/>
          </a:bodyPr>
          <a:lstStyle/>
          <a:p>
            <a:r>
              <a:rPr lang="en-GB" dirty="0"/>
              <a:t>Heritage and culture</a:t>
            </a:r>
            <a:br>
              <a:rPr lang="en-GB" dirty="0"/>
            </a:br>
            <a:endParaRPr lang="en-GB" dirty="0"/>
          </a:p>
        </p:txBody>
      </p:sp>
      <p:sp>
        <p:nvSpPr>
          <p:cNvPr id="3" name="Content Placeholder 2"/>
          <p:cNvSpPr>
            <a:spLocks noGrp="1"/>
          </p:cNvSpPr>
          <p:nvPr>
            <p:ph idx="1"/>
          </p:nvPr>
        </p:nvSpPr>
        <p:spPr>
          <a:xfrm>
            <a:off x="195755" y="1289796"/>
            <a:ext cx="6096626" cy="4278407"/>
          </a:xfrm>
        </p:spPr>
        <p:txBody>
          <a:bodyPr>
            <a:normAutofit/>
          </a:bodyPr>
          <a:lstStyle/>
          <a:p>
            <a:pPr marL="0" indent="0">
              <a:lnSpc>
                <a:spcPct val="110000"/>
              </a:lnSpc>
              <a:buNone/>
            </a:pPr>
            <a:r>
              <a:rPr lang="en-GB" b="1" dirty="0">
                <a:latin typeface="Arial" panose="020B0604020202020204" pitchFamily="34" charset="0"/>
                <a:cs typeface="Arial" panose="020B0604020202020204" pitchFamily="34" charset="0"/>
              </a:rPr>
              <a:t>Tourism can help to support:</a:t>
            </a:r>
          </a:p>
          <a:p>
            <a:pPr marL="0" indent="0">
              <a:lnSpc>
                <a:spcPct val="110000"/>
              </a:lnSpc>
              <a:buNone/>
            </a:pPr>
            <a:endParaRPr lang="en-GB" sz="1700" dirty="0">
              <a:latin typeface="Arial" panose="020B0604020202020204" pitchFamily="34" charset="0"/>
              <a:cs typeface="Arial" panose="020B0604020202020204" pitchFamily="34" charset="0"/>
            </a:endParaRPr>
          </a:p>
          <a:p>
            <a:pPr>
              <a:lnSpc>
                <a:spcPct val="100000"/>
              </a:lnSpc>
            </a:pPr>
            <a:r>
              <a:rPr lang="en-GB" sz="2400" cap="none" dirty="0">
                <a:latin typeface="Arial" panose="020B0604020202020204" pitchFamily="34" charset="0"/>
                <a:cs typeface="Arial" panose="020B0604020202020204" pitchFamily="34" charset="0"/>
              </a:rPr>
              <a:t>Local arts, crafts and entertainment sector</a:t>
            </a:r>
          </a:p>
          <a:p>
            <a:pPr>
              <a:lnSpc>
                <a:spcPct val="100000"/>
              </a:lnSpc>
            </a:pPr>
            <a:r>
              <a:rPr lang="en-GB" sz="2400" cap="none" dirty="0">
                <a:latin typeface="Arial" panose="020B0604020202020204" pitchFamily="34" charset="0"/>
                <a:cs typeface="Arial" panose="020B0604020202020204" pitchFamily="34" charset="0"/>
              </a:rPr>
              <a:t>Preserve local heritage and local traditions</a:t>
            </a:r>
          </a:p>
          <a:p>
            <a:pPr>
              <a:lnSpc>
                <a:spcPct val="100000"/>
              </a:lnSpc>
            </a:pPr>
            <a:r>
              <a:rPr lang="en-GB" sz="2400" cap="none" dirty="0">
                <a:latin typeface="Arial" panose="020B0604020202020204" pitchFamily="34" charset="0"/>
                <a:cs typeface="Arial" panose="020B0604020202020204" pitchFamily="34" charset="0"/>
              </a:rPr>
              <a:t>Build a sense of shared identity</a:t>
            </a:r>
          </a:p>
          <a:p>
            <a:pPr>
              <a:lnSpc>
                <a:spcPct val="100000"/>
              </a:lnSpc>
            </a:pPr>
            <a:r>
              <a:rPr lang="en-GB" sz="2400" cap="none" dirty="0">
                <a:latin typeface="Arial" panose="020B0604020202020204" pitchFamily="34" charset="0"/>
                <a:cs typeface="Arial" panose="020B0604020202020204" pitchFamily="34" charset="0"/>
              </a:rPr>
              <a:t>Tourists are given access to unique and memorable holiday experiences</a:t>
            </a:r>
          </a:p>
        </p:txBody>
      </p:sp>
      <p:pic>
        <p:nvPicPr>
          <p:cNvPr id="4" name="Picture 2" descr="http://www.thetravelfoundation.org.uk/images/media/CCWSAL-1402070066.jpg"/>
          <p:cNvPicPr>
            <a:picLocks noChangeAspect="1" noChangeArrowheads="1"/>
          </p:cNvPicPr>
          <p:nvPr/>
        </p:nvPicPr>
        <p:blipFill rotWithShape="1">
          <a:blip r:embed="rId2">
            <a:extLst>
              <a:ext uri="{28A0092B-C50C-407E-A947-70E740481C1C}">
                <a14:useLocalDpi xmlns:a14="http://schemas.microsoft.com/office/drawing/2010/main" val="0"/>
              </a:ext>
            </a:extLst>
          </a:blip>
          <a:srcRect l="1642" r="18887" b="-3"/>
          <a:stretch/>
        </p:blipFill>
        <p:spPr bwMode="auto">
          <a:xfrm>
            <a:off x="7370064" y="2505456"/>
            <a:ext cx="3494466" cy="293522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7504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823D-3F2F-14D0-7092-31A47360AF8C}"/>
              </a:ext>
            </a:extLst>
          </p:cNvPr>
          <p:cNvSpPr>
            <a:spLocks noGrp="1"/>
          </p:cNvSpPr>
          <p:nvPr>
            <p:ph type="title"/>
          </p:nvPr>
        </p:nvSpPr>
        <p:spPr/>
        <p:txBody>
          <a:bodyPr/>
          <a:lstStyle/>
          <a:p>
            <a:r>
              <a:rPr lang="en-GB" dirty="0"/>
              <a:t>WTTC</a:t>
            </a:r>
          </a:p>
        </p:txBody>
      </p:sp>
      <p:sp>
        <p:nvSpPr>
          <p:cNvPr id="3" name="Content Placeholder 2">
            <a:extLst>
              <a:ext uri="{FF2B5EF4-FFF2-40B4-BE49-F238E27FC236}">
                <a16:creationId xmlns:a16="http://schemas.microsoft.com/office/drawing/2014/main" id="{95C55362-8364-34F4-F2E3-58CF99ABDEA7}"/>
              </a:ext>
            </a:extLst>
          </p:cNvPr>
          <p:cNvSpPr>
            <a:spLocks noGrp="1"/>
          </p:cNvSpPr>
          <p:nvPr>
            <p:ph idx="1"/>
          </p:nvPr>
        </p:nvSpPr>
        <p:spPr/>
        <p:txBody>
          <a:bodyPr/>
          <a:lstStyle/>
          <a:p>
            <a:r>
              <a:rPr lang="en-GB" dirty="0"/>
              <a:t>WTTC forecasts estimate Travel &amp; Tourism investment will increase by 11.5% in 2023 and return to pre-pandemic levels in 2025. </a:t>
            </a:r>
          </a:p>
          <a:p>
            <a:r>
              <a:rPr lang="en-GB" dirty="0"/>
              <a:t>At the same time, surveys have found that environmental risks represent half of the top 10 global risks and the industry is seeing increasing scrutiny of its social impacts.</a:t>
            </a:r>
          </a:p>
          <a:p>
            <a:r>
              <a:rPr lang="en-GB" dirty="0"/>
              <a:t> In this context, the 2023 dialogue will focus on investment in sustainability.</a:t>
            </a:r>
          </a:p>
          <a:p>
            <a:r>
              <a:rPr lang="en-GB" dirty="0">
                <a:hlinkClick r:id="rId2"/>
              </a:rPr>
              <a:t>Global Summit 2023 Rwanda - On Demand - Day 1 (wttc.org)</a:t>
            </a:r>
            <a:endParaRPr lang="en-GB" dirty="0"/>
          </a:p>
        </p:txBody>
      </p:sp>
      <p:pic>
        <p:nvPicPr>
          <p:cNvPr id="4" name="Picture 3">
            <a:extLst>
              <a:ext uri="{FF2B5EF4-FFF2-40B4-BE49-F238E27FC236}">
                <a16:creationId xmlns:a16="http://schemas.microsoft.com/office/drawing/2014/main" id="{6B99C857-FF68-5672-E19D-144151D347A2}"/>
              </a:ext>
            </a:extLst>
          </p:cNvPr>
          <p:cNvPicPr>
            <a:picLocks noChangeAspect="1"/>
          </p:cNvPicPr>
          <p:nvPr/>
        </p:nvPicPr>
        <p:blipFill>
          <a:blip r:embed="rId3"/>
          <a:stretch>
            <a:fillRect/>
          </a:stretch>
        </p:blipFill>
        <p:spPr>
          <a:xfrm>
            <a:off x="10066669" y="231376"/>
            <a:ext cx="1438275" cy="1438275"/>
          </a:xfrm>
          <a:prstGeom prst="rect">
            <a:avLst/>
          </a:prstGeom>
        </p:spPr>
      </p:pic>
    </p:spTree>
    <p:extLst>
      <p:ext uri="{BB962C8B-B14F-4D97-AF65-F5344CB8AC3E}">
        <p14:creationId xmlns:p14="http://schemas.microsoft.com/office/powerpoint/2010/main" val="41492983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253835-2C02-5ACA-A3CE-AD098896DAC1}"/>
              </a:ext>
            </a:extLst>
          </p:cNvPr>
          <p:cNvSpPr txBox="1"/>
          <p:nvPr/>
        </p:nvSpPr>
        <p:spPr>
          <a:xfrm>
            <a:off x="514350" y="508685"/>
            <a:ext cx="8007350" cy="5575052"/>
          </a:xfrm>
          <a:prstGeom prst="rect">
            <a:avLst/>
          </a:prstGeom>
          <a:noFill/>
        </p:spPr>
        <p:txBody>
          <a:bodyPr wrap="square">
            <a:spAutoFit/>
          </a:bodyPr>
          <a:lstStyle/>
          <a:p>
            <a:pPr>
              <a:lnSpc>
                <a:spcPct val="150000"/>
              </a:lnSpc>
            </a:pPr>
            <a:r>
              <a:rPr lang="en-GB" sz="2400" b="1" i="0" u="none" strike="noStrike" dirty="0">
                <a:solidFill>
                  <a:srgbClr val="1E73BE"/>
                </a:solidFill>
                <a:effectLst/>
                <a:latin typeface="Calibri" panose="020F0502020204030204" pitchFamily="34" charset="0"/>
                <a:cs typeface="Calibri" panose="020F0502020204030204" pitchFamily="34" charset="0"/>
                <a:hlinkClick r:id="rId2"/>
              </a:rPr>
              <a:t>The World Tourism Organization</a:t>
            </a:r>
            <a:r>
              <a:rPr lang="en-GB" sz="2400" b="0" i="0" dirty="0">
                <a:solidFill>
                  <a:srgbClr val="000000"/>
                </a:solidFill>
                <a:effectLst/>
                <a:latin typeface="Calibri" panose="020F0502020204030204" pitchFamily="34" charset="0"/>
                <a:cs typeface="Calibri" panose="020F0502020204030204" pitchFamily="34" charset="0"/>
              </a:rPr>
              <a:t> defines sustainable tourism in the following manner:</a:t>
            </a:r>
          </a:p>
          <a:p>
            <a:pPr>
              <a:lnSpc>
                <a:spcPct val="150000"/>
              </a:lnSpc>
            </a:pPr>
            <a:endParaRPr lang="en-GB" sz="2400" dirty="0">
              <a:solidFill>
                <a:srgbClr val="000000"/>
              </a:solidFill>
              <a:latin typeface="Calibri" panose="020F0502020204030204" pitchFamily="34" charset="0"/>
              <a:cs typeface="Calibri" panose="020F0502020204030204" pitchFamily="34" charset="0"/>
            </a:endParaRPr>
          </a:p>
          <a:p>
            <a:pPr>
              <a:lnSpc>
                <a:spcPct val="150000"/>
              </a:lnSpc>
            </a:pPr>
            <a:r>
              <a:rPr lang="en-GB" sz="2400" b="0" i="0" dirty="0">
                <a:solidFill>
                  <a:srgbClr val="000000"/>
                </a:solidFill>
                <a:effectLst/>
                <a:latin typeface="Calibri" panose="020F0502020204030204" pitchFamily="34" charset="0"/>
                <a:cs typeface="Calibri" panose="020F0502020204030204" pitchFamily="34" charset="0"/>
              </a:rPr>
              <a:t>“Sustainable tourism development meets the needs of present tourists and host regions while protecting and enhancing opportunities for the future.</a:t>
            </a:r>
          </a:p>
          <a:p>
            <a:pPr>
              <a:lnSpc>
                <a:spcPct val="150000"/>
              </a:lnSpc>
            </a:pPr>
            <a:r>
              <a:rPr lang="en-GB" sz="2400" b="0" i="0" dirty="0">
                <a:solidFill>
                  <a:srgbClr val="000000"/>
                </a:solidFill>
                <a:effectLst/>
                <a:latin typeface="Calibri" panose="020F0502020204030204" pitchFamily="34" charset="0"/>
                <a:cs typeface="Calibri" panose="020F0502020204030204" pitchFamily="34" charset="0"/>
              </a:rPr>
              <a:t> It is envisaged as leading to management of all resources in such a way that economic, social and aesthetic needs can be fulfilled while maintaining cultural integrity, essential ecological processes, biological diversity, and life support systems.”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533173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60CF3-DB17-9F92-AF0F-A6368F508F38}"/>
              </a:ext>
            </a:extLst>
          </p:cNvPr>
          <p:cNvSpPr>
            <a:spLocks noGrp="1"/>
          </p:cNvSpPr>
          <p:nvPr>
            <p:ph type="title"/>
          </p:nvPr>
        </p:nvSpPr>
        <p:spPr/>
        <p:txBody>
          <a:bodyPr/>
          <a:lstStyle/>
          <a:p>
            <a:r>
              <a:rPr lang="en-GB" dirty="0"/>
              <a:t>Rastafari Indigenous Village</a:t>
            </a:r>
            <a:br>
              <a:rPr lang="en-GB" dirty="0"/>
            </a:br>
            <a:r>
              <a:rPr lang="en-GB" dirty="0"/>
              <a:t>Generating income from tourism</a:t>
            </a:r>
          </a:p>
        </p:txBody>
      </p:sp>
      <p:sp>
        <p:nvSpPr>
          <p:cNvPr id="3" name="Content Placeholder 2">
            <a:extLst>
              <a:ext uri="{FF2B5EF4-FFF2-40B4-BE49-F238E27FC236}">
                <a16:creationId xmlns:a16="http://schemas.microsoft.com/office/drawing/2014/main" id="{0746E357-985F-5454-7501-8D30BC50A46B}"/>
              </a:ext>
            </a:extLst>
          </p:cNvPr>
          <p:cNvSpPr>
            <a:spLocks noGrp="1"/>
          </p:cNvSpPr>
          <p:nvPr>
            <p:ph idx="1"/>
          </p:nvPr>
        </p:nvSpPr>
        <p:spPr>
          <a:xfrm>
            <a:off x="838200" y="1825626"/>
            <a:ext cx="10515600" cy="4360382"/>
          </a:xfrm>
        </p:spPr>
        <p:txBody>
          <a:bodyPr>
            <a:normAutofit fontScale="70000" lnSpcReduction="20000"/>
          </a:bodyPr>
          <a:lstStyle/>
          <a:p>
            <a:pPr>
              <a:lnSpc>
                <a:spcPct val="120000"/>
              </a:lnSpc>
            </a:pPr>
            <a:r>
              <a:rPr lang="en-GB" dirty="0"/>
              <a:t>Communities are integral to Travel &amp; Tourism and creating a truly wonderful experience for travellers. </a:t>
            </a:r>
          </a:p>
          <a:p>
            <a:pPr>
              <a:lnSpc>
                <a:spcPct val="120000"/>
              </a:lnSpc>
            </a:pPr>
            <a:r>
              <a:rPr lang="en-GB" dirty="0"/>
              <a:t>79% of Gen-Z and Millennial survey respondents say they would love to experience a day in the life of locals and 69% of all respondents agreed that they would spend more on a holiday if they knew it supported the local community . </a:t>
            </a:r>
          </a:p>
          <a:p>
            <a:pPr>
              <a:lnSpc>
                <a:spcPct val="120000"/>
              </a:lnSpc>
            </a:pPr>
            <a:r>
              <a:rPr lang="en-GB" dirty="0"/>
              <a:t>However, promises of skills that truly enable SMEs, youth, and wildlife to prosper? How is the sector improving the talent pool and recruiting labour?</a:t>
            </a:r>
            <a:endParaRPr lang="en-GB" dirty="0">
              <a:hlinkClick r:id="rId2" action="ppaction://hlinkfile"/>
            </a:endParaRPr>
          </a:p>
          <a:p>
            <a:pPr>
              <a:lnSpc>
                <a:spcPct val="120000"/>
              </a:lnSpc>
            </a:pPr>
            <a:endParaRPr lang="en-GB" dirty="0">
              <a:hlinkClick r:id="rId2" action="ppaction://hlinkfile"/>
            </a:endParaRPr>
          </a:p>
          <a:p>
            <a:r>
              <a:rPr lang="en-GB" dirty="0">
                <a:hlinkClick r:id="rId2" action="ppaction://hlinkfile"/>
              </a:rPr>
              <a:t>file:///C:/Users/deborah.jenkins/Downloads/Case-study%20Rastafari%20Indigenous%20Village%20-%20Tourism%20Project.pdf</a:t>
            </a:r>
            <a:endParaRPr lang="en-GB" dirty="0"/>
          </a:p>
          <a:p>
            <a:r>
              <a:rPr lang="en-GB" dirty="0">
                <a:hlinkClick r:id="rId3" action="ppaction://hlinkfile"/>
              </a:rPr>
              <a:t>file:///C:/Users/deborah.jenkins/Downloads/Constructing%20sustainable%20tourism%20development%20The%202030%20agenda%20and%20the%20managerial%20ecology%20of%20sustainable%20tourism.pdf</a:t>
            </a:r>
            <a:endParaRPr lang="en-GB" dirty="0"/>
          </a:p>
          <a:p>
            <a:endParaRPr lang="en-GB" dirty="0"/>
          </a:p>
          <a:p>
            <a:endParaRPr lang="en-GB" dirty="0"/>
          </a:p>
        </p:txBody>
      </p:sp>
    </p:spTree>
    <p:extLst>
      <p:ext uri="{BB962C8B-B14F-4D97-AF65-F5344CB8AC3E}">
        <p14:creationId xmlns:p14="http://schemas.microsoft.com/office/powerpoint/2010/main" val="31467143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9140-B350-9C8E-A0CE-D34B0546D6E1}"/>
              </a:ext>
            </a:extLst>
          </p:cNvPr>
          <p:cNvSpPr>
            <a:spLocks noGrp="1"/>
          </p:cNvSpPr>
          <p:nvPr>
            <p:ph type="title"/>
          </p:nvPr>
        </p:nvSpPr>
        <p:spPr/>
        <p:txBody>
          <a:bodyPr anchor="ctr">
            <a:normAutofit/>
          </a:bodyPr>
          <a:lstStyle/>
          <a:p>
            <a:r>
              <a:rPr lang="en-GB" dirty="0"/>
              <a:t>Discussion</a:t>
            </a:r>
          </a:p>
        </p:txBody>
      </p:sp>
      <p:sp>
        <p:nvSpPr>
          <p:cNvPr id="3" name="Content Placeholder 2">
            <a:extLst>
              <a:ext uri="{FF2B5EF4-FFF2-40B4-BE49-F238E27FC236}">
                <a16:creationId xmlns:a16="http://schemas.microsoft.com/office/drawing/2014/main" id="{9DE32A8F-E296-0CDE-318A-999449CC6CE6}"/>
              </a:ext>
            </a:extLst>
          </p:cNvPr>
          <p:cNvSpPr>
            <a:spLocks noGrp="1"/>
          </p:cNvSpPr>
          <p:nvPr>
            <p:ph sz="half" idx="1"/>
          </p:nvPr>
        </p:nvSpPr>
        <p:spPr/>
        <p:txBody>
          <a:bodyPr>
            <a:normAutofit/>
          </a:bodyPr>
          <a:lstStyle/>
          <a:p>
            <a:pPr fontAlgn="base"/>
            <a:r>
              <a:rPr lang="en-GB" b="1" i="0">
                <a:effectLst/>
              </a:rPr>
              <a:t>WTTC focuses on three key initiatives:</a:t>
            </a:r>
            <a:br>
              <a:rPr lang="en-GB" b="0" i="0">
                <a:effectLst/>
              </a:rPr>
            </a:br>
            <a:endParaRPr lang="en-GB" b="0" i="0">
              <a:effectLst/>
            </a:endParaRPr>
          </a:p>
          <a:p>
            <a:pPr fontAlgn="base">
              <a:buFont typeface="Arial" panose="020B0604020202020204" pitchFamily="34" charset="0"/>
              <a:buChar char="•"/>
            </a:pPr>
            <a:r>
              <a:rPr lang="en-GB" b="0" i="0">
                <a:effectLst/>
              </a:rPr>
              <a:t>Security and Travel Facilitation</a:t>
            </a:r>
          </a:p>
          <a:p>
            <a:pPr fontAlgn="base">
              <a:buFont typeface="Arial" panose="020B0604020202020204" pitchFamily="34" charset="0"/>
              <a:buChar char="•"/>
            </a:pPr>
            <a:r>
              <a:rPr lang="en-GB" b="0" i="0">
                <a:effectLst/>
              </a:rPr>
              <a:t>Sustainable Growth</a:t>
            </a:r>
          </a:p>
          <a:p>
            <a:pPr fontAlgn="base">
              <a:buFont typeface="Arial" panose="020B0604020202020204" pitchFamily="34" charset="0"/>
              <a:buChar char="•"/>
            </a:pPr>
            <a:r>
              <a:rPr lang="en-GB" b="0" i="0">
                <a:effectLst/>
              </a:rPr>
              <a:t>Crisis Preparedness, Management &amp; Recovery</a:t>
            </a:r>
          </a:p>
          <a:p>
            <a:pPr marL="0" indent="0">
              <a:buNone/>
            </a:pPr>
            <a:endParaRPr lang="en-GB" dirty="0"/>
          </a:p>
        </p:txBody>
      </p:sp>
      <p:pic>
        <p:nvPicPr>
          <p:cNvPr id="4" name="Picture 3">
            <a:extLst>
              <a:ext uri="{FF2B5EF4-FFF2-40B4-BE49-F238E27FC236}">
                <a16:creationId xmlns:a16="http://schemas.microsoft.com/office/drawing/2014/main" id="{1C4E6235-D5F2-D217-37A2-30EF4F689B3E}"/>
              </a:ext>
            </a:extLst>
          </p:cNvPr>
          <p:cNvPicPr>
            <a:picLocks noChangeAspect="1"/>
          </p:cNvPicPr>
          <p:nvPr/>
        </p:nvPicPr>
        <p:blipFill rotWithShape="1">
          <a:blip r:embed="rId2"/>
          <a:srcRect l="9085" r="11428" b="-1"/>
          <a:stretch/>
        </p:blipFill>
        <p:spPr>
          <a:xfrm>
            <a:off x="6252883" y="1027906"/>
            <a:ext cx="5181600" cy="4351338"/>
          </a:xfrm>
          <a:prstGeom prst="rect">
            <a:avLst/>
          </a:prstGeom>
          <a:noFill/>
        </p:spPr>
      </p:pic>
    </p:spTree>
    <p:extLst>
      <p:ext uri="{BB962C8B-B14F-4D97-AF65-F5344CB8AC3E}">
        <p14:creationId xmlns:p14="http://schemas.microsoft.com/office/powerpoint/2010/main" val="1085235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65A0-6F91-8209-3004-32B41C8CF16C}"/>
              </a:ext>
            </a:extLst>
          </p:cNvPr>
          <p:cNvSpPr>
            <a:spLocks noGrp="1"/>
          </p:cNvSpPr>
          <p:nvPr>
            <p:ph type="title"/>
          </p:nvPr>
        </p:nvSpPr>
        <p:spPr/>
        <p:txBody>
          <a:bodyPr anchor="b">
            <a:normAutofit fontScale="90000"/>
          </a:bodyPr>
          <a:lstStyle/>
          <a:p>
            <a:r>
              <a:rPr lang="en-GB" sz="4400" b="1" dirty="0"/>
              <a:t>UK Niche Tourism Products – new trends?</a:t>
            </a:r>
          </a:p>
        </p:txBody>
      </p:sp>
      <p:pic>
        <p:nvPicPr>
          <p:cNvPr id="4" name="Picture 3">
            <a:extLst>
              <a:ext uri="{FF2B5EF4-FFF2-40B4-BE49-F238E27FC236}">
                <a16:creationId xmlns:a16="http://schemas.microsoft.com/office/drawing/2014/main" id="{DC5D26CB-E53B-1828-4C75-FE932BCC7F19}"/>
              </a:ext>
            </a:extLst>
          </p:cNvPr>
          <p:cNvPicPr>
            <a:picLocks noChangeAspect="1"/>
          </p:cNvPicPr>
          <p:nvPr/>
        </p:nvPicPr>
        <p:blipFill rotWithShape="1">
          <a:blip r:embed="rId2"/>
          <a:srcRect r="5014" b="-3"/>
          <a:stretch/>
        </p:blipFill>
        <p:spPr>
          <a:xfrm>
            <a:off x="5183188" y="987425"/>
            <a:ext cx="6172200" cy="4873625"/>
          </a:xfrm>
          <a:prstGeom prst="rect">
            <a:avLst/>
          </a:prstGeom>
          <a:noFill/>
        </p:spPr>
      </p:pic>
    </p:spTree>
    <p:extLst>
      <p:ext uri="{BB962C8B-B14F-4D97-AF65-F5344CB8AC3E}">
        <p14:creationId xmlns:p14="http://schemas.microsoft.com/office/powerpoint/2010/main" val="13882680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7DFC0-C17C-227B-EE6E-5F5C02462A8F}"/>
              </a:ext>
            </a:extLst>
          </p:cNvPr>
          <p:cNvSpPr>
            <a:spLocks noGrp="1"/>
          </p:cNvSpPr>
          <p:nvPr>
            <p:ph type="title"/>
          </p:nvPr>
        </p:nvSpPr>
        <p:spPr>
          <a:xfrm>
            <a:off x="199103" y="0"/>
            <a:ext cx="6442919" cy="1600200"/>
          </a:xfrm>
        </p:spPr>
        <p:txBody>
          <a:bodyPr anchor="b">
            <a:normAutofit fontScale="90000"/>
          </a:bodyPr>
          <a:lstStyle/>
          <a:p>
            <a:br>
              <a:rPr lang="en-GB" sz="2200"/>
            </a:br>
            <a:r>
              <a:rPr lang="en-GB" sz="3600" b="1"/>
              <a:t>Niche Tourism:</a:t>
            </a:r>
            <a:br>
              <a:rPr lang="en-GB" sz="3600" b="1"/>
            </a:br>
            <a:br>
              <a:rPr lang="en-GB" sz="3600" b="1"/>
            </a:br>
            <a:endParaRPr lang="en-GB" sz="2200" b="1"/>
          </a:p>
        </p:txBody>
      </p:sp>
      <p:sp>
        <p:nvSpPr>
          <p:cNvPr id="3" name="Content Placeholder 2">
            <a:extLst>
              <a:ext uri="{FF2B5EF4-FFF2-40B4-BE49-F238E27FC236}">
                <a16:creationId xmlns:a16="http://schemas.microsoft.com/office/drawing/2014/main" id="{5D9BAEE6-CA60-1CB5-8E6F-D3DA4382F53B}"/>
              </a:ext>
            </a:extLst>
          </p:cNvPr>
          <p:cNvSpPr>
            <a:spLocks noGrp="1"/>
          </p:cNvSpPr>
          <p:nvPr>
            <p:ph type="body" sz="half" idx="2"/>
          </p:nvPr>
        </p:nvSpPr>
        <p:spPr>
          <a:xfrm>
            <a:off x="84445" y="1069258"/>
            <a:ext cx="7297123" cy="3811588"/>
          </a:xfrm>
        </p:spPr>
        <p:txBody>
          <a:bodyPr>
            <a:normAutofit/>
          </a:bodyPr>
          <a:lstStyle/>
          <a:p>
            <a:pPr>
              <a:lnSpc>
                <a:spcPct val="100000"/>
              </a:lnSpc>
            </a:pPr>
            <a:r>
              <a:rPr lang="en-GB" sz="2400" dirty="0"/>
              <a:t>Varying from Gastronomy to Leisure and Recreational, and Adventure to Heritage, it's nearly impossible to fit all the aspects of niche tourism in just one list.</a:t>
            </a:r>
          </a:p>
          <a:p>
            <a:pPr>
              <a:lnSpc>
                <a:spcPct val="100000"/>
              </a:lnSpc>
            </a:pPr>
            <a:endParaRPr lang="en-GB" sz="2400" dirty="0"/>
          </a:p>
          <a:p>
            <a:pPr>
              <a:lnSpc>
                <a:spcPct val="100000"/>
              </a:lnSpc>
            </a:pPr>
            <a:r>
              <a:rPr lang="en-GB" sz="2400" dirty="0"/>
              <a:t>The </a:t>
            </a:r>
            <a:r>
              <a:rPr lang="en-GB" sz="2400" b="1" dirty="0"/>
              <a:t>ever-evolving interest </a:t>
            </a:r>
            <a:r>
              <a:rPr lang="en-GB" sz="2400" dirty="0"/>
              <a:t>of the audience has resulted in a specialised corner of the tourism market, primarily developed around a </a:t>
            </a:r>
            <a:r>
              <a:rPr lang="en-GB" sz="2400" b="1" dirty="0"/>
              <a:t>tailor-made experience for the visitors.</a:t>
            </a:r>
          </a:p>
        </p:txBody>
      </p:sp>
      <p:pic>
        <p:nvPicPr>
          <p:cNvPr id="4" name="Picture 3">
            <a:extLst>
              <a:ext uri="{FF2B5EF4-FFF2-40B4-BE49-F238E27FC236}">
                <a16:creationId xmlns:a16="http://schemas.microsoft.com/office/drawing/2014/main" id="{D1DC147B-94ED-C700-4252-921E95D1F656}"/>
              </a:ext>
            </a:extLst>
          </p:cNvPr>
          <p:cNvPicPr>
            <a:picLocks noChangeAspect="1"/>
          </p:cNvPicPr>
          <p:nvPr/>
        </p:nvPicPr>
        <p:blipFill rotWithShape="1">
          <a:blip r:embed="rId2"/>
          <a:srcRect l="22551" r="35023" b="-1"/>
          <a:stretch/>
        </p:blipFill>
        <p:spPr>
          <a:xfrm>
            <a:off x="7521177" y="699832"/>
            <a:ext cx="4586377" cy="3621445"/>
          </a:xfrm>
          <a:prstGeom prst="rect">
            <a:avLst/>
          </a:prstGeom>
          <a:noFill/>
        </p:spPr>
      </p:pic>
    </p:spTree>
    <p:extLst>
      <p:ext uri="{BB962C8B-B14F-4D97-AF65-F5344CB8AC3E}">
        <p14:creationId xmlns:p14="http://schemas.microsoft.com/office/powerpoint/2010/main" val="348810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79FD8-45A2-AD93-7C46-A5C0D304C7D7}"/>
              </a:ext>
            </a:extLst>
          </p:cNvPr>
          <p:cNvSpPr>
            <a:spLocks noGrp="1"/>
          </p:cNvSpPr>
          <p:nvPr>
            <p:ph type="title"/>
          </p:nvPr>
        </p:nvSpPr>
        <p:spPr>
          <a:xfrm>
            <a:off x="0" y="18255"/>
            <a:ext cx="10515600" cy="1325563"/>
          </a:xfrm>
        </p:spPr>
        <p:txBody>
          <a:bodyPr anchor="ctr">
            <a:normAutofit/>
          </a:bodyPr>
          <a:lstStyle/>
          <a:p>
            <a:r>
              <a:rPr lang="en-GB" sz="3600" b="1"/>
              <a:t>The role of niche tourism products in destination development</a:t>
            </a:r>
          </a:p>
        </p:txBody>
      </p:sp>
      <p:sp>
        <p:nvSpPr>
          <p:cNvPr id="3" name="Content Placeholder 2">
            <a:extLst>
              <a:ext uri="{FF2B5EF4-FFF2-40B4-BE49-F238E27FC236}">
                <a16:creationId xmlns:a16="http://schemas.microsoft.com/office/drawing/2014/main" id="{8A0C98FC-B476-8230-649D-AADACEB3EB7A}"/>
              </a:ext>
            </a:extLst>
          </p:cNvPr>
          <p:cNvSpPr>
            <a:spLocks noGrp="1"/>
          </p:cNvSpPr>
          <p:nvPr>
            <p:ph sz="half" idx="1"/>
          </p:nvPr>
        </p:nvSpPr>
        <p:spPr>
          <a:xfrm>
            <a:off x="76199" y="1343818"/>
            <a:ext cx="7324725" cy="4461670"/>
          </a:xfrm>
        </p:spPr>
        <p:txBody>
          <a:bodyPr>
            <a:normAutofit/>
          </a:bodyPr>
          <a:lstStyle/>
          <a:p>
            <a:r>
              <a:rPr lang="en-GB" sz="2000"/>
              <a:t> specific tourism product can be </a:t>
            </a:r>
            <a:r>
              <a:rPr lang="en-GB" sz="2000" b="1"/>
              <a:t>tailored to meet the needs </a:t>
            </a:r>
            <a:r>
              <a:rPr lang="en-GB" sz="2000"/>
              <a:t>of a particular audience/market segment.</a:t>
            </a:r>
          </a:p>
          <a:p>
            <a:r>
              <a:rPr lang="en-GB" sz="2000" b="1"/>
              <a:t>Locations with specific niche products </a:t>
            </a:r>
            <a:r>
              <a:rPr lang="en-GB" sz="2000"/>
              <a:t>are able to establish and position themselves, as niche tourism destinations</a:t>
            </a:r>
          </a:p>
          <a:p>
            <a:r>
              <a:rPr lang="en-GB" sz="2000"/>
              <a:t>Through </a:t>
            </a:r>
            <a:r>
              <a:rPr lang="en-GB" sz="2000" b="1"/>
              <a:t>image creation,</a:t>
            </a:r>
            <a:r>
              <a:rPr lang="en-GB" sz="2000"/>
              <a:t> helps destinations to differentiate their tourism products and compete in an increasingly competitive and cluttered tourism environment.</a:t>
            </a:r>
          </a:p>
          <a:p>
            <a:r>
              <a:rPr lang="en-GB" sz="2000" b="0" i="0">
                <a:effectLst/>
              </a:rPr>
              <a:t>niche products will have </a:t>
            </a:r>
            <a:r>
              <a:rPr lang="en-GB" sz="2000" b="1" i="0">
                <a:effectLst/>
              </a:rPr>
              <a:t>different impacts, marketing challenges and contributions to destination development </a:t>
            </a:r>
            <a:r>
              <a:rPr lang="en-GB" sz="2000" b="0" i="0">
                <a:effectLst/>
              </a:rPr>
              <a:t>as they progress through it. </a:t>
            </a:r>
          </a:p>
          <a:p>
            <a:r>
              <a:rPr lang="en-GB" sz="2000" b="0" i="0">
                <a:effectLst/>
              </a:rPr>
              <a:t>response to an increase in the number of more modern tourists </a:t>
            </a:r>
            <a:r>
              <a:rPr lang="en-GB" sz="2000" b="1" i="0">
                <a:effectLst/>
              </a:rPr>
              <a:t>demanding tailored tourism products</a:t>
            </a:r>
            <a:endParaRPr lang="en-GB" sz="2000" b="1"/>
          </a:p>
        </p:txBody>
      </p:sp>
      <p:pic>
        <p:nvPicPr>
          <p:cNvPr id="4" name="Content Placeholder 3">
            <a:extLst>
              <a:ext uri="{FF2B5EF4-FFF2-40B4-BE49-F238E27FC236}">
                <a16:creationId xmlns:a16="http://schemas.microsoft.com/office/drawing/2014/main" id="{DCDF992E-7F73-EFAF-143C-036F9A254683}"/>
              </a:ext>
            </a:extLst>
          </p:cNvPr>
          <p:cNvPicPr>
            <a:picLocks noGrp="1" noChangeAspect="1"/>
          </p:cNvPicPr>
          <p:nvPr>
            <p:ph sz="half" idx="2"/>
          </p:nvPr>
        </p:nvPicPr>
        <p:blipFill>
          <a:blip r:embed="rId2"/>
          <a:stretch>
            <a:fillRect/>
          </a:stretch>
        </p:blipFill>
        <p:spPr>
          <a:xfrm>
            <a:off x="7400925" y="1478138"/>
            <a:ext cx="4552950" cy="3065682"/>
          </a:xfrm>
          <a:prstGeom prst="rect">
            <a:avLst/>
          </a:prstGeom>
        </p:spPr>
      </p:pic>
    </p:spTree>
    <p:extLst>
      <p:ext uri="{BB962C8B-B14F-4D97-AF65-F5344CB8AC3E}">
        <p14:creationId xmlns:p14="http://schemas.microsoft.com/office/powerpoint/2010/main" val="50191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772B-28F6-3772-0FD7-5720FC828D6A}"/>
              </a:ext>
            </a:extLst>
          </p:cNvPr>
          <p:cNvSpPr>
            <a:spLocks noGrp="1"/>
          </p:cNvSpPr>
          <p:nvPr>
            <p:ph type="title"/>
          </p:nvPr>
        </p:nvSpPr>
        <p:spPr>
          <a:xfrm>
            <a:off x="4172473" y="136349"/>
            <a:ext cx="6586491" cy="968785"/>
          </a:xfrm>
        </p:spPr>
        <p:txBody>
          <a:bodyPr anchor="b">
            <a:normAutofit fontScale="90000"/>
          </a:bodyPr>
          <a:lstStyle/>
          <a:p>
            <a:r>
              <a:rPr lang="en-GB" sz="3400" b="1"/>
              <a:t>What are niche tourism products?</a:t>
            </a:r>
            <a:br>
              <a:rPr lang="en-GB" sz="3400" b="1"/>
            </a:br>
            <a:endParaRPr lang="en-GB" sz="3400" b="1"/>
          </a:p>
        </p:txBody>
      </p:sp>
      <p:sp>
        <p:nvSpPr>
          <p:cNvPr id="3" name="Content Placeholder 2">
            <a:extLst>
              <a:ext uri="{FF2B5EF4-FFF2-40B4-BE49-F238E27FC236}">
                <a16:creationId xmlns:a16="http://schemas.microsoft.com/office/drawing/2014/main" id="{0800E18A-0E94-8B63-143E-C3686FA106DB}"/>
              </a:ext>
            </a:extLst>
          </p:cNvPr>
          <p:cNvSpPr>
            <a:spLocks noGrp="1"/>
          </p:cNvSpPr>
          <p:nvPr>
            <p:ph idx="1"/>
          </p:nvPr>
        </p:nvSpPr>
        <p:spPr>
          <a:xfrm>
            <a:off x="3906098" y="1234160"/>
            <a:ext cx="8155005" cy="5552403"/>
          </a:xfrm>
        </p:spPr>
        <p:txBody>
          <a:bodyPr>
            <a:normAutofit fontScale="92500"/>
          </a:bodyPr>
          <a:lstStyle/>
          <a:p>
            <a:pPr>
              <a:lnSpc>
                <a:spcPct val="110000"/>
              </a:lnSpc>
            </a:pPr>
            <a:r>
              <a:rPr lang="en-GB" sz="2000"/>
              <a:t>Examples of niche tourism products include outdoor pursuits, nature-based tourism, cultural tours, screen tourism, and many other travel experiences.</a:t>
            </a:r>
          </a:p>
          <a:p>
            <a:pPr>
              <a:lnSpc>
                <a:spcPct val="110000"/>
              </a:lnSpc>
            </a:pPr>
            <a:r>
              <a:rPr lang="en-GB" sz="2000"/>
              <a:t>What are </a:t>
            </a:r>
            <a:r>
              <a:rPr lang="en-GB" sz="2000" b="1"/>
              <a:t>the five types of niche tourism </a:t>
            </a:r>
            <a:r>
              <a:rPr lang="en-GB" sz="2000"/>
              <a:t>give examples?</a:t>
            </a:r>
          </a:p>
          <a:p>
            <a:pPr>
              <a:lnSpc>
                <a:spcPct val="110000"/>
              </a:lnSpc>
            </a:pPr>
            <a:r>
              <a:rPr lang="en-GB" sz="2000"/>
              <a:t>Adventure tourism.</a:t>
            </a:r>
          </a:p>
          <a:p>
            <a:pPr>
              <a:lnSpc>
                <a:spcPct val="110000"/>
              </a:lnSpc>
            </a:pPr>
            <a:r>
              <a:rPr lang="en-GB" sz="2000"/>
              <a:t>Agritourism.</a:t>
            </a:r>
          </a:p>
          <a:p>
            <a:pPr>
              <a:lnSpc>
                <a:spcPct val="110000"/>
              </a:lnSpc>
            </a:pPr>
            <a:r>
              <a:rPr lang="en-GB" sz="2000"/>
              <a:t>Ancestry tourism.</a:t>
            </a:r>
          </a:p>
          <a:p>
            <a:pPr>
              <a:lnSpc>
                <a:spcPct val="110000"/>
              </a:lnSpc>
            </a:pPr>
            <a:r>
              <a:rPr lang="en-GB" sz="2000" err="1"/>
              <a:t>Begpacking</a:t>
            </a:r>
            <a:r>
              <a:rPr lang="en-GB" sz="2000"/>
              <a:t> - 'backpackers busking or begging to fund their travel'. </a:t>
            </a:r>
            <a:r>
              <a:rPr lang="en-GB" sz="2000" err="1"/>
              <a:t>Begpacking</a:t>
            </a:r>
            <a:r>
              <a:rPr lang="en-GB" sz="2000"/>
              <a:t> is an example of niche tourism and a sub-set of backpacking</a:t>
            </a:r>
          </a:p>
          <a:p>
            <a:pPr>
              <a:lnSpc>
                <a:spcPct val="110000"/>
              </a:lnSpc>
            </a:pPr>
            <a:r>
              <a:rPr lang="en-GB" sz="2000"/>
              <a:t>Couchsurfing - </a:t>
            </a:r>
            <a:r>
              <a:rPr lang="en-GB" sz="2000">
                <a:hlinkClick r:id="rId2"/>
              </a:rPr>
              <a:t>https://www.couchsurfing.com/</a:t>
            </a:r>
            <a:endParaRPr lang="en-GB" sz="2000"/>
          </a:p>
          <a:p>
            <a:pPr>
              <a:lnSpc>
                <a:spcPct val="110000"/>
              </a:lnSpc>
            </a:pPr>
            <a:r>
              <a:rPr lang="en-GB" sz="2000"/>
              <a:t>Cruise tourism. https://www.dark-tourism.com/</a:t>
            </a:r>
          </a:p>
          <a:p>
            <a:pPr>
              <a:lnSpc>
                <a:spcPct val="110000"/>
              </a:lnSpc>
            </a:pPr>
            <a:r>
              <a:rPr lang="en-GB" sz="2000"/>
              <a:t>Cultural tourism.</a:t>
            </a:r>
          </a:p>
          <a:p>
            <a:pPr>
              <a:lnSpc>
                <a:spcPct val="110000"/>
              </a:lnSpc>
            </a:pPr>
            <a:r>
              <a:rPr lang="en-GB" sz="2000"/>
              <a:t>Culinary tourism or gastro tourism</a:t>
            </a:r>
          </a:p>
          <a:p>
            <a:pPr>
              <a:lnSpc>
                <a:spcPct val="110000"/>
              </a:lnSpc>
            </a:pPr>
            <a:r>
              <a:rPr lang="en-GB" sz="2000"/>
              <a:t>Dark tourism - </a:t>
            </a:r>
            <a:r>
              <a:rPr lang="en-GB" sz="2000">
                <a:hlinkClick r:id="rId3"/>
              </a:rPr>
              <a:t>https://www.dark-tourism.com/</a:t>
            </a:r>
            <a:endParaRPr lang="en-GB" sz="2000"/>
          </a:p>
          <a:p>
            <a:endParaRPr lang="en-GB" sz="1300"/>
          </a:p>
        </p:txBody>
      </p:sp>
      <p:pic>
        <p:nvPicPr>
          <p:cNvPr id="4" name="Picture 3">
            <a:extLst>
              <a:ext uri="{FF2B5EF4-FFF2-40B4-BE49-F238E27FC236}">
                <a16:creationId xmlns:a16="http://schemas.microsoft.com/office/drawing/2014/main" id="{B6839CB7-C783-7292-C810-C92B1E21F5B8}"/>
              </a:ext>
            </a:extLst>
          </p:cNvPr>
          <p:cNvPicPr>
            <a:picLocks noChangeAspect="1"/>
          </p:cNvPicPr>
          <p:nvPr/>
        </p:nvPicPr>
        <p:blipFill rotWithShape="1">
          <a:blip r:embed="rId4"/>
          <a:srcRect l="20627" r="37127"/>
          <a:stretch/>
        </p:blipFill>
        <p:spPr>
          <a:xfrm>
            <a:off x="21" y="10"/>
            <a:ext cx="3843317" cy="6786553"/>
          </a:xfrm>
          <a:prstGeom prst="rect">
            <a:avLst/>
          </a:prstGeom>
          <a:effectLst/>
        </p:spPr>
      </p:pic>
    </p:spTree>
    <p:extLst>
      <p:ext uri="{BB962C8B-B14F-4D97-AF65-F5344CB8AC3E}">
        <p14:creationId xmlns:p14="http://schemas.microsoft.com/office/powerpoint/2010/main" val="58794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74076-FCDF-451F-D211-4475A677C0F8}"/>
              </a:ext>
            </a:extLst>
          </p:cNvPr>
          <p:cNvSpPr>
            <a:spLocks noGrp="1"/>
          </p:cNvSpPr>
          <p:nvPr>
            <p:ph type="title"/>
          </p:nvPr>
        </p:nvSpPr>
        <p:spPr>
          <a:xfrm>
            <a:off x="312703" y="225305"/>
            <a:ext cx="9392421" cy="871433"/>
          </a:xfrm>
        </p:spPr>
        <p:txBody>
          <a:bodyPr>
            <a:normAutofit fontScale="90000"/>
          </a:bodyPr>
          <a:lstStyle/>
          <a:p>
            <a:r>
              <a:rPr lang="en-GB" sz="3100" b="1" dirty="0"/>
              <a:t>Special interest tourism products include the following:</a:t>
            </a:r>
            <a:br>
              <a:rPr lang="en-GB" sz="3100" b="1" dirty="0"/>
            </a:br>
            <a:endParaRPr lang="en-GB" sz="3100" b="1" dirty="0"/>
          </a:p>
        </p:txBody>
      </p:sp>
      <p:sp>
        <p:nvSpPr>
          <p:cNvPr id="3" name="Content Placeholder 2">
            <a:extLst>
              <a:ext uri="{FF2B5EF4-FFF2-40B4-BE49-F238E27FC236}">
                <a16:creationId xmlns:a16="http://schemas.microsoft.com/office/drawing/2014/main" id="{FE79D902-890B-8FA2-131F-81F28BACBADA}"/>
              </a:ext>
            </a:extLst>
          </p:cNvPr>
          <p:cNvSpPr>
            <a:spLocks noGrp="1"/>
          </p:cNvSpPr>
          <p:nvPr>
            <p:ph idx="1"/>
          </p:nvPr>
        </p:nvSpPr>
        <p:spPr>
          <a:xfrm>
            <a:off x="228599" y="774155"/>
            <a:ext cx="9560530" cy="5956732"/>
          </a:xfrm>
        </p:spPr>
        <p:txBody>
          <a:bodyPr>
            <a:normAutofit/>
          </a:bodyPr>
          <a:lstStyle/>
          <a:p>
            <a:endParaRPr lang="en-GB" sz="800" dirty="0"/>
          </a:p>
          <a:p>
            <a:pPr marL="0" indent="0">
              <a:lnSpc>
                <a:spcPct val="120000"/>
              </a:lnSpc>
              <a:buNone/>
            </a:pPr>
            <a:r>
              <a:rPr lang="en-GB" sz="800" b="1" dirty="0"/>
              <a:t> </a:t>
            </a:r>
            <a:r>
              <a:rPr lang="en-GB" sz="1800" b="1" dirty="0"/>
              <a:t>Agri-tourism</a:t>
            </a:r>
            <a:r>
              <a:rPr lang="en-GB" sz="1800" dirty="0"/>
              <a:t>: Agri-tourism (aka </a:t>
            </a:r>
            <a:r>
              <a:rPr lang="en-GB" sz="1800" dirty="0" err="1"/>
              <a:t>agro</a:t>
            </a:r>
            <a:r>
              <a:rPr lang="en-GB" sz="1800" dirty="0"/>
              <a:t>-tourism or farm-based tourism) involves activities such as </a:t>
            </a:r>
            <a:r>
              <a:rPr lang="en-GB" sz="1800" b="1" dirty="0"/>
              <a:t>fruit-picking</a:t>
            </a:r>
            <a:r>
              <a:rPr lang="en-GB" sz="1800" dirty="0"/>
              <a:t>. Tourists may go on tours of working farms or on established tourist routes such as brandy or wine routes. They may visit factories that process farm produce (for example, jam) and may stay overnight in farmhouse B&amp;Bs.</a:t>
            </a:r>
          </a:p>
          <a:p>
            <a:pPr marL="0" indent="0">
              <a:lnSpc>
                <a:spcPct val="120000"/>
              </a:lnSpc>
              <a:buNone/>
            </a:pPr>
            <a:r>
              <a:rPr lang="en-GB" sz="1800" b="1" dirty="0"/>
              <a:t>Ancestry tourism </a:t>
            </a:r>
            <a:r>
              <a:rPr lang="en-GB" sz="1800" dirty="0"/>
              <a:t>: Tourists travel to destinations with the aim of learning more about and possibly tracing their ancestors.</a:t>
            </a:r>
          </a:p>
          <a:p>
            <a:pPr marL="0" indent="0">
              <a:lnSpc>
                <a:spcPct val="120000"/>
              </a:lnSpc>
              <a:buNone/>
            </a:pPr>
            <a:r>
              <a:rPr lang="en-GB" sz="1800" b="1" dirty="0" err="1"/>
              <a:t>Architourism</a:t>
            </a:r>
            <a:r>
              <a:rPr lang="en-GB" sz="1800" b="1" dirty="0"/>
              <a:t> (or architectural tourism): </a:t>
            </a:r>
            <a:r>
              <a:rPr lang="en-GB" sz="1800" dirty="0"/>
              <a:t>Tourists are attracted by the design and buildings of a destination.</a:t>
            </a:r>
          </a:p>
          <a:p>
            <a:pPr marL="0" indent="0">
              <a:lnSpc>
                <a:spcPct val="120000"/>
              </a:lnSpc>
              <a:buNone/>
            </a:pPr>
            <a:r>
              <a:rPr lang="en-GB" sz="1800" b="1" dirty="0" err="1"/>
              <a:t>Avitourism</a:t>
            </a:r>
            <a:r>
              <a:rPr lang="en-GB" sz="1800" b="1" dirty="0"/>
              <a:t> (or birding tourism): </a:t>
            </a:r>
            <a:r>
              <a:rPr lang="en-GB" sz="1800" dirty="0"/>
              <a:t>Birdwatching is a popular hobby all over the world. Southern Africa is one of the richest birding regions, with a network of birding routes. </a:t>
            </a:r>
          </a:p>
          <a:p>
            <a:pPr marL="0" indent="0">
              <a:lnSpc>
                <a:spcPct val="120000"/>
              </a:lnSpc>
              <a:buNone/>
            </a:pPr>
            <a:r>
              <a:rPr lang="en-GB" sz="1800" b="1" dirty="0"/>
              <a:t>Battlefields tourism: </a:t>
            </a:r>
            <a:r>
              <a:rPr lang="en-GB" sz="1800" dirty="0"/>
              <a:t>Tours to former battlefields have grown in popularity. Popular battlefields sites in South Africa include Isandlwana in KwaZulu-Natal and the Western Front (Normandy, the Somme) in Europe..</a:t>
            </a:r>
          </a:p>
        </p:txBody>
      </p:sp>
      <p:pic>
        <p:nvPicPr>
          <p:cNvPr id="4" name="Picture 3">
            <a:extLst>
              <a:ext uri="{FF2B5EF4-FFF2-40B4-BE49-F238E27FC236}">
                <a16:creationId xmlns:a16="http://schemas.microsoft.com/office/drawing/2014/main" id="{A1F00F9D-229A-89D4-B513-810E733F3A12}"/>
              </a:ext>
            </a:extLst>
          </p:cNvPr>
          <p:cNvPicPr>
            <a:picLocks noChangeAspect="1"/>
          </p:cNvPicPr>
          <p:nvPr/>
        </p:nvPicPr>
        <p:blipFill>
          <a:blip r:embed="rId2"/>
          <a:stretch>
            <a:fillRect/>
          </a:stretch>
        </p:blipFill>
        <p:spPr>
          <a:xfrm>
            <a:off x="9619817" y="2323704"/>
            <a:ext cx="2443587" cy="1964644"/>
          </a:xfrm>
          <a:prstGeom prst="rect">
            <a:avLst/>
          </a:prstGeom>
        </p:spPr>
      </p:pic>
    </p:spTree>
    <p:extLst>
      <p:ext uri="{BB962C8B-B14F-4D97-AF65-F5344CB8AC3E}">
        <p14:creationId xmlns:p14="http://schemas.microsoft.com/office/powerpoint/2010/main" val="31448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7EBF6-D376-5A06-87A9-1D5AD91328F7}"/>
              </a:ext>
            </a:extLst>
          </p:cNvPr>
          <p:cNvSpPr>
            <a:spLocks noGrp="1"/>
          </p:cNvSpPr>
          <p:nvPr>
            <p:ph type="title"/>
          </p:nvPr>
        </p:nvSpPr>
        <p:spPr/>
        <p:txBody>
          <a:bodyPr>
            <a:normAutofit fontScale="90000"/>
          </a:bodyPr>
          <a:lstStyle/>
          <a:p>
            <a:r>
              <a:rPr lang="en-GB" sz="4400" b="1" dirty="0"/>
              <a:t>Special interest tourism products include the following:</a:t>
            </a:r>
            <a:br>
              <a:rPr lang="en-GB" sz="4400" b="1" dirty="0"/>
            </a:br>
            <a:endParaRPr lang="en-GB" dirty="0"/>
          </a:p>
        </p:txBody>
      </p:sp>
      <p:sp>
        <p:nvSpPr>
          <p:cNvPr id="3" name="Content Placeholder 2">
            <a:extLst>
              <a:ext uri="{FF2B5EF4-FFF2-40B4-BE49-F238E27FC236}">
                <a16:creationId xmlns:a16="http://schemas.microsoft.com/office/drawing/2014/main" id="{AF73774D-C10A-A3E0-F77C-723C9171FC06}"/>
              </a:ext>
            </a:extLst>
          </p:cNvPr>
          <p:cNvSpPr>
            <a:spLocks noGrp="1"/>
          </p:cNvSpPr>
          <p:nvPr>
            <p:ph idx="1"/>
          </p:nvPr>
        </p:nvSpPr>
        <p:spPr>
          <a:xfrm>
            <a:off x="838200" y="1825626"/>
            <a:ext cx="10515600" cy="4378793"/>
          </a:xfrm>
        </p:spPr>
        <p:txBody>
          <a:bodyPr>
            <a:normAutofit fontScale="62500" lnSpcReduction="20000"/>
          </a:bodyPr>
          <a:lstStyle/>
          <a:p>
            <a:pPr marL="0" indent="0">
              <a:lnSpc>
                <a:spcPct val="120000"/>
              </a:lnSpc>
              <a:buNone/>
            </a:pPr>
            <a:r>
              <a:rPr lang="en-GB" sz="3200" b="1" dirty="0"/>
              <a:t>Eco-tourism (or wildlife tourism): </a:t>
            </a:r>
            <a:r>
              <a:rPr lang="en-GB" sz="3200" dirty="0"/>
              <a:t>Tourists view the flora or the game of an area. This includes whale-watching</a:t>
            </a:r>
            <a:endParaRPr lang="en-GB" sz="3200" b="1" dirty="0"/>
          </a:p>
          <a:p>
            <a:pPr marL="0" indent="0">
              <a:lnSpc>
                <a:spcPct val="120000"/>
              </a:lnSpc>
              <a:buNone/>
            </a:pPr>
            <a:r>
              <a:rPr lang="en-GB" sz="3200" b="1" dirty="0"/>
              <a:t>Military tourism</a:t>
            </a:r>
            <a:r>
              <a:rPr lang="en-GB" sz="3200" dirty="0"/>
              <a:t>: Tourists who visit war memorials, battlefields, forts and war museums.</a:t>
            </a:r>
          </a:p>
          <a:p>
            <a:pPr marL="0" indent="0">
              <a:lnSpc>
                <a:spcPct val="120000"/>
              </a:lnSpc>
              <a:buNone/>
            </a:pPr>
            <a:r>
              <a:rPr lang="en-GB" sz="3200" b="1" dirty="0"/>
              <a:t>Photographic tourism:</a:t>
            </a:r>
            <a:r>
              <a:rPr lang="en-GB" sz="3200" dirty="0"/>
              <a:t> Tourists visit Africa’s natural and cultural attractions in order to take photographs.</a:t>
            </a:r>
          </a:p>
          <a:p>
            <a:pPr marL="0" indent="0">
              <a:lnSpc>
                <a:spcPct val="120000"/>
              </a:lnSpc>
              <a:buNone/>
            </a:pPr>
            <a:r>
              <a:rPr lang="en-GB" sz="3200" dirty="0"/>
              <a:t> </a:t>
            </a:r>
            <a:r>
              <a:rPr lang="en-GB" sz="3200" b="1" dirty="0"/>
              <a:t>Safari tourism: </a:t>
            </a:r>
            <a:r>
              <a:rPr lang="en-GB" sz="3200" dirty="0"/>
              <a:t>Tourists participate in art safaris and rail safaris.</a:t>
            </a:r>
          </a:p>
          <a:p>
            <a:pPr marL="0" indent="0">
              <a:lnSpc>
                <a:spcPct val="120000"/>
              </a:lnSpc>
              <a:buNone/>
            </a:pPr>
            <a:r>
              <a:rPr lang="en-GB" sz="3200" b="1" dirty="0"/>
              <a:t>Wine tourism: </a:t>
            </a:r>
            <a:r>
              <a:rPr lang="en-GB" sz="3200" dirty="0"/>
              <a:t>Tourists visit wine-growing regions and wine routes, vineyards, wineries (cellar tours and tasting rooms), wine festivals and so on, for the purpose of consuming or purchasing wine.</a:t>
            </a:r>
          </a:p>
          <a:p>
            <a:pPr marL="0" indent="0">
              <a:lnSpc>
                <a:spcPct val="120000"/>
              </a:lnSpc>
              <a:buNone/>
            </a:pPr>
            <a:r>
              <a:rPr lang="en-GB" sz="3200" b="1" dirty="0"/>
              <a:t>Voluntourism (Volunteer travel or volunteering): </a:t>
            </a:r>
            <a:r>
              <a:rPr lang="en-GB" sz="3200" dirty="0"/>
              <a:t>Voluntourism is a form of tourism in which travellers participate in voluntary work, typically for a charity or cause.</a:t>
            </a:r>
          </a:p>
          <a:p>
            <a:pPr marL="0" indent="0">
              <a:lnSpc>
                <a:spcPct val="120000"/>
              </a:lnSpc>
              <a:buNone/>
            </a:pPr>
            <a:endParaRPr lang="en-GB" dirty="0"/>
          </a:p>
        </p:txBody>
      </p:sp>
    </p:spTree>
    <p:extLst>
      <p:ext uri="{BB962C8B-B14F-4D97-AF65-F5344CB8AC3E}">
        <p14:creationId xmlns:p14="http://schemas.microsoft.com/office/powerpoint/2010/main" val="39253693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E4B921-7518-256F-7825-8391D528EC94}"/>
              </a:ext>
            </a:extLst>
          </p:cNvPr>
          <p:cNvSpPr>
            <a:spLocks noGrp="1"/>
          </p:cNvSpPr>
          <p:nvPr>
            <p:ph idx="1"/>
          </p:nvPr>
        </p:nvSpPr>
        <p:spPr>
          <a:xfrm>
            <a:off x="838200" y="596900"/>
            <a:ext cx="10515600" cy="4351338"/>
          </a:xfrm>
        </p:spPr>
        <p:txBody>
          <a:bodyPr/>
          <a:lstStyle/>
          <a:p>
            <a:r>
              <a:rPr lang="en-GB">
                <a:hlinkClick r:id="rId2"/>
              </a:rPr>
              <a:t>https://www.youtube.com/watch?v=N_5eKX1vvOg&amp;t=8s</a:t>
            </a:r>
            <a:endParaRPr lang="en-GB"/>
          </a:p>
        </p:txBody>
      </p:sp>
      <p:pic>
        <p:nvPicPr>
          <p:cNvPr id="4" name="Picture 3">
            <a:extLst>
              <a:ext uri="{FF2B5EF4-FFF2-40B4-BE49-F238E27FC236}">
                <a16:creationId xmlns:a16="http://schemas.microsoft.com/office/drawing/2014/main" id="{ADCF1666-E262-90B6-A9AA-EDBC3DB867DA}"/>
              </a:ext>
            </a:extLst>
          </p:cNvPr>
          <p:cNvPicPr>
            <a:picLocks noChangeAspect="1"/>
          </p:cNvPicPr>
          <p:nvPr/>
        </p:nvPicPr>
        <p:blipFill>
          <a:blip r:embed="rId3"/>
          <a:stretch>
            <a:fillRect/>
          </a:stretch>
        </p:blipFill>
        <p:spPr>
          <a:xfrm>
            <a:off x="2054024" y="1506408"/>
            <a:ext cx="7065169" cy="3974158"/>
          </a:xfrm>
          <a:prstGeom prst="rect">
            <a:avLst/>
          </a:prstGeom>
        </p:spPr>
      </p:pic>
    </p:spTree>
    <p:extLst>
      <p:ext uri="{BB962C8B-B14F-4D97-AF65-F5344CB8AC3E}">
        <p14:creationId xmlns:p14="http://schemas.microsoft.com/office/powerpoint/2010/main" val="28948953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FF6425-D062-0790-838B-D82BCE0E38AF}"/>
              </a:ext>
            </a:extLst>
          </p:cNvPr>
          <p:cNvPicPr>
            <a:picLocks noChangeAspect="1"/>
          </p:cNvPicPr>
          <p:nvPr/>
        </p:nvPicPr>
        <p:blipFill rotWithShape="1">
          <a:blip r:embed="rId2"/>
          <a:srcRect l="47316" r="16864" b="-1"/>
          <a:stretch/>
        </p:blipFill>
        <p:spPr>
          <a:xfrm>
            <a:off x="9806321" y="2418395"/>
            <a:ext cx="2234070" cy="3118494"/>
          </a:xfrm>
          <a:prstGeom prst="rect">
            <a:avLst/>
          </a:prstGeom>
          <a:effectLst/>
        </p:spPr>
      </p:pic>
      <p:sp>
        <p:nvSpPr>
          <p:cNvPr id="2" name="Title 1">
            <a:extLst>
              <a:ext uri="{FF2B5EF4-FFF2-40B4-BE49-F238E27FC236}">
                <a16:creationId xmlns:a16="http://schemas.microsoft.com/office/drawing/2014/main" id="{90370FD2-B66E-B2BD-753A-E07EB99E76AA}"/>
              </a:ext>
            </a:extLst>
          </p:cNvPr>
          <p:cNvSpPr>
            <a:spLocks noGrp="1"/>
          </p:cNvSpPr>
          <p:nvPr>
            <p:ph type="title"/>
          </p:nvPr>
        </p:nvSpPr>
        <p:spPr>
          <a:xfrm>
            <a:off x="270310" y="293510"/>
            <a:ext cx="6586491" cy="542309"/>
          </a:xfrm>
        </p:spPr>
        <p:txBody>
          <a:bodyPr>
            <a:normAutofit fontScale="90000"/>
          </a:bodyPr>
          <a:lstStyle/>
          <a:p>
            <a:r>
              <a:rPr lang="en-GB" sz="3600" b="1">
                <a:solidFill>
                  <a:schemeClr val="accent1"/>
                </a:solidFill>
              </a:rPr>
              <a:t>‘Back packing’ </a:t>
            </a:r>
          </a:p>
        </p:txBody>
      </p:sp>
      <p:sp>
        <p:nvSpPr>
          <p:cNvPr id="3" name="Content Placeholder 2">
            <a:extLst>
              <a:ext uri="{FF2B5EF4-FFF2-40B4-BE49-F238E27FC236}">
                <a16:creationId xmlns:a16="http://schemas.microsoft.com/office/drawing/2014/main" id="{2CCD6229-46C6-F0D1-45B1-4E91A5E9CB9F}"/>
              </a:ext>
            </a:extLst>
          </p:cNvPr>
          <p:cNvSpPr>
            <a:spLocks noGrp="1"/>
          </p:cNvSpPr>
          <p:nvPr>
            <p:ph idx="1"/>
          </p:nvPr>
        </p:nvSpPr>
        <p:spPr>
          <a:xfrm>
            <a:off x="151609" y="891919"/>
            <a:ext cx="10456697" cy="5388000"/>
          </a:xfrm>
        </p:spPr>
        <p:txBody>
          <a:bodyPr>
            <a:noAutofit/>
          </a:bodyPr>
          <a:lstStyle/>
          <a:p>
            <a:pPr>
              <a:lnSpc>
                <a:spcPct val="100000"/>
              </a:lnSpc>
            </a:pPr>
            <a:r>
              <a:rPr lang="en-GB" sz="1800"/>
              <a:t>many regions have developed niche tourism products in order to </a:t>
            </a:r>
            <a:r>
              <a:rPr lang="en-GB" sz="1800" b="1"/>
              <a:t>compete more effectively in the face of globalization. </a:t>
            </a:r>
          </a:p>
          <a:p>
            <a:pPr>
              <a:lnSpc>
                <a:spcPct val="100000"/>
              </a:lnSpc>
            </a:pPr>
            <a:r>
              <a:rPr lang="en-GB" sz="1800"/>
              <a:t>based on </a:t>
            </a:r>
            <a:r>
              <a:rPr lang="en-GB" sz="1800" b="1"/>
              <a:t>special interests of the consumers</a:t>
            </a:r>
            <a:r>
              <a:rPr lang="en-GB" sz="1800"/>
              <a:t>, is seen as a useful tool for regions to strengthen their tourism products and market profile through </a:t>
            </a:r>
            <a:r>
              <a:rPr lang="en-GB" sz="1800" b="1"/>
              <a:t>specialisation. </a:t>
            </a:r>
          </a:p>
          <a:p>
            <a:pPr>
              <a:lnSpc>
                <a:spcPct val="100000"/>
              </a:lnSpc>
            </a:pPr>
            <a:r>
              <a:rPr lang="en-GB" sz="1800"/>
              <a:t>Backpacker tourism emerged in the 1960s and 1970s as the antithesis of a market: counter cultural ‘drifters’ began to arrive in far flung corners of the world in search of peace and paradise (Richards and Wilson, 2004). </a:t>
            </a:r>
          </a:p>
          <a:p>
            <a:pPr>
              <a:lnSpc>
                <a:spcPct val="100000"/>
              </a:lnSpc>
            </a:pPr>
            <a:r>
              <a:rPr lang="en-GB" sz="1800" b="1"/>
              <a:t>Backpacker ideology consists </a:t>
            </a:r>
            <a:r>
              <a:rPr lang="en-GB" sz="1800"/>
              <a:t>of a series of practices related to their travel (Pearce, 2007):</a:t>
            </a:r>
          </a:p>
          <a:p>
            <a:pPr>
              <a:lnSpc>
                <a:spcPct val="100000"/>
              </a:lnSpc>
              <a:buFont typeface="Wingdings" panose="05000000000000000000" pitchFamily="2" charset="2"/>
              <a:buChar char="Ø"/>
            </a:pPr>
            <a:r>
              <a:rPr lang="en-GB" sz="1800"/>
              <a:t>• To travel on a low budget</a:t>
            </a:r>
          </a:p>
          <a:p>
            <a:pPr>
              <a:lnSpc>
                <a:spcPct val="100000"/>
              </a:lnSpc>
              <a:buFont typeface="Wingdings" panose="05000000000000000000" pitchFamily="2" charset="2"/>
              <a:buChar char="Ø"/>
            </a:pPr>
            <a:r>
              <a:rPr lang="en-GB" sz="1800"/>
              <a:t>• To meet different people (especially other backpackers, but also locals)</a:t>
            </a:r>
          </a:p>
          <a:p>
            <a:pPr>
              <a:lnSpc>
                <a:spcPct val="100000"/>
              </a:lnSpc>
              <a:buFont typeface="Wingdings" panose="05000000000000000000" pitchFamily="2" charset="2"/>
              <a:buChar char="Ø"/>
            </a:pPr>
            <a:r>
              <a:rPr lang="en-GB" sz="1800"/>
              <a:t>• To be (or to feel) free, independent and open-minded</a:t>
            </a:r>
          </a:p>
          <a:p>
            <a:pPr>
              <a:lnSpc>
                <a:spcPct val="100000"/>
              </a:lnSpc>
              <a:buFont typeface="Wingdings" panose="05000000000000000000" pitchFamily="2" charset="2"/>
              <a:buChar char="Ø"/>
            </a:pPr>
            <a:r>
              <a:rPr lang="en-GB" sz="1800"/>
              <a:t>• To organise one’s journey individually and independently</a:t>
            </a:r>
          </a:p>
          <a:p>
            <a:pPr>
              <a:lnSpc>
                <a:spcPct val="100000"/>
              </a:lnSpc>
              <a:buFont typeface="Wingdings" panose="05000000000000000000" pitchFamily="2" charset="2"/>
              <a:buChar char="Ø"/>
            </a:pPr>
            <a:r>
              <a:rPr lang="en-GB" sz="1800"/>
              <a:t>• To travel for as long as possible</a:t>
            </a:r>
          </a:p>
          <a:p>
            <a:pPr marL="0" indent="0">
              <a:lnSpc>
                <a:spcPct val="100000"/>
              </a:lnSpc>
              <a:buNone/>
            </a:pPr>
            <a:r>
              <a:rPr lang="en-GB" sz="1800"/>
              <a:t>The latest edition of the New Horizons survey of youth travel (WYSE Travel Confederation, 2018) indicates that 13% identified themselves as ‘backpackers’, compared with 32% of youth travellers in 2002. Even though the market share of the backpacking niche has fallen dramatically, the total number of backpackers has fallen only slightly, from around 45 million in 2002 to 39 million in 2017 (Richards, 2021).</a:t>
            </a:r>
          </a:p>
        </p:txBody>
      </p:sp>
    </p:spTree>
    <p:extLst>
      <p:ext uri="{BB962C8B-B14F-4D97-AF65-F5344CB8AC3E}">
        <p14:creationId xmlns:p14="http://schemas.microsoft.com/office/powerpoint/2010/main" val="272814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B95D-164C-1AC1-FEEA-4EE96E820E4B}"/>
              </a:ext>
            </a:extLst>
          </p:cNvPr>
          <p:cNvSpPr>
            <a:spLocks noGrp="1"/>
          </p:cNvSpPr>
          <p:nvPr>
            <p:ph type="title"/>
          </p:nvPr>
        </p:nvSpPr>
        <p:spPr>
          <a:xfrm>
            <a:off x="249169" y="120542"/>
            <a:ext cx="10515600" cy="560495"/>
          </a:xfrm>
        </p:spPr>
        <p:txBody>
          <a:bodyPr>
            <a:normAutofit fontScale="90000"/>
          </a:bodyPr>
          <a:lstStyle/>
          <a:p>
            <a:r>
              <a:rPr lang="en-GB" sz="3600" b="1"/>
              <a:t>Niche marketing campaigns </a:t>
            </a:r>
          </a:p>
        </p:txBody>
      </p:sp>
      <p:sp>
        <p:nvSpPr>
          <p:cNvPr id="3" name="Content Placeholder 2">
            <a:extLst>
              <a:ext uri="{FF2B5EF4-FFF2-40B4-BE49-F238E27FC236}">
                <a16:creationId xmlns:a16="http://schemas.microsoft.com/office/drawing/2014/main" id="{14A32D2E-FE5D-2231-7057-41ADD1BA948A}"/>
              </a:ext>
            </a:extLst>
          </p:cNvPr>
          <p:cNvSpPr>
            <a:spLocks noGrp="1"/>
          </p:cNvSpPr>
          <p:nvPr>
            <p:ph idx="1"/>
          </p:nvPr>
        </p:nvSpPr>
        <p:spPr>
          <a:xfrm>
            <a:off x="249169" y="830253"/>
            <a:ext cx="10515600" cy="4954023"/>
          </a:xfrm>
        </p:spPr>
        <p:txBody>
          <a:bodyPr>
            <a:normAutofit fontScale="85000" lnSpcReduction="20000"/>
          </a:bodyPr>
          <a:lstStyle/>
          <a:p>
            <a:pPr>
              <a:lnSpc>
                <a:spcPct val="120000"/>
              </a:lnSpc>
            </a:pPr>
            <a:r>
              <a:rPr lang="en-GB"/>
              <a:t>As a fragmented industry is recognized, businesses are moving away from mass marketing to </a:t>
            </a:r>
            <a:r>
              <a:rPr lang="en-GB" b="1"/>
              <a:t>niche marketing </a:t>
            </a:r>
            <a:r>
              <a:rPr lang="en-GB"/>
              <a:t>or even </a:t>
            </a:r>
            <a:r>
              <a:rPr lang="en-GB" b="1"/>
              <a:t>micro marketing </a:t>
            </a:r>
            <a:r>
              <a:rPr lang="en-GB"/>
              <a:t>(tailoring products and marketing to suit the tastes of speciﬁc individuals and geographic locations). </a:t>
            </a:r>
          </a:p>
          <a:p>
            <a:pPr>
              <a:lnSpc>
                <a:spcPct val="120000"/>
              </a:lnSpc>
            </a:pPr>
            <a:r>
              <a:rPr lang="en-GB"/>
              <a:t>A niche’s establishment is often linked to a business’s, a ‘</a:t>
            </a:r>
            <a:r>
              <a:rPr lang="en-GB" b="1"/>
              <a:t>niche marketing’ philosophy. </a:t>
            </a:r>
            <a:r>
              <a:rPr lang="en-GB"/>
              <a:t>Techniques are required to communicate business depth, values, and competencies to niche consumers, through credible claims, testimonials, accreditation, </a:t>
            </a:r>
            <a:r>
              <a:rPr lang="en-GB" b="1"/>
              <a:t>motivational messages and consistent images</a:t>
            </a:r>
            <a:r>
              <a:rPr lang="en-GB"/>
              <a:t>, so as to cultivate respect and trust while forging closer long term customer relationships. </a:t>
            </a:r>
          </a:p>
          <a:p>
            <a:pPr>
              <a:lnSpc>
                <a:spcPct val="120000"/>
              </a:lnSpc>
            </a:pPr>
            <a:r>
              <a:rPr lang="en-GB"/>
              <a:t>Rather than pursue the whole market (or segments), businesses target niches using bottom-up ‘down to earth’, ‘below the line’, ‘relationship’, </a:t>
            </a:r>
            <a:r>
              <a:rPr lang="en-GB" err="1"/>
              <a:t>Dalgic</a:t>
            </a:r>
            <a:r>
              <a:rPr lang="en-GB"/>
              <a:t> (2006) noted how ‘</a:t>
            </a:r>
            <a:r>
              <a:rPr lang="en-GB" b="1"/>
              <a:t>niche marketers specialise in serving marketing niches</a:t>
            </a:r>
            <a:r>
              <a:rPr lang="en-GB"/>
              <a:t>’ through a bottom-up approach where the marketer starts from the needs of a few. </a:t>
            </a:r>
          </a:p>
        </p:txBody>
      </p:sp>
    </p:spTree>
    <p:extLst>
      <p:ext uri="{BB962C8B-B14F-4D97-AF65-F5344CB8AC3E}">
        <p14:creationId xmlns:p14="http://schemas.microsoft.com/office/powerpoint/2010/main" val="93858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AFD-41CC-EF7B-FE18-0FA095292BD1}"/>
              </a:ext>
            </a:extLst>
          </p:cNvPr>
          <p:cNvSpPr>
            <a:spLocks noGrp="1"/>
          </p:cNvSpPr>
          <p:nvPr>
            <p:ph type="title"/>
          </p:nvPr>
        </p:nvSpPr>
        <p:spPr>
          <a:xfrm>
            <a:off x="123825" y="18255"/>
            <a:ext cx="10515600" cy="1325563"/>
          </a:xfrm>
        </p:spPr>
        <p:txBody>
          <a:bodyPr/>
          <a:lstStyle/>
          <a:p>
            <a:r>
              <a:rPr lang="en-GB"/>
              <a:t>Niche tourism </a:t>
            </a:r>
          </a:p>
        </p:txBody>
      </p:sp>
      <p:sp>
        <p:nvSpPr>
          <p:cNvPr id="3" name="Content Placeholder 2">
            <a:extLst>
              <a:ext uri="{FF2B5EF4-FFF2-40B4-BE49-F238E27FC236}">
                <a16:creationId xmlns:a16="http://schemas.microsoft.com/office/drawing/2014/main" id="{940F2C99-6A5C-BBAD-C04F-DF45FB580B76}"/>
              </a:ext>
            </a:extLst>
          </p:cNvPr>
          <p:cNvSpPr>
            <a:spLocks noGrp="1"/>
          </p:cNvSpPr>
          <p:nvPr>
            <p:ph idx="1"/>
          </p:nvPr>
        </p:nvSpPr>
        <p:spPr>
          <a:xfrm>
            <a:off x="288131" y="1343818"/>
            <a:ext cx="10515600" cy="4351338"/>
          </a:xfrm>
        </p:spPr>
        <p:txBody>
          <a:bodyPr>
            <a:normAutofit lnSpcReduction="10000"/>
          </a:bodyPr>
          <a:lstStyle/>
          <a:p>
            <a:r>
              <a:rPr lang="en-GB"/>
              <a:t>Can no longer be considered ‘small’. With a growing global middle class and better-educated population, particularly in developing and densely populated countries, </a:t>
            </a:r>
            <a:r>
              <a:rPr lang="en-GB" b="1"/>
              <a:t>more tourists seek more wholesome, immersive, and fulfilling touristic experiences. </a:t>
            </a:r>
          </a:p>
          <a:p>
            <a:r>
              <a:rPr lang="en-GB"/>
              <a:t>The </a:t>
            </a:r>
            <a:r>
              <a:rPr lang="en-GB" b="1"/>
              <a:t>experience economy </a:t>
            </a:r>
            <a:r>
              <a:rPr lang="en-GB"/>
              <a:t>plays a large part, with many travel products now commoditized due to the online travel boom and the emergence of price comparison sites. </a:t>
            </a:r>
          </a:p>
          <a:p>
            <a:r>
              <a:rPr lang="en-GB"/>
              <a:t>The future of travel is providing a more </a:t>
            </a:r>
            <a:r>
              <a:rPr lang="en-GB" b="1"/>
              <a:t>fulfilling experience</a:t>
            </a:r>
            <a:r>
              <a:rPr lang="en-GB"/>
              <a:t>. With many core travel and tourism companies such as hotels and airlines aiming to create more brand loyalty, changes are being made to the 'traditional' travel products.</a:t>
            </a:r>
          </a:p>
        </p:txBody>
      </p:sp>
    </p:spTree>
    <p:extLst>
      <p:ext uri="{BB962C8B-B14F-4D97-AF65-F5344CB8AC3E}">
        <p14:creationId xmlns:p14="http://schemas.microsoft.com/office/powerpoint/2010/main" val="282082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E1A1-E819-5C1A-561D-E43087E38E60}"/>
              </a:ext>
            </a:extLst>
          </p:cNvPr>
          <p:cNvSpPr>
            <a:spLocks noGrp="1"/>
          </p:cNvSpPr>
          <p:nvPr>
            <p:ph type="title"/>
          </p:nvPr>
        </p:nvSpPr>
        <p:spPr/>
        <p:txBody>
          <a:bodyPr/>
          <a:lstStyle/>
          <a:p>
            <a:r>
              <a:rPr lang="en-GB"/>
              <a:t>Niche Tourism</a:t>
            </a:r>
          </a:p>
        </p:txBody>
      </p:sp>
      <p:sp>
        <p:nvSpPr>
          <p:cNvPr id="3" name="Content Placeholder 2">
            <a:extLst>
              <a:ext uri="{FF2B5EF4-FFF2-40B4-BE49-F238E27FC236}">
                <a16:creationId xmlns:a16="http://schemas.microsoft.com/office/drawing/2014/main" id="{18E1BA84-68CB-C38D-90FA-E38DCCBDCB87}"/>
              </a:ext>
            </a:extLst>
          </p:cNvPr>
          <p:cNvSpPr>
            <a:spLocks noGrp="1"/>
          </p:cNvSpPr>
          <p:nvPr>
            <p:ph idx="1"/>
          </p:nvPr>
        </p:nvSpPr>
        <p:spPr>
          <a:xfrm>
            <a:off x="546489" y="1573183"/>
            <a:ext cx="10515600" cy="4351338"/>
          </a:xfrm>
        </p:spPr>
        <p:txBody>
          <a:bodyPr>
            <a:normAutofit/>
          </a:bodyPr>
          <a:lstStyle/>
          <a:p>
            <a:r>
              <a:rPr lang="en-GB"/>
              <a:t>Maturing tourism market has shifted tourists away from the annual ‘sun and beach’ getaway to </a:t>
            </a:r>
            <a:r>
              <a:rPr lang="en-GB" b="1"/>
              <a:t>develop an experience </a:t>
            </a:r>
            <a:r>
              <a:rPr lang="en-GB"/>
              <a:t>more aligned with holidaymakers’ specific hobbies, interests, curiosities and needs. </a:t>
            </a:r>
          </a:p>
          <a:p>
            <a:r>
              <a:rPr lang="en-GB"/>
              <a:t>As we shift to a world with increasingly more leisure time, there is a greater desire to </a:t>
            </a:r>
            <a:r>
              <a:rPr lang="en-GB" b="1"/>
              <a:t>maximize each experience</a:t>
            </a:r>
            <a:r>
              <a:rPr lang="en-GB"/>
              <a:t>.</a:t>
            </a:r>
          </a:p>
          <a:p>
            <a:r>
              <a:rPr lang="en-GB"/>
              <a:t> Leisure tourism is now a broad term for traveller motivations as niche tourism becomes a critical element to consider as consumer attitudes shift towards more </a:t>
            </a:r>
            <a:r>
              <a:rPr lang="en-GB" b="1"/>
              <a:t>special interest travel</a:t>
            </a:r>
            <a:r>
              <a:rPr lang="en-GB"/>
              <a:t>. </a:t>
            </a:r>
          </a:p>
        </p:txBody>
      </p:sp>
    </p:spTree>
    <p:extLst>
      <p:ext uri="{BB962C8B-B14F-4D97-AF65-F5344CB8AC3E}">
        <p14:creationId xmlns:p14="http://schemas.microsoft.com/office/powerpoint/2010/main" val="25275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CFDD4-A81B-8DA9-C5FF-A3A35C903257}"/>
              </a:ext>
            </a:extLst>
          </p:cNvPr>
          <p:cNvSpPr>
            <a:spLocks noGrp="1"/>
          </p:cNvSpPr>
          <p:nvPr>
            <p:ph type="title"/>
          </p:nvPr>
        </p:nvSpPr>
        <p:spPr>
          <a:xfrm>
            <a:off x="838200" y="365125"/>
            <a:ext cx="10515600" cy="728789"/>
          </a:xfrm>
        </p:spPr>
        <p:txBody>
          <a:bodyPr>
            <a:normAutofit/>
          </a:bodyPr>
          <a:lstStyle/>
          <a:p>
            <a:r>
              <a:rPr lang="en-GB" sz="3600" b="1"/>
              <a:t>Niche tourism</a:t>
            </a:r>
          </a:p>
        </p:txBody>
      </p:sp>
      <p:sp>
        <p:nvSpPr>
          <p:cNvPr id="3" name="Content Placeholder 2">
            <a:extLst>
              <a:ext uri="{FF2B5EF4-FFF2-40B4-BE49-F238E27FC236}">
                <a16:creationId xmlns:a16="http://schemas.microsoft.com/office/drawing/2014/main" id="{17567A8E-971C-EFC8-0D6E-48582C0BCBCA}"/>
              </a:ext>
            </a:extLst>
          </p:cNvPr>
          <p:cNvSpPr>
            <a:spLocks noGrp="1"/>
          </p:cNvSpPr>
          <p:nvPr>
            <p:ph idx="1"/>
          </p:nvPr>
        </p:nvSpPr>
        <p:spPr>
          <a:xfrm>
            <a:off x="86484" y="1093913"/>
            <a:ext cx="10515600" cy="4970297"/>
          </a:xfrm>
        </p:spPr>
        <p:txBody>
          <a:bodyPr>
            <a:normAutofit fontScale="77500" lnSpcReduction="20000"/>
          </a:bodyPr>
          <a:lstStyle/>
          <a:p>
            <a:pPr>
              <a:lnSpc>
                <a:spcPct val="110000"/>
              </a:lnSpc>
            </a:pPr>
            <a:r>
              <a:rPr lang="en-GB"/>
              <a:t>The globalization of niche tourism has arguably </a:t>
            </a:r>
            <a:r>
              <a:rPr lang="en-GB" b="1"/>
              <a:t>reduced its authenticity</a:t>
            </a:r>
            <a:r>
              <a:rPr lang="en-GB"/>
              <a:t>. Many large travel intermediaries now market to mass tourists. </a:t>
            </a:r>
          </a:p>
          <a:p>
            <a:pPr>
              <a:lnSpc>
                <a:spcPct val="110000"/>
              </a:lnSpc>
            </a:pPr>
            <a:r>
              <a:rPr lang="en-GB"/>
              <a:t>Cruise operators are a prime example they can often carry thousands of tourists on an all-inclusive basis, serving food and drink which meets the demands of the typical mass tourist. Whilst </a:t>
            </a:r>
            <a:r>
              <a:rPr lang="en-GB" b="1"/>
              <a:t>advertising ‘authentic’ experiences such as walking tours, wine tasting, cookery classes and festivals -</a:t>
            </a:r>
            <a:r>
              <a:rPr lang="en-GB"/>
              <a:t> all of which are considered types of niche tourism.</a:t>
            </a:r>
          </a:p>
          <a:p>
            <a:pPr>
              <a:lnSpc>
                <a:spcPct val="110000"/>
              </a:lnSpc>
            </a:pPr>
            <a:r>
              <a:rPr lang="en-GB"/>
              <a:t>The </a:t>
            </a:r>
            <a:r>
              <a:rPr lang="en-GB" b="1"/>
              <a:t>tastes of Gen Z and Millennials </a:t>
            </a:r>
            <a:r>
              <a:rPr lang="en-GB"/>
              <a:t>are helping to drive some forms of niche tourism to the next level. Over the past three years (2018 to 2021), surveyed adults regarding their typical holiday across several generations discovered that a higher proportion of younger adults typically book niche holiday types such as adventure, sport, gastronomy, and LGBTQ offers.</a:t>
            </a:r>
          </a:p>
          <a:p>
            <a:pPr>
              <a:lnSpc>
                <a:spcPct val="110000"/>
              </a:lnSpc>
            </a:pPr>
            <a:r>
              <a:rPr lang="en-GB"/>
              <a:t>Although this consumer behaviour ripples across all age groups in tourism, it has become particularly relevant mong younger adults such as </a:t>
            </a:r>
            <a:r>
              <a:rPr lang="en-GB" b="1"/>
              <a:t>Millennials and GenZ – thrill seekers </a:t>
            </a:r>
          </a:p>
          <a:p>
            <a:pPr>
              <a:lnSpc>
                <a:spcPct val="110000"/>
              </a:lnSpc>
            </a:pPr>
            <a:endParaRPr lang="en-GB"/>
          </a:p>
        </p:txBody>
      </p:sp>
    </p:spTree>
    <p:extLst>
      <p:ext uri="{BB962C8B-B14F-4D97-AF65-F5344CB8AC3E}">
        <p14:creationId xmlns:p14="http://schemas.microsoft.com/office/powerpoint/2010/main" val="399558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DFB23-FF6F-7ADC-F24C-CC3568DFD080}"/>
              </a:ext>
            </a:extLst>
          </p:cNvPr>
          <p:cNvSpPr>
            <a:spLocks noGrp="1"/>
          </p:cNvSpPr>
          <p:nvPr>
            <p:ph type="title"/>
          </p:nvPr>
        </p:nvSpPr>
        <p:spPr/>
        <p:txBody>
          <a:bodyPr/>
          <a:lstStyle/>
          <a:p>
            <a:r>
              <a:rPr lang="en-GB"/>
              <a:t>Adrenaline Nation - New Zealand</a:t>
            </a:r>
          </a:p>
        </p:txBody>
      </p:sp>
      <p:pic>
        <p:nvPicPr>
          <p:cNvPr id="4" name="Online Media 3" title="Adrenaline Nation - New Zealand">
            <a:hlinkClick r:id="" action="ppaction://media"/>
            <a:extLst>
              <a:ext uri="{FF2B5EF4-FFF2-40B4-BE49-F238E27FC236}">
                <a16:creationId xmlns:a16="http://schemas.microsoft.com/office/drawing/2014/main" id="{8BA86F90-9491-9D91-46F8-40226DFC7D1E}"/>
              </a:ext>
            </a:extLst>
          </p:cNvPr>
          <p:cNvPicPr>
            <a:picLocks noGrp="1" noRot="1" noChangeAspect="1"/>
          </p:cNvPicPr>
          <p:nvPr>
            <p:ph idx="1"/>
            <a:videoFile r:link="rId1"/>
          </p:nvPr>
        </p:nvPicPr>
        <p:blipFill>
          <a:blip r:embed="rId3"/>
          <a:stretch>
            <a:fillRect/>
          </a:stretch>
        </p:blipFill>
        <p:spPr>
          <a:xfrm>
            <a:off x="2290763" y="1698625"/>
            <a:ext cx="6316662" cy="3552825"/>
          </a:xfrm>
          <a:prstGeom prst="rect">
            <a:avLst/>
          </a:prstGeom>
        </p:spPr>
      </p:pic>
    </p:spTree>
    <p:extLst>
      <p:ext uri="{BB962C8B-B14F-4D97-AF65-F5344CB8AC3E}">
        <p14:creationId xmlns:p14="http://schemas.microsoft.com/office/powerpoint/2010/main" val="210849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BE1AC-5CA0-4A3F-2BDB-2A864FADD218}"/>
              </a:ext>
            </a:extLst>
          </p:cNvPr>
          <p:cNvSpPr>
            <a:spLocks noGrp="1"/>
          </p:cNvSpPr>
          <p:nvPr>
            <p:ph type="title"/>
          </p:nvPr>
        </p:nvSpPr>
        <p:spPr/>
        <p:txBody>
          <a:bodyPr/>
          <a:lstStyle/>
          <a:p>
            <a:r>
              <a:rPr lang="en-GB"/>
              <a:t>How Adventure Travel Works</a:t>
            </a:r>
          </a:p>
        </p:txBody>
      </p:sp>
      <p:sp>
        <p:nvSpPr>
          <p:cNvPr id="3" name="Content Placeholder 2">
            <a:extLst>
              <a:ext uri="{FF2B5EF4-FFF2-40B4-BE49-F238E27FC236}">
                <a16:creationId xmlns:a16="http://schemas.microsoft.com/office/drawing/2014/main" id="{D0376887-6CC5-8367-3110-50A22257FE87}"/>
              </a:ext>
            </a:extLst>
          </p:cNvPr>
          <p:cNvSpPr>
            <a:spLocks noGrp="1"/>
          </p:cNvSpPr>
          <p:nvPr>
            <p:ph idx="1"/>
          </p:nvPr>
        </p:nvSpPr>
        <p:spPr/>
        <p:txBody>
          <a:bodyPr/>
          <a:lstStyle/>
          <a:p>
            <a:r>
              <a:rPr lang="en-GB">
                <a:hlinkClick r:id="rId2"/>
              </a:rPr>
              <a:t>https://adventure.howstuffworks.com/adventure-travel.htm</a:t>
            </a:r>
            <a:endParaRPr lang="en-GB"/>
          </a:p>
          <a:p>
            <a:r>
              <a:rPr lang="en-GB">
                <a:hlinkClick r:id="rId3"/>
              </a:rPr>
              <a:t>Adventure Travel | Women's Trips: Activity Based, Small Groups (adventurewomen.com)</a:t>
            </a:r>
            <a:endParaRPr lang="en-GB"/>
          </a:p>
        </p:txBody>
      </p:sp>
      <p:pic>
        <p:nvPicPr>
          <p:cNvPr id="4" name="Picture 3">
            <a:extLst>
              <a:ext uri="{FF2B5EF4-FFF2-40B4-BE49-F238E27FC236}">
                <a16:creationId xmlns:a16="http://schemas.microsoft.com/office/drawing/2014/main" id="{6C6EEE69-0540-C3F5-7AB7-3F0A3BF7EAE5}"/>
              </a:ext>
            </a:extLst>
          </p:cNvPr>
          <p:cNvPicPr>
            <a:picLocks noChangeAspect="1"/>
          </p:cNvPicPr>
          <p:nvPr/>
        </p:nvPicPr>
        <p:blipFill>
          <a:blip r:embed="rId4"/>
          <a:stretch>
            <a:fillRect/>
          </a:stretch>
        </p:blipFill>
        <p:spPr>
          <a:xfrm>
            <a:off x="1819245" y="3344069"/>
            <a:ext cx="2762250" cy="2428875"/>
          </a:xfrm>
          <a:prstGeom prst="rect">
            <a:avLst/>
          </a:prstGeom>
        </p:spPr>
      </p:pic>
      <p:pic>
        <p:nvPicPr>
          <p:cNvPr id="5" name="Picture 4">
            <a:extLst>
              <a:ext uri="{FF2B5EF4-FFF2-40B4-BE49-F238E27FC236}">
                <a16:creationId xmlns:a16="http://schemas.microsoft.com/office/drawing/2014/main" id="{8FB4B072-FF3F-3EB2-0D88-85C5B8EF270F}"/>
              </a:ext>
            </a:extLst>
          </p:cNvPr>
          <p:cNvPicPr>
            <a:picLocks noChangeAspect="1"/>
          </p:cNvPicPr>
          <p:nvPr/>
        </p:nvPicPr>
        <p:blipFill>
          <a:blip r:embed="rId5"/>
          <a:stretch>
            <a:fillRect/>
          </a:stretch>
        </p:blipFill>
        <p:spPr>
          <a:xfrm>
            <a:off x="6656878" y="3203575"/>
            <a:ext cx="2762250" cy="2105025"/>
          </a:xfrm>
          <a:prstGeom prst="rect">
            <a:avLst/>
          </a:prstGeom>
        </p:spPr>
      </p:pic>
    </p:spTree>
    <p:extLst>
      <p:ext uri="{BB962C8B-B14F-4D97-AF65-F5344CB8AC3E}">
        <p14:creationId xmlns:p14="http://schemas.microsoft.com/office/powerpoint/2010/main" val="21666131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BAAD5-8B86-2F94-7251-59D5415BB621}"/>
              </a:ext>
            </a:extLst>
          </p:cNvPr>
          <p:cNvSpPr>
            <a:spLocks noGrp="1"/>
          </p:cNvSpPr>
          <p:nvPr>
            <p:ph type="title"/>
          </p:nvPr>
        </p:nvSpPr>
        <p:spPr/>
        <p:txBody>
          <a:bodyPr/>
          <a:lstStyle/>
          <a:p>
            <a:r>
              <a:rPr lang="en-GB" sz="4400" b="1"/>
              <a:t>Seizing untapped opportunities</a:t>
            </a:r>
            <a:endParaRPr lang="en-GB"/>
          </a:p>
        </p:txBody>
      </p:sp>
      <p:sp>
        <p:nvSpPr>
          <p:cNvPr id="3" name="Content Placeholder 2">
            <a:extLst>
              <a:ext uri="{FF2B5EF4-FFF2-40B4-BE49-F238E27FC236}">
                <a16:creationId xmlns:a16="http://schemas.microsoft.com/office/drawing/2014/main" id="{028BD1F7-0DEA-83F2-F8CA-D1A8FB1D8EF0}"/>
              </a:ext>
            </a:extLst>
          </p:cNvPr>
          <p:cNvSpPr>
            <a:spLocks noGrp="1"/>
          </p:cNvSpPr>
          <p:nvPr>
            <p:ph idx="1"/>
          </p:nvPr>
        </p:nvSpPr>
        <p:spPr>
          <a:xfrm>
            <a:off x="479171" y="1438548"/>
            <a:ext cx="10515600" cy="4351338"/>
          </a:xfrm>
        </p:spPr>
        <p:txBody>
          <a:bodyPr/>
          <a:lstStyle/>
          <a:p>
            <a:r>
              <a:rPr lang="en-GB" b="0" i="0">
                <a:solidFill>
                  <a:srgbClr val="374151"/>
                </a:solidFill>
                <a:effectLst/>
                <a:latin typeface="Söhne"/>
              </a:rPr>
              <a:t>Exploring niche markets in the hospitality industry can uncover untapped opportunities and lead to strategic advantages for businesses.</a:t>
            </a:r>
          </a:p>
          <a:p>
            <a:r>
              <a:rPr lang="en-GB" b="0" i="0">
                <a:solidFill>
                  <a:srgbClr val="374151"/>
                </a:solidFill>
                <a:effectLst/>
                <a:latin typeface="Söhne"/>
              </a:rPr>
              <a:t>technological advancements and changing societal values as factors influencing niche opportunities.</a:t>
            </a:r>
            <a:endParaRPr lang="en-GB">
              <a:solidFill>
                <a:srgbClr val="374151"/>
              </a:solidFill>
              <a:latin typeface="Söhne"/>
            </a:endParaRPr>
          </a:p>
          <a:p>
            <a:pPr algn="l">
              <a:buFont typeface="Arial" panose="020B0604020202020204" pitchFamily="34" charset="0"/>
              <a:buChar char="•"/>
            </a:pPr>
            <a:r>
              <a:rPr lang="en-GB" b="0" i="0">
                <a:solidFill>
                  <a:srgbClr val="374151"/>
                </a:solidFill>
                <a:effectLst/>
                <a:latin typeface="Söhne"/>
              </a:rPr>
              <a:t>Segment potential niche markets based on specific criteria (e.g., interests, preferences, travel </a:t>
            </a:r>
            <a:r>
              <a:rPr lang="en-GB" b="0" i="0" err="1">
                <a:solidFill>
                  <a:srgbClr val="374151"/>
                </a:solidFill>
                <a:effectLst/>
                <a:latin typeface="Söhne"/>
              </a:rPr>
              <a:t>behaviors</a:t>
            </a:r>
            <a:r>
              <a:rPr lang="en-GB" b="0" i="0">
                <a:solidFill>
                  <a:srgbClr val="374151"/>
                </a:solidFill>
                <a:effectLst/>
                <a:latin typeface="Söhne"/>
              </a:rPr>
              <a:t>).</a:t>
            </a:r>
          </a:p>
          <a:p>
            <a:pPr algn="l">
              <a:buFont typeface="Arial" panose="020B0604020202020204" pitchFamily="34" charset="0"/>
              <a:buChar char="•"/>
            </a:pPr>
            <a:r>
              <a:rPr lang="en-GB" b="0" i="0">
                <a:solidFill>
                  <a:srgbClr val="374151"/>
                </a:solidFill>
                <a:effectLst/>
                <a:latin typeface="Söhne"/>
              </a:rPr>
              <a:t>Develop customer personas for each identified niche</a:t>
            </a:r>
          </a:p>
          <a:p>
            <a:r>
              <a:rPr lang="en-GB" b="0" i="0">
                <a:solidFill>
                  <a:srgbClr val="374151"/>
                </a:solidFill>
                <a:effectLst/>
                <a:latin typeface="Söhne"/>
              </a:rPr>
              <a:t>Develop a compelling UVP tailored to each niche market.</a:t>
            </a:r>
            <a:endParaRPr lang="en-GB"/>
          </a:p>
        </p:txBody>
      </p:sp>
    </p:spTree>
    <p:extLst>
      <p:ext uri="{BB962C8B-B14F-4D97-AF65-F5344CB8AC3E}">
        <p14:creationId xmlns:p14="http://schemas.microsoft.com/office/powerpoint/2010/main" val="17976037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A4D1CA-9A2C-E311-DD5A-60F16F992BA8}"/>
              </a:ext>
            </a:extLst>
          </p:cNvPr>
          <p:cNvSpPr>
            <a:spLocks noGrp="1"/>
          </p:cNvSpPr>
          <p:nvPr>
            <p:ph type="title"/>
          </p:nvPr>
        </p:nvSpPr>
        <p:spPr/>
        <p:txBody>
          <a:bodyPr/>
          <a:lstStyle/>
          <a:p>
            <a:r>
              <a:rPr lang="en-US"/>
              <a:t>Opportunities</a:t>
            </a:r>
          </a:p>
        </p:txBody>
      </p:sp>
      <p:sp>
        <p:nvSpPr>
          <p:cNvPr id="3" name="Content Placeholder 2">
            <a:extLst>
              <a:ext uri="{FF2B5EF4-FFF2-40B4-BE49-F238E27FC236}">
                <a16:creationId xmlns:a16="http://schemas.microsoft.com/office/drawing/2014/main" id="{70A17733-0DE8-981E-5CA7-F1977A68948C}"/>
              </a:ext>
            </a:extLst>
          </p:cNvPr>
          <p:cNvSpPr>
            <a:spLocks noGrp="1"/>
          </p:cNvSpPr>
          <p:nvPr>
            <p:ph sz="half" idx="1"/>
          </p:nvPr>
        </p:nvSpPr>
        <p:spPr/>
        <p:txBody>
          <a:bodyPr>
            <a:normAutofit lnSpcReduction="10000"/>
          </a:bodyPr>
          <a:lstStyle/>
          <a:p>
            <a:r>
              <a:rPr lang="en-GB"/>
              <a:t>November 2017, Airbnb bought travel business start-up </a:t>
            </a:r>
            <a:r>
              <a:rPr lang="en-GB" err="1"/>
              <a:t>Accomable</a:t>
            </a:r>
            <a:r>
              <a:rPr lang="en-GB"/>
              <a:t>, which targets disabled travellers.</a:t>
            </a:r>
          </a:p>
          <a:p>
            <a:r>
              <a:rPr lang="en-GB"/>
              <a:t> As a result, Airbnb now offers 21 filters for guests seeking accessible travel accommodation. That's another example of reaching out to a niche market.</a:t>
            </a:r>
          </a:p>
        </p:txBody>
      </p:sp>
      <p:pic>
        <p:nvPicPr>
          <p:cNvPr id="4" name="Picture 3" descr="A screenshot of a computer&#10;&#10;Description automatically generated">
            <a:extLst>
              <a:ext uri="{FF2B5EF4-FFF2-40B4-BE49-F238E27FC236}">
                <a16:creationId xmlns:a16="http://schemas.microsoft.com/office/drawing/2014/main" id="{A168451F-9A26-867D-8B87-26E42B0B9945}"/>
              </a:ext>
            </a:extLst>
          </p:cNvPr>
          <p:cNvPicPr>
            <a:picLocks noChangeAspect="1"/>
          </p:cNvPicPr>
          <p:nvPr/>
        </p:nvPicPr>
        <p:blipFill>
          <a:blip r:embed="rId2"/>
          <a:stretch>
            <a:fillRect/>
          </a:stretch>
        </p:blipFill>
        <p:spPr>
          <a:xfrm>
            <a:off x="6967537" y="809847"/>
            <a:ext cx="5181600" cy="4106417"/>
          </a:xfrm>
          <a:prstGeom prst="rect">
            <a:avLst/>
          </a:prstGeom>
          <a:noFill/>
        </p:spPr>
      </p:pic>
    </p:spTree>
    <p:extLst>
      <p:ext uri="{BB962C8B-B14F-4D97-AF65-F5344CB8AC3E}">
        <p14:creationId xmlns:p14="http://schemas.microsoft.com/office/powerpoint/2010/main" val="16461511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C6CB4-3087-F2C2-B368-EA31BEF0E12D}"/>
              </a:ext>
            </a:extLst>
          </p:cNvPr>
          <p:cNvSpPr>
            <a:spLocks noGrp="1"/>
          </p:cNvSpPr>
          <p:nvPr>
            <p:ph type="title"/>
          </p:nvPr>
        </p:nvSpPr>
        <p:spPr/>
        <p:txBody>
          <a:bodyPr/>
          <a:lstStyle/>
          <a:p>
            <a:r>
              <a:rPr lang="en-US" b="1"/>
              <a:t>Barbie Hotel / Staycation deals </a:t>
            </a:r>
          </a:p>
        </p:txBody>
      </p:sp>
      <p:sp>
        <p:nvSpPr>
          <p:cNvPr id="3" name="Content Placeholder 2">
            <a:extLst>
              <a:ext uri="{FF2B5EF4-FFF2-40B4-BE49-F238E27FC236}">
                <a16:creationId xmlns:a16="http://schemas.microsoft.com/office/drawing/2014/main" id="{5E37FBDB-20E3-A862-6D85-F61EC87DD010}"/>
              </a:ext>
            </a:extLst>
          </p:cNvPr>
          <p:cNvSpPr>
            <a:spLocks noGrp="1"/>
          </p:cNvSpPr>
          <p:nvPr>
            <p:ph sz="half" idx="1"/>
          </p:nvPr>
        </p:nvSpPr>
        <p:spPr/>
        <p:txBody>
          <a:bodyPr>
            <a:normAutofit fontScale="92500" lnSpcReduction="10000"/>
          </a:bodyPr>
          <a:lstStyle/>
          <a:p>
            <a:r>
              <a:rPr lang="en-GB">
                <a:hlinkClick r:id="rId2"/>
              </a:rPr>
              <a:t>https://www.tripadvisor.com/Hotel_Review-g298570-d23803414-Reviews-Barbie_Ultimate_Staycation_by_Grand_Hyatt_Kuala_Lumpur-Kuala_Lumpur_Wilayah_Persekutu.html</a:t>
            </a:r>
            <a:endParaRPr lang="en-GB"/>
          </a:p>
          <a:p>
            <a:r>
              <a:rPr lang="en-GB">
                <a:hlinkClick r:id="rId3"/>
              </a:rPr>
              <a:t>https://www.thesun.co.uk/travel/23041070/barbie-dreamhouse-uk-holiday-parks-caravans-cheap-staycations-deals/</a:t>
            </a:r>
            <a:endParaRPr lang="en-GB"/>
          </a:p>
          <a:p>
            <a:endParaRPr lang="en-GB"/>
          </a:p>
        </p:txBody>
      </p:sp>
      <p:pic>
        <p:nvPicPr>
          <p:cNvPr id="4" name="Picture 3">
            <a:extLst>
              <a:ext uri="{FF2B5EF4-FFF2-40B4-BE49-F238E27FC236}">
                <a16:creationId xmlns:a16="http://schemas.microsoft.com/office/drawing/2014/main" id="{A76CDB36-3E64-2741-E83C-995A01A2A2E2}"/>
              </a:ext>
            </a:extLst>
          </p:cNvPr>
          <p:cNvPicPr>
            <a:picLocks noChangeAspect="1"/>
          </p:cNvPicPr>
          <p:nvPr/>
        </p:nvPicPr>
        <p:blipFill rotWithShape="1">
          <a:blip r:embed="rId4"/>
          <a:srcRect l="26853" r="6164" b="-1"/>
          <a:stretch/>
        </p:blipFill>
        <p:spPr>
          <a:xfrm>
            <a:off x="6733182" y="1253331"/>
            <a:ext cx="5181600" cy="4351338"/>
          </a:xfrm>
          <a:prstGeom prst="rect">
            <a:avLst/>
          </a:prstGeom>
          <a:noFill/>
        </p:spPr>
      </p:pic>
    </p:spTree>
    <p:extLst>
      <p:ext uri="{BB962C8B-B14F-4D97-AF65-F5344CB8AC3E}">
        <p14:creationId xmlns:p14="http://schemas.microsoft.com/office/powerpoint/2010/main" val="13941763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368C-ADE5-BC28-8C61-3D170F798116}"/>
              </a:ext>
            </a:extLst>
          </p:cNvPr>
          <p:cNvSpPr>
            <a:spLocks noGrp="1"/>
          </p:cNvSpPr>
          <p:nvPr>
            <p:ph type="title"/>
          </p:nvPr>
        </p:nvSpPr>
        <p:spPr>
          <a:xfrm>
            <a:off x="92094" y="18255"/>
            <a:ext cx="10515600" cy="1325563"/>
          </a:xfrm>
        </p:spPr>
        <p:txBody>
          <a:bodyPr/>
          <a:lstStyle/>
          <a:p>
            <a:r>
              <a:rPr lang="en-GB"/>
              <a:t>Niche tourism</a:t>
            </a:r>
          </a:p>
        </p:txBody>
      </p:sp>
      <p:sp>
        <p:nvSpPr>
          <p:cNvPr id="3" name="Content Placeholder 2">
            <a:extLst>
              <a:ext uri="{FF2B5EF4-FFF2-40B4-BE49-F238E27FC236}">
                <a16:creationId xmlns:a16="http://schemas.microsoft.com/office/drawing/2014/main" id="{A9036DF0-7E9C-B333-3301-3EBADCDAB57D}"/>
              </a:ext>
            </a:extLst>
          </p:cNvPr>
          <p:cNvSpPr>
            <a:spLocks noGrp="1"/>
          </p:cNvSpPr>
          <p:nvPr>
            <p:ph idx="1"/>
          </p:nvPr>
        </p:nvSpPr>
        <p:spPr>
          <a:xfrm>
            <a:off x="265999" y="1064362"/>
            <a:ext cx="10515600" cy="4351338"/>
          </a:xfrm>
        </p:spPr>
        <p:txBody>
          <a:bodyPr>
            <a:normAutofit fontScale="92500" lnSpcReduction="20000"/>
          </a:bodyPr>
          <a:lstStyle/>
          <a:p>
            <a:r>
              <a:rPr lang="en-GB">
                <a:hlinkClick r:id="rId3"/>
              </a:rPr>
              <a:t>https://www.trendhunter.com/slideshow/niche-tourism</a:t>
            </a:r>
            <a:endParaRPr lang="en-GB"/>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r>
              <a:rPr lang="en-GB">
                <a:hlinkClick r:id="rId4"/>
              </a:rPr>
              <a:t>https://tourismteacher.com/humix/video/6688e708f4a501558eb5d4a929dad33f661c22598a20cb89f0aecaa3c3f2a90f</a:t>
            </a:r>
            <a:endParaRPr lang="en-GB"/>
          </a:p>
          <a:p>
            <a:endParaRPr lang="en-GB"/>
          </a:p>
        </p:txBody>
      </p:sp>
      <p:pic>
        <p:nvPicPr>
          <p:cNvPr id="4" name="Online Media 3" title="Niche tourism: The Future Of Travel">
            <a:hlinkClick r:id="" action="ppaction://media"/>
            <a:extLst>
              <a:ext uri="{FF2B5EF4-FFF2-40B4-BE49-F238E27FC236}">
                <a16:creationId xmlns:a16="http://schemas.microsoft.com/office/drawing/2014/main" id="{EA8FA512-CA7A-58E8-EAF9-8F08BA05158E}"/>
              </a:ext>
            </a:extLst>
          </p:cNvPr>
          <p:cNvPicPr>
            <a:picLocks noRot="1" noChangeAspect="1"/>
          </p:cNvPicPr>
          <p:nvPr>
            <a:videoFile r:link="rId1"/>
          </p:nvPr>
        </p:nvPicPr>
        <p:blipFill>
          <a:blip r:embed="rId5"/>
          <a:stretch>
            <a:fillRect/>
          </a:stretch>
        </p:blipFill>
        <p:spPr>
          <a:xfrm>
            <a:off x="3241730" y="1542855"/>
            <a:ext cx="5494337" cy="3104300"/>
          </a:xfrm>
          <a:prstGeom prst="rect">
            <a:avLst/>
          </a:prstGeom>
        </p:spPr>
      </p:pic>
    </p:spTree>
    <p:extLst>
      <p:ext uri="{BB962C8B-B14F-4D97-AF65-F5344CB8AC3E}">
        <p14:creationId xmlns:p14="http://schemas.microsoft.com/office/powerpoint/2010/main" val="391805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5C800-3B19-BE50-F7E2-E2C2D1FE8D62}"/>
              </a:ext>
            </a:extLst>
          </p:cNvPr>
          <p:cNvSpPr>
            <a:spLocks noGrp="1"/>
          </p:cNvSpPr>
          <p:nvPr>
            <p:ph type="title"/>
          </p:nvPr>
        </p:nvSpPr>
        <p:spPr>
          <a:xfrm>
            <a:off x="0" y="99654"/>
            <a:ext cx="10515600" cy="1325563"/>
          </a:xfrm>
        </p:spPr>
        <p:txBody>
          <a:bodyPr anchor="ctr">
            <a:normAutofit/>
          </a:bodyPr>
          <a:lstStyle/>
          <a:p>
            <a:r>
              <a:rPr lang="en-GB" b="1"/>
              <a:t>Heritage and Cultural Tourism</a:t>
            </a:r>
            <a:r>
              <a:rPr lang="en-GB"/>
              <a:t>: </a:t>
            </a:r>
          </a:p>
        </p:txBody>
      </p:sp>
      <p:sp>
        <p:nvSpPr>
          <p:cNvPr id="3" name="Content Placeholder 2">
            <a:extLst>
              <a:ext uri="{FF2B5EF4-FFF2-40B4-BE49-F238E27FC236}">
                <a16:creationId xmlns:a16="http://schemas.microsoft.com/office/drawing/2014/main" id="{B0899E33-9750-3994-9B42-ADFCE3A7FE62}"/>
              </a:ext>
            </a:extLst>
          </p:cNvPr>
          <p:cNvSpPr>
            <a:spLocks noGrp="1"/>
          </p:cNvSpPr>
          <p:nvPr>
            <p:ph sz="half" idx="1"/>
          </p:nvPr>
        </p:nvSpPr>
        <p:spPr>
          <a:xfrm>
            <a:off x="152399" y="1125077"/>
            <a:ext cx="7715865" cy="4351338"/>
          </a:xfrm>
        </p:spPr>
        <p:txBody>
          <a:bodyPr>
            <a:normAutofit lnSpcReduction="10000"/>
          </a:bodyPr>
          <a:lstStyle/>
          <a:p>
            <a:pPr>
              <a:lnSpc>
                <a:spcPct val="100000"/>
              </a:lnSpc>
            </a:pPr>
            <a:r>
              <a:rPr lang="en-GB" sz="2400"/>
              <a:t>Essentially directed towards history and culture, this type of tourism is </a:t>
            </a:r>
            <a:r>
              <a:rPr lang="en-GB" sz="2400" b="1"/>
              <a:t>more traditional and occurs typically </a:t>
            </a:r>
            <a:r>
              <a:rPr lang="en-GB" sz="2400"/>
              <a:t>in urban areas with a distinct area of interest, such as museums and theatres. </a:t>
            </a:r>
          </a:p>
          <a:p>
            <a:pPr>
              <a:lnSpc>
                <a:spcPct val="100000"/>
              </a:lnSpc>
            </a:pPr>
            <a:r>
              <a:rPr lang="en-GB" sz="2400"/>
              <a:t>This aspect of tourism also brings diverse traditions of native communities through witnessing of rituals, customs, and their values and way of living.</a:t>
            </a:r>
          </a:p>
          <a:p>
            <a:pPr>
              <a:lnSpc>
                <a:spcPct val="100000"/>
              </a:lnSpc>
            </a:pPr>
            <a:r>
              <a:rPr lang="en-GB" sz="2400"/>
              <a:t>Owing to its diversity, India is symbolized by its </a:t>
            </a:r>
            <a:r>
              <a:rPr lang="en-GB" sz="2400" b="1"/>
              <a:t>heritage value</a:t>
            </a:r>
            <a:r>
              <a:rPr lang="en-GB" sz="2400"/>
              <a:t>. All the captivating monuments and heritage sites in the country depict their story while keeping the visitors fascinated.</a:t>
            </a:r>
          </a:p>
        </p:txBody>
      </p:sp>
      <p:pic>
        <p:nvPicPr>
          <p:cNvPr id="5" name="Picture 4" descr="A picture containing building, outdoor, mosque, place of worship&#10;&#10;Description automatically generated">
            <a:extLst>
              <a:ext uri="{FF2B5EF4-FFF2-40B4-BE49-F238E27FC236}">
                <a16:creationId xmlns:a16="http://schemas.microsoft.com/office/drawing/2014/main" id="{EB1EB12E-722B-1174-814B-9C6BBFCCAE1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054" r="7459" b="-1"/>
          <a:stretch/>
        </p:blipFill>
        <p:spPr>
          <a:xfrm>
            <a:off x="8214852" y="1253331"/>
            <a:ext cx="3810000" cy="3199513"/>
          </a:xfrm>
          <a:prstGeom prst="rect">
            <a:avLst/>
          </a:prstGeom>
          <a:noFill/>
        </p:spPr>
      </p:pic>
    </p:spTree>
    <p:extLst>
      <p:ext uri="{BB962C8B-B14F-4D97-AF65-F5344CB8AC3E}">
        <p14:creationId xmlns:p14="http://schemas.microsoft.com/office/powerpoint/2010/main" val="95753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9865-7473-C8C9-8410-ED744D4FFF98}"/>
              </a:ext>
            </a:extLst>
          </p:cNvPr>
          <p:cNvSpPr>
            <a:spLocks noGrp="1"/>
          </p:cNvSpPr>
          <p:nvPr>
            <p:ph type="title"/>
          </p:nvPr>
        </p:nvSpPr>
        <p:spPr>
          <a:xfrm>
            <a:off x="127820" y="18256"/>
            <a:ext cx="10515600" cy="710408"/>
          </a:xfrm>
        </p:spPr>
        <p:txBody>
          <a:bodyPr anchor="ctr">
            <a:normAutofit/>
          </a:bodyPr>
          <a:lstStyle/>
          <a:p>
            <a:r>
              <a:rPr lang="en-GB"/>
              <a:t>Wellness and Spiritual Tourism: </a:t>
            </a:r>
          </a:p>
        </p:txBody>
      </p:sp>
      <p:sp>
        <p:nvSpPr>
          <p:cNvPr id="3" name="Content Placeholder 2">
            <a:extLst>
              <a:ext uri="{FF2B5EF4-FFF2-40B4-BE49-F238E27FC236}">
                <a16:creationId xmlns:a16="http://schemas.microsoft.com/office/drawing/2014/main" id="{BBB7E042-8C8A-673A-34CF-446314542356}"/>
              </a:ext>
            </a:extLst>
          </p:cNvPr>
          <p:cNvSpPr>
            <a:spLocks noGrp="1"/>
          </p:cNvSpPr>
          <p:nvPr>
            <p:ph sz="half" idx="1"/>
          </p:nvPr>
        </p:nvSpPr>
        <p:spPr>
          <a:xfrm>
            <a:off x="204019" y="808216"/>
            <a:ext cx="6513871" cy="5032375"/>
          </a:xfrm>
        </p:spPr>
        <p:txBody>
          <a:bodyPr>
            <a:normAutofit/>
          </a:bodyPr>
          <a:lstStyle/>
          <a:p>
            <a:pPr>
              <a:lnSpc>
                <a:spcPct val="100000"/>
              </a:lnSpc>
            </a:pPr>
            <a:r>
              <a:rPr lang="en-GB" sz="1800"/>
              <a:t>Some tourists tend to select their destination </a:t>
            </a:r>
            <a:r>
              <a:rPr lang="en-GB" sz="1800" b="1"/>
              <a:t>to relax and indulge</a:t>
            </a:r>
            <a:r>
              <a:rPr lang="en-GB" sz="1800"/>
              <a:t> in reflexology and special massages. </a:t>
            </a:r>
          </a:p>
          <a:p>
            <a:pPr>
              <a:lnSpc>
                <a:spcPct val="100000"/>
              </a:lnSpc>
            </a:pPr>
            <a:r>
              <a:rPr lang="en-GB" sz="1800"/>
              <a:t>People visit destinations like Hawaii or Costa Rica for various reasons, owing to their islands and unique retreat centres, for an unwinding getaway.</a:t>
            </a:r>
          </a:p>
          <a:p>
            <a:pPr>
              <a:lnSpc>
                <a:spcPct val="100000"/>
              </a:lnSpc>
            </a:pPr>
            <a:r>
              <a:rPr lang="en-GB" sz="1800"/>
              <a:t> For </a:t>
            </a:r>
            <a:r>
              <a:rPr lang="en-GB" sz="1800" b="1"/>
              <a:t>Spiritual Tourism</a:t>
            </a:r>
            <a:r>
              <a:rPr lang="en-GB" sz="1800"/>
              <a:t>, the travellers are looking to explore temples, meditation and yoga at different destinations, or some for pilgrimage. India, owing to its rich legacy and being the birthplace of Hinduism and Buddhism and home to thousands of monasteries and ancient temples, </a:t>
            </a:r>
            <a:r>
              <a:rPr lang="en-GB" sz="1800" b="1"/>
              <a:t>tops the list of such destinations</a:t>
            </a:r>
            <a:r>
              <a:rPr lang="en-GB" sz="1800"/>
              <a:t>.</a:t>
            </a:r>
          </a:p>
          <a:p>
            <a:pPr>
              <a:lnSpc>
                <a:spcPct val="100000"/>
              </a:lnSpc>
            </a:pPr>
            <a:r>
              <a:rPr lang="en-GB" sz="1800" b="1" i="0">
                <a:effectLst/>
              </a:rPr>
              <a:t>Art Tourism:</a:t>
            </a:r>
            <a:r>
              <a:rPr lang="en-GB" sz="1800" b="0" i="0">
                <a:effectLst/>
              </a:rPr>
              <a:t> when people travel to a destination to engage in activities related to art such as museums, special events related to art, dance and book festivals, etc. For some, art tourism is a subdivision under Cultural Tourism, but because of its growing vastness, it has become a niche aspect of travelling.</a:t>
            </a:r>
            <a:endParaRPr lang="en-GB" sz="1800"/>
          </a:p>
        </p:txBody>
      </p:sp>
      <p:pic>
        <p:nvPicPr>
          <p:cNvPr id="4" name="Picture 3">
            <a:extLst>
              <a:ext uri="{FF2B5EF4-FFF2-40B4-BE49-F238E27FC236}">
                <a16:creationId xmlns:a16="http://schemas.microsoft.com/office/drawing/2014/main" id="{81E182C6-EFFF-2AD8-1591-DFE97E49B088}"/>
              </a:ext>
            </a:extLst>
          </p:cNvPr>
          <p:cNvPicPr>
            <a:picLocks noChangeAspect="1"/>
          </p:cNvPicPr>
          <p:nvPr/>
        </p:nvPicPr>
        <p:blipFill rotWithShape="1">
          <a:blip r:embed="rId2"/>
          <a:srcRect r="25573" b="-2"/>
          <a:stretch/>
        </p:blipFill>
        <p:spPr>
          <a:xfrm>
            <a:off x="6806381" y="1309431"/>
            <a:ext cx="5181600" cy="4351338"/>
          </a:xfrm>
          <a:prstGeom prst="rect">
            <a:avLst/>
          </a:prstGeom>
          <a:noFill/>
        </p:spPr>
      </p:pic>
    </p:spTree>
    <p:extLst>
      <p:ext uri="{BB962C8B-B14F-4D97-AF65-F5344CB8AC3E}">
        <p14:creationId xmlns:p14="http://schemas.microsoft.com/office/powerpoint/2010/main" val="35607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1208-E2F4-1524-63AD-B309DC5B7D8E}"/>
              </a:ext>
            </a:extLst>
          </p:cNvPr>
          <p:cNvSpPr>
            <a:spLocks noGrp="1"/>
          </p:cNvSpPr>
          <p:nvPr>
            <p:ph type="title"/>
          </p:nvPr>
        </p:nvSpPr>
        <p:spPr>
          <a:xfrm>
            <a:off x="137652" y="115965"/>
            <a:ext cx="10515600" cy="1325563"/>
          </a:xfrm>
        </p:spPr>
        <p:txBody>
          <a:bodyPr anchor="ctr">
            <a:normAutofit/>
          </a:bodyPr>
          <a:lstStyle/>
          <a:p>
            <a:r>
              <a:rPr lang="en-GB" b="1"/>
              <a:t>Niche tourism</a:t>
            </a:r>
          </a:p>
        </p:txBody>
      </p:sp>
      <p:sp>
        <p:nvSpPr>
          <p:cNvPr id="3" name="Content Placeholder 2">
            <a:extLst>
              <a:ext uri="{FF2B5EF4-FFF2-40B4-BE49-F238E27FC236}">
                <a16:creationId xmlns:a16="http://schemas.microsoft.com/office/drawing/2014/main" id="{96A1DD88-CA19-4F85-4EA1-47E79F1C492B}"/>
              </a:ext>
            </a:extLst>
          </p:cNvPr>
          <p:cNvSpPr>
            <a:spLocks noGrp="1"/>
          </p:cNvSpPr>
          <p:nvPr>
            <p:ph sz="half" idx="1"/>
          </p:nvPr>
        </p:nvSpPr>
        <p:spPr>
          <a:xfrm>
            <a:off x="336755" y="1441528"/>
            <a:ext cx="5181600" cy="4351338"/>
          </a:xfrm>
        </p:spPr>
        <p:txBody>
          <a:bodyPr>
            <a:normAutofit/>
          </a:bodyPr>
          <a:lstStyle/>
          <a:p>
            <a:r>
              <a:rPr lang="en-GB" sz="2200" b="1"/>
              <a:t>Film Tourism</a:t>
            </a:r>
            <a:r>
              <a:rPr lang="en-GB" sz="2200"/>
              <a:t>: As a recently emerged niche in the tourism industry, Film Tourism is a thriving marvel worldwide. People have indeed started showing their interest in destinations which became famous due to their appearance in cinemas and television series.</a:t>
            </a:r>
          </a:p>
          <a:p>
            <a:endParaRPr lang="en-GB" sz="2200"/>
          </a:p>
          <a:p>
            <a:r>
              <a:rPr lang="en-GB" sz="2200" b="1"/>
              <a:t>Culinary Tourism</a:t>
            </a:r>
            <a:r>
              <a:rPr lang="en-GB" sz="2200"/>
              <a:t>: One of the most interesting and latest niches emerging in the tourism industry is around the gastronomical delights that the travellers are looking for.</a:t>
            </a:r>
          </a:p>
        </p:txBody>
      </p:sp>
      <p:pic>
        <p:nvPicPr>
          <p:cNvPr id="4" name="Picture 3">
            <a:extLst>
              <a:ext uri="{FF2B5EF4-FFF2-40B4-BE49-F238E27FC236}">
                <a16:creationId xmlns:a16="http://schemas.microsoft.com/office/drawing/2014/main" id="{F08CC28D-AB08-F7B0-60B7-0FED2FCB2920}"/>
              </a:ext>
            </a:extLst>
          </p:cNvPr>
          <p:cNvPicPr>
            <a:picLocks noChangeAspect="1"/>
          </p:cNvPicPr>
          <p:nvPr/>
        </p:nvPicPr>
        <p:blipFill>
          <a:blip r:embed="rId3"/>
          <a:stretch>
            <a:fillRect/>
          </a:stretch>
        </p:blipFill>
        <p:spPr>
          <a:xfrm>
            <a:off x="6500813" y="115965"/>
            <a:ext cx="5181600" cy="1606296"/>
          </a:xfrm>
          <a:prstGeom prst="rect">
            <a:avLst/>
          </a:prstGeom>
          <a:noFill/>
        </p:spPr>
      </p:pic>
      <p:pic>
        <p:nvPicPr>
          <p:cNvPr id="5" name="Online Media 4" title="Food tourism trend and how to join it">
            <a:hlinkClick r:id="" action="ppaction://media"/>
            <a:extLst>
              <a:ext uri="{FF2B5EF4-FFF2-40B4-BE49-F238E27FC236}">
                <a16:creationId xmlns:a16="http://schemas.microsoft.com/office/drawing/2014/main" id="{122B8375-584F-37A1-C5AA-5175722176DE}"/>
              </a:ext>
            </a:extLst>
          </p:cNvPr>
          <p:cNvPicPr>
            <a:picLocks noRot="1" noChangeAspect="1"/>
          </p:cNvPicPr>
          <p:nvPr>
            <a:videoFile r:link="rId1"/>
          </p:nvPr>
        </p:nvPicPr>
        <p:blipFill>
          <a:blip r:embed="rId4"/>
          <a:stretch>
            <a:fillRect/>
          </a:stretch>
        </p:blipFill>
        <p:spPr>
          <a:xfrm>
            <a:off x="5322094" y="1800225"/>
            <a:ext cx="6533151" cy="3857216"/>
          </a:xfrm>
          <a:prstGeom prst="rect">
            <a:avLst/>
          </a:prstGeom>
        </p:spPr>
      </p:pic>
    </p:spTree>
    <p:extLst>
      <p:ext uri="{BB962C8B-B14F-4D97-AF65-F5344CB8AC3E}">
        <p14:creationId xmlns:p14="http://schemas.microsoft.com/office/powerpoint/2010/main" val="143938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7E0E-8EF9-999D-1067-276507A3A88B}"/>
              </a:ext>
            </a:extLst>
          </p:cNvPr>
          <p:cNvSpPr>
            <a:spLocks noGrp="1"/>
          </p:cNvSpPr>
          <p:nvPr>
            <p:ph type="title"/>
          </p:nvPr>
        </p:nvSpPr>
        <p:spPr>
          <a:xfrm>
            <a:off x="108924" y="79025"/>
            <a:ext cx="10515600" cy="1325563"/>
          </a:xfrm>
        </p:spPr>
        <p:txBody>
          <a:bodyPr anchor="ctr">
            <a:normAutofit/>
          </a:bodyPr>
          <a:lstStyle/>
          <a:p>
            <a:r>
              <a:rPr lang="en-GB"/>
              <a:t>Advantages &amp; disadvantages for Industry</a:t>
            </a:r>
          </a:p>
        </p:txBody>
      </p:sp>
      <p:sp>
        <p:nvSpPr>
          <p:cNvPr id="3" name="Content Placeholder 2">
            <a:extLst>
              <a:ext uri="{FF2B5EF4-FFF2-40B4-BE49-F238E27FC236}">
                <a16:creationId xmlns:a16="http://schemas.microsoft.com/office/drawing/2014/main" id="{74C19618-A296-D488-B6E3-408F7F7A8924}"/>
              </a:ext>
            </a:extLst>
          </p:cNvPr>
          <p:cNvSpPr>
            <a:spLocks noGrp="1"/>
          </p:cNvSpPr>
          <p:nvPr>
            <p:ph sz="half" idx="1"/>
          </p:nvPr>
        </p:nvSpPr>
        <p:spPr>
          <a:xfrm>
            <a:off x="266490" y="1511475"/>
            <a:ext cx="5181600" cy="4351338"/>
          </a:xfrm>
        </p:spPr>
        <p:txBody>
          <a:bodyPr>
            <a:normAutofit/>
          </a:bodyPr>
          <a:lstStyle/>
          <a:p>
            <a:pPr marL="0" indent="0">
              <a:buNone/>
            </a:pPr>
            <a:r>
              <a:rPr lang="en-GB" sz="2400" b="1"/>
              <a:t>Advantages </a:t>
            </a:r>
            <a:r>
              <a:rPr lang="en-GB" sz="2400"/>
              <a:t>of niche marketing: </a:t>
            </a:r>
          </a:p>
          <a:p>
            <a:r>
              <a:rPr lang="en-GB" sz="2400"/>
              <a:t>Higher ROI. </a:t>
            </a:r>
          </a:p>
          <a:p>
            <a:r>
              <a:rPr lang="en-GB" sz="2400"/>
              <a:t>Better customer loyalty.</a:t>
            </a:r>
          </a:p>
          <a:p>
            <a:r>
              <a:rPr lang="en-GB" sz="2400"/>
              <a:t> Less competition.</a:t>
            </a:r>
          </a:p>
          <a:p>
            <a:pPr marL="0" indent="0">
              <a:buNone/>
            </a:pPr>
            <a:r>
              <a:rPr lang="en-GB" sz="2400" b="1"/>
              <a:t>Disadvantages </a:t>
            </a:r>
            <a:r>
              <a:rPr lang="en-GB" sz="2400"/>
              <a:t>of niche marketing: </a:t>
            </a:r>
          </a:p>
          <a:p>
            <a:r>
              <a:rPr lang="en-GB" sz="2400"/>
              <a:t>Smaller market. </a:t>
            </a:r>
          </a:p>
          <a:p>
            <a:r>
              <a:rPr lang="en-GB" sz="2400"/>
              <a:t>A higher ROI isn't guaranteed.</a:t>
            </a:r>
          </a:p>
          <a:p>
            <a:r>
              <a:rPr lang="en-GB" sz="2400"/>
              <a:t>The smaller market makes growth difficult as there is not a large customer demand.</a:t>
            </a:r>
          </a:p>
        </p:txBody>
      </p:sp>
      <p:pic>
        <p:nvPicPr>
          <p:cNvPr id="5" name="Picture 4" descr="Text&#10;&#10;Description automatically generated">
            <a:extLst>
              <a:ext uri="{FF2B5EF4-FFF2-40B4-BE49-F238E27FC236}">
                <a16:creationId xmlns:a16="http://schemas.microsoft.com/office/drawing/2014/main" id="{893A45D7-E7C7-722A-664D-4BAEB80FD96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73" r="5723"/>
          <a:stretch/>
        </p:blipFill>
        <p:spPr>
          <a:xfrm>
            <a:off x="6743911" y="1825625"/>
            <a:ext cx="4038177" cy="4351338"/>
          </a:xfrm>
          <a:prstGeom prst="rect">
            <a:avLst/>
          </a:prstGeom>
          <a:noFill/>
          <a:effectLst/>
        </p:spPr>
      </p:pic>
    </p:spTree>
    <p:extLst>
      <p:ext uri="{BB962C8B-B14F-4D97-AF65-F5344CB8AC3E}">
        <p14:creationId xmlns:p14="http://schemas.microsoft.com/office/powerpoint/2010/main" val="310656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E352EB-FCDC-C6C3-25C9-B19D1D5F1982}"/>
              </a:ext>
            </a:extLst>
          </p:cNvPr>
          <p:cNvPicPr>
            <a:picLocks noChangeAspect="1"/>
          </p:cNvPicPr>
          <p:nvPr/>
        </p:nvPicPr>
        <p:blipFill>
          <a:blip r:embed="rId2"/>
          <a:stretch>
            <a:fillRect/>
          </a:stretch>
        </p:blipFill>
        <p:spPr>
          <a:xfrm>
            <a:off x="4667250" y="3090862"/>
            <a:ext cx="2857500" cy="676275"/>
          </a:xfrm>
          <a:prstGeom prst="rect">
            <a:avLst/>
          </a:prstGeom>
        </p:spPr>
      </p:pic>
      <p:sp>
        <p:nvSpPr>
          <p:cNvPr id="2" name="Title 1">
            <a:extLst>
              <a:ext uri="{FF2B5EF4-FFF2-40B4-BE49-F238E27FC236}">
                <a16:creationId xmlns:a16="http://schemas.microsoft.com/office/drawing/2014/main" id="{96A74523-7E03-1E61-714D-1ADDE48FF366}"/>
              </a:ext>
            </a:extLst>
          </p:cNvPr>
          <p:cNvSpPr>
            <a:spLocks noGrp="1"/>
          </p:cNvSpPr>
          <p:nvPr>
            <p:ph type="title"/>
          </p:nvPr>
        </p:nvSpPr>
        <p:spPr/>
        <p:txBody>
          <a:bodyPr/>
          <a:lstStyle/>
          <a:p>
            <a:r>
              <a:rPr lang="en-GB"/>
              <a:t>New ways to do business</a:t>
            </a:r>
          </a:p>
        </p:txBody>
      </p:sp>
      <p:sp>
        <p:nvSpPr>
          <p:cNvPr id="3" name="Content Placeholder 2">
            <a:extLst>
              <a:ext uri="{FF2B5EF4-FFF2-40B4-BE49-F238E27FC236}">
                <a16:creationId xmlns:a16="http://schemas.microsoft.com/office/drawing/2014/main" id="{16B43E72-FF65-2B1E-5C57-5149AB9931A5}"/>
              </a:ext>
            </a:extLst>
          </p:cNvPr>
          <p:cNvSpPr>
            <a:spLocks noGrp="1"/>
          </p:cNvSpPr>
          <p:nvPr>
            <p:ph idx="1"/>
          </p:nvPr>
        </p:nvSpPr>
        <p:spPr/>
        <p:txBody>
          <a:bodyPr>
            <a:normAutofit/>
          </a:bodyPr>
          <a:lstStyle/>
          <a:p>
            <a:r>
              <a:rPr lang="en-GB" b="1" i="0">
                <a:solidFill>
                  <a:srgbClr val="3CDBC0"/>
                </a:solidFill>
                <a:effectLst/>
                <a:latin typeface="commuters-sans"/>
              </a:rPr>
              <a:t>Opening a world of possibilities for travellers, tour operators, and travel brands by pioneering solutions for discovering and booking things to do.</a:t>
            </a:r>
            <a:endParaRPr lang="en-GB">
              <a:hlinkClick r:id="rId3"/>
            </a:endParaRPr>
          </a:p>
          <a:p>
            <a:endParaRPr lang="en-GB">
              <a:hlinkClick r:id="rId3"/>
            </a:endParaRPr>
          </a:p>
          <a:p>
            <a:r>
              <a:rPr lang="en-GB" b="1" i="0" u="none" strike="noStrike">
                <a:solidFill>
                  <a:srgbClr val="005670"/>
                </a:solidFill>
                <a:effectLst/>
                <a:latin typeface="Raleway" pitchFamily="2" charset="0"/>
              </a:rPr>
              <a:t>unique, immersive travel experiences that drive bookings and deepen customer relationships.</a:t>
            </a:r>
            <a:endParaRPr lang="en-GB" b="1" i="0">
              <a:solidFill>
                <a:srgbClr val="333F48"/>
              </a:solidFill>
              <a:effectLst/>
              <a:latin typeface="Raleway" pitchFamily="2" charset="0"/>
            </a:endParaRPr>
          </a:p>
          <a:p>
            <a:r>
              <a:rPr lang="en-GB">
                <a:hlinkClick r:id="rId3"/>
              </a:rPr>
              <a:t>https://www.holibob.tech/</a:t>
            </a:r>
            <a:endParaRPr lang="en-GB"/>
          </a:p>
          <a:p>
            <a:endParaRPr lang="en-GB"/>
          </a:p>
        </p:txBody>
      </p:sp>
    </p:spTree>
    <p:extLst>
      <p:ext uri="{BB962C8B-B14F-4D97-AF65-F5344CB8AC3E}">
        <p14:creationId xmlns:p14="http://schemas.microsoft.com/office/powerpoint/2010/main" val="30413047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3D44C1-A4A3-DE35-F226-76AB35484F7C}"/>
              </a:ext>
            </a:extLst>
          </p:cNvPr>
          <p:cNvPicPr>
            <a:picLocks noChangeAspect="1"/>
          </p:cNvPicPr>
          <p:nvPr/>
        </p:nvPicPr>
        <p:blipFill rotWithShape="1">
          <a:blip r:embed="rId2"/>
          <a:srcRect l="14950" r="16261" b="-3"/>
          <a:stretch/>
        </p:blipFill>
        <p:spPr>
          <a:xfrm>
            <a:off x="9169295" y="719571"/>
            <a:ext cx="2851333" cy="2963799"/>
          </a:xfrm>
          <a:prstGeom prst="rect">
            <a:avLst/>
          </a:prstGeom>
        </p:spPr>
      </p:pic>
      <p:sp>
        <p:nvSpPr>
          <p:cNvPr id="2" name="Title 1">
            <a:extLst>
              <a:ext uri="{FF2B5EF4-FFF2-40B4-BE49-F238E27FC236}">
                <a16:creationId xmlns:a16="http://schemas.microsoft.com/office/drawing/2014/main" id="{9FBAB5AD-DC7D-2899-50BD-45136E681650}"/>
              </a:ext>
            </a:extLst>
          </p:cNvPr>
          <p:cNvSpPr>
            <a:spLocks noGrp="1"/>
          </p:cNvSpPr>
          <p:nvPr>
            <p:ph type="title"/>
          </p:nvPr>
        </p:nvSpPr>
        <p:spPr>
          <a:xfrm>
            <a:off x="73219" y="47806"/>
            <a:ext cx="11018520" cy="1434415"/>
          </a:xfrm>
        </p:spPr>
        <p:txBody>
          <a:bodyPr anchor="b">
            <a:normAutofit/>
          </a:bodyPr>
          <a:lstStyle/>
          <a:p>
            <a:r>
              <a:rPr lang="en-GB" sz="4600" b="1" dirty="0"/>
              <a:t>Enterprise trends</a:t>
            </a:r>
            <a:br>
              <a:rPr lang="en-GB" sz="4600" dirty="0"/>
            </a:br>
            <a:endParaRPr lang="en-GB" sz="4600" dirty="0"/>
          </a:p>
        </p:txBody>
      </p:sp>
      <p:sp>
        <p:nvSpPr>
          <p:cNvPr id="3" name="Content Placeholder 2">
            <a:extLst>
              <a:ext uri="{FF2B5EF4-FFF2-40B4-BE49-F238E27FC236}">
                <a16:creationId xmlns:a16="http://schemas.microsoft.com/office/drawing/2014/main" id="{B95539F2-94E0-906B-8823-C36854360AFC}"/>
              </a:ext>
            </a:extLst>
          </p:cNvPr>
          <p:cNvSpPr>
            <a:spLocks noGrp="1"/>
          </p:cNvSpPr>
          <p:nvPr>
            <p:ph idx="1"/>
          </p:nvPr>
        </p:nvSpPr>
        <p:spPr>
          <a:xfrm>
            <a:off x="219073" y="1089763"/>
            <a:ext cx="9345663" cy="5658846"/>
          </a:xfrm>
        </p:spPr>
        <p:txBody>
          <a:bodyPr anchor="t">
            <a:normAutofit fontScale="92500"/>
          </a:bodyPr>
          <a:lstStyle/>
          <a:p>
            <a:pPr>
              <a:lnSpc>
                <a:spcPct val="120000"/>
              </a:lnSpc>
            </a:pPr>
            <a:r>
              <a:rPr lang="en-GB" sz="2100" dirty="0"/>
              <a:t>Large companies such as Booking Holdings, TUI Group, and Expedia are </a:t>
            </a:r>
            <a:r>
              <a:rPr lang="en-GB" sz="2100" b="1" dirty="0"/>
              <a:t>investing in niche tourism </a:t>
            </a:r>
            <a:r>
              <a:rPr lang="en-GB" sz="2100" dirty="0"/>
              <a:t>experiences and holidays to try and diversify their product ranges. The movement from two of the world’s largest OTAs follows changing trends within the travel industry, with many Millennials and Gen Z tourists seeking </a:t>
            </a:r>
            <a:r>
              <a:rPr lang="en-GB" sz="2100" b="1" dirty="0"/>
              <a:t>more meaningful and fulfilling tourist experiences</a:t>
            </a:r>
            <a:r>
              <a:rPr lang="en-GB" sz="2100" dirty="0"/>
              <a:t>. The </a:t>
            </a:r>
            <a:r>
              <a:rPr lang="en-GB" sz="2100" b="1" dirty="0"/>
              <a:t>rise of the experience economy </a:t>
            </a:r>
            <a:r>
              <a:rPr lang="en-GB" sz="2100" dirty="0"/>
              <a:t>has also had a significant impact.</a:t>
            </a:r>
          </a:p>
          <a:p>
            <a:pPr>
              <a:lnSpc>
                <a:spcPct val="120000"/>
              </a:lnSpc>
            </a:pPr>
            <a:r>
              <a:rPr lang="en-GB" sz="2100" b="1" dirty="0"/>
              <a:t>The sharing economy </a:t>
            </a:r>
            <a:r>
              <a:rPr lang="en-GB" sz="2100" dirty="0"/>
              <a:t>is positively impacting niche tourism, and some tourists are now moving away from traditional hotels. Hotels provide </a:t>
            </a:r>
            <a:r>
              <a:rPr lang="en-GB" sz="2100" b="1" dirty="0"/>
              <a:t>a standardized service</a:t>
            </a:r>
            <a:r>
              <a:rPr lang="en-GB" sz="2100" dirty="0"/>
              <a:t>, which can vary in quality depending on the service rating of the property. Ultimately, the consumer has a </a:t>
            </a:r>
            <a:r>
              <a:rPr lang="en-GB" sz="2100" b="1" dirty="0"/>
              <a:t>level of expectation</a:t>
            </a:r>
            <a:r>
              <a:rPr lang="en-GB" sz="2100" dirty="0"/>
              <a:t>, such as the check-in process, facilities, aesthetics, and services. </a:t>
            </a:r>
          </a:p>
          <a:p>
            <a:pPr>
              <a:lnSpc>
                <a:spcPct val="120000"/>
              </a:lnSpc>
            </a:pPr>
            <a:r>
              <a:rPr lang="en-GB" sz="2100" dirty="0"/>
              <a:t>However, this standardized type of service can sometimes </a:t>
            </a:r>
            <a:r>
              <a:rPr lang="en-GB" sz="2100" b="1" dirty="0"/>
              <a:t>lack character, innovation, and authenticity.</a:t>
            </a:r>
            <a:r>
              <a:rPr lang="en-GB" sz="2100" dirty="0"/>
              <a:t> For example, the guest experience in reputable budget hotel chain Motel One will be similar whether they stay at a hotel in Prague in the Czech Republic, or Manchester in the UK. Both hotels have a similar feel and look, breakfast options are identical, and both contain similar facilities such as the ‘Gin Bar’ and </a:t>
            </a:r>
            <a:r>
              <a:rPr lang="en-GB" sz="2100" dirty="0" err="1"/>
              <a:t>contemporarylounge</a:t>
            </a:r>
            <a:r>
              <a:rPr lang="en-GB" sz="2100" dirty="0"/>
              <a:t>  lounge.</a:t>
            </a:r>
          </a:p>
        </p:txBody>
      </p:sp>
    </p:spTree>
    <p:extLst>
      <p:ext uri="{BB962C8B-B14F-4D97-AF65-F5344CB8AC3E}">
        <p14:creationId xmlns:p14="http://schemas.microsoft.com/office/powerpoint/2010/main" val="183936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E65E-0F04-C166-2827-34F4A7217861}"/>
              </a:ext>
            </a:extLst>
          </p:cNvPr>
          <p:cNvSpPr>
            <a:spLocks noGrp="1"/>
          </p:cNvSpPr>
          <p:nvPr>
            <p:ph type="title"/>
          </p:nvPr>
        </p:nvSpPr>
        <p:spPr/>
        <p:txBody>
          <a:bodyPr/>
          <a:lstStyle/>
          <a:p>
            <a:r>
              <a:rPr lang="en-GB"/>
              <a:t>Conclusion </a:t>
            </a:r>
            <a:br>
              <a:rPr lang="en-GB"/>
            </a:br>
            <a:endParaRPr lang="en-GB"/>
          </a:p>
        </p:txBody>
      </p:sp>
      <p:sp>
        <p:nvSpPr>
          <p:cNvPr id="3" name="Content Placeholder 2">
            <a:extLst>
              <a:ext uri="{FF2B5EF4-FFF2-40B4-BE49-F238E27FC236}">
                <a16:creationId xmlns:a16="http://schemas.microsoft.com/office/drawing/2014/main" id="{3EB84077-3AD1-AB0C-CCD4-7638FBE23A5D}"/>
              </a:ext>
            </a:extLst>
          </p:cNvPr>
          <p:cNvSpPr>
            <a:spLocks noGrp="1"/>
          </p:cNvSpPr>
          <p:nvPr>
            <p:ph idx="1"/>
          </p:nvPr>
        </p:nvSpPr>
        <p:spPr>
          <a:xfrm>
            <a:off x="333317" y="1438548"/>
            <a:ext cx="10515600" cy="4351338"/>
          </a:xfrm>
        </p:spPr>
        <p:txBody>
          <a:bodyPr/>
          <a:lstStyle/>
          <a:p>
            <a:r>
              <a:rPr lang="en-GB"/>
              <a:t>Understand the current niche tourism trends within the travel landscape today and how these will escalate in the near future.</a:t>
            </a:r>
          </a:p>
          <a:p>
            <a:r>
              <a:rPr lang="en-GB"/>
              <a:t>Assess how travel and tourism companies such as tour operators, OTAs and DMO’s are utilizing niche tourism to drive revenues.</a:t>
            </a:r>
          </a:p>
          <a:p>
            <a:r>
              <a:rPr lang="en-GB"/>
              <a:t>Acknowledge the potential pitfalls of using niche tourism by understanding the social, cultural, and environmental effects on the destination.</a:t>
            </a:r>
          </a:p>
          <a:p>
            <a:r>
              <a:rPr lang="en-GB"/>
              <a:t>Discover recommendations that for businesses involved in niche tourism</a:t>
            </a:r>
          </a:p>
        </p:txBody>
      </p:sp>
    </p:spTree>
    <p:extLst>
      <p:ext uri="{BB962C8B-B14F-4D97-AF65-F5344CB8AC3E}">
        <p14:creationId xmlns:p14="http://schemas.microsoft.com/office/powerpoint/2010/main" val="4464469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5C02-CDD7-B170-968B-2BD7D9566A7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FD5CD90-CBD6-6E44-137D-DDF817E598F5}"/>
              </a:ext>
            </a:extLst>
          </p:cNvPr>
          <p:cNvSpPr>
            <a:spLocks noGrp="1"/>
          </p:cNvSpPr>
          <p:nvPr>
            <p:ph idx="1"/>
          </p:nvPr>
        </p:nvSpPr>
        <p:spPr/>
        <p:txBody>
          <a:bodyPr>
            <a:normAutofit fontScale="92500" lnSpcReduction="20000"/>
          </a:bodyPr>
          <a:lstStyle/>
          <a:p>
            <a:r>
              <a:rPr lang="en-GB"/>
              <a:t>Ali-Knight, J. The role of niche tourism products in destination development. (Thesis). Edinburgh Napier University. Retrieved from </a:t>
            </a:r>
            <a:r>
              <a:rPr lang="en-GB">
                <a:hlinkClick r:id="rId2"/>
              </a:rPr>
              <a:t>http://researchrepository.napier.ac.uk/id/eprint/5376</a:t>
            </a:r>
            <a:endParaRPr lang="en-GB"/>
          </a:p>
          <a:p>
            <a:r>
              <a:rPr lang="en-GB">
                <a:hlinkClick r:id="rId3"/>
              </a:rPr>
              <a:t>https://www.interglobe.com/niche-tourism-unlocking-new-travel-experiences</a:t>
            </a:r>
            <a:endParaRPr lang="en-GB"/>
          </a:p>
          <a:p>
            <a:r>
              <a:rPr lang="en-GB"/>
              <a:t>McCabe, S. (2014) The Routledge Handbook of Tourism Marketing. New York: Routledge, Taylor &amp;amp; Francis Group. </a:t>
            </a:r>
          </a:p>
          <a:p>
            <a:r>
              <a:rPr lang="en-GB"/>
              <a:t>Richards, G. (2021) “Rethinking niche tourism: The example of backpacking,” Croatian Regional Development Journal, 2(1), pp. 1–10. Available at: https://doi.org/10.2478/crdj-2021-0004. </a:t>
            </a:r>
          </a:p>
        </p:txBody>
      </p:sp>
    </p:spTree>
    <p:extLst>
      <p:ext uri="{BB962C8B-B14F-4D97-AF65-F5344CB8AC3E}">
        <p14:creationId xmlns:p14="http://schemas.microsoft.com/office/powerpoint/2010/main" val="687320370"/>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5650</Words>
  <Application>Microsoft Office PowerPoint</Application>
  <PresentationFormat>Widescreen</PresentationFormat>
  <Paragraphs>359</Paragraphs>
  <Slides>61</Slides>
  <Notes>1</Notes>
  <HiddenSlides>2</HiddenSlides>
  <MMClips>6</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61</vt:i4>
      </vt:variant>
    </vt:vector>
  </HeadingPairs>
  <TitlesOfParts>
    <vt:vector size="73" baseType="lpstr">
      <vt:lpstr>commuters-sans</vt:lpstr>
      <vt:lpstr>Söhne</vt:lpstr>
      <vt:lpstr>Aptos</vt:lpstr>
      <vt:lpstr>Arial</vt:lpstr>
      <vt:lpstr>Arial</vt:lpstr>
      <vt:lpstr>Calibri</vt:lpstr>
      <vt:lpstr>Calibri Light</vt:lpstr>
      <vt:lpstr>Raleway</vt:lpstr>
      <vt:lpstr>Wingdings</vt:lpstr>
      <vt:lpstr>AccessTheme1</vt:lpstr>
      <vt:lpstr>Accessible 2</vt:lpstr>
      <vt:lpstr>Sub Title 1</vt:lpstr>
      <vt:lpstr>Sustainable Tourism, niche tourism &amp; Events  </vt:lpstr>
      <vt:lpstr>Niche sustainable tourism</vt:lpstr>
      <vt:lpstr>Sustainable Tourism:</vt:lpstr>
      <vt:lpstr>Pillars of Sustainability Economic </vt:lpstr>
      <vt:lpstr>PowerPoint Presentation</vt:lpstr>
      <vt:lpstr>Butler’s area lifecycle model </vt:lpstr>
      <vt:lpstr>Plogs Tourism Typology </vt:lpstr>
      <vt:lpstr>Plog’s tourism typology</vt:lpstr>
      <vt:lpstr>Why Plog’s Model Matters in Tourism </vt:lpstr>
      <vt:lpstr>Cohen’s Tourist Typology (1972)</vt:lpstr>
      <vt:lpstr>Cohen</vt:lpstr>
      <vt:lpstr>Cohen</vt:lpstr>
      <vt:lpstr>Big Tech and Climate Action – Real Change or Greenwashing?</vt:lpstr>
      <vt:lpstr>Is Mass Tourism Destroying Cities </vt:lpstr>
      <vt:lpstr>Issues to be Considered</vt:lpstr>
      <vt:lpstr>Carrying Capacity </vt:lpstr>
      <vt:lpstr>Hostede’s 5 dimensions of intercultural communication </vt:lpstr>
      <vt:lpstr>Hostede’s 5 dimensions of intercultural communication </vt:lpstr>
      <vt:lpstr>The Travel Foundation </vt:lpstr>
      <vt:lpstr>Natural resources</vt:lpstr>
      <vt:lpstr>Tourism's Invisible Burden -  The Travel Foundation</vt:lpstr>
      <vt:lpstr>Welsh environmental legislation</vt:lpstr>
      <vt:lpstr>Key legislation and principles </vt:lpstr>
      <vt:lpstr>Sustainable Events</vt:lpstr>
      <vt:lpstr>PowerPoint Presentation</vt:lpstr>
      <vt:lpstr>PowerPoint Presentation</vt:lpstr>
      <vt:lpstr>Vision for Sustainable Events </vt:lpstr>
      <vt:lpstr>Key Aims and Targets </vt:lpstr>
      <vt:lpstr>Seven Key Areas of Focus </vt:lpstr>
      <vt:lpstr>Sustainable livelihoods </vt:lpstr>
      <vt:lpstr>Heritage and culture </vt:lpstr>
      <vt:lpstr>WTTC</vt:lpstr>
      <vt:lpstr>PowerPoint Presentation</vt:lpstr>
      <vt:lpstr>Rastafari Indigenous Village Generating income from tourism</vt:lpstr>
      <vt:lpstr>Discussion</vt:lpstr>
      <vt:lpstr>UK Niche Tourism Products – new trends?</vt:lpstr>
      <vt:lpstr> Niche Tourism:  </vt:lpstr>
      <vt:lpstr>The role of niche tourism products in destination development</vt:lpstr>
      <vt:lpstr>What are niche tourism products? </vt:lpstr>
      <vt:lpstr>Special interest tourism products include the following: </vt:lpstr>
      <vt:lpstr>Special interest tourism products include the following: </vt:lpstr>
      <vt:lpstr>PowerPoint Presentation</vt:lpstr>
      <vt:lpstr>‘Back packing’ </vt:lpstr>
      <vt:lpstr>Niche marketing campaigns </vt:lpstr>
      <vt:lpstr>Niche tourism </vt:lpstr>
      <vt:lpstr>Niche Tourism</vt:lpstr>
      <vt:lpstr>Niche tourism</vt:lpstr>
      <vt:lpstr>Adrenaline Nation - New Zealand</vt:lpstr>
      <vt:lpstr>How Adventure Travel Works</vt:lpstr>
      <vt:lpstr>Seizing untapped opportunities</vt:lpstr>
      <vt:lpstr>Opportunities</vt:lpstr>
      <vt:lpstr>Barbie Hotel / Staycation deals </vt:lpstr>
      <vt:lpstr>Niche tourism</vt:lpstr>
      <vt:lpstr>Heritage and Cultural Tourism: </vt:lpstr>
      <vt:lpstr>Wellness and Spiritual Tourism: </vt:lpstr>
      <vt:lpstr>Niche tourism</vt:lpstr>
      <vt:lpstr>Advantages &amp; disadvantages for Industry</vt:lpstr>
      <vt:lpstr>New ways to do business</vt:lpstr>
      <vt:lpstr>Enterprise trends </vt:lpstr>
      <vt:lpstr>Conclusion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dc:title>
  <dc:creator>Deborah Jenkins</dc:creator>
  <cp:lastModifiedBy>Deborah Jenkins</cp:lastModifiedBy>
  <cp:revision>2</cp:revision>
  <dcterms:created xsi:type="dcterms:W3CDTF">2023-02-17T13:00:09Z</dcterms:created>
  <dcterms:modified xsi:type="dcterms:W3CDTF">2025-11-20T08:52:23Z</dcterms:modified>
</cp:coreProperties>
</file>