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7EAED"/>
          </a:solidFill>
        </a:fill>
      </a:tcStyle>
    </a:wholeTbl>
    <a:band1H>
      <a:tcStyle>
        <a:tcBdr/>
        <a:fill>
          <a:solidFill>
            <a:srgbClr val="CCD2D8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CCD2D8"/>
          </a:solidFill>
        </a:fill>
      </a:tcStyle>
    </a:band1V>
    <a:band2V>
      <a:tcStyle>
        <a:tcBdr/>
      </a:tcStyle>
    </a:band2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156082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156082"/>
          </a:solidFill>
        </a:fill>
      </a:tcStyle>
    </a:firstCol>
    <a:la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top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156082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15608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7" d="100"/>
          <a:sy n="97" d="100"/>
        </p:scale>
        <p:origin x="102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AA5EC2E7-5C49-CA29-1BBA-C0D34BD51072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3FDFCBF-C538-F542-7893-1FC8B64B6FC2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fld id="{E1923C04-CB4E-446A-8356-B2DC77AE73E2}" type="datetime1">
              <a:rPr lang="en-GB"/>
              <a:pPr lvl="0"/>
              <a:t>08/11/2025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AF878991-062F-3200-4616-42786FF8333E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C336DDD2-3629-1022-0DE6-A4D980BA828A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12C3F2A-DF23-1062-F18C-BAF06282FC4C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3A863A-F9CE-F616-FF84-924BDA564310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fld id="{5B531B1D-0BCE-4DB0-B573-436F05845F8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76455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EB41255-72E1-6209-6A12-358C164393D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BE3C38F-B77C-CBB7-58C9-85AACDE195F4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6326A6-2669-A4E6-650E-973D7BFD724A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4AD9081C-3981-4921-A1DD-CAEE107826D7}" type="slidenum">
              <a:t>6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9717A90-8308-D9D7-9CB9-858FC61A73B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91A1D0E-A254-CCB9-9AEC-472A85182A27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r>
              <a:rPr lang="en-GB"/>
              <a:t>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93893AC-CC85-7394-6F09-82ACA3FA3B6F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AC6ED5BE-FFF7-450F-9B72-96D5B40A572B}" type="slidenum">
              <a:t>8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3C2D636-8C67-4851-78C2-FF3CE184E6C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49F7B7B-1E55-244A-1CD5-6D9EAE774FD1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r>
              <a:rPr lang="en-GB"/>
              <a:t>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4467C01-8E7B-89BF-5940-0CBE326156F9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1D41068E-1575-4380-925B-CED9C2E5FC3F}" type="slidenum">
              <a:t>9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874E8D-62A9-D18D-9796-02E556185EB5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429609" y="1013987"/>
            <a:ext cx="7714390" cy="3260631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DA9F46-3EA6-F7A9-0F84-4085A00B4B3C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429609" y="4848459"/>
            <a:ext cx="7714390" cy="108585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913686-AB9C-105B-B998-7886880E2D6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92D99F1-826D-4557-80EB-2276E7C784F6}" type="datetime1">
              <a:rPr lang="en-US"/>
              <a:pPr lvl="0"/>
              <a:t>11/8/2025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444204-2A94-7B88-C8F1-DDD6C21E09C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CF9481-CD37-C916-FD1B-537145F3B41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D6BB17C-45D0-4906-A782-900719631D6C}" type="slidenum"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7B549C5-BE68-70A3-CD12-7DA6640D47B1}"/>
              </a:ext>
            </a:extLst>
          </p:cNvPr>
          <p:cNvCxnSpPr/>
          <p:nvPr/>
        </p:nvCxnSpPr>
        <p:spPr>
          <a:xfrm>
            <a:off x="1524003" y="4571506"/>
            <a:ext cx="971147" cy="0"/>
          </a:xfrm>
          <a:prstGeom prst="straightConnector1">
            <a:avLst/>
          </a:prstGeom>
          <a:noFill/>
          <a:ln w="31747" cap="flat">
            <a:solidFill>
              <a:srgbClr val="FFFFFF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3742936799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1C5040-124D-039E-34CD-CF74EE0310D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29563" y="1045442"/>
            <a:ext cx="9238430" cy="85756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E37A83-7A9C-7747-AACD-3488268393E3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12FF30-AE51-40E5-5C3F-5747D60AD84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0ABFC14-3E04-4C9F-B63F-0A1EDF6684FF}" type="datetime1">
              <a:rPr lang="en-US"/>
              <a:pPr lvl="0"/>
              <a:t>11/8/2025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66FCD3-AD25-7FDD-5C4A-2A46AA818EA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441F2C-0CB9-2104-C681-78C31963F56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A312912-B87F-4CD4-8136-E0704AF7C1CF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3652038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>
            <a:extLst>
              <a:ext uri="{FF2B5EF4-FFF2-40B4-BE49-F238E27FC236}">
                <a16:creationId xmlns:a16="http://schemas.microsoft.com/office/drawing/2014/main" id="{18041196-9A33-9C1F-B50F-28D40611BB2A}"/>
              </a:ext>
            </a:extLst>
          </p:cNvPr>
          <p:cNvSpPr/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rade Gothic Next Light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1A2A5B78-FA35-D833-EF7D-8BE0CDE96D8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21745" y="1287557"/>
            <a:ext cx="8284966" cy="3113065"/>
          </a:xfrm>
        </p:spPr>
        <p:txBody>
          <a:bodyPr anchor="t"/>
          <a:lstStyle>
            <a:lvl1pPr>
              <a:defRPr sz="4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5AB50862-05D8-A4A2-8B8F-3C8CD19E5AB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421745" y="4619704"/>
            <a:ext cx="7722254" cy="1476289"/>
          </a:xfrm>
        </p:spPr>
        <p:txBody>
          <a:bodyPr anchor="b"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1B042DF-B793-C529-85E1-34470244E76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2B9C3A6-08E4-43A3-BF1D-972C69250116}" type="datetime1">
              <a:rPr lang="en-US"/>
              <a:pPr lvl="0"/>
              <a:t>11/8/2025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C12F677F-824E-E918-5A96-F489EA83481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4045F363-37F2-2371-5CF2-BF06EBB9930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1332150-986A-4537-A40A-860CE3576E7A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75956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C72045-A0C2-4E79-A552-978CFE23832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29563" y="1013411"/>
            <a:ext cx="9238430" cy="889592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23843C-E6EF-B91A-EF7C-8F5ECE920289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429563" y="2135562"/>
            <a:ext cx="4495803" cy="396043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450C95-40C4-FDF1-2F2E-6C308D1C6F53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2135562"/>
            <a:ext cx="4495803" cy="396043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7B4C4C-671C-F766-B140-64E45693291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0CAF5A8-1405-4CF5-B128-8AACD62B1988}" type="datetime1">
              <a:rPr lang="en-US"/>
              <a:pPr lvl="0"/>
              <a:t>11/8/2025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CA5F74-500D-02E2-F7EC-A7E25D1F4DB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4363A49-006B-1E07-4416-632740F7970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F1536F6-6114-4CBE-83FA-70507B0A685F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43432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4AD0A0-6BF6-C480-B433-C6161591F38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29563" y="1079147"/>
            <a:ext cx="9238430" cy="82391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CF7FE2-54DF-7A36-5FED-C895E450EA4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429563" y="2013216"/>
            <a:ext cx="4495803" cy="704234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cap="all" spc="300">
                <a:latin typeface="Trade Gothic Next Cond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D4F5261-5671-5F0B-B291-509D352C62E5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1429563" y="3047996"/>
            <a:ext cx="4495803" cy="304799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9036601-E166-38CF-A535-29CDE3D58848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2013216"/>
            <a:ext cx="4495803" cy="704234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cap="all" spc="300">
                <a:latin typeface="Trade Gothic Next Cond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E09BCFE-E69A-DC08-EC6A-54DE11452627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3047996"/>
            <a:ext cx="4495803" cy="304799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1A59BFB-A677-6A74-0E90-1F99463BD44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B689D9D-84EE-4CFA-AF41-1FDE60E2CE5F}" type="datetime1">
              <a:rPr lang="en-US"/>
              <a:pPr lvl="0"/>
              <a:t>11/8/2025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3BEB5F7-B499-A357-7166-2FC7C9D1D20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5E9785-77D8-F787-2F95-C48BFA78492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87030C9-E9AD-441F-B762-EC52FA87D9F1}" type="slidenum">
              <a:t>‹#›</a:t>
            </a:fld>
            <a:endParaRPr lang="en-US"/>
          </a:p>
        </p:txBody>
      </p:sp>
      <p:cxnSp>
        <p:nvCxnSpPr>
          <p:cNvPr id="10" name="Straight Connector 10">
            <a:extLst>
              <a:ext uri="{FF2B5EF4-FFF2-40B4-BE49-F238E27FC236}">
                <a16:creationId xmlns:a16="http://schemas.microsoft.com/office/drawing/2014/main" id="{BE845DF7-602A-2745-5B10-554AAA42B72F}"/>
              </a:ext>
            </a:extLst>
          </p:cNvPr>
          <p:cNvCxnSpPr/>
          <p:nvPr/>
        </p:nvCxnSpPr>
        <p:spPr>
          <a:xfrm>
            <a:off x="6270726" y="2876665"/>
            <a:ext cx="971157" cy="0"/>
          </a:xfrm>
          <a:prstGeom prst="straightConnector1">
            <a:avLst/>
          </a:prstGeom>
          <a:noFill/>
          <a:ln w="31747" cap="flat">
            <a:solidFill>
              <a:srgbClr val="FFFFFF"/>
            </a:solidFill>
            <a:prstDash val="solid"/>
            <a:miter/>
          </a:ln>
        </p:spPr>
      </p:cxnSp>
      <p:sp>
        <p:nvSpPr>
          <p:cNvPr id="11" name="Rectangle 12">
            <a:extLst>
              <a:ext uri="{FF2B5EF4-FFF2-40B4-BE49-F238E27FC236}">
                <a16:creationId xmlns:a16="http://schemas.microsoft.com/office/drawing/2014/main" id="{49BDFAAD-FA27-EF68-7EE3-BCDD969E085E}"/>
              </a:ext>
            </a:extLst>
          </p:cNvPr>
          <p:cNvSpPr/>
          <p:nvPr/>
        </p:nvSpPr>
        <p:spPr>
          <a:xfrm>
            <a:off x="-1171840" y="4592409"/>
            <a:ext cx="808265" cy="389708"/>
          </a:xfrm>
          <a:prstGeom prst="rect">
            <a:avLst/>
          </a:prstGeom>
          <a:solidFill>
            <a:srgbClr val="2D714C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rade Gothic Next Light"/>
            </a:endParaRPr>
          </a:p>
        </p:txBody>
      </p:sp>
      <p:cxnSp>
        <p:nvCxnSpPr>
          <p:cNvPr id="12" name="Straight Connector 13">
            <a:extLst>
              <a:ext uri="{FF2B5EF4-FFF2-40B4-BE49-F238E27FC236}">
                <a16:creationId xmlns:a16="http://schemas.microsoft.com/office/drawing/2014/main" id="{05269E13-A164-2376-BA49-47C9B2895C6B}"/>
              </a:ext>
            </a:extLst>
          </p:cNvPr>
          <p:cNvCxnSpPr/>
          <p:nvPr/>
        </p:nvCxnSpPr>
        <p:spPr>
          <a:xfrm>
            <a:off x="1524003" y="2876665"/>
            <a:ext cx="971147" cy="0"/>
          </a:xfrm>
          <a:prstGeom prst="straightConnector1">
            <a:avLst/>
          </a:prstGeom>
          <a:noFill/>
          <a:ln w="31747" cap="flat">
            <a:solidFill>
              <a:srgbClr val="FFFFFF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4803080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>
            <a:extLst>
              <a:ext uri="{FF2B5EF4-FFF2-40B4-BE49-F238E27FC236}">
                <a16:creationId xmlns:a16="http://schemas.microsoft.com/office/drawing/2014/main" id="{1DE0ECDC-6093-4663-2F5D-738222450496}"/>
              </a:ext>
            </a:extLst>
          </p:cNvPr>
          <p:cNvSpPr/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rade Gothic Next Light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52C839D4-287D-6320-2ACF-EC3E9E7BA13B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593C5E0E-3061-B386-71A6-D52046B363E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E0CB52A-C489-41A9-8C2F-F447DE969265}" type="datetime1">
              <a:rPr lang="en-US"/>
              <a:pPr lvl="0"/>
              <a:t>11/8/2025</a:t>
            </a:fld>
            <a:endParaRPr lang="en-US"/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28A9B506-6DEC-6CE0-0674-BCED2B63014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3D43E58D-9A38-A176-5FCB-9281466D3C7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DACF27B-A08A-467D-8CA1-F6CAE30A84DB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44972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E4FD386-FBA5-6166-80A3-1577B763A05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CC0FE97-CB0D-4EBB-82DC-679C55ADE29B}" type="datetime1">
              <a:rPr lang="en-US"/>
              <a:pPr lvl="0"/>
              <a:t>11/8/2025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5102888-CE29-3228-F641-347D722AE60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CB12459-E511-0226-D496-75E20792360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7E47020-4E36-40BB-9B00-37D3FAA0FC9B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81129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145B7D-9631-E111-B0D0-C99639311E5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43737" y="1558942"/>
            <a:ext cx="3279687" cy="1864196"/>
          </a:xfrm>
        </p:spPr>
        <p:txBody>
          <a:bodyPr/>
          <a:lstStyle>
            <a:lvl1pPr algn="r"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DF47B8-65FE-3B55-88C0-BD072E85E50D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333996" y="761996"/>
            <a:ext cx="5333996" cy="5333996"/>
          </a:xfrm>
        </p:spPr>
        <p:txBody>
          <a:bodyPr anchor="ctr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2EBD659-4917-473E-C953-48A702B43C02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1443737" y="3649681"/>
            <a:ext cx="3233098" cy="1933608"/>
          </a:xfrm>
        </p:spPr>
        <p:txBody>
          <a:bodyPr/>
          <a:lstStyle>
            <a:lvl1pPr marL="0" indent="0" algn="r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665D7DF-8AF5-5590-E3DE-7AAE735FE8C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7F45659-9EDE-43B6-B4A7-4BAC38D3F636}" type="datetime1">
              <a:rPr lang="en-US"/>
              <a:pPr lvl="0"/>
              <a:t>11/8/2025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444AA5-6443-9894-45DE-3435C8AEFEA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0272FC-D78E-041F-3639-7B18C154690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951A152-5E0A-433E-85E9-CCEC5F2CE394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89002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EC74ED-BCA9-FB8E-220B-CD177B76005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33541" y="1383121"/>
            <a:ext cx="3289883" cy="2045878"/>
          </a:xfrm>
        </p:spPr>
        <p:txBody>
          <a:bodyPr/>
          <a:lstStyle>
            <a:lvl1pPr algn="r"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B1B3FD2-2A71-111B-61BE-D9F7FF4B3974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333996" y="761996"/>
            <a:ext cx="5333996" cy="5333996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pPr lvl="0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31C369D-CCF9-899C-0A8D-66985BF6FCF8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1433541" y="3649681"/>
            <a:ext cx="3243294" cy="1684315"/>
          </a:xfrm>
        </p:spPr>
        <p:txBody>
          <a:bodyPr/>
          <a:lstStyle>
            <a:lvl1pPr marL="0" indent="0" algn="r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F85811-AE9C-EA06-DC29-38B7D436BE9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2009B8D-698A-4C13-B677-541065F5C0D3}" type="datetime1">
              <a:rPr lang="en-US"/>
              <a:pPr lvl="0"/>
              <a:t>11/8/2025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3F1D19-D958-8699-454C-6EB38F606AC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761085-4A79-3CD9-CC35-6FEE06C472A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F2D7ABA-65A4-4366-9624-C4B6CE5B92CB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586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1CBEAD-F916-716B-B8E8-D5E5D6F612C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14CB33-9372-F6E1-994E-129EC69469EB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1429563" y="2229956"/>
            <a:ext cx="9238430" cy="3866046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EC384E-632E-07F7-7AEB-617464BA22B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0A641A2-CAC6-434A-94DF-52E76128E4A4}" type="datetime1">
              <a:rPr lang="en-US"/>
              <a:pPr lvl="0"/>
              <a:t>11/8/2025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DF1094-7189-2A95-858D-C1DBB3ED58B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6DF1F6-1152-6F85-D024-9DBA15BB83B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A957B51-351E-45BA-A2E0-089FA501D0C3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49379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68A7501-9ED8-F36C-D376-0305D1096437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9144000" y="1467703"/>
            <a:ext cx="1758464" cy="4628299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D619546-EAFD-A603-8620-D25E476B96D7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1182310" y="1467703"/>
            <a:ext cx="7839379" cy="4628299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A9813D-2C35-3D94-7E85-39F1B017C6C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36190E0-A858-4E27-862F-B65856FBC1D8}" type="datetime1">
              <a:rPr lang="en-US"/>
              <a:pPr lvl="0"/>
              <a:t>11/8/2025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CAA3AC-51EB-CD6E-C99F-0F808059F56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09267E-FC25-D2B4-B53A-0AA09F50B60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0748761-F8EB-4A61-9518-BA14FDC357B8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42268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A67D17-D2F5-E8A9-83AC-71ACF700347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29563" y="1041620"/>
            <a:ext cx="9238430" cy="86138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4119AE0-9C92-DFE5-5295-EBF2EEC21F4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429563" y="2286000"/>
            <a:ext cx="9238430" cy="381000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135074-2D47-40AE-D6CE-308661EC663D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 rot="5400013">
            <a:off x="10471058" y="4891318"/>
            <a:ext cx="2673294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700" b="1" i="0" u="none" strike="noStrike" kern="1200" cap="all" spc="300" baseline="0">
                <a:solidFill>
                  <a:srgbClr val="FFFFFF"/>
                </a:solidFill>
                <a:uFillTx/>
                <a:latin typeface="Trade Gothic Next Light"/>
              </a:defRPr>
            </a:lvl1pPr>
          </a:lstStyle>
          <a:p>
            <a:pPr lvl="0"/>
            <a:fld id="{E61DE21E-3AA0-455D-A870-CF2FC4BA388C}" type="datetime1">
              <a:rPr lang="en-US"/>
              <a:pPr lvl="0"/>
              <a:t>11/8/2025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B2A218-1DBC-B182-AD0D-311C3979A285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 rot="5400013">
            <a:off x="10472992" y="1609888"/>
            <a:ext cx="2669426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700" b="1" i="0" u="none" strike="noStrike" kern="1200" cap="all" spc="300" baseline="0">
                <a:solidFill>
                  <a:srgbClr val="FFFFFF"/>
                </a:solidFill>
                <a:uFillTx/>
                <a:latin typeface="Trade Gothic Next Light"/>
              </a:defRPr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905936-C8F5-5458-1101-2ECE2F242FEA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492910" y="3219849"/>
            <a:ext cx="629655" cy="42983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600" b="1" i="0" u="none" strike="noStrike" kern="1200" cap="none" spc="0" baseline="0">
                <a:solidFill>
                  <a:srgbClr val="FFFFFF"/>
                </a:solidFill>
                <a:uFillTx/>
                <a:latin typeface="Trade Gothic Next Cond"/>
              </a:defRPr>
            </a:lvl1pPr>
          </a:lstStyle>
          <a:p>
            <a:pPr lvl="0"/>
            <a:fld id="{2207DEB8-8AB5-4A51-A255-EA1489F12056}" type="slidenum"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120000"/>
        </a:lnSpc>
        <a:spcBef>
          <a:spcPts val="0"/>
        </a:spcBef>
        <a:spcAft>
          <a:spcPts val="0"/>
        </a:spcAft>
        <a:buNone/>
        <a:tabLst/>
        <a:defRPr lang="en-US" sz="2800" b="1" i="0" u="none" strike="noStrike" kern="1200" cap="all" spc="600" baseline="0">
          <a:solidFill>
            <a:srgbClr val="FFFFFF"/>
          </a:solidFill>
          <a:uFillTx/>
          <a:latin typeface="Trade Gothic Next Cond"/>
        </a:defRPr>
      </a:lvl1pPr>
    </p:titleStyle>
    <p:bodyStyle>
      <a:lvl1pPr marL="274320" marR="0" lvl="0" indent="-274320" algn="l" defTabSz="914400" rtl="0" fontAlgn="auto" hangingPunct="1">
        <a:lnSpc>
          <a:spcPct val="130000"/>
        </a:lnSpc>
        <a:spcBef>
          <a:spcPts val="1000"/>
        </a:spcBef>
        <a:spcAft>
          <a:spcPts val="0"/>
        </a:spcAft>
        <a:buSzPct val="85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FFFFFF"/>
          </a:solidFill>
          <a:uFillTx/>
          <a:latin typeface="Trade Gothic Next Light"/>
        </a:defRPr>
      </a:lvl1pPr>
      <a:lvl2pPr marL="274320" marR="0" lvl="1" indent="0" algn="l" defTabSz="914400" rtl="0" fontAlgn="auto" hangingPunct="1">
        <a:lnSpc>
          <a:spcPct val="130000"/>
        </a:lnSpc>
        <a:spcBef>
          <a:spcPts val="500"/>
        </a:spcBef>
        <a:spcAft>
          <a:spcPts val="0"/>
        </a:spcAft>
        <a:buNone/>
        <a:tabLst/>
        <a:defRPr lang="en-US" sz="1600" b="1" i="0" u="none" strike="noStrike" kern="1200" cap="none" spc="0" baseline="0">
          <a:solidFill>
            <a:srgbClr val="FFFFFF"/>
          </a:solidFill>
          <a:uFillTx/>
          <a:latin typeface="Trade Gothic Next Light"/>
        </a:defRPr>
      </a:lvl2pPr>
      <a:lvl3pPr marL="457200" marR="0" lvl="2" indent="-182880" algn="l" defTabSz="914400" rtl="0" fontAlgn="auto" hangingPunct="1">
        <a:lnSpc>
          <a:spcPct val="130000"/>
        </a:lnSpc>
        <a:spcBef>
          <a:spcPts val="500"/>
        </a:spcBef>
        <a:spcAft>
          <a:spcPts val="0"/>
        </a:spcAft>
        <a:buSzPct val="85000"/>
        <a:buFont typeface="Arial" pitchFamily="34"/>
        <a:buChar char="•"/>
        <a:tabLst/>
        <a:defRPr lang="en-US" sz="1400" b="0" i="0" u="none" strike="noStrike" kern="1200" cap="none" spc="0" baseline="0">
          <a:solidFill>
            <a:srgbClr val="FFFFFF"/>
          </a:solidFill>
          <a:uFillTx/>
          <a:latin typeface="Trade Gothic Next Light"/>
        </a:defRPr>
      </a:lvl3pPr>
      <a:lvl4pPr marL="466344" marR="0" lvl="3" indent="0" algn="l" defTabSz="914400" rtl="0" fontAlgn="auto" hangingPunct="1">
        <a:lnSpc>
          <a:spcPct val="130000"/>
        </a:lnSpc>
        <a:spcBef>
          <a:spcPts val="500"/>
        </a:spcBef>
        <a:spcAft>
          <a:spcPts val="0"/>
        </a:spcAft>
        <a:buNone/>
        <a:tabLst/>
        <a:defRPr lang="en-US" sz="1200" b="1" i="0" u="none" strike="noStrike" kern="1200" cap="none" spc="0" baseline="0">
          <a:solidFill>
            <a:srgbClr val="FFFFFF"/>
          </a:solidFill>
          <a:uFillTx/>
          <a:latin typeface="Trade Gothic Next Light"/>
        </a:defRPr>
      </a:lvl4pPr>
      <a:lvl5pPr marL="640080" marR="0" lvl="4" indent="-182880" algn="l" defTabSz="914400" rtl="0" fontAlgn="auto" hangingPunct="1">
        <a:lnSpc>
          <a:spcPct val="130000"/>
        </a:lnSpc>
        <a:spcBef>
          <a:spcPts val="500"/>
        </a:spcBef>
        <a:spcAft>
          <a:spcPts val="0"/>
        </a:spcAft>
        <a:buSzPct val="85000"/>
        <a:buFont typeface="Arial" pitchFamily="34"/>
        <a:buChar char="•"/>
        <a:tabLst/>
        <a:defRPr lang="en-US" sz="1200" b="0" i="0" u="none" strike="noStrike" kern="1200" cap="none" spc="0" baseline="0">
          <a:solidFill>
            <a:srgbClr val="FFFFFF"/>
          </a:solidFill>
          <a:uFillTx/>
          <a:latin typeface="Trade Gothic Next Light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eflo.com/blog/5w2h-method-examples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youtube.com/watch?v=JbRx5pw-efg" TargetMode="External"/><Relationship Id="rId4" Type="http://schemas.openxmlformats.org/officeDocument/2006/relationships/hyperlink" Target="https://blog.oxfordcollegeofmarketing.com/2016/06/30/pestel-analysis/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37">
            <a:extLst>
              <a:ext uri="{FF2B5EF4-FFF2-40B4-BE49-F238E27FC236}">
                <a16:creationId xmlns:a16="http://schemas.microsoft.com/office/drawing/2014/main" id="{C5795037-D002-BC82-5DFF-66851B660267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rade Gothic Next Light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021C787A-8633-A7AB-74E3-6235A8BAD8AC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648830" y="2305997"/>
            <a:ext cx="4798332" cy="1237594"/>
          </a:xfrm>
        </p:spPr>
        <p:txBody>
          <a:bodyPr anchorCtr="1"/>
          <a:lstStyle/>
          <a:p>
            <a:pPr lvl="0" algn="ctr"/>
            <a:br>
              <a:rPr lang="en-GB" sz="3200">
                <a:solidFill>
                  <a:srgbClr val="000000"/>
                </a:solidFill>
                <a:latin typeface="A"/>
              </a:rPr>
            </a:br>
            <a:r>
              <a:rPr lang="en-GB" sz="3200">
                <a:solidFill>
                  <a:srgbClr val="000000"/>
                </a:solidFill>
                <a:latin typeface="A"/>
              </a:rPr>
              <a:t>Assignment 1: Presentation</a:t>
            </a:r>
            <a:endParaRPr lang="en-GB" sz="3200">
              <a:solidFill>
                <a:srgbClr val="000000"/>
              </a:solidFill>
            </a:endParaRP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309DE1B4-7F5B-C21E-B60E-8C71FA05EE75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321756" y="4115888"/>
            <a:ext cx="3427226" cy="1627915"/>
          </a:xfrm>
        </p:spPr>
        <p:txBody>
          <a:bodyPr/>
          <a:lstStyle/>
          <a:p>
            <a:pPr lvl="0"/>
            <a:r>
              <a:rPr lang="en-GB" sz="1400">
                <a:solidFill>
                  <a:srgbClr val="000000"/>
                </a:solidFill>
                <a:latin typeface="Arial" pitchFamily="34"/>
                <a:cs typeface="Arial" pitchFamily="34"/>
              </a:rPr>
              <a:t>MODULE NAME: Problem solving</a:t>
            </a:r>
            <a:br>
              <a:rPr lang="en-GB" sz="1400">
                <a:solidFill>
                  <a:srgbClr val="000000"/>
                </a:solidFill>
                <a:latin typeface="Arial" pitchFamily="34"/>
                <a:cs typeface="Arial" pitchFamily="34"/>
              </a:rPr>
            </a:br>
            <a:r>
              <a:rPr lang="en-GB" sz="1400">
                <a:solidFill>
                  <a:srgbClr val="000000"/>
                </a:solidFill>
                <a:latin typeface="Arial" pitchFamily="34"/>
                <a:cs typeface="Arial" pitchFamily="34"/>
              </a:rPr>
              <a:t>MODULE CODE: LCLM4004</a:t>
            </a:r>
            <a:br>
              <a:rPr lang="en-GB" sz="1400">
                <a:solidFill>
                  <a:srgbClr val="000000"/>
                </a:solidFill>
                <a:latin typeface="Arial" pitchFamily="34"/>
                <a:cs typeface="Arial" pitchFamily="34"/>
              </a:rPr>
            </a:br>
            <a:r>
              <a:rPr lang="en-GB" sz="1400">
                <a:solidFill>
                  <a:srgbClr val="000000"/>
                </a:solidFill>
                <a:latin typeface="Arial" pitchFamily="34"/>
                <a:cs typeface="Arial" pitchFamily="34"/>
              </a:rPr>
              <a:t>STUDENT NAME: Safayet Sojib Sheikh</a:t>
            </a:r>
            <a:br>
              <a:rPr lang="en-GB" sz="1400">
                <a:solidFill>
                  <a:srgbClr val="000000"/>
                </a:solidFill>
                <a:latin typeface="Arial" pitchFamily="34"/>
                <a:cs typeface="Arial" pitchFamily="34"/>
              </a:rPr>
            </a:br>
            <a:r>
              <a:rPr lang="en-GB" sz="1400">
                <a:solidFill>
                  <a:srgbClr val="000000"/>
                </a:solidFill>
                <a:latin typeface="Arial" pitchFamily="34"/>
                <a:cs typeface="Arial" pitchFamily="34"/>
              </a:rPr>
              <a:t>STUDENT ID: 2431467</a:t>
            </a:r>
            <a:br>
              <a:rPr lang="en-GB" sz="1400">
                <a:solidFill>
                  <a:srgbClr val="000000"/>
                </a:solidFill>
                <a:latin typeface="Arial" pitchFamily="34"/>
                <a:cs typeface="Arial" pitchFamily="34"/>
              </a:rPr>
            </a:br>
            <a:r>
              <a:rPr lang="en-GB" sz="1400">
                <a:solidFill>
                  <a:srgbClr val="000000"/>
                </a:solidFill>
                <a:latin typeface="Arial" pitchFamily="34"/>
                <a:cs typeface="Arial" pitchFamily="34"/>
              </a:rPr>
              <a:t>LECTURER: Mohammad Rahman</a:t>
            </a:r>
          </a:p>
        </p:txBody>
      </p:sp>
      <p:sp>
        <p:nvSpPr>
          <p:cNvPr id="5" name="Rectangle 1038">
            <a:extLst>
              <a:ext uri="{FF2B5EF4-FFF2-40B4-BE49-F238E27FC236}">
                <a16:creationId xmlns:a16="http://schemas.microsoft.com/office/drawing/2014/main" id="{359C0327-5AE2-0AFA-7B1B-EB35F73A956E}"/>
              </a:ext>
            </a:extLst>
          </p:cNvPr>
          <p:cNvSpPr>
            <a:spLocks noMove="1" noResize="1"/>
          </p:cNvSpPr>
          <p:nvPr/>
        </p:nvSpPr>
        <p:spPr>
          <a:xfrm>
            <a:off x="6096003" y="0"/>
            <a:ext cx="6096003" cy="6858000"/>
          </a:xfrm>
          <a:prstGeom prst="rect">
            <a:avLst/>
          </a:pr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rade Gothic Next Light"/>
            </a:endParaRPr>
          </a:p>
        </p:txBody>
      </p:sp>
      <p:sp>
        <p:nvSpPr>
          <p:cNvPr id="6" name="Oval 1039">
            <a:extLst>
              <a:ext uri="{FF2B5EF4-FFF2-40B4-BE49-F238E27FC236}">
                <a16:creationId xmlns:a16="http://schemas.microsoft.com/office/drawing/2014/main" id="{12FFBA3D-523C-3516-48A3-94CB61835B0B}"/>
              </a:ext>
            </a:extLst>
          </p:cNvPr>
          <p:cNvSpPr>
            <a:spLocks noMove="1" noResize="1"/>
          </p:cNvSpPr>
          <p:nvPr/>
        </p:nvSpPr>
        <p:spPr>
          <a:xfrm>
            <a:off x="6829196" y="1114196"/>
            <a:ext cx="4629607" cy="4629607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rade Gothic Next Light"/>
            </a:endParaRPr>
          </a:p>
        </p:txBody>
      </p:sp>
      <p:pic>
        <p:nvPicPr>
          <p:cNvPr id="7" name="Picture 2" descr="A blue and black logo&#10;&#10;AI-generated content may be incorrect.">
            <a:extLst>
              <a:ext uri="{FF2B5EF4-FFF2-40B4-BE49-F238E27FC236}">
                <a16:creationId xmlns:a16="http://schemas.microsoft.com/office/drawing/2014/main" id="{7B0AF188-684A-3D67-0182-E988798B63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19159" y="1904256"/>
            <a:ext cx="2326864" cy="3049496"/>
          </a:xfrm>
          <a:prstGeom prst="rect">
            <a:avLst/>
          </a:prstGeom>
          <a:noFill/>
          <a:ln cap="flat">
            <a:noFill/>
          </a:ln>
        </p:spPr>
      </p:pic>
      <p:cxnSp>
        <p:nvCxnSpPr>
          <p:cNvPr id="8" name="Straight Connector 1036">
            <a:extLst>
              <a:ext uri="{FF2B5EF4-FFF2-40B4-BE49-F238E27FC236}">
                <a16:creationId xmlns:a16="http://schemas.microsoft.com/office/drawing/2014/main" id="{50925F06-011D-52EB-E47E-9D0160C640E6}"/>
              </a:ext>
            </a:extLst>
          </p:cNvPr>
          <p:cNvCxnSpPr>
            <a:cxnSpLocks noMove="1" noResize="1"/>
          </p:cNvCxnSpPr>
          <p:nvPr/>
        </p:nvCxnSpPr>
        <p:spPr>
          <a:xfrm>
            <a:off x="2562423" y="3829735"/>
            <a:ext cx="971156" cy="0"/>
          </a:xfrm>
          <a:prstGeom prst="straightConnector1">
            <a:avLst/>
          </a:prstGeom>
          <a:noFill/>
          <a:ln w="31747" cap="flat">
            <a:solidFill>
              <a:srgbClr val="000000"/>
            </a:solidFill>
            <a:prstDash val="solid"/>
            <a:miter/>
          </a:ln>
        </p:spPr>
      </p:cxn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>
            <a:extLst>
              <a:ext uri="{FF2B5EF4-FFF2-40B4-BE49-F238E27FC236}">
                <a16:creationId xmlns:a16="http://schemas.microsoft.com/office/drawing/2014/main" id="{A621CE4E-CA19-6D1D-D32B-6C496658F353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rade Gothic Next Light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CB24C11F-9F28-2C84-F142-D6540806EF15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en-GB">
                <a:solidFill>
                  <a:srgbClr val="000000"/>
                </a:solidFill>
              </a:rPr>
              <a:t>OVERVIEW</a:t>
            </a:r>
          </a:p>
        </p:txBody>
      </p:sp>
      <p:cxnSp>
        <p:nvCxnSpPr>
          <p:cNvPr id="4" name="Straight Connector 9">
            <a:extLst>
              <a:ext uri="{FF2B5EF4-FFF2-40B4-BE49-F238E27FC236}">
                <a16:creationId xmlns:a16="http://schemas.microsoft.com/office/drawing/2014/main" id="{9E96B4C8-F6BC-F0A1-DC66-406C9C8F7E33}"/>
              </a:ext>
            </a:extLst>
          </p:cNvPr>
          <p:cNvCxnSpPr>
            <a:cxnSpLocks noMove="1" noResize="1"/>
          </p:cNvCxnSpPr>
          <p:nvPr/>
        </p:nvCxnSpPr>
        <p:spPr>
          <a:xfrm>
            <a:off x="1524003" y="2286000"/>
            <a:ext cx="971147" cy="0"/>
          </a:xfrm>
          <a:prstGeom prst="straightConnector1">
            <a:avLst/>
          </a:prstGeom>
          <a:noFill/>
          <a:ln w="31747" cap="flat">
            <a:solidFill>
              <a:srgbClr val="000000"/>
            </a:solidFill>
            <a:prstDash val="solid"/>
            <a:miter/>
          </a:ln>
        </p:spPr>
      </p:cxn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A3D31932-5AFF-56D8-1E20-B74C1F67C95C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429563" y="2729557"/>
            <a:ext cx="8476433" cy="3359624"/>
          </a:xfrm>
        </p:spPr>
        <p:txBody>
          <a:bodyPr/>
          <a:lstStyle/>
          <a:p>
            <a:pPr lvl="0"/>
            <a:r>
              <a:rPr lang="en-GB">
                <a:solidFill>
                  <a:srgbClr val="000000"/>
                </a:solidFill>
                <a:latin typeface="Arial" pitchFamily="34"/>
                <a:cs typeface="Arial" pitchFamily="34"/>
              </a:rPr>
              <a:t>Introduction </a:t>
            </a:r>
          </a:p>
          <a:p>
            <a:pPr lvl="0"/>
            <a:r>
              <a:rPr lang="en-GB">
                <a:solidFill>
                  <a:srgbClr val="000000"/>
                </a:solidFill>
                <a:latin typeface="Arial" pitchFamily="34"/>
                <a:cs typeface="Arial" pitchFamily="34"/>
              </a:rPr>
              <a:t>Company background</a:t>
            </a:r>
          </a:p>
          <a:p>
            <a:pPr lvl="0"/>
            <a:r>
              <a:rPr lang="en-GB">
                <a:solidFill>
                  <a:srgbClr val="000000"/>
                </a:solidFill>
                <a:latin typeface="Arial" pitchFamily="34"/>
                <a:cs typeface="Arial" pitchFamily="34"/>
              </a:rPr>
              <a:t>Problem: nature and scope</a:t>
            </a:r>
          </a:p>
          <a:p>
            <a:pPr lvl="0"/>
            <a:r>
              <a:rPr lang="en-GB">
                <a:solidFill>
                  <a:srgbClr val="000000"/>
                </a:solidFill>
                <a:latin typeface="Arial" pitchFamily="34"/>
                <a:cs typeface="Arial" pitchFamily="34"/>
              </a:rPr>
              <a:t>PESTLE ANALYSIS: Green Haven Florists</a:t>
            </a:r>
          </a:p>
          <a:p>
            <a:pPr lvl="0"/>
            <a:r>
              <a:rPr lang="en-GB">
                <a:solidFill>
                  <a:srgbClr val="000000"/>
                </a:solidFill>
                <a:latin typeface="Arial" pitchFamily="34"/>
                <a:cs typeface="Arial" pitchFamily="34"/>
              </a:rPr>
              <a:t>Cause and effect analysis: Fishbone diagram</a:t>
            </a:r>
          </a:p>
          <a:p>
            <a:pPr lvl="0"/>
            <a:r>
              <a:rPr lang="en-GB">
                <a:solidFill>
                  <a:srgbClr val="000000"/>
                </a:solidFill>
                <a:latin typeface="Arial" pitchFamily="34"/>
                <a:cs typeface="Arial" pitchFamily="34"/>
              </a:rPr>
              <a:t>Conclusion</a:t>
            </a:r>
          </a:p>
          <a:p>
            <a:pPr lvl="0"/>
            <a:r>
              <a:rPr lang="en-GB">
                <a:solidFill>
                  <a:srgbClr val="000000"/>
                </a:solidFill>
                <a:latin typeface="Arial" pitchFamily="34"/>
                <a:cs typeface="Arial" pitchFamily="34"/>
              </a:rPr>
              <a:t>References</a:t>
            </a:r>
          </a:p>
          <a:p>
            <a:pPr marL="0" lvl="0" indent="0">
              <a:buNone/>
            </a:pPr>
            <a:endParaRPr lang="en-GB"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>
            <a:extLst>
              <a:ext uri="{FF2B5EF4-FFF2-40B4-BE49-F238E27FC236}">
                <a16:creationId xmlns:a16="http://schemas.microsoft.com/office/drawing/2014/main" id="{71D49DED-42C3-D45B-C449-E2F65F44E901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rade Gothic Next Light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6682BAE0-D179-03F7-3480-FAFA22117D58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en-GB">
                <a:solidFill>
                  <a:srgbClr val="000000"/>
                </a:solidFill>
              </a:rPr>
              <a:t>Introduction</a:t>
            </a:r>
          </a:p>
        </p:txBody>
      </p:sp>
      <p:cxnSp>
        <p:nvCxnSpPr>
          <p:cNvPr id="4" name="Straight Connector 9">
            <a:extLst>
              <a:ext uri="{FF2B5EF4-FFF2-40B4-BE49-F238E27FC236}">
                <a16:creationId xmlns:a16="http://schemas.microsoft.com/office/drawing/2014/main" id="{EEAA600F-7E96-D6A6-8F8B-FB7E104A9D7D}"/>
              </a:ext>
            </a:extLst>
          </p:cNvPr>
          <p:cNvCxnSpPr>
            <a:cxnSpLocks noMove="1" noResize="1"/>
          </p:cNvCxnSpPr>
          <p:nvPr/>
        </p:nvCxnSpPr>
        <p:spPr>
          <a:xfrm>
            <a:off x="1524003" y="2286000"/>
            <a:ext cx="971147" cy="0"/>
          </a:xfrm>
          <a:prstGeom prst="straightConnector1">
            <a:avLst/>
          </a:prstGeom>
          <a:noFill/>
          <a:ln w="31747" cap="flat">
            <a:solidFill>
              <a:srgbClr val="000000"/>
            </a:solidFill>
            <a:prstDash val="solid"/>
            <a:miter/>
          </a:ln>
        </p:spPr>
      </p:cxn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5D46EB41-B70D-10F9-0F84-CB8D74201C53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429563" y="2729557"/>
            <a:ext cx="8476433" cy="3359624"/>
          </a:xfrm>
        </p:spPr>
        <p:txBody>
          <a:bodyPr/>
          <a:lstStyle/>
          <a:p>
            <a:pPr lvl="0">
              <a:lnSpc>
                <a:spcPct val="120000"/>
              </a:lnSpc>
            </a:pPr>
            <a:r>
              <a:rPr lang="en-GB">
                <a:solidFill>
                  <a:srgbClr val="000000"/>
                </a:solidFill>
                <a:latin typeface="Arial" pitchFamily="34"/>
                <a:cs typeface="Arial" pitchFamily="34"/>
              </a:rPr>
              <a:t>Green heaven florist is a small local flower shop.</a:t>
            </a:r>
          </a:p>
          <a:p>
            <a:pPr lvl="0">
              <a:lnSpc>
                <a:spcPct val="120000"/>
              </a:lnSpc>
            </a:pPr>
            <a:r>
              <a:rPr lang="en-GB">
                <a:solidFill>
                  <a:srgbClr val="000000"/>
                </a:solidFill>
                <a:latin typeface="Arial" pitchFamily="34"/>
                <a:cs typeface="Arial" pitchFamily="34"/>
              </a:rPr>
              <a:t>In the last year, their in-store sales dropped by 30%.</a:t>
            </a:r>
          </a:p>
          <a:p>
            <a:pPr lvl="0">
              <a:lnSpc>
                <a:spcPct val="120000"/>
              </a:lnSpc>
            </a:pPr>
            <a:r>
              <a:rPr lang="en-GB">
                <a:solidFill>
                  <a:srgbClr val="000000"/>
                </a:solidFill>
                <a:latin typeface="Arial" pitchFamily="34"/>
                <a:cs typeface="Arial" pitchFamily="34"/>
              </a:rPr>
              <a:t>Fewer people visit the shop because nearby stores closed and more customers buy flowers online.</a:t>
            </a:r>
          </a:p>
          <a:p>
            <a:pPr lvl="0">
              <a:lnSpc>
                <a:spcPct val="120000"/>
              </a:lnSpc>
            </a:pPr>
            <a:r>
              <a:rPr lang="en-GB">
                <a:solidFill>
                  <a:srgbClr val="000000"/>
                </a:solidFill>
                <a:latin typeface="Arial" pitchFamily="34"/>
                <a:cs typeface="Arial" pitchFamily="34"/>
              </a:rPr>
              <a:t>Rising costs and new competitors have made it hard for the business to stay profitable.</a:t>
            </a:r>
          </a:p>
          <a:p>
            <a:pPr lvl="0">
              <a:lnSpc>
                <a:spcPct val="120000"/>
              </a:lnSpc>
            </a:pPr>
            <a:r>
              <a:rPr lang="en-GB">
                <a:solidFill>
                  <a:srgbClr val="000000"/>
                </a:solidFill>
                <a:latin typeface="Arial" pitchFamily="34"/>
                <a:cs typeface="Arial" pitchFamily="34"/>
              </a:rPr>
              <a:t>This case study looks at why sales are going down and how the owners can improve their business.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>
            <a:extLst>
              <a:ext uri="{FF2B5EF4-FFF2-40B4-BE49-F238E27FC236}">
                <a16:creationId xmlns:a16="http://schemas.microsoft.com/office/drawing/2014/main" id="{E01579AF-36E8-C921-4138-DE8B3663CC54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rade Gothic Next Light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A2B1AADC-A2A6-9059-E81F-2919C3099D6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en-GB">
                <a:solidFill>
                  <a:srgbClr val="000000"/>
                </a:solidFill>
              </a:rPr>
              <a:t>Company background</a:t>
            </a:r>
          </a:p>
        </p:txBody>
      </p:sp>
      <p:cxnSp>
        <p:nvCxnSpPr>
          <p:cNvPr id="4" name="Straight Connector 9">
            <a:extLst>
              <a:ext uri="{FF2B5EF4-FFF2-40B4-BE49-F238E27FC236}">
                <a16:creationId xmlns:a16="http://schemas.microsoft.com/office/drawing/2014/main" id="{20465538-0AF2-E053-6F51-96FF60822CAF}"/>
              </a:ext>
            </a:extLst>
          </p:cNvPr>
          <p:cNvCxnSpPr>
            <a:cxnSpLocks noMove="1" noResize="1"/>
          </p:cNvCxnSpPr>
          <p:nvPr/>
        </p:nvCxnSpPr>
        <p:spPr>
          <a:xfrm>
            <a:off x="1524003" y="2286000"/>
            <a:ext cx="971147" cy="0"/>
          </a:xfrm>
          <a:prstGeom prst="straightConnector1">
            <a:avLst/>
          </a:prstGeom>
          <a:noFill/>
          <a:ln w="31747" cap="flat">
            <a:solidFill>
              <a:srgbClr val="000000"/>
            </a:solidFill>
            <a:prstDash val="solid"/>
            <a:miter/>
          </a:ln>
        </p:spPr>
      </p:cxn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A0D40754-DAC8-A0EF-CCE3-942762B50836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429563" y="2729557"/>
            <a:ext cx="8476433" cy="3359624"/>
          </a:xfrm>
        </p:spPr>
        <p:txBody>
          <a:bodyPr/>
          <a:lstStyle/>
          <a:p>
            <a:pPr lvl="0"/>
            <a:r>
              <a:rPr lang="en-GB">
                <a:solidFill>
                  <a:srgbClr val="000000"/>
                </a:solidFill>
                <a:latin typeface="Arial" pitchFamily="34"/>
                <a:cs typeface="Arial" pitchFamily="34"/>
              </a:rPr>
              <a:t>Green heaven florists is a small, family-run flower shop.</a:t>
            </a:r>
          </a:p>
          <a:p>
            <a:pPr lvl="0"/>
            <a:r>
              <a:rPr lang="en-GB">
                <a:solidFill>
                  <a:srgbClr val="000000"/>
                </a:solidFill>
                <a:latin typeface="Arial" pitchFamily="34"/>
                <a:cs typeface="Arial" pitchFamily="34"/>
              </a:rPr>
              <a:t>Located on a busy high street, selling fresh flowers and custom arrangements.</a:t>
            </a:r>
          </a:p>
          <a:p>
            <a:pPr lvl="0"/>
            <a:r>
              <a:rPr lang="en-GB">
                <a:solidFill>
                  <a:srgbClr val="000000"/>
                </a:solidFill>
                <a:latin typeface="Arial" pitchFamily="34"/>
                <a:cs typeface="Arial" pitchFamily="34"/>
              </a:rPr>
              <a:t>Known for creative design and good customer service.</a:t>
            </a:r>
          </a:p>
          <a:p>
            <a:pPr lvl="0"/>
            <a:r>
              <a:rPr lang="en-GB">
                <a:solidFill>
                  <a:srgbClr val="000000"/>
                </a:solidFill>
                <a:latin typeface="Arial" pitchFamily="34"/>
                <a:cs typeface="Arial" pitchFamily="34"/>
              </a:rPr>
              <a:t>Uses eco-friendly materials like biodegradable wrapping and local blooms. </a:t>
            </a:r>
          </a:p>
          <a:p>
            <a:pPr lvl="0"/>
            <a:r>
              <a:rPr lang="en-GB">
                <a:solidFill>
                  <a:srgbClr val="000000"/>
                </a:solidFill>
                <a:latin typeface="Arial" pitchFamily="34"/>
                <a:cs typeface="Arial" pitchFamily="34"/>
              </a:rPr>
              <a:t>Run by Liam and Priya, who focus on quality and sustainability.</a:t>
            </a:r>
          </a:p>
          <a:p>
            <a:pPr lvl="0"/>
            <a:endParaRPr lang="en-GB">
              <a:solidFill>
                <a:srgbClr val="000000"/>
              </a:solidFill>
              <a:latin typeface="Arial" pitchFamily="34"/>
              <a:cs typeface="Arial" pitchFamily="34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>
            <a:extLst>
              <a:ext uri="{FF2B5EF4-FFF2-40B4-BE49-F238E27FC236}">
                <a16:creationId xmlns:a16="http://schemas.microsoft.com/office/drawing/2014/main" id="{C415C69E-490C-E151-AB0B-BECA622FF36E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rade Gothic Next Light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927B9BBB-5251-4385-8DA4-B03F15F6780B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en-GB">
                <a:solidFill>
                  <a:srgbClr val="000000"/>
                </a:solidFill>
              </a:rPr>
              <a:t>Problem: nature and scope</a:t>
            </a:r>
          </a:p>
        </p:txBody>
      </p:sp>
      <p:cxnSp>
        <p:nvCxnSpPr>
          <p:cNvPr id="4" name="Straight Connector 9">
            <a:extLst>
              <a:ext uri="{FF2B5EF4-FFF2-40B4-BE49-F238E27FC236}">
                <a16:creationId xmlns:a16="http://schemas.microsoft.com/office/drawing/2014/main" id="{4F3B8960-B7A5-1D94-CC21-8F1CFC964861}"/>
              </a:ext>
            </a:extLst>
          </p:cNvPr>
          <p:cNvCxnSpPr>
            <a:cxnSpLocks noMove="1" noResize="1"/>
          </p:cNvCxnSpPr>
          <p:nvPr/>
        </p:nvCxnSpPr>
        <p:spPr>
          <a:xfrm>
            <a:off x="1524003" y="2286000"/>
            <a:ext cx="971147" cy="0"/>
          </a:xfrm>
          <a:prstGeom prst="straightConnector1">
            <a:avLst/>
          </a:prstGeom>
          <a:noFill/>
          <a:ln w="31747" cap="flat">
            <a:solidFill>
              <a:srgbClr val="000000"/>
            </a:solidFill>
            <a:prstDash val="solid"/>
            <a:miter/>
          </a:ln>
        </p:spPr>
      </p:cxn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B37821B8-9A7D-24CE-3212-2419E85E0DB0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429563" y="2408218"/>
            <a:ext cx="8476433" cy="4110264"/>
          </a:xfrm>
        </p:spPr>
        <p:txBody>
          <a:bodyPr/>
          <a:lstStyle/>
          <a:p>
            <a:pPr marL="0" lvl="0" indent="0">
              <a:buNone/>
            </a:pPr>
            <a:r>
              <a:rPr lang="en-GB" b="1">
                <a:solidFill>
                  <a:srgbClr val="000000"/>
                </a:solidFill>
              </a:rPr>
              <a:t>5W2H</a:t>
            </a:r>
          </a:p>
          <a:p>
            <a:pPr lvl="0"/>
            <a:r>
              <a:rPr lang="en-GB">
                <a:solidFill>
                  <a:srgbClr val="000000"/>
                </a:solidFill>
                <a:latin typeface="Arial" pitchFamily="34"/>
                <a:cs typeface="Arial" pitchFamily="34"/>
              </a:rPr>
              <a:t>Who: Liam &amp; Priya (owners), loyal and potential new customers</a:t>
            </a:r>
          </a:p>
          <a:p>
            <a:pPr lvl="0"/>
            <a:r>
              <a:rPr lang="en-GB">
                <a:solidFill>
                  <a:srgbClr val="000000"/>
                </a:solidFill>
                <a:latin typeface="Arial" pitchFamily="34"/>
                <a:cs typeface="Arial" pitchFamily="34"/>
              </a:rPr>
              <a:t>What: 30% decline in in-store sales; profitability threatened </a:t>
            </a:r>
          </a:p>
          <a:p>
            <a:pPr lvl="0"/>
            <a:r>
              <a:rPr lang="en-GB">
                <a:solidFill>
                  <a:srgbClr val="000000"/>
                </a:solidFill>
                <a:latin typeface="Arial" pitchFamily="34"/>
                <a:cs typeface="Arial" pitchFamily="34"/>
              </a:rPr>
              <a:t>When: over the past 12 months</a:t>
            </a:r>
          </a:p>
          <a:p>
            <a:pPr lvl="0"/>
            <a:r>
              <a:rPr lang="en-GB">
                <a:solidFill>
                  <a:srgbClr val="000000"/>
                </a:solidFill>
                <a:latin typeface="Arial" pitchFamily="34"/>
                <a:cs typeface="Arial" pitchFamily="34"/>
              </a:rPr>
              <a:t>Why: decline in foot traffic, rise of online competitor, and outdated </a:t>
            </a:r>
          </a:p>
          <a:p>
            <a:pPr lvl="0"/>
            <a:r>
              <a:rPr lang="en-GB">
                <a:solidFill>
                  <a:srgbClr val="000000"/>
                </a:solidFill>
                <a:latin typeface="Arial" pitchFamily="34"/>
                <a:cs typeface="Arial" pitchFamily="34"/>
              </a:rPr>
              <a:t>Where: local high street store (reduce activity nearby)</a:t>
            </a:r>
          </a:p>
          <a:p>
            <a:pPr lvl="0"/>
            <a:r>
              <a:rPr lang="en-GB">
                <a:solidFill>
                  <a:srgbClr val="000000"/>
                </a:solidFill>
                <a:latin typeface="Arial" pitchFamily="34"/>
                <a:cs typeface="Arial" pitchFamily="34"/>
              </a:rPr>
              <a:t>How: fewer in-store customers, limited online worth, weak marketing</a:t>
            </a:r>
          </a:p>
          <a:p>
            <a:pPr lvl="0"/>
            <a:r>
              <a:rPr lang="en-GB">
                <a:solidFill>
                  <a:srgbClr val="000000"/>
                </a:solidFill>
                <a:latin typeface="Arial" pitchFamily="34"/>
                <a:cs typeface="Arial" pitchFamily="34"/>
              </a:rPr>
              <a:t>How much: sales down 30%, higher costs reducing margins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>
            <a:extLst>
              <a:ext uri="{FF2B5EF4-FFF2-40B4-BE49-F238E27FC236}">
                <a16:creationId xmlns:a16="http://schemas.microsoft.com/office/drawing/2014/main" id="{A3A0928D-E48D-CC83-4A1A-4599DEFBDFE6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rade Gothic Next Light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C5747BA4-7A8E-51CD-8473-5705F08B327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29563" y="814812"/>
            <a:ext cx="9238430" cy="1812468"/>
          </a:xfrm>
        </p:spPr>
        <p:txBody>
          <a:bodyPr>
            <a:normAutofit/>
          </a:bodyPr>
          <a:lstStyle/>
          <a:p>
            <a:pPr lvl="0"/>
            <a:r>
              <a:rPr lang="en-GB" sz="2300"/>
              <a:t>PESTLE ANALYSIS: Green Haven Florists</a:t>
            </a:r>
            <a:br>
              <a:rPr lang="en-GB" sz="2300">
                <a:solidFill>
                  <a:srgbClr val="000000"/>
                </a:solidFill>
              </a:rPr>
            </a:br>
            <a:r>
              <a:rPr lang="en-GB" sz="2300">
                <a:solidFill>
                  <a:srgbClr val="000000"/>
                </a:solidFill>
                <a:latin typeface="Arial" pitchFamily="34"/>
                <a:cs typeface="Arial" pitchFamily="34"/>
              </a:rPr>
              <a:t>PESTLE ANALYSIS: </a:t>
            </a:r>
            <a:br>
              <a:rPr lang="en-GB" sz="2300">
                <a:solidFill>
                  <a:srgbClr val="000000"/>
                </a:solidFill>
                <a:latin typeface="Arial" pitchFamily="34"/>
                <a:cs typeface="Arial" pitchFamily="34"/>
              </a:rPr>
            </a:br>
            <a:r>
              <a:rPr lang="en-GB" sz="2300">
                <a:solidFill>
                  <a:srgbClr val="000000"/>
                </a:solidFill>
                <a:latin typeface="Arial" pitchFamily="34"/>
                <a:cs typeface="Arial" pitchFamily="34"/>
              </a:rPr>
              <a:t>green heaven Florists</a:t>
            </a:r>
            <a:br>
              <a:rPr lang="en-GB" sz="2300">
                <a:solidFill>
                  <a:srgbClr val="000000"/>
                </a:solidFill>
              </a:rPr>
            </a:br>
            <a:endParaRPr lang="en-GB" sz="2300">
              <a:solidFill>
                <a:srgbClr val="000000"/>
              </a:solidFill>
            </a:endParaRPr>
          </a:p>
        </p:txBody>
      </p:sp>
      <p:cxnSp>
        <p:nvCxnSpPr>
          <p:cNvPr id="4" name="Straight Connector 9">
            <a:extLst>
              <a:ext uri="{FF2B5EF4-FFF2-40B4-BE49-F238E27FC236}">
                <a16:creationId xmlns:a16="http://schemas.microsoft.com/office/drawing/2014/main" id="{CE0E062A-395D-19BA-90E8-6E8C3E4F5FE9}"/>
              </a:ext>
            </a:extLst>
          </p:cNvPr>
          <p:cNvCxnSpPr>
            <a:cxnSpLocks noMove="1" noResize="1"/>
          </p:cNvCxnSpPr>
          <p:nvPr/>
        </p:nvCxnSpPr>
        <p:spPr>
          <a:xfrm>
            <a:off x="1524003" y="2286000"/>
            <a:ext cx="971147" cy="0"/>
          </a:xfrm>
          <a:prstGeom prst="straightConnector1">
            <a:avLst/>
          </a:prstGeom>
          <a:noFill/>
          <a:ln w="31747" cap="flat">
            <a:solidFill>
              <a:srgbClr val="000000"/>
            </a:solidFill>
            <a:prstDash val="solid"/>
            <a:miter/>
          </a:ln>
        </p:spPr>
      </p:cxnSp>
      <p:graphicFrame>
        <p:nvGraphicFramePr>
          <p:cNvPr id="5" name="Content Placeholder 5">
            <a:extLst>
              <a:ext uri="{FF2B5EF4-FFF2-40B4-BE49-F238E27FC236}">
                <a16:creationId xmlns:a16="http://schemas.microsoft.com/office/drawing/2014/main" id="{4BF7D906-9A2E-D7E3-7555-A743DFBE9D9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429563" y="2390561"/>
          <a:ext cx="10088172" cy="3759756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5044086">
                  <a:extLst>
                    <a:ext uri="{9D8B030D-6E8A-4147-A177-3AD203B41FA5}">
                      <a16:colId xmlns:a16="http://schemas.microsoft.com/office/drawing/2014/main" val="3253948722"/>
                    </a:ext>
                  </a:extLst>
                </a:gridCol>
                <a:gridCol w="5044086">
                  <a:extLst>
                    <a:ext uri="{9D8B030D-6E8A-4147-A177-3AD203B41FA5}">
                      <a16:colId xmlns:a16="http://schemas.microsoft.com/office/drawing/2014/main" val="4048653910"/>
                    </a:ext>
                  </a:extLst>
                </a:gridCol>
              </a:tblGrid>
              <a:tr h="532921"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FACTOR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IMPACT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89177383"/>
                  </a:ext>
                </a:extLst>
              </a:tr>
              <a:tr h="532921"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POLITICAL </a:t>
                      </a:r>
                    </a:p>
                  </a:txBody>
                  <a:tcPr>
                    <a:solidFill>
                      <a:srgbClr val="46B1E1"/>
                    </a:solidFill>
                  </a:tcPr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Import/export restrictions affecting flower supply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40963970"/>
                  </a:ext>
                </a:extLst>
              </a:tr>
              <a:tr h="493995"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ECONOMIC </a:t>
                      </a:r>
                    </a:p>
                  </a:txBody>
                  <a:tcPr>
                    <a:solidFill>
                      <a:srgbClr val="46B1E1"/>
                    </a:solidFill>
                  </a:tcPr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Inflation raising costs; reduced customers spending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12375687"/>
                  </a:ext>
                </a:extLst>
              </a:tr>
              <a:tr h="532921"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SOCIAL</a:t>
                      </a:r>
                    </a:p>
                  </a:txBody>
                  <a:tcPr>
                    <a:solidFill>
                      <a:srgbClr val="46B1E1"/>
                    </a:solidFill>
                  </a:tcPr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Customers prefer online shopping and sustainability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02421004"/>
                  </a:ext>
                </a:extLst>
              </a:tr>
              <a:tr h="493995"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TECHNOLOGICAL</a:t>
                      </a:r>
                    </a:p>
                  </a:txBody>
                  <a:tcPr>
                    <a:solidFill>
                      <a:srgbClr val="46B1E1"/>
                    </a:solidFill>
                  </a:tcPr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Need for website upgrades and digital marketing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66258449"/>
                  </a:ext>
                </a:extLst>
              </a:tr>
              <a:tr h="532921"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ENVIRONMENTAL</a:t>
                      </a:r>
                    </a:p>
                  </a:txBody>
                  <a:tcPr>
                    <a:solidFill>
                      <a:srgbClr val="46B1E1"/>
                    </a:solidFill>
                  </a:tcPr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Sustainable materials cost more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60856064"/>
                  </a:ext>
                </a:extLst>
              </a:tr>
              <a:tr h="532921"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LEGAL</a:t>
                      </a:r>
                    </a:p>
                  </a:txBody>
                  <a:tcPr>
                    <a:solidFill>
                      <a:srgbClr val="46B1E1"/>
                    </a:solidFill>
                  </a:tcPr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Compliance with environmental and business trading laws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8192929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>
            <a:extLst>
              <a:ext uri="{FF2B5EF4-FFF2-40B4-BE49-F238E27FC236}">
                <a16:creationId xmlns:a16="http://schemas.microsoft.com/office/drawing/2014/main" id="{2C36F564-DB4A-338B-01D0-E1434FE90F99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Trade Gothic Next Light"/>
              </a:rPr>
              <a:t>  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1E12A8F-2806-2C85-7110-95FDC240DD28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en-GB" sz="2500">
                <a:solidFill>
                  <a:srgbClr val="000000"/>
                </a:solidFill>
              </a:rPr>
              <a:t>Cause and effect analysis: </a:t>
            </a:r>
            <a:br>
              <a:rPr lang="en-GB" sz="2500">
                <a:solidFill>
                  <a:srgbClr val="000000"/>
                </a:solidFill>
              </a:rPr>
            </a:br>
            <a:r>
              <a:rPr lang="en-GB" sz="2500">
                <a:solidFill>
                  <a:srgbClr val="000000"/>
                </a:solidFill>
              </a:rPr>
              <a:t>Fishbone diagram</a:t>
            </a:r>
          </a:p>
        </p:txBody>
      </p:sp>
      <p:cxnSp>
        <p:nvCxnSpPr>
          <p:cNvPr id="4" name="Straight Connector 9">
            <a:extLst>
              <a:ext uri="{FF2B5EF4-FFF2-40B4-BE49-F238E27FC236}">
                <a16:creationId xmlns:a16="http://schemas.microsoft.com/office/drawing/2014/main" id="{F005C477-DB3D-71B6-E709-DC9206FF8436}"/>
              </a:ext>
            </a:extLst>
          </p:cNvPr>
          <p:cNvCxnSpPr>
            <a:cxnSpLocks noMove="1" noResize="1"/>
          </p:cNvCxnSpPr>
          <p:nvPr/>
        </p:nvCxnSpPr>
        <p:spPr>
          <a:xfrm>
            <a:off x="1524003" y="2286000"/>
            <a:ext cx="971147" cy="0"/>
          </a:xfrm>
          <a:prstGeom prst="straightConnector1">
            <a:avLst/>
          </a:prstGeom>
          <a:noFill/>
          <a:ln w="31747" cap="flat">
            <a:solidFill>
              <a:srgbClr val="000000"/>
            </a:solidFill>
            <a:prstDash val="solid"/>
            <a:miter/>
          </a:ln>
        </p:spPr>
      </p:cxnSp>
      <p:sp>
        <p:nvSpPr>
          <p:cNvPr id="5" name="Rectangle 8">
            <a:extLst>
              <a:ext uri="{FF2B5EF4-FFF2-40B4-BE49-F238E27FC236}">
                <a16:creationId xmlns:a16="http://schemas.microsoft.com/office/drawing/2014/main" id="{A67BBF9F-0C26-B8B0-2070-0DAB00F66E6F}"/>
              </a:ext>
            </a:extLst>
          </p:cNvPr>
          <p:cNvSpPr/>
          <p:nvPr/>
        </p:nvSpPr>
        <p:spPr>
          <a:xfrm>
            <a:off x="9439479" y="3215149"/>
            <a:ext cx="2398041" cy="1573161"/>
          </a:xfrm>
          <a:prstGeom prst="rect">
            <a:avLst/>
          </a:prstGeom>
          <a:solidFill>
            <a:srgbClr val="000000"/>
          </a:solidFill>
          <a:ln w="12701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Decline sales &amp; profitability </a:t>
            </a:r>
          </a:p>
        </p:txBody>
      </p:sp>
      <p:cxnSp>
        <p:nvCxnSpPr>
          <p:cNvPr id="6" name="Straight Arrow Connector 10">
            <a:extLst>
              <a:ext uri="{FF2B5EF4-FFF2-40B4-BE49-F238E27FC236}">
                <a16:creationId xmlns:a16="http://schemas.microsoft.com/office/drawing/2014/main" id="{82365511-91EA-1805-59BD-AD27651D6F3C}"/>
              </a:ext>
            </a:extLst>
          </p:cNvPr>
          <p:cNvCxnSpPr/>
          <p:nvPr/>
        </p:nvCxnSpPr>
        <p:spPr>
          <a:xfrm>
            <a:off x="1429563" y="4050892"/>
            <a:ext cx="7655439" cy="0"/>
          </a:xfrm>
          <a:prstGeom prst="straightConnector1">
            <a:avLst/>
          </a:prstGeom>
          <a:noFill/>
          <a:ln w="19046" cap="flat">
            <a:solidFill>
              <a:srgbClr val="000000"/>
            </a:solidFill>
            <a:prstDash val="solid"/>
            <a:miter/>
            <a:tailEnd type="arrow"/>
          </a:ln>
        </p:spPr>
      </p:cxnSp>
      <p:cxnSp>
        <p:nvCxnSpPr>
          <p:cNvPr id="7" name="Straight Arrow Connector 16">
            <a:extLst>
              <a:ext uri="{FF2B5EF4-FFF2-40B4-BE49-F238E27FC236}">
                <a16:creationId xmlns:a16="http://schemas.microsoft.com/office/drawing/2014/main" id="{07336B5E-0074-A09D-F2E1-7B5EE7F7566A}"/>
              </a:ext>
            </a:extLst>
          </p:cNvPr>
          <p:cNvCxnSpPr/>
          <p:nvPr/>
        </p:nvCxnSpPr>
        <p:spPr>
          <a:xfrm>
            <a:off x="2084438" y="3215149"/>
            <a:ext cx="1435508" cy="757086"/>
          </a:xfrm>
          <a:prstGeom prst="straightConnector1">
            <a:avLst/>
          </a:prstGeom>
          <a:noFill/>
          <a:ln w="6345" cap="flat">
            <a:solidFill>
              <a:srgbClr val="000000"/>
            </a:solidFill>
            <a:prstDash val="solid"/>
            <a:miter/>
            <a:tailEnd type="arrow"/>
          </a:ln>
        </p:spPr>
      </p:cxnSp>
      <p:cxnSp>
        <p:nvCxnSpPr>
          <p:cNvPr id="8" name="Straight Arrow Connector 19">
            <a:extLst>
              <a:ext uri="{FF2B5EF4-FFF2-40B4-BE49-F238E27FC236}">
                <a16:creationId xmlns:a16="http://schemas.microsoft.com/office/drawing/2014/main" id="{6C416519-7259-C83F-82BE-14D19568A217}"/>
              </a:ext>
            </a:extLst>
          </p:cNvPr>
          <p:cNvCxnSpPr/>
          <p:nvPr/>
        </p:nvCxnSpPr>
        <p:spPr>
          <a:xfrm>
            <a:off x="5958349" y="3215149"/>
            <a:ext cx="1651818" cy="757086"/>
          </a:xfrm>
          <a:prstGeom prst="straightConnector1">
            <a:avLst/>
          </a:prstGeom>
          <a:noFill/>
          <a:ln w="6345" cap="flat">
            <a:solidFill>
              <a:srgbClr val="000000"/>
            </a:solidFill>
            <a:prstDash val="solid"/>
            <a:miter/>
            <a:tailEnd type="arrow"/>
          </a:ln>
        </p:spPr>
      </p:cxnSp>
      <p:cxnSp>
        <p:nvCxnSpPr>
          <p:cNvPr id="9" name="Straight Arrow Connector 21">
            <a:extLst>
              <a:ext uri="{FF2B5EF4-FFF2-40B4-BE49-F238E27FC236}">
                <a16:creationId xmlns:a16="http://schemas.microsoft.com/office/drawing/2014/main" id="{9EA95C95-78C5-6E26-394A-9F5AA19F7634}"/>
              </a:ext>
            </a:extLst>
          </p:cNvPr>
          <p:cNvCxnSpPr/>
          <p:nvPr/>
        </p:nvCxnSpPr>
        <p:spPr>
          <a:xfrm flipV="1">
            <a:off x="2556388" y="4129549"/>
            <a:ext cx="1297853" cy="902110"/>
          </a:xfrm>
          <a:prstGeom prst="straightConnector1">
            <a:avLst/>
          </a:prstGeom>
          <a:noFill/>
          <a:ln w="6345" cap="flat">
            <a:solidFill>
              <a:srgbClr val="000000"/>
            </a:solidFill>
            <a:prstDash val="solid"/>
            <a:miter/>
            <a:tailEnd type="arrow"/>
          </a:ln>
        </p:spPr>
      </p:cxnSp>
      <p:sp>
        <p:nvSpPr>
          <p:cNvPr id="10" name="Rectangle 22">
            <a:extLst>
              <a:ext uri="{FF2B5EF4-FFF2-40B4-BE49-F238E27FC236}">
                <a16:creationId xmlns:a16="http://schemas.microsoft.com/office/drawing/2014/main" id="{0111F675-313E-2323-6522-C5D28A303F79}"/>
              </a:ext>
            </a:extLst>
          </p:cNvPr>
          <p:cNvSpPr/>
          <p:nvPr/>
        </p:nvSpPr>
        <p:spPr>
          <a:xfrm>
            <a:off x="4452890" y="2219861"/>
            <a:ext cx="1927125" cy="757077"/>
          </a:xfrm>
          <a:prstGeom prst="rect">
            <a:avLst/>
          </a:prstGeom>
          <a:solidFill>
            <a:srgbClr val="000000"/>
          </a:solidFill>
          <a:ln w="12701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marketing</a:t>
            </a:r>
          </a:p>
        </p:txBody>
      </p:sp>
      <p:sp>
        <p:nvSpPr>
          <p:cNvPr id="11" name="Rectangle 23">
            <a:extLst>
              <a:ext uri="{FF2B5EF4-FFF2-40B4-BE49-F238E27FC236}">
                <a16:creationId xmlns:a16="http://schemas.microsoft.com/office/drawing/2014/main" id="{8506B151-65B2-5D38-2DE1-BFEED343A49C}"/>
              </a:ext>
            </a:extLst>
          </p:cNvPr>
          <p:cNvSpPr/>
          <p:nvPr/>
        </p:nvSpPr>
        <p:spPr>
          <a:xfrm>
            <a:off x="5820439" y="5171764"/>
            <a:ext cx="1927125" cy="757077"/>
          </a:xfrm>
          <a:prstGeom prst="rect">
            <a:avLst/>
          </a:prstGeom>
          <a:solidFill>
            <a:srgbClr val="000000"/>
          </a:solidFill>
          <a:ln w="12701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process</a:t>
            </a:r>
          </a:p>
        </p:txBody>
      </p:sp>
      <p:sp>
        <p:nvSpPr>
          <p:cNvPr id="12" name="Rectangle 24">
            <a:extLst>
              <a:ext uri="{FF2B5EF4-FFF2-40B4-BE49-F238E27FC236}">
                <a16:creationId xmlns:a16="http://schemas.microsoft.com/office/drawing/2014/main" id="{F8284164-473F-6F9F-B77E-77FD06FA8002}"/>
              </a:ext>
            </a:extLst>
          </p:cNvPr>
          <p:cNvSpPr/>
          <p:nvPr/>
        </p:nvSpPr>
        <p:spPr>
          <a:xfrm>
            <a:off x="1120880" y="2369576"/>
            <a:ext cx="1927125" cy="757077"/>
          </a:xfrm>
          <a:prstGeom prst="rect">
            <a:avLst/>
          </a:prstGeom>
          <a:solidFill>
            <a:srgbClr val="000000"/>
          </a:solidFill>
          <a:ln w="12701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Materials</a:t>
            </a:r>
          </a:p>
        </p:txBody>
      </p:sp>
      <p:sp>
        <p:nvSpPr>
          <p:cNvPr id="13" name="Rectangle 25">
            <a:extLst>
              <a:ext uri="{FF2B5EF4-FFF2-40B4-BE49-F238E27FC236}">
                <a16:creationId xmlns:a16="http://schemas.microsoft.com/office/drawing/2014/main" id="{D0E06EC6-6F36-6507-431A-2A1F08F8FFBF}"/>
              </a:ext>
            </a:extLst>
          </p:cNvPr>
          <p:cNvSpPr/>
          <p:nvPr/>
        </p:nvSpPr>
        <p:spPr>
          <a:xfrm>
            <a:off x="1592820" y="5149416"/>
            <a:ext cx="1927125" cy="757077"/>
          </a:xfrm>
          <a:prstGeom prst="rect">
            <a:avLst/>
          </a:prstGeom>
          <a:solidFill>
            <a:srgbClr val="000000"/>
          </a:solidFill>
          <a:ln w="12701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people</a:t>
            </a:r>
          </a:p>
        </p:txBody>
      </p:sp>
      <p:cxnSp>
        <p:nvCxnSpPr>
          <p:cNvPr id="14" name="Straight Arrow Connector 26">
            <a:extLst>
              <a:ext uri="{FF2B5EF4-FFF2-40B4-BE49-F238E27FC236}">
                <a16:creationId xmlns:a16="http://schemas.microsoft.com/office/drawing/2014/main" id="{B1389975-16CC-8A48-B1B2-8FA1E782DB77}"/>
              </a:ext>
            </a:extLst>
          </p:cNvPr>
          <p:cNvCxnSpPr/>
          <p:nvPr/>
        </p:nvCxnSpPr>
        <p:spPr>
          <a:xfrm flipV="1">
            <a:off x="6652342" y="4176366"/>
            <a:ext cx="1312301" cy="906052"/>
          </a:xfrm>
          <a:prstGeom prst="straightConnector1">
            <a:avLst/>
          </a:prstGeom>
          <a:noFill/>
          <a:ln w="6345" cap="flat">
            <a:solidFill>
              <a:srgbClr val="000000"/>
            </a:solidFill>
            <a:prstDash val="solid"/>
            <a:miter/>
            <a:tailEnd type="arrow"/>
          </a:ln>
        </p:spPr>
      </p:cxnSp>
      <p:sp>
        <p:nvSpPr>
          <p:cNvPr id="15" name="TextBox 27">
            <a:extLst>
              <a:ext uri="{FF2B5EF4-FFF2-40B4-BE49-F238E27FC236}">
                <a16:creationId xmlns:a16="http://schemas.microsoft.com/office/drawing/2014/main" id="{9A05ADD7-0E7D-F850-131A-1253342A82C7}"/>
              </a:ext>
            </a:extLst>
          </p:cNvPr>
          <p:cNvSpPr txBox="1"/>
          <p:nvPr/>
        </p:nvSpPr>
        <p:spPr>
          <a:xfrm>
            <a:off x="6612145" y="3142939"/>
            <a:ext cx="2704996" cy="46166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Strong online and local competitors.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Customer shift to online shopping.</a:t>
            </a:r>
          </a:p>
        </p:txBody>
      </p:sp>
      <p:sp>
        <p:nvSpPr>
          <p:cNvPr id="16" name="TextBox 28">
            <a:extLst>
              <a:ext uri="{FF2B5EF4-FFF2-40B4-BE49-F238E27FC236}">
                <a16:creationId xmlns:a16="http://schemas.microsoft.com/office/drawing/2014/main" id="{367670C1-C2AD-F850-D051-88A0B84895E4}"/>
              </a:ext>
            </a:extLst>
          </p:cNvPr>
          <p:cNvSpPr txBox="1"/>
          <p:nvPr/>
        </p:nvSpPr>
        <p:spPr>
          <a:xfrm>
            <a:off x="2927762" y="3234818"/>
            <a:ext cx="3460949" cy="52321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High cost of imported flowers.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Expensive eco-friendly packaging.</a:t>
            </a:r>
          </a:p>
        </p:txBody>
      </p:sp>
      <p:sp>
        <p:nvSpPr>
          <p:cNvPr id="17" name="TextBox 29">
            <a:extLst>
              <a:ext uri="{FF2B5EF4-FFF2-40B4-BE49-F238E27FC236}">
                <a16:creationId xmlns:a16="http://schemas.microsoft.com/office/drawing/2014/main" id="{0B239ACA-B753-C49A-EE7A-3BBD47C6981F}"/>
              </a:ext>
            </a:extLst>
          </p:cNvPr>
          <p:cNvSpPr txBox="1"/>
          <p:nvPr/>
        </p:nvSpPr>
        <p:spPr>
          <a:xfrm>
            <a:off x="3435510" y="4414558"/>
            <a:ext cx="3313474" cy="46166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Limited digital skills.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Dependence on word-of-mouth marketing.</a:t>
            </a:r>
          </a:p>
        </p:txBody>
      </p:sp>
      <p:sp>
        <p:nvSpPr>
          <p:cNvPr id="18" name="TextBox 30">
            <a:extLst>
              <a:ext uri="{FF2B5EF4-FFF2-40B4-BE49-F238E27FC236}">
                <a16:creationId xmlns:a16="http://schemas.microsoft.com/office/drawing/2014/main" id="{90DEA5FF-B951-83A2-3CF0-F273E7A28094}"/>
              </a:ext>
            </a:extLst>
          </p:cNvPr>
          <p:cNvSpPr txBox="1"/>
          <p:nvPr/>
        </p:nvSpPr>
        <p:spPr>
          <a:xfrm>
            <a:off x="7290008" y="4636136"/>
            <a:ext cx="2576568" cy="46166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No online order flexibility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Outdated social media activity.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>
            <a:extLst>
              <a:ext uri="{FF2B5EF4-FFF2-40B4-BE49-F238E27FC236}">
                <a16:creationId xmlns:a16="http://schemas.microsoft.com/office/drawing/2014/main" id="{F4EEFD95-012E-13DA-2040-F4C6C0EBB0DB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Trade Gothic Next Light"/>
              </a:rPr>
              <a:t>)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4057449-154B-F934-C67F-04A506E7B9FF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en-GB">
                <a:solidFill>
                  <a:srgbClr val="000000"/>
                </a:solidFill>
              </a:rPr>
              <a:t>Conclusion </a:t>
            </a:r>
          </a:p>
        </p:txBody>
      </p:sp>
      <p:cxnSp>
        <p:nvCxnSpPr>
          <p:cNvPr id="4" name="Straight Connector 9">
            <a:extLst>
              <a:ext uri="{FF2B5EF4-FFF2-40B4-BE49-F238E27FC236}">
                <a16:creationId xmlns:a16="http://schemas.microsoft.com/office/drawing/2014/main" id="{9B6118F7-BFBC-7EB1-7A5A-126AAAFC10EE}"/>
              </a:ext>
            </a:extLst>
          </p:cNvPr>
          <p:cNvCxnSpPr>
            <a:cxnSpLocks noMove="1" noResize="1"/>
          </p:cNvCxnSpPr>
          <p:nvPr/>
        </p:nvCxnSpPr>
        <p:spPr>
          <a:xfrm>
            <a:off x="1524003" y="2286000"/>
            <a:ext cx="971147" cy="0"/>
          </a:xfrm>
          <a:prstGeom prst="straightConnector1">
            <a:avLst/>
          </a:prstGeom>
          <a:noFill/>
          <a:ln w="31747" cap="flat">
            <a:solidFill>
              <a:srgbClr val="000000"/>
            </a:solidFill>
            <a:prstDash val="solid"/>
            <a:miter/>
          </a:ln>
        </p:spPr>
      </p:cxn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861975A0-A5A6-F598-2686-2F02F1D65949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429563" y="2668996"/>
            <a:ext cx="9056446" cy="3568061"/>
          </a:xfrm>
        </p:spPr>
        <p:txBody>
          <a:bodyPr/>
          <a:lstStyle/>
          <a:p>
            <a:pPr lvl="0"/>
            <a:r>
              <a:rPr lang="en-GB">
                <a:solidFill>
                  <a:srgbClr val="000000"/>
                </a:solidFill>
              </a:rPr>
              <a:t>Embrace digital transformation (modern website, online subscriptions)</a:t>
            </a:r>
          </a:p>
          <a:p>
            <a:pPr lvl="0"/>
            <a:r>
              <a:rPr lang="en-GB">
                <a:solidFill>
                  <a:srgbClr val="000000"/>
                </a:solidFill>
              </a:rPr>
              <a:t>Strengthen marketing (SEO, social media)</a:t>
            </a:r>
          </a:p>
          <a:p>
            <a:pPr lvl="0"/>
            <a:r>
              <a:rPr lang="en-GB">
                <a:solidFill>
                  <a:srgbClr val="000000"/>
                </a:solidFill>
              </a:rPr>
              <a:t>Explore cost management &amp; supplier partnerships</a:t>
            </a:r>
          </a:p>
          <a:p>
            <a:pPr lvl="0"/>
            <a:r>
              <a:rPr lang="en-GB">
                <a:solidFill>
                  <a:srgbClr val="000000"/>
                </a:solidFill>
              </a:rPr>
              <a:t>Leverage sustainability as a brand differentiator</a:t>
            </a:r>
          </a:p>
          <a:p>
            <a:pPr marL="0" lvl="0" indent="0">
              <a:buNone/>
            </a:pPr>
            <a:endParaRPr lang="en-GB">
              <a:solidFill>
                <a:srgbClr val="000000"/>
              </a:solidFill>
            </a:endParaRPr>
          </a:p>
          <a:p>
            <a:pPr lvl="0"/>
            <a:endParaRPr lang="en-GB"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>
            <a:extLst>
              <a:ext uri="{FF2B5EF4-FFF2-40B4-BE49-F238E27FC236}">
                <a16:creationId xmlns:a16="http://schemas.microsoft.com/office/drawing/2014/main" id="{36D1EA84-E1DE-2E79-507E-9C8CEAE10F87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Trade Gothic Next Light"/>
              </a:rPr>
              <a:t>)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2ED2B9EA-A886-2CE0-0434-378E814CAD2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29563" y="1163756"/>
            <a:ext cx="9238430" cy="857560"/>
          </a:xfrm>
        </p:spPr>
        <p:txBody>
          <a:bodyPr>
            <a:normAutofit/>
          </a:bodyPr>
          <a:lstStyle/>
          <a:p>
            <a:pPr lvl="0"/>
            <a:r>
              <a:rPr lang="en-GB">
                <a:solidFill>
                  <a:srgbClr val="000000"/>
                </a:solidFill>
              </a:rPr>
              <a:t>References  </a:t>
            </a:r>
          </a:p>
        </p:txBody>
      </p:sp>
      <p:cxnSp>
        <p:nvCxnSpPr>
          <p:cNvPr id="4" name="Straight Connector 9">
            <a:extLst>
              <a:ext uri="{FF2B5EF4-FFF2-40B4-BE49-F238E27FC236}">
                <a16:creationId xmlns:a16="http://schemas.microsoft.com/office/drawing/2014/main" id="{5B1DAFFA-3467-59D8-F1B4-EA7D21DAD769}"/>
              </a:ext>
            </a:extLst>
          </p:cNvPr>
          <p:cNvCxnSpPr>
            <a:cxnSpLocks noMove="1" noResize="1"/>
          </p:cNvCxnSpPr>
          <p:nvPr/>
        </p:nvCxnSpPr>
        <p:spPr>
          <a:xfrm>
            <a:off x="1524003" y="2286000"/>
            <a:ext cx="971147" cy="0"/>
          </a:xfrm>
          <a:prstGeom prst="straightConnector1">
            <a:avLst/>
          </a:prstGeom>
          <a:noFill/>
          <a:ln w="31747" cap="flat">
            <a:solidFill>
              <a:srgbClr val="000000"/>
            </a:solidFill>
            <a:prstDash val="solid"/>
            <a:miter/>
          </a:ln>
        </p:spPr>
      </p:cxn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FF617973-9C64-D464-CE24-7AF1A55345AE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429563" y="2596466"/>
            <a:ext cx="9056446" cy="3568061"/>
          </a:xfrm>
        </p:spPr>
        <p:txBody>
          <a:bodyPr/>
          <a:lstStyle/>
          <a:p>
            <a:pPr lvl="0"/>
            <a:r>
              <a:rPr lang="en-GB" sz="2000" b="1">
                <a:solidFill>
                  <a:srgbClr val="000000"/>
                </a:solidFill>
                <a:latin typeface="Arial" pitchFamily="34"/>
                <a:cs typeface="Arial" pitchFamily="34"/>
              </a:rPr>
              <a:t>The 5W2H Method, </a:t>
            </a:r>
            <a:r>
              <a:rPr lang="en-GB" sz="2000">
                <a:solidFill>
                  <a:srgbClr val="000000"/>
                </a:solidFill>
                <a:latin typeface="Arial" pitchFamily="34"/>
                <a:cs typeface="Arial" pitchFamily="34"/>
              </a:rPr>
              <a:t>available at: </a:t>
            </a:r>
            <a:r>
              <a:rPr lang="en-GB" sz="2000" b="1">
                <a:solidFill>
                  <a:srgbClr val="0F7676"/>
                </a:solidFill>
                <a:latin typeface="Arial" pitchFamily="34"/>
                <a:cs typeface="Arial" pitchFamily="34"/>
                <a:hlinkClick r:id="rId3"/>
              </a:rPr>
              <a:t>The 5W2H Method: learn how to create a simple action plan</a:t>
            </a:r>
            <a:r>
              <a:rPr lang="en-GB" sz="2000" b="1">
                <a:solidFill>
                  <a:srgbClr val="0F7676"/>
                </a:solidFill>
                <a:latin typeface="Arial" pitchFamily="34"/>
                <a:cs typeface="Arial" pitchFamily="34"/>
              </a:rPr>
              <a:t> </a:t>
            </a:r>
            <a:r>
              <a:rPr lang="en-GB" sz="2000">
                <a:solidFill>
                  <a:srgbClr val="000000"/>
                </a:solidFill>
                <a:latin typeface="Arial" pitchFamily="34"/>
                <a:cs typeface="Arial" pitchFamily="34"/>
              </a:rPr>
              <a:t>(accessed on 08/11/2025)</a:t>
            </a:r>
          </a:p>
          <a:p>
            <a:pPr lvl="0"/>
            <a:r>
              <a:rPr lang="en-GB" sz="2000" b="1">
                <a:solidFill>
                  <a:srgbClr val="000000"/>
                </a:solidFill>
                <a:latin typeface="Arial" pitchFamily="34"/>
                <a:cs typeface="Arial" pitchFamily="34"/>
              </a:rPr>
              <a:t>Pestel analysis, </a:t>
            </a:r>
            <a:r>
              <a:rPr lang="en-GB" sz="2000">
                <a:solidFill>
                  <a:srgbClr val="000000"/>
                </a:solidFill>
                <a:latin typeface="Arial" pitchFamily="34"/>
                <a:cs typeface="Arial" pitchFamily="34"/>
              </a:rPr>
              <a:t>available at:</a:t>
            </a:r>
            <a:r>
              <a:rPr lang="en-GB" sz="2000">
                <a:solidFill>
                  <a:srgbClr val="0563C1"/>
                </a:solidFill>
                <a:latin typeface="Arial" pitchFamily="34"/>
                <a:cs typeface="Arial" pitchFamily="34"/>
              </a:rPr>
              <a:t> </a:t>
            </a:r>
            <a:r>
              <a:rPr lang="en-GB" sz="2000" b="1">
                <a:solidFill>
                  <a:srgbClr val="0563C1"/>
                </a:solidFill>
                <a:latin typeface="Arial" pitchFamily="34"/>
                <a:cs typeface="Arial" pitchFamily="34"/>
                <a:hlinkClick r:id="rId4"/>
              </a:rPr>
              <a:t>Oxford college of marketing – pestle analysis</a:t>
            </a:r>
            <a:endParaRPr lang="en-GB" sz="2000" b="1">
              <a:solidFill>
                <a:srgbClr val="0563C1"/>
              </a:solidFill>
              <a:latin typeface="Arial" pitchFamily="34"/>
              <a:cs typeface="Arial" pitchFamily="34"/>
            </a:endParaRPr>
          </a:p>
          <a:p>
            <a:pPr lvl="0"/>
            <a:r>
              <a:rPr lang="en-GB" sz="2000" b="1">
                <a:solidFill>
                  <a:srgbClr val="000000"/>
                </a:solidFill>
                <a:latin typeface="Arial" pitchFamily="34"/>
                <a:cs typeface="Arial" pitchFamily="34"/>
              </a:rPr>
              <a:t>Fishbone diagram, </a:t>
            </a:r>
            <a:r>
              <a:rPr lang="en-GB" sz="2000">
                <a:solidFill>
                  <a:srgbClr val="000000"/>
                </a:solidFill>
                <a:latin typeface="Arial" pitchFamily="34"/>
                <a:cs typeface="Arial" pitchFamily="34"/>
              </a:rPr>
              <a:t>available at: </a:t>
            </a:r>
            <a:r>
              <a:rPr lang="en-GB" sz="2000" b="1">
                <a:solidFill>
                  <a:srgbClr val="0F0F0F"/>
                </a:solidFill>
                <a:latin typeface="Arial" pitchFamily="34"/>
                <a:cs typeface="Arial" pitchFamily="34"/>
                <a:hlinkClick r:id="rId5"/>
              </a:rPr>
              <a:t>Fishbone Diagram Explained with Example</a:t>
            </a:r>
            <a:endParaRPr lang="en-GB" sz="2000">
              <a:solidFill>
                <a:srgbClr val="000000"/>
              </a:solidFill>
              <a:latin typeface="Arial" pitchFamily="34"/>
              <a:cs typeface="Arial" pitchFamily="34"/>
            </a:endParaRPr>
          </a:p>
          <a:p>
            <a:pPr marL="0" lvl="0" indent="0">
              <a:buNone/>
            </a:pPr>
            <a:endParaRPr lang="en-GB" b="1">
              <a:solidFill>
                <a:srgbClr val="000000"/>
              </a:solidFill>
              <a:latin typeface="__Raleway_b4f878"/>
            </a:endParaRPr>
          </a:p>
          <a:p>
            <a:pPr marL="0" lvl="0" indent="0">
              <a:buNone/>
            </a:pPr>
            <a:endParaRPr lang="en-GB">
              <a:solidFill>
                <a:srgbClr val="000000"/>
              </a:solidFill>
            </a:endParaRPr>
          </a:p>
          <a:p>
            <a:pPr lvl="0"/>
            <a:endParaRPr lang="en-GB"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>
            <a:extLst>
              <a:ext uri="{FF2B5EF4-FFF2-40B4-BE49-F238E27FC236}">
                <a16:creationId xmlns:a16="http://schemas.microsoft.com/office/drawing/2014/main" id="{1A7A3A81-C828-A244-758A-D3030A68E994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000000"/>
          </a:solidFill>
          <a:ln w="12701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rade Gothic Next Light"/>
            </a:endParaRPr>
          </a:p>
        </p:txBody>
      </p:sp>
      <p:cxnSp>
        <p:nvCxnSpPr>
          <p:cNvPr id="3" name="Straight Connector 9">
            <a:extLst>
              <a:ext uri="{FF2B5EF4-FFF2-40B4-BE49-F238E27FC236}">
                <a16:creationId xmlns:a16="http://schemas.microsoft.com/office/drawing/2014/main" id="{EBDBBCB2-71E8-5544-160D-6C3BFAAD97C8}"/>
              </a:ext>
            </a:extLst>
          </p:cNvPr>
          <p:cNvCxnSpPr>
            <a:cxnSpLocks noMove="1" noResize="1"/>
          </p:cNvCxnSpPr>
          <p:nvPr/>
        </p:nvCxnSpPr>
        <p:spPr>
          <a:xfrm>
            <a:off x="1524003" y="2286000"/>
            <a:ext cx="971147" cy="0"/>
          </a:xfrm>
          <a:prstGeom prst="straightConnector1">
            <a:avLst/>
          </a:prstGeom>
          <a:noFill/>
          <a:ln w="31747" cap="flat">
            <a:solidFill>
              <a:srgbClr val="000000"/>
            </a:solidFill>
            <a:prstDash val="solid"/>
            <a:miter/>
          </a:ln>
        </p:spPr>
      </p:cxnSp>
      <p:pic>
        <p:nvPicPr>
          <p:cNvPr id="4" name="Picture 2" descr="Thank you Vectors - Download Free High-Quality Vectors from Freepik |  Freepik">
            <a:extLst>
              <a:ext uri="{FF2B5EF4-FFF2-40B4-BE49-F238E27FC236}">
                <a16:creationId xmlns:a16="http://schemas.microsoft.com/office/drawing/2014/main" id="{5735DBB1-0AB3-7444-D5BA-472BFFE652E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646782" y="1319214"/>
            <a:ext cx="5962646" cy="4219571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Frame 5">
            <a:extLst>
              <a:ext uri="{FF2B5EF4-FFF2-40B4-BE49-F238E27FC236}">
                <a16:creationId xmlns:a16="http://schemas.microsoft.com/office/drawing/2014/main" id="{A6AC25F2-67E8-AEA9-7522-0D3CE7478056}"/>
              </a:ext>
            </a:extLst>
          </p:cNvPr>
          <p:cNvSpPr/>
          <p:nvPr/>
        </p:nvSpPr>
        <p:spPr>
          <a:xfrm>
            <a:off x="6872749" y="1688686"/>
            <a:ext cx="4758811" cy="3480617"/>
          </a:xfrm>
          <a:custGeom>
            <a:avLst>
              <a:gd name="f5" fmla="val 12500"/>
            </a:avLst>
            <a:gdLst>
              <a:gd name="f1" fmla="val w"/>
              <a:gd name="f2" fmla="val h"/>
              <a:gd name="f3" fmla="val ss"/>
              <a:gd name="f4" fmla="val 0"/>
              <a:gd name="f5" fmla="val 12500"/>
              <a:gd name="f6" fmla="abs f1"/>
              <a:gd name="f7" fmla="abs f2"/>
              <a:gd name="f8" fmla="abs f3"/>
              <a:gd name="f9" fmla="val f4"/>
              <a:gd name="f10" fmla="val f5"/>
              <a:gd name="f11" fmla="?: f6 f1 1"/>
              <a:gd name="f12" fmla="?: f7 f2 1"/>
              <a:gd name="f13" fmla="?: f8 f3 1"/>
              <a:gd name="f14" fmla="*/ f11 1 21600"/>
              <a:gd name="f15" fmla="*/ f12 1 21600"/>
              <a:gd name="f16" fmla="*/ 21600 f11 1"/>
              <a:gd name="f17" fmla="*/ 21600 f12 1"/>
              <a:gd name="f18" fmla="min f15 f14"/>
              <a:gd name="f19" fmla="*/ f16 1 f13"/>
              <a:gd name="f20" fmla="*/ f17 1 f13"/>
              <a:gd name="f21" fmla="val f19"/>
              <a:gd name="f22" fmla="val f20"/>
              <a:gd name="f23" fmla="*/ f9 f18 1"/>
              <a:gd name="f24" fmla="+- f22 0 f9"/>
              <a:gd name="f25" fmla="+- f21 0 f9"/>
              <a:gd name="f26" fmla="*/ f21 f18 1"/>
              <a:gd name="f27" fmla="*/ f22 f18 1"/>
              <a:gd name="f28" fmla="min f25 f24"/>
              <a:gd name="f29" fmla="*/ f28 f10 1"/>
              <a:gd name="f30" fmla="*/ f29 1 100000"/>
              <a:gd name="f31" fmla="+- f21 0 f30"/>
              <a:gd name="f32" fmla="+- f22 0 f30"/>
              <a:gd name="f33" fmla="*/ f30 f18 1"/>
              <a:gd name="f34" fmla="*/ f31 f18 1"/>
              <a:gd name="f35" fmla="*/ f32 f18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33" t="f33" r="f34" b="f35"/>
            <a:pathLst>
              <a:path>
                <a:moveTo>
                  <a:pt x="f23" y="f23"/>
                </a:moveTo>
                <a:lnTo>
                  <a:pt x="f26" y="f23"/>
                </a:lnTo>
                <a:lnTo>
                  <a:pt x="f26" y="f27"/>
                </a:lnTo>
                <a:lnTo>
                  <a:pt x="f23" y="f27"/>
                </a:lnTo>
                <a:close/>
                <a:moveTo>
                  <a:pt x="f33" y="f33"/>
                </a:moveTo>
                <a:lnTo>
                  <a:pt x="f33" y="f35"/>
                </a:lnTo>
                <a:lnTo>
                  <a:pt x="f34" y="f35"/>
                </a:lnTo>
                <a:lnTo>
                  <a:pt x="f34" y="f33"/>
                </a:lnTo>
                <a:close/>
              </a:path>
            </a:pathLst>
          </a:custGeom>
          <a:gradFill>
            <a:gsLst>
              <a:gs pos="0">
                <a:srgbClr val="6F6F6F"/>
              </a:gs>
              <a:gs pos="100000">
                <a:srgbClr val="A8A8A8"/>
              </a:gs>
            </a:gsLst>
            <a:lin ang="162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6" name="TextBox 6">
            <a:extLst>
              <a:ext uri="{FF2B5EF4-FFF2-40B4-BE49-F238E27FC236}">
                <a16:creationId xmlns:a16="http://schemas.microsoft.com/office/drawing/2014/main" id="{2D761577-22EB-EDF6-05EA-76DD6E6CCD77}"/>
              </a:ext>
            </a:extLst>
          </p:cNvPr>
          <p:cNvSpPr txBox="1"/>
          <p:nvPr/>
        </p:nvSpPr>
        <p:spPr>
          <a:xfrm>
            <a:off x="7929713" y="3013496"/>
            <a:ext cx="2654713" cy="83099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800" b="0" i="0" u="none" strike="noStrike" kern="1200" cap="none" spc="0" baseline="0">
                <a:solidFill>
                  <a:srgbClr val="FFFFFF"/>
                </a:solidFill>
                <a:uFillTx/>
                <a:latin typeface="Aldhabi" pitchFamily="2"/>
                <a:cs typeface="Aldhabi" pitchFamily="2"/>
              </a:rPr>
              <a:t>Any questions?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PortalVTI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206</TotalTime>
  <Words>482</Words>
  <Application>Microsoft Office PowerPoint</Application>
  <PresentationFormat>Widescreen</PresentationFormat>
  <Paragraphs>79</Paragraphs>
  <Slides>10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9" baseType="lpstr">
      <vt:lpstr>__Raleway_b4f878</vt:lpstr>
      <vt:lpstr>A</vt:lpstr>
      <vt:lpstr>Aldhabi</vt:lpstr>
      <vt:lpstr>Aptos</vt:lpstr>
      <vt:lpstr>Arial</vt:lpstr>
      <vt:lpstr>Calibri</vt:lpstr>
      <vt:lpstr>Trade Gothic Next Cond</vt:lpstr>
      <vt:lpstr>Trade Gothic Next Light</vt:lpstr>
      <vt:lpstr>PortalVTI</vt:lpstr>
      <vt:lpstr> Assignment 1: Presentation</vt:lpstr>
      <vt:lpstr>OVERVIEW</vt:lpstr>
      <vt:lpstr>Introduction</vt:lpstr>
      <vt:lpstr>Company background</vt:lpstr>
      <vt:lpstr>Problem: nature and scope</vt:lpstr>
      <vt:lpstr>PESTLE ANALYSIS: Green Haven Florists PESTLE ANALYSIS:  green heaven Florists </vt:lpstr>
      <vt:lpstr>Cause and effect analysis:  Fishbone diagram</vt:lpstr>
      <vt:lpstr>Conclusion </vt:lpstr>
      <vt:lpstr>References 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Assignment 1: Presentation</dc:title>
  <dc:creator>Safayet Sojib Sheikh (2431467)</dc:creator>
  <cp:lastModifiedBy>Safayet Sojib Sheikh (2431467)</cp:lastModifiedBy>
  <cp:revision>14</cp:revision>
  <dcterms:created xsi:type="dcterms:W3CDTF">2025-11-02T15:04:11Z</dcterms:created>
  <dcterms:modified xsi:type="dcterms:W3CDTF">2025-11-08T15:08:59Z</dcterms:modified>
</cp:coreProperties>
</file>