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C402F-988F-436C-9604-F9A43FEB9E51}" v="288" dt="2023-03-06T16:31:22.823"/>
    <p1510:client id="{53DF4C69-A9E7-8AF9-6BF7-79761D185BBB}" v="20" dt="2023-03-06T16:34:59.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f Pascual (2229176)" userId="S::2229176@student.uwtsd.ac.uk::6382b8b2-557d-4355-a269-348fc034e1b8" providerId="AD" clId="Web-{53DF4C69-A9E7-8AF9-6BF7-79761D185BBB}"/>
    <pc:docChg chg="modSld">
      <pc:chgData name="Jef Pascual (2229176)" userId="S::2229176@student.uwtsd.ac.uk::6382b8b2-557d-4355-a269-348fc034e1b8" providerId="AD" clId="Web-{53DF4C69-A9E7-8AF9-6BF7-79761D185BBB}" dt="2023-03-06T16:34:59.661" v="9" actId="20577"/>
      <pc:docMkLst>
        <pc:docMk/>
      </pc:docMkLst>
      <pc:sldChg chg="modSp">
        <pc:chgData name="Jef Pascual (2229176)" userId="S::2229176@student.uwtsd.ac.uk::6382b8b2-557d-4355-a269-348fc034e1b8" providerId="AD" clId="Web-{53DF4C69-A9E7-8AF9-6BF7-79761D185BBB}" dt="2023-03-06T16:34:59.661" v="9" actId="20577"/>
        <pc:sldMkLst>
          <pc:docMk/>
          <pc:sldMk cId="861230692" sldId="257"/>
        </pc:sldMkLst>
        <pc:spChg chg="mod">
          <ac:chgData name="Jef Pascual (2229176)" userId="S::2229176@student.uwtsd.ac.uk::6382b8b2-557d-4355-a269-348fc034e1b8" providerId="AD" clId="Web-{53DF4C69-A9E7-8AF9-6BF7-79761D185BBB}" dt="2023-03-06T16:34:59.661" v="9" actId="20577"/>
          <ac:spMkLst>
            <pc:docMk/>
            <pc:sldMk cId="861230692" sldId="257"/>
            <ac:spMk id="16" creationId="{03C19C57-DE0E-CF4E-1B4D-DE0E9C8C7B1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2" Type="http://schemas.openxmlformats.org/officeDocument/2006/relationships/hyperlink" Target="https://www.tripadvisor.co.uk/Restaurants-g186466-Swansea_Swansea_County_South_Wales_Wales.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screenshot&#10;&#10;Description automatically generated">
            <a:extLst>
              <a:ext uri="{FF2B5EF4-FFF2-40B4-BE49-F238E27FC236}">
                <a16:creationId xmlns:a16="http://schemas.microsoft.com/office/drawing/2014/main" id="{84360905-B7CE-F27A-1F8A-2E6AF032D621}"/>
              </a:ext>
            </a:extLst>
          </p:cNvPr>
          <p:cNvPicPr>
            <a:picLocks noChangeAspect="1"/>
          </p:cNvPicPr>
          <p:nvPr/>
        </p:nvPicPr>
        <p:blipFill rotWithShape="1">
          <a:blip r:embed="rId2"/>
          <a:srcRect t="19512" r="52577" b="-1220"/>
          <a:stretch/>
        </p:blipFill>
        <p:spPr>
          <a:xfrm>
            <a:off x="124179" y="1451242"/>
            <a:ext cx="2542677" cy="1264191"/>
          </a:xfrm>
          <a:prstGeom prst="rect">
            <a:avLst/>
          </a:prstGeom>
        </p:spPr>
      </p:pic>
      <p:pic>
        <p:nvPicPr>
          <p:cNvPr id="3" name="Picture 3">
            <a:extLst>
              <a:ext uri="{FF2B5EF4-FFF2-40B4-BE49-F238E27FC236}">
                <a16:creationId xmlns:a16="http://schemas.microsoft.com/office/drawing/2014/main" id="{541021BA-AF5D-2A3D-7F82-72A6A47EDDFC}"/>
              </a:ext>
            </a:extLst>
          </p:cNvPr>
          <p:cNvPicPr>
            <a:picLocks noChangeAspect="1"/>
          </p:cNvPicPr>
          <p:nvPr/>
        </p:nvPicPr>
        <p:blipFill rotWithShape="1">
          <a:blip r:embed="rId3"/>
          <a:srcRect t="19512" r="52234" b="-1220"/>
          <a:stretch/>
        </p:blipFill>
        <p:spPr>
          <a:xfrm>
            <a:off x="124176" y="2824725"/>
            <a:ext cx="2542697" cy="1264189"/>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8FCB2AFB-F5D9-25AB-2D98-EC0B60189188}"/>
              </a:ext>
            </a:extLst>
          </p:cNvPr>
          <p:cNvPicPr>
            <a:picLocks noChangeAspect="1"/>
          </p:cNvPicPr>
          <p:nvPr/>
        </p:nvPicPr>
        <p:blipFill rotWithShape="1">
          <a:blip r:embed="rId4"/>
          <a:srcRect t="18293" r="51890" b="-1220"/>
          <a:stretch/>
        </p:blipFill>
        <p:spPr>
          <a:xfrm>
            <a:off x="124179" y="4132353"/>
            <a:ext cx="2542716" cy="1245429"/>
          </a:xfrm>
          <a:prstGeom prst="rect">
            <a:avLst/>
          </a:prstGeom>
        </p:spPr>
      </p:pic>
      <p:pic>
        <p:nvPicPr>
          <p:cNvPr id="5" name="Picture 5" descr="Graphical user interface, application&#10;&#10;Description automatically generated">
            <a:extLst>
              <a:ext uri="{FF2B5EF4-FFF2-40B4-BE49-F238E27FC236}">
                <a16:creationId xmlns:a16="http://schemas.microsoft.com/office/drawing/2014/main" id="{BD374F31-7048-FB4F-69F6-0B683D05DACB}"/>
              </a:ext>
            </a:extLst>
          </p:cNvPr>
          <p:cNvPicPr>
            <a:picLocks noChangeAspect="1"/>
          </p:cNvPicPr>
          <p:nvPr/>
        </p:nvPicPr>
        <p:blipFill rotWithShape="1">
          <a:blip r:embed="rId5"/>
          <a:srcRect l="-687" t="17073" r="51890"/>
          <a:stretch/>
        </p:blipFill>
        <p:spPr>
          <a:xfrm>
            <a:off x="86547" y="5477612"/>
            <a:ext cx="2505127" cy="1217208"/>
          </a:xfrm>
          <a:prstGeom prst="rect">
            <a:avLst/>
          </a:prstGeom>
        </p:spPr>
      </p:pic>
      <p:pic>
        <p:nvPicPr>
          <p:cNvPr id="6" name="Picture 6" descr="Graphical user interface, application&#10;&#10;Description automatically generated">
            <a:extLst>
              <a:ext uri="{FF2B5EF4-FFF2-40B4-BE49-F238E27FC236}">
                <a16:creationId xmlns:a16="http://schemas.microsoft.com/office/drawing/2014/main" id="{FAE880FA-A3C0-CA28-C2C0-9488EE74D980}"/>
              </a:ext>
            </a:extLst>
          </p:cNvPr>
          <p:cNvPicPr>
            <a:picLocks noChangeAspect="1"/>
          </p:cNvPicPr>
          <p:nvPr/>
        </p:nvPicPr>
        <p:blipFill rotWithShape="1">
          <a:blip r:embed="rId6"/>
          <a:srcRect t="18293" r="51890" b="-1220"/>
          <a:stretch/>
        </p:blipFill>
        <p:spPr>
          <a:xfrm>
            <a:off x="2786474" y="153020"/>
            <a:ext cx="2570936" cy="1264243"/>
          </a:xfrm>
          <a:prstGeom prst="rect">
            <a:avLst/>
          </a:prstGeom>
        </p:spPr>
      </p:pic>
      <p:pic>
        <p:nvPicPr>
          <p:cNvPr id="7" name="Picture 7" descr="Graphical user interface, application&#10;&#10;Description automatically generated">
            <a:extLst>
              <a:ext uri="{FF2B5EF4-FFF2-40B4-BE49-F238E27FC236}">
                <a16:creationId xmlns:a16="http://schemas.microsoft.com/office/drawing/2014/main" id="{F33D9593-3B1A-19CB-ACF4-2B666EDF80A5}"/>
              </a:ext>
            </a:extLst>
          </p:cNvPr>
          <p:cNvPicPr>
            <a:picLocks noChangeAspect="1"/>
          </p:cNvPicPr>
          <p:nvPr/>
        </p:nvPicPr>
        <p:blipFill rotWithShape="1">
          <a:blip r:embed="rId7"/>
          <a:srcRect t="19512" r="51546" b="-1220"/>
          <a:stretch/>
        </p:blipFill>
        <p:spPr>
          <a:xfrm>
            <a:off x="2814695" y="1451243"/>
            <a:ext cx="2542737" cy="1217154"/>
          </a:xfrm>
          <a:prstGeom prst="rect">
            <a:avLst/>
          </a:prstGeom>
        </p:spPr>
      </p:pic>
      <p:pic>
        <p:nvPicPr>
          <p:cNvPr id="8" name="Picture 8" descr="Graphical user interface, application&#10;&#10;Description automatically generated">
            <a:extLst>
              <a:ext uri="{FF2B5EF4-FFF2-40B4-BE49-F238E27FC236}">
                <a16:creationId xmlns:a16="http://schemas.microsoft.com/office/drawing/2014/main" id="{7B93359C-4648-ADDE-A1CC-05D6F918FA2B}"/>
              </a:ext>
            </a:extLst>
          </p:cNvPr>
          <p:cNvPicPr>
            <a:picLocks noChangeAspect="1"/>
          </p:cNvPicPr>
          <p:nvPr/>
        </p:nvPicPr>
        <p:blipFill rotWithShape="1">
          <a:blip r:embed="rId8"/>
          <a:srcRect t="19512" r="51890" b="-1220"/>
          <a:stretch/>
        </p:blipFill>
        <p:spPr>
          <a:xfrm>
            <a:off x="2814695" y="2805909"/>
            <a:ext cx="2542716" cy="1245376"/>
          </a:xfrm>
          <a:prstGeom prst="rect">
            <a:avLst/>
          </a:prstGeom>
        </p:spPr>
      </p:pic>
      <p:pic>
        <p:nvPicPr>
          <p:cNvPr id="9" name="Picture 9" descr="Graphical user interface, application&#10;&#10;Description automatically generated">
            <a:extLst>
              <a:ext uri="{FF2B5EF4-FFF2-40B4-BE49-F238E27FC236}">
                <a16:creationId xmlns:a16="http://schemas.microsoft.com/office/drawing/2014/main" id="{DBDAA61A-9018-5D14-9D16-7DABF2FCA32E}"/>
              </a:ext>
            </a:extLst>
          </p:cNvPr>
          <p:cNvPicPr>
            <a:picLocks noChangeAspect="1"/>
          </p:cNvPicPr>
          <p:nvPr/>
        </p:nvPicPr>
        <p:blipFill rotWithShape="1">
          <a:blip r:embed="rId9"/>
          <a:srcRect t="18293" r="52577" b="-1220"/>
          <a:stretch/>
        </p:blipFill>
        <p:spPr>
          <a:xfrm>
            <a:off x="2730030" y="4132352"/>
            <a:ext cx="2570901" cy="1311283"/>
          </a:xfrm>
          <a:prstGeom prst="rect">
            <a:avLst/>
          </a:prstGeom>
        </p:spPr>
      </p:pic>
      <p:pic>
        <p:nvPicPr>
          <p:cNvPr id="10" name="Picture 10" descr="Graphical user interface, application&#10;&#10;Description automatically generated">
            <a:extLst>
              <a:ext uri="{FF2B5EF4-FFF2-40B4-BE49-F238E27FC236}">
                <a16:creationId xmlns:a16="http://schemas.microsoft.com/office/drawing/2014/main" id="{9007A0EE-8E8E-1727-87FE-14BAA84D2EF8}"/>
              </a:ext>
            </a:extLst>
          </p:cNvPr>
          <p:cNvPicPr>
            <a:picLocks noChangeAspect="1"/>
          </p:cNvPicPr>
          <p:nvPr/>
        </p:nvPicPr>
        <p:blipFill rotWithShape="1">
          <a:blip r:embed="rId10"/>
          <a:srcRect t="18293" r="51546" b="-2439"/>
          <a:stretch/>
        </p:blipFill>
        <p:spPr>
          <a:xfrm>
            <a:off x="2730031" y="5505835"/>
            <a:ext cx="2627396" cy="1283110"/>
          </a:xfrm>
          <a:prstGeom prst="rect">
            <a:avLst/>
          </a:prstGeom>
        </p:spPr>
      </p:pic>
      <p:pic>
        <p:nvPicPr>
          <p:cNvPr id="11" name="Picture 11" descr="A picture containing text, screenshot, printer&#10;&#10;Description automatically generated">
            <a:extLst>
              <a:ext uri="{FF2B5EF4-FFF2-40B4-BE49-F238E27FC236}">
                <a16:creationId xmlns:a16="http://schemas.microsoft.com/office/drawing/2014/main" id="{E36497D7-C3B3-3B52-9D43-85A91AF624C0}"/>
              </a:ext>
            </a:extLst>
          </p:cNvPr>
          <p:cNvPicPr>
            <a:picLocks noChangeAspect="1"/>
          </p:cNvPicPr>
          <p:nvPr/>
        </p:nvPicPr>
        <p:blipFill rotWithShape="1">
          <a:blip r:embed="rId11"/>
          <a:srcRect l="-344" t="18293" r="52234" b="-2439"/>
          <a:stretch/>
        </p:blipFill>
        <p:spPr>
          <a:xfrm>
            <a:off x="5505215" y="2740059"/>
            <a:ext cx="2674422" cy="1311335"/>
          </a:xfrm>
          <a:prstGeom prst="rect">
            <a:avLst/>
          </a:prstGeom>
        </p:spPr>
      </p:pic>
      <p:pic>
        <p:nvPicPr>
          <p:cNvPr id="12" name="Picture 12" descr="Graphical user interface, application&#10;&#10;Description automatically generated">
            <a:extLst>
              <a:ext uri="{FF2B5EF4-FFF2-40B4-BE49-F238E27FC236}">
                <a16:creationId xmlns:a16="http://schemas.microsoft.com/office/drawing/2014/main" id="{3D85CF1D-B420-5FCC-7BE2-9E8806E324B2}"/>
              </a:ext>
            </a:extLst>
          </p:cNvPr>
          <p:cNvPicPr>
            <a:picLocks noChangeAspect="1"/>
          </p:cNvPicPr>
          <p:nvPr/>
        </p:nvPicPr>
        <p:blipFill rotWithShape="1">
          <a:blip r:embed="rId12"/>
          <a:srcRect t="19512" r="51546" b="-1220"/>
          <a:stretch/>
        </p:blipFill>
        <p:spPr>
          <a:xfrm>
            <a:off x="5486401" y="4057095"/>
            <a:ext cx="2702662" cy="1311228"/>
          </a:xfrm>
          <a:prstGeom prst="rect">
            <a:avLst/>
          </a:prstGeom>
        </p:spPr>
      </p:pic>
      <p:pic>
        <p:nvPicPr>
          <p:cNvPr id="13" name="Picture 13" descr="A picture containing text, screenshot&#10;&#10;Description automatically generated">
            <a:extLst>
              <a:ext uri="{FF2B5EF4-FFF2-40B4-BE49-F238E27FC236}">
                <a16:creationId xmlns:a16="http://schemas.microsoft.com/office/drawing/2014/main" id="{15DC7D94-B851-14E2-CCA1-E1A560C9F54F}"/>
              </a:ext>
            </a:extLst>
          </p:cNvPr>
          <p:cNvPicPr>
            <a:picLocks noChangeAspect="1"/>
          </p:cNvPicPr>
          <p:nvPr/>
        </p:nvPicPr>
        <p:blipFill rotWithShape="1">
          <a:blip r:embed="rId13"/>
          <a:srcRect t="19512" r="51546" b="-1220"/>
          <a:stretch/>
        </p:blipFill>
        <p:spPr>
          <a:xfrm>
            <a:off x="5486401" y="5449392"/>
            <a:ext cx="2730885" cy="1311228"/>
          </a:xfrm>
          <a:prstGeom prst="rect">
            <a:avLst/>
          </a:prstGeom>
        </p:spPr>
      </p:pic>
      <p:pic>
        <p:nvPicPr>
          <p:cNvPr id="14" name="Picture 14" descr="Graphical user interface, application&#10;&#10;Description automatically generated">
            <a:extLst>
              <a:ext uri="{FF2B5EF4-FFF2-40B4-BE49-F238E27FC236}">
                <a16:creationId xmlns:a16="http://schemas.microsoft.com/office/drawing/2014/main" id="{3DFC9E37-FAD4-79CA-E29A-CBE8F4427ABF}"/>
              </a:ext>
            </a:extLst>
          </p:cNvPr>
          <p:cNvPicPr>
            <a:picLocks noChangeAspect="1"/>
          </p:cNvPicPr>
          <p:nvPr/>
        </p:nvPicPr>
        <p:blipFill rotWithShape="1">
          <a:blip r:embed="rId14"/>
          <a:srcRect t="15854" r="51890" b="-1220"/>
          <a:stretch/>
        </p:blipFill>
        <p:spPr>
          <a:xfrm>
            <a:off x="133586" y="153021"/>
            <a:ext cx="2514494" cy="1264352"/>
          </a:xfrm>
          <a:prstGeom prst="rect">
            <a:avLst/>
          </a:prstGeom>
        </p:spPr>
      </p:pic>
      <p:sp>
        <p:nvSpPr>
          <p:cNvPr id="16" name="TextBox 15">
            <a:extLst>
              <a:ext uri="{FF2B5EF4-FFF2-40B4-BE49-F238E27FC236}">
                <a16:creationId xmlns:a16="http://schemas.microsoft.com/office/drawing/2014/main" id="{03C19C57-DE0E-CF4E-1B4D-DE0E9C8C7B15}"/>
              </a:ext>
            </a:extLst>
          </p:cNvPr>
          <p:cNvSpPr txBox="1"/>
          <p:nvPr/>
        </p:nvSpPr>
        <p:spPr>
          <a:xfrm>
            <a:off x="5559778" y="206963"/>
            <a:ext cx="442147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Segoe UI"/>
                <a:cs typeface="Segoe UI"/>
              </a:rPr>
              <a:t>Name: Mark Jeffrey Pascual </a:t>
            </a:r>
            <a:endParaRPr lang="en-US" dirty="0">
              <a:latin typeface="Arial"/>
              <a:ea typeface="Segoe UI"/>
              <a:cs typeface="Segoe UI"/>
            </a:endParaRPr>
          </a:p>
          <a:p>
            <a:r>
              <a:rPr lang="en-GB" dirty="0">
                <a:latin typeface="Arial"/>
                <a:ea typeface="Segoe UI"/>
                <a:cs typeface="Segoe UI"/>
              </a:rPr>
              <a:t>Student Number: 2229176</a:t>
            </a:r>
            <a:endParaRPr lang="en-US" dirty="0">
              <a:latin typeface="Arial"/>
              <a:ea typeface="Segoe UI"/>
              <a:cs typeface="Segoe UI"/>
            </a:endParaRPr>
          </a:p>
          <a:p>
            <a:r>
              <a:rPr lang="en-US" dirty="0">
                <a:latin typeface="Arial"/>
                <a:ea typeface="Segoe UI"/>
                <a:cs typeface="Segoe UI"/>
              </a:rPr>
              <a:t>Lecturer: Dr. Jayne Griffith-Parry</a:t>
            </a:r>
          </a:p>
          <a:p>
            <a:r>
              <a:rPr lang="en-GB" dirty="0">
                <a:latin typeface="Arial"/>
                <a:ea typeface="Segoe UI"/>
                <a:cs typeface="Segoe UI"/>
              </a:rPr>
              <a:t>International Gastronomy Management </a:t>
            </a:r>
            <a:endParaRPr lang="en-GB" dirty="0">
              <a:latin typeface="Arial"/>
              <a:ea typeface="Segoe UI"/>
              <a:cs typeface="Calibri" panose="020F0502020204030204"/>
            </a:endParaRPr>
          </a:p>
          <a:p>
            <a:r>
              <a:rPr lang="en-GB" dirty="0">
                <a:latin typeface="Arial"/>
                <a:ea typeface="Segoe UI"/>
                <a:cs typeface="Segoe UI"/>
              </a:rPr>
              <a:t>University of Wales Trinity St. David</a:t>
            </a:r>
            <a:r>
              <a:rPr lang="en-US" dirty="0">
                <a:latin typeface="Arial"/>
                <a:ea typeface="Segoe UI"/>
                <a:cs typeface="Segoe UI"/>
              </a:rPr>
              <a:t>​</a:t>
            </a:r>
            <a:endParaRPr lang="en-GB">
              <a:latin typeface="Arial"/>
              <a:cs typeface="Calibri"/>
            </a:endParaRPr>
          </a:p>
        </p:txBody>
      </p:sp>
    </p:spTree>
    <p:extLst>
      <p:ext uri="{BB962C8B-B14F-4D97-AF65-F5344CB8AC3E}">
        <p14:creationId xmlns:p14="http://schemas.microsoft.com/office/powerpoint/2010/main" val="861230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FD8D00-C710-85A6-DB87-CF5CDE2441C0}"/>
              </a:ext>
            </a:extLst>
          </p:cNvPr>
          <p:cNvSpPr txBox="1"/>
          <p:nvPr/>
        </p:nvSpPr>
        <p:spPr>
          <a:xfrm>
            <a:off x="75260" y="28223"/>
            <a:ext cx="12032072" cy="69865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sz="800" dirty="0">
                <a:ea typeface="+mn-lt"/>
                <a:cs typeface="+mn-lt"/>
              </a:rPr>
              <a:t>Introduction</a:t>
            </a:r>
          </a:p>
          <a:p>
            <a:r>
              <a:rPr lang="en-GB" sz="800" dirty="0">
                <a:ea typeface="+mn-lt"/>
                <a:cs typeface="+mn-lt"/>
              </a:rPr>
              <a:t>Introduction to bar and restaurant Review: Founders &amp; co.</a:t>
            </a:r>
          </a:p>
          <a:p>
            <a:r>
              <a:rPr lang="en-GB" sz="800" dirty="0">
                <a:ea typeface="+mn-lt"/>
                <a:cs typeface="+mn-lt"/>
              </a:rPr>
              <a:t>Hi Good Afternoon!</a:t>
            </a:r>
          </a:p>
          <a:p>
            <a:r>
              <a:rPr lang="en-GB" sz="800" dirty="0">
                <a:ea typeface="+mn-lt"/>
                <a:cs typeface="+mn-lt"/>
              </a:rPr>
              <a:t>Welcome to my Presentation about Bar and Restaurant Review:</a:t>
            </a:r>
          </a:p>
          <a:p>
            <a:r>
              <a:rPr lang="en-GB" sz="800" dirty="0">
                <a:ea typeface="+mn-lt"/>
                <a:cs typeface="+mn-lt"/>
              </a:rPr>
              <a:t>This presentation is made for public and to my lecturer.</a:t>
            </a:r>
          </a:p>
          <a:p>
            <a:r>
              <a:rPr lang="en-GB" sz="800" dirty="0">
                <a:ea typeface="+mn-lt"/>
                <a:cs typeface="+mn-lt"/>
              </a:rPr>
              <a:t>The restaurant I will be presenting today is the:</a:t>
            </a:r>
          </a:p>
          <a:p>
            <a:r>
              <a:rPr lang="en-GB" sz="800" dirty="0">
                <a:ea typeface="+mn-lt"/>
                <a:cs typeface="+mn-lt"/>
              </a:rPr>
              <a:t>Founders &amp; Co. which is one of the 69 establishment across the UK under Revolution Bars Group.</a:t>
            </a:r>
          </a:p>
          <a:p>
            <a:r>
              <a:rPr lang="en-GB" sz="800" dirty="0">
                <a:ea typeface="+mn-lt"/>
                <a:cs typeface="+mn-lt"/>
              </a:rPr>
              <a:t>My name is Mark Jeffrey Pascual (2229176)</a:t>
            </a:r>
          </a:p>
          <a:p>
            <a:r>
              <a:rPr lang="en-GB" sz="800" dirty="0">
                <a:ea typeface="+mn-lt"/>
                <a:cs typeface="+mn-lt"/>
              </a:rPr>
              <a:t>International Gastronomy Student at University of Wales Trinity St. David</a:t>
            </a:r>
          </a:p>
          <a:p>
            <a:pPr marL="285750" indent="-285750">
              <a:buFont typeface="Arial"/>
              <a:buChar char="•"/>
            </a:pPr>
            <a:r>
              <a:rPr lang="en-GB" sz="800" dirty="0">
                <a:ea typeface="+mn-lt"/>
                <a:cs typeface="+mn-lt"/>
              </a:rPr>
              <a:t>The restaurant is a unique food market which is located at #24Wind Street, Swansea. One of the goals of restaurant is to promote a place to relax and enjoy, where life meet style, inspiration meets culture sumptuous eats, and artistic beats. (foundersandco.uk). Revolution Bars Group UK contacted Think3 regarding their brand-new concept, Founders &amp; Co. for their new location, they were looking for agencies to create and present branding concepts. They required an inclusive, unvarnished brand that embodied the Swansea neighbourhood in real life. The franchise's brand must be developed in the best possible way while remaining adaptable enough to allow each future site to have a unique account of its past. The brand needed a strategy to emphasise each location's individuality while also shouting "community." (Think3.co.uk)</a:t>
            </a:r>
          </a:p>
          <a:p>
            <a:endParaRPr lang="en-GB" sz="800" dirty="0">
              <a:ea typeface="+mn-lt"/>
              <a:cs typeface="+mn-lt"/>
            </a:endParaRPr>
          </a:p>
          <a:p>
            <a:pPr marL="285750" indent="-285750">
              <a:buFont typeface="Arial"/>
              <a:buChar char="•"/>
            </a:pPr>
            <a:r>
              <a:rPr lang="en-GB" sz="800" dirty="0">
                <a:ea typeface="+mn-lt"/>
                <a:cs typeface="+mn-lt"/>
              </a:rPr>
              <a:t> It is easily accessible via public transport, within walking distance from Swansea bus and train station. There is also an ample parking within the vicinity. However, it could be an issue during busy times. Swansea city council publish a report that they recently invested £3m to regenerate the area to make it more family-friendly which aligns what Founders. &amp; Co. are promoting and one of the businesses that will be impacted by the changes. </a:t>
            </a:r>
          </a:p>
          <a:p>
            <a:endParaRPr lang="en-GB" sz="800" dirty="0">
              <a:ea typeface="+mn-lt"/>
              <a:cs typeface="+mn-lt"/>
            </a:endParaRPr>
          </a:p>
          <a:p>
            <a:pPr marL="285750" indent="-285750">
              <a:buFont typeface="Arial"/>
              <a:buChar char="•"/>
            </a:pPr>
            <a:r>
              <a:rPr lang="en-GB" sz="800" dirty="0">
                <a:ea typeface="+mn-lt"/>
                <a:cs typeface="+mn-lt"/>
              </a:rPr>
              <a:t>The restaurant is advertised through social media like </a:t>
            </a:r>
            <a:r>
              <a:rPr lang="en-GB" sz="800" dirty="0" err="1">
                <a:ea typeface="+mn-lt"/>
                <a:cs typeface="+mn-lt"/>
              </a:rPr>
              <a:t>facebook</a:t>
            </a:r>
            <a:r>
              <a:rPr lang="en-GB" sz="800" dirty="0">
                <a:ea typeface="+mn-lt"/>
                <a:cs typeface="+mn-lt"/>
              </a:rPr>
              <a:t> ( 5k+ likes) , Instagram  (11k+ followers). One of their marketing strategy is to joint venture with different companies. Founders&amp; Co. is part of the Swansea Arena Family which is Operated by the Ambassador Theatre Group known for performing music, theatre, events, conferences and many more. (swansea-arena.co.uk) They are also part of </a:t>
            </a:r>
            <a:r>
              <a:rPr lang="en-GB" sz="800" dirty="0" err="1">
                <a:ea typeface="+mn-lt"/>
                <a:cs typeface="+mn-lt"/>
              </a:rPr>
              <a:t>allevents</a:t>
            </a:r>
            <a:r>
              <a:rPr lang="en-GB" sz="800" dirty="0">
                <a:ea typeface="+mn-lt"/>
                <a:cs typeface="+mn-lt"/>
              </a:rPr>
              <a:t> which is a company where you can find events like arts, music, sports, parties around Swansea area and globally. (allevents.in/</a:t>
            </a:r>
            <a:r>
              <a:rPr lang="en-GB" sz="800" dirty="0" err="1">
                <a:ea typeface="+mn-lt"/>
                <a:cs typeface="+mn-lt"/>
              </a:rPr>
              <a:t>swansea</a:t>
            </a:r>
            <a:r>
              <a:rPr lang="en-GB" sz="800" dirty="0">
                <a:ea typeface="+mn-lt"/>
                <a:cs typeface="+mn-lt"/>
              </a:rPr>
              <a:t>)</a:t>
            </a:r>
          </a:p>
          <a:p>
            <a:endParaRPr lang="en-GB" sz="800" dirty="0">
              <a:ea typeface="+mn-lt"/>
              <a:cs typeface="+mn-lt"/>
            </a:endParaRPr>
          </a:p>
          <a:p>
            <a:pPr marL="285750" indent="-285750">
              <a:buFont typeface="Arial"/>
              <a:buChar char="•"/>
            </a:pPr>
            <a:r>
              <a:rPr lang="en-GB" sz="800" dirty="0">
                <a:ea typeface="+mn-lt"/>
                <a:cs typeface="+mn-lt"/>
              </a:rPr>
              <a:t> The restaurant is providing a space open all day with a food hall, a bar, and a coffee shop. They provide a welcoming environment where start-ups and established companies can thrive. The setting was quite amusing, and it is not what you will be expecting in your typical bar and restaurant. As you walked through the door you can smell the brew from the coffee shop, and you will be welcomed by a relax and casual atmosphere.</a:t>
            </a:r>
          </a:p>
          <a:p>
            <a:endParaRPr lang="en-GB" sz="800" dirty="0">
              <a:ea typeface="+mn-lt"/>
              <a:cs typeface="+mn-lt"/>
            </a:endParaRPr>
          </a:p>
          <a:p>
            <a:pPr marL="285750" indent="-285750">
              <a:buFont typeface="Arial"/>
              <a:buChar char="•"/>
            </a:pPr>
            <a:r>
              <a:rPr lang="en-GB" sz="800" dirty="0">
                <a:ea typeface="+mn-lt"/>
                <a:cs typeface="+mn-lt"/>
              </a:rPr>
              <a:t>Founders and Co. is currently offering a variety of cuisines from different vendors like (Indian, Mexican, Italian and Street food) and there is also a bar and coffee shop that are based within the restaurant. The bar staff is the one who served the food within the whole vicinity.</a:t>
            </a:r>
          </a:p>
          <a:p>
            <a:endParaRPr lang="en-GB" sz="800" dirty="0">
              <a:ea typeface="+mn-lt"/>
              <a:cs typeface="+mn-lt"/>
            </a:endParaRPr>
          </a:p>
          <a:p>
            <a:pPr marL="285750" indent="-285750">
              <a:buFont typeface="Arial"/>
              <a:buChar char="•"/>
            </a:pPr>
            <a:r>
              <a:rPr lang="en-GB" sz="800" dirty="0">
                <a:ea typeface="+mn-lt"/>
                <a:cs typeface="+mn-lt"/>
              </a:rPr>
              <a:t>A new way of ordering your food is digitally through QR code. There are various types of menu deals all throughout the day. For example, Bottomless Brunch for £29.95 for 90 minutes with unlimited cocktails, Prosecco, and food. They also offer a lunch meal deal for £6 served between 12pm-3pm. (Sample order using QR code) The food price is within £5-£15 for main meals. The price range is reasonable for its portion, it can be argued that it is targeted to students and average income earners. </a:t>
            </a:r>
          </a:p>
          <a:p>
            <a:endParaRPr lang="en-GB" sz="800" dirty="0">
              <a:ea typeface="+mn-lt"/>
              <a:cs typeface="+mn-lt"/>
            </a:endParaRPr>
          </a:p>
          <a:p>
            <a:pPr marL="285750" indent="-285750">
              <a:buFont typeface="Arial"/>
              <a:buChar char="•"/>
            </a:pPr>
            <a:r>
              <a:rPr lang="en-GB" sz="800" dirty="0">
                <a:ea typeface="+mn-lt"/>
                <a:cs typeface="+mn-lt"/>
              </a:rPr>
              <a:t>The most expensive wine is £27 per bottle, which is in comparison to other bars within the area, it is quite similar. The company claims that the Food Hall is filled with artisanal delights, their bar is stocked with local drinks to die for- all curated by the finest home grown from South Wales talent. </a:t>
            </a:r>
          </a:p>
          <a:p>
            <a:endParaRPr lang="en-GB" sz="800" dirty="0">
              <a:ea typeface="+mn-lt"/>
              <a:cs typeface="+mn-lt"/>
            </a:endParaRPr>
          </a:p>
          <a:p>
            <a:pPr marL="285750" indent="-285750">
              <a:buFont typeface="Arial"/>
              <a:buChar char="•"/>
            </a:pPr>
            <a:r>
              <a:rPr lang="en-GB" sz="800" dirty="0">
                <a:ea typeface="+mn-lt"/>
                <a:cs typeface="+mn-lt"/>
              </a:rPr>
              <a:t>They provide a secure, entertaining atmosphere for workspace and events while supporting and recognising our local businesses and giving them a platform to display their abilities. In order to provide their guests with the best value. Founders &amp; Co. offers a monthly workspace subscription. They also present a range of activities, such as Life Drawing, Baby Loving Group, Creative Writing, Yoga, Essential Oils Workshops and many more. (revolutionbarsgroup.com) </a:t>
            </a:r>
          </a:p>
          <a:p>
            <a:r>
              <a:rPr lang="en-GB" sz="800" dirty="0" err="1">
                <a:ea typeface="+mn-lt"/>
                <a:cs typeface="+mn-lt"/>
              </a:rPr>
              <a:t>Holliberries</a:t>
            </a:r>
            <a:endParaRPr lang="en-GB" sz="800" dirty="0">
              <a:ea typeface="+mn-lt"/>
              <a:cs typeface="+mn-lt"/>
            </a:endParaRPr>
          </a:p>
          <a:p>
            <a:r>
              <a:rPr lang="en-GB" sz="800" dirty="0">
                <a:ea typeface="+mn-lt"/>
                <a:cs typeface="+mn-lt"/>
              </a:rPr>
              <a:t>Bubbles and bags Workshop</a:t>
            </a:r>
          </a:p>
          <a:p>
            <a:r>
              <a:rPr lang="en-GB" sz="800" dirty="0">
                <a:ea typeface="+mn-lt"/>
                <a:cs typeface="+mn-lt"/>
              </a:rPr>
              <a:t>£46 included 1 drink Learn how to create your own leather clutch bag on Mothers Day!</a:t>
            </a:r>
          </a:p>
          <a:p>
            <a:r>
              <a:rPr lang="en-GB" sz="800" dirty="0">
                <a:ea typeface="+mn-lt"/>
                <a:cs typeface="+mn-lt"/>
              </a:rPr>
              <a:t>Founders and Co. Swansea</a:t>
            </a:r>
          </a:p>
          <a:p>
            <a:r>
              <a:rPr lang="en-GB" sz="800" dirty="0">
                <a:ea typeface="+mn-lt"/>
                <a:cs typeface="+mn-lt"/>
              </a:rPr>
              <a:t>(Sample Activities)</a:t>
            </a:r>
          </a:p>
          <a:p>
            <a:endParaRPr lang="en-GB" sz="800" dirty="0">
              <a:ea typeface="+mn-lt"/>
              <a:cs typeface="+mn-lt"/>
            </a:endParaRPr>
          </a:p>
          <a:p>
            <a:pPr marL="285750" indent="-285750">
              <a:buFont typeface="Arial"/>
              <a:buChar char="•"/>
            </a:pPr>
            <a:r>
              <a:rPr lang="en-GB" sz="800" dirty="0">
                <a:ea typeface="+mn-lt"/>
                <a:cs typeface="+mn-lt"/>
              </a:rPr>
              <a:t>According to </a:t>
            </a:r>
            <a:r>
              <a:rPr lang="en-GB" sz="800" dirty="0" err="1">
                <a:ea typeface="+mn-lt"/>
                <a:cs typeface="+mn-lt"/>
              </a:rPr>
              <a:t>modernrestaurantmanagement</a:t>
            </a:r>
            <a:r>
              <a:rPr lang="en-GB" sz="800" dirty="0">
                <a:ea typeface="+mn-lt"/>
                <a:cs typeface="+mn-lt"/>
              </a:rPr>
              <a:t>, Reviews are now essential to a restaurant's performance because every restaurant owner is aware that positive ratings can increase their popularity and profitability, while negative ones can even lead to the closure of a business. Because of this, it is critical for restaurateurs to comprehend the effects of review websites like Yelp and Trip Advisors, Google and how they affect a company's success or failure. Trip advisor 4.5 out 5 based on 250 reviews Google Review 4.5 out of 5 based on 247 (restaurantguru.com).</a:t>
            </a:r>
            <a:r>
              <a:rPr lang="en-US" sz="800" dirty="0">
                <a:ea typeface="+mn-lt"/>
                <a:cs typeface="+mn-lt"/>
              </a:rPr>
              <a:t> #7 of 384 </a:t>
            </a:r>
            <a:r>
              <a:rPr lang="en-US" sz="800" u="sng" dirty="0">
                <a:ea typeface="+mn-lt"/>
                <a:cs typeface="+mn-lt"/>
                <a:hlinkClick r:id="rId2"/>
              </a:rPr>
              <a:t>Restaurants in Swansea</a:t>
            </a:r>
            <a:r>
              <a:rPr lang="en-GB" sz="800" dirty="0">
                <a:ea typeface="+mn-lt"/>
                <a:cs typeface="+mn-lt"/>
              </a:rPr>
              <a:t> ( most of the positive review is based on Ambience and food )(negative review on service (QR code)) A restaurant can benefit from reviews if they can raise their ranking even one star on a scale of one to five. This increases the likelihood that the restaurant will be fully booked during prime dining hours. (modernrestaurantmanagement.com)</a:t>
            </a:r>
          </a:p>
          <a:p>
            <a:endParaRPr lang="en-GB" sz="800" dirty="0">
              <a:ea typeface="+mn-lt"/>
              <a:cs typeface="+mn-lt"/>
            </a:endParaRPr>
          </a:p>
          <a:p>
            <a:pPr marL="285750" indent="-285750">
              <a:buFont typeface="Arial"/>
              <a:buChar char="•"/>
            </a:pPr>
            <a:r>
              <a:rPr lang="en-GB" sz="800" dirty="0">
                <a:ea typeface="+mn-lt"/>
                <a:cs typeface="+mn-lt"/>
              </a:rPr>
              <a:t>One of the most important things to consider when dining out always look at the food hygiene ratings of the restaurant. Prior to visiting you can check </a:t>
            </a:r>
            <a:r>
              <a:rPr lang="en-GB" sz="800" dirty="0" err="1">
                <a:ea typeface="+mn-lt"/>
                <a:cs typeface="+mn-lt"/>
              </a:rPr>
              <a:t>Scoreonthedoors</a:t>
            </a:r>
            <a:r>
              <a:rPr lang="en-GB" sz="800" dirty="0">
                <a:ea typeface="+mn-lt"/>
                <a:cs typeface="+mn-lt"/>
              </a:rPr>
              <a:t> website which is an organization looking after businesses to ensure that they comply on food hygiene regulations. It not just the food and ambiance that we are just looking at, but it is important how they run their businesses, is it safe? Is the hygiene being up to the standard? They are now giving an award to those who consecutively achieved the highest ratings called Elite Award. Consumers can have a confidence that in the Elite food businesses have a consistent hygiene record.  In the UK, food safety and food hygiene are managed by the Food Standards Agency (FSA). It collaborates with local authorities to enact laws governing food safety, and its employees work at meat processing facilities to ensure that standards are being met. The food standard agency who inspected the restaurant last 19 of August 2021. The rating given to the restaurant was 5 which is the highest ratings given to a restaurant through food hygiene regulations. If restaurant don’t adhere to the regulations, it can be costly and could lead to loss of the business. (FSA.gov.uk)</a:t>
            </a:r>
          </a:p>
          <a:p>
            <a:endParaRPr lang="en-GB" sz="800" dirty="0">
              <a:ea typeface="+mn-lt"/>
              <a:cs typeface="+mn-lt"/>
            </a:endParaRPr>
          </a:p>
          <a:p>
            <a:pPr marL="285750" indent="-285750">
              <a:buFont typeface="Arial"/>
              <a:buChar char="•"/>
            </a:pPr>
            <a:r>
              <a:rPr lang="en-GB" sz="800" dirty="0">
                <a:ea typeface="+mn-lt"/>
                <a:cs typeface="+mn-lt"/>
              </a:rPr>
              <a:t>Findings: Overall my experience were both positive on 2 occasions. The concept is unique and refreshing to hospitality industry, the restaurant offers value for money compared to other businesses around the area. The food quality is consistent however during busy times. It could be overcrowded and noisy not providing relax environment for diners with children.  The following things can be improved on ( such as QR Code): QR Code has becoming popular option for most restaurants however this is not favourable for non-digital savvy. It was not approach or supported how to order (can be daunting/confusing) especially for 1st time diner, although iPad can be provided it will be much easier if there is FOH all the time so that it can be explained. Experienced can be improved based on service. </a:t>
            </a:r>
          </a:p>
          <a:p>
            <a:r>
              <a:rPr lang="en-GB" sz="800" dirty="0">
                <a:ea typeface="+mn-lt"/>
                <a:cs typeface="+mn-lt"/>
              </a:rPr>
              <a:t> In Hospitality Industry: We are not just paying for the food to satisfy our pallet but for the whole experience to satisfy our soul!</a:t>
            </a:r>
          </a:p>
          <a:p>
            <a:endParaRPr lang="en-GB" sz="800" dirty="0">
              <a:ea typeface="+mn-lt"/>
              <a:cs typeface="+mn-lt"/>
            </a:endParaRPr>
          </a:p>
          <a:p>
            <a:endParaRPr lang="en-GB" sz="800" dirty="0">
              <a:ea typeface="+mn-lt"/>
              <a:cs typeface="+mn-lt"/>
            </a:endParaRPr>
          </a:p>
        </p:txBody>
      </p:sp>
    </p:spTree>
    <p:extLst>
      <p:ext uri="{BB962C8B-B14F-4D97-AF65-F5344CB8AC3E}">
        <p14:creationId xmlns:p14="http://schemas.microsoft.com/office/powerpoint/2010/main" val="41184245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109</cp:revision>
  <dcterms:created xsi:type="dcterms:W3CDTF">2023-03-06T16:13:58Z</dcterms:created>
  <dcterms:modified xsi:type="dcterms:W3CDTF">2023-03-06T16:35:00Z</dcterms:modified>
</cp:coreProperties>
</file>