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48" r:id="rId1"/>
  </p:sldMasterIdLst>
  <p:notesMasterIdLst>
    <p:notesMasterId r:id="rId23"/>
  </p:notesMasterIdLst>
  <p:sldIdLst>
    <p:sldId id="256" r:id="rId2"/>
    <p:sldId id="276" r:id="rId3"/>
    <p:sldId id="277" r:id="rId4"/>
    <p:sldId id="278" r:id="rId5"/>
    <p:sldId id="279" r:id="rId6"/>
    <p:sldId id="271" r:id="rId7"/>
    <p:sldId id="273" r:id="rId8"/>
    <p:sldId id="291" r:id="rId9"/>
    <p:sldId id="275" r:id="rId10"/>
    <p:sldId id="280" r:id="rId11"/>
    <p:sldId id="281" r:id="rId12"/>
    <p:sldId id="282" r:id="rId13"/>
    <p:sldId id="283" r:id="rId14"/>
    <p:sldId id="284" r:id="rId15"/>
    <p:sldId id="287" r:id="rId16"/>
    <p:sldId id="286" r:id="rId17"/>
    <p:sldId id="290" r:id="rId18"/>
    <p:sldId id="289" r:id="rId19"/>
    <p:sldId id="288" r:id="rId20"/>
    <p:sldId id="268" r:id="rId21"/>
    <p:sldId id="26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87" d="100"/>
          <a:sy n="87" d="100"/>
        </p:scale>
        <p:origin x="-246" y="-8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CB2CB2-C824-45C3-9AB2-837452FAEC1C}" type="datetimeFigureOut">
              <a:rPr lang="en-GB" smtClean="0"/>
              <a:t>17/10/2017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9D4A824-9FC2-49D3-9076-4B7062201F90}" type="slidenum">
              <a:rPr lang="en-GB" smtClean="0"/>
              <a:t>‹#›</a:t>
            </a:fld>
            <a:endParaRPr lang="en-GB"/>
          </a:p>
        </p:txBody>
      </p:sp>
    </p:spTree>
    <p:extLst>
      <p:ext uri="{BB962C8B-B14F-4D97-AF65-F5344CB8AC3E}">
        <p14:creationId xmlns:p14="http://schemas.microsoft.com/office/powerpoint/2010/main" val="3345794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 rescheduled:</a:t>
            </a:r>
            <a:r>
              <a:rPr lang="en-GB" baseline="0" dirty="0"/>
              <a:t> last week before Easter (some of you will be in Italy anyway). Should be on Friday 31</a:t>
            </a:r>
            <a:r>
              <a:rPr lang="en-GB" baseline="30000" dirty="0"/>
              <a:t>st</a:t>
            </a:r>
            <a:r>
              <a:rPr lang="en-GB" baseline="0" dirty="0"/>
              <a:t> March, now on Tuesday 28</a:t>
            </a:r>
            <a:r>
              <a:rPr lang="en-GB" baseline="30000" dirty="0"/>
              <a:t>th</a:t>
            </a:r>
            <a:r>
              <a:rPr lang="en-GB" baseline="0" dirty="0"/>
              <a:t> March, 9am – 12pm, so you can all leave on Friday if you’re going away for Easter and you don’t have other lectures.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a:t>
            </a:fld>
            <a:endParaRPr lang="en-GB"/>
          </a:p>
        </p:txBody>
      </p:sp>
    </p:spTree>
    <p:extLst>
      <p:ext uri="{BB962C8B-B14F-4D97-AF65-F5344CB8AC3E}">
        <p14:creationId xmlns:p14="http://schemas.microsoft.com/office/powerpoint/2010/main" val="25506802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we individualise the soldier? This involves using</a:t>
            </a:r>
            <a:r>
              <a:rPr lang="en-GB" baseline="0" dirty="0"/>
              <a:t> a wide variety of evidence</a:t>
            </a:r>
            <a:r>
              <a:rPr lang="en-GB" baseline="0" dirty="0" smtClean="0"/>
              <a:t>.</a:t>
            </a:r>
          </a:p>
          <a:p>
            <a:endParaRPr lang="en-GB" baseline="0" dirty="0" smtClean="0"/>
          </a:p>
          <a:p>
            <a:r>
              <a:rPr lang="en-GB" baseline="0" dirty="0" smtClean="0"/>
              <a:t>Some of what we’ll look at here taps into theoretical ideas around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2</a:t>
            </a:fld>
            <a:endParaRPr lang="en-GB"/>
          </a:p>
        </p:txBody>
      </p:sp>
    </p:spTree>
    <p:extLst>
      <p:ext uri="{BB962C8B-B14F-4D97-AF65-F5344CB8AC3E}">
        <p14:creationId xmlns:p14="http://schemas.microsoft.com/office/powerpoint/2010/main" val="3856396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Notice standard bearers</a:t>
            </a:r>
            <a:r>
              <a:rPr lang="en-GB" baseline="0" dirty="0"/>
              <a:t> on right, and trees in background. </a:t>
            </a:r>
          </a:p>
          <a:p>
            <a:endParaRPr lang="en-GB" baseline="0" dirty="0"/>
          </a:p>
          <a:p>
            <a:r>
              <a:rPr lang="en-GB" baseline="0" dirty="0"/>
              <a:t>Making large crowds by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3</a:t>
            </a:fld>
            <a:endParaRPr lang="en-GB"/>
          </a:p>
        </p:txBody>
      </p:sp>
    </p:spTree>
    <p:extLst>
      <p:ext uri="{BB962C8B-B14F-4D97-AF65-F5344CB8AC3E}">
        <p14:creationId xmlns:p14="http://schemas.microsoft.com/office/powerpoint/2010/main" val="3102251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think</a:t>
            </a:r>
            <a:r>
              <a:rPr lang="en-GB" baseline="0" dirty="0"/>
              <a:t> Trajan’s Column is where a lot of Hollywood gets inspiration from. </a:t>
            </a:r>
          </a:p>
        </p:txBody>
      </p:sp>
      <p:sp>
        <p:nvSpPr>
          <p:cNvPr id="4" name="Slide Number Placeholder 3"/>
          <p:cNvSpPr>
            <a:spLocks noGrp="1"/>
          </p:cNvSpPr>
          <p:nvPr>
            <p:ph type="sldNum" sz="quarter" idx="10"/>
          </p:nvPr>
        </p:nvSpPr>
        <p:spPr/>
        <p:txBody>
          <a:bodyPr/>
          <a:lstStyle/>
          <a:p>
            <a:fld id="{29D4A824-9FC2-49D3-9076-4B7062201F90}" type="slidenum">
              <a:rPr lang="en-GB" smtClean="0"/>
              <a:t>4</a:t>
            </a:fld>
            <a:endParaRPr lang="en-GB"/>
          </a:p>
        </p:txBody>
      </p:sp>
    </p:spTree>
    <p:extLst>
      <p:ext uri="{BB962C8B-B14F-4D97-AF65-F5344CB8AC3E}">
        <p14:creationId xmlns:p14="http://schemas.microsoft.com/office/powerpoint/2010/main" val="25303059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Onasander</a:t>
            </a:r>
            <a:r>
              <a:rPr lang="en-GB" baseline="0" dirty="0"/>
              <a:t>, generally dated 1</a:t>
            </a:r>
            <a:r>
              <a:rPr lang="en-GB" baseline="30000" dirty="0"/>
              <a:t>st</a:t>
            </a:r>
            <a:r>
              <a:rPr lang="en-GB" baseline="0" dirty="0"/>
              <a:t> cent CE author writing treatise on generalship. </a:t>
            </a:r>
            <a:endParaRPr lang="en-GB" dirty="0"/>
          </a:p>
          <a:p>
            <a:endParaRPr lang="en-GB" dirty="0"/>
          </a:p>
          <a:p>
            <a:r>
              <a:rPr lang="en-GB" dirty="0"/>
              <a:t>Context:</a:t>
            </a:r>
            <a:r>
              <a:rPr lang="en-GB" baseline="0" dirty="0"/>
              <a:t> this is the final battle scene from quite a famous film depicting the rebellion of Spartacus </a:t>
            </a:r>
          </a:p>
          <a:p>
            <a:endParaRPr lang="en-GB" baseline="0" dirty="0"/>
          </a:p>
          <a:p>
            <a:r>
              <a:rPr lang="en-GB" baseline="0" dirty="0"/>
              <a:t>Notice the uniformity of the Roman army, commanded by Crassus, compared to Spartacus’ army.</a:t>
            </a:r>
          </a:p>
          <a:p>
            <a:endParaRPr lang="en-GB" baseline="0" dirty="0"/>
          </a:p>
          <a:p>
            <a:r>
              <a:rPr lang="en-GB" baseline="0" dirty="0"/>
              <a:t>Romans all have the same equipment, same shields, same design on the shields. Spartacus’ army is quite mismatched.   </a:t>
            </a:r>
          </a:p>
          <a:p>
            <a:endParaRPr lang="en-GB" baseline="0" dirty="0"/>
          </a:p>
          <a:p>
            <a:r>
              <a:rPr lang="en-GB" baseline="0" dirty="0"/>
              <a:t>Focus on the protagonists in the film: the commanders. </a:t>
            </a:r>
          </a:p>
          <a:p>
            <a:endParaRPr lang="en-GB" baseline="0" dirty="0"/>
          </a:p>
          <a:p>
            <a:r>
              <a:rPr lang="en-GB" baseline="0" dirty="0"/>
              <a:t>Couple of cinematic tricks here: reflecting the sun off the Roman shields, and looping to make numbers seem bigger. </a:t>
            </a:r>
          </a:p>
          <a:p>
            <a:endParaRPr lang="en-GB" baseline="0" dirty="0"/>
          </a:p>
          <a:p>
            <a:r>
              <a:rPr lang="en-GB" baseline="0" dirty="0"/>
              <a:t>Blocks of troops moving as one: reminder of Rome: Total War games?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5</a:t>
            </a:fld>
            <a:endParaRPr lang="en-GB"/>
          </a:p>
        </p:txBody>
      </p:sp>
    </p:spTree>
    <p:extLst>
      <p:ext uri="{BB962C8B-B14F-4D97-AF65-F5344CB8AC3E}">
        <p14:creationId xmlns:p14="http://schemas.microsoft.com/office/powerpoint/2010/main" val="2691365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might have had</a:t>
            </a:r>
            <a:r>
              <a:rPr lang="en-GB" baseline="0" dirty="0"/>
              <a:t> some equipment on them, particularly items with high monitory or sentimental value (stuff passed down), but the bulky/heavy stuff stored away. </a:t>
            </a:r>
            <a:endParaRPr lang="en-GB" dirty="0"/>
          </a:p>
          <a:p>
            <a:endParaRPr lang="en-GB" dirty="0"/>
          </a:p>
          <a:p>
            <a:r>
              <a:rPr lang="en-GB" dirty="0"/>
              <a:t>Almost like school, with your name</a:t>
            </a:r>
            <a:r>
              <a:rPr lang="en-GB" baseline="0" dirty="0"/>
              <a:t> written on the equipment. Often thought that soldier’s themselves did it, especially where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6</a:t>
            </a:fld>
            <a:endParaRPr lang="en-GB"/>
          </a:p>
        </p:txBody>
      </p:sp>
    </p:spTree>
    <p:extLst>
      <p:ext uri="{BB962C8B-B14F-4D97-AF65-F5344CB8AC3E}">
        <p14:creationId xmlns:p14="http://schemas.microsoft.com/office/powerpoint/2010/main" val="31564269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at some of the actual inscriptions. I don’t faithfully reproduce the</a:t>
            </a:r>
            <a:r>
              <a:rPr lang="en-GB" baseline="0" dirty="0"/>
              <a:t> actual text, have a look in MacMullan’s article for that. </a:t>
            </a:r>
            <a:endParaRPr lang="en-GB" dirty="0"/>
          </a:p>
          <a:p>
            <a:endParaRPr lang="en-GB" dirty="0"/>
          </a:p>
          <a:p>
            <a:r>
              <a:rPr lang="en-GB" dirty="0"/>
              <a:t>Number 41, a helmet, dated to 1</a:t>
            </a:r>
            <a:r>
              <a:rPr lang="en-GB" baseline="30000" dirty="0"/>
              <a:t>st</a:t>
            </a:r>
            <a:r>
              <a:rPr lang="en-GB" dirty="0"/>
              <a:t> cent CE</a:t>
            </a:r>
            <a:r>
              <a:rPr lang="en-GB" baseline="0" dirty="0"/>
              <a:t> found near </a:t>
            </a:r>
            <a:r>
              <a:rPr lang="en-GB" baseline="0" dirty="0" err="1"/>
              <a:t>Nijmegan</a:t>
            </a:r>
            <a:r>
              <a:rPr lang="en-GB" baseline="0" dirty="0"/>
              <a:t>, in modern Holland. It is near the river Waal, which connects to the traditional Rhine frontier. This</a:t>
            </a:r>
            <a:r>
              <a:rPr lang="en-GB" dirty="0"/>
              <a:t> shows two different names; they are on different parts of the helmet. Shows</a:t>
            </a:r>
            <a:r>
              <a:rPr lang="en-GB" baseline="0" dirty="0"/>
              <a:t> use by more than one soldier. </a:t>
            </a:r>
          </a:p>
          <a:p>
            <a:endParaRPr lang="en-GB" baseline="0" dirty="0"/>
          </a:p>
          <a:p>
            <a:r>
              <a:rPr lang="en-GB" dirty="0"/>
              <a:t>Number</a:t>
            </a:r>
            <a:r>
              <a:rPr lang="en-GB" baseline="0" dirty="0"/>
              <a:t> 62: on sword found in southern (what is today) Norway. The text itself is rather difficult to make out, but it’s the location that is interesting in this case… were the Romans in Norway? There are quite a lot of similar finds in the area.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7</a:t>
            </a:fld>
            <a:endParaRPr lang="en-GB"/>
          </a:p>
        </p:txBody>
      </p:sp>
    </p:spTree>
    <p:extLst>
      <p:ext uri="{BB962C8B-B14F-4D97-AF65-F5344CB8AC3E}">
        <p14:creationId xmlns:p14="http://schemas.microsoft.com/office/powerpoint/2010/main" val="12144513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individual has been labelled a ‘soldier’ by one scholar, but others dispute this. Richard Osgood goes as far as to say this individual would be considered a soldier if they had been found in Roman Britain, where there were and still are an abundance of Roman military forts dotted around the countryside. </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The fact that this individual was found with some military equipment, but not the full kit (whatever that was) we would expect to see in a battlefield context, has sparked much debate over the profession of this individual.   </a:t>
            </a:r>
            <a:endParaRPr lang="en-GB" dirty="0" smtClean="0"/>
          </a:p>
          <a:p>
            <a:endParaRPr lang="en-GB" baseline="0" dirty="0" smtClean="0"/>
          </a:p>
          <a:p>
            <a:r>
              <a:rPr lang="en-GB" baseline="0" dirty="0" smtClean="0"/>
              <a:t>The debate </a:t>
            </a:r>
            <a:r>
              <a:rPr lang="en-GB" baseline="0" dirty="0" err="1" smtClean="0"/>
              <a:t>centers</a:t>
            </a:r>
            <a:r>
              <a:rPr lang="en-GB" baseline="0" dirty="0" smtClean="0"/>
              <a:t> around the label of his profession – based on the debate whether there was or wasn’t a military presence close by. The point is he still seems to require a label though. </a:t>
            </a:r>
          </a:p>
          <a:p>
            <a:endParaRPr lang="en-GB" baseline="0" dirty="0" smtClean="0"/>
          </a:p>
        </p:txBody>
      </p:sp>
      <p:sp>
        <p:nvSpPr>
          <p:cNvPr id="4" name="Slide Number Placeholder 3"/>
          <p:cNvSpPr>
            <a:spLocks noGrp="1"/>
          </p:cNvSpPr>
          <p:nvPr>
            <p:ph type="sldNum" sz="quarter" idx="10"/>
          </p:nvPr>
        </p:nvSpPr>
        <p:spPr/>
        <p:txBody>
          <a:bodyPr/>
          <a:lstStyle/>
          <a:p>
            <a:fld id="{29D4A824-9FC2-49D3-9076-4B7062201F90}" type="slidenum">
              <a:rPr lang="en-GB" smtClean="0"/>
              <a:t>8</a:t>
            </a:fld>
            <a:endParaRPr lang="en-GB"/>
          </a:p>
        </p:txBody>
      </p:sp>
    </p:spTree>
    <p:extLst>
      <p:ext uri="{BB962C8B-B14F-4D97-AF65-F5344CB8AC3E}">
        <p14:creationId xmlns:p14="http://schemas.microsoft.com/office/powerpoint/2010/main" val="35995738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extract from</a:t>
            </a:r>
            <a:r>
              <a:rPr lang="en-GB" baseline="0" dirty="0"/>
              <a:t> Vegetius backs up the epigraphic evidence, and vice-versa, although fewer shields survive than metal items. </a:t>
            </a:r>
          </a:p>
        </p:txBody>
      </p:sp>
      <p:sp>
        <p:nvSpPr>
          <p:cNvPr id="4" name="Slide Number Placeholder 3"/>
          <p:cNvSpPr>
            <a:spLocks noGrp="1"/>
          </p:cNvSpPr>
          <p:nvPr>
            <p:ph type="sldNum" sz="quarter" idx="10"/>
          </p:nvPr>
        </p:nvSpPr>
        <p:spPr/>
        <p:txBody>
          <a:bodyPr/>
          <a:lstStyle/>
          <a:p>
            <a:fld id="{29D4A824-9FC2-49D3-9076-4B7062201F90}" type="slidenum">
              <a:rPr lang="en-GB" smtClean="0"/>
              <a:t>9</a:t>
            </a:fld>
            <a:endParaRPr lang="en-GB"/>
          </a:p>
        </p:txBody>
      </p:sp>
    </p:spTree>
    <p:extLst>
      <p:ext uri="{BB962C8B-B14F-4D97-AF65-F5344CB8AC3E}">
        <p14:creationId xmlns:p14="http://schemas.microsoft.com/office/powerpoint/2010/main" val="1079062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a:t>
            </a:r>
            <a:r>
              <a:rPr lang="en-GB" baseline="0" dirty="0"/>
              <a:t> Jewish War takes place in Hadrian’s reign, not the famous one described in Josephus. </a:t>
            </a:r>
          </a:p>
          <a:p>
            <a:endParaRPr lang="en-GB" baseline="0" dirty="0"/>
          </a:p>
          <a:p>
            <a:r>
              <a:rPr lang="en-GB" baseline="0" dirty="0"/>
              <a:t>Romans apparently using weapons made in the region by locals, and locally sourced material.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10</a:t>
            </a:fld>
            <a:endParaRPr lang="en-GB"/>
          </a:p>
        </p:txBody>
      </p:sp>
    </p:spTree>
    <p:extLst>
      <p:ext uri="{BB962C8B-B14F-4D97-AF65-F5344CB8AC3E}">
        <p14:creationId xmlns:p14="http://schemas.microsoft.com/office/powerpoint/2010/main" val="26457513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Ancient sources such as Livy (writing in 1</a:t>
            </a:r>
            <a:r>
              <a:rPr lang="en-GB" baseline="30000" dirty="0"/>
              <a:t>st</a:t>
            </a:r>
            <a:r>
              <a:rPr lang="en-GB" dirty="0"/>
              <a:t> cent BCE) here</a:t>
            </a:r>
            <a:r>
              <a:rPr lang="en-GB" baseline="0" dirty="0"/>
              <a:t> demonstrates that there was some kind of need to distinguish individuals on the battle field. </a:t>
            </a:r>
            <a:endParaRPr lang="en-GB" dirty="0"/>
          </a:p>
          <a:p>
            <a:endParaRPr lang="en-GB" dirty="0"/>
          </a:p>
          <a:p>
            <a:r>
              <a:rPr lang="en-GB" dirty="0"/>
              <a:t>Confusion over battle honours since</a:t>
            </a:r>
            <a:r>
              <a:rPr lang="en-GB" baseline="0" dirty="0"/>
              <a:t> they were indistinguishable? They are from different sections of military too; one a </a:t>
            </a:r>
            <a:r>
              <a:rPr lang="en-GB" baseline="0" dirty="0" err="1"/>
              <a:t>centurian</a:t>
            </a:r>
            <a:r>
              <a:rPr lang="en-GB" baseline="0" dirty="0"/>
              <a:t>, the other a ‘marine’.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11</a:t>
            </a:fld>
            <a:endParaRPr lang="en-GB"/>
          </a:p>
        </p:txBody>
      </p:sp>
    </p:spTree>
    <p:extLst>
      <p:ext uri="{BB962C8B-B14F-4D97-AF65-F5344CB8AC3E}">
        <p14:creationId xmlns:p14="http://schemas.microsoft.com/office/powerpoint/2010/main" val="9246323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a:t>
            </a:r>
            <a:r>
              <a:rPr lang="en-GB" baseline="0" dirty="0"/>
              <a:t> have a look at a bit of archaeology just now, looking at the settlement of Dura-</a:t>
            </a:r>
            <a:r>
              <a:rPr lang="en-GB" baseline="0" dirty="0" err="1"/>
              <a:t>Europos</a:t>
            </a:r>
            <a:r>
              <a:rPr lang="en-GB" baseline="0" dirty="0"/>
              <a:t>. </a:t>
            </a:r>
            <a:endParaRPr lang="en-GB" dirty="0"/>
          </a:p>
          <a:p>
            <a:endParaRPr lang="en-GB" dirty="0"/>
          </a:p>
          <a:p>
            <a:r>
              <a:rPr lang="en-GB" dirty="0"/>
              <a:t>Like Priene,</a:t>
            </a:r>
            <a:r>
              <a:rPr lang="en-GB" baseline="0" dirty="0"/>
              <a:t> Dura-</a:t>
            </a:r>
            <a:r>
              <a:rPr lang="en-GB" baseline="0" dirty="0" err="1"/>
              <a:t>Europos</a:t>
            </a:r>
            <a:r>
              <a:rPr lang="en-GB" baseline="0" dirty="0"/>
              <a:t> is a brilliant example of an ancient city because it is untouched, so there are no layers to dig through to get to the Roman and Parthian stratigraphy. </a:t>
            </a:r>
          </a:p>
          <a:p>
            <a:endParaRPr lang="en-GB" baseline="0" dirty="0"/>
          </a:p>
          <a:p>
            <a:r>
              <a:rPr lang="en-GB" baseline="0" dirty="0"/>
              <a:t>Quite a potted history, various cultures over time, epitomises this cultural transference between east and west, with Hellenistic, Parthian, and Roman influences.  </a:t>
            </a:r>
          </a:p>
          <a:p>
            <a:endParaRPr lang="en-GB" baseline="0" dirty="0"/>
          </a:p>
          <a:p>
            <a:r>
              <a:rPr lang="en-GB" baseline="0" dirty="0"/>
              <a:t>Sometimes called ‘Pompeii of the east’ due to the rich archaeological findings there. </a:t>
            </a:r>
          </a:p>
          <a:p>
            <a:endParaRPr lang="en-GB" baseline="0" dirty="0"/>
          </a:p>
          <a:p>
            <a:r>
              <a:rPr lang="en-GB" baseline="0" dirty="0"/>
              <a:t>It’s a very interesting case study to use as an example of siege warfare; I didn’t use it just in case anyone wants to do it for their essay question.  </a:t>
            </a:r>
          </a:p>
          <a:p>
            <a:endParaRPr lang="en-GB" baseline="0" dirty="0"/>
          </a:p>
        </p:txBody>
      </p:sp>
      <p:sp>
        <p:nvSpPr>
          <p:cNvPr id="4" name="Slide Number Placeholder 3"/>
          <p:cNvSpPr>
            <a:spLocks noGrp="1"/>
          </p:cNvSpPr>
          <p:nvPr>
            <p:ph type="sldNum" sz="quarter" idx="10"/>
          </p:nvPr>
        </p:nvSpPr>
        <p:spPr/>
        <p:txBody>
          <a:bodyPr/>
          <a:lstStyle/>
          <a:p>
            <a:fld id="{29D4A824-9FC2-49D3-9076-4B7062201F90}" type="slidenum">
              <a:rPr lang="en-GB" smtClean="0"/>
              <a:t>12</a:t>
            </a:fld>
            <a:endParaRPr lang="en-GB"/>
          </a:p>
        </p:txBody>
      </p:sp>
    </p:spTree>
    <p:extLst>
      <p:ext uri="{BB962C8B-B14F-4D97-AF65-F5344CB8AC3E}">
        <p14:creationId xmlns:p14="http://schemas.microsoft.com/office/powerpoint/2010/main" val="39605054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all a bit of context,</a:t>
            </a:r>
            <a:r>
              <a:rPr lang="en-GB" baseline="0" dirty="0"/>
              <a:t> the city and the river Euphrates behind. </a:t>
            </a:r>
          </a:p>
          <a:p>
            <a:endParaRPr lang="en-GB" baseline="0" dirty="0"/>
          </a:p>
          <a:p>
            <a:r>
              <a:rPr lang="en-GB" baseline="0" dirty="0"/>
              <a:t>First excavated in 1920s and 30s by British/French teams, little activity from 30s until 80s, when excavations reopened. Simon James one of the leading archaeologists on the site recently, but the site was looted by ISIS a couple of years ago and teams are unsure when they will be able to return.  </a:t>
            </a:r>
          </a:p>
          <a:p>
            <a:endParaRPr lang="en-GB" baseline="0" dirty="0"/>
          </a:p>
          <a:p>
            <a:r>
              <a:rPr lang="en-GB" baseline="0" dirty="0"/>
              <a:t>A lot of scholarship focuses on what is now called Tower 19 (point out)., where the remains of several figures have been found.  </a:t>
            </a:r>
          </a:p>
          <a:p>
            <a:endParaRPr lang="en-GB" baseline="0" dirty="0"/>
          </a:p>
          <a:p>
            <a:r>
              <a:rPr lang="en-GB" baseline="0" dirty="0"/>
              <a:t>Incidentally, this is also an interesting example of garrisons; thought to be housed on the lower right, but it has been argued that houses throughout the urban centre were requisitioned/converted for military use. Which does contradict what I was saying a couple of weeks ago on garrisons.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13</a:t>
            </a:fld>
            <a:endParaRPr lang="en-GB"/>
          </a:p>
        </p:txBody>
      </p:sp>
    </p:spTree>
    <p:extLst>
      <p:ext uri="{BB962C8B-B14F-4D97-AF65-F5344CB8AC3E}">
        <p14:creationId xmlns:p14="http://schemas.microsoft.com/office/powerpoint/2010/main" val="28623192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Like siege of </a:t>
            </a:r>
            <a:r>
              <a:rPr lang="en-GB" dirty="0" err="1"/>
              <a:t>Lily</a:t>
            </a:r>
            <a:r>
              <a:rPr lang="en-GB" baseline="0" dirty="0" err="1"/>
              <a:t>baeum</a:t>
            </a:r>
            <a:r>
              <a:rPr lang="en-GB" baseline="0" dirty="0"/>
              <a:t>, there is evidence of Persians digging down to plant mines under the walls. </a:t>
            </a:r>
          </a:p>
          <a:p>
            <a:endParaRPr lang="en-GB" baseline="0" dirty="0"/>
          </a:p>
          <a:p>
            <a:r>
              <a:rPr lang="en-GB" baseline="0" dirty="0"/>
              <a:t>The important thing for us is that there are </a:t>
            </a:r>
            <a:r>
              <a:rPr lang="en-GB" baseline="0" dirty="0" smtClean="0"/>
              <a:t>several carcases </a:t>
            </a:r>
            <a:r>
              <a:rPr lang="en-GB" baseline="0" dirty="0"/>
              <a:t>of people underneath the tower, with personal items and some military equipment, which have been preserved in the dry heat. The carcases seem to have been tightly grouped together. It’s difficult to give numbers, since there are bits and pieces of several </a:t>
            </a:r>
            <a:r>
              <a:rPr lang="en-GB" baseline="0" dirty="0" err="1"/>
              <a:t>pple</a:t>
            </a:r>
            <a:r>
              <a:rPr lang="en-GB" baseline="0" dirty="0"/>
              <a:t>, but there seems to have been at least 6, and some estimate up to 20, lying in an area less than 2m long.   </a:t>
            </a:r>
          </a:p>
          <a:p>
            <a:endParaRPr lang="en-GB" baseline="0" dirty="0"/>
          </a:p>
          <a:p>
            <a:r>
              <a:rPr lang="en-GB" baseline="0" dirty="0"/>
              <a:t>In their attack, the Sassanid Persians seemed to pile up rubbish and set fire to it with a flammable substance, as per Aeneas </a:t>
            </a:r>
            <a:r>
              <a:rPr lang="en-GB" baseline="0" dirty="0" err="1"/>
              <a:t>Tacticus</a:t>
            </a:r>
            <a:r>
              <a:rPr lang="en-GB" baseline="0" dirty="0"/>
              <a:t>’ instructions. </a:t>
            </a:r>
          </a:p>
        </p:txBody>
      </p:sp>
      <p:sp>
        <p:nvSpPr>
          <p:cNvPr id="4" name="Slide Number Placeholder 3"/>
          <p:cNvSpPr>
            <a:spLocks noGrp="1"/>
          </p:cNvSpPr>
          <p:nvPr>
            <p:ph type="sldNum" sz="quarter" idx="10"/>
          </p:nvPr>
        </p:nvSpPr>
        <p:spPr/>
        <p:txBody>
          <a:bodyPr/>
          <a:lstStyle/>
          <a:p>
            <a:fld id="{29D4A824-9FC2-49D3-9076-4B7062201F90}" type="slidenum">
              <a:rPr lang="en-GB" smtClean="0"/>
              <a:t>14</a:t>
            </a:fld>
            <a:endParaRPr lang="en-GB"/>
          </a:p>
        </p:txBody>
      </p:sp>
    </p:spTree>
    <p:extLst>
      <p:ext uri="{BB962C8B-B14F-4D97-AF65-F5344CB8AC3E}">
        <p14:creationId xmlns:p14="http://schemas.microsoft.com/office/powerpoint/2010/main" val="107782897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figure was found in the tunnel with a sword hilt and helmet</a:t>
            </a:r>
            <a:r>
              <a:rPr lang="en-GB" baseline="0" dirty="0"/>
              <a:t> nearby. What is his identity?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15</a:t>
            </a:fld>
            <a:endParaRPr lang="en-GB"/>
          </a:p>
        </p:txBody>
      </p:sp>
    </p:spTree>
    <p:extLst>
      <p:ext uri="{BB962C8B-B14F-4D97-AF65-F5344CB8AC3E}">
        <p14:creationId xmlns:p14="http://schemas.microsoft.com/office/powerpoint/2010/main" val="5474652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Taking on board what you’ve read from Houle’s thesis, how would we go about identifying this figure? </a:t>
            </a:r>
          </a:p>
          <a:p>
            <a:endParaRPr lang="en-GB" dirty="0"/>
          </a:p>
          <a:p>
            <a:r>
              <a:rPr lang="en-GB" dirty="0"/>
              <a:t>Sword: where does</a:t>
            </a:r>
            <a:r>
              <a:rPr lang="en-GB" baseline="0" dirty="0"/>
              <a:t> jade come from? China. </a:t>
            </a:r>
          </a:p>
          <a:p>
            <a:endParaRPr lang="en-GB" baseline="0" dirty="0"/>
          </a:p>
          <a:p>
            <a:r>
              <a:rPr lang="en-GB" baseline="0" dirty="0"/>
              <a:t>Helmet looks similar to other Sassanid helmets found at least, can compare to helmets from other sites. </a:t>
            </a:r>
          </a:p>
          <a:p>
            <a:endParaRPr lang="en-GB" baseline="0" dirty="0"/>
          </a:p>
          <a:p>
            <a:r>
              <a:rPr lang="en-GB" baseline="0" dirty="0"/>
              <a:t>But, the mail he was wearing is similar to Roman mail of the period.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16</a:t>
            </a:fld>
            <a:endParaRPr lang="en-GB"/>
          </a:p>
        </p:txBody>
      </p:sp>
    </p:spTree>
    <p:extLst>
      <p:ext uri="{BB962C8B-B14F-4D97-AF65-F5344CB8AC3E}">
        <p14:creationId xmlns:p14="http://schemas.microsoft.com/office/powerpoint/2010/main" val="18530037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coin at the top depicts the emperor Valerian,</a:t>
            </a:r>
            <a:r>
              <a:rPr lang="en-GB" baseline="0" dirty="0"/>
              <a:t> who had a relatively long reign for the 3</a:t>
            </a:r>
            <a:r>
              <a:rPr lang="en-GB" baseline="30000" dirty="0"/>
              <a:t>rd</a:t>
            </a:r>
            <a:r>
              <a:rPr lang="en-GB" baseline="0" dirty="0"/>
              <a:t> century. The second coin, at the bottom, depicts emperor Gordian III, who was slightly earlier. </a:t>
            </a:r>
          </a:p>
          <a:p>
            <a:endParaRPr lang="en-GB" baseline="0" dirty="0"/>
          </a:p>
          <a:p>
            <a:r>
              <a:rPr lang="en-GB" baseline="0" dirty="0"/>
              <a:t>On the lower coin, the reverse is particularly interesting, where we appear to have a depiction of Abgar(</a:t>
            </a:r>
            <a:r>
              <a:rPr lang="en-GB" baseline="0" dirty="0" err="1"/>
              <a:t>os</a:t>
            </a:r>
            <a:r>
              <a:rPr lang="en-GB" baseline="0" dirty="0"/>
              <a:t>), the king of Mesopotamia. Compare the helmet shape. Direct link between the east and west here. </a:t>
            </a:r>
          </a:p>
          <a:p>
            <a:endParaRPr lang="en-GB" baseline="0" dirty="0"/>
          </a:p>
          <a:p>
            <a:r>
              <a:rPr lang="en-GB" baseline="0" dirty="0"/>
              <a:t>The former I bring up for interesting example of iconography, but the former gives us a </a:t>
            </a:r>
            <a:r>
              <a:rPr lang="en-GB" i="1" baseline="0" dirty="0"/>
              <a:t>terminus post </a:t>
            </a:r>
            <a:r>
              <a:rPr lang="en-GB" i="1" baseline="0" dirty="0" err="1"/>
              <a:t>quem</a:t>
            </a:r>
            <a:r>
              <a:rPr lang="en-GB" i="0" baseline="0" dirty="0"/>
              <a:t> (created after) of 253, and we have a </a:t>
            </a:r>
            <a:r>
              <a:rPr lang="en-GB" i="1" baseline="0" dirty="0"/>
              <a:t>terminus ante </a:t>
            </a:r>
            <a:r>
              <a:rPr lang="en-GB" i="1" baseline="0" dirty="0" err="1"/>
              <a:t>quem</a:t>
            </a:r>
            <a:r>
              <a:rPr lang="en-GB" i="1" baseline="0" dirty="0"/>
              <a:t> </a:t>
            </a:r>
            <a:r>
              <a:rPr lang="en-GB" i="0" baseline="0" dirty="0"/>
              <a:t>of 257. There are a surprising number of Valerian coins found in Dura-</a:t>
            </a:r>
            <a:r>
              <a:rPr lang="en-GB" i="0" baseline="0" dirty="0" err="1"/>
              <a:t>Europos</a:t>
            </a:r>
            <a:r>
              <a:rPr lang="en-GB" i="0" baseline="0" dirty="0"/>
              <a:t>, lots of money floating about the city towards the end. Possibly from the number of soldiers stationed there due to the Sassanid threat.  </a:t>
            </a:r>
            <a:r>
              <a:rPr lang="en-GB" i="1" baseline="0" dirty="0"/>
              <a:t>  </a:t>
            </a:r>
            <a:r>
              <a:rPr lang="en-GB" baseline="0" dirty="0"/>
              <a:t>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17</a:t>
            </a:fld>
            <a:endParaRPr lang="en-GB"/>
          </a:p>
        </p:txBody>
      </p:sp>
    </p:spTree>
    <p:extLst>
      <p:ext uri="{BB962C8B-B14F-4D97-AF65-F5344CB8AC3E}">
        <p14:creationId xmlns:p14="http://schemas.microsoft.com/office/powerpoint/2010/main" val="34263302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Examples of ‘traditional’ Roman shields,</a:t>
            </a:r>
            <a:r>
              <a:rPr lang="en-GB" baseline="0" dirty="0"/>
              <a:t> the </a:t>
            </a:r>
            <a:r>
              <a:rPr lang="en-GB" baseline="0" dirty="0" err="1"/>
              <a:t>scutum</a:t>
            </a:r>
            <a:r>
              <a:rPr lang="en-GB" baseline="0" dirty="0"/>
              <a:t>. Large, half round shields for use in defence.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18</a:t>
            </a:fld>
            <a:endParaRPr lang="en-GB"/>
          </a:p>
        </p:txBody>
      </p:sp>
    </p:spTree>
    <p:extLst>
      <p:ext uri="{BB962C8B-B14F-4D97-AF65-F5344CB8AC3E}">
        <p14:creationId xmlns:p14="http://schemas.microsoft.com/office/powerpoint/2010/main" val="41878487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very special: the only known surviving semi cylindrical</a:t>
            </a:r>
            <a:r>
              <a:rPr lang="en-GB" baseline="0" dirty="0"/>
              <a:t> shield (the </a:t>
            </a:r>
            <a:r>
              <a:rPr lang="en-GB" baseline="0" dirty="0" err="1"/>
              <a:t>scutum</a:t>
            </a:r>
            <a:r>
              <a:rPr lang="en-GB" baseline="0" dirty="0"/>
              <a:t>) in the Roman world, found at Dura-</a:t>
            </a:r>
            <a:r>
              <a:rPr lang="en-GB" baseline="0" dirty="0" err="1"/>
              <a:t>Europos</a:t>
            </a:r>
            <a:r>
              <a:rPr lang="en-GB" baseline="0" dirty="0"/>
              <a:t>. So think of all those images, films, </a:t>
            </a:r>
            <a:r>
              <a:rPr lang="en-GB" baseline="0" dirty="0" err="1"/>
              <a:t>etc</a:t>
            </a:r>
            <a:r>
              <a:rPr lang="en-GB" baseline="0" dirty="0"/>
              <a:t> where you’ve seen Roman soldiers fighting with the curved shields: they all derive from this one shield. </a:t>
            </a:r>
          </a:p>
          <a:p>
            <a:endParaRPr lang="en-GB" baseline="0" dirty="0"/>
          </a:p>
          <a:p>
            <a:r>
              <a:rPr lang="en-GB" baseline="0" dirty="0"/>
              <a:t>When I say ‘survived’, it was in fragments, but was pieced together by the original excavation team back in the 30s. </a:t>
            </a:r>
          </a:p>
          <a:p>
            <a:endParaRPr lang="en-GB" baseline="0" dirty="0"/>
          </a:p>
          <a:p>
            <a:r>
              <a:rPr lang="en-GB" baseline="0" dirty="0"/>
              <a:t>The left is a modern copy, with the boss added and the iconography brightened and sharpened.  </a:t>
            </a:r>
          </a:p>
          <a:p>
            <a:r>
              <a:rPr lang="en-GB" baseline="0" dirty="0"/>
              <a:t>Iconography: can you see it clearly? What do you see? Two winged figures at the top, crowning a bird with wings outstretched (possibly an eagle?). Various patterns in a central square, and a lion at the bottom. </a:t>
            </a:r>
          </a:p>
          <a:p>
            <a:endParaRPr lang="en-GB" baseline="0" dirty="0"/>
          </a:p>
          <a:p>
            <a:r>
              <a:rPr lang="en-GB" baseline="0" dirty="0"/>
              <a:t>Winged figures: could be Victory? What else must we consider in the 3</a:t>
            </a:r>
            <a:r>
              <a:rPr lang="en-GB" baseline="30000" dirty="0"/>
              <a:t>rd</a:t>
            </a:r>
            <a:r>
              <a:rPr lang="en-GB" baseline="0" dirty="0"/>
              <a:t> cent CE (AD)? </a:t>
            </a:r>
          </a:p>
          <a:p>
            <a:endParaRPr lang="en-GB" baseline="0" dirty="0"/>
          </a:p>
          <a:p>
            <a:r>
              <a:rPr lang="en-GB" baseline="0" dirty="0"/>
              <a:t>Lion: I’m not sure about the lion in the modern copy, the lion in the original looks like it is moving more. Associations of the lion: Hercules, victory, exotic creature, strength.  </a:t>
            </a:r>
          </a:p>
          <a:p>
            <a:endParaRPr lang="en-GB" baseline="0" dirty="0"/>
          </a:p>
          <a:p>
            <a:r>
              <a:rPr lang="en-GB" baseline="0" dirty="0"/>
              <a:t>Note the swastikas: apart from Nazi Germany, what is this symbol associated with? A good luck/fortune symbol, traditionally associated with the east. Shows this position of this town between the traditional spheres of east and west. </a:t>
            </a:r>
            <a:r>
              <a:rPr lang="en-GB" dirty="0"/>
              <a:t> </a:t>
            </a:r>
          </a:p>
          <a:p>
            <a:endParaRPr lang="en-GB" dirty="0"/>
          </a:p>
          <a:p>
            <a:r>
              <a:rPr lang="en-GB" dirty="0"/>
              <a:t>Finally</a:t>
            </a:r>
            <a:r>
              <a:rPr lang="en-GB" baseline="0" dirty="0"/>
              <a:t>, why so ornate? This is not the kind of shield to use in combat, it must have been expensive to commission. Think about who might have owned and used it. Is it for display on the battlefield. </a:t>
            </a:r>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19</a:t>
            </a:fld>
            <a:endParaRPr lang="en-GB"/>
          </a:p>
        </p:txBody>
      </p:sp>
    </p:spTree>
    <p:extLst>
      <p:ext uri="{BB962C8B-B14F-4D97-AF65-F5344CB8AC3E}">
        <p14:creationId xmlns:p14="http://schemas.microsoft.com/office/powerpoint/2010/main" val="34685992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9D4A824-9FC2-49D3-9076-4B7062201F90}" type="slidenum">
              <a:rPr lang="en-GB" smtClean="0"/>
              <a:t>20</a:t>
            </a:fld>
            <a:endParaRPr lang="en-GB"/>
          </a:p>
        </p:txBody>
      </p:sp>
    </p:spTree>
    <p:extLst>
      <p:ext uri="{BB962C8B-B14F-4D97-AF65-F5344CB8AC3E}">
        <p14:creationId xmlns:p14="http://schemas.microsoft.com/office/powerpoint/2010/main" val="3385011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439292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9865105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232972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AE2700-11E4-4B6F-97D5-48D41C711133}" type="datetimeFigureOut">
              <a:rPr lang="en-GB" smtClean="0"/>
              <a:t>17/10/2017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9055437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AE2700-11E4-4B6F-97D5-48D41C711133}" type="datetimeFigureOut">
              <a:rPr lang="en-GB" smtClean="0"/>
              <a:t>17/10/2017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711231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AE2700-11E4-4B6F-97D5-48D41C711133}" type="datetimeFigureOut">
              <a:rPr lang="en-GB" smtClean="0"/>
              <a:t>17/10/2017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274762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AE2700-11E4-4B6F-97D5-48D41C711133}" type="datetimeFigureOut">
              <a:rPr lang="en-GB" smtClean="0"/>
              <a:t>17/10/2017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214508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17/10/2017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696994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6AE2700-11E4-4B6F-97D5-48D41C711133}" type="datetimeFigureOut">
              <a:rPr lang="en-GB" smtClean="0"/>
              <a:t>17/10/2017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3932483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1785214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74417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67710678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482923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35911159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4049141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AE2700-11E4-4B6F-97D5-48D41C711133}" type="datetimeFigureOut">
              <a:rPr lang="en-GB" smtClean="0"/>
              <a:t>17/10/2017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449DE4C-D83A-4718-BC6C-FB083944BB5E}" type="slidenum">
              <a:rPr lang="en-GB" smtClean="0"/>
              <a:t>‹#›</a:t>
            </a:fld>
            <a:endParaRPr lang="en-GB"/>
          </a:p>
        </p:txBody>
      </p:sp>
    </p:spTree>
    <p:extLst>
      <p:ext uri="{BB962C8B-B14F-4D97-AF65-F5344CB8AC3E}">
        <p14:creationId xmlns:p14="http://schemas.microsoft.com/office/powerpoint/2010/main" val="212893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6AE2700-11E4-4B6F-97D5-48D41C711133}" type="datetimeFigureOut">
              <a:rPr lang="en-GB" smtClean="0"/>
              <a:t>17/10/2017</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449DE4C-D83A-4718-BC6C-FB083944BB5E}" type="slidenum">
              <a:rPr lang="en-GB" smtClean="0"/>
              <a:t>‹#›</a:t>
            </a:fld>
            <a:endParaRPr lang="en-GB"/>
          </a:p>
        </p:txBody>
      </p:sp>
    </p:spTree>
    <p:extLst>
      <p:ext uri="{BB962C8B-B14F-4D97-AF65-F5344CB8AC3E}">
        <p14:creationId xmlns:p14="http://schemas.microsoft.com/office/powerpoint/2010/main" val="3015010045"/>
      </p:ext>
    </p:extLst>
  </p:cSld>
  <p:clrMap bg1="lt1" tx1="dk1" bg2="lt2" tx2="dk2" accent1="accent1" accent2="accent2" accent3="accent3" accent4="accent4" accent5="accent5" accent6="accent6" hlink="hlink" folHlink="folHlink"/>
  <p:sldLayoutIdLst>
    <p:sldLayoutId id="2147483849" r:id="rId1"/>
    <p:sldLayoutId id="2147483850" r:id="rId2"/>
    <p:sldLayoutId id="2147483851" r:id="rId3"/>
    <p:sldLayoutId id="2147483852" r:id="rId4"/>
    <p:sldLayoutId id="2147483853" r:id="rId5"/>
    <p:sldLayoutId id="2147483854" r:id="rId6"/>
    <p:sldLayoutId id="2147483855" r:id="rId7"/>
    <p:sldLayoutId id="2147483856" r:id="rId8"/>
    <p:sldLayoutId id="2147483857" r:id="rId9"/>
    <p:sldLayoutId id="2147483858" r:id="rId10"/>
    <p:sldLayoutId id="2147483859" r:id="rId11"/>
    <p:sldLayoutId id="2147483860" r:id="rId12"/>
    <p:sldLayoutId id="2147483861" r:id="rId13"/>
    <p:sldLayoutId id="2147483862" r:id="rId14"/>
    <p:sldLayoutId id="2147483863" r:id="rId15"/>
    <p:sldLayoutId id="214748386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www.trajans-column.or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www.trajans-column.org/"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uoQM3kMlC9g"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youtube.com/watch?v=r0N-p8XmKfg"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16.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18.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15.jpg"/><Relationship Id="rId5" Type="http://schemas.openxmlformats.org/officeDocument/2006/relationships/image" Target="../media/image14.jpg"/><Relationship Id="rId4" Type="http://schemas.openxmlformats.org/officeDocument/2006/relationships/image" Target="../media/image13.jpg"/></Relationships>
</file>

<file path=ppt/slides/_rels/slide1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zNC360PFJyg"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8215" y="1269255"/>
            <a:ext cx="5956353" cy="3038947"/>
          </a:xfrm>
        </p:spPr>
        <p:txBody>
          <a:bodyPr>
            <a:normAutofit/>
          </a:bodyPr>
          <a:lstStyle/>
          <a:p>
            <a:pPr algn="r"/>
            <a:r>
              <a:rPr lang="en-GB" sz="5400" dirty="0">
                <a:solidFill>
                  <a:schemeClr val="tx1"/>
                </a:solidFill>
                <a:effectLst>
                  <a:outerShdw blurRad="38100" dist="38100" dir="2700000" algn="tl">
                    <a:srgbClr val="000000">
                      <a:alpha val="43137"/>
                    </a:srgbClr>
                  </a:outerShdw>
                </a:effectLst>
              </a:rPr>
              <a:t>Soldiers and Identity</a:t>
            </a:r>
          </a:p>
        </p:txBody>
      </p:sp>
      <p:sp>
        <p:nvSpPr>
          <p:cNvPr id="3" name="Subtitle 2"/>
          <p:cNvSpPr>
            <a:spLocks noGrp="1"/>
          </p:cNvSpPr>
          <p:nvPr>
            <p:ph type="subTitle" idx="1"/>
          </p:nvPr>
        </p:nvSpPr>
        <p:spPr>
          <a:xfrm>
            <a:off x="1118215" y="4578114"/>
            <a:ext cx="5956353" cy="1247274"/>
          </a:xfrm>
        </p:spPr>
        <p:txBody>
          <a:bodyPr>
            <a:normAutofit/>
          </a:bodyPr>
          <a:lstStyle/>
          <a:p>
            <a:pPr algn="r"/>
            <a:r>
              <a:rPr lang="en-GB" dirty="0" smtClean="0">
                <a:solidFill>
                  <a:schemeClr val="tx1"/>
                </a:solidFill>
                <a:effectLst>
                  <a:outerShdw blurRad="38100" dist="38100" dir="2700000" algn="tl">
                    <a:srgbClr val="000000">
                      <a:alpha val="43137"/>
                    </a:srgbClr>
                  </a:outerShdw>
                </a:effectLst>
              </a:rPr>
              <a:t>AHHI4008 – Ancient Warfare</a:t>
            </a:r>
            <a:endParaRPr lang="en-GB" dirty="0">
              <a:solidFill>
                <a:schemeClr val="tx1"/>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2719930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Aims</a:t>
            </a:r>
          </a:p>
        </p:txBody>
      </p:sp>
      <p:sp>
        <p:nvSpPr>
          <p:cNvPr id="3" name="Content Placeholder 2"/>
          <p:cNvSpPr>
            <a:spLocks noGrp="1"/>
          </p:cNvSpPr>
          <p:nvPr>
            <p:ph idx="1"/>
          </p:nvPr>
        </p:nvSpPr>
        <p:spPr/>
        <p:txBody>
          <a:bodyPr/>
          <a:lstStyle/>
          <a:p>
            <a:r>
              <a:rPr lang="en-GB" sz="2000" dirty="0"/>
              <a:t>Discuss scholarly approaches to soldiers’ identity in the ancient world.</a:t>
            </a:r>
          </a:p>
          <a:p>
            <a:endParaRPr lang="en-GB" sz="2000" dirty="0"/>
          </a:p>
          <a:p>
            <a:r>
              <a:rPr lang="en-GB" sz="2000" dirty="0"/>
              <a:t>Analyse the individualisation of Roman soldiers. </a:t>
            </a:r>
          </a:p>
          <a:p>
            <a:endParaRPr lang="en-GB" sz="2000" dirty="0"/>
          </a:p>
          <a:p>
            <a:r>
              <a:rPr lang="en-GB" sz="2000" dirty="0"/>
              <a:t>Explore the interaction between military and civilian life. </a:t>
            </a:r>
          </a:p>
          <a:p>
            <a:endParaRPr lang="en-GB" dirty="0"/>
          </a:p>
          <a:p>
            <a:endParaRPr lang="en-GB" dirty="0"/>
          </a:p>
        </p:txBody>
      </p:sp>
    </p:spTree>
    <p:extLst>
      <p:ext uri="{BB962C8B-B14F-4D97-AF65-F5344CB8AC3E}">
        <p14:creationId xmlns:p14="http://schemas.microsoft.com/office/powerpoint/2010/main" val="3164450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l="1210" r="6679" b="3"/>
          <a:stretch/>
        </p:blipFill>
        <p:spPr>
          <a:xfrm>
            <a:off x="4857450" y="169362"/>
            <a:ext cx="7170427" cy="6305295"/>
          </a:xfrm>
          <a:prstGeom prst="rect">
            <a:avLst/>
          </a:prstGeom>
        </p:spPr>
      </p:pic>
      <p:sp>
        <p:nvSpPr>
          <p:cNvPr id="2" name="Title 1"/>
          <p:cNvSpPr>
            <a:spLocks noGrp="1"/>
          </p:cNvSpPr>
          <p:nvPr>
            <p:ph type="title"/>
          </p:nvPr>
        </p:nvSpPr>
        <p:spPr/>
        <p:txBody>
          <a:bodyPr anchor="t">
            <a:normAutofit/>
          </a:bodyPr>
          <a:lstStyle/>
          <a:p>
            <a:r>
              <a:rPr lang="en-GB" dirty="0"/>
              <a:t>Uniformity of </a:t>
            </a:r>
            <a:br>
              <a:rPr lang="en-GB" dirty="0"/>
            </a:br>
            <a:r>
              <a:rPr lang="en-GB" dirty="0"/>
              <a:t>soldiers?</a:t>
            </a:r>
          </a:p>
        </p:txBody>
      </p:sp>
      <p:sp>
        <p:nvSpPr>
          <p:cNvPr id="8" name="Content Placeholder 7"/>
          <p:cNvSpPr>
            <a:spLocks noGrp="1"/>
          </p:cNvSpPr>
          <p:nvPr>
            <p:ph idx="1"/>
          </p:nvPr>
        </p:nvSpPr>
        <p:spPr>
          <a:xfrm>
            <a:off x="677334" y="2160589"/>
            <a:ext cx="3957349" cy="3880773"/>
          </a:xfrm>
        </p:spPr>
        <p:txBody>
          <a:bodyPr>
            <a:normAutofit/>
          </a:bodyPr>
          <a:lstStyle/>
          <a:p>
            <a:r>
              <a:rPr lang="en-US" dirty="0"/>
              <a:t>Trajan’s Column, Scene 22:</a:t>
            </a:r>
          </a:p>
          <a:p>
            <a:endParaRPr lang="en-US" dirty="0"/>
          </a:p>
          <a:p>
            <a:r>
              <a:rPr lang="en-US" dirty="0"/>
              <a:t>Soldiers assemble for battle. </a:t>
            </a:r>
          </a:p>
          <a:p>
            <a:endParaRPr lang="en-US" dirty="0"/>
          </a:p>
          <a:p>
            <a:endParaRPr lang="en-US" dirty="0"/>
          </a:p>
          <a:p>
            <a:endParaRPr lang="en-US" dirty="0"/>
          </a:p>
          <a:p>
            <a:endParaRPr lang="en-US" dirty="0"/>
          </a:p>
          <a:p>
            <a:r>
              <a:rPr lang="en-US" dirty="0">
                <a:hlinkClick r:id="rId4"/>
              </a:rPr>
              <a:t>http://www.trajans-column.org/</a:t>
            </a:r>
            <a:r>
              <a:rPr lang="en-US" dirty="0"/>
              <a:t> </a:t>
            </a:r>
          </a:p>
        </p:txBody>
      </p:sp>
    </p:spTree>
    <p:extLst>
      <p:ext uri="{BB962C8B-B14F-4D97-AF65-F5344CB8AC3E}">
        <p14:creationId xmlns:p14="http://schemas.microsoft.com/office/powerpoint/2010/main" val="1399982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3"/>
          <p:cNvPicPr>
            <a:picLocks noChangeAspect="1"/>
          </p:cNvPicPr>
          <p:nvPr/>
        </p:nvPicPr>
        <p:blipFill rotWithShape="1">
          <a:blip r:embed="rId3">
            <a:extLst>
              <a:ext uri="{28A0092B-C50C-407E-A947-70E740481C1C}">
                <a14:useLocalDpi xmlns:a14="http://schemas.microsoft.com/office/drawing/2010/main" val="0"/>
              </a:ext>
            </a:extLst>
          </a:blip>
          <a:srcRect l="4823" r="18982" b="-3"/>
          <a:stretch/>
        </p:blipFill>
        <p:spPr>
          <a:xfrm>
            <a:off x="4843382" y="288692"/>
            <a:ext cx="7238693" cy="6365325"/>
          </a:xfrm>
          <a:prstGeom prst="rect">
            <a:avLst/>
          </a:prstGeom>
        </p:spPr>
      </p:pic>
      <p:sp>
        <p:nvSpPr>
          <p:cNvPr id="2" name="Title 1"/>
          <p:cNvSpPr>
            <a:spLocks noGrp="1"/>
          </p:cNvSpPr>
          <p:nvPr>
            <p:ph type="title"/>
          </p:nvPr>
        </p:nvSpPr>
        <p:spPr/>
        <p:txBody>
          <a:bodyPr anchor="t">
            <a:normAutofit/>
          </a:bodyPr>
          <a:lstStyle/>
          <a:p>
            <a:r>
              <a:rPr lang="en-GB" dirty="0"/>
              <a:t>Uniformity of </a:t>
            </a:r>
            <a:br>
              <a:rPr lang="en-GB" dirty="0"/>
            </a:br>
            <a:r>
              <a:rPr lang="en-GB" dirty="0"/>
              <a:t>soldiers?</a:t>
            </a:r>
          </a:p>
        </p:txBody>
      </p:sp>
      <p:sp>
        <p:nvSpPr>
          <p:cNvPr id="8" name="Content Placeholder 7"/>
          <p:cNvSpPr>
            <a:spLocks noGrp="1"/>
          </p:cNvSpPr>
          <p:nvPr>
            <p:ph idx="1"/>
          </p:nvPr>
        </p:nvSpPr>
        <p:spPr>
          <a:xfrm>
            <a:off x="677334" y="2160589"/>
            <a:ext cx="3957349" cy="3880773"/>
          </a:xfrm>
        </p:spPr>
        <p:txBody>
          <a:bodyPr>
            <a:normAutofit/>
          </a:bodyPr>
          <a:lstStyle/>
          <a:p>
            <a:r>
              <a:rPr lang="en-US" dirty="0"/>
              <a:t>Trajan’s Column, Scene 98:</a:t>
            </a:r>
          </a:p>
          <a:p>
            <a:endParaRPr lang="en-US" dirty="0"/>
          </a:p>
          <a:p>
            <a:r>
              <a:rPr lang="en-US" dirty="0"/>
              <a:t>Soldiers watch Trajan perform religious ceremony.</a:t>
            </a:r>
          </a:p>
          <a:p>
            <a:endParaRPr lang="en-US" dirty="0">
              <a:hlinkClick r:id="rId4"/>
            </a:endParaRPr>
          </a:p>
          <a:p>
            <a:endParaRPr lang="en-US" dirty="0">
              <a:hlinkClick r:id="rId4"/>
            </a:endParaRPr>
          </a:p>
          <a:p>
            <a:endParaRPr lang="en-US" dirty="0">
              <a:hlinkClick r:id="rId4"/>
            </a:endParaRPr>
          </a:p>
          <a:p>
            <a:r>
              <a:rPr lang="en-US" dirty="0">
                <a:hlinkClick r:id="rId4"/>
              </a:rPr>
              <a:t>http://www.trajans-column.org/</a:t>
            </a:r>
            <a:r>
              <a:rPr lang="en-US" dirty="0"/>
              <a:t> </a:t>
            </a:r>
          </a:p>
        </p:txBody>
      </p:sp>
    </p:spTree>
    <p:extLst>
      <p:ext uri="{BB962C8B-B14F-4D97-AF65-F5344CB8AC3E}">
        <p14:creationId xmlns:p14="http://schemas.microsoft.com/office/powerpoint/2010/main" val="15662915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Uniformity of soldiers? </a:t>
            </a:r>
          </a:p>
        </p:txBody>
      </p:sp>
      <p:sp>
        <p:nvSpPr>
          <p:cNvPr id="3" name="Content Placeholder 2"/>
          <p:cNvSpPr>
            <a:spLocks noGrp="1"/>
          </p:cNvSpPr>
          <p:nvPr>
            <p:ph idx="1"/>
          </p:nvPr>
        </p:nvSpPr>
        <p:spPr/>
        <p:txBody>
          <a:bodyPr>
            <a:normAutofit fontScale="92500" lnSpcReduction="10000"/>
          </a:bodyPr>
          <a:lstStyle/>
          <a:p>
            <a:r>
              <a:rPr lang="en-GB" dirty="0"/>
              <a:t>Onasander, 28: </a:t>
            </a:r>
          </a:p>
          <a:p>
            <a:r>
              <a:rPr lang="en-GB" dirty="0"/>
              <a:t>‘The general should make it a point to draw up his line of battle resplendent in armour — an easy matter, requiring only a command to sharpen swords and to clean helmets and breast-plates. For the advancing companies appear more dangerous by the gleam of weapons, and the terrible sight brings fear and confusion to the hearts of the enemy.’ </a:t>
            </a:r>
          </a:p>
          <a:p>
            <a:endParaRPr lang="en-GB" i="1" dirty="0"/>
          </a:p>
          <a:p>
            <a:r>
              <a:rPr lang="en-GB" i="1" dirty="0"/>
              <a:t>Spartacus, </a:t>
            </a:r>
            <a:r>
              <a:rPr lang="en-GB" dirty="0" smtClean="0"/>
              <a:t>S. Kubrick </a:t>
            </a:r>
            <a:r>
              <a:rPr lang="en-GB" dirty="0"/>
              <a:t>1960: </a:t>
            </a:r>
            <a:endParaRPr lang="en-GB" i="1" dirty="0"/>
          </a:p>
          <a:p>
            <a:r>
              <a:rPr lang="en-GB" i="1" dirty="0">
                <a:hlinkClick r:id="rId3"/>
              </a:rPr>
              <a:t>https://www.youtube.com/watch?v=uoQM3kMlC9g</a:t>
            </a:r>
            <a:r>
              <a:rPr lang="en-GB" i="1" dirty="0"/>
              <a:t>  </a:t>
            </a:r>
            <a:endParaRPr lang="en-GB" i="1" dirty="0" smtClean="0"/>
          </a:p>
          <a:p>
            <a:endParaRPr lang="en-GB" i="1" dirty="0"/>
          </a:p>
          <a:p>
            <a:r>
              <a:rPr lang="en-GB" i="1" dirty="0" smtClean="0"/>
              <a:t>Rome Total War</a:t>
            </a:r>
            <a:r>
              <a:rPr lang="en-GB" dirty="0" smtClean="0"/>
              <a:t>, M.M. Simpson, 2004: </a:t>
            </a:r>
          </a:p>
          <a:p>
            <a:r>
              <a:rPr lang="en-GB" i="1" dirty="0">
                <a:hlinkClick r:id="rId4"/>
              </a:rPr>
              <a:t>https://</a:t>
            </a:r>
            <a:r>
              <a:rPr lang="en-GB" i="1" dirty="0" smtClean="0">
                <a:hlinkClick r:id="rId4"/>
              </a:rPr>
              <a:t>www.youtube.com/watch?v=r0N-p8XmKfg</a:t>
            </a:r>
            <a:r>
              <a:rPr lang="en-GB" i="1" dirty="0" smtClean="0"/>
              <a:t> </a:t>
            </a:r>
            <a:endParaRPr lang="en-GB" i="1" dirty="0" smtClean="0"/>
          </a:p>
          <a:p>
            <a:endParaRPr lang="en-GB" i="1" dirty="0"/>
          </a:p>
        </p:txBody>
      </p:sp>
    </p:spTree>
    <p:extLst>
      <p:ext uri="{BB962C8B-B14F-4D97-AF65-F5344CB8AC3E}">
        <p14:creationId xmlns:p14="http://schemas.microsoft.com/office/powerpoint/2010/main" val="33555173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Inscriptions on Equipment</a:t>
            </a:r>
          </a:p>
        </p:txBody>
      </p:sp>
      <p:sp>
        <p:nvSpPr>
          <p:cNvPr id="3" name="Content Placeholder 2"/>
          <p:cNvSpPr>
            <a:spLocks noGrp="1"/>
          </p:cNvSpPr>
          <p:nvPr>
            <p:ph idx="1"/>
          </p:nvPr>
        </p:nvSpPr>
        <p:spPr/>
        <p:txBody>
          <a:bodyPr/>
          <a:lstStyle/>
          <a:p>
            <a:r>
              <a:rPr lang="en-GB" sz="2000" dirty="0"/>
              <a:t>Some of the equipment found inscribed with name(s) of soldiers. </a:t>
            </a:r>
          </a:p>
          <a:p>
            <a:endParaRPr lang="en-GB" sz="2000" dirty="0"/>
          </a:p>
          <a:p>
            <a:r>
              <a:rPr lang="en-GB" sz="2000" dirty="0"/>
              <a:t>In camp, soldiers stored their equipment in a central armoury. </a:t>
            </a:r>
          </a:p>
          <a:p>
            <a:endParaRPr lang="en-GB" sz="2000" dirty="0"/>
          </a:p>
          <a:p>
            <a:r>
              <a:rPr lang="en-GB" sz="2000" dirty="0"/>
              <a:t>Stops loss of equipment?</a:t>
            </a:r>
          </a:p>
          <a:p>
            <a:endParaRPr lang="en-GB" sz="2000" dirty="0"/>
          </a:p>
          <a:p>
            <a:r>
              <a:rPr lang="en-GB" sz="2000" dirty="0"/>
              <a:t>Post-mortem identification?    </a:t>
            </a:r>
          </a:p>
          <a:p>
            <a:endParaRPr lang="en-GB" dirty="0"/>
          </a:p>
          <a:p>
            <a:endParaRPr lang="en-GB" dirty="0"/>
          </a:p>
        </p:txBody>
      </p:sp>
    </p:spTree>
    <p:extLst>
      <p:ext uri="{BB962C8B-B14F-4D97-AF65-F5344CB8AC3E}">
        <p14:creationId xmlns:p14="http://schemas.microsoft.com/office/powerpoint/2010/main" val="40834187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Inscriptions:</a:t>
            </a:r>
          </a:p>
        </p:txBody>
      </p:sp>
      <p:sp>
        <p:nvSpPr>
          <p:cNvPr id="3" name="Content Placeholder 2"/>
          <p:cNvSpPr>
            <a:spLocks noGrp="1"/>
          </p:cNvSpPr>
          <p:nvPr>
            <p:ph idx="1"/>
          </p:nvPr>
        </p:nvSpPr>
        <p:spPr>
          <a:xfrm>
            <a:off x="677334" y="1392703"/>
            <a:ext cx="8596668" cy="4648660"/>
          </a:xfrm>
        </p:spPr>
        <p:txBody>
          <a:bodyPr>
            <a:normAutofit/>
          </a:bodyPr>
          <a:lstStyle/>
          <a:p>
            <a:r>
              <a:rPr lang="en-GB" sz="2400" dirty="0"/>
              <a:t>From </a:t>
            </a:r>
            <a:r>
              <a:rPr lang="en-GB" sz="2400" dirty="0" err="1"/>
              <a:t>MacMullan</a:t>
            </a:r>
            <a:r>
              <a:rPr lang="en-GB" sz="2400" dirty="0"/>
              <a:t> 1960: </a:t>
            </a:r>
          </a:p>
          <a:p>
            <a:endParaRPr lang="en-GB" sz="2400" dirty="0"/>
          </a:p>
          <a:p>
            <a:r>
              <a:rPr lang="en-GB" sz="2400" dirty="0"/>
              <a:t>No. 41: punched on helmet, 1</a:t>
            </a:r>
            <a:r>
              <a:rPr lang="en-GB" sz="2400" baseline="30000" dirty="0"/>
              <a:t>st</a:t>
            </a:r>
            <a:r>
              <a:rPr lang="en-GB" sz="2400" dirty="0"/>
              <a:t> cent CE, Nijmegen. </a:t>
            </a:r>
          </a:p>
          <a:p>
            <a:pPr lvl="1"/>
            <a:r>
              <a:rPr lang="en-GB" sz="2000" dirty="0"/>
              <a:t>CATULI O CATULI L CORNELI CAII/CAPI.</a:t>
            </a:r>
          </a:p>
          <a:p>
            <a:pPr lvl="1"/>
            <a:r>
              <a:rPr lang="en-GB" sz="2000" dirty="0"/>
              <a:t>O Q PETRONI Q VALERI (on another part of the helmet). </a:t>
            </a:r>
          </a:p>
          <a:p>
            <a:pPr lvl="1"/>
            <a:endParaRPr lang="en-GB" sz="2000" dirty="0"/>
          </a:p>
          <a:p>
            <a:r>
              <a:rPr lang="en-GB" sz="2400" dirty="0"/>
              <a:t>No. 62: stamped on sword, date unknown, </a:t>
            </a:r>
            <a:r>
              <a:rPr lang="en-GB" sz="2400" b="1" dirty="0"/>
              <a:t>Norway</a:t>
            </a:r>
            <a:r>
              <a:rPr lang="en-GB" sz="2400" dirty="0"/>
              <a:t>. </a:t>
            </a:r>
          </a:p>
          <a:p>
            <a:pPr lvl="1"/>
            <a:r>
              <a:rPr lang="en-GB" sz="2000" dirty="0"/>
              <a:t>///ACIRONIO OR ///ACIRONI///.   </a:t>
            </a:r>
          </a:p>
        </p:txBody>
      </p:sp>
    </p:spTree>
    <p:extLst>
      <p:ext uri="{BB962C8B-B14F-4D97-AF65-F5344CB8AC3E}">
        <p14:creationId xmlns:p14="http://schemas.microsoft.com/office/powerpoint/2010/main" val="228180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‘Soldier’ from </a:t>
            </a:r>
            <a:br>
              <a:rPr lang="en-GB" dirty="0" smtClean="0"/>
            </a:br>
            <a:r>
              <a:rPr lang="en-GB" dirty="0" smtClean="0"/>
              <a:t>Pompeii, Italy</a:t>
            </a:r>
            <a:endParaRPr lang="en-GB" dirty="0"/>
          </a:p>
        </p:txBody>
      </p:sp>
      <p:sp>
        <p:nvSpPr>
          <p:cNvPr id="3" name="Content Placeholder 2"/>
          <p:cNvSpPr>
            <a:spLocks noGrp="1"/>
          </p:cNvSpPr>
          <p:nvPr>
            <p:ph sz="half" idx="1"/>
          </p:nvPr>
        </p:nvSpPr>
        <p:spPr/>
        <p:txBody>
          <a:bodyPr/>
          <a:lstStyle/>
          <a:p>
            <a:r>
              <a:rPr lang="en-GB" dirty="0" smtClean="0"/>
              <a:t>Eruption of Vesuvius – 79 CE</a:t>
            </a:r>
          </a:p>
          <a:p>
            <a:endParaRPr lang="en-GB" dirty="0"/>
          </a:p>
          <a:p>
            <a:r>
              <a:rPr lang="en-GB" dirty="0" smtClean="0"/>
              <a:t>Remains found near the seafront warehouses. </a:t>
            </a:r>
          </a:p>
          <a:p>
            <a:endParaRPr lang="en-GB" dirty="0"/>
          </a:p>
          <a:p>
            <a:r>
              <a:rPr lang="en-GB" dirty="0" smtClean="0"/>
              <a:t>Found with: military belt, sword, coins, woodwork tools. </a:t>
            </a:r>
          </a:p>
          <a:p>
            <a:endParaRPr lang="en-GB" dirty="0"/>
          </a:p>
          <a:p>
            <a:endParaRPr lang="en-GB" dirty="0" smtClean="0"/>
          </a:p>
          <a:p>
            <a:endParaRPr lang="en-GB" dirty="0"/>
          </a:p>
          <a:p>
            <a:endParaRPr lang="en-GB" dirty="0"/>
          </a:p>
        </p:txBody>
      </p:sp>
      <p:pic>
        <p:nvPicPr>
          <p:cNvPr id="5" name="Content Placeholder 4"/>
          <p:cNvPicPr>
            <a:picLocks noGrp="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5236030" y="620485"/>
            <a:ext cx="6161314" cy="5704114"/>
          </a:xfrm>
          <a:prstGeom prst="rect">
            <a:avLst/>
          </a:prstGeom>
          <a:noFill/>
          <a:ln>
            <a:noFill/>
          </a:ln>
        </p:spPr>
      </p:pic>
    </p:spTree>
    <p:extLst>
      <p:ext uri="{BB962C8B-B14F-4D97-AF65-F5344CB8AC3E}">
        <p14:creationId xmlns:p14="http://schemas.microsoft.com/office/powerpoint/2010/main" val="439414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Inscriptions:</a:t>
            </a:r>
          </a:p>
        </p:txBody>
      </p:sp>
      <p:sp>
        <p:nvSpPr>
          <p:cNvPr id="3" name="Content Placeholder 2"/>
          <p:cNvSpPr>
            <a:spLocks noGrp="1"/>
          </p:cNvSpPr>
          <p:nvPr>
            <p:ph idx="1"/>
          </p:nvPr>
        </p:nvSpPr>
        <p:spPr/>
        <p:txBody>
          <a:bodyPr>
            <a:normAutofit/>
          </a:bodyPr>
          <a:lstStyle/>
          <a:p>
            <a:r>
              <a:rPr lang="en-GB" sz="2000" dirty="0"/>
              <a:t>Vegetius, 2.11:  </a:t>
            </a:r>
          </a:p>
          <a:p>
            <a:r>
              <a:rPr lang="en-GB" sz="2000" dirty="0"/>
              <a:t>‘Lest the soldiers in the confusion of battle should be separated from their comrades, every cohort had its shields painted in a manner peculiar to itself. The name of each soldier was also written on his shield, together with the number of the cohort and century to which he belonged.’</a:t>
            </a:r>
          </a:p>
          <a:p>
            <a:endParaRPr lang="en-GB" sz="2000" dirty="0"/>
          </a:p>
          <a:p>
            <a:r>
              <a:rPr lang="en-GB" sz="2000" dirty="0"/>
              <a:t>Combination of literary and epigraphic evidence. </a:t>
            </a:r>
          </a:p>
        </p:txBody>
      </p:sp>
    </p:spTree>
    <p:extLst>
      <p:ext uri="{BB962C8B-B14F-4D97-AF65-F5344CB8AC3E}">
        <p14:creationId xmlns:p14="http://schemas.microsoft.com/office/powerpoint/2010/main" val="12647783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Locally sourced equipment?  </a:t>
            </a:r>
          </a:p>
        </p:txBody>
      </p:sp>
      <p:sp>
        <p:nvSpPr>
          <p:cNvPr id="3" name="Content Placeholder 2"/>
          <p:cNvSpPr>
            <a:spLocks noGrp="1"/>
          </p:cNvSpPr>
          <p:nvPr>
            <p:ph idx="1"/>
          </p:nvPr>
        </p:nvSpPr>
        <p:spPr/>
        <p:txBody>
          <a:bodyPr>
            <a:normAutofit/>
          </a:bodyPr>
          <a:lstStyle/>
          <a:p>
            <a:r>
              <a:rPr lang="en-GB" sz="2000" dirty="0"/>
              <a:t>Cass. Dio 69.12.2: </a:t>
            </a:r>
          </a:p>
          <a:p>
            <a:r>
              <a:rPr lang="en-GB" sz="2000" dirty="0"/>
              <a:t>‘While Hadrian was close by in Egypt and again in Syria, they [the Jews] remained quiet, save in so far as they purposely made of poor quality such weapons as they were called upon to furnish, in order that the Romans might reject them and they themselves might thus have the use of them’.</a:t>
            </a:r>
          </a:p>
          <a:p>
            <a:endParaRPr lang="en-GB" sz="2000" dirty="0"/>
          </a:p>
          <a:p>
            <a:r>
              <a:rPr lang="en-GB" sz="2000" dirty="0"/>
              <a:t>Local craftsmen have control over equipment they supply to Romans? </a:t>
            </a:r>
          </a:p>
        </p:txBody>
      </p:sp>
    </p:spTree>
    <p:extLst>
      <p:ext uri="{BB962C8B-B14F-4D97-AF65-F5344CB8AC3E}">
        <p14:creationId xmlns:p14="http://schemas.microsoft.com/office/powerpoint/2010/main" val="2358591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need for Individualisation </a:t>
            </a:r>
          </a:p>
        </p:txBody>
      </p:sp>
      <p:sp>
        <p:nvSpPr>
          <p:cNvPr id="3" name="Content Placeholder 2"/>
          <p:cNvSpPr>
            <a:spLocks noGrp="1"/>
          </p:cNvSpPr>
          <p:nvPr>
            <p:ph idx="1"/>
          </p:nvPr>
        </p:nvSpPr>
        <p:spPr/>
        <p:txBody>
          <a:bodyPr/>
          <a:lstStyle/>
          <a:p>
            <a:r>
              <a:rPr lang="en-GB" sz="2000" dirty="0"/>
              <a:t>Livy 26.48.5-6: dispute over rewards in battle</a:t>
            </a:r>
          </a:p>
          <a:p>
            <a:r>
              <a:rPr lang="en-GB" sz="2000" dirty="0"/>
              <a:t>‘Though every man amongst them deserved all the rewards he [Scipio Africanus] could give, the glory of the </a:t>
            </a:r>
            <a:r>
              <a:rPr lang="en-GB" sz="2000" b="1" dirty="0"/>
              <a:t>mural crown </a:t>
            </a:r>
            <a:r>
              <a:rPr lang="en-GB" sz="2000" dirty="0"/>
              <a:t>belonged especially to him who was the </a:t>
            </a:r>
            <a:r>
              <a:rPr lang="en-GB" sz="2000" b="1" dirty="0"/>
              <a:t>first to scale the wall</a:t>
            </a:r>
            <a:r>
              <a:rPr lang="en-GB" sz="2000" dirty="0"/>
              <a:t>, and the man who considered that he deserved it should claim it.[6] Two men came forward, Q. </a:t>
            </a:r>
            <a:r>
              <a:rPr lang="en-GB" sz="2000" dirty="0" err="1"/>
              <a:t>Tiberilius</a:t>
            </a:r>
            <a:r>
              <a:rPr lang="en-GB" sz="2000" dirty="0"/>
              <a:t>, a </a:t>
            </a:r>
            <a:r>
              <a:rPr lang="en-GB" sz="2000" b="1" dirty="0"/>
              <a:t>centurion</a:t>
            </a:r>
            <a:r>
              <a:rPr lang="en-GB" sz="2000" dirty="0"/>
              <a:t> of the fourth legion, and </a:t>
            </a:r>
            <a:r>
              <a:rPr lang="en-GB" sz="2000" dirty="0" err="1"/>
              <a:t>Sextus</a:t>
            </a:r>
            <a:r>
              <a:rPr lang="en-GB" sz="2000" dirty="0"/>
              <a:t> </a:t>
            </a:r>
            <a:r>
              <a:rPr lang="en-GB" sz="2000" dirty="0" err="1"/>
              <a:t>Digitius</a:t>
            </a:r>
            <a:r>
              <a:rPr lang="en-GB" sz="2000" dirty="0"/>
              <a:t>, one of the </a:t>
            </a:r>
            <a:r>
              <a:rPr lang="en-GB" sz="2000" b="1" dirty="0"/>
              <a:t>marines</a:t>
            </a:r>
            <a:r>
              <a:rPr lang="en-GB" sz="2000" dirty="0"/>
              <a:t>. The </a:t>
            </a:r>
            <a:r>
              <a:rPr lang="en-GB" sz="2000" b="1" dirty="0"/>
              <a:t>contention</a:t>
            </a:r>
            <a:r>
              <a:rPr lang="en-GB" sz="2000" dirty="0"/>
              <a:t> between them was not so heated as the excitement with which each body advocated the claim of its own representative.’ </a:t>
            </a:r>
          </a:p>
          <a:p>
            <a:endParaRPr lang="en-GB" dirty="0"/>
          </a:p>
        </p:txBody>
      </p:sp>
    </p:spTree>
    <p:extLst>
      <p:ext uri="{BB962C8B-B14F-4D97-AF65-F5344CB8AC3E}">
        <p14:creationId xmlns:p14="http://schemas.microsoft.com/office/powerpoint/2010/main" val="26902321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3"/>
          <p:cNvPicPr>
            <a:picLocks noChangeAspect="1"/>
          </p:cNvPicPr>
          <p:nvPr/>
        </p:nvPicPr>
        <p:blipFill rotWithShape="1">
          <a:blip r:embed="rId3">
            <a:extLst>
              <a:ext uri="{28A0092B-C50C-407E-A947-70E740481C1C}">
                <a14:useLocalDpi xmlns:a14="http://schemas.microsoft.com/office/drawing/2010/main" val="0"/>
              </a:ext>
            </a:extLst>
          </a:blip>
          <a:srcRect l="695" r="7478" b="3"/>
          <a:stretch/>
        </p:blipFill>
        <p:spPr>
          <a:xfrm>
            <a:off x="4830090" y="221749"/>
            <a:ext cx="7266829" cy="6390066"/>
          </a:xfrm>
          <a:prstGeom prst="rect">
            <a:avLst/>
          </a:prstGeom>
        </p:spPr>
      </p:pic>
      <p:sp>
        <p:nvSpPr>
          <p:cNvPr id="2" name="Title 1"/>
          <p:cNvSpPr>
            <a:spLocks noGrp="1"/>
          </p:cNvSpPr>
          <p:nvPr>
            <p:ph type="title"/>
          </p:nvPr>
        </p:nvSpPr>
        <p:spPr/>
        <p:txBody>
          <a:bodyPr anchor="t">
            <a:normAutofit/>
          </a:bodyPr>
          <a:lstStyle/>
          <a:p>
            <a:r>
              <a:rPr lang="en-GB" dirty="0"/>
              <a:t>Dura-</a:t>
            </a:r>
            <a:r>
              <a:rPr lang="en-GB" dirty="0" err="1"/>
              <a:t>Europos</a:t>
            </a:r>
            <a:endParaRPr lang="en-GB"/>
          </a:p>
        </p:txBody>
      </p:sp>
      <p:sp>
        <p:nvSpPr>
          <p:cNvPr id="8" name="Content Placeholder 7"/>
          <p:cNvSpPr>
            <a:spLocks noGrp="1"/>
          </p:cNvSpPr>
          <p:nvPr>
            <p:ph idx="1"/>
          </p:nvPr>
        </p:nvSpPr>
        <p:spPr>
          <a:xfrm>
            <a:off x="677334" y="1710423"/>
            <a:ext cx="3957349" cy="3880773"/>
          </a:xfrm>
        </p:spPr>
        <p:txBody>
          <a:bodyPr>
            <a:normAutofit/>
          </a:bodyPr>
          <a:lstStyle/>
          <a:p>
            <a:r>
              <a:rPr lang="en-US" dirty="0"/>
              <a:t>Late 4</a:t>
            </a:r>
            <a:r>
              <a:rPr lang="en-US" baseline="30000" dirty="0"/>
              <a:t>th</a:t>
            </a:r>
            <a:r>
              <a:rPr lang="en-US" dirty="0"/>
              <a:t> cent BCE: Founded as Seleukid town. </a:t>
            </a:r>
          </a:p>
          <a:p>
            <a:endParaRPr lang="en-US" dirty="0"/>
          </a:p>
          <a:p>
            <a:r>
              <a:rPr lang="en-US" dirty="0"/>
              <a:t>Late 2</a:t>
            </a:r>
            <a:r>
              <a:rPr lang="en-US" baseline="30000" dirty="0"/>
              <a:t>nd</a:t>
            </a:r>
            <a:r>
              <a:rPr lang="en-US" dirty="0"/>
              <a:t> cent BCE: Captured by Parthians. </a:t>
            </a:r>
          </a:p>
          <a:p>
            <a:endParaRPr lang="en-US" dirty="0"/>
          </a:p>
          <a:p>
            <a:r>
              <a:rPr lang="en-US" dirty="0"/>
              <a:t>Mid 1</a:t>
            </a:r>
            <a:r>
              <a:rPr lang="en-US" baseline="30000" dirty="0"/>
              <a:t>st</a:t>
            </a:r>
            <a:r>
              <a:rPr lang="en-US" dirty="0"/>
              <a:t> cent CE: Captured and enlarged by Romans. </a:t>
            </a:r>
          </a:p>
          <a:p>
            <a:endParaRPr lang="en-US" dirty="0"/>
          </a:p>
          <a:p>
            <a:r>
              <a:rPr lang="en-US" dirty="0"/>
              <a:t>256—7 CE: Captured and mostly destroyed by Sassanid Persians.  </a:t>
            </a:r>
          </a:p>
        </p:txBody>
      </p:sp>
    </p:spTree>
    <p:extLst>
      <p:ext uri="{BB962C8B-B14F-4D97-AF65-F5344CB8AC3E}">
        <p14:creationId xmlns:p14="http://schemas.microsoft.com/office/powerpoint/2010/main" val="29112037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Site </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6752493" y="124046"/>
            <a:ext cx="5291618" cy="6551025"/>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6577" y="1631852"/>
            <a:ext cx="6378857" cy="5043219"/>
          </a:xfrm>
          <a:prstGeom prst="rect">
            <a:avLst/>
          </a:prstGeom>
        </p:spPr>
      </p:pic>
      <p:sp>
        <p:nvSpPr>
          <p:cNvPr id="6" name="Oval 5"/>
          <p:cNvSpPr/>
          <p:nvPr/>
        </p:nvSpPr>
        <p:spPr>
          <a:xfrm>
            <a:off x="7695028" y="3165231"/>
            <a:ext cx="154744" cy="19694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90626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2" descr="http://www.le.ac.uk/ar/stj/Dura%20tower%2019%20mine%20damage%20sm.jpg"/>
          <p:cNvPicPr>
            <a:picLocks noChangeAspect="1"/>
          </p:cNvPicPr>
          <p:nvPr/>
        </p:nvPicPr>
        <p:blipFill rotWithShape="1">
          <a:blip r:embed="rId3">
            <a:extLst>
              <a:ext uri="{28A0092B-C50C-407E-A947-70E740481C1C}">
                <a14:useLocalDpi xmlns:a14="http://schemas.microsoft.com/office/drawing/2010/main" val="0"/>
              </a:ext>
            </a:extLst>
          </a:blip>
          <a:srcRect l="8877" r="4696" b="1"/>
          <a:stretch/>
        </p:blipFill>
        <p:spPr>
          <a:xfrm>
            <a:off x="4857450" y="490992"/>
            <a:ext cx="6945344" cy="6107369"/>
          </a:xfrm>
          <a:prstGeom prst="rect">
            <a:avLst/>
          </a:prstGeom>
        </p:spPr>
      </p:pic>
      <p:sp>
        <p:nvSpPr>
          <p:cNvPr id="2" name="Title 1"/>
          <p:cNvSpPr>
            <a:spLocks noGrp="1"/>
          </p:cNvSpPr>
          <p:nvPr>
            <p:ph type="title"/>
          </p:nvPr>
        </p:nvSpPr>
        <p:spPr/>
        <p:txBody>
          <a:bodyPr anchor="t">
            <a:normAutofit/>
          </a:bodyPr>
          <a:lstStyle/>
          <a:p>
            <a:r>
              <a:rPr lang="en-GB" dirty="0"/>
              <a:t>Tower 19</a:t>
            </a:r>
          </a:p>
        </p:txBody>
      </p:sp>
      <p:sp>
        <p:nvSpPr>
          <p:cNvPr id="1030" name="Content Placeholder 1029"/>
          <p:cNvSpPr>
            <a:spLocks noGrp="1"/>
          </p:cNvSpPr>
          <p:nvPr>
            <p:ph idx="1"/>
          </p:nvPr>
        </p:nvSpPr>
        <p:spPr>
          <a:xfrm>
            <a:off x="677334" y="2160589"/>
            <a:ext cx="3957349" cy="3880773"/>
          </a:xfrm>
        </p:spPr>
        <p:txBody>
          <a:bodyPr>
            <a:normAutofit/>
          </a:bodyPr>
          <a:lstStyle/>
          <a:p>
            <a:r>
              <a:rPr lang="en-US" dirty="0"/>
              <a:t>Evidence of undermining and countermining. </a:t>
            </a:r>
          </a:p>
          <a:p>
            <a:endParaRPr lang="en-US" dirty="0"/>
          </a:p>
          <a:p>
            <a:r>
              <a:rPr lang="en-US" dirty="0"/>
              <a:t>Evidence of ‘chemical’ warfare.</a:t>
            </a:r>
          </a:p>
          <a:p>
            <a:endParaRPr lang="en-US" dirty="0"/>
          </a:p>
          <a:p>
            <a:r>
              <a:rPr lang="en-US" dirty="0"/>
              <a:t>Underground chamber with remains of ‘soldiers’.   </a:t>
            </a:r>
          </a:p>
        </p:txBody>
      </p:sp>
    </p:spTree>
    <p:extLst>
      <p:ext uri="{BB962C8B-B14F-4D97-AF65-F5344CB8AC3E}">
        <p14:creationId xmlns:p14="http://schemas.microsoft.com/office/powerpoint/2010/main" val="35480142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2538" y="112340"/>
            <a:ext cx="5880299" cy="6646516"/>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28935" y="112339"/>
            <a:ext cx="5625080" cy="5830058"/>
          </a:xfrm>
          <a:prstGeom prst="rect">
            <a:avLst/>
          </a:prstGeom>
        </p:spPr>
      </p:pic>
    </p:spTree>
    <p:extLst>
      <p:ext uri="{BB962C8B-B14F-4D97-AF65-F5344CB8AC3E}">
        <p14:creationId xmlns:p14="http://schemas.microsoft.com/office/powerpoint/2010/main" val="21195746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59915" y="125708"/>
            <a:ext cx="5239826" cy="6632692"/>
          </a:xfrm>
          <a:prstGeom prst="rect">
            <a:avLst/>
          </a:prstGeom>
        </p:spPr>
      </p:pic>
      <p:sp>
        <p:nvSpPr>
          <p:cNvPr id="2" name="Title 1"/>
          <p:cNvSpPr>
            <a:spLocks noGrp="1"/>
          </p:cNvSpPr>
          <p:nvPr>
            <p:ph type="title"/>
          </p:nvPr>
        </p:nvSpPr>
        <p:spPr>
          <a:xfrm>
            <a:off x="676746" y="609600"/>
            <a:ext cx="5738122" cy="1320800"/>
          </a:xfrm>
        </p:spPr>
        <p:txBody>
          <a:bodyPr anchor="ctr">
            <a:normAutofit/>
          </a:bodyPr>
          <a:lstStyle/>
          <a:p>
            <a:r>
              <a:rPr lang="en-GB" dirty="0"/>
              <a:t>The Remains</a:t>
            </a:r>
          </a:p>
        </p:txBody>
      </p:sp>
      <p:sp>
        <p:nvSpPr>
          <p:cNvPr id="8" name="Content Placeholder 7"/>
          <p:cNvSpPr>
            <a:spLocks noGrp="1"/>
          </p:cNvSpPr>
          <p:nvPr>
            <p:ph idx="1"/>
          </p:nvPr>
        </p:nvSpPr>
        <p:spPr>
          <a:xfrm>
            <a:off x="685166" y="2160589"/>
            <a:ext cx="5729701" cy="4226143"/>
          </a:xfrm>
        </p:spPr>
        <p:txBody>
          <a:bodyPr>
            <a:normAutofit/>
          </a:bodyPr>
          <a:lstStyle/>
          <a:p>
            <a:r>
              <a:rPr lang="en-US" dirty="0"/>
              <a:t>Context: found at </a:t>
            </a:r>
            <a:r>
              <a:rPr lang="en-US" dirty="0" err="1"/>
              <a:t>centre</a:t>
            </a:r>
            <a:r>
              <a:rPr lang="en-US" dirty="0"/>
              <a:t> of fire lit beneath Tower 19.   </a:t>
            </a:r>
          </a:p>
          <a:p>
            <a:endParaRPr lang="en-US" dirty="0"/>
          </a:p>
          <a:p>
            <a:r>
              <a:rPr lang="en-US" dirty="0"/>
              <a:t>Sword: Jade pommel. </a:t>
            </a:r>
          </a:p>
          <a:p>
            <a:endParaRPr lang="en-US" dirty="0"/>
          </a:p>
          <a:p>
            <a:r>
              <a:rPr lang="en-US" dirty="0"/>
              <a:t>Helmet: Sassanid Persian style.  </a:t>
            </a:r>
          </a:p>
        </p:txBody>
      </p:sp>
    </p:spTree>
    <p:extLst>
      <p:ext uri="{BB962C8B-B14F-4D97-AF65-F5344CB8AC3E}">
        <p14:creationId xmlns:p14="http://schemas.microsoft.com/office/powerpoint/2010/main" val="1318261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930400"/>
          </a:xfrm>
        </p:spPr>
        <p:txBody>
          <a:bodyPr/>
          <a:lstStyle/>
          <a:p>
            <a:r>
              <a:rPr lang="en-GB" dirty="0"/>
              <a:t>Numismatics – Valerian (253-260 CE)</a:t>
            </a:r>
            <a:br>
              <a:rPr lang="en-GB" dirty="0"/>
            </a:br>
            <a:r>
              <a:rPr lang="en-GB" dirty="0"/>
              <a:t> 					   - Gordian III (238-244 CE)</a:t>
            </a:r>
          </a:p>
        </p:txBody>
      </p:sp>
      <p:pic>
        <p:nvPicPr>
          <p:cNvPr id="6" name="Content Placeholder 5"/>
          <p:cNvPicPr>
            <a:picLocks noGrp="1" noChangeAspect="1"/>
          </p:cNvPicPr>
          <p:nvPr>
            <p:ph idx="1"/>
          </p:nvPr>
        </p:nvPicPr>
        <p:blipFill>
          <a:blip r:embed="rId3"/>
          <a:stretch>
            <a:fillRect/>
          </a:stretch>
        </p:blipFill>
        <p:spPr>
          <a:xfrm>
            <a:off x="677334" y="4085072"/>
            <a:ext cx="8163792" cy="2640818"/>
          </a:xfrm>
          <a:prstGeom prst="rect">
            <a:avLst/>
          </a:prstGeom>
        </p:spPr>
      </p:pic>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7334" y="1209821"/>
            <a:ext cx="8163792" cy="2734574"/>
          </a:xfrm>
          <a:prstGeom prst="rect">
            <a:avLst/>
          </a:prstGeom>
        </p:spPr>
      </p:pic>
    </p:spTree>
    <p:extLst>
      <p:ext uri="{BB962C8B-B14F-4D97-AF65-F5344CB8AC3E}">
        <p14:creationId xmlns:p14="http://schemas.microsoft.com/office/powerpoint/2010/main" val="30870293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0" y="0"/>
            <a:ext cx="5450383" cy="3881437"/>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963824" y="0"/>
            <a:ext cx="5058808" cy="3794105"/>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8389" y="3794105"/>
            <a:ext cx="5241063" cy="3063895"/>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639449" y="3249636"/>
            <a:ext cx="3425483" cy="3425483"/>
          </a:xfrm>
          <a:prstGeom prst="rect">
            <a:avLst/>
          </a:prstGeom>
        </p:spPr>
      </p:pic>
    </p:spTree>
    <p:extLst>
      <p:ext uri="{BB962C8B-B14F-4D97-AF65-F5344CB8AC3E}">
        <p14:creationId xmlns:p14="http://schemas.microsoft.com/office/powerpoint/2010/main" val="29980644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993665" y="11773"/>
            <a:ext cx="5630938" cy="6653967"/>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5350" y="11773"/>
            <a:ext cx="6653967" cy="6653967"/>
          </a:xfrm>
          <a:prstGeom prst="rect">
            <a:avLst/>
          </a:prstGeom>
        </p:spPr>
      </p:pic>
    </p:spTree>
    <p:extLst>
      <p:ext uri="{BB962C8B-B14F-4D97-AF65-F5344CB8AC3E}">
        <p14:creationId xmlns:p14="http://schemas.microsoft.com/office/powerpoint/2010/main" val="17543794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a:t>
            </a:r>
          </a:p>
        </p:txBody>
      </p:sp>
      <p:sp>
        <p:nvSpPr>
          <p:cNvPr id="3" name="Content Placeholder 2"/>
          <p:cNvSpPr>
            <a:spLocks noGrp="1"/>
          </p:cNvSpPr>
          <p:nvPr>
            <p:ph idx="1"/>
          </p:nvPr>
        </p:nvSpPr>
        <p:spPr/>
        <p:txBody>
          <a:bodyPr>
            <a:normAutofit fontScale="85000" lnSpcReduction="20000"/>
          </a:bodyPr>
          <a:lstStyle/>
          <a:p>
            <a:r>
              <a:rPr lang="en-GB" dirty="0" err="1"/>
              <a:t>Coulston</a:t>
            </a:r>
            <a:r>
              <a:rPr lang="en-GB" dirty="0"/>
              <a:t>, J. (ed.), 1988, </a:t>
            </a:r>
            <a:r>
              <a:rPr lang="en-GB" i="1" dirty="0"/>
              <a:t>Military Equipment and the Identity of Roman Soldiers</a:t>
            </a:r>
            <a:r>
              <a:rPr lang="en-GB" dirty="0"/>
              <a:t>. Proceedings of the Fourth Roman Military Equipment Conference: BAR International Series 394.  </a:t>
            </a:r>
          </a:p>
          <a:p>
            <a:endParaRPr lang="en-GB" dirty="0"/>
          </a:p>
          <a:p>
            <a:r>
              <a:rPr lang="en-GB" dirty="0" err="1"/>
              <a:t>Giliver</a:t>
            </a:r>
            <a:r>
              <a:rPr lang="en-GB" dirty="0"/>
              <a:t>, K. 2007, “Display in Roman Warfare: The Appearance of Armies and Individuals on the Battlefield”, </a:t>
            </a:r>
            <a:r>
              <a:rPr lang="en-GB" i="1" dirty="0"/>
              <a:t>War in History</a:t>
            </a:r>
            <a:r>
              <a:rPr lang="en-GB" dirty="0"/>
              <a:t>, Vol. 14(1), pp. 1-22.  </a:t>
            </a:r>
          </a:p>
          <a:p>
            <a:endParaRPr lang="en-GB" dirty="0"/>
          </a:p>
          <a:p>
            <a:r>
              <a:rPr lang="en-GB" dirty="0"/>
              <a:t>James, S. 2011, “Stratagems, Combat, and ‘Chemical Warfare’ in the Siege Mines of Dura-</a:t>
            </a:r>
            <a:r>
              <a:rPr lang="en-GB" dirty="0" err="1"/>
              <a:t>Europos</a:t>
            </a:r>
            <a:r>
              <a:rPr lang="en-GB" dirty="0"/>
              <a:t>”, </a:t>
            </a:r>
            <a:r>
              <a:rPr lang="en-GB" i="1" dirty="0"/>
              <a:t>American Journal of Archaeology, </a:t>
            </a:r>
            <a:r>
              <a:rPr lang="en-GB" dirty="0"/>
              <a:t>Vol. 115 (1), pp. 69-102. </a:t>
            </a:r>
          </a:p>
          <a:p>
            <a:endParaRPr lang="en-GB" dirty="0"/>
          </a:p>
          <a:p>
            <a:r>
              <a:rPr lang="en-GB" dirty="0"/>
              <a:t>James, S. 2014, “Blood and Dust, Death in the Dark: Combat and Chemical Warfare at Roman Dura-</a:t>
            </a:r>
            <a:r>
              <a:rPr lang="en-GB" dirty="0" err="1"/>
              <a:t>Europos</a:t>
            </a:r>
            <a:r>
              <a:rPr lang="en-GB" dirty="0"/>
              <a:t>, Syria”. Paper given at </a:t>
            </a:r>
            <a:r>
              <a:rPr lang="en-GB" dirty="0" err="1"/>
              <a:t>Augustana</a:t>
            </a:r>
            <a:r>
              <a:rPr lang="en-GB" dirty="0"/>
              <a:t> College. Link: </a:t>
            </a:r>
            <a:r>
              <a:rPr lang="en-GB" dirty="0">
                <a:hlinkClick r:id="rId3"/>
              </a:rPr>
              <a:t>https://www.youtube.com/watch?v=zNC360PFJyg</a:t>
            </a:r>
            <a:r>
              <a:rPr lang="en-GB" dirty="0"/>
              <a:t>  </a:t>
            </a:r>
          </a:p>
          <a:p>
            <a:endParaRPr lang="en-GB" dirty="0"/>
          </a:p>
          <a:p>
            <a:r>
              <a:rPr lang="en-GB" dirty="0" err="1"/>
              <a:t>MacMullen</a:t>
            </a:r>
            <a:r>
              <a:rPr lang="en-GB" dirty="0"/>
              <a:t>, R., 1960, “Inscriptions on Armour and the Supply of Arms in the Roman Empire”, </a:t>
            </a:r>
            <a:r>
              <a:rPr lang="en-GB" i="1" dirty="0"/>
              <a:t>American Journal of Archaeology</a:t>
            </a:r>
            <a:r>
              <a:rPr lang="en-GB" dirty="0"/>
              <a:t>, Vol. 64, No. 1, pp. 23-40.</a:t>
            </a:r>
          </a:p>
          <a:p>
            <a:endParaRPr lang="en-GB" dirty="0"/>
          </a:p>
          <a:p>
            <a:pPr marL="0" indent="0">
              <a:buNone/>
            </a:pP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7800237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a:t>Questions?</a:t>
            </a:r>
          </a:p>
        </p:txBody>
      </p:sp>
    </p:spTree>
    <p:extLst>
      <p:ext uri="{BB962C8B-B14F-4D97-AF65-F5344CB8AC3E}">
        <p14:creationId xmlns:p14="http://schemas.microsoft.com/office/powerpoint/2010/main" val="64723287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7813</TotalTime>
  <Words>2481</Words>
  <Application>Microsoft Office PowerPoint</Application>
  <PresentationFormat>Custom</PresentationFormat>
  <Paragraphs>219</Paragraphs>
  <Slides>21</Slides>
  <Notes>20</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Facet</vt:lpstr>
      <vt:lpstr>Soldiers and Identity</vt:lpstr>
      <vt:lpstr>Aims</vt:lpstr>
      <vt:lpstr>Uniformity of  soldiers?</vt:lpstr>
      <vt:lpstr>Uniformity of  soldiers?</vt:lpstr>
      <vt:lpstr>Uniformity of soldiers? </vt:lpstr>
      <vt:lpstr>Inscriptions on Equipment</vt:lpstr>
      <vt:lpstr>Inscriptions:</vt:lpstr>
      <vt:lpstr>‘Soldier’ from  Pompeii, Italy</vt:lpstr>
      <vt:lpstr>Inscriptions:</vt:lpstr>
      <vt:lpstr>Locally sourced equipment?  </vt:lpstr>
      <vt:lpstr>The need for Individualisation </vt:lpstr>
      <vt:lpstr>Dura-Europos</vt:lpstr>
      <vt:lpstr>The Site </vt:lpstr>
      <vt:lpstr>Tower 19</vt:lpstr>
      <vt:lpstr>PowerPoint Presentation</vt:lpstr>
      <vt:lpstr>The Remains</vt:lpstr>
      <vt:lpstr>Numismatics – Valerian (253-260 CE)          - Gordian III (238-244 CE)</vt:lpstr>
      <vt:lpstr>PowerPoint Presentation</vt:lpstr>
      <vt:lpstr>PowerPoint Presentation</vt:lpstr>
      <vt:lpstr>Reading</vt:lpstr>
      <vt:lpstr>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Chris Fleming</dc:creator>
  <cp:lastModifiedBy>Administrator</cp:lastModifiedBy>
  <cp:revision>129</cp:revision>
  <dcterms:created xsi:type="dcterms:W3CDTF">2017-01-27T16:38:00Z</dcterms:created>
  <dcterms:modified xsi:type="dcterms:W3CDTF">2017-10-17T15:59:32Z</dcterms:modified>
</cp:coreProperties>
</file>