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emf" ContentType="image/x-emf"/>
  <Default Extension="xls" ContentType="application/vnd.ms-excel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tiff" ContentType="image/tiff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charts/chart1.xml" ContentType="application/vnd.openxmlformats-officedocument.drawingml.chart+xml"/>
  <Override PartName="/ppt/charts/chart2.xml" ContentType="application/vnd.openxmlformats-officedocument.drawingml.char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1"/>
  </p:notesMasterIdLst>
  <p:sldIdLst>
    <p:sldId id="256" r:id="rId2"/>
    <p:sldId id="264" r:id="rId3"/>
    <p:sldId id="257" r:id="rId4"/>
    <p:sldId id="259" r:id="rId5"/>
    <p:sldId id="258" r:id="rId6"/>
    <p:sldId id="261" r:id="rId7"/>
    <p:sldId id="262" r:id="rId8"/>
    <p:sldId id="263" r:id="rId9"/>
    <p:sldId id="267" r:id="rId10"/>
    <p:sldId id="268" r:id="rId11"/>
    <p:sldId id="265" r:id="rId12"/>
    <p:sldId id="266" r:id="rId13"/>
    <p:sldId id="271" r:id="rId14"/>
    <p:sldId id="260" r:id="rId15"/>
    <p:sldId id="269" r:id="rId16"/>
    <p:sldId id="270" r:id="rId17"/>
    <p:sldId id="272" r:id="rId18"/>
    <p:sldId id="273" r:id="rId19"/>
    <p:sldId id="274" r:id="rId2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oleObject" Target="file:///C:\Users\Louise\Documents\AREDIOU\tombs%20pottery.xls" TargetMode="External"/></Relationships>
</file>

<file path=ppt/charts/_rels/chart2.xml.rels><?xml version="1.0" encoding="UTF-8" standalone="yes"?>
<Relationships xmlns="http://schemas.openxmlformats.org/package/2006/relationships"><Relationship Id="rId1" Type="http://schemas.openxmlformats.org/officeDocument/2006/relationships/oleObject" Target="file:///C:\Users\Louise\Documents\AREDIOU\tombs%20pottery.xls" TargetMode="Externa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2600" b="1" i="0" u="none" strike="noStrike" baseline="0">
                <a:solidFill>
                  <a:srgbClr val="000080"/>
                </a:solidFill>
                <a:latin typeface="Arial"/>
                <a:ea typeface="Arial"/>
                <a:cs typeface="Arial"/>
              </a:defRPr>
            </a:pPr>
            <a:r>
              <a:rPr lang="en-GB"/>
              <a:t>Distribution of pottery
from tomb by date</a:t>
            </a:r>
          </a:p>
        </c:rich>
      </c:tx>
      <c:layout>
        <c:manualLayout>
          <c:xMode val="edge"/>
          <c:yMode val="edge"/>
          <c:x val="0.26865697757929546"/>
          <c:y val="3.0927835051546407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0.10323395623682893"/>
          <c:y val="0.27010309278350514"/>
          <c:w val="0.67288638944728196"/>
          <c:h val="0.5855670103092786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'Tomb pottery by date'!$E$3</c:f>
              <c:strCache>
                <c:ptCount val="1"/>
                <c:pt idx="0">
                  <c:v>Late Bronze Age</c:v>
                </c:pt>
              </c:strCache>
            </c:strRef>
          </c:tx>
          <c:spPr>
            <a:solidFill>
              <a:srgbClr val="0000FF"/>
            </a:solidFill>
            <a:ln w="12700">
              <a:solidFill>
                <a:srgbClr val="000000"/>
              </a:solidFill>
              <a:prstDash val="solid"/>
            </a:ln>
          </c:spPr>
          <c:invertIfNegative val="0"/>
          <c:cat>
            <c:strRef>
              <c:f>'Tomb pottery by date'!$F$2:$J$2</c:f>
              <c:strCache>
                <c:ptCount val="5"/>
                <c:pt idx="0">
                  <c:v>Topsoil (76)</c:v>
                </c:pt>
                <c:pt idx="1">
                  <c:v>Upper Fill (77)</c:v>
                </c:pt>
                <c:pt idx="2">
                  <c:v>Lower Fill (80)</c:v>
                </c:pt>
                <c:pt idx="3">
                  <c:v>Burial Level (83) </c:v>
                </c:pt>
                <c:pt idx="4">
                  <c:v>Dromos Fill (90)</c:v>
                </c:pt>
              </c:strCache>
            </c:strRef>
          </c:cat>
          <c:val>
            <c:numRef>
              <c:f>'Tomb pottery by date'!$F$3:$J$3</c:f>
              <c:numCache>
                <c:formatCode>General</c:formatCode>
                <c:ptCount val="5"/>
                <c:pt idx="0">
                  <c:v>27</c:v>
                </c:pt>
                <c:pt idx="1">
                  <c:v>50</c:v>
                </c:pt>
                <c:pt idx="2">
                  <c:v>10</c:v>
                </c:pt>
                <c:pt idx="3">
                  <c:v>29</c:v>
                </c:pt>
                <c:pt idx="4">
                  <c:v>8</c:v>
                </c:pt>
              </c:numCache>
            </c:numRef>
          </c:val>
        </c:ser>
        <c:ser>
          <c:idx val="1"/>
          <c:order val="1"/>
          <c:tx>
            <c:strRef>
              <c:f>'Tomb pottery by date'!$E$4</c:f>
              <c:strCache>
                <c:ptCount val="1"/>
                <c:pt idx="0">
                  <c:v>Iron Age</c:v>
                </c:pt>
              </c:strCache>
            </c:strRef>
          </c:tx>
          <c:spPr>
            <a:solidFill>
              <a:srgbClr val="FFFFFF"/>
            </a:solidFill>
            <a:ln w="12700">
              <a:solidFill>
                <a:srgbClr val="000000"/>
              </a:solidFill>
              <a:prstDash val="solid"/>
            </a:ln>
          </c:spPr>
          <c:invertIfNegative val="0"/>
          <c:cat>
            <c:strRef>
              <c:f>'Tomb pottery by date'!$F$2:$J$2</c:f>
              <c:strCache>
                <c:ptCount val="5"/>
                <c:pt idx="0">
                  <c:v>Topsoil (76)</c:v>
                </c:pt>
                <c:pt idx="1">
                  <c:v>Upper Fill (77)</c:v>
                </c:pt>
                <c:pt idx="2">
                  <c:v>Lower Fill (80)</c:v>
                </c:pt>
                <c:pt idx="3">
                  <c:v>Burial Level (83) </c:v>
                </c:pt>
                <c:pt idx="4">
                  <c:v>Dromos Fill (90)</c:v>
                </c:pt>
              </c:strCache>
            </c:strRef>
          </c:cat>
          <c:val>
            <c:numRef>
              <c:f>'Tomb pottery by date'!$F$4:$J$4</c:f>
              <c:numCache>
                <c:formatCode>General</c:formatCode>
                <c:ptCount val="5"/>
                <c:pt idx="0">
                  <c:v>1</c:v>
                </c:pt>
                <c:pt idx="1">
                  <c:v>2</c:v>
                </c:pt>
                <c:pt idx="2">
                  <c:v>0</c:v>
                </c:pt>
                <c:pt idx="3">
                  <c:v>0</c:v>
                </c:pt>
                <c:pt idx="4">
                  <c:v>6</c:v>
                </c:pt>
              </c:numCache>
            </c:numRef>
          </c:val>
        </c:ser>
        <c:ser>
          <c:idx val="2"/>
          <c:order val="2"/>
          <c:tx>
            <c:strRef>
              <c:f>'Tomb pottery by date'!$E$5</c:f>
              <c:strCache>
                <c:ptCount val="1"/>
                <c:pt idx="0">
                  <c:v>Other</c:v>
                </c:pt>
              </c:strCache>
            </c:strRef>
          </c:tx>
          <c:spPr>
            <a:solidFill>
              <a:srgbClr val="00CCFF"/>
            </a:solidFill>
            <a:ln w="12700">
              <a:solidFill>
                <a:srgbClr val="000000"/>
              </a:solidFill>
              <a:prstDash val="solid"/>
            </a:ln>
          </c:spPr>
          <c:invertIfNegative val="0"/>
          <c:cat>
            <c:strRef>
              <c:f>'Tomb pottery by date'!$F$2:$J$2</c:f>
              <c:strCache>
                <c:ptCount val="5"/>
                <c:pt idx="0">
                  <c:v>Topsoil (76)</c:v>
                </c:pt>
                <c:pt idx="1">
                  <c:v>Upper Fill (77)</c:v>
                </c:pt>
                <c:pt idx="2">
                  <c:v>Lower Fill (80)</c:v>
                </c:pt>
                <c:pt idx="3">
                  <c:v>Burial Level (83) </c:v>
                </c:pt>
                <c:pt idx="4">
                  <c:v>Dromos Fill (90)</c:v>
                </c:pt>
              </c:strCache>
            </c:strRef>
          </c:cat>
          <c:val>
            <c:numRef>
              <c:f>'Tomb pottery by date'!$F$5:$J$5</c:f>
              <c:numCache>
                <c:formatCode>General</c:formatCode>
                <c:ptCount val="5"/>
                <c:pt idx="0">
                  <c:v>15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1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axId val="109034496"/>
        <c:axId val="109446272"/>
      </c:barChart>
      <c:catAx>
        <c:axId val="109034496"/>
        <c:scaling>
          <c:orientation val="minMax"/>
        </c:scaling>
        <c:delete val="0"/>
        <c:axPos val="b"/>
        <c:title>
          <c:tx>
            <c:rich>
              <a:bodyPr/>
              <a:lstStyle/>
              <a:p>
                <a:pPr>
                  <a:defRPr sz="1400" b="1" i="0" u="none" strike="noStrike" baseline="0">
                    <a:solidFill>
                      <a:srgbClr val="000080"/>
                    </a:solidFill>
                    <a:latin typeface="Arial"/>
                    <a:ea typeface="Arial"/>
                    <a:cs typeface="Arial"/>
                  </a:defRPr>
                </a:pPr>
                <a:r>
                  <a:rPr lang="en-GB"/>
                  <a:t>Context</a:t>
                </a:r>
              </a:p>
            </c:rich>
          </c:tx>
          <c:layout>
            <c:manualLayout>
              <c:xMode val="edge"/>
              <c:yMode val="edge"/>
              <c:x val="0.39054778600436157"/>
              <c:y val="0.91958762886597889"/>
            </c:manualLayout>
          </c:layout>
          <c:overlay val="0"/>
          <c:spPr>
            <a:noFill/>
            <a:ln w="25400">
              <a:noFill/>
            </a:ln>
          </c:spPr>
        </c:title>
        <c:numFmt formatCode="General" sourceLinked="1"/>
        <c:majorTickMark val="out"/>
        <c:minorTickMark val="none"/>
        <c:tickLblPos val="nextTo"/>
        <c:spPr>
          <a:ln w="3175">
            <a:solidFill>
              <a:srgbClr val="333399"/>
            </a:solidFill>
            <a:prstDash val="solid"/>
          </a:ln>
        </c:spPr>
        <c:txPr>
          <a:bodyPr rot="0" vert="horz"/>
          <a:lstStyle/>
          <a:p>
            <a:pPr>
              <a:defRPr sz="1000" b="0" i="0" u="none" strike="noStrike" baseline="0">
                <a:solidFill>
                  <a:srgbClr val="333399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09446272"/>
        <c:crosses val="autoZero"/>
        <c:auto val="1"/>
        <c:lblAlgn val="ctr"/>
        <c:lblOffset val="100"/>
        <c:tickLblSkip val="1"/>
        <c:tickMarkSkip val="1"/>
        <c:noMultiLvlLbl val="0"/>
      </c:catAx>
      <c:valAx>
        <c:axId val="109446272"/>
        <c:scaling>
          <c:orientation val="minMax"/>
        </c:scaling>
        <c:delete val="0"/>
        <c:axPos val="l"/>
        <c:majorGridlines>
          <c:spPr>
            <a:ln w="3175">
              <a:solidFill>
                <a:srgbClr val="333399"/>
              </a:solidFill>
              <a:prstDash val="solid"/>
            </a:ln>
          </c:spPr>
        </c:majorGridlines>
        <c:title>
          <c:tx>
            <c:rich>
              <a:bodyPr/>
              <a:lstStyle/>
              <a:p>
                <a:pPr>
                  <a:defRPr sz="1400" b="1" i="0" u="none" strike="noStrike" baseline="0">
                    <a:solidFill>
                      <a:srgbClr val="000080"/>
                    </a:solidFill>
                    <a:latin typeface="Arial"/>
                    <a:ea typeface="Arial"/>
                    <a:cs typeface="Arial"/>
                  </a:defRPr>
                </a:pPr>
                <a:r>
                  <a:rPr lang="en-GB"/>
                  <a:t>Number of pieces</a:t>
                </a:r>
              </a:p>
            </c:rich>
          </c:tx>
          <c:layout>
            <c:manualLayout>
              <c:xMode val="edge"/>
              <c:yMode val="edge"/>
              <c:x val="2.6119402985074657E-2"/>
              <c:y val="0.38969072164948493"/>
            </c:manualLayout>
          </c:layout>
          <c:overlay val="0"/>
          <c:spPr>
            <a:noFill/>
            <a:ln w="25400">
              <a:noFill/>
            </a:ln>
          </c:spPr>
        </c:title>
        <c:numFmt formatCode="General" sourceLinked="1"/>
        <c:majorTickMark val="out"/>
        <c:minorTickMark val="none"/>
        <c:tickLblPos val="nextTo"/>
        <c:spPr>
          <a:ln w="3175">
            <a:solidFill>
              <a:srgbClr val="333399"/>
            </a:solidFill>
            <a:prstDash val="solid"/>
          </a:ln>
        </c:spPr>
        <c:txPr>
          <a:bodyPr rot="0" vert="horz"/>
          <a:lstStyle/>
          <a:p>
            <a:pPr>
              <a:defRPr sz="1150" b="0" i="0" u="none" strike="noStrike" baseline="0">
                <a:solidFill>
                  <a:srgbClr val="333399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09034496"/>
        <c:crosses val="autoZero"/>
        <c:crossBetween val="between"/>
      </c:valAx>
      <c:spPr>
        <a:noFill/>
        <a:ln w="3175">
          <a:solidFill>
            <a:srgbClr val="333399"/>
          </a:solidFill>
          <a:prstDash val="solid"/>
        </a:ln>
      </c:spPr>
    </c:plotArea>
    <c:legend>
      <c:legendPos val="r"/>
      <c:layout>
        <c:manualLayout>
          <c:xMode val="edge"/>
          <c:yMode val="edge"/>
          <c:x val="0.80099593894046861"/>
          <c:y val="0.38969072164948493"/>
          <c:w val="0.19029876862407133"/>
          <c:h val="0.25567010309278376"/>
        </c:manualLayout>
      </c:layout>
      <c:overlay val="0"/>
      <c:spPr>
        <a:solidFill>
          <a:srgbClr val="FFFF99"/>
        </a:solidFill>
        <a:ln w="3175">
          <a:solidFill>
            <a:srgbClr val="333399"/>
          </a:solidFill>
          <a:prstDash val="solid"/>
        </a:ln>
      </c:spPr>
      <c:txPr>
        <a:bodyPr/>
        <a:lstStyle/>
        <a:p>
          <a:pPr>
            <a:defRPr sz="1100" b="1" i="0" u="none" strike="noStrike" baseline="0">
              <a:solidFill>
                <a:srgbClr val="000080"/>
              </a:solidFill>
              <a:latin typeface="Arial"/>
              <a:ea typeface="Arial"/>
              <a:cs typeface="Arial"/>
            </a:defRPr>
          </a:pPr>
          <a:endParaRPr lang="en-US"/>
        </a:p>
      </c:txPr>
    </c:legend>
    <c:plotVisOnly val="1"/>
    <c:dispBlanksAs val="gap"/>
    <c:showDLblsOverMax val="0"/>
  </c:chart>
  <c:spPr>
    <a:solidFill>
      <a:srgbClr val="FFFF99"/>
    </a:solidFill>
    <a:ln w="38100">
      <a:solidFill>
        <a:srgbClr val="000080"/>
      </a:solidFill>
      <a:prstDash val="solid"/>
    </a:ln>
  </c:spPr>
  <c:txPr>
    <a:bodyPr/>
    <a:lstStyle/>
    <a:p>
      <a:pPr>
        <a:defRPr sz="115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externalData r:id="rId1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2600" b="1" i="0" u="none" strike="noStrike" baseline="0">
                <a:solidFill>
                  <a:srgbClr val="000080"/>
                </a:solidFill>
                <a:latin typeface="Arial"/>
                <a:ea typeface="Arial"/>
                <a:cs typeface="Arial"/>
              </a:defRPr>
            </a:pPr>
            <a:r>
              <a:rPr lang="en-GB"/>
              <a:t>Wares from Burial Level (83)</a:t>
            </a:r>
          </a:p>
        </c:rich>
      </c:tx>
      <c:layout>
        <c:manualLayout>
          <c:xMode val="edge"/>
          <c:yMode val="edge"/>
          <c:x val="0.15902578796561603"/>
          <c:y val="3.3426183844011144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0.10888252148997143"/>
          <c:y val="0.29247910863509752"/>
          <c:w val="0.86819484240687761"/>
          <c:h val="0.48467966573816174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'Wares by context'!$H$1</c:f>
              <c:strCache>
                <c:ptCount val="1"/>
                <c:pt idx="0">
                  <c:v>Burial Level (83)</c:v>
                </c:pt>
              </c:strCache>
            </c:strRef>
          </c:tx>
          <c:spPr>
            <a:solidFill>
              <a:srgbClr val="0000FF"/>
            </a:solidFill>
            <a:ln w="12700">
              <a:solidFill>
                <a:srgbClr val="000000"/>
              </a:solidFill>
              <a:prstDash val="solid"/>
            </a:ln>
          </c:spPr>
          <c:invertIfNegative val="0"/>
          <c:cat>
            <c:strRef>
              <c:f>'Wares by context'!$G$2:$G$7</c:f>
              <c:strCache>
                <c:ptCount val="6"/>
                <c:pt idx="0">
                  <c:v>Plain ware</c:v>
                </c:pt>
                <c:pt idx="1">
                  <c:v>White Slip</c:v>
                </c:pt>
                <c:pt idx="2">
                  <c:v>WPWM III</c:v>
                </c:pt>
                <c:pt idx="3">
                  <c:v>Monochrome</c:v>
                </c:pt>
                <c:pt idx="4">
                  <c:v>Cooking ware</c:v>
                </c:pt>
                <c:pt idx="5">
                  <c:v>Pithos</c:v>
                </c:pt>
              </c:strCache>
            </c:strRef>
          </c:cat>
          <c:val>
            <c:numRef>
              <c:f>'Wares by context'!$H$2:$H$7</c:f>
              <c:numCache>
                <c:formatCode>General</c:formatCode>
                <c:ptCount val="6"/>
                <c:pt idx="0">
                  <c:v>8</c:v>
                </c:pt>
                <c:pt idx="1">
                  <c:v>1</c:v>
                </c:pt>
                <c:pt idx="2">
                  <c:v>1</c:v>
                </c:pt>
                <c:pt idx="3">
                  <c:v>7</c:v>
                </c:pt>
                <c:pt idx="4">
                  <c:v>1</c:v>
                </c:pt>
                <c:pt idx="5">
                  <c:v>11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axId val="109460096"/>
        <c:axId val="109490944"/>
      </c:barChart>
      <c:catAx>
        <c:axId val="109460096"/>
        <c:scaling>
          <c:orientation val="minMax"/>
        </c:scaling>
        <c:delete val="0"/>
        <c:axPos val="b"/>
        <c:title>
          <c:tx>
            <c:rich>
              <a:bodyPr/>
              <a:lstStyle/>
              <a:p>
                <a:pPr>
                  <a:defRPr sz="1400" b="1" i="0" u="none" strike="noStrike" baseline="0">
                    <a:solidFill>
                      <a:srgbClr val="000080"/>
                    </a:solidFill>
                    <a:latin typeface="Arial"/>
                    <a:ea typeface="Arial"/>
                    <a:cs typeface="Arial"/>
                  </a:defRPr>
                </a:pPr>
                <a:r>
                  <a:rPr lang="en-GB"/>
                  <a:t>Wares</a:t>
                </a:r>
              </a:p>
            </c:rich>
          </c:tx>
          <c:layout>
            <c:manualLayout>
              <c:xMode val="edge"/>
              <c:yMode val="edge"/>
              <c:x val="0.49713467048710602"/>
              <c:y val="0.86350974930362112"/>
            </c:manualLayout>
          </c:layout>
          <c:overlay val="0"/>
          <c:spPr>
            <a:noFill/>
            <a:ln w="25400">
              <a:noFill/>
            </a:ln>
          </c:spPr>
        </c:title>
        <c:numFmt formatCode="General" sourceLinked="1"/>
        <c:majorTickMark val="out"/>
        <c:minorTickMark val="none"/>
        <c:tickLblPos val="nextTo"/>
        <c:spPr>
          <a:ln w="3175">
            <a:solidFill>
              <a:srgbClr val="333399"/>
            </a:solidFill>
            <a:prstDash val="solid"/>
          </a:ln>
        </c:spPr>
        <c:txPr>
          <a:bodyPr rot="0" vert="horz"/>
          <a:lstStyle/>
          <a:p>
            <a:pPr>
              <a:defRPr sz="1000" b="0" i="0" u="none" strike="noStrike" baseline="0">
                <a:solidFill>
                  <a:srgbClr val="333399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09490944"/>
        <c:crosses val="autoZero"/>
        <c:auto val="1"/>
        <c:lblAlgn val="ctr"/>
        <c:lblOffset val="100"/>
        <c:tickLblSkip val="1"/>
        <c:tickMarkSkip val="1"/>
        <c:noMultiLvlLbl val="0"/>
      </c:catAx>
      <c:valAx>
        <c:axId val="109490944"/>
        <c:scaling>
          <c:orientation val="minMax"/>
        </c:scaling>
        <c:delete val="0"/>
        <c:axPos val="l"/>
        <c:majorGridlines>
          <c:spPr>
            <a:ln w="3175">
              <a:solidFill>
                <a:srgbClr val="333399"/>
              </a:solidFill>
              <a:prstDash val="solid"/>
            </a:ln>
          </c:spPr>
        </c:majorGridlines>
        <c:title>
          <c:tx>
            <c:rich>
              <a:bodyPr/>
              <a:lstStyle/>
              <a:p>
                <a:pPr>
                  <a:defRPr sz="1400" b="1" i="0" u="none" strike="noStrike" baseline="0">
                    <a:solidFill>
                      <a:srgbClr val="000080"/>
                    </a:solidFill>
                    <a:latin typeface="Arial"/>
                    <a:ea typeface="Arial"/>
                    <a:cs typeface="Arial"/>
                  </a:defRPr>
                </a:pPr>
                <a:r>
                  <a:rPr lang="en-GB"/>
                  <a:t>Number of pieces</a:t>
                </a:r>
              </a:p>
            </c:rich>
          </c:tx>
          <c:layout>
            <c:manualLayout>
              <c:xMode val="edge"/>
              <c:yMode val="edge"/>
              <c:x val="2.578796561604586E-2"/>
              <c:y val="0.30083565459610029"/>
            </c:manualLayout>
          </c:layout>
          <c:overlay val="0"/>
          <c:spPr>
            <a:noFill/>
            <a:ln w="25400">
              <a:noFill/>
            </a:ln>
          </c:spPr>
        </c:title>
        <c:numFmt formatCode="General" sourceLinked="1"/>
        <c:majorTickMark val="out"/>
        <c:minorTickMark val="none"/>
        <c:tickLblPos val="nextTo"/>
        <c:spPr>
          <a:ln w="3175">
            <a:solidFill>
              <a:srgbClr val="333399"/>
            </a:solidFill>
            <a:prstDash val="solid"/>
          </a:ln>
        </c:spPr>
        <c:txPr>
          <a:bodyPr rot="0" vert="horz"/>
          <a:lstStyle/>
          <a:p>
            <a:pPr>
              <a:defRPr sz="1000" b="0" i="0" u="none" strike="noStrike" baseline="0">
                <a:solidFill>
                  <a:srgbClr val="333399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09460096"/>
        <c:crosses val="autoZero"/>
        <c:crossBetween val="between"/>
      </c:valAx>
      <c:spPr>
        <a:noFill/>
        <a:ln w="12700">
          <a:solidFill>
            <a:srgbClr val="333399"/>
          </a:solidFill>
          <a:prstDash val="solid"/>
        </a:ln>
      </c:spPr>
    </c:plotArea>
    <c:plotVisOnly val="1"/>
    <c:dispBlanksAs val="gap"/>
    <c:showDLblsOverMax val="0"/>
  </c:chart>
  <c:spPr>
    <a:solidFill>
      <a:srgbClr val="FFFF99"/>
    </a:solidFill>
    <a:ln w="38100">
      <a:solidFill>
        <a:srgbClr val="000080"/>
      </a:solidFill>
      <a:prstDash val="solid"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externalData r:id="rId1">
    <c:autoUpdate val="0"/>
  </c:externalData>
</c:chartSpace>
</file>

<file path=ppt/drawings/_rels/vmlDrawing1.vml.rels><?xml version="1.0" encoding="UTF-8" standalone="yes"?>
<Relationships xmlns="http://schemas.openxmlformats.org/package/2006/relationships"><Relationship Id="rId2" Type="http://schemas.openxmlformats.org/officeDocument/2006/relationships/image" Target="../media/image12.emf"/><Relationship Id="rId1" Type="http://schemas.openxmlformats.org/officeDocument/2006/relationships/image" Target="../media/image11.e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15.emf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17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B929848-3EB8-4FF3-A9BC-85E02042CEB5}" type="datetimeFigureOut">
              <a:rPr lang="en-GB" smtClean="0"/>
              <a:pPr/>
              <a:t>10/11/2014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FCE7796-39B2-4CD4-AA04-A6A5EC37B88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937377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CE7796-39B2-4CD4-AA04-A6A5EC37B886}" type="slidenum">
              <a:rPr lang="en-GB" smtClean="0"/>
              <a:pPr/>
              <a:t>16</a:t>
            </a:fld>
            <a:endParaRPr lang="en-GB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CE7796-39B2-4CD4-AA04-A6A5EC37B886}" type="slidenum">
              <a:rPr lang="en-GB" smtClean="0"/>
              <a:pPr/>
              <a:t>17</a:t>
            </a:fld>
            <a:endParaRPr lang="en-GB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CE7796-39B2-4CD4-AA04-A6A5EC37B886}" type="slidenum">
              <a:rPr lang="en-GB" smtClean="0"/>
              <a:pPr/>
              <a:t>18</a:t>
            </a:fld>
            <a:endParaRPr lang="en-GB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CE7796-39B2-4CD4-AA04-A6A5EC37B886}" type="slidenum">
              <a:rPr lang="en-GB" smtClean="0"/>
              <a:pPr/>
              <a:t>19</a:t>
            </a:fld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0E9689-6B87-4023-813A-7EE223ED2D93}" type="datetimeFigureOut">
              <a:rPr lang="en-GB" smtClean="0"/>
              <a:pPr/>
              <a:t>10/11/2014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9B084F-A9C8-4C5C-B8C1-F11380AE8F11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0" name="Rectangle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0E9689-6B87-4023-813A-7EE223ED2D93}" type="datetimeFigureOut">
              <a:rPr lang="en-GB" smtClean="0"/>
              <a:pPr/>
              <a:t>10/11/2014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9B084F-A9C8-4C5C-B8C1-F11380AE8F1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0E9689-6B87-4023-813A-7EE223ED2D93}" type="datetimeFigureOut">
              <a:rPr lang="en-GB" smtClean="0"/>
              <a:pPr/>
              <a:t>10/11/2014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9B084F-A9C8-4C5C-B8C1-F11380AE8F1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0E9689-6B87-4023-813A-7EE223ED2D93}" type="datetimeFigureOut">
              <a:rPr lang="en-GB" smtClean="0"/>
              <a:pPr/>
              <a:t>10/11/2014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9B084F-A9C8-4C5C-B8C1-F11380AE8F1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0E9689-6B87-4023-813A-7EE223ED2D93}" type="datetimeFigureOut">
              <a:rPr lang="en-GB" smtClean="0"/>
              <a:pPr/>
              <a:t>10/11/2014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9B084F-A9C8-4C5C-B8C1-F11380AE8F1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0E9689-6B87-4023-813A-7EE223ED2D93}" type="datetimeFigureOut">
              <a:rPr lang="en-GB" smtClean="0"/>
              <a:pPr/>
              <a:t>10/11/2014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9B084F-A9C8-4C5C-B8C1-F11380AE8F1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0E9689-6B87-4023-813A-7EE223ED2D93}" type="datetimeFigureOut">
              <a:rPr lang="en-GB" smtClean="0"/>
              <a:pPr/>
              <a:t>10/11/2014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9B084F-A9C8-4C5C-B8C1-F11380AE8F1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0E9689-6B87-4023-813A-7EE223ED2D93}" type="datetimeFigureOut">
              <a:rPr lang="en-GB" smtClean="0"/>
              <a:pPr/>
              <a:t>10/11/2014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9B084F-A9C8-4C5C-B8C1-F11380AE8F11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Rectangle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DB0E9689-6B87-4023-813A-7EE223ED2D93}" type="datetimeFigureOut">
              <a:rPr lang="en-GB" smtClean="0"/>
              <a:pPr/>
              <a:t>10/11/2014</a:t>
            </a:fld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2A9B084F-A9C8-4C5C-B8C1-F11380AE8F1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0E9689-6B87-4023-813A-7EE223ED2D93}" type="datetimeFigureOut">
              <a:rPr lang="en-GB" smtClean="0"/>
              <a:pPr/>
              <a:t>10/11/2014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9B084F-A9C8-4C5C-B8C1-F11380AE8F1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0E9689-6B87-4023-813A-7EE223ED2D93}" type="datetimeFigureOut">
              <a:rPr lang="en-GB" smtClean="0"/>
              <a:pPr/>
              <a:t>10/11/2014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9B084F-A9C8-4C5C-B8C1-F11380AE8F1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DB0E9689-6B87-4023-813A-7EE223ED2D93}" type="datetimeFigureOut">
              <a:rPr lang="en-GB" smtClean="0"/>
              <a:pPr/>
              <a:t>10/11/2014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2A9B084F-A9C8-4C5C-B8C1-F11380AE8F11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tif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tiff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tif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tiff"/><Relationship Id="rId2" Type="http://schemas.openxmlformats.org/officeDocument/2006/relationships/image" Target="../media/image8.tiff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tiff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emf"/><Relationship Id="rId3" Type="http://schemas.openxmlformats.org/officeDocument/2006/relationships/oleObject" Target="../embeddings/oleObject1.bin"/><Relationship Id="rId7" Type="http://schemas.openxmlformats.org/officeDocument/2006/relationships/package" Target="../embeddings/Microsoft_Word_Document2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6" Type="http://schemas.openxmlformats.org/officeDocument/2006/relationships/oleObject" Target="../embeddings/oleObject2.bin"/><Relationship Id="rId5" Type="http://schemas.openxmlformats.org/officeDocument/2006/relationships/image" Target="../media/image11.emf"/><Relationship Id="rId4" Type="http://schemas.openxmlformats.org/officeDocument/2006/relationships/package" Target="../embeddings/Microsoft_Word_Document1.docx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tiff"/><Relationship Id="rId2" Type="http://schemas.openxmlformats.org/officeDocument/2006/relationships/image" Target="../media/image13.tiff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chart" Target="../charts/chart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5" Type="http://schemas.openxmlformats.org/officeDocument/2006/relationships/image" Target="../media/image15.emf"/><Relationship Id="rId4" Type="http://schemas.openxmlformats.org/officeDocument/2006/relationships/oleObject" Target="../embeddings/Microsoft_Excel_97-2003_Worksheet1.xls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tiff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4.bin"/><Relationship Id="rId2" Type="http://schemas.openxmlformats.org/officeDocument/2006/relationships/slideLayout" Target="../slideLayouts/slideLayout4.xml"/><Relationship Id="rId1" Type="http://schemas.openxmlformats.org/officeDocument/2006/relationships/vmlDrawing" Target="../drawings/vmlDrawing3.vml"/><Relationship Id="rId5" Type="http://schemas.openxmlformats.org/officeDocument/2006/relationships/image" Target="../media/image17.emf"/><Relationship Id="rId4" Type="http://schemas.openxmlformats.org/officeDocument/2006/relationships/package" Target="../embeddings/Microsoft_Word_Document3.docx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tif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tif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0.tiff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0" y="3789040"/>
            <a:ext cx="9144000" cy="306896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7" name="Picture 6" descr="BS jug1.tif"/>
          <p:cNvPicPr>
            <a:picLocks noChangeAspect="1"/>
          </p:cNvPicPr>
          <p:nvPr/>
        </p:nvPicPr>
        <p:blipFill>
          <a:blip r:embed="rId2" cstate="email"/>
          <a:stretch>
            <a:fillRect/>
          </a:stretch>
        </p:blipFill>
        <p:spPr>
          <a:xfrm>
            <a:off x="157369" y="548680"/>
            <a:ext cx="8879127" cy="590465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395608"/>
            <a:ext cx="8077200" cy="1673352"/>
          </a:xfrm>
        </p:spPr>
        <p:txBody>
          <a:bodyPr>
            <a:normAutofit/>
          </a:bodyPr>
          <a:lstStyle/>
          <a:p>
            <a:r>
              <a:rPr lang="en-GB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Excavation &amp; Analysis</a:t>
            </a:r>
            <a:endParaRPr lang="en-GB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-131440"/>
            <a:ext cx="8077200" cy="1499616"/>
          </a:xfrm>
        </p:spPr>
        <p:txBody>
          <a:bodyPr>
            <a:normAutofit/>
          </a:bodyPr>
          <a:lstStyle/>
          <a:p>
            <a:r>
              <a:rPr lang="en-GB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Looking at Pottery</a:t>
            </a:r>
            <a:endParaRPr lang="en-GB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1484784"/>
            <a:ext cx="9144000" cy="5373216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Recommended Texts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 smtClean="0">
                <a:solidFill>
                  <a:schemeClr val="bg1"/>
                </a:solidFill>
              </a:rPr>
              <a:t>***Rice, P.M. 1987. </a:t>
            </a:r>
            <a:r>
              <a:rPr lang="en-GB" sz="2800" i="1" dirty="0" smtClean="0">
                <a:solidFill>
                  <a:schemeClr val="bg1"/>
                </a:solidFill>
              </a:rPr>
              <a:t>Pottery Analysis: A Sourcebook</a:t>
            </a:r>
            <a:r>
              <a:rPr lang="en-GB" sz="2800" dirty="0" smtClean="0">
                <a:solidFill>
                  <a:schemeClr val="bg1"/>
                </a:solidFill>
              </a:rPr>
              <a:t>. Chicago &amp; London: University of Chicago Press. (reprint 2005)</a:t>
            </a:r>
          </a:p>
          <a:p>
            <a:r>
              <a:rPr lang="en-GB" sz="2800" dirty="0" smtClean="0">
                <a:solidFill>
                  <a:schemeClr val="bg1"/>
                </a:solidFill>
              </a:rPr>
              <a:t>Orton, C., </a:t>
            </a:r>
            <a:r>
              <a:rPr lang="en-GB" sz="2800" dirty="0" err="1" smtClean="0">
                <a:solidFill>
                  <a:schemeClr val="bg1"/>
                </a:solidFill>
              </a:rPr>
              <a:t>Tyers</a:t>
            </a:r>
            <a:r>
              <a:rPr lang="en-GB" sz="2800" dirty="0" smtClean="0">
                <a:solidFill>
                  <a:schemeClr val="bg1"/>
                </a:solidFill>
              </a:rPr>
              <a:t>, P. &amp; Vince, A.G. 1993. </a:t>
            </a:r>
            <a:r>
              <a:rPr lang="en-GB" sz="2800" i="1" dirty="0" smtClean="0">
                <a:solidFill>
                  <a:schemeClr val="bg1"/>
                </a:solidFill>
              </a:rPr>
              <a:t>Pottery in Archaeology</a:t>
            </a:r>
            <a:r>
              <a:rPr lang="en-GB" sz="2800" dirty="0" smtClean="0">
                <a:solidFill>
                  <a:schemeClr val="bg1"/>
                </a:solidFill>
              </a:rPr>
              <a:t>. Cambridge: CUP.</a:t>
            </a:r>
            <a:endParaRPr lang="en-GB" sz="2800" i="1" dirty="0" smtClean="0">
              <a:solidFill>
                <a:schemeClr val="bg1"/>
              </a:solidFill>
            </a:endParaRPr>
          </a:p>
          <a:p>
            <a:pPr>
              <a:buNone/>
            </a:pPr>
            <a:endParaRPr lang="en-GB" sz="2800" dirty="0" smtClean="0">
              <a:solidFill>
                <a:schemeClr val="bg1"/>
              </a:solidFill>
            </a:endParaRPr>
          </a:p>
          <a:p>
            <a:r>
              <a:rPr lang="en-GB" sz="2800" dirty="0" smtClean="0">
                <a:solidFill>
                  <a:schemeClr val="bg1"/>
                </a:solidFill>
              </a:rPr>
              <a:t>Interpreting pottery:</a:t>
            </a:r>
          </a:p>
          <a:p>
            <a:r>
              <a:rPr lang="en-GB" sz="2800" dirty="0" smtClean="0">
                <a:solidFill>
                  <a:schemeClr val="bg1"/>
                </a:solidFill>
              </a:rPr>
              <a:t>Arnold, D.E. 1985. </a:t>
            </a:r>
            <a:r>
              <a:rPr lang="en-GB" sz="2800" i="1" dirty="0" smtClean="0">
                <a:solidFill>
                  <a:schemeClr val="bg1"/>
                </a:solidFill>
              </a:rPr>
              <a:t>Ceramic Theory and Cultural Process</a:t>
            </a:r>
            <a:r>
              <a:rPr lang="en-GB" sz="2800" dirty="0" smtClean="0">
                <a:solidFill>
                  <a:schemeClr val="bg1"/>
                </a:solidFill>
              </a:rPr>
              <a:t>. Cambridge: CUP.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/>
          <p:cNvSpPr/>
          <p:nvPr/>
        </p:nvSpPr>
        <p:spPr>
          <a:xfrm>
            <a:off x="0" y="1502436"/>
            <a:ext cx="9144000" cy="5373216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Why Pottery?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5050904" cy="4623816"/>
          </a:xfrm>
        </p:spPr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Why is pottery privileged in so many archaeological texts?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What can it tell us?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Dating: typologies</a:t>
            </a:r>
          </a:p>
          <a:p>
            <a:pPr marL="438912" lvl="1" indent="-320040">
              <a:spcBef>
                <a:spcPts val="0"/>
              </a:spcBef>
              <a:buClr>
                <a:schemeClr val="accent1"/>
              </a:buClr>
              <a:buSzPct val="80000"/>
              <a:buFont typeface="Wingdings 2"/>
              <a:buChar char=""/>
            </a:pPr>
            <a:r>
              <a:rPr lang="en-GB" sz="2800" dirty="0" smtClean="0">
                <a:solidFill>
                  <a:schemeClr val="bg1"/>
                </a:solidFill>
              </a:rPr>
              <a:t>Technologies: control over materials</a:t>
            </a:r>
          </a:p>
          <a:p>
            <a:pPr lvl="1"/>
            <a:r>
              <a:rPr lang="en-GB" dirty="0" smtClean="0">
                <a:solidFill>
                  <a:schemeClr val="bg1"/>
                </a:solidFill>
              </a:rPr>
              <a:t>Firing temperatures</a:t>
            </a:r>
          </a:p>
          <a:p>
            <a:pPr lvl="1"/>
            <a:r>
              <a:rPr lang="en-GB" dirty="0" smtClean="0">
                <a:solidFill>
                  <a:schemeClr val="bg1"/>
                </a:solidFill>
              </a:rPr>
              <a:t>Hand or wheelmade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Past human action: household activities etc.</a:t>
            </a:r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3" name="Content Placeholder 2"/>
          <p:cNvPicPr>
            <a:picLocks noGrp="1" noChangeAspect="1"/>
          </p:cNvPicPr>
          <p:nvPr>
            <p:ph sz="half" idx="2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724128" y="1844824"/>
            <a:ext cx="2945050" cy="4429356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4000"/>
                            </p:stCondLst>
                            <p:childTnLst>
                              <p:par>
                                <p:cTn id="2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/>
          <p:cNvSpPr/>
          <p:nvPr/>
        </p:nvSpPr>
        <p:spPr>
          <a:xfrm>
            <a:off x="0" y="1484784"/>
            <a:ext cx="9144000" cy="5373216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Whole Vessels or </a:t>
            </a:r>
            <a:r>
              <a:rPr lang="en-GB" dirty="0" err="1" smtClean="0"/>
              <a:t>Sherds</a:t>
            </a:r>
            <a:r>
              <a:rPr lang="en-GB" dirty="0" smtClean="0"/>
              <a:t>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95536" y="1700808"/>
            <a:ext cx="4824536" cy="4896544"/>
          </a:xfrm>
        </p:spPr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Originally archaeologists preferred to use complete vessels to define wares &amp; forms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Require different types of analysis &amp; reveal very different information:</a:t>
            </a:r>
          </a:p>
          <a:p>
            <a:pPr lvl="1"/>
            <a:r>
              <a:rPr lang="en-GB" dirty="0" err="1" smtClean="0">
                <a:solidFill>
                  <a:schemeClr val="bg1"/>
                </a:solidFill>
              </a:rPr>
              <a:t>Sherds</a:t>
            </a:r>
            <a:r>
              <a:rPr lang="en-GB" dirty="0" smtClean="0">
                <a:solidFill>
                  <a:schemeClr val="bg1"/>
                </a:solidFill>
              </a:rPr>
              <a:t> overall more  useful – can examine the fabric in detail &amp; also consider life use of pottery in settlement</a:t>
            </a:r>
          </a:p>
        </p:txBody>
      </p:sp>
      <p:pic>
        <p:nvPicPr>
          <p:cNvPr id="5" name="Content Placeholder 4" descr="White Slip.tif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tretch>
            <a:fillRect/>
          </a:stretch>
        </p:blipFill>
        <p:spPr>
          <a:xfrm>
            <a:off x="5292080" y="4005064"/>
            <a:ext cx="3328310" cy="2566959"/>
          </a:xfrm>
        </p:spPr>
      </p:pic>
      <p:pic>
        <p:nvPicPr>
          <p:cNvPr id="8" name="Picture 7" descr="WS II bowl.jpg"/>
          <p:cNvPicPr>
            <a:picLocks noChangeAspect="1"/>
          </p:cNvPicPr>
          <p:nvPr/>
        </p:nvPicPr>
        <p:blipFill>
          <a:blip r:embed="rId3" cstate="email"/>
          <a:stretch>
            <a:fillRect/>
          </a:stretch>
        </p:blipFill>
        <p:spPr>
          <a:xfrm>
            <a:off x="5652120" y="1124744"/>
            <a:ext cx="3328780" cy="259228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0" y="1484784"/>
            <a:ext cx="9144000" cy="5373216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Categorisation of Wares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23528" y="1773936"/>
            <a:ext cx="4896544" cy="4823416"/>
          </a:xfrm>
        </p:spPr>
        <p:txBody>
          <a:bodyPr>
            <a:normAutofit fontScale="92500" lnSpcReduction="20000"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Looking in detail at distinct </a:t>
            </a:r>
            <a:r>
              <a:rPr lang="en-GB" dirty="0" smtClean="0">
                <a:solidFill>
                  <a:srgbClr val="FFC000"/>
                </a:solidFill>
              </a:rPr>
              <a:t>components</a:t>
            </a:r>
            <a:r>
              <a:rPr lang="en-GB" dirty="0" smtClean="0">
                <a:solidFill>
                  <a:schemeClr val="bg1"/>
                </a:solidFill>
              </a:rPr>
              <a:t> to clearly define distinct wares:</a:t>
            </a:r>
          </a:p>
          <a:p>
            <a:pPr lvl="1"/>
            <a:r>
              <a:rPr lang="en-GB" dirty="0" smtClean="0">
                <a:solidFill>
                  <a:schemeClr val="bg1"/>
                </a:solidFill>
              </a:rPr>
              <a:t>Fired colours</a:t>
            </a:r>
          </a:p>
          <a:p>
            <a:pPr lvl="1"/>
            <a:r>
              <a:rPr lang="en-GB" dirty="0" smtClean="0">
                <a:solidFill>
                  <a:schemeClr val="bg1"/>
                </a:solidFill>
              </a:rPr>
              <a:t>Fired hardness</a:t>
            </a:r>
          </a:p>
          <a:p>
            <a:pPr lvl="1"/>
            <a:r>
              <a:rPr lang="en-GB" dirty="0" smtClean="0">
                <a:solidFill>
                  <a:schemeClr val="bg1"/>
                </a:solidFill>
              </a:rPr>
              <a:t>Firing Horizons</a:t>
            </a:r>
          </a:p>
          <a:p>
            <a:pPr lvl="1"/>
            <a:r>
              <a:rPr lang="en-GB" dirty="0" smtClean="0">
                <a:solidFill>
                  <a:schemeClr val="bg1"/>
                </a:solidFill>
              </a:rPr>
              <a:t>Wall width</a:t>
            </a:r>
          </a:p>
          <a:p>
            <a:pPr lvl="1"/>
            <a:r>
              <a:rPr lang="en-GB" dirty="0" smtClean="0">
                <a:solidFill>
                  <a:schemeClr val="bg1"/>
                </a:solidFill>
              </a:rPr>
              <a:t>Surface preparation, coat &amp; finish</a:t>
            </a:r>
          </a:p>
          <a:p>
            <a:pPr lvl="1"/>
            <a:r>
              <a:rPr lang="en-GB" dirty="0" smtClean="0">
                <a:solidFill>
                  <a:schemeClr val="bg1"/>
                </a:solidFill>
              </a:rPr>
              <a:t>Inclusions</a:t>
            </a:r>
          </a:p>
          <a:p>
            <a:pPr lvl="1"/>
            <a:r>
              <a:rPr lang="en-GB" dirty="0" smtClean="0">
                <a:solidFill>
                  <a:schemeClr val="bg1"/>
                </a:solidFill>
              </a:rPr>
              <a:t>Porosity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Also gives important technological &amp; functional information</a:t>
            </a:r>
          </a:p>
        </p:txBody>
      </p:sp>
      <p:pic>
        <p:nvPicPr>
          <p:cNvPr id="7" name="Picture 5" descr="Lev Pl Bwl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5580112" y="1124744"/>
            <a:ext cx="3192355" cy="239426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Picture 5" descr="Lev Pl Bwl 1.tif"/>
          <p:cNvPicPr>
            <a:picLocks noChangeAspect="1"/>
          </p:cNvPicPr>
          <p:nvPr/>
        </p:nvPicPr>
        <p:blipFill>
          <a:blip r:embed="rId3" cstate="email"/>
          <a:stretch>
            <a:fillRect/>
          </a:stretch>
        </p:blipFill>
        <p:spPr>
          <a:xfrm>
            <a:off x="5076056" y="3789040"/>
            <a:ext cx="3897627" cy="292322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00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2000"/>
                            </p:stCondLst>
                            <p:childTnLst>
                              <p:par>
                                <p:cTn id="2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4000"/>
                            </p:stCondLst>
                            <p:childTnLst>
                              <p:par>
                                <p:cTn id="3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1484784"/>
            <a:ext cx="9144000" cy="5373216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Recording </a:t>
            </a:r>
            <a:r>
              <a:rPr lang="en-GB" dirty="0" err="1" smtClean="0"/>
              <a:t>Sherds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23528" y="1772816"/>
            <a:ext cx="4402832" cy="4623816"/>
          </a:xfrm>
        </p:spPr>
        <p:txBody>
          <a:bodyPr>
            <a:norm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Quantitative analysis:</a:t>
            </a:r>
          </a:p>
          <a:p>
            <a:pPr lvl="1"/>
            <a:r>
              <a:rPr lang="en-GB" dirty="0" smtClean="0">
                <a:solidFill>
                  <a:schemeClr val="bg1"/>
                </a:solidFill>
              </a:rPr>
              <a:t>Cannot focus on individual sherd unless it is unique, significant &amp; adds to overall narrative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Sort into wares &amp; diagnostics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Component analysis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Count &amp; input into </a:t>
            </a:r>
            <a:r>
              <a:rPr lang="en-GB" dirty="0" smtClean="0">
                <a:solidFill>
                  <a:schemeClr val="bg1"/>
                </a:solidFill>
                <a:sym typeface="Wingdings"/>
              </a:rPr>
              <a:t>database....</a:t>
            </a:r>
            <a:endParaRPr lang="en-GB" dirty="0" smtClean="0">
              <a:solidFill>
                <a:schemeClr val="bg1"/>
              </a:solidFill>
            </a:endParaRPr>
          </a:p>
        </p:txBody>
      </p:sp>
      <p:pic>
        <p:nvPicPr>
          <p:cNvPr id="9" name="Content Placeholder 8" descr="survey1.tif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tretch>
            <a:fillRect/>
          </a:stretch>
        </p:blipFill>
        <p:spPr>
          <a:xfrm>
            <a:off x="4932040" y="764704"/>
            <a:ext cx="4081425" cy="2520280"/>
          </a:xfrm>
        </p:spPr>
      </p:pic>
      <p:pic>
        <p:nvPicPr>
          <p:cNvPr id="10" name="Picture 9" descr="Min SJ.tif"/>
          <p:cNvPicPr>
            <a:picLocks noChangeAspect="1"/>
          </p:cNvPicPr>
          <p:nvPr/>
        </p:nvPicPr>
        <p:blipFill>
          <a:blip r:embed="rId3" cstate="email"/>
          <a:stretch>
            <a:fillRect/>
          </a:stretch>
        </p:blipFill>
        <p:spPr>
          <a:xfrm rot="16200000">
            <a:off x="5027366" y="2747532"/>
            <a:ext cx="3096344" cy="474731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0" y="1484784"/>
            <a:ext cx="9144000" cy="5373216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Recording </a:t>
            </a:r>
            <a:r>
              <a:rPr lang="en-GB" dirty="0" err="1" smtClean="0"/>
              <a:t>Sherds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23528" y="1772816"/>
            <a:ext cx="4896544" cy="4623816"/>
          </a:xfrm>
        </p:spPr>
        <p:txBody>
          <a:bodyPr>
            <a:norm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Component analysis: each individual component is given a unique number</a:t>
            </a:r>
          </a:p>
          <a:p>
            <a:pPr lvl="1"/>
            <a:r>
              <a:rPr lang="en-GB" dirty="0" smtClean="0">
                <a:solidFill>
                  <a:schemeClr val="bg1"/>
                </a:solidFill>
              </a:rPr>
              <a:t>Wares/forms</a:t>
            </a:r>
          </a:p>
          <a:p>
            <a:pPr lvl="1"/>
            <a:r>
              <a:rPr lang="en-GB" dirty="0" smtClean="0">
                <a:solidFill>
                  <a:schemeClr val="bg1"/>
                </a:solidFill>
              </a:rPr>
              <a:t>Diagnostics</a:t>
            </a:r>
          </a:p>
          <a:p>
            <a:pPr lvl="1"/>
            <a:r>
              <a:rPr lang="en-GB" dirty="0" smtClean="0">
                <a:solidFill>
                  <a:schemeClr val="bg1"/>
                </a:solidFill>
              </a:rPr>
              <a:t>Rim, base, handle, body (open/closed)</a:t>
            </a:r>
          </a:p>
          <a:p>
            <a:pPr lvl="1"/>
            <a:r>
              <a:rPr lang="en-GB" dirty="0" smtClean="0">
                <a:solidFill>
                  <a:schemeClr val="bg1"/>
                </a:solidFill>
              </a:rPr>
              <a:t>Decoration...</a:t>
            </a:r>
          </a:p>
          <a:p>
            <a:pPr lvl="1"/>
            <a:r>
              <a:rPr lang="en-GB" dirty="0" smtClean="0">
                <a:solidFill>
                  <a:schemeClr val="bg1"/>
                </a:solidFill>
              </a:rPr>
              <a:t>Condition</a:t>
            </a:r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7" name="Content Placeholder 6" descr="White Slip.tif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tretch>
            <a:fillRect/>
          </a:stretch>
        </p:blipFill>
        <p:spPr>
          <a:xfrm>
            <a:off x="4788024" y="2564904"/>
            <a:ext cx="4014709" cy="3096344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00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Object 7"/>
          <p:cNvGraphicFramePr>
            <a:graphicFrameLocks noChangeAspect="1"/>
          </p:cNvGraphicFramePr>
          <p:nvPr/>
        </p:nvGraphicFramePr>
        <p:xfrm>
          <a:off x="893763" y="1493838"/>
          <a:ext cx="7939087" cy="506571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3" name="Document" r:id="rId4" imgW="7939148" imgH="5065066" progId="Word.Document.12">
                  <p:embed/>
                </p:oleObj>
              </mc:Choice>
              <mc:Fallback>
                <p:oleObj name="Document" r:id="rId4" imgW="7939148" imgH="5065066" progId="Word.Document.12">
                  <p:embed/>
                  <p:pic>
                    <p:nvPicPr>
                      <p:cNvPr id="0" name="Picture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893763" y="1493838"/>
                        <a:ext cx="7939087" cy="5065712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9" name="Object 8"/>
          <p:cNvGraphicFramePr>
            <a:graphicFrameLocks noChangeAspect="1"/>
          </p:cNvGraphicFramePr>
          <p:nvPr/>
        </p:nvGraphicFramePr>
        <p:xfrm>
          <a:off x="0" y="188640"/>
          <a:ext cx="9144000" cy="668284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4" name="Document" r:id="rId7" imgW="7780058" imgH="6899521" progId="Word.Document.12">
                  <p:embed/>
                </p:oleObj>
              </mc:Choice>
              <mc:Fallback>
                <p:oleObj name="Document" r:id="rId7" imgW="7780058" imgH="6899521" progId="Word.Document.12">
                  <p:embed/>
                  <p:pic>
                    <p:nvPicPr>
                      <p:cNvPr id="0" name="Picture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0" y="188640"/>
                        <a:ext cx="9144000" cy="6682844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1484784"/>
            <a:ext cx="9144000" cy="5373216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Analysis of </a:t>
            </a:r>
            <a:r>
              <a:rPr lang="en-GB" dirty="0" err="1" smtClean="0"/>
              <a:t>sherdage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6856" y="1700808"/>
            <a:ext cx="8229600" cy="4625609"/>
          </a:xfrm>
        </p:spPr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Useful in building up an overall picture of ceramic use at the site:</a:t>
            </a:r>
          </a:p>
          <a:p>
            <a:pPr lvl="1"/>
            <a:r>
              <a:rPr lang="en-GB" dirty="0" smtClean="0">
                <a:solidFill>
                  <a:schemeClr val="bg1"/>
                </a:solidFill>
              </a:rPr>
              <a:t>Spatial distributions</a:t>
            </a:r>
          </a:p>
          <a:p>
            <a:pPr lvl="1"/>
            <a:r>
              <a:rPr lang="en-GB" dirty="0" smtClean="0">
                <a:solidFill>
                  <a:schemeClr val="bg1"/>
                </a:solidFill>
              </a:rPr>
              <a:t>Chronological distributions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More detailed analysis of individual </a:t>
            </a:r>
            <a:r>
              <a:rPr lang="en-GB" dirty="0" err="1" smtClean="0">
                <a:solidFill>
                  <a:schemeClr val="bg1"/>
                </a:solidFill>
              </a:rPr>
              <a:t>sherds</a:t>
            </a:r>
            <a:r>
              <a:rPr lang="en-GB" dirty="0" smtClean="0">
                <a:solidFill>
                  <a:schemeClr val="bg1"/>
                </a:solidFill>
              </a:rPr>
              <a:t>/groups of </a:t>
            </a:r>
            <a:r>
              <a:rPr lang="en-GB" dirty="0" err="1" smtClean="0">
                <a:solidFill>
                  <a:schemeClr val="bg1"/>
                </a:solidFill>
              </a:rPr>
              <a:t>sherds</a:t>
            </a:r>
            <a:r>
              <a:rPr lang="en-GB" dirty="0" smtClean="0">
                <a:solidFill>
                  <a:schemeClr val="bg1"/>
                </a:solidFill>
              </a:rPr>
              <a:t> for an understanding of ceramic technology:</a:t>
            </a:r>
          </a:p>
          <a:p>
            <a:pPr lvl="1"/>
            <a:r>
              <a:rPr lang="en-GB" dirty="0" smtClean="0">
                <a:solidFill>
                  <a:schemeClr val="bg1"/>
                </a:solidFill>
              </a:rPr>
              <a:t>Agency of production: </a:t>
            </a:r>
            <a:r>
              <a:rPr lang="en-GB" i="1" dirty="0" smtClean="0">
                <a:solidFill>
                  <a:schemeClr val="bg1"/>
                </a:solidFill>
              </a:rPr>
              <a:t>Chaîne opératoire</a:t>
            </a:r>
            <a:endParaRPr lang="en-GB" dirty="0" smtClean="0">
              <a:solidFill>
                <a:schemeClr val="bg1"/>
              </a:solidFill>
            </a:endParaRPr>
          </a:p>
          <a:p>
            <a:pPr lvl="1"/>
            <a:r>
              <a:rPr lang="en-GB" dirty="0" smtClean="0">
                <a:solidFill>
                  <a:schemeClr val="bg1"/>
                </a:solidFill>
              </a:rPr>
              <a:t>Technological skills</a:t>
            </a:r>
          </a:p>
          <a:p>
            <a:pPr lvl="1"/>
            <a:endParaRPr lang="en-GB" i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4000"/>
                            </p:stCondLst>
                            <p:childTnLst>
                              <p:par>
                                <p:cTn id="2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1484784"/>
            <a:ext cx="9144000" cy="5373216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Presentation of Data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95536" y="1772816"/>
            <a:ext cx="4258816" cy="4623816"/>
          </a:xfrm>
        </p:spPr>
        <p:txBody>
          <a:bodyPr>
            <a:normAutofit fontScale="92500"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Tabular form &amp; graphic form:</a:t>
            </a:r>
          </a:p>
          <a:p>
            <a:pPr lvl="1"/>
            <a:r>
              <a:rPr lang="en-GB" dirty="0" smtClean="0">
                <a:solidFill>
                  <a:schemeClr val="bg1"/>
                </a:solidFill>
              </a:rPr>
              <a:t>Thinking about the totally of the </a:t>
            </a:r>
            <a:r>
              <a:rPr lang="en-GB" dirty="0" err="1" smtClean="0">
                <a:solidFill>
                  <a:schemeClr val="bg1"/>
                </a:solidFill>
              </a:rPr>
              <a:t>sherdage</a:t>
            </a:r>
            <a:endParaRPr lang="en-GB" dirty="0" smtClean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Is it necessary to present any of the </a:t>
            </a:r>
            <a:r>
              <a:rPr lang="en-GB" dirty="0" err="1" smtClean="0">
                <a:solidFill>
                  <a:schemeClr val="bg1"/>
                </a:solidFill>
              </a:rPr>
              <a:t>sherds</a:t>
            </a:r>
            <a:r>
              <a:rPr lang="en-GB" dirty="0" smtClean="0">
                <a:solidFill>
                  <a:schemeClr val="bg1"/>
                </a:solidFill>
              </a:rPr>
              <a:t> visually?</a:t>
            </a:r>
          </a:p>
          <a:p>
            <a:pPr lvl="1"/>
            <a:r>
              <a:rPr lang="en-GB" dirty="0" smtClean="0">
                <a:solidFill>
                  <a:schemeClr val="bg1"/>
                </a:solidFill>
              </a:rPr>
              <a:t>Diagnostics</a:t>
            </a:r>
          </a:p>
          <a:p>
            <a:pPr lvl="1"/>
            <a:r>
              <a:rPr lang="en-GB" dirty="0" smtClean="0">
                <a:solidFill>
                  <a:schemeClr val="bg1"/>
                </a:solidFill>
              </a:rPr>
              <a:t>Representative samples of assemblages</a:t>
            </a:r>
          </a:p>
          <a:p>
            <a:pPr lvl="1"/>
            <a:r>
              <a:rPr lang="en-GB" dirty="0" smtClean="0">
                <a:solidFill>
                  <a:schemeClr val="bg1"/>
                </a:solidFill>
              </a:rPr>
              <a:t>Unique, unusual, important pieces</a:t>
            </a:r>
          </a:p>
          <a:p>
            <a:pPr lvl="1"/>
            <a:endParaRPr lang="en-GB" dirty="0" smtClean="0">
              <a:solidFill>
                <a:schemeClr val="bg1"/>
              </a:solidFill>
            </a:endParaRPr>
          </a:p>
          <a:p>
            <a:pPr lvl="1"/>
            <a:endParaRPr lang="en-GB" i="1" dirty="0">
              <a:solidFill>
                <a:schemeClr val="bg1"/>
              </a:solidFill>
            </a:endParaRPr>
          </a:p>
        </p:txBody>
      </p:sp>
      <p:pic>
        <p:nvPicPr>
          <p:cNvPr id="2050" name="Picture 2" descr="C:\Users\Louise\Documents\AREDIOU\AV06_pottery\AV06_97a.tif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4788024" y="1196752"/>
            <a:ext cx="4038600" cy="2715718"/>
          </a:xfrm>
          <a:prstGeom prst="rect">
            <a:avLst/>
          </a:prstGeom>
          <a:noFill/>
        </p:spPr>
      </p:pic>
      <p:pic>
        <p:nvPicPr>
          <p:cNvPr id="2052" name="Picture 4" descr="C:\Users\Louise\Documents\AREDIOU\AV06_pottery\AV06_97Minoan.tif"/>
          <p:cNvPicPr>
            <a:picLocks noChangeAspect="1" noChangeArrowheads="1"/>
          </p:cNvPicPr>
          <p:nvPr/>
        </p:nvPicPr>
        <p:blipFill>
          <a:blip r:embed="rId3" cstate="email"/>
          <a:srcRect/>
          <a:stretch>
            <a:fillRect/>
          </a:stretch>
        </p:blipFill>
        <p:spPr bwMode="auto">
          <a:xfrm>
            <a:off x="5508104" y="4149080"/>
            <a:ext cx="2862263" cy="24574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40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6000"/>
                            </p:stCondLst>
                            <p:childTnLst>
                              <p:par>
                                <p:cTn id="2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1484784"/>
            <a:ext cx="9144000" cy="5373216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Recording</a:t>
            </a:r>
            <a:endParaRPr lang="en-GB" dirty="0"/>
          </a:p>
        </p:txBody>
      </p:sp>
      <p:graphicFrame>
        <p:nvGraphicFramePr>
          <p:cNvPr id="7" name="Content Placeholder 6"/>
          <p:cNvGraphicFramePr>
            <a:graphicFrameLocks noGrp="1"/>
          </p:cNvGraphicFramePr>
          <p:nvPr>
            <p:ph idx="1"/>
          </p:nvPr>
        </p:nvGraphicFramePr>
        <p:xfrm>
          <a:off x="457200" y="1774825"/>
          <a:ext cx="8363272" cy="4822527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0" y="1484784"/>
            <a:ext cx="9144000" cy="5373216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Recording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467544" y="1916832"/>
          <a:ext cx="8229600" cy="4625975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Tabular Presentation of material</a:t>
            </a:r>
            <a:endParaRPr lang="en-GB" dirty="0"/>
          </a:p>
        </p:txBody>
      </p:sp>
      <p:graphicFrame>
        <p:nvGraphicFramePr>
          <p:cNvPr id="4101" name="Object 5"/>
          <p:cNvGraphicFramePr>
            <a:graphicFrameLocks noChangeAspect="1"/>
          </p:cNvGraphicFramePr>
          <p:nvPr/>
        </p:nvGraphicFramePr>
        <p:xfrm>
          <a:off x="107504" y="1484784"/>
          <a:ext cx="5304964" cy="590465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103" name="Worksheet" r:id="rId4" imgW="9686857" imgH="10772775" progId="Excel.Sheet.8">
                  <p:embed/>
                </p:oleObj>
              </mc:Choice>
              <mc:Fallback>
                <p:oleObj name="Worksheet" r:id="rId4" imgW="9686857" imgH="10772775" progId="Excel.Sheet.8">
                  <p:embed/>
                  <p:pic>
                    <p:nvPicPr>
                      <p:cNvPr id="0" name="Picture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07504" y="1484784"/>
                        <a:ext cx="5304964" cy="5904656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0" y="1484784"/>
            <a:ext cx="9144000" cy="5373216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Recording Whole/Near Complete Vessels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402832" cy="4623816"/>
          </a:xfrm>
        </p:spPr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The focus is on the object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Largely descriptive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Usually find this material presented in a catalogue in an appendix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Recording:</a:t>
            </a:r>
          </a:p>
          <a:p>
            <a:pPr lvl="1"/>
            <a:r>
              <a:rPr lang="en-GB" dirty="0" smtClean="0">
                <a:solidFill>
                  <a:schemeClr val="bg1"/>
                </a:solidFill>
              </a:rPr>
              <a:t>Metric information</a:t>
            </a:r>
          </a:p>
          <a:p>
            <a:pPr lvl="1"/>
            <a:r>
              <a:rPr lang="en-GB" dirty="0" smtClean="0">
                <a:solidFill>
                  <a:schemeClr val="bg1"/>
                </a:solidFill>
              </a:rPr>
              <a:t>Descriptive (interpretative)</a:t>
            </a:r>
          </a:p>
          <a:p>
            <a:pPr lvl="1"/>
            <a:r>
              <a:rPr lang="en-GB" dirty="0" smtClean="0">
                <a:solidFill>
                  <a:schemeClr val="bg1"/>
                </a:solidFill>
              </a:rPr>
              <a:t>Photography &amp; drawings</a:t>
            </a:r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7" name="Content Placeholder 6" descr="BS jug2.tif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tretch>
            <a:fillRect/>
          </a:stretch>
        </p:blipFill>
        <p:spPr>
          <a:xfrm>
            <a:off x="5508104" y="1196752"/>
            <a:ext cx="3337028" cy="5389448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4000"/>
                            </p:stCondLst>
                            <p:childTnLst>
                              <p:par>
                                <p:cTn id="2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6000"/>
                            </p:stCondLst>
                            <p:childTnLst>
                              <p:par>
                                <p:cTn id="3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Registering/Cataloguing Pottery</a:t>
            </a:r>
            <a:endParaRPr lang="en-GB" dirty="0"/>
          </a:p>
        </p:txBody>
      </p:sp>
      <p:graphicFrame>
        <p:nvGraphicFramePr>
          <p:cNvPr id="5" name="Object 4"/>
          <p:cNvGraphicFramePr>
            <a:graphicFrameLocks noChangeAspect="1"/>
          </p:cNvGraphicFramePr>
          <p:nvPr/>
        </p:nvGraphicFramePr>
        <p:xfrm>
          <a:off x="251520" y="1556792"/>
          <a:ext cx="3456384" cy="524812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76" name="Document" r:id="rId4" imgW="5944411" imgH="9026718" progId="Word.Document.12">
                  <p:embed/>
                </p:oleObj>
              </mc:Choice>
              <mc:Fallback>
                <p:oleObj name="Document" r:id="rId4" imgW="5944411" imgH="9026718" progId="Word.Document.12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51520" y="1556792"/>
                        <a:ext cx="3456384" cy="524812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0" y="1484784"/>
            <a:ext cx="9144000" cy="5373216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Recording Whole/Near Complete Vessels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402832" cy="4623816"/>
          </a:xfrm>
        </p:spPr>
        <p:txBody>
          <a:bodyPr>
            <a:normAutofit fontScale="92500"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Consistent recording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Dimensions (from top to bottom):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Description (from top to bottom)</a:t>
            </a:r>
          </a:p>
          <a:p>
            <a:pPr lvl="1"/>
            <a:r>
              <a:rPr lang="en-GB" dirty="0" smtClean="0">
                <a:solidFill>
                  <a:schemeClr val="bg1"/>
                </a:solidFill>
              </a:rPr>
              <a:t>Form; finish (decoration etc)</a:t>
            </a:r>
          </a:p>
          <a:p>
            <a:pPr lvl="1"/>
            <a:r>
              <a:rPr lang="en-GB" dirty="0" smtClean="0">
                <a:solidFill>
                  <a:schemeClr val="bg1"/>
                </a:solidFill>
              </a:rPr>
              <a:t>Colour (</a:t>
            </a:r>
            <a:r>
              <a:rPr lang="en-GB" dirty="0" err="1" smtClean="0">
                <a:solidFill>
                  <a:schemeClr val="bg1"/>
                </a:solidFill>
              </a:rPr>
              <a:t>munsell</a:t>
            </a:r>
            <a:r>
              <a:rPr lang="en-GB" dirty="0" smtClean="0">
                <a:solidFill>
                  <a:schemeClr val="bg1"/>
                </a:solidFill>
              </a:rPr>
              <a:t>)</a:t>
            </a:r>
          </a:p>
          <a:p>
            <a:pPr lvl="1"/>
            <a:r>
              <a:rPr lang="en-GB" dirty="0" smtClean="0">
                <a:solidFill>
                  <a:schemeClr val="bg1"/>
                </a:solidFill>
              </a:rPr>
              <a:t>Always look at other catalogued vases to help with a precise description</a:t>
            </a:r>
          </a:p>
          <a:p>
            <a:r>
              <a:rPr lang="en-GB" dirty="0" err="1" smtClean="0">
                <a:solidFill>
                  <a:schemeClr val="bg1"/>
                </a:solidFill>
              </a:rPr>
              <a:t>Comparanda</a:t>
            </a:r>
            <a:endParaRPr lang="en-GB" dirty="0" smtClean="0">
              <a:solidFill>
                <a:schemeClr val="bg1"/>
              </a:solidFill>
            </a:endParaRPr>
          </a:p>
          <a:p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7" name="Content Placeholder 6" descr="fig2.tif"/>
          <p:cNvPicPr>
            <a:picLocks noGrp="1" noChangeAspect="1"/>
          </p:cNvPicPr>
          <p:nvPr>
            <p:ph sz="half" idx="2"/>
          </p:nvPr>
        </p:nvPicPr>
        <p:blipFill>
          <a:blip r:embed="rId3" cstate="email"/>
          <a:stretch>
            <a:fillRect/>
          </a:stretch>
        </p:blipFill>
        <p:spPr>
          <a:xfrm flipH="1">
            <a:off x="5436096" y="1700808"/>
            <a:ext cx="3312328" cy="4864273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00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600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0" y="1484784"/>
            <a:ext cx="9144000" cy="5373216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Photography or Drawing?</a:t>
            </a:r>
            <a:endParaRPr lang="en-GB" dirty="0"/>
          </a:p>
        </p:txBody>
      </p:sp>
      <p:pic>
        <p:nvPicPr>
          <p:cNvPr id="11" name="Content Placeholder 10" descr="Min SJ.tif"/>
          <p:cNvPicPr>
            <a:picLocks noGrp="1" noChangeAspect="1"/>
          </p:cNvPicPr>
          <p:nvPr>
            <p:ph sz="half" idx="2"/>
          </p:nvPr>
        </p:nvPicPr>
        <p:blipFill>
          <a:blip r:embed="rId3" cstate="email"/>
          <a:stretch>
            <a:fillRect/>
          </a:stretch>
        </p:blipFill>
        <p:spPr>
          <a:xfrm>
            <a:off x="5580112" y="1772816"/>
            <a:ext cx="3027024" cy="4641031"/>
          </a:xfrm>
        </p:spPr>
      </p:pic>
      <p:pic>
        <p:nvPicPr>
          <p:cNvPr id="8" name="Content Placeholder 7" descr="Inscribed Handle.TIF"/>
          <p:cNvPicPr>
            <a:picLocks noGrp="1" noChangeAspect="1"/>
          </p:cNvPicPr>
          <p:nvPr>
            <p:ph sz="half" idx="1"/>
          </p:nvPr>
        </p:nvPicPr>
        <p:blipFill>
          <a:blip r:embed="rId4" cstate="email"/>
          <a:stretch>
            <a:fillRect/>
          </a:stretch>
        </p:blipFill>
        <p:spPr>
          <a:xfrm>
            <a:off x="554106" y="2341014"/>
            <a:ext cx="4665966" cy="3198859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0" y="1484784"/>
            <a:ext cx="9144000" cy="5373216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Summary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Think about what sort of ceramic assemblage you are recording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What sort of information do you want to get from this?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Quantitative or qualitative data?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What is the best way to present this data?</a:t>
            </a:r>
          </a:p>
          <a:p>
            <a:endParaRPr lang="en-GB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0" y="1484784"/>
            <a:ext cx="9144000" cy="5373216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Tasks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mtClean="0">
                <a:solidFill>
                  <a:schemeClr val="bg1"/>
                </a:solidFill>
              </a:rPr>
              <a:t>Macroscopic categorisation </a:t>
            </a:r>
            <a:r>
              <a:rPr lang="en-GB" dirty="0" smtClean="0">
                <a:solidFill>
                  <a:schemeClr val="bg1"/>
                </a:solidFill>
              </a:rPr>
              <a:t>of wares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Create catalogue entry &amp; drawing of a complete vessel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Sort through collection of </a:t>
            </a:r>
            <a:r>
              <a:rPr lang="en-GB" dirty="0" err="1" smtClean="0">
                <a:solidFill>
                  <a:schemeClr val="bg1"/>
                </a:solidFill>
              </a:rPr>
              <a:t>sherds</a:t>
            </a:r>
            <a:r>
              <a:rPr lang="en-GB" dirty="0" smtClean="0">
                <a:solidFill>
                  <a:schemeClr val="bg1"/>
                </a:solidFill>
              </a:rPr>
              <a:t>, identifying different wares &amp; any diagnostics. Complete the ceramic register form. Any </a:t>
            </a:r>
            <a:r>
              <a:rPr lang="en-GB" dirty="0" err="1" smtClean="0">
                <a:solidFill>
                  <a:schemeClr val="bg1"/>
                </a:solidFill>
              </a:rPr>
              <a:t>sherds</a:t>
            </a:r>
            <a:r>
              <a:rPr lang="en-GB" dirty="0" smtClean="0">
                <a:solidFill>
                  <a:schemeClr val="bg1"/>
                </a:solidFill>
              </a:rPr>
              <a:t> that need to be drawn?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e">
  <a:themeElements>
    <a:clrScheme name="Module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e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212</TotalTime>
  <Words>537</Words>
  <Application>Microsoft Office PowerPoint</Application>
  <PresentationFormat>On-screen Show (4:3)</PresentationFormat>
  <Paragraphs>97</Paragraphs>
  <Slides>19</Slides>
  <Notes>4</Notes>
  <HiddenSlides>0</HiddenSlides>
  <MMClips>0</MMClips>
  <ScaleCrop>false</ScaleCrop>
  <HeadingPairs>
    <vt:vector size="6" baseType="variant">
      <vt:variant>
        <vt:lpstr>Theme</vt:lpstr>
      </vt:variant>
      <vt:variant>
        <vt:i4>1</vt:i4>
      </vt:variant>
      <vt:variant>
        <vt:lpstr>Embedded OLE Servers</vt:lpstr>
      </vt:variant>
      <vt:variant>
        <vt:i4>2</vt:i4>
      </vt:variant>
      <vt:variant>
        <vt:lpstr>Slide Titles</vt:lpstr>
      </vt:variant>
      <vt:variant>
        <vt:i4>19</vt:i4>
      </vt:variant>
    </vt:vector>
  </HeadingPairs>
  <TitlesOfParts>
    <vt:vector size="22" baseType="lpstr">
      <vt:lpstr>Module</vt:lpstr>
      <vt:lpstr>Document</vt:lpstr>
      <vt:lpstr>Worksheet</vt:lpstr>
      <vt:lpstr>Excavation &amp; Analysis</vt:lpstr>
      <vt:lpstr>Recommended Texts</vt:lpstr>
      <vt:lpstr>Why Pottery?</vt:lpstr>
      <vt:lpstr>Whole Vessels or Sherds?</vt:lpstr>
      <vt:lpstr>Categorisation of Wares</vt:lpstr>
      <vt:lpstr>Recording Sherds</vt:lpstr>
      <vt:lpstr>Recording Sherds</vt:lpstr>
      <vt:lpstr>PowerPoint Presentation</vt:lpstr>
      <vt:lpstr>Analysis of sherdage</vt:lpstr>
      <vt:lpstr>Presentation of Data</vt:lpstr>
      <vt:lpstr>Recording</vt:lpstr>
      <vt:lpstr>Recording</vt:lpstr>
      <vt:lpstr>Tabular Presentation of material</vt:lpstr>
      <vt:lpstr>Recording Whole/Near Complete Vessels</vt:lpstr>
      <vt:lpstr>Registering/Cataloguing Pottery</vt:lpstr>
      <vt:lpstr>Recording Whole/Near Complete Vessels</vt:lpstr>
      <vt:lpstr>Photography or Drawing?</vt:lpstr>
      <vt:lpstr>Summary</vt:lpstr>
      <vt:lpstr>Tasks</vt:lpstr>
    </vt:vector>
  </TitlesOfParts>
  <Company>Hewlett-Packard Company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Excavation &amp; Analysis</dc:title>
  <dc:creator>Louise</dc:creator>
  <cp:lastModifiedBy>Louise Steel</cp:lastModifiedBy>
  <cp:revision>63</cp:revision>
  <dcterms:created xsi:type="dcterms:W3CDTF">2012-11-02T06:48:03Z</dcterms:created>
  <dcterms:modified xsi:type="dcterms:W3CDTF">2014-11-10T10:31:20Z</dcterms:modified>
</cp:coreProperties>
</file>