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79" r:id="rId1"/>
  </p:sldMasterIdLst>
  <p:notesMasterIdLst>
    <p:notesMasterId r:id="rId10"/>
  </p:notesMasterIdLst>
  <p:sldIdLst>
    <p:sldId id="256" r:id="rId2"/>
    <p:sldId id="257" r:id="rId3"/>
    <p:sldId id="258" r:id="rId4"/>
    <p:sldId id="259" r:id="rId5"/>
    <p:sldId id="260" r:id="rId6"/>
    <p:sldId id="261" r:id="rId7"/>
    <p:sldId id="262" r:id="rId8"/>
    <p:sldId id="263" r:id="rId9"/>
  </p:sldIdLst>
  <p:sldSz cx="9144000" cy="5143500" type="screen16x9"/>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99FF33"/>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94590"/>
  </p:normalViewPr>
  <p:slideViewPr>
    <p:cSldViewPr snapToGrid="0">
      <p:cViewPr varScale="1">
        <p:scale>
          <a:sx n="141" d="100"/>
          <a:sy n="141" d="100"/>
        </p:scale>
        <p:origin x="800" y="176"/>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52885B4-3902-463E-BFE0-EF2577AE0487}" type="doc">
      <dgm:prSet loTypeId="urn:microsoft.com/office/officeart/2005/8/layout/vList5" loCatId="list" qsTypeId="urn:microsoft.com/office/officeart/2005/8/quickstyle/simple3" qsCatId="simple" csTypeId="urn:microsoft.com/office/officeart/2005/8/colors/accent1_2" csCatId="accent1" phldr="1"/>
      <dgm:spPr/>
      <dgm:t>
        <a:bodyPr/>
        <a:lstStyle/>
        <a:p>
          <a:endParaRPr lang="en-IN"/>
        </a:p>
      </dgm:t>
    </dgm:pt>
    <dgm:pt modelId="{80910F11-B892-4401-87F3-38B403956E6C}">
      <dgm:prSet/>
      <dgm:spPr/>
      <dgm:t>
        <a:bodyPr/>
        <a:lstStyle/>
        <a:p>
          <a:pPr algn="just" rtl="0"/>
          <a:r>
            <a:rPr lang="en-GB" b="0" i="0" dirty="0">
              <a:latin typeface="Times New Roman" panose="02020603050405020304" pitchFamily="18" charset="0"/>
              <a:cs typeface="Times New Roman" panose="02020603050405020304" pitchFamily="18" charset="0"/>
            </a:rPr>
            <a:t>Struggling with</a:t>
          </a:r>
          <a:r>
            <a:rPr lang="en-GB" b="1" i="0" dirty="0">
              <a:latin typeface="Times New Roman" panose="02020603050405020304" pitchFamily="18" charset="0"/>
              <a:cs typeface="Times New Roman" panose="02020603050405020304" pitchFamily="18" charset="0"/>
            </a:rPr>
            <a:t> time management </a:t>
          </a:r>
          <a:r>
            <a:rPr lang="en-GB" b="0" i="0" dirty="0">
              <a:latin typeface="Times New Roman" panose="02020603050405020304" pitchFamily="18" charset="0"/>
              <a:cs typeface="Times New Roman" panose="02020603050405020304" pitchFamily="18" charset="0"/>
            </a:rPr>
            <a:t>during high-pressure tasks.</a:t>
          </a:r>
          <a:endParaRPr lang="en-IN" dirty="0">
            <a:latin typeface="Times New Roman" panose="02020603050405020304" pitchFamily="18" charset="0"/>
            <a:cs typeface="Times New Roman" panose="02020603050405020304" pitchFamily="18" charset="0"/>
          </a:endParaRPr>
        </a:p>
      </dgm:t>
    </dgm:pt>
    <dgm:pt modelId="{005CF7A7-10B6-4962-BD22-DF402D8FA4C5}" type="parTrans" cxnId="{887EA3E2-2644-40C0-AA3F-3FF689DEE9D6}">
      <dgm:prSet/>
      <dgm:spPr/>
      <dgm:t>
        <a:bodyPr/>
        <a:lstStyle/>
        <a:p>
          <a:endParaRPr lang="en-IN"/>
        </a:p>
      </dgm:t>
    </dgm:pt>
    <dgm:pt modelId="{6F6EF69C-D81C-425A-B199-4932F24AACBA}" type="sibTrans" cxnId="{887EA3E2-2644-40C0-AA3F-3FF689DEE9D6}">
      <dgm:prSet/>
      <dgm:spPr/>
      <dgm:t>
        <a:bodyPr/>
        <a:lstStyle/>
        <a:p>
          <a:endParaRPr lang="en-IN"/>
        </a:p>
      </dgm:t>
    </dgm:pt>
    <dgm:pt modelId="{012E9CB6-B277-4BDF-9960-5B45686C4456}">
      <dgm:prSet/>
      <dgm:spPr/>
      <dgm:t>
        <a:bodyPr/>
        <a:lstStyle/>
        <a:p>
          <a:pPr algn="just" rtl="0"/>
          <a:r>
            <a:rPr lang="en-GB" b="1" i="0" dirty="0">
              <a:latin typeface="Times New Roman" panose="02020603050405020304" pitchFamily="18" charset="0"/>
              <a:cs typeface="Times New Roman" panose="02020603050405020304" pitchFamily="18" charset="0"/>
            </a:rPr>
            <a:t>Limited leadership experience</a:t>
          </a:r>
          <a:r>
            <a:rPr lang="en-GB" b="0" i="0" dirty="0">
              <a:latin typeface="Times New Roman" panose="02020603050405020304" pitchFamily="18" charset="0"/>
              <a:cs typeface="Times New Roman" panose="02020603050405020304" pitchFamily="18" charset="0"/>
            </a:rPr>
            <a:t> in managing multidisciplinary teams (Rogers </a:t>
          </a:r>
          <a:r>
            <a:rPr lang="en-GB" b="0" i="1" dirty="0">
              <a:latin typeface="Times New Roman" panose="02020603050405020304" pitchFamily="18" charset="0"/>
              <a:cs typeface="Times New Roman" panose="02020603050405020304" pitchFamily="18" charset="0"/>
            </a:rPr>
            <a:t>et al.,</a:t>
          </a:r>
          <a:r>
            <a:rPr lang="en-GB" b="0" i="0" dirty="0">
              <a:latin typeface="Times New Roman" panose="02020603050405020304" pitchFamily="18" charset="0"/>
              <a:cs typeface="Times New Roman" panose="02020603050405020304" pitchFamily="18" charset="0"/>
            </a:rPr>
            <a:t> 2023).</a:t>
          </a:r>
          <a:endParaRPr lang="en-IN" dirty="0">
            <a:latin typeface="Times New Roman" panose="02020603050405020304" pitchFamily="18" charset="0"/>
            <a:cs typeface="Times New Roman" panose="02020603050405020304" pitchFamily="18" charset="0"/>
          </a:endParaRPr>
        </a:p>
      </dgm:t>
    </dgm:pt>
    <dgm:pt modelId="{662AC03B-52A3-4DDD-87DE-F8297BEFEC24}" type="parTrans" cxnId="{C7674F7D-E59D-4B58-B307-80A28671A827}">
      <dgm:prSet/>
      <dgm:spPr/>
      <dgm:t>
        <a:bodyPr/>
        <a:lstStyle/>
        <a:p>
          <a:endParaRPr lang="en-IN"/>
        </a:p>
      </dgm:t>
    </dgm:pt>
    <dgm:pt modelId="{082AD6C3-688F-486F-9E59-DE969895363C}" type="sibTrans" cxnId="{C7674F7D-E59D-4B58-B307-80A28671A827}">
      <dgm:prSet/>
      <dgm:spPr/>
      <dgm:t>
        <a:bodyPr/>
        <a:lstStyle/>
        <a:p>
          <a:endParaRPr lang="en-IN"/>
        </a:p>
      </dgm:t>
    </dgm:pt>
    <dgm:pt modelId="{005DA7CC-F2FE-47AD-8D62-DC03A3C7325E}">
      <dgm:prSet/>
      <dgm:spPr/>
      <dgm:t>
        <a:bodyPr/>
        <a:lstStyle/>
        <a:p>
          <a:pPr algn="just" rtl="0"/>
          <a:r>
            <a:rPr lang="en-GB" b="0" i="0" dirty="0">
              <a:latin typeface="Times New Roman" panose="02020603050405020304" pitchFamily="18" charset="0"/>
              <a:cs typeface="Times New Roman" panose="02020603050405020304" pitchFamily="18" charset="0"/>
            </a:rPr>
            <a:t>Need to strengthen confidence in making complex decisions.</a:t>
          </a:r>
          <a:endParaRPr lang="en-IN" dirty="0">
            <a:latin typeface="Times New Roman" panose="02020603050405020304" pitchFamily="18" charset="0"/>
            <a:cs typeface="Times New Roman" panose="02020603050405020304" pitchFamily="18" charset="0"/>
          </a:endParaRPr>
        </a:p>
      </dgm:t>
    </dgm:pt>
    <dgm:pt modelId="{CA889AD2-C18F-4B5B-BCBB-156A856001C2}" type="parTrans" cxnId="{C1780D8E-D88E-497D-A006-F6A58919EB03}">
      <dgm:prSet/>
      <dgm:spPr/>
      <dgm:t>
        <a:bodyPr/>
        <a:lstStyle/>
        <a:p>
          <a:endParaRPr lang="en-IN"/>
        </a:p>
      </dgm:t>
    </dgm:pt>
    <dgm:pt modelId="{FD8E26CF-5EB4-4E7A-BCFC-A343CBCD7FC5}" type="sibTrans" cxnId="{C1780D8E-D88E-497D-A006-F6A58919EB03}">
      <dgm:prSet/>
      <dgm:spPr/>
      <dgm:t>
        <a:bodyPr/>
        <a:lstStyle/>
        <a:p>
          <a:endParaRPr lang="en-IN"/>
        </a:p>
      </dgm:t>
    </dgm:pt>
    <dgm:pt modelId="{492252E7-0A64-474D-95FA-A8A0963E5664}">
      <dgm:prSet/>
      <dgm:spPr/>
      <dgm:t>
        <a:bodyPr/>
        <a:lstStyle/>
        <a:p>
          <a:pPr algn="just" rtl="0"/>
          <a:r>
            <a:rPr lang="en-GB" b="0" i="0" dirty="0">
              <a:latin typeface="Times New Roman" panose="02020603050405020304" pitchFamily="18" charset="0"/>
              <a:cs typeface="Times New Roman" panose="02020603050405020304" pitchFamily="18" charset="0"/>
            </a:rPr>
            <a:t>Requiring improvement in digital record-keeping and data analysis skills.</a:t>
          </a:r>
          <a:endParaRPr lang="en-IN" dirty="0">
            <a:latin typeface="Times New Roman" panose="02020603050405020304" pitchFamily="18" charset="0"/>
            <a:cs typeface="Times New Roman" panose="02020603050405020304" pitchFamily="18" charset="0"/>
          </a:endParaRPr>
        </a:p>
      </dgm:t>
    </dgm:pt>
    <dgm:pt modelId="{4B66C385-57E1-484B-AECA-ED30B2C13555}" type="parTrans" cxnId="{EFFB1CA9-77D9-482F-90EA-621CE69D7BED}">
      <dgm:prSet/>
      <dgm:spPr/>
      <dgm:t>
        <a:bodyPr/>
        <a:lstStyle/>
        <a:p>
          <a:endParaRPr lang="en-IN"/>
        </a:p>
      </dgm:t>
    </dgm:pt>
    <dgm:pt modelId="{DB8D6937-9471-4E76-A088-0D691A683F87}" type="sibTrans" cxnId="{EFFB1CA9-77D9-482F-90EA-621CE69D7BED}">
      <dgm:prSet/>
      <dgm:spPr/>
      <dgm:t>
        <a:bodyPr/>
        <a:lstStyle/>
        <a:p>
          <a:endParaRPr lang="en-IN"/>
        </a:p>
      </dgm:t>
    </dgm:pt>
    <dgm:pt modelId="{DBEFB137-79CF-42E5-BC6C-231B03CE0359}" type="pres">
      <dgm:prSet presAssocID="{A52885B4-3902-463E-BFE0-EF2577AE0487}" presName="Name0" presStyleCnt="0">
        <dgm:presLayoutVars>
          <dgm:dir/>
          <dgm:animLvl val="lvl"/>
          <dgm:resizeHandles val="exact"/>
        </dgm:presLayoutVars>
      </dgm:prSet>
      <dgm:spPr/>
    </dgm:pt>
    <dgm:pt modelId="{5F83DEC7-666E-4CEE-B305-47EAD2744B76}" type="pres">
      <dgm:prSet presAssocID="{80910F11-B892-4401-87F3-38B403956E6C}" presName="linNode" presStyleCnt="0"/>
      <dgm:spPr/>
    </dgm:pt>
    <dgm:pt modelId="{7ECB8671-7567-4521-AF80-6C2707AC73E0}" type="pres">
      <dgm:prSet presAssocID="{80910F11-B892-4401-87F3-38B403956E6C}" presName="parentText" presStyleLbl="node1" presStyleIdx="0" presStyleCnt="4" custScaleX="204661">
        <dgm:presLayoutVars>
          <dgm:chMax val="1"/>
          <dgm:bulletEnabled val="1"/>
        </dgm:presLayoutVars>
      </dgm:prSet>
      <dgm:spPr/>
    </dgm:pt>
    <dgm:pt modelId="{3F0689A2-6B13-4F4E-BA15-22E87433AAE6}" type="pres">
      <dgm:prSet presAssocID="{6F6EF69C-D81C-425A-B199-4932F24AACBA}" presName="sp" presStyleCnt="0"/>
      <dgm:spPr/>
    </dgm:pt>
    <dgm:pt modelId="{325EB0ED-00B8-4380-8F14-C5D69A4702E9}" type="pres">
      <dgm:prSet presAssocID="{012E9CB6-B277-4BDF-9960-5B45686C4456}" presName="linNode" presStyleCnt="0"/>
      <dgm:spPr/>
    </dgm:pt>
    <dgm:pt modelId="{E32094FB-C59C-446B-BB37-29121F03EC68}" type="pres">
      <dgm:prSet presAssocID="{012E9CB6-B277-4BDF-9960-5B45686C4456}" presName="parentText" presStyleLbl="node1" presStyleIdx="1" presStyleCnt="4" custScaleX="205078">
        <dgm:presLayoutVars>
          <dgm:chMax val="1"/>
          <dgm:bulletEnabled val="1"/>
        </dgm:presLayoutVars>
      </dgm:prSet>
      <dgm:spPr/>
    </dgm:pt>
    <dgm:pt modelId="{F72B7FE2-DBDE-43B6-81D0-C7006BE0B700}" type="pres">
      <dgm:prSet presAssocID="{082AD6C3-688F-486F-9E59-DE969895363C}" presName="sp" presStyleCnt="0"/>
      <dgm:spPr/>
    </dgm:pt>
    <dgm:pt modelId="{1DAFBB30-0A01-4912-8363-70910FAF263E}" type="pres">
      <dgm:prSet presAssocID="{005DA7CC-F2FE-47AD-8D62-DC03A3C7325E}" presName="linNode" presStyleCnt="0"/>
      <dgm:spPr/>
    </dgm:pt>
    <dgm:pt modelId="{82B2F57C-75F7-4AB8-BAEA-ABA3D7C91A37}" type="pres">
      <dgm:prSet presAssocID="{005DA7CC-F2FE-47AD-8D62-DC03A3C7325E}" presName="parentText" presStyleLbl="node1" presStyleIdx="2" presStyleCnt="4" custScaleX="203438">
        <dgm:presLayoutVars>
          <dgm:chMax val="1"/>
          <dgm:bulletEnabled val="1"/>
        </dgm:presLayoutVars>
      </dgm:prSet>
      <dgm:spPr/>
    </dgm:pt>
    <dgm:pt modelId="{7A2FD63A-20B7-47E6-A7FA-68503A9BA243}" type="pres">
      <dgm:prSet presAssocID="{FD8E26CF-5EB4-4E7A-BCFC-A343CBCD7FC5}" presName="sp" presStyleCnt="0"/>
      <dgm:spPr/>
    </dgm:pt>
    <dgm:pt modelId="{7C6F7909-2689-4080-9F7F-A9F70AF28BFB}" type="pres">
      <dgm:prSet presAssocID="{492252E7-0A64-474D-95FA-A8A0963E5664}" presName="linNode" presStyleCnt="0"/>
      <dgm:spPr/>
    </dgm:pt>
    <dgm:pt modelId="{727B3D1D-864A-4991-B4EE-F03D43077AD6}" type="pres">
      <dgm:prSet presAssocID="{492252E7-0A64-474D-95FA-A8A0963E5664}" presName="parentText" presStyleLbl="node1" presStyleIdx="3" presStyleCnt="4" custScaleX="205889">
        <dgm:presLayoutVars>
          <dgm:chMax val="1"/>
          <dgm:bulletEnabled val="1"/>
        </dgm:presLayoutVars>
      </dgm:prSet>
      <dgm:spPr/>
    </dgm:pt>
  </dgm:ptLst>
  <dgm:cxnLst>
    <dgm:cxn modelId="{207DB200-4FC8-43E1-848A-DF1544884AF8}" type="presOf" srcId="{005DA7CC-F2FE-47AD-8D62-DC03A3C7325E}" destId="{82B2F57C-75F7-4AB8-BAEA-ABA3D7C91A37}" srcOrd="0" destOrd="0" presId="urn:microsoft.com/office/officeart/2005/8/layout/vList5"/>
    <dgm:cxn modelId="{E6307A1E-444B-419A-8932-A0642B6C3DAD}" type="presOf" srcId="{80910F11-B892-4401-87F3-38B403956E6C}" destId="{7ECB8671-7567-4521-AF80-6C2707AC73E0}" srcOrd="0" destOrd="0" presId="urn:microsoft.com/office/officeart/2005/8/layout/vList5"/>
    <dgm:cxn modelId="{18607732-925B-42D7-AC10-3E00981E6103}" type="presOf" srcId="{012E9CB6-B277-4BDF-9960-5B45686C4456}" destId="{E32094FB-C59C-446B-BB37-29121F03EC68}" srcOrd="0" destOrd="0" presId="urn:microsoft.com/office/officeart/2005/8/layout/vList5"/>
    <dgm:cxn modelId="{D5BD9678-9F07-4FC3-AF3D-326724E3A6C4}" type="presOf" srcId="{492252E7-0A64-474D-95FA-A8A0963E5664}" destId="{727B3D1D-864A-4991-B4EE-F03D43077AD6}" srcOrd="0" destOrd="0" presId="urn:microsoft.com/office/officeart/2005/8/layout/vList5"/>
    <dgm:cxn modelId="{C7674F7D-E59D-4B58-B307-80A28671A827}" srcId="{A52885B4-3902-463E-BFE0-EF2577AE0487}" destId="{012E9CB6-B277-4BDF-9960-5B45686C4456}" srcOrd="1" destOrd="0" parTransId="{662AC03B-52A3-4DDD-87DE-F8297BEFEC24}" sibTransId="{082AD6C3-688F-486F-9E59-DE969895363C}"/>
    <dgm:cxn modelId="{C1780D8E-D88E-497D-A006-F6A58919EB03}" srcId="{A52885B4-3902-463E-BFE0-EF2577AE0487}" destId="{005DA7CC-F2FE-47AD-8D62-DC03A3C7325E}" srcOrd="2" destOrd="0" parTransId="{CA889AD2-C18F-4B5B-BCBB-156A856001C2}" sibTransId="{FD8E26CF-5EB4-4E7A-BCFC-A343CBCD7FC5}"/>
    <dgm:cxn modelId="{EFFB1CA9-77D9-482F-90EA-621CE69D7BED}" srcId="{A52885B4-3902-463E-BFE0-EF2577AE0487}" destId="{492252E7-0A64-474D-95FA-A8A0963E5664}" srcOrd="3" destOrd="0" parTransId="{4B66C385-57E1-484B-AECA-ED30B2C13555}" sibTransId="{DB8D6937-9471-4E76-A088-0D691A683F87}"/>
    <dgm:cxn modelId="{4D816FD5-8ED5-401D-865C-62DC5796F101}" type="presOf" srcId="{A52885B4-3902-463E-BFE0-EF2577AE0487}" destId="{DBEFB137-79CF-42E5-BC6C-231B03CE0359}" srcOrd="0" destOrd="0" presId="urn:microsoft.com/office/officeart/2005/8/layout/vList5"/>
    <dgm:cxn modelId="{887EA3E2-2644-40C0-AA3F-3FF689DEE9D6}" srcId="{A52885B4-3902-463E-BFE0-EF2577AE0487}" destId="{80910F11-B892-4401-87F3-38B403956E6C}" srcOrd="0" destOrd="0" parTransId="{005CF7A7-10B6-4962-BD22-DF402D8FA4C5}" sibTransId="{6F6EF69C-D81C-425A-B199-4932F24AACBA}"/>
    <dgm:cxn modelId="{FAE36C20-8237-4D5C-92E7-9125EB5AF1BA}" type="presParOf" srcId="{DBEFB137-79CF-42E5-BC6C-231B03CE0359}" destId="{5F83DEC7-666E-4CEE-B305-47EAD2744B76}" srcOrd="0" destOrd="0" presId="urn:microsoft.com/office/officeart/2005/8/layout/vList5"/>
    <dgm:cxn modelId="{C006B1DF-ECB1-4AD8-B4F1-C65164A74796}" type="presParOf" srcId="{5F83DEC7-666E-4CEE-B305-47EAD2744B76}" destId="{7ECB8671-7567-4521-AF80-6C2707AC73E0}" srcOrd="0" destOrd="0" presId="urn:microsoft.com/office/officeart/2005/8/layout/vList5"/>
    <dgm:cxn modelId="{FE8F063D-C0BD-49A8-8524-0001521C1D14}" type="presParOf" srcId="{DBEFB137-79CF-42E5-BC6C-231B03CE0359}" destId="{3F0689A2-6B13-4F4E-BA15-22E87433AAE6}" srcOrd="1" destOrd="0" presId="urn:microsoft.com/office/officeart/2005/8/layout/vList5"/>
    <dgm:cxn modelId="{C4887E94-1F90-4709-905D-C3EE5DA0A239}" type="presParOf" srcId="{DBEFB137-79CF-42E5-BC6C-231B03CE0359}" destId="{325EB0ED-00B8-4380-8F14-C5D69A4702E9}" srcOrd="2" destOrd="0" presId="urn:microsoft.com/office/officeart/2005/8/layout/vList5"/>
    <dgm:cxn modelId="{6EBA3498-D6B0-4404-A240-99692492867C}" type="presParOf" srcId="{325EB0ED-00B8-4380-8F14-C5D69A4702E9}" destId="{E32094FB-C59C-446B-BB37-29121F03EC68}" srcOrd="0" destOrd="0" presId="urn:microsoft.com/office/officeart/2005/8/layout/vList5"/>
    <dgm:cxn modelId="{F561B395-9479-4175-B29A-822D6AFB1AD9}" type="presParOf" srcId="{DBEFB137-79CF-42E5-BC6C-231B03CE0359}" destId="{F72B7FE2-DBDE-43B6-81D0-C7006BE0B700}" srcOrd="3" destOrd="0" presId="urn:microsoft.com/office/officeart/2005/8/layout/vList5"/>
    <dgm:cxn modelId="{0E08F0B0-0193-4CDD-9E6D-76B12EDE9035}" type="presParOf" srcId="{DBEFB137-79CF-42E5-BC6C-231B03CE0359}" destId="{1DAFBB30-0A01-4912-8363-70910FAF263E}" srcOrd="4" destOrd="0" presId="urn:microsoft.com/office/officeart/2005/8/layout/vList5"/>
    <dgm:cxn modelId="{B2123A39-C82B-47B7-AE93-3DFC285FB355}" type="presParOf" srcId="{1DAFBB30-0A01-4912-8363-70910FAF263E}" destId="{82B2F57C-75F7-4AB8-BAEA-ABA3D7C91A37}" srcOrd="0" destOrd="0" presId="urn:microsoft.com/office/officeart/2005/8/layout/vList5"/>
    <dgm:cxn modelId="{EABA2F2B-639E-47E0-9042-F4FDB9E2E70A}" type="presParOf" srcId="{DBEFB137-79CF-42E5-BC6C-231B03CE0359}" destId="{7A2FD63A-20B7-47E6-A7FA-68503A9BA243}" srcOrd="5" destOrd="0" presId="urn:microsoft.com/office/officeart/2005/8/layout/vList5"/>
    <dgm:cxn modelId="{A2ED30FE-0EC7-441F-A588-7BC91CD2D61A}" type="presParOf" srcId="{DBEFB137-79CF-42E5-BC6C-231B03CE0359}" destId="{7C6F7909-2689-4080-9F7F-A9F70AF28BFB}" srcOrd="6" destOrd="0" presId="urn:microsoft.com/office/officeart/2005/8/layout/vList5"/>
    <dgm:cxn modelId="{7941C8E0-D081-4784-90C1-EAB46E772792}" type="presParOf" srcId="{7C6F7909-2689-4080-9F7F-A9F70AF28BFB}" destId="{727B3D1D-864A-4991-B4EE-F03D43077AD6}" srcOrd="0"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ECB8671-7567-4521-AF80-6C2707AC73E0}">
      <dsp:nvSpPr>
        <dsp:cNvPr id="0" name=""/>
        <dsp:cNvSpPr/>
      </dsp:nvSpPr>
      <dsp:spPr>
        <a:xfrm>
          <a:off x="647453" y="1613"/>
          <a:ext cx="3686486" cy="775877"/>
        </a:xfrm>
        <a:prstGeom prst="roundRect">
          <a:avLst/>
        </a:prstGeom>
        <a:gradFill rotWithShape="0">
          <a:gsLst>
            <a:gs pos="0">
              <a:schemeClr val="accent1">
                <a:hueOff val="0"/>
                <a:satOff val="0"/>
                <a:lumOff val="0"/>
                <a:alphaOff val="0"/>
                <a:tint val="65000"/>
                <a:shade val="92000"/>
                <a:satMod val="130000"/>
              </a:schemeClr>
            </a:gs>
            <a:gs pos="45000">
              <a:schemeClr val="accent1">
                <a:hueOff val="0"/>
                <a:satOff val="0"/>
                <a:lumOff val="0"/>
                <a:alphaOff val="0"/>
                <a:tint val="60000"/>
                <a:shade val="99000"/>
                <a:satMod val="120000"/>
              </a:schemeClr>
            </a:gs>
            <a:gs pos="100000">
              <a:schemeClr val="accent1">
                <a:hueOff val="0"/>
                <a:satOff val="0"/>
                <a:lumOff val="0"/>
                <a:alphaOff val="0"/>
                <a:tint val="55000"/>
                <a:satMod val="140000"/>
              </a:schemeClr>
            </a:gs>
          </a:gsLst>
          <a:path path="circle">
            <a:fillToRect l="100000" t="100000" r="100000" b="10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3340" tIns="26670" rIns="53340" bIns="26670" numCol="1" spcCol="1270" anchor="ctr" anchorCtr="0">
          <a:noAutofit/>
        </a:bodyPr>
        <a:lstStyle/>
        <a:p>
          <a:pPr marL="0" lvl="0" indent="0" algn="just" defTabSz="622300" rtl="0">
            <a:lnSpc>
              <a:spcPct val="90000"/>
            </a:lnSpc>
            <a:spcBef>
              <a:spcPct val="0"/>
            </a:spcBef>
            <a:spcAft>
              <a:spcPct val="35000"/>
            </a:spcAft>
            <a:buNone/>
          </a:pPr>
          <a:r>
            <a:rPr lang="en-GB" sz="1400" b="0" i="0" kern="1200" dirty="0">
              <a:latin typeface="Times New Roman" panose="02020603050405020304" pitchFamily="18" charset="0"/>
              <a:cs typeface="Times New Roman" panose="02020603050405020304" pitchFamily="18" charset="0"/>
            </a:rPr>
            <a:t>Struggling with</a:t>
          </a:r>
          <a:r>
            <a:rPr lang="en-GB" sz="1400" b="1" i="0" kern="1200" dirty="0">
              <a:latin typeface="Times New Roman" panose="02020603050405020304" pitchFamily="18" charset="0"/>
              <a:cs typeface="Times New Roman" panose="02020603050405020304" pitchFamily="18" charset="0"/>
            </a:rPr>
            <a:t> time management </a:t>
          </a:r>
          <a:r>
            <a:rPr lang="en-GB" sz="1400" b="0" i="0" kern="1200" dirty="0">
              <a:latin typeface="Times New Roman" panose="02020603050405020304" pitchFamily="18" charset="0"/>
              <a:cs typeface="Times New Roman" panose="02020603050405020304" pitchFamily="18" charset="0"/>
            </a:rPr>
            <a:t>during high-pressure tasks.</a:t>
          </a:r>
          <a:endParaRPr lang="en-IN" sz="1400" kern="1200" dirty="0">
            <a:latin typeface="Times New Roman" panose="02020603050405020304" pitchFamily="18" charset="0"/>
            <a:cs typeface="Times New Roman" panose="02020603050405020304" pitchFamily="18" charset="0"/>
          </a:endParaRPr>
        </a:p>
      </dsp:txBody>
      <dsp:txXfrm>
        <a:off x="685328" y="39488"/>
        <a:ext cx="3610736" cy="700127"/>
      </dsp:txXfrm>
    </dsp:sp>
    <dsp:sp modelId="{E32094FB-C59C-446B-BB37-29121F03EC68}">
      <dsp:nvSpPr>
        <dsp:cNvPr id="0" name=""/>
        <dsp:cNvSpPr/>
      </dsp:nvSpPr>
      <dsp:spPr>
        <a:xfrm>
          <a:off x="647453" y="816284"/>
          <a:ext cx="3693997" cy="775877"/>
        </a:xfrm>
        <a:prstGeom prst="roundRect">
          <a:avLst/>
        </a:prstGeom>
        <a:gradFill rotWithShape="0">
          <a:gsLst>
            <a:gs pos="0">
              <a:schemeClr val="accent1">
                <a:hueOff val="0"/>
                <a:satOff val="0"/>
                <a:lumOff val="0"/>
                <a:alphaOff val="0"/>
                <a:tint val="65000"/>
                <a:shade val="92000"/>
                <a:satMod val="130000"/>
              </a:schemeClr>
            </a:gs>
            <a:gs pos="45000">
              <a:schemeClr val="accent1">
                <a:hueOff val="0"/>
                <a:satOff val="0"/>
                <a:lumOff val="0"/>
                <a:alphaOff val="0"/>
                <a:tint val="60000"/>
                <a:shade val="99000"/>
                <a:satMod val="120000"/>
              </a:schemeClr>
            </a:gs>
            <a:gs pos="100000">
              <a:schemeClr val="accent1">
                <a:hueOff val="0"/>
                <a:satOff val="0"/>
                <a:lumOff val="0"/>
                <a:alphaOff val="0"/>
                <a:tint val="55000"/>
                <a:satMod val="140000"/>
              </a:schemeClr>
            </a:gs>
          </a:gsLst>
          <a:path path="circle">
            <a:fillToRect l="100000" t="100000" r="100000" b="10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3340" tIns="26670" rIns="53340" bIns="26670" numCol="1" spcCol="1270" anchor="ctr" anchorCtr="0">
          <a:noAutofit/>
        </a:bodyPr>
        <a:lstStyle/>
        <a:p>
          <a:pPr marL="0" lvl="0" indent="0" algn="just" defTabSz="622300" rtl="0">
            <a:lnSpc>
              <a:spcPct val="90000"/>
            </a:lnSpc>
            <a:spcBef>
              <a:spcPct val="0"/>
            </a:spcBef>
            <a:spcAft>
              <a:spcPct val="35000"/>
            </a:spcAft>
            <a:buNone/>
          </a:pPr>
          <a:r>
            <a:rPr lang="en-GB" sz="1400" b="1" i="0" kern="1200" dirty="0">
              <a:latin typeface="Times New Roman" panose="02020603050405020304" pitchFamily="18" charset="0"/>
              <a:cs typeface="Times New Roman" panose="02020603050405020304" pitchFamily="18" charset="0"/>
            </a:rPr>
            <a:t>Limited leadership experience</a:t>
          </a:r>
          <a:r>
            <a:rPr lang="en-GB" sz="1400" b="0" i="0" kern="1200" dirty="0">
              <a:latin typeface="Times New Roman" panose="02020603050405020304" pitchFamily="18" charset="0"/>
              <a:cs typeface="Times New Roman" panose="02020603050405020304" pitchFamily="18" charset="0"/>
            </a:rPr>
            <a:t> in managing multidisciplinary teams (Rogers </a:t>
          </a:r>
          <a:r>
            <a:rPr lang="en-GB" sz="1400" b="0" i="1" kern="1200" dirty="0">
              <a:latin typeface="Times New Roman" panose="02020603050405020304" pitchFamily="18" charset="0"/>
              <a:cs typeface="Times New Roman" panose="02020603050405020304" pitchFamily="18" charset="0"/>
            </a:rPr>
            <a:t>et al.,</a:t>
          </a:r>
          <a:r>
            <a:rPr lang="en-GB" sz="1400" b="0" i="0" kern="1200" dirty="0">
              <a:latin typeface="Times New Roman" panose="02020603050405020304" pitchFamily="18" charset="0"/>
              <a:cs typeface="Times New Roman" panose="02020603050405020304" pitchFamily="18" charset="0"/>
            </a:rPr>
            <a:t> 2023).</a:t>
          </a:r>
          <a:endParaRPr lang="en-IN" sz="1400" kern="1200" dirty="0">
            <a:latin typeface="Times New Roman" panose="02020603050405020304" pitchFamily="18" charset="0"/>
            <a:cs typeface="Times New Roman" panose="02020603050405020304" pitchFamily="18" charset="0"/>
          </a:endParaRPr>
        </a:p>
      </dsp:txBody>
      <dsp:txXfrm>
        <a:off x="685328" y="854159"/>
        <a:ext cx="3618247" cy="700127"/>
      </dsp:txXfrm>
    </dsp:sp>
    <dsp:sp modelId="{82B2F57C-75F7-4AB8-BAEA-ABA3D7C91A37}">
      <dsp:nvSpPr>
        <dsp:cNvPr id="0" name=""/>
        <dsp:cNvSpPr/>
      </dsp:nvSpPr>
      <dsp:spPr>
        <a:xfrm>
          <a:off x="647453" y="1630955"/>
          <a:ext cx="3664456" cy="775877"/>
        </a:xfrm>
        <a:prstGeom prst="roundRect">
          <a:avLst/>
        </a:prstGeom>
        <a:gradFill rotWithShape="0">
          <a:gsLst>
            <a:gs pos="0">
              <a:schemeClr val="accent1">
                <a:hueOff val="0"/>
                <a:satOff val="0"/>
                <a:lumOff val="0"/>
                <a:alphaOff val="0"/>
                <a:tint val="65000"/>
                <a:shade val="92000"/>
                <a:satMod val="130000"/>
              </a:schemeClr>
            </a:gs>
            <a:gs pos="45000">
              <a:schemeClr val="accent1">
                <a:hueOff val="0"/>
                <a:satOff val="0"/>
                <a:lumOff val="0"/>
                <a:alphaOff val="0"/>
                <a:tint val="60000"/>
                <a:shade val="99000"/>
                <a:satMod val="120000"/>
              </a:schemeClr>
            </a:gs>
            <a:gs pos="100000">
              <a:schemeClr val="accent1">
                <a:hueOff val="0"/>
                <a:satOff val="0"/>
                <a:lumOff val="0"/>
                <a:alphaOff val="0"/>
                <a:tint val="55000"/>
                <a:satMod val="140000"/>
              </a:schemeClr>
            </a:gs>
          </a:gsLst>
          <a:path path="circle">
            <a:fillToRect l="100000" t="100000" r="100000" b="10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3340" tIns="26670" rIns="53340" bIns="26670" numCol="1" spcCol="1270" anchor="ctr" anchorCtr="0">
          <a:noAutofit/>
        </a:bodyPr>
        <a:lstStyle/>
        <a:p>
          <a:pPr marL="0" lvl="0" indent="0" algn="just" defTabSz="622300" rtl="0">
            <a:lnSpc>
              <a:spcPct val="90000"/>
            </a:lnSpc>
            <a:spcBef>
              <a:spcPct val="0"/>
            </a:spcBef>
            <a:spcAft>
              <a:spcPct val="35000"/>
            </a:spcAft>
            <a:buNone/>
          </a:pPr>
          <a:r>
            <a:rPr lang="en-GB" sz="1400" b="0" i="0" kern="1200" dirty="0">
              <a:latin typeface="Times New Roman" panose="02020603050405020304" pitchFamily="18" charset="0"/>
              <a:cs typeface="Times New Roman" panose="02020603050405020304" pitchFamily="18" charset="0"/>
            </a:rPr>
            <a:t>Need to strengthen confidence in making complex decisions.</a:t>
          </a:r>
          <a:endParaRPr lang="en-IN" sz="1400" kern="1200" dirty="0">
            <a:latin typeface="Times New Roman" panose="02020603050405020304" pitchFamily="18" charset="0"/>
            <a:cs typeface="Times New Roman" panose="02020603050405020304" pitchFamily="18" charset="0"/>
          </a:endParaRPr>
        </a:p>
      </dsp:txBody>
      <dsp:txXfrm>
        <a:off x="685328" y="1668830"/>
        <a:ext cx="3588706" cy="700127"/>
      </dsp:txXfrm>
    </dsp:sp>
    <dsp:sp modelId="{727B3D1D-864A-4991-B4EE-F03D43077AD6}">
      <dsp:nvSpPr>
        <dsp:cNvPr id="0" name=""/>
        <dsp:cNvSpPr/>
      </dsp:nvSpPr>
      <dsp:spPr>
        <a:xfrm>
          <a:off x="647453" y="2445626"/>
          <a:ext cx="3708605" cy="775877"/>
        </a:xfrm>
        <a:prstGeom prst="roundRect">
          <a:avLst/>
        </a:prstGeom>
        <a:gradFill rotWithShape="0">
          <a:gsLst>
            <a:gs pos="0">
              <a:schemeClr val="accent1">
                <a:hueOff val="0"/>
                <a:satOff val="0"/>
                <a:lumOff val="0"/>
                <a:alphaOff val="0"/>
                <a:tint val="65000"/>
                <a:shade val="92000"/>
                <a:satMod val="130000"/>
              </a:schemeClr>
            </a:gs>
            <a:gs pos="45000">
              <a:schemeClr val="accent1">
                <a:hueOff val="0"/>
                <a:satOff val="0"/>
                <a:lumOff val="0"/>
                <a:alphaOff val="0"/>
                <a:tint val="60000"/>
                <a:shade val="99000"/>
                <a:satMod val="120000"/>
              </a:schemeClr>
            </a:gs>
            <a:gs pos="100000">
              <a:schemeClr val="accent1">
                <a:hueOff val="0"/>
                <a:satOff val="0"/>
                <a:lumOff val="0"/>
                <a:alphaOff val="0"/>
                <a:tint val="55000"/>
                <a:satMod val="140000"/>
              </a:schemeClr>
            </a:gs>
          </a:gsLst>
          <a:path path="circle">
            <a:fillToRect l="100000" t="100000" r="100000" b="10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9530" tIns="24765" rIns="49530" bIns="24765" numCol="1" spcCol="1270" anchor="ctr" anchorCtr="0">
          <a:noAutofit/>
        </a:bodyPr>
        <a:lstStyle/>
        <a:p>
          <a:pPr marL="0" lvl="0" indent="0" algn="just" defTabSz="577850" rtl="0">
            <a:lnSpc>
              <a:spcPct val="90000"/>
            </a:lnSpc>
            <a:spcBef>
              <a:spcPct val="0"/>
            </a:spcBef>
            <a:spcAft>
              <a:spcPct val="35000"/>
            </a:spcAft>
            <a:buNone/>
          </a:pPr>
          <a:r>
            <a:rPr lang="en-GB" sz="1300" b="0" i="0" kern="1200" dirty="0">
              <a:latin typeface="Times New Roman" panose="02020603050405020304" pitchFamily="18" charset="0"/>
              <a:cs typeface="Times New Roman" panose="02020603050405020304" pitchFamily="18" charset="0"/>
            </a:rPr>
            <a:t>Requiring improvement in digital record-keeping and data analysis skills.</a:t>
          </a:r>
          <a:endParaRPr lang="en-IN" sz="1300" kern="1200" dirty="0">
            <a:latin typeface="Times New Roman" panose="02020603050405020304" pitchFamily="18" charset="0"/>
            <a:cs typeface="Times New Roman" panose="02020603050405020304" pitchFamily="18" charset="0"/>
          </a:endParaRPr>
        </a:p>
      </dsp:txBody>
      <dsp:txXfrm>
        <a:off x="685328" y="2483501"/>
        <a:ext cx="3632855" cy="700127"/>
      </dsp:txXfrm>
    </dsp:sp>
  </dsp:spTree>
</dsp:drawing>
</file>

<file path=ppt/diagrams/layout1.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extLst>
      <p:ext uri="{BB962C8B-B14F-4D97-AF65-F5344CB8AC3E}">
        <p14:creationId xmlns:p14="http://schemas.microsoft.com/office/powerpoint/2010/main" val="2522843934"/>
      </p:ext>
    </p:extLst>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
        <p:cNvGrpSpPr/>
        <p:nvPr/>
      </p:nvGrpSpPr>
      <p:grpSpPr>
        <a:xfrm>
          <a:off x="0" y="0"/>
          <a:ext cx="0" cy="0"/>
          <a:chOff x="0" y="0"/>
          <a:chExt cx="0" cy="0"/>
        </a:xfrm>
      </p:grpSpPr>
      <p:sp>
        <p:nvSpPr>
          <p:cNvPr id="51" name="Google Shape;51;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2" name="Google Shape;52;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66823982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6"/>
        <p:cNvGrpSpPr/>
        <p:nvPr/>
      </p:nvGrpSpPr>
      <p:grpSpPr>
        <a:xfrm>
          <a:off x="0" y="0"/>
          <a:ext cx="0" cy="0"/>
          <a:chOff x="0" y="0"/>
          <a:chExt cx="0" cy="0"/>
        </a:xfrm>
      </p:grpSpPr>
      <p:sp>
        <p:nvSpPr>
          <p:cNvPr id="57" name="Google Shape;57;g358557764ec_0_4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8" name="Google Shape;58;g358557764ec_0_4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The current presentation aims to involve the personal SWOT analysis of the learner as strengths, weaknesses, opportunities and threats to plan the professional and educational growth in the UK Health and Social Care sector.</a:t>
            </a:r>
            <a:endParaRPr sz="1200" b="1">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sz="1200">
              <a:solidFill>
                <a:schemeClr val="dk1"/>
              </a:solidFill>
              <a:latin typeface="Times New Roman"/>
              <a:ea typeface="Times New Roman"/>
              <a:cs typeface="Times New Roman"/>
              <a:sym typeface="Times New Roman"/>
            </a:endParaRPr>
          </a:p>
        </p:txBody>
      </p:sp>
    </p:spTree>
    <p:extLst>
      <p:ext uri="{BB962C8B-B14F-4D97-AF65-F5344CB8AC3E}">
        <p14:creationId xmlns:p14="http://schemas.microsoft.com/office/powerpoint/2010/main" val="182250175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3"/>
        <p:cNvGrpSpPr/>
        <p:nvPr/>
      </p:nvGrpSpPr>
      <p:grpSpPr>
        <a:xfrm>
          <a:off x="0" y="0"/>
          <a:ext cx="0" cy="0"/>
          <a:chOff x="0" y="0"/>
          <a:chExt cx="0" cy="0"/>
        </a:xfrm>
      </p:grpSpPr>
      <p:sp>
        <p:nvSpPr>
          <p:cNvPr id="64" name="Google Shape;64;g386028b42ef_0_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5" name="Google Shape;65;g386028b42ef_0_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My communication and empathy abilities are quite good and will allow me to establish trustworthy relationships with service users. I am flexible and a team player, which enables me to work with multidisciplinary teams and deliver high-quality care and promote person-centred practices in various health and social care environments.</a:t>
            </a:r>
            <a:endParaRPr sz="1200" b="1">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extLst>
      <p:ext uri="{BB962C8B-B14F-4D97-AF65-F5344CB8AC3E}">
        <p14:creationId xmlns:p14="http://schemas.microsoft.com/office/powerpoint/2010/main" val="318992487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0"/>
        <p:cNvGrpSpPr/>
        <p:nvPr/>
      </p:nvGrpSpPr>
      <p:grpSpPr>
        <a:xfrm>
          <a:off x="0" y="0"/>
          <a:ext cx="0" cy="0"/>
          <a:chOff x="0" y="0"/>
          <a:chExt cx="0" cy="0"/>
        </a:xfrm>
      </p:grpSpPr>
      <p:sp>
        <p:nvSpPr>
          <p:cNvPr id="71" name="Google Shape;71;g386028b42ef_0_1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2" name="Google Shape;72;g386028b42ef_0_1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I find myself lacking time management at times when I have to put up with a number of responsibilities. I must also improve my leadership and decision-making abilities to handle more complicated cases with more efficiency and build more confidence in dealing with problematic ethical or professional issues in healthcare settings.</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extLst>
      <p:ext uri="{BB962C8B-B14F-4D97-AF65-F5344CB8AC3E}">
        <p14:creationId xmlns:p14="http://schemas.microsoft.com/office/powerpoint/2010/main" val="387937061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7"/>
        <p:cNvGrpSpPr/>
        <p:nvPr/>
      </p:nvGrpSpPr>
      <p:grpSpPr>
        <a:xfrm>
          <a:off x="0" y="0"/>
          <a:ext cx="0" cy="0"/>
          <a:chOff x="0" y="0"/>
          <a:chExt cx="0" cy="0"/>
        </a:xfrm>
      </p:grpSpPr>
      <p:sp>
        <p:nvSpPr>
          <p:cNvPr id="78" name="Google Shape;78;g386028b42ef_0_1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9" name="Google Shape;79;g386028b42ef_0_1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dirty="0">
                <a:solidFill>
                  <a:schemeClr val="dk1"/>
                </a:solidFill>
                <a:latin typeface="Times New Roman"/>
                <a:ea typeface="Times New Roman"/>
                <a:cs typeface="Times New Roman"/>
                <a:sym typeface="Times New Roman"/>
              </a:rPr>
              <a:t>Continuous professional development programmes, NHS learning portals and mentorship schemes that facilitate skill development are available within reach (Sandars </a:t>
            </a:r>
            <a:r>
              <a:rPr lang="en-GB" sz="1200" i="1" dirty="0">
                <a:solidFill>
                  <a:schemeClr val="dk1"/>
                </a:solidFill>
                <a:latin typeface="Times New Roman"/>
                <a:ea typeface="Times New Roman"/>
                <a:cs typeface="Times New Roman"/>
                <a:sym typeface="Times New Roman"/>
              </a:rPr>
              <a:t>et al.</a:t>
            </a:r>
            <a:r>
              <a:rPr lang="en-GB" sz="1200" dirty="0">
                <a:solidFill>
                  <a:schemeClr val="dk1"/>
                </a:solidFill>
                <a:latin typeface="Times New Roman"/>
                <a:ea typeface="Times New Roman"/>
                <a:cs typeface="Times New Roman"/>
                <a:sym typeface="Times New Roman"/>
              </a:rPr>
              <a:t>, 2021). The advantage of networking in professional associations and visiting health conferences is that I get to broaden my knowledge base, obtain new insights as well and advance my career path.</a:t>
            </a:r>
            <a:endParaRPr sz="1200" dirty="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dirty="0"/>
          </a:p>
        </p:txBody>
      </p:sp>
    </p:spTree>
    <p:extLst>
      <p:ext uri="{BB962C8B-B14F-4D97-AF65-F5344CB8AC3E}">
        <p14:creationId xmlns:p14="http://schemas.microsoft.com/office/powerpoint/2010/main" val="26126103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4"/>
        <p:cNvGrpSpPr/>
        <p:nvPr/>
      </p:nvGrpSpPr>
      <p:grpSpPr>
        <a:xfrm>
          <a:off x="0" y="0"/>
          <a:ext cx="0" cy="0"/>
          <a:chOff x="0" y="0"/>
          <a:chExt cx="0" cy="0"/>
        </a:xfrm>
      </p:grpSpPr>
      <p:sp>
        <p:nvSpPr>
          <p:cNvPr id="85" name="Google Shape;85;g386028b42ef_0_2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6" name="Google Shape;86;g386028b42ef_0_2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There is the challenge of the competitive job market and the rapid technological development that is fast (Nightingale </a:t>
            </a:r>
            <a:r>
              <a:rPr lang="en-GB" sz="1200" i="1">
                <a:solidFill>
                  <a:schemeClr val="dk1"/>
                </a:solidFill>
                <a:latin typeface="Times New Roman"/>
                <a:ea typeface="Times New Roman"/>
                <a:cs typeface="Times New Roman"/>
                <a:sym typeface="Times New Roman"/>
              </a:rPr>
              <a:t>et al.</a:t>
            </a:r>
            <a:r>
              <a:rPr lang="en-GB" sz="1200">
                <a:solidFill>
                  <a:schemeClr val="dk1"/>
                </a:solidFill>
                <a:latin typeface="Times New Roman"/>
                <a:ea typeface="Times New Roman"/>
                <a:cs typeface="Times New Roman"/>
                <a:sym typeface="Times New Roman"/>
              </a:rPr>
              <a:t>, 2023). NHS budgetary cuts and the shortage of staff can restrain the possibilities of the learning process, placing more pressure on the workload, and possibly negatively influencing my motivation and my capacity to ensure continuous professional development.</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extLst>
      <p:ext uri="{BB962C8B-B14F-4D97-AF65-F5344CB8AC3E}">
        <p14:creationId xmlns:p14="http://schemas.microsoft.com/office/powerpoint/2010/main" val="148974112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1"/>
        <p:cNvGrpSpPr/>
        <p:nvPr/>
      </p:nvGrpSpPr>
      <p:grpSpPr>
        <a:xfrm>
          <a:off x="0" y="0"/>
          <a:ext cx="0" cy="0"/>
          <a:chOff x="0" y="0"/>
          <a:chExt cx="0" cy="0"/>
        </a:xfrm>
      </p:grpSpPr>
      <p:sp>
        <p:nvSpPr>
          <p:cNvPr id="92" name="Google Shape;92;g36423899b25_0_6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3" name="Google Shape;93;g36423899b25_0_6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The presentation also attracted the strengths of the learner's personal SWOT analysis in that strengths were used to overcome the weaknesses and exploit the opportunities, whilst mitigating the possible threats to professional development in health and social care.</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extLst>
      <p:ext uri="{BB962C8B-B14F-4D97-AF65-F5344CB8AC3E}">
        <p14:creationId xmlns:p14="http://schemas.microsoft.com/office/powerpoint/2010/main" val="154643504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8"/>
        <p:cNvGrpSpPr/>
        <p:nvPr/>
      </p:nvGrpSpPr>
      <p:grpSpPr>
        <a:xfrm>
          <a:off x="0" y="0"/>
          <a:ext cx="0" cy="0"/>
          <a:chOff x="0" y="0"/>
          <a:chExt cx="0" cy="0"/>
        </a:xfrm>
      </p:grpSpPr>
      <p:sp>
        <p:nvSpPr>
          <p:cNvPr id="99" name="Google Shape;99;g358557764ec_0_14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0" name="Google Shape;100;g358557764ec_0_14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59094103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2382" y="4800600"/>
            <a:ext cx="9141619" cy="3429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4750737"/>
            <a:ext cx="9141619" cy="4800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822960" y="569214"/>
            <a:ext cx="7543800" cy="2674620"/>
          </a:xfrm>
        </p:spPr>
        <p:txBody>
          <a:bodyPr anchor="b">
            <a:normAutofit/>
          </a:bodyPr>
          <a:lstStyle>
            <a:lvl1pPr algn="l">
              <a:lnSpc>
                <a:spcPct val="85000"/>
              </a:lnSpc>
              <a:defRPr sz="6000" spc="-38"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825038" y="3341715"/>
            <a:ext cx="7543800" cy="857250"/>
          </a:xfrm>
        </p:spPr>
        <p:txBody>
          <a:bodyPr lIns="91440" rIns="91440">
            <a:normAutofit/>
          </a:bodyPr>
          <a:lstStyle>
            <a:lvl1pPr marL="0" indent="0" algn="l">
              <a:buNone/>
              <a:defRPr sz="1800" cap="all" spc="150" baseline="0">
                <a:solidFill>
                  <a:schemeClr val="tx2"/>
                </a:solidFill>
                <a:latin typeface="+mj-lt"/>
              </a:defRPr>
            </a:lvl1pPr>
            <a:lvl2pPr marL="342900" indent="0" algn="ctr">
              <a:buNone/>
              <a:defRPr sz="1800"/>
            </a:lvl2pPr>
            <a:lvl3pPr marL="685800" indent="0" algn="ctr">
              <a:buNone/>
              <a:defRPr sz="1800"/>
            </a:lvl3pPr>
            <a:lvl4pPr marL="1028700" indent="0" algn="ctr">
              <a:buNone/>
              <a:defRPr sz="1500"/>
            </a:lvl4pPr>
            <a:lvl5pPr marL="1371600" indent="0" algn="ctr">
              <a:buNone/>
              <a:defRPr sz="1500"/>
            </a:lvl5pPr>
            <a:lvl6pPr marL="1714500" indent="0" algn="ctr">
              <a:buNone/>
              <a:defRPr sz="1500"/>
            </a:lvl6pPr>
            <a:lvl7pPr marL="2057400" indent="0" algn="ctr">
              <a:buNone/>
              <a:defRPr sz="1500"/>
            </a:lvl7pPr>
            <a:lvl8pPr marL="2400300" indent="0" algn="ctr">
              <a:buNone/>
              <a:defRPr sz="1500"/>
            </a:lvl8pPr>
            <a:lvl9pPr marL="2743200" indent="0" algn="ctr">
              <a:buNone/>
              <a:defRPr sz="15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923F103-BC34-4FE4-A40E-EDDEECFDA5D0}" type="datetimeFigureOut">
              <a:rPr lang="en-US" smtClean="0"/>
              <a:pPr/>
              <a:t>10/16/25</a:t>
            </a:fld>
            <a:endParaRPr lang="en-US" dirty="0"/>
          </a:p>
        </p:txBody>
      </p:sp>
      <p:sp>
        <p:nvSpPr>
          <p:cNvPr id="5" name="Footer Placeholder 4"/>
          <p:cNvSpPr>
            <a:spLocks noGrp="1"/>
          </p:cNvSpPr>
          <p:nvPr>
            <p:ph type="ftr" sz="quarter" idx="11"/>
          </p:nvPr>
        </p:nvSpPr>
        <p:spPr/>
        <p:txBody>
          <a:bodyPr/>
          <a:lstStyle/>
          <a:p>
            <a:r>
              <a:rPr lang="en-US"/>
              <a:t>
              </a:t>
            </a:r>
            <a:endParaRPr lang="en-US" dirty="0"/>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cxnSp>
        <p:nvCxnSpPr>
          <p:cNvPr id="9" name="Straight Connector 8"/>
          <p:cNvCxnSpPr/>
          <p:nvPr/>
        </p:nvCxnSpPr>
        <p:spPr>
          <a:xfrm>
            <a:off x="905744" y="325755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4199087"/>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9C9CA7B-DFD4-44B5-8C60-D14B8CD1FB59}" type="datetimeFigureOut">
              <a:rPr lang="en-US" smtClean="0"/>
              <a:t>10/16/25</a:t>
            </a:fld>
            <a:endParaRPr lang="en-US" dirty="0"/>
          </a:p>
        </p:txBody>
      </p:sp>
      <p:sp>
        <p:nvSpPr>
          <p:cNvPr id="5" name="Footer Placeholder 4"/>
          <p:cNvSpPr>
            <a:spLocks noGrp="1"/>
          </p:cNvSpPr>
          <p:nvPr>
            <p:ph type="ftr" sz="quarter" idx="11"/>
          </p:nvPr>
        </p:nvSpPr>
        <p:spPr/>
        <p:txBody>
          <a:bodyPr/>
          <a:lstStyle/>
          <a:p>
            <a:r>
              <a:rPr lang="en-US"/>
              <a:t>
              </a:t>
            </a:r>
            <a:endParaRPr lang="en-US" dirty="0"/>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992699325"/>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Rectangle 6"/>
          <p:cNvSpPr/>
          <p:nvPr/>
        </p:nvSpPr>
        <p:spPr>
          <a:xfrm>
            <a:off x="2382" y="4800600"/>
            <a:ext cx="9141619" cy="3429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4750737"/>
            <a:ext cx="9141619" cy="4800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569214"/>
            <a:ext cx="7543800" cy="2674620"/>
          </a:xfrm>
        </p:spPr>
        <p:txBody>
          <a:bodyPr anchor="b" anchorCtr="0">
            <a:normAutofit/>
          </a:bodyPr>
          <a:lstStyle>
            <a:lvl1pPr>
              <a:lnSpc>
                <a:spcPct val="85000"/>
              </a:lnSpc>
              <a:defRPr sz="6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822960" y="3339846"/>
            <a:ext cx="7543800" cy="857250"/>
          </a:xfrm>
        </p:spPr>
        <p:txBody>
          <a:bodyPr lIns="91440" rIns="91440" anchor="t" anchorCtr="0">
            <a:normAutofit/>
          </a:bodyPr>
          <a:lstStyle>
            <a:lvl1pPr marL="0" indent="0">
              <a:buNone/>
              <a:defRPr sz="1800" cap="all" spc="150" baseline="0">
                <a:solidFill>
                  <a:schemeClr val="tx2"/>
                </a:solidFill>
                <a:latin typeface="+mj-lt"/>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34E6425-0181-43F2-84FC-787E803FD2F8}" type="datetimeFigureOut">
              <a:rPr lang="en-US" smtClean="0"/>
              <a:t>10/16/25</a:t>
            </a:fld>
            <a:endParaRPr lang="en-US" dirty="0"/>
          </a:p>
        </p:txBody>
      </p:sp>
      <p:sp>
        <p:nvSpPr>
          <p:cNvPr id="5" name="Footer Placeholder 4"/>
          <p:cNvSpPr>
            <a:spLocks noGrp="1"/>
          </p:cNvSpPr>
          <p:nvPr>
            <p:ph type="ftr" sz="quarter" idx="11"/>
          </p:nvPr>
        </p:nvSpPr>
        <p:spPr/>
        <p:txBody>
          <a:bodyPr/>
          <a:lstStyle/>
          <a:p>
            <a:r>
              <a:rPr lang="en-US"/>
              <a:t>
              </a:t>
            </a:r>
            <a:endParaRPr lang="en-US" dirty="0"/>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cxnSp>
        <p:nvCxnSpPr>
          <p:cNvPr id="9" name="Straight Connector 8"/>
          <p:cNvCxnSpPr/>
          <p:nvPr/>
        </p:nvCxnSpPr>
        <p:spPr>
          <a:xfrm>
            <a:off x="905744" y="325755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2950948"/>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822960" y="214953"/>
            <a:ext cx="7543800" cy="1088068"/>
          </a:xfrm>
        </p:spPr>
        <p:txBody>
          <a:bodyPr/>
          <a:lstStyle/>
          <a:p>
            <a:r>
              <a:rPr lang="en-US"/>
              <a:t>Click to edit Master title style</a:t>
            </a:r>
            <a:endParaRPr lang="en-US" dirty="0"/>
          </a:p>
        </p:txBody>
      </p:sp>
      <p:sp>
        <p:nvSpPr>
          <p:cNvPr id="3" name="Content Placeholder 2"/>
          <p:cNvSpPr>
            <a:spLocks noGrp="1"/>
          </p:cNvSpPr>
          <p:nvPr>
            <p:ph sz="half" idx="1"/>
          </p:nvPr>
        </p:nvSpPr>
        <p:spPr>
          <a:xfrm>
            <a:off x="822959" y="1384301"/>
            <a:ext cx="3703320" cy="3017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63440" y="1384301"/>
            <a:ext cx="3703320" cy="3017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BDB8791-F1B0-41E7-B7FD-A781E65C4266}" type="datetimeFigureOut">
              <a:rPr lang="en-US" smtClean="0"/>
              <a:t>10/16/25</a:t>
            </a:fld>
            <a:endParaRPr lang="en-US" dirty="0"/>
          </a:p>
        </p:txBody>
      </p:sp>
      <p:sp>
        <p:nvSpPr>
          <p:cNvPr id="6" name="Footer Placeholder 5"/>
          <p:cNvSpPr>
            <a:spLocks noGrp="1"/>
          </p:cNvSpPr>
          <p:nvPr>
            <p:ph type="ftr" sz="quarter" idx="11"/>
          </p:nvPr>
        </p:nvSpPr>
        <p:spPr/>
        <p:txBody>
          <a:bodyPr/>
          <a:lstStyle/>
          <a:p>
            <a:r>
              <a:rPr lang="en-US"/>
              <a:t>
              </a:t>
            </a:r>
            <a:endParaRPr lang="en-US" dirty="0"/>
          </a:p>
        </p:txBody>
      </p:sp>
      <p:sp>
        <p:nvSpPr>
          <p:cNvPr id="7" name="Slide Number Placeholder 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3398506450"/>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822960" y="214953"/>
            <a:ext cx="7543800" cy="1088068"/>
          </a:xfrm>
        </p:spPr>
        <p:txBody>
          <a:bodyPr/>
          <a:lstStyle/>
          <a:p>
            <a:r>
              <a:rPr lang="en-US"/>
              <a:t>Click to edit Master title style</a:t>
            </a:r>
            <a:endParaRPr lang="en-US" dirty="0"/>
          </a:p>
        </p:txBody>
      </p:sp>
      <p:sp>
        <p:nvSpPr>
          <p:cNvPr id="3" name="Text Placeholder 2"/>
          <p:cNvSpPr>
            <a:spLocks noGrp="1"/>
          </p:cNvSpPr>
          <p:nvPr>
            <p:ph type="body" idx="1"/>
          </p:nvPr>
        </p:nvSpPr>
        <p:spPr>
          <a:xfrm>
            <a:off x="822960" y="1384539"/>
            <a:ext cx="3703320" cy="552212"/>
          </a:xfrm>
        </p:spPr>
        <p:txBody>
          <a:bodyPr lIns="91440" rIns="91440" anchor="ctr">
            <a:normAutofit/>
          </a:bodyPr>
          <a:lstStyle>
            <a:lvl1pPr marL="0" indent="0">
              <a:buNone/>
              <a:defRPr sz="1500" b="0" cap="all" baseline="0">
                <a:solidFill>
                  <a:schemeClr val="tx2"/>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822960" y="1936751"/>
            <a:ext cx="3703320" cy="25336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63440" y="1384539"/>
            <a:ext cx="3703320" cy="552212"/>
          </a:xfrm>
        </p:spPr>
        <p:txBody>
          <a:bodyPr lIns="91440" rIns="91440" anchor="ctr">
            <a:normAutofit/>
          </a:bodyPr>
          <a:lstStyle>
            <a:lvl1pPr marL="0" indent="0">
              <a:buNone/>
              <a:defRPr sz="1500" b="0" cap="all" baseline="0">
                <a:solidFill>
                  <a:schemeClr val="tx2"/>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63440" y="1936751"/>
            <a:ext cx="3703320" cy="25336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FDD63B2-E120-4ED8-B27B-C685F510A5FE}" type="datetimeFigureOut">
              <a:rPr lang="en-US" smtClean="0"/>
              <a:t>10/16/25</a:t>
            </a:fld>
            <a:endParaRPr lang="en-US" dirty="0"/>
          </a:p>
        </p:txBody>
      </p:sp>
      <p:sp>
        <p:nvSpPr>
          <p:cNvPr id="8" name="Footer Placeholder 7"/>
          <p:cNvSpPr>
            <a:spLocks noGrp="1"/>
          </p:cNvSpPr>
          <p:nvPr>
            <p:ph type="ftr" sz="quarter" idx="11"/>
          </p:nvPr>
        </p:nvSpPr>
        <p:spPr/>
        <p:txBody>
          <a:bodyPr/>
          <a:lstStyle/>
          <a:p>
            <a:r>
              <a:rPr lang="en-US"/>
              <a:t>
              </a:t>
            </a:r>
            <a:endParaRPr lang="en-US" dirty="0"/>
          </a:p>
        </p:txBody>
      </p:sp>
      <p:sp>
        <p:nvSpPr>
          <p:cNvPr id="9" name="Slide Number Placeholder 8"/>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3118815850"/>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AA18ACC-A947-437B-A130-35BD54FDF1E9}" type="datetimeFigureOut">
              <a:rPr lang="en-US" smtClean="0"/>
              <a:t>10/16/25</a:t>
            </a:fld>
            <a:endParaRPr lang="en-US" dirty="0"/>
          </a:p>
        </p:txBody>
      </p:sp>
      <p:sp>
        <p:nvSpPr>
          <p:cNvPr id="4" name="Footer Placeholder 3"/>
          <p:cNvSpPr>
            <a:spLocks noGrp="1"/>
          </p:cNvSpPr>
          <p:nvPr>
            <p:ph type="ftr" sz="quarter" idx="11"/>
          </p:nvPr>
        </p:nvSpPr>
        <p:spPr/>
        <p:txBody>
          <a:bodyPr/>
          <a:lstStyle/>
          <a:p>
            <a:r>
              <a:rPr lang="en-US"/>
              <a:t>
              </a:t>
            </a:r>
            <a:endParaRPr lang="en-US" dirty="0"/>
          </a:p>
        </p:txBody>
      </p:sp>
      <p:sp>
        <p:nvSpPr>
          <p:cNvPr id="5" name="Slide Number Placeholder 4"/>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2538028602"/>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Rectangle 4"/>
          <p:cNvSpPr/>
          <p:nvPr/>
        </p:nvSpPr>
        <p:spPr>
          <a:xfrm>
            <a:off x="2382" y="4800600"/>
            <a:ext cx="9141619" cy="3429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2" y="4750737"/>
            <a:ext cx="9141619" cy="4800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7C8D7E02-BCB8-4D50-A234-369438C08659}" type="datetimeFigureOut">
              <a:rPr lang="en-US" smtClean="0"/>
              <a:t>10/16/25</a:t>
            </a:fld>
            <a:endParaRPr lang="en-US" dirty="0"/>
          </a:p>
        </p:txBody>
      </p:sp>
      <p:sp>
        <p:nvSpPr>
          <p:cNvPr id="8" name="Footer Placeholder 7"/>
          <p:cNvSpPr>
            <a:spLocks noGrp="1"/>
          </p:cNvSpPr>
          <p:nvPr>
            <p:ph type="ftr" sz="quarter" idx="11"/>
          </p:nvPr>
        </p:nvSpPr>
        <p:spPr/>
        <p:txBody>
          <a:bodyPr/>
          <a:lstStyle>
            <a:lvl1pPr>
              <a:defRPr>
                <a:solidFill>
                  <a:srgbClr val="FFFFFF"/>
                </a:solidFill>
              </a:defRPr>
            </a:lvl1pPr>
          </a:lstStyle>
          <a:p>
            <a:r>
              <a:rPr lang="en-US"/>
              <a:t>
              </a:t>
            </a:r>
            <a:endParaRPr lang="en-US" dirty="0"/>
          </a:p>
        </p:txBody>
      </p:sp>
      <p:sp>
        <p:nvSpPr>
          <p:cNvPr id="9" name="Slide Number Placeholder 8"/>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30480514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Rectangle 7"/>
          <p:cNvSpPr/>
          <p:nvPr/>
        </p:nvSpPr>
        <p:spPr>
          <a:xfrm>
            <a:off x="13" y="0"/>
            <a:ext cx="3038093" cy="51435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3030053" y="0"/>
            <a:ext cx="48006" cy="51435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42900" y="445769"/>
            <a:ext cx="2400300" cy="1714500"/>
          </a:xfrm>
        </p:spPr>
        <p:txBody>
          <a:bodyPr anchor="b">
            <a:normAutofit/>
          </a:bodyPr>
          <a:lstStyle>
            <a:lvl1pPr>
              <a:defRPr sz="27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3600450" y="548640"/>
            <a:ext cx="4869180" cy="39433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342900" y="2194560"/>
            <a:ext cx="2400300" cy="2534343"/>
          </a:xfrm>
        </p:spPr>
        <p:txBody>
          <a:bodyPr lIns="91440" rIns="91440">
            <a:normAutofit/>
          </a:bodyPr>
          <a:lstStyle>
            <a:lvl1pPr marL="0" indent="0">
              <a:buNone/>
              <a:defRPr sz="1125">
                <a:solidFill>
                  <a:srgbClr val="FFFFFF"/>
                </a:solidFill>
              </a:defRPr>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a:xfrm>
            <a:off x="349134" y="4844839"/>
            <a:ext cx="1963883" cy="273844"/>
          </a:xfrm>
        </p:spPr>
        <p:txBody>
          <a:bodyPr/>
          <a:lstStyle>
            <a:lvl1pPr algn="l">
              <a:defRPr/>
            </a:lvl1pPr>
          </a:lstStyle>
          <a:p>
            <a:fld id="{76E86A4C-8E40-4F87-A4F0-01A0687C5742}" type="datetimeFigureOut">
              <a:rPr lang="en-US" smtClean="0"/>
              <a:t>10/16/25</a:t>
            </a:fld>
            <a:endParaRPr lang="en-US" dirty="0"/>
          </a:p>
        </p:txBody>
      </p:sp>
      <p:sp>
        <p:nvSpPr>
          <p:cNvPr id="6" name="Footer Placeholder 5"/>
          <p:cNvSpPr>
            <a:spLocks noGrp="1"/>
          </p:cNvSpPr>
          <p:nvPr>
            <p:ph type="ftr" sz="quarter" idx="11"/>
          </p:nvPr>
        </p:nvSpPr>
        <p:spPr>
          <a:xfrm>
            <a:off x="3600450" y="4844839"/>
            <a:ext cx="3486150" cy="273844"/>
          </a:xfrm>
        </p:spPr>
        <p:txBody>
          <a:bodyPr/>
          <a:lstStyle>
            <a:lvl1pPr algn="l">
              <a:defRPr>
                <a:solidFill>
                  <a:schemeClr val="tx2"/>
                </a:solidFill>
              </a:defRPr>
            </a:lvl1pPr>
          </a:lstStyle>
          <a:p>
            <a:r>
              <a:rPr lang="en-US"/>
              <a:t>
              </a:t>
            </a:r>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2182538290"/>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3714750"/>
            <a:ext cx="9141619" cy="14287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2" y="3686307"/>
            <a:ext cx="9141619" cy="4800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3806190"/>
            <a:ext cx="7584948" cy="617220"/>
          </a:xfrm>
        </p:spPr>
        <p:txBody>
          <a:bodyPr lIns="91440" tIns="0" rIns="91440" bIns="0" anchor="b">
            <a:noAutofit/>
          </a:bodyPr>
          <a:lstStyle>
            <a:lvl1pPr>
              <a:defRPr sz="27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2" y="0"/>
            <a:ext cx="9143989" cy="3686307"/>
          </a:xfrm>
          <a:blipFill>
            <a:blip r:embed="rId2"/>
            <a:stretch>
              <a:fillRect/>
            </a:stretch>
          </a:blipFill>
        </p:spPr>
        <p:txBody>
          <a:bodyPr lIns="457200" tIns="457200" anchor="t"/>
          <a:lstStyle>
            <a:lvl1pPr marL="0" indent="0">
              <a:buNone/>
              <a:defRPr sz="2400">
                <a:solidFill>
                  <a:schemeClr val="bg1"/>
                </a:solidFill>
              </a:defRPr>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822960" y="4430267"/>
            <a:ext cx="7584948" cy="445770"/>
          </a:xfrm>
        </p:spPr>
        <p:txBody>
          <a:bodyPr lIns="91440" tIns="0" rIns="91440" bIns="0">
            <a:normAutofit/>
          </a:bodyPr>
          <a:lstStyle>
            <a:lvl1pPr marL="0" indent="0">
              <a:spcBef>
                <a:spcPts val="0"/>
              </a:spcBef>
              <a:spcAft>
                <a:spcPts val="450"/>
              </a:spcAft>
              <a:buNone/>
              <a:defRPr sz="1125">
                <a:solidFill>
                  <a:srgbClr val="FFFFFF"/>
                </a:solidFill>
              </a:defRPr>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35E72C73-2D91-4E12-BA25-F0AA0C03599B}" type="datetimeFigureOut">
              <a:rPr lang="en-US" smtClean="0"/>
              <a:t>10/16/25</a:t>
            </a:fld>
            <a:endParaRPr lang="en-US" dirty="0"/>
          </a:p>
        </p:txBody>
      </p:sp>
      <p:sp>
        <p:nvSpPr>
          <p:cNvPr id="6" name="Footer Placeholder 5"/>
          <p:cNvSpPr>
            <a:spLocks noGrp="1"/>
          </p:cNvSpPr>
          <p:nvPr>
            <p:ph type="ftr" sz="quarter" idx="11"/>
          </p:nvPr>
        </p:nvSpPr>
        <p:spPr/>
        <p:txBody>
          <a:bodyPr/>
          <a:lstStyle/>
          <a:p>
            <a:r>
              <a:rPr lang="en-US"/>
              <a:t>
              </a:t>
            </a:r>
            <a:endParaRPr lang="en-US" dirty="0"/>
          </a:p>
        </p:txBody>
      </p:sp>
      <p:sp>
        <p:nvSpPr>
          <p:cNvPr id="7" name="Slide Number Placeholder 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535182098"/>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086D93-FCAC-47E0-A2EE-787E62CA814C}" type="datetimeFigureOut">
              <a:rPr lang="en-US" smtClean="0"/>
              <a:t>10/16/25</a:t>
            </a:fld>
            <a:endParaRPr lang="en-US" dirty="0"/>
          </a:p>
        </p:txBody>
      </p:sp>
      <p:sp>
        <p:nvSpPr>
          <p:cNvPr id="5" name="Footer Placeholder 4"/>
          <p:cNvSpPr>
            <a:spLocks noGrp="1"/>
          </p:cNvSpPr>
          <p:nvPr>
            <p:ph type="ftr" sz="quarter" idx="11"/>
          </p:nvPr>
        </p:nvSpPr>
        <p:spPr/>
        <p:txBody>
          <a:bodyPr/>
          <a:lstStyle/>
          <a:p>
            <a:r>
              <a:rPr lang="en-US"/>
              <a:t>
              </a:t>
            </a:r>
            <a:endParaRPr lang="en-US" dirty="0"/>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4196234710"/>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2382" y="4800600"/>
            <a:ext cx="9141619" cy="3429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4750737"/>
            <a:ext cx="9141619" cy="4800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6543675" y="311084"/>
            <a:ext cx="1971675" cy="4318066"/>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11083"/>
            <a:ext cx="5800725" cy="4318067"/>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DA879A6-0FD0-4734-A311-86BFCA472E6E}" type="datetimeFigureOut">
              <a:rPr lang="en-US" smtClean="0"/>
              <a:t>10/16/25</a:t>
            </a:fld>
            <a:endParaRPr lang="en-US" dirty="0"/>
          </a:p>
        </p:txBody>
      </p:sp>
      <p:sp>
        <p:nvSpPr>
          <p:cNvPr id="5" name="Footer Placeholder 4"/>
          <p:cNvSpPr>
            <a:spLocks noGrp="1"/>
          </p:cNvSpPr>
          <p:nvPr>
            <p:ph type="ftr" sz="quarter" idx="11"/>
          </p:nvPr>
        </p:nvSpPr>
        <p:spPr/>
        <p:txBody>
          <a:bodyPr/>
          <a:lstStyle/>
          <a:p>
            <a:r>
              <a:rPr lang="en-US"/>
              <a:t>
              </a:t>
            </a:r>
            <a:endParaRPr lang="en-US" dirty="0"/>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68775656"/>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16"/>
        <p:cNvGrpSpPr/>
        <p:nvPr/>
      </p:nvGrpSpPr>
      <p:grpSpPr>
        <a:xfrm>
          <a:off x="0" y="0"/>
          <a:ext cx="0" cy="0"/>
          <a:chOff x="0" y="0"/>
          <a:chExt cx="0" cy="0"/>
        </a:xfrm>
      </p:grpSpPr>
      <p:sp>
        <p:nvSpPr>
          <p:cNvPr id="17" name="Google Shape;17;p4"/>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8" name="Google Shape;18;p4"/>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19" name="Google Shape;19;p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extLst>
      <p:ext uri="{BB962C8B-B14F-4D97-AF65-F5344CB8AC3E}">
        <p14:creationId xmlns:p14="http://schemas.microsoft.com/office/powerpoint/2010/main" val="16414023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7" name="Rectangle 6"/>
          <p:cNvSpPr/>
          <p:nvPr/>
        </p:nvSpPr>
        <p:spPr>
          <a:xfrm>
            <a:off x="1" y="4800600"/>
            <a:ext cx="9144000" cy="3429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4750737"/>
            <a:ext cx="9144001" cy="494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822960" y="214953"/>
            <a:ext cx="7543800" cy="1088068"/>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822960" y="1384301"/>
            <a:ext cx="7543800" cy="301752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2961" y="4844839"/>
            <a:ext cx="1854203" cy="273844"/>
          </a:xfrm>
          <a:prstGeom prst="rect">
            <a:avLst/>
          </a:prstGeom>
        </p:spPr>
        <p:txBody>
          <a:bodyPr vert="horz" lIns="91440" tIns="45720" rIns="91440" bIns="45720" rtlCol="0" anchor="ctr"/>
          <a:lstStyle>
            <a:lvl1pPr algn="l">
              <a:defRPr sz="675">
                <a:solidFill>
                  <a:srgbClr val="FFFFFF"/>
                </a:solidFill>
              </a:defRPr>
            </a:lvl1pPr>
          </a:lstStyle>
          <a:p>
            <a:fld id="{2BE451C3-0FF4-47C4-B829-773ADF60F88C}" type="datetimeFigureOut">
              <a:rPr lang="en-US" smtClean="0"/>
              <a:t>10/16/25</a:t>
            </a:fld>
            <a:endParaRPr lang="en-US" dirty="0"/>
          </a:p>
        </p:txBody>
      </p:sp>
      <p:sp>
        <p:nvSpPr>
          <p:cNvPr id="5" name="Footer Placeholder 4"/>
          <p:cNvSpPr>
            <a:spLocks noGrp="1"/>
          </p:cNvSpPr>
          <p:nvPr>
            <p:ph type="ftr" sz="quarter" idx="3"/>
          </p:nvPr>
        </p:nvSpPr>
        <p:spPr>
          <a:xfrm>
            <a:off x="2764639" y="4844839"/>
            <a:ext cx="3617103" cy="273844"/>
          </a:xfrm>
          <a:prstGeom prst="rect">
            <a:avLst/>
          </a:prstGeom>
        </p:spPr>
        <p:txBody>
          <a:bodyPr vert="horz" lIns="91440" tIns="45720" rIns="91440" bIns="45720" rtlCol="0" anchor="ctr"/>
          <a:lstStyle>
            <a:lvl1pPr algn="ctr">
              <a:defRPr sz="675" cap="all" baseline="0">
                <a:solidFill>
                  <a:srgbClr val="FFFFFF"/>
                </a:solidFill>
              </a:defRPr>
            </a:lvl1pPr>
          </a:lstStyle>
          <a:p>
            <a:r>
              <a:rPr lang="en-US"/>
              <a:t>
              </a:t>
            </a:r>
            <a:endParaRPr lang="en-US" dirty="0"/>
          </a:p>
        </p:txBody>
      </p:sp>
      <p:sp>
        <p:nvSpPr>
          <p:cNvPr id="6" name="Slide Number Placeholder 5"/>
          <p:cNvSpPr>
            <a:spLocks noGrp="1"/>
          </p:cNvSpPr>
          <p:nvPr>
            <p:ph type="sldNum" sz="quarter" idx="4"/>
          </p:nvPr>
        </p:nvSpPr>
        <p:spPr>
          <a:xfrm>
            <a:off x="7425344" y="4844839"/>
            <a:ext cx="984019" cy="273844"/>
          </a:xfrm>
          <a:prstGeom prst="rect">
            <a:avLst/>
          </a:prstGeom>
        </p:spPr>
        <p:txBody>
          <a:bodyPr vert="horz" lIns="91440" tIns="45720" rIns="91440" bIns="45720" rtlCol="0" anchor="ctr"/>
          <a:lstStyle>
            <a:lvl1pPr algn="r">
              <a:defRPr sz="788">
                <a:solidFill>
                  <a:srgbClr val="FFFFFF"/>
                </a:solidFill>
              </a:defRPr>
            </a:lvl1pPr>
          </a:lstStyle>
          <a:p>
            <a:pPr marL="0" lvl="0" indent="0" algn="r" rtl="0">
              <a:spcBef>
                <a:spcPts val="0"/>
              </a:spcBef>
              <a:spcAft>
                <a:spcPts val="0"/>
              </a:spcAft>
              <a:buNone/>
            </a:pPr>
            <a:fld id="{00000000-1234-1234-1234-123412341234}" type="slidenum">
              <a:rPr lang="en-GB" smtClean="0"/>
              <a:t>‹#›</a:t>
            </a:fld>
            <a:endParaRPr lang="en-GB"/>
          </a:p>
        </p:txBody>
      </p:sp>
      <p:cxnSp>
        <p:nvCxnSpPr>
          <p:cNvPr id="10" name="Straight Connector 9"/>
          <p:cNvCxnSpPr/>
          <p:nvPr/>
        </p:nvCxnSpPr>
        <p:spPr>
          <a:xfrm>
            <a:off x="895149" y="1303384"/>
            <a:ext cx="74752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48586291"/>
      </p:ext>
    </p:extLst>
  </p:cSld>
  <p:clrMap bg1="lt1" tx1="dk1" bg2="lt2" tx2="dk2" accent1="accent1" accent2="accent2" accent3="accent3" accent4="accent4" accent5="accent5" accent6="accent6" hlink="hlink" folHlink="folHlink"/>
  <p:sldLayoutIdLst>
    <p:sldLayoutId id="2147483680" r:id="rId1"/>
    <p:sldLayoutId id="2147483681" r:id="rId2"/>
    <p:sldLayoutId id="2147483682" r:id="rId3"/>
    <p:sldLayoutId id="2147483683" r:id="rId4"/>
    <p:sldLayoutId id="2147483684" r:id="rId5"/>
    <p:sldLayoutId id="2147483685" r:id="rId6"/>
    <p:sldLayoutId id="2147483686" r:id="rId7"/>
    <p:sldLayoutId id="2147483687" r:id="rId8"/>
    <p:sldLayoutId id="2147483688" r:id="rId9"/>
    <p:sldLayoutId id="2147483689" r:id="rId10"/>
    <p:sldLayoutId id="2147483690" r:id="rId11"/>
    <p:sldLayoutId id="2147483691" r:id="rId12"/>
  </p:sldLayoutIdLst>
  <p:hf sldNum="0" hdr="0" ftr="0" dt="0"/>
  <p:txStyles>
    <p:titleStyle>
      <a:lvl1pPr algn="l" defTabSz="685800" rtl="0" eaLnBrk="1" latinLnBrk="0" hangingPunct="1">
        <a:lnSpc>
          <a:spcPct val="85000"/>
        </a:lnSpc>
        <a:spcBef>
          <a:spcPct val="0"/>
        </a:spcBef>
        <a:buNone/>
        <a:defRPr sz="3600" kern="1200" spc="-38" baseline="0">
          <a:solidFill>
            <a:schemeClr val="tx1">
              <a:lumMod val="75000"/>
              <a:lumOff val="25000"/>
            </a:schemeClr>
          </a:solidFill>
          <a:latin typeface="+mj-lt"/>
          <a:ea typeface="+mj-ea"/>
          <a:cs typeface="+mj-cs"/>
        </a:defRPr>
      </a:lvl1pPr>
    </p:titleStyle>
    <p:bodyStyle>
      <a:lvl1pPr marL="68580" indent="-68580" algn="l" defTabSz="685800" rtl="0" eaLnBrk="1" latinLnBrk="0" hangingPunct="1">
        <a:lnSpc>
          <a:spcPct val="90000"/>
        </a:lnSpc>
        <a:spcBef>
          <a:spcPts val="900"/>
        </a:spcBef>
        <a:spcAft>
          <a:spcPts val="150"/>
        </a:spcAft>
        <a:buClr>
          <a:schemeClr val="accent1"/>
        </a:buClr>
        <a:buSzPct val="100000"/>
        <a:buFont typeface="Calibri" panose="020F0502020204030204" pitchFamily="34" charset="0"/>
        <a:buChar char=" "/>
        <a:defRPr sz="1500" kern="1200">
          <a:solidFill>
            <a:schemeClr val="tx1">
              <a:lumMod val="75000"/>
              <a:lumOff val="25000"/>
            </a:schemeClr>
          </a:solidFill>
          <a:latin typeface="+mn-lt"/>
          <a:ea typeface="+mn-ea"/>
          <a:cs typeface="+mn-cs"/>
        </a:defRPr>
      </a:lvl1pPr>
      <a:lvl2pPr marL="288036" indent="-137160" algn="l" defTabSz="685800" rtl="0" eaLnBrk="1" latinLnBrk="0" hangingPunct="1">
        <a:lnSpc>
          <a:spcPct val="90000"/>
        </a:lnSpc>
        <a:spcBef>
          <a:spcPts val="150"/>
        </a:spcBef>
        <a:spcAft>
          <a:spcPts val="300"/>
        </a:spcAft>
        <a:buClr>
          <a:schemeClr val="accent1"/>
        </a:buClr>
        <a:buFont typeface="Calibri" pitchFamily="34" charset="0"/>
        <a:buChar char="◦"/>
        <a:defRPr sz="1350" kern="1200">
          <a:solidFill>
            <a:schemeClr val="tx1">
              <a:lumMod val="75000"/>
              <a:lumOff val="25000"/>
            </a:schemeClr>
          </a:solidFill>
          <a:latin typeface="+mn-lt"/>
          <a:ea typeface="+mn-ea"/>
          <a:cs typeface="+mn-cs"/>
        </a:defRPr>
      </a:lvl2pPr>
      <a:lvl3pPr marL="425196" indent="-137160" algn="l" defTabSz="685800" rtl="0" eaLnBrk="1" latinLnBrk="0" hangingPunct="1">
        <a:lnSpc>
          <a:spcPct val="90000"/>
        </a:lnSpc>
        <a:spcBef>
          <a:spcPts val="150"/>
        </a:spcBef>
        <a:spcAft>
          <a:spcPts val="300"/>
        </a:spcAft>
        <a:buClr>
          <a:schemeClr val="accent1"/>
        </a:buClr>
        <a:buFont typeface="Calibri" pitchFamily="34" charset="0"/>
        <a:buChar char="◦"/>
        <a:defRPr sz="1050" kern="1200">
          <a:solidFill>
            <a:schemeClr val="tx1">
              <a:lumMod val="75000"/>
              <a:lumOff val="25000"/>
            </a:schemeClr>
          </a:solidFill>
          <a:latin typeface="+mn-lt"/>
          <a:ea typeface="+mn-ea"/>
          <a:cs typeface="+mn-cs"/>
        </a:defRPr>
      </a:lvl3pPr>
      <a:lvl4pPr marL="562356" indent="-137160" algn="l" defTabSz="685800" rtl="0" eaLnBrk="1" latinLnBrk="0" hangingPunct="1">
        <a:lnSpc>
          <a:spcPct val="90000"/>
        </a:lnSpc>
        <a:spcBef>
          <a:spcPts val="150"/>
        </a:spcBef>
        <a:spcAft>
          <a:spcPts val="300"/>
        </a:spcAft>
        <a:buClr>
          <a:schemeClr val="accent1"/>
        </a:buClr>
        <a:buFont typeface="Calibri" pitchFamily="34" charset="0"/>
        <a:buChar char="◦"/>
        <a:defRPr sz="1050" kern="1200">
          <a:solidFill>
            <a:schemeClr val="tx1">
              <a:lumMod val="75000"/>
              <a:lumOff val="25000"/>
            </a:schemeClr>
          </a:solidFill>
          <a:latin typeface="+mn-lt"/>
          <a:ea typeface="+mn-ea"/>
          <a:cs typeface="+mn-cs"/>
        </a:defRPr>
      </a:lvl4pPr>
      <a:lvl5pPr marL="699516" indent="-137160" algn="l" defTabSz="685800" rtl="0" eaLnBrk="1" latinLnBrk="0" hangingPunct="1">
        <a:lnSpc>
          <a:spcPct val="90000"/>
        </a:lnSpc>
        <a:spcBef>
          <a:spcPts val="150"/>
        </a:spcBef>
        <a:spcAft>
          <a:spcPts val="300"/>
        </a:spcAft>
        <a:buClr>
          <a:schemeClr val="accent1"/>
        </a:buClr>
        <a:buFont typeface="Calibri" pitchFamily="34" charset="0"/>
        <a:buChar char="◦"/>
        <a:defRPr sz="1050" kern="1200">
          <a:solidFill>
            <a:schemeClr val="tx1">
              <a:lumMod val="75000"/>
              <a:lumOff val="25000"/>
            </a:schemeClr>
          </a:solidFill>
          <a:latin typeface="+mn-lt"/>
          <a:ea typeface="+mn-ea"/>
          <a:cs typeface="+mn-cs"/>
        </a:defRPr>
      </a:lvl5pPr>
      <a:lvl6pPr marL="825000" indent="-171450" algn="l" defTabSz="685800" rtl="0" eaLnBrk="1" latinLnBrk="0" hangingPunct="1">
        <a:lnSpc>
          <a:spcPct val="90000"/>
        </a:lnSpc>
        <a:spcBef>
          <a:spcPts val="150"/>
        </a:spcBef>
        <a:spcAft>
          <a:spcPts val="300"/>
        </a:spcAft>
        <a:buClr>
          <a:schemeClr val="accent1"/>
        </a:buClr>
        <a:buFont typeface="Calibri" pitchFamily="34" charset="0"/>
        <a:buChar char="◦"/>
        <a:defRPr sz="1050" kern="1200">
          <a:solidFill>
            <a:schemeClr val="tx1">
              <a:lumMod val="75000"/>
              <a:lumOff val="25000"/>
            </a:schemeClr>
          </a:solidFill>
          <a:latin typeface="+mn-lt"/>
          <a:ea typeface="+mn-ea"/>
          <a:cs typeface="+mn-cs"/>
        </a:defRPr>
      </a:lvl6pPr>
      <a:lvl7pPr marL="975000" indent="-171450" algn="l" defTabSz="685800" rtl="0" eaLnBrk="1" latinLnBrk="0" hangingPunct="1">
        <a:lnSpc>
          <a:spcPct val="90000"/>
        </a:lnSpc>
        <a:spcBef>
          <a:spcPts val="150"/>
        </a:spcBef>
        <a:spcAft>
          <a:spcPts val="300"/>
        </a:spcAft>
        <a:buClr>
          <a:schemeClr val="accent1"/>
        </a:buClr>
        <a:buFont typeface="Calibri" pitchFamily="34" charset="0"/>
        <a:buChar char="◦"/>
        <a:defRPr sz="1050" kern="1200">
          <a:solidFill>
            <a:schemeClr val="tx1">
              <a:lumMod val="75000"/>
              <a:lumOff val="25000"/>
            </a:schemeClr>
          </a:solidFill>
          <a:latin typeface="+mn-lt"/>
          <a:ea typeface="+mn-ea"/>
          <a:cs typeface="+mn-cs"/>
        </a:defRPr>
      </a:lvl7pPr>
      <a:lvl8pPr marL="1125000" indent="-171450" algn="l" defTabSz="685800" rtl="0" eaLnBrk="1" latinLnBrk="0" hangingPunct="1">
        <a:lnSpc>
          <a:spcPct val="90000"/>
        </a:lnSpc>
        <a:spcBef>
          <a:spcPts val="150"/>
        </a:spcBef>
        <a:spcAft>
          <a:spcPts val="300"/>
        </a:spcAft>
        <a:buClr>
          <a:schemeClr val="accent1"/>
        </a:buClr>
        <a:buFont typeface="Calibri" pitchFamily="34" charset="0"/>
        <a:buChar char="◦"/>
        <a:defRPr sz="1050" kern="1200">
          <a:solidFill>
            <a:schemeClr val="tx1">
              <a:lumMod val="75000"/>
              <a:lumOff val="25000"/>
            </a:schemeClr>
          </a:solidFill>
          <a:latin typeface="+mn-lt"/>
          <a:ea typeface="+mn-ea"/>
          <a:cs typeface="+mn-cs"/>
        </a:defRPr>
      </a:lvl8pPr>
      <a:lvl9pPr marL="1275000" indent="-171450" algn="l" defTabSz="685800" rtl="0" eaLnBrk="1" latinLnBrk="0" hangingPunct="1">
        <a:lnSpc>
          <a:spcPct val="90000"/>
        </a:lnSpc>
        <a:spcBef>
          <a:spcPts val="150"/>
        </a:spcBef>
        <a:spcAft>
          <a:spcPts val="300"/>
        </a:spcAft>
        <a:buClr>
          <a:schemeClr val="accent1"/>
        </a:buClr>
        <a:buFont typeface="Calibri" pitchFamily="34" charset="0"/>
        <a:buChar char="◦"/>
        <a:defRPr sz="1050" kern="1200">
          <a:solidFill>
            <a:schemeClr val="tx1">
              <a:lumMod val="75000"/>
              <a:lumOff val="25000"/>
            </a:schemeClr>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1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3" Type="http://schemas.openxmlformats.org/officeDocument/2006/relationships/hyperlink" Target="https://doi.org/10.1016/j.radi.2022.10.003" TargetMode="External"/><Relationship Id="rId2" Type="http://schemas.openxmlformats.org/officeDocument/2006/relationships/notesSlide" Target="../notesSlides/notesSlide8.xml"/><Relationship Id="rId1" Type="http://schemas.openxmlformats.org/officeDocument/2006/relationships/slideLayout" Target="../slideLayouts/slideLayout12.xml"/><Relationship Id="rId6" Type="http://schemas.openxmlformats.org/officeDocument/2006/relationships/hyperlink" Target="https://doi.org/10.37010/lit.v5i2.1503" TargetMode="External"/><Relationship Id="rId5" Type="http://schemas.openxmlformats.org/officeDocument/2006/relationships/hyperlink" Target="https://doi.org/10.1080/0142159x.2021.1966403" TargetMode="External"/><Relationship Id="rId4" Type="http://schemas.openxmlformats.org/officeDocument/2006/relationships/hyperlink" Target="https://bmchealthservres.biomedcentral.com/articles/10.1186/s12913-023-09406-7"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Shape 53"/>
        <p:cNvGrpSpPr/>
        <p:nvPr/>
      </p:nvGrpSpPr>
      <p:grpSpPr>
        <a:xfrm>
          <a:off x="0" y="0"/>
          <a:ext cx="0" cy="0"/>
          <a:chOff x="0" y="0"/>
          <a:chExt cx="0" cy="0"/>
        </a:xfrm>
      </p:grpSpPr>
      <p:pic>
        <p:nvPicPr>
          <p:cNvPr id="54" name="Google Shape;54;p13"/>
          <p:cNvPicPr preferRelativeResize="0"/>
          <p:nvPr/>
        </p:nvPicPr>
        <p:blipFill>
          <a:blip r:embed="rId4">
            <a:alphaModFix/>
          </a:blip>
          <a:stretch>
            <a:fillRect/>
          </a:stretch>
        </p:blipFill>
        <p:spPr>
          <a:xfrm>
            <a:off x="63950" y="89225"/>
            <a:ext cx="1985800" cy="688575"/>
          </a:xfrm>
          <a:prstGeom prst="rect">
            <a:avLst/>
          </a:prstGeom>
          <a:noFill/>
          <a:ln>
            <a:noFill/>
          </a:ln>
        </p:spPr>
      </p:pic>
      <p:sp>
        <p:nvSpPr>
          <p:cNvPr id="55" name="Google Shape;55;p13"/>
          <p:cNvSpPr txBox="1"/>
          <p:nvPr/>
        </p:nvSpPr>
        <p:spPr>
          <a:xfrm>
            <a:off x="692896" y="1406603"/>
            <a:ext cx="7885800" cy="2825394"/>
          </a:xfrm>
          <a:prstGeom prst="rect">
            <a:avLst/>
          </a:prstGeom>
          <a:solidFill>
            <a:schemeClr val="accent1">
              <a:lumMod val="20000"/>
              <a:lumOff val="80000"/>
              <a:alpha val="59000"/>
            </a:schemeClr>
          </a:solidFill>
          <a:ln>
            <a:noFill/>
          </a:ln>
        </p:spPr>
        <p:txBody>
          <a:bodyPr spcFirstLastPara="1" wrap="square" lIns="91425" tIns="91425" rIns="91425" bIns="91425" anchor="t" anchorCtr="0">
            <a:noAutofit/>
          </a:bodyPr>
          <a:lstStyle/>
          <a:p>
            <a:pPr marL="0" lvl="0" indent="0" algn="ctr" rtl="0">
              <a:lnSpc>
                <a:spcPct val="150000"/>
              </a:lnSpc>
              <a:spcBef>
                <a:spcPts val="0"/>
              </a:spcBef>
              <a:spcAft>
                <a:spcPts val="0"/>
              </a:spcAft>
              <a:buNone/>
            </a:pPr>
            <a:r>
              <a:rPr lang="en-GB" sz="1800" b="1" dirty="0">
                <a:latin typeface="Times New Roman"/>
                <a:ea typeface="Times New Roman"/>
                <a:cs typeface="Times New Roman"/>
                <a:sym typeface="Times New Roman"/>
              </a:rPr>
              <a:t>Student Name: </a:t>
            </a:r>
            <a:r>
              <a:rPr lang="en-GB" sz="1800" dirty="0">
                <a:latin typeface="Times New Roman"/>
                <a:ea typeface="Times New Roman"/>
                <a:cs typeface="Times New Roman"/>
                <a:sym typeface="Times New Roman"/>
              </a:rPr>
              <a:t>Zubeda Sembagare Umurerwa </a:t>
            </a:r>
            <a:endParaRPr sz="1800" dirty="0">
              <a:latin typeface="Times New Roman"/>
              <a:ea typeface="Times New Roman"/>
              <a:cs typeface="Times New Roman"/>
              <a:sym typeface="Times New Roman"/>
            </a:endParaRPr>
          </a:p>
          <a:p>
            <a:pPr marL="0" lvl="0" indent="0" algn="ctr" rtl="0">
              <a:lnSpc>
                <a:spcPct val="150000"/>
              </a:lnSpc>
              <a:spcBef>
                <a:spcPts val="0"/>
              </a:spcBef>
              <a:spcAft>
                <a:spcPts val="0"/>
              </a:spcAft>
              <a:buNone/>
            </a:pPr>
            <a:r>
              <a:rPr lang="en-GB" sz="1800" b="1" dirty="0">
                <a:latin typeface="Times New Roman"/>
                <a:ea typeface="Times New Roman"/>
                <a:cs typeface="Times New Roman"/>
                <a:sym typeface="Times New Roman"/>
              </a:rPr>
              <a:t> Student Number: 2423193</a:t>
            </a:r>
            <a:endParaRPr sz="1800" b="1" dirty="0">
              <a:latin typeface="Times New Roman"/>
              <a:ea typeface="Times New Roman"/>
              <a:cs typeface="Times New Roman"/>
              <a:sym typeface="Times New Roman"/>
            </a:endParaRPr>
          </a:p>
          <a:p>
            <a:pPr marL="0" lvl="0" indent="0" algn="ctr" rtl="0">
              <a:lnSpc>
                <a:spcPct val="150000"/>
              </a:lnSpc>
              <a:spcBef>
                <a:spcPts val="0"/>
              </a:spcBef>
              <a:spcAft>
                <a:spcPts val="0"/>
              </a:spcAft>
              <a:buNone/>
            </a:pPr>
            <a:r>
              <a:rPr lang="en-GB" sz="1800" b="1" dirty="0">
                <a:latin typeface="Times New Roman"/>
                <a:ea typeface="Times New Roman"/>
                <a:cs typeface="Times New Roman"/>
                <a:sym typeface="Times New Roman"/>
              </a:rPr>
              <a:t> Lecturer’s Name: </a:t>
            </a:r>
            <a:r>
              <a:rPr lang="en-GB" sz="1800" dirty="0">
                <a:latin typeface="Times New Roman"/>
                <a:ea typeface="Times New Roman"/>
                <a:cs typeface="Times New Roman"/>
                <a:sym typeface="Times New Roman"/>
              </a:rPr>
              <a:t>Olubukola Adegbite </a:t>
            </a:r>
            <a:endParaRPr sz="1800" dirty="0">
              <a:latin typeface="Times New Roman"/>
              <a:ea typeface="Times New Roman"/>
              <a:cs typeface="Times New Roman"/>
              <a:sym typeface="Times New Roman"/>
            </a:endParaRPr>
          </a:p>
          <a:p>
            <a:pPr marL="0" lvl="0" indent="0" algn="ctr" rtl="0">
              <a:lnSpc>
                <a:spcPct val="150000"/>
              </a:lnSpc>
              <a:spcBef>
                <a:spcPts val="0"/>
              </a:spcBef>
              <a:spcAft>
                <a:spcPts val="0"/>
              </a:spcAft>
              <a:buNone/>
            </a:pPr>
            <a:r>
              <a:rPr lang="en-GB" sz="1800" b="1" dirty="0">
                <a:latin typeface="Times New Roman"/>
                <a:ea typeface="Times New Roman"/>
                <a:cs typeface="Times New Roman"/>
                <a:sym typeface="Times New Roman"/>
              </a:rPr>
              <a:t>Assignment Title: </a:t>
            </a:r>
            <a:r>
              <a:rPr lang="en-GB" sz="1800" dirty="0">
                <a:latin typeface="Times New Roman"/>
                <a:ea typeface="Times New Roman"/>
                <a:cs typeface="Times New Roman"/>
                <a:sym typeface="Times New Roman"/>
              </a:rPr>
              <a:t>Self-Awareness Presentation</a:t>
            </a:r>
            <a:endParaRPr sz="1800" b="1" dirty="0">
              <a:latin typeface="Times New Roman"/>
              <a:ea typeface="Times New Roman"/>
              <a:cs typeface="Times New Roman"/>
              <a:sym typeface="Times New Roman"/>
            </a:endParaRPr>
          </a:p>
          <a:p>
            <a:pPr marL="0" lvl="0" indent="0" algn="ctr" rtl="0">
              <a:lnSpc>
                <a:spcPct val="150000"/>
              </a:lnSpc>
              <a:spcBef>
                <a:spcPts val="0"/>
              </a:spcBef>
              <a:spcAft>
                <a:spcPts val="0"/>
              </a:spcAft>
              <a:buNone/>
            </a:pPr>
            <a:r>
              <a:rPr lang="en-GB" sz="1800" b="1" dirty="0">
                <a:latin typeface="Times New Roman"/>
                <a:ea typeface="Times New Roman"/>
                <a:cs typeface="Times New Roman"/>
                <a:sym typeface="Times New Roman"/>
              </a:rPr>
              <a:t> Module Code: LCHS4009</a:t>
            </a:r>
            <a:endParaRPr sz="1800" dirty="0">
              <a:latin typeface="Times New Roman"/>
              <a:ea typeface="Times New Roman"/>
              <a:cs typeface="Times New Roman"/>
              <a:sym typeface="Times New Roman"/>
            </a:endParaRPr>
          </a:p>
          <a:p>
            <a:pPr marL="0" lvl="0" indent="0" algn="ctr" rtl="0">
              <a:lnSpc>
                <a:spcPct val="150000"/>
              </a:lnSpc>
              <a:spcBef>
                <a:spcPts val="0"/>
              </a:spcBef>
              <a:spcAft>
                <a:spcPts val="0"/>
              </a:spcAft>
              <a:buNone/>
            </a:pPr>
            <a:r>
              <a:rPr lang="en-GB" sz="1800" b="1" dirty="0">
                <a:latin typeface="Times New Roman"/>
                <a:ea typeface="Times New Roman"/>
                <a:cs typeface="Times New Roman"/>
                <a:sym typeface="Times New Roman"/>
              </a:rPr>
              <a:t> Module Title:</a:t>
            </a:r>
            <a:r>
              <a:rPr lang="en-GB" sz="1800" dirty="0">
                <a:latin typeface="Times New Roman"/>
                <a:ea typeface="Times New Roman"/>
                <a:cs typeface="Times New Roman"/>
                <a:sym typeface="Times New Roman"/>
              </a:rPr>
              <a:t> Professional Development within Health and Social Care</a:t>
            </a:r>
            <a:endParaRPr sz="1800" dirty="0">
              <a:solidFill>
                <a:schemeClr val="lt1"/>
              </a:solidFill>
              <a:latin typeface="Times New Roman"/>
              <a:ea typeface="Times New Roman"/>
              <a:cs typeface="Times New Roman"/>
              <a:sym typeface="Times New Roman"/>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59"/>
        <p:cNvGrpSpPr/>
        <p:nvPr/>
      </p:nvGrpSpPr>
      <p:grpSpPr>
        <a:xfrm>
          <a:off x="0" y="0"/>
          <a:ext cx="0" cy="0"/>
          <a:chOff x="0" y="0"/>
          <a:chExt cx="0" cy="0"/>
        </a:xfrm>
      </p:grpSpPr>
      <p:sp>
        <p:nvSpPr>
          <p:cNvPr id="60" name="Google Shape;60;p14"/>
          <p:cNvSpPr txBox="1">
            <a:spLocks noGrp="1"/>
          </p:cNvSpPr>
          <p:nvPr>
            <p:ph type="title"/>
          </p:nvPr>
        </p:nvSpPr>
        <p:spPr>
          <a:xfrm>
            <a:off x="311700" y="268100"/>
            <a:ext cx="8520600" cy="572700"/>
          </a:xfrm>
          <a:prstGeom prst="rect">
            <a:avLst/>
          </a:prstGeom>
        </p:spPr>
        <p:txBody>
          <a:bodyPr spcFirstLastPara="1" wrap="square" lIns="91425" tIns="91425" rIns="91425" bIns="91425" anchor="t" anchorCtr="0">
            <a:normAutofit fontScale="90000"/>
          </a:bodyPr>
          <a:lstStyle/>
          <a:p>
            <a:pPr marL="0" lvl="0" indent="0" algn="ctr" rtl="0">
              <a:lnSpc>
                <a:spcPct val="150000"/>
              </a:lnSpc>
              <a:spcBef>
                <a:spcPts val="0"/>
              </a:spcBef>
              <a:spcAft>
                <a:spcPts val="0"/>
              </a:spcAft>
              <a:buNone/>
            </a:pPr>
            <a:r>
              <a:rPr lang="en-GB" sz="2000" b="1" dirty="0">
                <a:latin typeface="Times New Roman"/>
                <a:ea typeface="Times New Roman"/>
                <a:cs typeface="Times New Roman"/>
                <a:sym typeface="Times New Roman"/>
              </a:rPr>
              <a:t>INTRODUCTION</a:t>
            </a:r>
            <a:endParaRPr sz="2000" dirty="0"/>
          </a:p>
        </p:txBody>
      </p:sp>
      <p:sp>
        <p:nvSpPr>
          <p:cNvPr id="61" name="Google Shape;61;p14"/>
          <p:cNvSpPr txBox="1">
            <a:spLocks noGrp="1"/>
          </p:cNvSpPr>
          <p:nvPr>
            <p:ph type="body" idx="1"/>
          </p:nvPr>
        </p:nvSpPr>
        <p:spPr>
          <a:xfrm>
            <a:off x="311699" y="1599229"/>
            <a:ext cx="4571129" cy="2996022"/>
          </a:xfrm>
          <a:prstGeom prst="rect">
            <a:avLst/>
          </a:prstGeom>
          <a:solidFill>
            <a:schemeClr val="accent2">
              <a:lumMod val="40000"/>
              <a:lumOff val="60000"/>
            </a:schemeClr>
          </a:solidFill>
        </p:spPr>
        <p:txBody>
          <a:bodyPr spcFirstLastPara="1" wrap="square" lIns="91425" tIns="91425" rIns="91425" bIns="91425" anchor="t" anchorCtr="0">
            <a:normAutofit/>
          </a:bodyPr>
          <a:lstStyle/>
          <a:p>
            <a:pPr marL="457200" lvl="0" indent="-323850" algn="just" rtl="0">
              <a:lnSpc>
                <a:spcPct val="150000"/>
              </a:lnSpc>
              <a:spcBef>
                <a:spcPts val="0"/>
              </a:spcBef>
              <a:spcAft>
                <a:spcPts val="0"/>
              </a:spcAft>
              <a:buClr>
                <a:schemeClr val="dk1"/>
              </a:buClr>
              <a:buSzPts val="1500"/>
              <a:buFont typeface="Times New Roman"/>
              <a:buChar char="●"/>
            </a:pPr>
            <a:r>
              <a:rPr lang="en-GB" sz="1500" dirty="0">
                <a:solidFill>
                  <a:schemeClr val="dk1"/>
                </a:solidFill>
                <a:latin typeface="Times New Roman"/>
                <a:ea typeface="Times New Roman"/>
                <a:cs typeface="Times New Roman"/>
                <a:sym typeface="Times New Roman"/>
              </a:rPr>
              <a:t>The presentation aims to analyse my </a:t>
            </a:r>
            <a:r>
              <a:rPr lang="en-GB" sz="1500" b="1" dirty="0">
                <a:solidFill>
                  <a:schemeClr val="dk1"/>
                </a:solidFill>
                <a:latin typeface="Times New Roman"/>
                <a:ea typeface="Times New Roman"/>
                <a:cs typeface="Times New Roman"/>
                <a:sym typeface="Times New Roman"/>
              </a:rPr>
              <a:t>personal SWOT </a:t>
            </a:r>
            <a:r>
              <a:rPr lang="en-GB" sz="1500" dirty="0">
                <a:solidFill>
                  <a:schemeClr val="dk1"/>
                </a:solidFill>
                <a:latin typeface="Times New Roman"/>
                <a:ea typeface="Times New Roman"/>
                <a:cs typeface="Times New Roman"/>
                <a:sym typeface="Times New Roman"/>
              </a:rPr>
              <a:t>framework for professional growth.</a:t>
            </a:r>
            <a:endParaRPr sz="1500" dirty="0">
              <a:solidFill>
                <a:schemeClr val="dk1"/>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chemeClr val="dk1"/>
              </a:buClr>
              <a:buSzPts val="1500"/>
              <a:buFont typeface="Times New Roman"/>
              <a:buChar char="●"/>
            </a:pPr>
            <a:r>
              <a:rPr lang="en-GB" sz="1500" dirty="0">
                <a:solidFill>
                  <a:schemeClr val="dk1"/>
                </a:solidFill>
                <a:latin typeface="Times New Roman"/>
                <a:ea typeface="Times New Roman"/>
                <a:cs typeface="Times New Roman"/>
                <a:sym typeface="Times New Roman"/>
              </a:rPr>
              <a:t>It will focus on </a:t>
            </a:r>
            <a:r>
              <a:rPr lang="en-GB" sz="1500" b="1" dirty="0">
                <a:solidFill>
                  <a:schemeClr val="dk1"/>
                </a:solidFill>
                <a:latin typeface="Times New Roman"/>
                <a:ea typeface="Times New Roman"/>
                <a:cs typeface="Times New Roman"/>
                <a:sym typeface="Times New Roman"/>
              </a:rPr>
              <a:t>strengths, weaknesses, opportunities, and threats </a:t>
            </a:r>
            <a:r>
              <a:rPr lang="en-GB" sz="1500" dirty="0">
                <a:solidFill>
                  <a:schemeClr val="dk1"/>
                </a:solidFill>
                <a:latin typeface="Times New Roman"/>
                <a:ea typeface="Times New Roman"/>
                <a:cs typeface="Times New Roman"/>
                <a:sym typeface="Times New Roman"/>
              </a:rPr>
              <a:t>in my development.</a:t>
            </a:r>
            <a:endParaRPr sz="1500" dirty="0">
              <a:solidFill>
                <a:schemeClr val="dk1"/>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chemeClr val="dk1"/>
              </a:buClr>
              <a:buSzPts val="1500"/>
              <a:buFont typeface="Times New Roman"/>
              <a:buChar char="●"/>
            </a:pPr>
            <a:r>
              <a:rPr lang="en-GB" sz="1500" dirty="0">
                <a:solidFill>
                  <a:schemeClr val="dk1"/>
                </a:solidFill>
                <a:latin typeface="Times New Roman"/>
                <a:ea typeface="Times New Roman"/>
                <a:cs typeface="Times New Roman"/>
                <a:sym typeface="Times New Roman"/>
              </a:rPr>
              <a:t>The aim is to plan my future career in </a:t>
            </a:r>
            <a:r>
              <a:rPr lang="en-GB" sz="1500" b="1" dirty="0">
                <a:solidFill>
                  <a:schemeClr val="dk1"/>
                </a:solidFill>
                <a:latin typeface="Times New Roman"/>
                <a:ea typeface="Times New Roman"/>
                <a:cs typeface="Times New Roman"/>
                <a:sym typeface="Times New Roman"/>
              </a:rPr>
              <a:t>health and social care.</a:t>
            </a:r>
            <a:endParaRPr sz="1500" b="1" dirty="0">
              <a:solidFill>
                <a:schemeClr val="dk1"/>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chemeClr val="dk1"/>
              </a:buClr>
              <a:buSzPts val="1500"/>
              <a:buFont typeface="Times New Roman"/>
              <a:buChar char="●"/>
            </a:pPr>
            <a:r>
              <a:rPr lang="en-GB" sz="1500" dirty="0">
                <a:solidFill>
                  <a:schemeClr val="dk1"/>
                </a:solidFill>
                <a:latin typeface="Times New Roman"/>
                <a:ea typeface="Times New Roman"/>
                <a:cs typeface="Times New Roman"/>
                <a:sym typeface="Times New Roman"/>
              </a:rPr>
              <a:t>The presentation will highlight strategies to enhance employability and readiness.</a:t>
            </a:r>
            <a:endParaRPr sz="1500" dirty="0">
              <a:solidFill>
                <a:schemeClr val="dk1"/>
              </a:solidFill>
              <a:latin typeface="Times New Roman"/>
              <a:ea typeface="Times New Roman"/>
              <a:cs typeface="Times New Roman"/>
              <a:sym typeface="Times New Roman"/>
            </a:endParaRPr>
          </a:p>
        </p:txBody>
      </p:sp>
      <p:pic>
        <p:nvPicPr>
          <p:cNvPr id="62" name="Google Shape;62;p14"/>
          <p:cNvPicPr preferRelativeResize="0"/>
          <p:nvPr/>
        </p:nvPicPr>
        <p:blipFill>
          <a:blip r:embed="rId3">
            <a:alphaModFix/>
          </a:blip>
          <a:stretch>
            <a:fillRect/>
          </a:stretch>
        </p:blipFill>
        <p:spPr>
          <a:xfrm>
            <a:off x="4987503" y="1719324"/>
            <a:ext cx="3923025" cy="2598525"/>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66"/>
        <p:cNvGrpSpPr/>
        <p:nvPr/>
      </p:nvGrpSpPr>
      <p:grpSpPr>
        <a:xfrm>
          <a:off x="0" y="0"/>
          <a:ext cx="0" cy="0"/>
          <a:chOff x="0" y="0"/>
          <a:chExt cx="0" cy="0"/>
        </a:xfrm>
      </p:grpSpPr>
      <p:sp>
        <p:nvSpPr>
          <p:cNvPr id="67" name="Google Shape;67;p15"/>
          <p:cNvSpPr txBox="1">
            <a:spLocks noGrp="1"/>
          </p:cNvSpPr>
          <p:nvPr>
            <p:ph type="title"/>
          </p:nvPr>
        </p:nvSpPr>
        <p:spPr>
          <a:prstGeom prst="rect">
            <a:avLst/>
          </a:prstGeom>
        </p:spPr>
        <p:txBody>
          <a:bodyPr spcFirstLastPara="1" wrap="square" lIns="91425" tIns="91425" rIns="91425" bIns="91425" anchor="t" anchorCtr="0">
            <a:normAutofit fontScale="90000"/>
          </a:bodyPr>
          <a:lstStyle/>
          <a:p>
            <a:pPr marL="0" lvl="0" indent="0" algn="ctr" rtl="0">
              <a:lnSpc>
                <a:spcPct val="150000"/>
              </a:lnSpc>
              <a:spcBef>
                <a:spcPts val="0"/>
              </a:spcBef>
              <a:spcAft>
                <a:spcPts val="0"/>
              </a:spcAft>
              <a:buNone/>
            </a:pPr>
            <a:r>
              <a:rPr lang="en-GB" sz="2000" b="1">
                <a:latin typeface="Times New Roman"/>
                <a:ea typeface="Times New Roman"/>
                <a:cs typeface="Times New Roman"/>
                <a:sym typeface="Times New Roman"/>
              </a:rPr>
              <a:t>SWOT ANALYSIS - STRENGTH </a:t>
            </a:r>
            <a:endParaRPr sz="2000"/>
          </a:p>
        </p:txBody>
      </p:sp>
      <p:sp>
        <p:nvSpPr>
          <p:cNvPr id="68" name="Google Shape;68;p15"/>
          <p:cNvSpPr txBox="1">
            <a:spLocks noGrp="1"/>
          </p:cNvSpPr>
          <p:nvPr>
            <p:ph type="body" idx="1"/>
          </p:nvPr>
        </p:nvSpPr>
        <p:spPr>
          <a:xfrm>
            <a:off x="311700" y="1510300"/>
            <a:ext cx="4239752" cy="3030878"/>
          </a:xfrm>
          <a:prstGeom prst="rect">
            <a:avLst/>
          </a:prstGeom>
          <a:solidFill>
            <a:schemeClr val="accent2">
              <a:lumMod val="40000"/>
              <a:lumOff val="60000"/>
            </a:schemeClr>
          </a:solidFill>
        </p:spPr>
        <p:txBody>
          <a:bodyPr spcFirstLastPara="1" wrap="square" lIns="91425" tIns="91425" rIns="91425" bIns="91425" anchor="t" anchorCtr="0">
            <a:normAutofit fontScale="92500" lnSpcReduction="10000"/>
          </a:bodyPr>
          <a:lstStyle/>
          <a:p>
            <a:pPr marL="457200" lvl="0" indent="-323850" algn="just" rtl="0">
              <a:lnSpc>
                <a:spcPct val="150000"/>
              </a:lnSpc>
              <a:spcBef>
                <a:spcPts val="0"/>
              </a:spcBef>
              <a:spcAft>
                <a:spcPts val="0"/>
              </a:spcAft>
              <a:buClr>
                <a:schemeClr val="dk1"/>
              </a:buClr>
              <a:buSzPts val="1500"/>
              <a:buFont typeface="Times New Roman"/>
              <a:buChar char="●"/>
            </a:pPr>
            <a:r>
              <a:rPr lang="en-GB" sz="1500" b="1" dirty="0">
                <a:solidFill>
                  <a:schemeClr val="tx1"/>
                </a:solidFill>
                <a:latin typeface="Times New Roman"/>
                <a:ea typeface="Times New Roman"/>
                <a:cs typeface="Times New Roman"/>
                <a:sym typeface="Times New Roman"/>
              </a:rPr>
              <a:t>Strong communication </a:t>
            </a:r>
            <a:r>
              <a:rPr lang="en-GB" sz="1500" dirty="0">
                <a:solidFill>
                  <a:schemeClr val="tx1"/>
                </a:solidFill>
                <a:latin typeface="Times New Roman"/>
                <a:ea typeface="Times New Roman"/>
                <a:cs typeface="Times New Roman"/>
                <a:sym typeface="Times New Roman"/>
              </a:rPr>
              <a:t>and </a:t>
            </a:r>
            <a:r>
              <a:rPr lang="en-GB" sz="1500" b="1" dirty="0">
                <a:solidFill>
                  <a:schemeClr val="tx1"/>
                </a:solidFill>
                <a:latin typeface="Times New Roman"/>
                <a:ea typeface="Times New Roman"/>
                <a:cs typeface="Times New Roman"/>
                <a:sym typeface="Times New Roman"/>
              </a:rPr>
              <a:t>interpersonal abilities</a:t>
            </a:r>
            <a:r>
              <a:rPr lang="en-GB" sz="1500" dirty="0">
                <a:solidFill>
                  <a:schemeClr val="tx1"/>
                </a:solidFill>
                <a:latin typeface="Times New Roman"/>
                <a:ea typeface="Times New Roman"/>
                <a:cs typeface="Times New Roman"/>
                <a:sym typeface="Times New Roman"/>
              </a:rPr>
              <a:t> support effective teamwork (</a:t>
            </a:r>
            <a:r>
              <a:rPr lang="en-GB" sz="1500" dirty="0" err="1">
                <a:solidFill>
                  <a:schemeClr val="tx1"/>
                </a:solidFill>
                <a:latin typeface="Times New Roman"/>
                <a:ea typeface="Times New Roman"/>
                <a:cs typeface="Times New Roman"/>
                <a:sym typeface="Times New Roman"/>
              </a:rPr>
              <a:t>Sanmas</a:t>
            </a:r>
            <a:r>
              <a:rPr lang="en-GB" sz="1500" dirty="0">
                <a:solidFill>
                  <a:schemeClr val="tx1"/>
                </a:solidFill>
                <a:latin typeface="Times New Roman"/>
                <a:ea typeface="Times New Roman"/>
                <a:cs typeface="Times New Roman"/>
                <a:sym typeface="Times New Roman"/>
              </a:rPr>
              <a:t> </a:t>
            </a:r>
            <a:r>
              <a:rPr lang="en-GB" sz="1500" i="1" dirty="0">
                <a:solidFill>
                  <a:schemeClr val="tx1"/>
                </a:solidFill>
                <a:latin typeface="Times New Roman"/>
                <a:ea typeface="Times New Roman"/>
                <a:cs typeface="Times New Roman"/>
                <a:sym typeface="Times New Roman"/>
              </a:rPr>
              <a:t>et al.</a:t>
            </a:r>
            <a:r>
              <a:rPr lang="en-GB" sz="1500" dirty="0">
                <a:solidFill>
                  <a:schemeClr val="tx1"/>
                </a:solidFill>
                <a:latin typeface="Times New Roman"/>
                <a:ea typeface="Times New Roman"/>
                <a:cs typeface="Times New Roman"/>
                <a:sym typeface="Times New Roman"/>
              </a:rPr>
              <a:t>, 2023).</a:t>
            </a:r>
            <a:endParaRPr sz="1500" dirty="0">
              <a:solidFill>
                <a:schemeClr val="tx1"/>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chemeClr val="dk1"/>
              </a:buClr>
              <a:buSzPts val="1500"/>
              <a:buFont typeface="Times New Roman"/>
              <a:buChar char="●"/>
            </a:pPr>
            <a:r>
              <a:rPr lang="en-GB" sz="1500" dirty="0">
                <a:solidFill>
                  <a:schemeClr val="tx1"/>
                </a:solidFill>
                <a:latin typeface="Times New Roman"/>
                <a:ea typeface="Times New Roman"/>
                <a:cs typeface="Times New Roman"/>
                <a:sym typeface="Times New Roman"/>
              </a:rPr>
              <a:t>High empathy allows me to connect with and support service users.</a:t>
            </a:r>
            <a:endParaRPr sz="1500" dirty="0">
              <a:solidFill>
                <a:schemeClr val="tx1"/>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chemeClr val="dk1"/>
              </a:buClr>
              <a:buSzPts val="1500"/>
              <a:buFont typeface="Times New Roman"/>
              <a:buChar char="●"/>
            </a:pPr>
            <a:r>
              <a:rPr lang="en-GB" sz="1500" b="1" dirty="0">
                <a:solidFill>
                  <a:schemeClr val="tx1"/>
                </a:solidFill>
                <a:latin typeface="Times New Roman"/>
                <a:ea typeface="Times New Roman"/>
                <a:cs typeface="Times New Roman"/>
                <a:sym typeface="Times New Roman"/>
              </a:rPr>
              <a:t>Adaptability</a:t>
            </a:r>
            <a:r>
              <a:rPr lang="en-GB" sz="1500" dirty="0">
                <a:solidFill>
                  <a:schemeClr val="tx1"/>
                </a:solidFill>
                <a:latin typeface="Times New Roman"/>
                <a:ea typeface="Times New Roman"/>
                <a:cs typeface="Times New Roman"/>
                <a:sym typeface="Times New Roman"/>
              </a:rPr>
              <a:t> helps me perform well in diverse care environments.</a:t>
            </a:r>
            <a:endParaRPr sz="1500" dirty="0">
              <a:solidFill>
                <a:schemeClr val="tx1"/>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chemeClr val="dk1"/>
              </a:buClr>
              <a:buSzPts val="1500"/>
              <a:buFont typeface="Times New Roman"/>
              <a:buChar char="●"/>
            </a:pPr>
            <a:r>
              <a:rPr lang="en-GB" sz="1500" dirty="0">
                <a:solidFill>
                  <a:schemeClr val="tx1"/>
                </a:solidFill>
                <a:latin typeface="Times New Roman"/>
                <a:ea typeface="Times New Roman"/>
                <a:cs typeface="Times New Roman"/>
                <a:sym typeface="Times New Roman"/>
              </a:rPr>
              <a:t>Strong ethical awareness ensures responsible and compassionate decision-making.</a:t>
            </a:r>
            <a:endParaRPr sz="1500" dirty="0">
              <a:solidFill>
                <a:schemeClr val="tx1"/>
              </a:solidFill>
            </a:endParaRPr>
          </a:p>
        </p:txBody>
      </p:sp>
      <p:pic>
        <p:nvPicPr>
          <p:cNvPr id="69" name="Google Shape;69;p15"/>
          <p:cNvPicPr preferRelativeResize="0"/>
          <p:nvPr/>
        </p:nvPicPr>
        <p:blipFill>
          <a:blip r:embed="rId3">
            <a:alphaModFix/>
          </a:blip>
          <a:stretch>
            <a:fillRect/>
          </a:stretch>
        </p:blipFill>
        <p:spPr>
          <a:xfrm>
            <a:off x="4690582" y="1912473"/>
            <a:ext cx="4253625" cy="2452563"/>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73"/>
        <p:cNvGrpSpPr/>
        <p:nvPr/>
      </p:nvGrpSpPr>
      <p:grpSpPr>
        <a:xfrm>
          <a:off x="0" y="0"/>
          <a:ext cx="0" cy="0"/>
          <a:chOff x="0" y="0"/>
          <a:chExt cx="0" cy="0"/>
        </a:xfrm>
      </p:grpSpPr>
      <p:sp>
        <p:nvSpPr>
          <p:cNvPr id="74" name="Google Shape;74;p16"/>
          <p:cNvSpPr txBox="1">
            <a:spLocks noGrp="1"/>
          </p:cNvSpPr>
          <p:nvPr>
            <p:ph type="title"/>
          </p:nvPr>
        </p:nvSpPr>
        <p:spPr>
          <a:prstGeom prst="rect">
            <a:avLst/>
          </a:prstGeom>
        </p:spPr>
        <p:txBody>
          <a:bodyPr spcFirstLastPara="1" wrap="square" lIns="91425" tIns="91425" rIns="91425" bIns="91425" anchor="t" anchorCtr="0">
            <a:normAutofit fontScale="90000"/>
          </a:bodyPr>
          <a:lstStyle/>
          <a:p>
            <a:pPr marL="0" lvl="0" indent="0" algn="ctr" rtl="0">
              <a:lnSpc>
                <a:spcPct val="150000"/>
              </a:lnSpc>
              <a:spcBef>
                <a:spcPts val="0"/>
              </a:spcBef>
              <a:spcAft>
                <a:spcPts val="0"/>
              </a:spcAft>
              <a:buNone/>
            </a:pPr>
            <a:r>
              <a:rPr lang="en-GB" sz="2000" b="1">
                <a:latin typeface="Times New Roman"/>
                <a:ea typeface="Times New Roman"/>
                <a:cs typeface="Times New Roman"/>
                <a:sym typeface="Times New Roman"/>
              </a:rPr>
              <a:t>SWOT ANALYSIS - WEAKNESSES </a:t>
            </a:r>
            <a:endParaRPr sz="2000"/>
          </a:p>
        </p:txBody>
      </p:sp>
      <p:graphicFrame>
        <p:nvGraphicFramePr>
          <p:cNvPr id="2" name="Diagram 1"/>
          <p:cNvGraphicFramePr/>
          <p:nvPr>
            <p:extLst>
              <p:ext uri="{D42A27DB-BD31-4B8C-83A1-F6EECF244321}">
                <p14:modId xmlns:p14="http://schemas.microsoft.com/office/powerpoint/2010/main" val="3108826538"/>
              </p:ext>
            </p:extLst>
          </p:nvPr>
        </p:nvGraphicFramePr>
        <p:xfrm>
          <a:off x="0" y="1380999"/>
          <a:ext cx="5003513" cy="322311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76" name="Google Shape;76;p16"/>
          <p:cNvPicPr preferRelativeResize="0"/>
          <p:nvPr/>
        </p:nvPicPr>
        <p:blipFill>
          <a:blip r:embed="rId8">
            <a:alphaModFix/>
          </a:blip>
          <a:stretch>
            <a:fillRect/>
          </a:stretch>
        </p:blipFill>
        <p:spPr>
          <a:xfrm>
            <a:off x="5003513" y="1633591"/>
            <a:ext cx="3556571" cy="2970525"/>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80"/>
        <p:cNvGrpSpPr/>
        <p:nvPr/>
      </p:nvGrpSpPr>
      <p:grpSpPr>
        <a:xfrm>
          <a:off x="0" y="0"/>
          <a:ext cx="0" cy="0"/>
          <a:chOff x="0" y="0"/>
          <a:chExt cx="0" cy="0"/>
        </a:xfrm>
      </p:grpSpPr>
      <p:sp>
        <p:nvSpPr>
          <p:cNvPr id="81" name="Google Shape;81;p17"/>
          <p:cNvSpPr txBox="1">
            <a:spLocks noGrp="1"/>
          </p:cNvSpPr>
          <p:nvPr>
            <p:ph type="title"/>
          </p:nvPr>
        </p:nvSpPr>
        <p:spPr>
          <a:prstGeom prst="rect">
            <a:avLst/>
          </a:prstGeom>
        </p:spPr>
        <p:txBody>
          <a:bodyPr spcFirstLastPara="1" wrap="square" lIns="91425" tIns="91425" rIns="91425" bIns="91425" anchor="t" anchorCtr="0">
            <a:normAutofit fontScale="90000"/>
          </a:bodyPr>
          <a:lstStyle/>
          <a:p>
            <a:pPr marL="0" lvl="0" indent="0" algn="ctr" rtl="0">
              <a:lnSpc>
                <a:spcPct val="150000"/>
              </a:lnSpc>
              <a:spcBef>
                <a:spcPts val="0"/>
              </a:spcBef>
              <a:spcAft>
                <a:spcPts val="0"/>
              </a:spcAft>
              <a:buNone/>
            </a:pPr>
            <a:r>
              <a:rPr lang="en-GB" sz="2000" b="1">
                <a:latin typeface="Times New Roman"/>
                <a:ea typeface="Times New Roman"/>
                <a:cs typeface="Times New Roman"/>
                <a:sym typeface="Times New Roman"/>
              </a:rPr>
              <a:t>SWOT ANALYSIS - OPPORTUNITIES</a:t>
            </a:r>
            <a:endParaRPr sz="2000">
              <a:latin typeface="Times New Roman"/>
              <a:ea typeface="Times New Roman"/>
              <a:cs typeface="Times New Roman"/>
              <a:sym typeface="Times New Roman"/>
            </a:endParaRPr>
          </a:p>
        </p:txBody>
      </p:sp>
      <p:sp>
        <p:nvSpPr>
          <p:cNvPr id="82" name="Google Shape;82;p17"/>
          <p:cNvSpPr txBox="1">
            <a:spLocks noGrp="1"/>
          </p:cNvSpPr>
          <p:nvPr>
            <p:ph type="body" idx="1"/>
          </p:nvPr>
        </p:nvSpPr>
        <p:spPr>
          <a:xfrm>
            <a:off x="311700" y="1489752"/>
            <a:ext cx="4387065" cy="3153456"/>
          </a:xfrm>
          <a:prstGeom prst="rect">
            <a:avLst/>
          </a:prstGeom>
          <a:solidFill>
            <a:schemeClr val="accent2">
              <a:lumMod val="40000"/>
              <a:lumOff val="60000"/>
            </a:schemeClr>
          </a:solidFill>
        </p:spPr>
        <p:txBody>
          <a:bodyPr spcFirstLastPara="1" wrap="square" lIns="91425" tIns="91425" rIns="91425" bIns="91425" anchor="t" anchorCtr="0">
            <a:normAutofit/>
          </a:bodyPr>
          <a:lstStyle/>
          <a:p>
            <a:pPr marL="457200" lvl="0" indent="-323850" algn="just" rtl="0">
              <a:lnSpc>
                <a:spcPct val="150000"/>
              </a:lnSpc>
              <a:spcBef>
                <a:spcPts val="0"/>
              </a:spcBef>
              <a:spcAft>
                <a:spcPts val="0"/>
              </a:spcAft>
              <a:buClr>
                <a:schemeClr val="dk1"/>
              </a:buClr>
              <a:buSzPts val="1500"/>
              <a:buFont typeface="Times New Roman"/>
              <a:buChar char="●"/>
            </a:pPr>
            <a:r>
              <a:rPr lang="en-GB" sz="1500" dirty="0">
                <a:solidFill>
                  <a:schemeClr val="dk1"/>
                </a:solidFill>
                <a:latin typeface="Times New Roman"/>
                <a:ea typeface="Times New Roman"/>
                <a:cs typeface="Times New Roman"/>
                <a:sym typeface="Times New Roman"/>
              </a:rPr>
              <a:t>Accessing to NHS and </a:t>
            </a:r>
            <a:r>
              <a:rPr lang="en-GB" sz="1500" b="1" dirty="0">
                <a:solidFill>
                  <a:schemeClr val="dk1"/>
                </a:solidFill>
                <a:latin typeface="Times New Roman"/>
                <a:ea typeface="Times New Roman"/>
                <a:cs typeface="Times New Roman"/>
                <a:sym typeface="Times New Roman"/>
              </a:rPr>
              <a:t>university professional development courses </a:t>
            </a:r>
            <a:r>
              <a:rPr lang="en-GB" sz="1500" dirty="0">
                <a:solidFill>
                  <a:schemeClr val="dk1"/>
                </a:solidFill>
                <a:latin typeface="Times New Roman"/>
                <a:ea typeface="Times New Roman"/>
                <a:cs typeface="Times New Roman"/>
                <a:sym typeface="Times New Roman"/>
              </a:rPr>
              <a:t>(Sandars </a:t>
            </a:r>
            <a:r>
              <a:rPr lang="en-GB" sz="1500" i="1" dirty="0">
                <a:solidFill>
                  <a:schemeClr val="dk1"/>
                </a:solidFill>
                <a:latin typeface="Times New Roman"/>
                <a:ea typeface="Times New Roman"/>
                <a:cs typeface="Times New Roman"/>
                <a:sym typeface="Times New Roman"/>
              </a:rPr>
              <a:t>et al.</a:t>
            </a:r>
            <a:r>
              <a:rPr lang="en-GB" sz="1500" dirty="0">
                <a:solidFill>
                  <a:schemeClr val="dk1"/>
                </a:solidFill>
                <a:latin typeface="Times New Roman"/>
                <a:ea typeface="Times New Roman"/>
                <a:cs typeface="Times New Roman"/>
                <a:sym typeface="Times New Roman"/>
              </a:rPr>
              <a:t>, 2021).</a:t>
            </a:r>
            <a:endParaRPr sz="1500" dirty="0">
              <a:solidFill>
                <a:schemeClr val="dk1"/>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chemeClr val="dk1"/>
              </a:buClr>
              <a:buSzPts val="1500"/>
              <a:buFont typeface="Times New Roman"/>
              <a:buChar char="●"/>
            </a:pPr>
            <a:r>
              <a:rPr lang="en-GB" sz="1500" b="1" dirty="0">
                <a:solidFill>
                  <a:schemeClr val="dk1"/>
                </a:solidFill>
                <a:latin typeface="Times New Roman"/>
                <a:ea typeface="Times New Roman"/>
                <a:cs typeface="Times New Roman"/>
                <a:sym typeface="Times New Roman"/>
              </a:rPr>
              <a:t>Mentorship</a:t>
            </a:r>
            <a:r>
              <a:rPr lang="en-GB" sz="1500" dirty="0">
                <a:solidFill>
                  <a:schemeClr val="dk1"/>
                </a:solidFill>
                <a:latin typeface="Times New Roman"/>
                <a:ea typeface="Times New Roman"/>
                <a:cs typeface="Times New Roman"/>
                <a:sym typeface="Times New Roman"/>
              </a:rPr>
              <a:t> and </a:t>
            </a:r>
            <a:r>
              <a:rPr lang="en-GB" sz="1500" b="1" dirty="0">
                <a:solidFill>
                  <a:schemeClr val="dk1"/>
                </a:solidFill>
                <a:latin typeface="Times New Roman"/>
                <a:ea typeface="Times New Roman"/>
                <a:cs typeface="Times New Roman"/>
                <a:sym typeface="Times New Roman"/>
              </a:rPr>
              <a:t>shadowing</a:t>
            </a:r>
            <a:r>
              <a:rPr lang="en-GB" sz="1500" dirty="0">
                <a:solidFill>
                  <a:schemeClr val="dk1"/>
                </a:solidFill>
                <a:latin typeface="Times New Roman"/>
                <a:ea typeface="Times New Roman"/>
                <a:cs typeface="Times New Roman"/>
                <a:sym typeface="Times New Roman"/>
              </a:rPr>
              <a:t> </a:t>
            </a:r>
            <a:r>
              <a:rPr lang="en-GB" sz="1500" b="1" dirty="0">
                <a:solidFill>
                  <a:schemeClr val="dk1"/>
                </a:solidFill>
                <a:latin typeface="Times New Roman"/>
                <a:ea typeface="Times New Roman"/>
                <a:cs typeface="Times New Roman"/>
                <a:sym typeface="Times New Roman"/>
              </a:rPr>
              <a:t>programs</a:t>
            </a:r>
            <a:r>
              <a:rPr lang="en-GB" sz="1500" dirty="0">
                <a:solidFill>
                  <a:schemeClr val="dk1"/>
                </a:solidFill>
                <a:latin typeface="Times New Roman"/>
                <a:ea typeface="Times New Roman"/>
                <a:cs typeface="Times New Roman"/>
                <a:sym typeface="Times New Roman"/>
              </a:rPr>
              <a:t> enhance leadership skills.</a:t>
            </a:r>
            <a:endParaRPr sz="1500" dirty="0">
              <a:solidFill>
                <a:schemeClr val="dk1"/>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chemeClr val="dk1"/>
              </a:buClr>
              <a:buSzPts val="1500"/>
              <a:buFont typeface="Times New Roman"/>
              <a:buChar char="●"/>
            </a:pPr>
            <a:r>
              <a:rPr lang="en-GB" sz="1500" b="1" dirty="0">
                <a:solidFill>
                  <a:schemeClr val="dk1"/>
                </a:solidFill>
                <a:latin typeface="Times New Roman"/>
                <a:ea typeface="Times New Roman"/>
                <a:cs typeface="Times New Roman"/>
                <a:sym typeface="Times New Roman"/>
              </a:rPr>
              <a:t>Networking</a:t>
            </a:r>
            <a:r>
              <a:rPr lang="en-GB" sz="1500" dirty="0">
                <a:solidFill>
                  <a:schemeClr val="dk1"/>
                </a:solidFill>
                <a:latin typeface="Times New Roman"/>
                <a:ea typeface="Times New Roman"/>
                <a:cs typeface="Times New Roman"/>
                <a:sym typeface="Times New Roman"/>
              </a:rPr>
              <a:t> with professionals through conferences and webinars.</a:t>
            </a:r>
            <a:endParaRPr sz="1500" dirty="0">
              <a:solidFill>
                <a:schemeClr val="dk1"/>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chemeClr val="dk1"/>
              </a:buClr>
              <a:buSzPts val="1500"/>
              <a:buFont typeface="Times New Roman"/>
              <a:buChar char="●"/>
            </a:pPr>
            <a:r>
              <a:rPr lang="en-GB" sz="1500" b="1" dirty="0">
                <a:solidFill>
                  <a:schemeClr val="dk1"/>
                </a:solidFill>
                <a:latin typeface="Times New Roman"/>
                <a:ea typeface="Times New Roman"/>
                <a:cs typeface="Times New Roman"/>
                <a:sym typeface="Times New Roman"/>
              </a:rPr>
              <a:t>Growth potential </a:t>
            </a:r>
            <a:r>
              <a:rPr lang="en-GB" sz="1500" dirty="0">
                <a:solidFill>
                  <a:schemeClr val="dk1"/>
                </a:solidFill>
                <a:latin typeface="Times New Roman"/>
                <a:ea typeface="Times New Roman"/>
                <a:cs typeface="Times New Roman"/>
                <a:sym typeface="Times New Roman"/>
              </a:rPr>
              <a:t>in emerging roles such as digital health support.</a:t>
            </a:r>
            <a:endParaRPr sz="1500" dirty="0">
              <a:solidFill>
                <a:schemeClr val="dk1"/>
              </a:solidFill>
            </a:endParaRPr>
          </a:p>
        </p:txBody>
      </p:sp>
      <p:pic>
        <p:nvPicPr>
          <p:cNvPr id="83" name="Google Shape;83;p17"/>
          <p:cNvPicPr preferRelativeResize="0"/>
          <p:nvPr/>
        </p:nvPicPr>
        <p:blipFill>
          <a:blip r:embed="rId3">
            <a:alphaModFix/>
          </a:blip>
          <a:stretch>
            <a:fillRect/>
          </a:stretch>
        </p:blipFill>
        <p:spPr>
          <a:xfrm>
            <a:off x="4698765" y="1641654"/>
            <a:ext cx="4218000" cy="2849651"/>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87"/>
        <p:cNvGrpSpPr/>
        <p:nvPr/>
      </p:nvGrpSpPr>
      <p:grpSpPr>
        <a:xfrm>
          <a:off x="0" y="0"/>
          <a:ext cx="0" cy="0"/>
          <a:chOff x="0" y="0"/>
          <a:chExt cx="0" cy="0"/>
        </a:xfrm>
      </p:grpSpPr>
      <p:sp>
        <p:nvSpPr>
          <p:cNvPr id="88" name="Google Shape;88;p18"/>
          <p:cNvSpPr txBox="1">
            <a:spLocks noGrp="1"/>
          </p:cNvSpPr>
          <p:nvPr>
            <p:ph type="title"/>
          </p:nvPr>
        </p:nvSpPr>
        <p:spPr>
          <a:prstGeom prst="rect">
            <a:avLst/>
          </a:prstGeom>
        </p:spPr>
        <p:txBody>
          <a:bodyPr spcFirstLastPara="1" wrap="square" lIns="91425" tIns="91425" rIns="91425" bIns="91425" anchor="t" anchorCtr="0">
            <a:normAutofit fontScale="90000"/>
          </a:bodyPr>
          <a:lstStyle/>
          <a:p>
            <a:pPr marL="0" lvl="0" indent="0" algn="ctr" rtl="0">
              <a:lnSpc>
                <a:spcPct val="150000"/>
              </a:lnSpc>
              <a:spcBef>
                <a:spcPts val="0"/>
              </a:spcBef>
              <a:spcAft>
                <a:spcPts val="0"/>
              </a:spcAft>
              <a:buNone/>
            </a:pPr>
            <a:r>
              <a:rPr lang="en-GB" sz="2000" b="1">
                <a:latin typeface="Times New Roman"/>
                <a:ea typeface="Times New Roman"/>
                <a:cs typeface="Times New Roman"/>
                <a:sym typeface="Times New Roman"/>
              </a:rPr>
              <a:t>SWOT ANALYSIS - THREATS</a:t>
            </a:r>
            <a:endParaRPr sz="2000"/>
          </a:p>
        </p:txBody>
      </p:sp>
      <p:sp>
        <p:nvSpPr>
          <p:cNvPr id="89" name="Google Shape;89;p18"/>
          <p:cNvSpPr txBox="1">
            <a:spLocks noGrp="1"/>
          </p:cNvSpPr>
          <p:nvPr>
            <p:ph type="body" idx="1"/>
          </p:nvPr>
        </p:nvSpPr>
        <p:spPr>
          <a:xfrm>
            <a:off x="221297" y="1387010"/>
            <a:ext cx="4518000" cy="3250253"/>
          </a:xfrm>
          <a:prstGeom prst="rect">
            <a:avLst/>
          </a:prstGeom>
          <a:solidFill>
            <a:schemeClr val="accent2">
              <a:lumMod val="40000"/>
              <a:lumOff val="60000"/>
            </a:schemeClr>
          </a:solidFill>
        </p:spPr>
        <p:txBody>
          <a:bodyPr spcFirstLastPara="1" wrap="square" lIns="91425" tIns="91425" rIns="91425" bIns="91425" anchor="t" anchorCtr="0">
            <a:normAutofit lnSpcReduction="10000"/>
          </a:bodyPr>
          <a:lstStyle/>
          <a:p>
            <a:pPr marL="457200" lvl="0" indent="-323850" algn="just" rtl="0">
              <a:lnSpc>
                <a:spcPct val="150000"/>
              </a:lnSpc>
              <a:spcBef>
                <a:spcPts val="0"/>
              </a:spcBef>
              <a:spcAft>
                <a:spcPts val="0"/>
              </a:spcAft>
              <a:buClr>
                <a:schemeClr val="dk1"/>
              </a:buClr>
              <a:buSzPts val="1500"/>
              <a:buFont typeface="Times New Roman"/>
              <a:buChar char="●"/>
            </a:pPr>
            <a:r>
              <a:rPr lang="en-GB" sz="1500" dirty="0">
                <a:solidFill>
                  <a:schemeClr val="dk1"/>
                </a:solidFill>
                <a:latin typeface="Times New Roman"/>
                <a:ea typeface="Times New Roman"/>
                <a:cs typeface="Times New Roman"/>
                <a:sym typeface="Times New Roman"/>
              </a:rPr>
              <a:t>Increasing competition in the </a:t>
            </a:r>
            <a:r>
              <a:rPr lang="en-GB" sz="1500" b="1" dirty="0">
                <a:solidFill>
                  <a:schemeClr val="dk1"/>
                </a:solidFill>
                <a:latin typeface="Times New Roman"/>
                <a:ea typeface="Times New Roman"/>
                <a:cs typeface="Times New Roman"/>
                <a:sym typeface="Times New Roman"/>
              </a:rPr>
              <a:t>UK health and social care job market.</a:t>
            </a:r>
            <a:endParaRPr sz="1500" b="1" dirty="0">
              <a:solidFill>
                <a:schemeClr val="dk1"/>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chemeClr val="dk1"/>
              </a:buClr>
              <a:buSzPts val="1500"/>
              <a:buFont typeface="Times New Roman"/>
              <a:buChar char="●"/>
            </a:pPr>
            <a:r>
              <a:rPr lang="en-GB" sz="1500" b="1" dirty="0">
                <a:solidFill>
                  <a:schemeClr val="dk1"/>
                </a:solidFill>
                <a:latin typeface="Times New Roman"/>
                <a:ea typeface="Times New Roman"/>
                <a:cs typeface="Times New Roman"/>
                <a:sym typeface="Times New Roman"/>
              </a:rPr>
              <a:t>Limited resources </a:t>
            </a:r>
            <a:r>
              <a:rPr lang="en-GB" sz="1500" dirty="0">
                <a:solidFill>
                  <a:schemeClr val="dk1"/>
                </a:solidFill>
                <a:latin typeface="Times New Roman"/>
                <a:ea typeface="Times New Roman"/>
                <a:cs typeface="Times New Roman"/>
                <a:sym typeface="Times New Roman"/>
              </a:rPr>
              <a:t>and NHS budget constraints affect career progression (Nightingale </a:t>
            </a:r>
            <a:r>
              <a:rPr lang="en-GB" sz="1500" i="1" dirty="0">
                <a:solidFill>
                  <a:schemeClr val="dk1"/>
                </a:solidFill>
                <a:latin typeface="Times New Roman"/>
                <a:ea typeface="Times New Roman"/>
                <a:cs typeface="Times New Roman"/>
                <a:sym typeface="Times New Roman"/>
              </a:rPr>
              <a:t>et al.</a:t>
            </a:r>
            <a:r>
              <a:rPr lang="en-GB" sz="1500" dirty="0">
                <a:solidFill>
                  <a:schemeClr val="dk1"/>
                </a:solidFill>
                <a:latin typeface="Times New Roman"/>
                <a:ea typeface="Times New Roman"/>
                <a:cs typeface="Times New Roman"/>
                <a:sym typeface="Times New Roman"/>
              </a:rPr>
              <a:t>, 2023).</a:t>
            </a:r>
            <a:endParaRPr sz="1500" dirty="0">
              <a:solidFill>
                <a:schemeClr val="dk1"/>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chemeClr val="dk1"/>
              </a:buClr>
              <a:buSzPts val="1500"/>
              <a:buFont typeface="Times New Roman"/>
              <a:buChar char="●"/>
            </a:pPr>
            <a:r>
              <a:rPr lang="en-GB" sz="1500" dirty="0">
                <a:solidFill>
                  <a:schemeClr val="dk1"/>
                </a:solidFill>
                <a:latin typeface="Times New Roman"/>
                <a:ea typeface="Times New Roman"/>
                <a:cs typeface="Times New Roman"/>
                <a:sym typeface="Times New Roman"/>
              </a:rPr>
              <a:t>Technological changes may outpace </a:t>
            </a:r>
            <a:r>
              <a:rPr lang="en-GB" sz="1500" b="1" dirty="0">
                <a:solidFill>
                  <a:schemeClr val="dk1"/>
                </a:solidFill>
                <a:latin typeface="Times New Roman"/>
                <a:ea typeface="Times New Roman"/>
                <a:cs typeface="Times New Roman"/>
                <a:sym typeface="Times New Roman"/>
              </a:rPr>
              <a:t>current skill levels.</a:t>
            </a:r>
            <a:endParaRPr sz="1500" b="1" dirty="0">
              <a:solidFill>
                <a:schemeClr val="dk1"/>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chemeClr val="dk1"/>
              </a:buClr>
              <a:buSzPts val="1500"/>
              <a:buFont typeface="Times New Roman"/>
              <a:buChar char="●"/>
            </a:pPr>
            <a:r>
              <a:rPr lang="en-GB" sz="1500" dirty="0">
                <a:solidFill>
                  <a:schemeClr val="dk1"/>
                </a:solidFill>
                <a:latin typeface="Times New Roman"/>
                <a:ea typeface="Times New Roman"/>
                <a:cs typeface="Times New Roman"/>
                <a:sym typeface="Times New Roman"/>
              </a:rPr>
              <a:t>High workload and staff shortages could lead to burnout.</a:t>
            </a:r>
            <a:endParaRPr sz="1500" dirty="0">
              <a:solidFill>
                <a:schemeClr val="dk1"/>
              </a:solidFill>
            </a:endParaRPr>
          </a:p>
        </p:txBody>
      </p:sp>
      <p:pic>
        <p:nvPicPr>
          <p:cNvPr id="90" name="Google Shape;90;p18"/>
          <p:cNvPicPr preferRelativeResize="0"/>
          <p:nvPr/>
        </p:nvPicPr>
        <p:blipFill>
          <a:blip r:embed="rId3">
            <a:alphaModFix/>
          </a:blip>
          <a:stretch>
            <a:fillRect/>
          </a:stretch>
        </p:blipFill>
        <p:spPr>
          <a:xfrm>
            <a:off x="4811217" y="1592036"/>
            <a:ext cx="4193076" cy="2840200"/>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94"/>
        <p:cNvGrpSpPr/>
        <p:nvPr/>
      </p:nvGrpSpPr>
      <p:grpSpPr>
        <a:xfrm>
          <a:off x="0" y="0"/>
          <a:ext cx="0" cy="0"/>
          <a:chOff x="0" y="0"/>
          <a:chExt cx="0" cy="0"/>
        </a:xfrm>
      </p:grpSpPr>
      <p:sp>
        <p:nvSpPr>
          <p:cNvPr id="95" name="Google Shape;95;p19"/>
          <p:cNvSpPr txBox="1">
            <a:spLocks noGrp="1"/>
          </p:cNvSpPr>
          <p:nvPr>
            <p:ph type="title"/>
          </p:nvPr>
        </p:nvSpPr>
        <p:spPr>
          <a:prstGeom prst="rect">
            <a:avLst/>
          </a:prstGeom>
        </p:spPr>
        <p:txBody>
          <a:bodyPr spcFirstLastPara="1" wrap="square" lIns="91425" tIns="91425" rIns="91425" bIns="91425" anchor="t" anchorCtr="0">
            <a:normAutofit fontScale="90000"/>
          </a:bodyPr>
          <a:lstStyle/>
          <a:p>
            <a:pPr marL="0" lvl="0" indent="0" algn="ctr" rtl="0">
              <a:lnSpc>
                <a:spcPct val="150000"/>
              </a:lnSpc>
              <a:spcBef>
                <a:spcPts val="0"/>
              </a:spcBef>
              <a:spcAft>
                <a:spcPts val="0"/>
              </a:spcAft>
              <a:buNone/>
            </a:pPr>
            <a:r>
              <a:rPr lang="en-GB" sz="2200" b="1" dirty="0">
                <a:latin typeface="Times New Roman"/>
                <a:ea typeface="Times New Roman"/>
                <a:cs typeface="Times New Roman"/>
                <a:sym typeface="Times New Roman"/>
              </a:rPr>
              <a:t>CONCLUSION</a:t>
            </a:r>
            <a:endParaRPr sz="2200" b="1" dirty="0">
              <a:latin typeface="Times New Roman"/>
              <a:ea typeface="Times New Roman"/>
              <a:cs typeface="Times New Roman"/>
              <a:sym typeface="Times New Roman"/>
            </a:endParaRPr>
          </a:p>
          <a:p>
            <a:pPr marL="0" lvl="0" indent="0" algn="l" rtl="0">
              <a:spcBef>
                <a:spcPts val="0"/>
              </a:spcBef>
              <a:spcAft>
                <a:spcPts val="0"/>
              </a:spcAft>
              <a:buNone/>
            </a:pPr>
            <a:endParaRPr b="1" dirty="0"/>
          </a:p>
        </p:txBody>
      </p:sp>
      <p:sp>
        <p:nvSpPr>
          <p:cNvPr id="96" name="Google Shape;96;p19"/>
          <p:cNvSpPr txBox="1">
            <a:spLocks noGrp="1"/>
          </p:cNvSpPr>
          <p:nvPr>
            <p:ph type="body" idx="1"/>
          </p:nvPr>
        </p:nvSpPr>
        <p:spPr>
          <a:xfrm>
            <a:off x="219233" y="1545046"/>
            <a:ext cx="4847400" cy="3069962"/>
          </a:xfrm>
          <a:prstGeom prst="rect">
            <a:avLst/>
          </a:prstGeom>
          <a:solidFill>
            <a:schemeClr val="accent2">
              <a:lumMod val="40000"/>
              <a:lumOff val="60000"/>
            </a:schemeClr>
          </a:solidFill>
        </p:spPr>
        <p:txBody>
          <a:bodyPr spcFirstLastPara="1" wrap="square" lIns="91425" tIns="91425" rIns="91425" bIns="91425" anchor="t" anchorCtr="0">
            <a:normAutofit/>
          </a:bodyPr>
          <a:lstStyle/>
          <a:p>
            <a:pPr marL="457200" lvl="0" indent="-323850" algn="just" rtl="0">
              <a:lnSpc>
                <a:spcPct val="150000"/>
              </a:lnSpc>
              <a:spcBef>
                <a:spcPts val="0"/>
              </a:spcBef>
              <a:spcAft>
                <a:spcPts val="0"/>
              </a:spcAft>
              <a:buClr>
                <a:schemeClr val="dk1"/>
              </a:buClr>
              <a:buSzPts val="1500"/>
              <a:buFont typeface="Times New Roman"/>
              <a:buChar char="●"/>
            </a:pPr>
            <a:r>
              <a:rPr lang="en-GB" sz="1500" dirty="0">
                <a:solidFill>
                  <a:schemeClr val="dk1"/>
                </a:solidFill>
                <a:latin typeface="Times New Roman"/>
                <a:ea typeface="Times New Roman"/>
                <a:cs typeface="Times New Roman"/>
                <a:sym typeface="Times New Roman"/>
              </a:rPr>
              <a:t>The </a:t>
            </a:r>
            <a:r>
              <a:rPr lang="en-GB" sz="1500" b="1" dirty="0">
                <a:solidFill>
                  <a:schemeClr val="dk1"/>
                </a:solidFill>
                <a:latin typeface="Times New Roman"/>
                <a:ea typeface="Times New Roman"/>
                <a:cs typeface="Times New Roman"/>
                <a:sym typeface="Times New Roman"/>
              </a:rPr>
              <a:t>SWOT analysis </a:t>
            </a:r>
            <a:r>
              <a:rPr lang="en-GB" sz="1500" dirty="0">
                <a:solidFill>
                  <a:schemeClr val="dk1"/>
                </a:solidFill>
                <a:latin typeface="Times New Roman"/>
                <a:ea typeface="Times New Roman"/>
                <a:cs typeface="Times New Roman"/>
                <a:sym typeface="Times New Roman"/>
              </a:rPr>
              <a:t>identified key areas for self-improvement and growth.</a:t>
            </a:r>
            <a:endParaRPr sz="1500" dirty="0">
              <a:solidFill>
                <a:schemeClr val="dk1"/>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chemeClr val="dk1"/>
              </a:buClr>
              <a:buSzPts val="1500"/>
              <a:buFont typeface="Times New Roman"/>
              <a:buChar char="●"/>
            </a:pPr>
            <a:r>
              <a:rPr lang="en-GB" sz="1500" dirty="0">
                <a:solidFill>
                  <a:schemeClr val="dk1"/>
                </a:solidFill>
                <a:latin typeface="Times New Roman"/>
                <a:ea typeface="Times New Roman"/>
                <a:cs typeface="Times New Roman"/>
                <a:sym typeface="Times New Roman"/>
              </a:rPr>
              <a:t>Strengths will be leveraged to </a:t>
            </a:r>
            <a:r>
              <a:rPr lang="en-GB" sz="1500" b="1" dirty="0">
                <a:solidFill>
                  <a:schemeClr val="dk1"/>
                </a:solidFill>
                <a:latin typeface="Times New Roman"/>
                <a:ea typeface="Times New Roman"/>
                <a:cs typeface="Times New Roman"/>
                <a:sym typeface="Times New Roman"/>
              </a:rPr>
              <a:t>address weaknesses </a:t>
            </a:r>
            <a:r>
              <a:rPr lang="en-GB" sz="1500" dirty="0">
                <a:solidFill>
                  <a:schemeClr val="dk1"/>
                </a:solidFill>
                <a:latin typeface="Times New Roman"/>
                <a:ea typeface="Times New Roman"/>
                <a:cs typeface="Times New Roman"/>
                <a:sym typeface="Times New Roman"/>
              </a:rPr>
              <a:t>and </a:t>
            </a:r>
            <a:r>
              <a:rPr lang="en-GB" sz="1500" b="1" dirty="0">
                <a:solidFill>
                  <a:schemeClr val="dk1"/>
                </a:solidFill>
                <a:latin typeface="Times New Roman"/>
                <a:ea typeface="Times New Roman"/>
                <a:cs typeface="Times New Roman"/>
                <a:sym typeface="Times New Roman"/>
              </a:rPr>
              <a:t>threats</a:t>
            </a:r>
            <a:r>
              <a:rPr lang="en-GB" sz="1500" dirty="0">
                <a:solidFill>
                  <a:schemeClr val="dk1"/>
                </a:solidFill>
                <a:latin typeface="Times New Roman"/>
                <a:ea typeface="Times New Roman"/>
                <a:cs typeface="Times New Roman"/>
                <a:sym typeface="Times New Roman"/>
              </a:rPr>
              <a:t>.</a:t>
            </a:r>
            <a:endParaRPr sz="1500" dirty="0">
              <a:solidFill>
                <a:schemeClr val="dk1"/>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chemeClr val="dk1"/>
              </a:buClr>
              <a:buSzPts val="1500"/>
              <a:buFont typeface="Times New Roman"/>
              <a:buChar char="●"/>
            </a:pPr>
            <a:r>
              <a:rPr lang="en-GB" sz="1500" dirty="0">
                <a:solidFill>
                  <a:schemeClr val="dk1"/>
                </a:solidFill>
                <a:latin typeface="Times New Roman"/>
                <a:ea typeface="Times New Roman"/>
                <a:cs typeface="Times New Roman"/>
                <a:sym typeface="Times New Roman"/>
              </a:rPr>
              <a:t>Opportunities will be actively pursued for professional development.</a:t>
            </a:r>
            <a:endParaRPr sz="1500" dirty="0">
              <a:solidFill>
                <a:schemeClr val="dk1"/>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chemeClr val="dk1"/>
              </a:buClr>
              <a:buSzPts val="1500"/>
              <a:buFont typeface="Times New Roman"/>
              <a:buChar char="●"/>
            </a:pPr>
            <a:r>
              <a:rPr lang="en-GB" sz="1500" dirty="0">
                <a:solidFill>
                  <a:schemeClr val="dk1"/>
                </a:solidFill>
                <a:latin typeface="Times New Roman"/>
                <a:ea typeface="Times New Roman"/>
                <a:cs typeface="Times New Roman"/>
                <a:sym typeface="Times New Roman"/>
              </a:rPr>
              <a:t>Continuous learning and reflection will ensure long-term career success.</a:t>
            </a:r>
            <a:endParaRPr sz="1500" dirty="0">
              <a:solidFill>
                <a:schemeClr val="dk1"/>
              </a:solidFill>
              <a:latin typeface="Times New Roman"/>
              <a:ea typeface="Times New Roman"/>
              <a:cs typeface="Times New Roman"/>
              <a:sym typeface="Times New Roman"/>
            </a:endParaRPr>
          </a:p>
        </p:txBody>
      </p:sp>
      <p:pic>
        <p:nvPicPr>
          <p:cNvPr id="97" name="Google Shape;97;p19"/>
          <p:cNvPicPr preferRelativeResize="0"/>
          <p:nvPr/>
        </p:nvPicPr>
        <p:blipFill>
          <a:blip r:embed="rId3">
            <a:alphaModFix/>
          </a:blip>
          <a:stretch>
            <a:fillRect/>
          </a:stretch>
        </p:blipFill>
        <p:spPr>
          <a:xfrm>
            <a:off x="5295225" y="1438283"/>
            <a:ext cx="3537075" cy="3176725"/>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01"/>
        <p:cNvGrpSpPr/>
        <p:nvPr/>
      </p:nvGrpSpPr>
      <p:grpSpPr>
        <a:xfrm>
          <a:off x="0" y="0"/>
          <a:ext cx="0" cy="0"/>
          <a:chOff x="0" y="0"/>
          <a:chExt cx="0" cy="0"/>
        </a:xfrm>
      </p:grpSpPr>
      <p:sp>
        <p:nvSpPr>
          <p:cNvPr id="102" name="Google Shape;102;p20"/>
          <p:cNvSpPr txBox="1">
            <a:spLocks noGrp="1"/>
          </p:cNvSpPr>
          <p:nvPr>
            <p:ph type="title"/>
          </p:nvPr>
        </p:nvSpPr>
        <p:spPr>
          <a:xfrm>
            <a:off x="305700" y="102860"/>
            <a:ext cx="8520600" cy="400500"/>
          </a:xfrm>
          <a:prstGeom prst="rect">
            <a:avLst/>
          </a:prstGeom>
        </p:spPr>
        <p:txBody>
          <a:bodyPr spcFirstLastPara="1" wrap="square" lIns="91425" tIns="91425" rIns="91425" bIns="91425" anchor="t" anchorCtr="0">
            <a:noAutofit/>
          </a:bodyPr>
          <a:lstStyle/>
          <a:p>
            <a:pPr marL="0" lvl="0" indent="0" algn="ctr" rtl="0">
              <a:lnSpc>
                <a:spcPct val="150000"/>
              </a:lnSpc>
              <a:spcBef>
                <a:spcPts val="0"/>
              </a:spcBef>
              <a:spcAft>
                <a:spcPts val="0"/>
              </a:spcAft>
              <a:buNone/>
            </a:pPr>
            <a:r>
              <a:rPr lang="en-GB" sz="1800" b="1" dirty="0">
                <a:solidFill>
                  <a:schemeClr val="tx1"/>
                </a:solidFill>
                <a:latin typeface="Times New Roman"/>
                <a:ea typeface="Times New Roman"/>
                <a:cs typeface="Times New Roman"/>
                <a:sym typeface="Times New Roman"/>
              </a:rPr>
              <a:t> REFERENCE LIST</a:t>
            </a:r>
            <a:endParaRPr sz="1800" b="1" dirty="0">
              <a:solidFill>
                <a:schemeClr val="tx1"/>
              </a:solidFill>
              <a:latin typeface="Times New Roman"/>
              <a:ea typeface="Times New Roman"/>
              <a:cs typeface="Times New Roman"/>
              <a:sym typeface="Times New Roman"/>
            </a:endParaRPr>
          </a:p>
          <a:p>
            <a:pPr marL="0" lvl="0" indent="0" algn="ctr" rtl="0">
              <a:spcBef>
                <a:spcPts val="0"/>
              </a:spcBef>
              <a:spcAft>
                <a:spcPts val="0"/>
              </a:spcAft>
              <a:buNone/>
            </a:pPr>
            <a:endParaRPr sz="2000" dirty="0"/>
          </a:p>
        </p:txBody>
      </p:sp>
      <p:sp>
        <p:nvSpPr>
          <p:cNvPr id="103" name="Google Shape;103;p20"/>
          <p:cNvSpPr txBox="1">
            <a:spLocks noGrp="1"/>
          </p:cNvSpPr>
          <p:nvPr>
            <p:ph type="body" idx="1"/>
          </p:nvPr>
        </p:nvSpPr>
        <p:spPr>
          <a:xfrm>
            <a:off x="147750" y="584908"/>
            <a:ext cx="8836500" cy="4100108"/>
          </a:xfrm>
          <a:prstGeom prst="rect">
            <a:avLst/>
          </a:prstGeom>
          <a:solidFill>
            <a:schemeClr val="bg1">
              <a:lumMod val="95000"/>
            </a:schemeClr>
          </a:solidFill>
        </p:spPr>
        <p:txBody>
          <a:bodyPr spcFirstLastPara="1" wrap="square" lIns="91425" tIns="91425" rIns="91425" bIns="91425" anchor="t" anchorCtr="0">
            <a:noAutofit/>
          </a:bodyPr>
          <a:lstStyle/>
          <a:p>
            <a:pPr marL="457200" lvl="0" indent="-317500" algn="just" rtl="0">
              <a:lnSpc>
                <a:spcPct val="150000"/>
              </a:lnSpc>
              <a:spcBef>
                <a:spcPts val="1200"/>
              </a:spcBef>
              <a:spcAft>
                <a:spcPts val="0"/>
              </a:spcAft>
              <a:buSzPts val="1400"/>
              <a:buFont typeface="Times New Roman"/>
              <a:buChar char="●"/>
            </a:pPr>
            <a:r>
              <a:rPr lang="en-GB" sz="1400" dirty="0">
                <a:solidFill>
                  <a:srgbClr val="000000"/>
                </a:solidFill>
                <a:latin typeface="Times New Roman"/>
                <a:ea typeface="Times New Roman"/>
                <a:cs typeface="Times New Roman"/>
                <a:sym typeface="Times New Roman"/>
              </a:rPr>
              <a:t>Nightingale, J., Sevens, T., </a:t>
            </a:r>
            <a:r>
              <a:rPr lang="en-GB" sz="1400" dirty="0" err="1">
                <a:solidFill>
                  <a:srgbClr val="000000"/>
                </a:solidFill>
                <a:latin typeface="Times New Roman"/>
                <a:ea typeface="Times New Roman"/>
                <a:cs typeface="Times New Roman"/>
                <a:sym typeface="Times New Roman"/>
              </a:rPr>
              <a:t>Appleyard</a:t>
            </a:r>
            <a:r>
              <a:rPr lang="en-GB" sz="1400" dirty="0">
                <a:solidFill>
                  <a:srgbClr val="000000"/>
                </a:solidFill>
                <a:latin typeface="Times New Roman"/>
                <a:ea typeface="Times New Roman"/>
                <a:cs typeface="Times New Roman"/>
                <a:sym typeface="Times New Roman"/>
              </a:rPr>
              <a:t>, R., Campbell, S. and Burton, M. (2023) ‘Retention of radiographers in the NHS: Influencing factors across the career trajectory’, </a:t>
            </a:r>
            <a:r>
              <a:rPr lang="en-GB" sz="1400" i="1" dirty="0">
                <a:solidFill>
                  <a:srgbClr val="000000"/>
                </a:solidFill>
                <a:latin typeface="Times New Roman"/>
                <a:ea typeface="Times New Roman"/>
                <a:cs typeface="Times New Roman"/>
                <a:sym typeface="Times New Roman"/>
              </a:rPr>
              <a:t>Radiography</a:t>
            </a:r>
            <a:r>
              <a:rPr lang="en-GB" sz="1400" dirty="0">
                <a:solidFill>
                  <a:srgbClr val="000000"/>
                </a:solidFill>
                <a:latin typeface="Times New Roman"/>
                <a:ea typeface="Times New Roman"/>
                <a:cs typeface="Times New Roman"/>
                <a:sym typeface="Times New Roman"/>
              </a:rPr>
              <a:t>, 29(1), pp. 76–83. Available at:</a:t>
            </a:r>
            <a:r>
              <a:rPr lang="en-GB" sz="1400" dirty="0">
                <a:solidFill>
                  <a:srgbClr val="000000"/>
                </a:solidFill>
                <a:uFill>
                  <a:noFill/>
                </a:uFill>
                <a:latin typeface="Times New Roman"/>
                <a:ea typeface="Times New Roman"/>
                <a:cs typeface="Times New Roman"/>
                <a:sym typeface="Times New Roman"/>
                <a:hlinkClick r:id="rId3">
                  <a:extLst>
                    <a:ext uri="{A12FA001-AC4F-418D-AE19-62706E023703}">
                      <ahyp:hlinkClr xmlns:ahyp="http://schemas.microsoft.com/office/drawing/2018/hyperlinkcolor" val="tx"/>
                    </a:ext>
                  </a:extLst>
                </a:hlinkClick>
              </a:rPr>
              <a:t> </a:t>
            </a:r>
            <a:r>
              <a:rPr lang="en-GB" sz="1400" dirty="0">
                <a:solidFill>
                  <a:schemeClr val="hlink"/>
                </a:solidFill>
                <a:uFill>
                  <a:noFill/>
                </a:uFill>
                <a:latin typeface="Times New Roman"/>
                <a:ea typeface="Times New Roman"/>
                <a:cs typeface="Times New Roman"/>
                <a:sym typeface="Times New Roman"/>
                <a:hlinkClick r:id="rId3"/>
              </a:rPr>
              <a:t>https://doi.org/10.1016/j.radi.2022.10.003</a:t>
            </a:r>
            <a:r>
              <a:rPr lang="en-GB" sz="1400" dirty="0">
                <a:solidFill>
                  <a:srgbClr val="000000"/>
                </a:solidFill>
                <a:latin typeface="Times New Roman"/>
                <a:ea typeface="Times New Roman"/>
                <a:cs typeface="Times New Roman"/>
                <a:sym typeface="Times New Roman"/>
              </a:rPr>
              <a:t>.</a:t>
            </a:r>
            <a:endParaRPr sz="1400" dirty="0">
              <a:solidFill>
                <a:srgbClr val="000000"/>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SzPts val="1400"/>
              <a:buFont typeface="Times New Roman"/>
              <a:buChar char="●"/>
            </a:pPr>
            <a:r>
              <a:rPr lang="en-GB" sz="1400" dirty="0">
                <a:solidFill>
                  <a:srgbClr val="000000"/>
                </a:solidFill>
                <a:latin typeface="Times New Roman"/>
                <a:ea typeface="Times New Roman"/>
                <a:cs typeface="Times New Roman"/>
                <a:sym typeface="Times New Roman"/>
              </a:rPr>
              <a:t>Rogers, L., De </a:t>
            </a:r>
            <a:r>
              <a:rPr lang="en-GB" sz="1400" dirty="0" err="1">
                <a:solidFill>
                  <a:srgbClr val="000000"/>
                </a:solidFill>
                <a:latin typeface="Times New Roman"/>
                <a:ea typeface="Times New Roman"/>
                <a:cs typeface="Times New Roman"/>
                <a:sym typeface="Times New Roman"/>
              </a:rPr>
              <a:t>Brún</a:t>
            </a:r>
            <a:r>
              <a:rPr lang="en-GB" sz="1400" dirty="0">
                <a:solidFill>
                  <a:srgbClr val="000000"/>
                </a:solidFill>
                <a:latin typeface="Times New Roman"/>
                <a:ea typeface="Times New Roman"/>
                <a:cs typeface="Times New Roman"/>
                <a:sym typeface="Times New Roman"/>
              </a:rPr>
              <a:t>, A. and McAuliffe, E. (2023) ‘Exploring Healthcare Staff Narratives to Gain an in-depth Understanding of Changing Multidisciplinary Team Power Dynamics during the COVID-19 Pandemic’, </a:t>
            </a:r>
            <a:r>
              <a:rPr lang="en-GB" sz="1400" i="1" dirty="0">
                <a:solidFill>
                  <a:srgbClr val="000000"/>
                </a:solidFill>
                <a:latin typeface="Times New Roman"/>
                <a:ea typeface="Times New Roman"/>
                <a:cs typeface="Times New Roman"/>
                <a:sym typeface="Times New Roman"/>
              </a:rPr>
              <a:t>BMC Health Services Research</a:t>
            </a:r>
            <a:r>
              <a:rPr lang="en-GB" sz="1400" dirty="0">
                <a:solidFill>
                  <a:srgbClr val="000000"/>
                </a:solidFill>
                <a:latin typeface="Times New Roman"/>
                <a:ea typeface="Times New Roman"/>
                <a:cs typeface="Times New Roman"/>
                <a:sym typeface="Times New Roman"/>
              </a:rPr>
              <a:t>, 23(1). Available at:</a:t>
            </a:r>
            <a:r>
              <a:rPr lang="en-GB" sz="1400" dirty="0">
                <a:solidFill>
                  <a:srgbClr val="000000"/>
                </a:solidFill>
                <a:uFill>
                  <a:noFill/>
                </a:uFill>
                <a:latin typeface="Times New Roman"/>
                <a:ea typeface="Times New Roman"/>
                <a:cs typeface="Times New Roman"/>
                <a:sym typeface="Times New Roman"/>
                <a:hlinkClick r:id="rId4">
                  <a:extLst>
                    <a:ext uri="{A12FA001-AC4F-418D-AE19-62706E023703}">
                      <ahyp:hlinkClr xmlns:ahyp="http://schemas.microsoft.com/office/drawing/2018/hyperlinkcolor" val="tx"/>
                    </a:ext>
                  </a:extLst>
                </a:hlinkClick>
              </a:rPr>
              <a:t> </a:t>
            </a:r>
            <a:r>
              <a:rPr lang="en-GB" sz="1400" dirty="0">
                <a:solidFill>
                  <a:schemeClr val="hlink"/>
                </a:solidFill>
                <a:uFill>
                  <a:noFill/>
                </a:uFill>
                <a:latin typeface="Times New Roman"/>
                <a:ea typeface="Times New Roman"/>
                <a:cs typeface="Times New Roman"/>
                <a:sym typeface="Times New Roman"/>
                <a:hlinkClick r:id="rId4"/>
              </a:rPr>
              <a:t>https://bmchealthservres.biomedcentral.com/articles/10.1186/s12913-023-09406-7</a:t>
            </a:r>
            <a:r>
              <a:rPr lang="en-GB" sz="1400" dirty="0">
                <a:solidFill>
                  <a:srgbClr val="000000"/>
                </a:solidFill>
                <a:latin typeface="Times New Roman"/>
                <a:ea typeface="Times New Roman"/>
                <a:cs typeface="Times New Roman"/>
                <a:sym typeface="Times New Roman"/>
              </a:rPr>
              <a:t>.</a:t>
            </a:r>
            <a:endParaRPr sz="1400" dirty="0">
              <a:solidFill>
                <a:srgbClr val="000000"/>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SzPts val="1400"/>
              <a:buFont typeface="Times New Roman"/>
              <a:buChar char="●"/>
            </a:pPr>
            <a:r>
              <a:rPr lang="en-GB" sz="1400" dirty="0">
                <a:solidFill>
                  <a:srgbClr val="000000"/>
                </a:solidFill>
                <a:latin typeface="Times New Roman"/>
                <a:ea typeface="Times New Roman"/>
                <a:cs typeface="Times New Roman"/>
                <a:sym typeface="Times New Roman"/>
              </a:rPr>
              <a:t>Sandars, J., Jenkins, L., Church, H., Patel, R., </a:t>
            </a:r>
            <a:r>
              <a:rPr lang="en-GB" sz="1400" dirty="0" err="1">
                <a:solidFill>
                  <a:srgbClr val="000000"/>
                </a:solidFill>
                <a:latin typeface="Times New Roman"/>
                <a:ea typeface="Times New Roman"/>
                <a:cs typeface="Times New Roman"/>
                <a:sym typeface="Times New Roman"/>
              </a:rPr>
              <a:t>Rumbold</a:t>
            </a:r>
            <a:r>
              <a:rPr lang="en-GB" sz="1400" dirty="0">
                <a:solidFill>
                  <a:srgbClr val="000000"/>
                </a:solidFill>
                <a:latin typeface="Times New Roman"/>
                <a:ea typeface="Times New Roman"/>
                <a:cs typeface="Times New Roman"/>
                <a:sym typeface="Times New Roman"/>
              </a:rPr>
              <a:t>, J., </a:t>
            </a:r>
            <a:r>
              <a:rPr lang="en-GB" sz="1400" dirty="0" err="1">
                <a:solidFill>
                  <a:srgbClr val="000000"/>
                </a:solidFill>
                <a:latin typeface="Times New Roman"/>
                <a:ea typeface="Times New Roman"/>
                <a:cs typeface="Times New Roman"/>
                <a:sym typeface="Times New Roman"/>
              </a:rPr>
              <a:t>Maden</a:t>
            </a:r>
            <a:r>
              <a:rPr lang="en-GB" sz="1400" dirty="0">
                <a:solidFill>
                  <a:srgbClr val="000000"/>
                </a:solidFill>
                <a:latin typeface="Times New Roman"/>
                <a:ea typeface="Times New Roman"/>
                <a:cs typeface="Times New Roman"/>
                <a:sym typeface="Times New Roman"/>
              </a:rPr>
              <a:t>, M., Patel, M., </a:t>
            </a:r>
            <a:r>
              <a:rPr lang="en-GB" sz="1400" dirty="0" err="1">
                <a:solidFill>
                  <a:srgbClr val="000000"/>
                </a:solidFill>
                <a:latin typeface="Times New Roman"/>
                <a:ea typeface="Times New Roman"/>
                <a:cs typeface="Times New Roman"/>
                <a:sym typeface="Times New Roman"/>
              </a:rPr>
              <a:t>Henshaw</a:t>
            </a:r>
            <a:r>
              <a:rPr lang="en-GB" sz="1400" dirty="0">
                <a:solidFill>
                  <a:srgbClr val="000000"/>
                </a:solidFill>
                <a:latin typeface="Times New Roman"/>
                <a:ea typeface="Times New Roman"/>
                <a:cs typeface="Times New Roman"/>
                <a:sym typeface="Times New Roman"/>
              </a:rPr>
              <a:t>, K. and Brown, J. (2021) ‘Applying sport psychology in health professions education: A systematic review of performance mental skills training’, </a:t>
            </a:r>
            <a:r>
              <a:rPr lang="en-GB" sz="1400" i="1" dirty="0">
                <a:solidFill>
                  <a:srgbClr val="000000"/>
                </a:solidFill>
                <a:latin typeface="Times New Roman"/>
                <a:ea typeface="Times New Roman"/>
                <a:cs typeface="Times New Roman"/>
                <a:sym typeface="Times New Roman"/>
              </a:rPr>
              <a:t>Medical Teacher</a:t>
            </a:r>
            <a:r>
              <a:rPr lang="en-GB" sz="1400" dirty="0">
                <a:solidFill>
                  <a:srgbClr val="000000"/>
                </a:solidFill>
                <a:latin typeface="Times New Roman"/>
                <a:ea typeface="Times New Roman"/>
                <a:cs typeface="Times New Roman"/>
                <a:sym typeface="Times New Roman"/>
              </a:rPr>
              <a:t>, 44(1), pp. 1–8. Available at:</a:t>
            </a:r>
            <a:r>
              <a:rPr lang="en-GB" sz="1400" dirty="0">
                <a:solidFill>
                  <a:srgbClr val="000000"/>
                </a:solidFill>
                <a:uFill>
                  <a:noFill/>
                </a:uFill>
                <a:latin typeface="Times New Roman"/>
                <a:ea typeface="Times New Roman"/>
                <a:cs typeface="Times New Roman"/>
                <a:sym typeface="Times New Roman"/>
                <a:hlinkClick r:id="rId5">
                  <a:extLst>
                    <a:ext uri="{A12FA001-AC4F-418D-AE19-62706E023703}">
                      <ahyp:hlinkClr xmlns:ahyp="http://schemas.microsoft.com/office/drawing/2018/hyperlinkcolor" val="tx"/>
                    </a:ext>
                  </a:extLst>
                </a:hlinkClick>
              </a:rPr>
              <a:t> </a:t>
            </a:r>
            <a:r>
              <a:rPr lang="en-GB" sz="1400" dirty="0">
                <a:solidFill>
                  <a:schemeClr val="hlink"/>
                </a:solidFill>
                <a:uFill>
                  <a:noFill/>
                </a:uFill>
                <a:latin typeface="Times New Roman"/>
                <a:ea typeface="Times New Roman"/>
                <a:cs typeface="Times New Roman"/>
                <a:sym typeface="Times New Roman"/>
                <a:hlinkClick r:id="rId5"/>
              </a:rPr>
              <a:t>https://doi.org/10.1080/0142159x.2021.1966403</a:t>
            </a:r>
            <a:r>
              <a:rPr lang="en-GB" sz="1400" dirty="0">
                <a:solidFill>
                  <a:srgbClr val="000000"/>
                </a:solidFill>
                <a:latin typeface="Times New Roman"/>
                <a:ea typeface="Times New Roman"/>
                <a:cs typeface="Times New Roman"/>
                <a:sym typeface="Times New Roman"/>
              </a:rPr>
              <a:t>.</a:t>
            </a:r>
            <a:endParaRPr sz="1400" dirty="0">
              <a:solidFill>
                <a:srgbClr val="000000"/>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SzPts val="1400"/>
              <a:buFont typeface="Times New Roman"/>
              <a:buChar char="●"/>
            </a:pPr>
            <a:r>
              <a:rPr lang="en-GB" sz="1400" dirty="0" err="1">
                <a:solidFill>
                  <a:srgbClr val="000000"/>
                </a:solidFill>
                <a:latin typeface="Times New Roman"/>
                <a:ea typeface="Times New Roman"/>
                <a:cs typeface="Times New Roman"/>
                <a:sym typeface="Times New Roman"/>
              </a:rPr>
              <a:t>Sanmas</a:t>
            </a:r>
            <a:r>
              <a:rPr lang="en-GB" sz="1400" dirty="0">
                <a:solidFill>
                  <a:srgbClr val="000000"/>
                </a:solidFill>
                <a:latin typeface="Times New Roman"/>
                <a:ea typeface="Times New Roman"/>
                <a:cs typeface="Times New Roman"/>
                <a:sym typeface="Times New Roman"/>
              </a:rPr>
              <a:t>, M., </a:t>
            </a:r>
            <a:r>
              <a:rPr lang="en-GB" sz="1400" dirty="0" err="1">
                <a:solidFill>
                  <a:srgbClr val="000000"/>
                </a:solidFill>
                <a:latin typeface="Times New Roman"/>
                <a:ea typeface="Times New Roman"/>
                <a:cs typeface="Times New Roman"/>
                <a:sym typeface="Times New Roman"/>
              </a:rPr>
              <a:t>Qadir</a:t>
            </a:r>
            <a:r>
              <a:rPr lang="en-GB" sz="1400" dirty="0">
                <a:solidFill>
                  <a:srgbClr val="000000"/>
                </a:solidFill>
                <a:latin typeface="Times New Roman"/>
                <a:ea typeface="Times New Roman"/>
                <a:cs typeface="Times New Roman"/>
                <a:sym typeface="Times New Roman"/>
              </a:rPr>
              <a:t>, A., </a:t>
            </a:r>
            <a:r>
              <a:rPr lang="en-GB" sz="1400" dirty="0" err="1">
                <a:solidFill>
                  <a:srgbClr val="000000"/>
                </a:solidFill>
                <a:latin typeface="Times New Roman"/>
                <a:ea typeface="Times New Roman"/>
                <a:cs typeface="Times New Roman"/>
                <a:sym typeface="Times New Roman"/>
              </a:rPr>
              <a:t>Nahria</a:t>
            </a:r>
            <a:r>
              <a:rPr lang="en-GB" sz="1400" dirty="0">
                <a:solidFill>
                  <a:srgbClr val="000000"/>
                </a:solidFill>
                <a:latin typeface="Times New Roman"/>
                <a:ea typeface="Times New Roman"/>
                <a:cs typeface="Times New Roman"/>
                <a:sym typeface="Times New Roman"/>
              </a:rPr>
              <a:t>, N. and </a:t>
            </a:r>
            <a:r>
              <a:rPr lang="en-GB" sz="1400" dirty="0" err="1">
                <a:solidFill>
                  <a:srgbClr val="000000"/>
                </a:solidFill>
                <a:latin typeface="Times New Roman"/>
                <a:ea typeface="Times New Roman"/>
                <a:cs typeface="Times New Roman"/>
                <a:sym typeface="Times New Roman"/>
              </a:rPr>
              <a:t>Laili</a:t>
            </a:r>
            <a:r>
              <a:rPr lang="en-GB" sz="1400" dirty="0">
                <a:solidFill>
                  <a:srgbClr val="000000"/>
                </a:solidFill>
                <a:latin typeface="Times New Roman"/>
                <a:ea typeface="Times New Roman"/>
                <a:cs typeface="Times New Roman"/>
                <a:sym typeface="Times New Roman"/>
              </a:rPr>
              <a:t>, I. (2023) ‘The Role of Interpersonal Communication in Enhancing Teamwork Effectiveness in the Digital Era’, </a:t>
            </a:r>
            <a:r>
              <a:rPr lang="en-GB" sz="1400" i="1" dirty="0">
                <a:solidFill>
                  <a:srgbClr val="000000"/>
                </a:solidFill>
                <a:latin typeface="Times New Roman"/>
                <a:ea typeface="Times New Roman"/>
                <a:cs typeface="Times New Roman"/>
                <a:sym typeface="Times New Roman"/>
              </a:rPr>
              <a:t>LITERATUS</a:t>
            </a:r>
            <a:r>
              <a:rPr lang="en-GB" sz="1400" dirty="0">
                <a:solidFill>
                  <a:srgbClr val="000000"/>
                </a:solidFill>
                <a:latin typeface="Times New Roman"/>
                <a:ea typeface="Times New Roman"/>
                <a:cs typeface="Times New Roman"/>
                <a:sym typeface="Times New Roman"/>
              </a:rPr>
              <a:t>, 5(2). Available at:</a:t>
            </a:r>
            <a:r>
              <a:rPr lang="en-GB" sz="1400" dirty="0">
                <a:solidFill>
                  <a:srgbClr val="000000"/>
                </a:solidFill>
                <a:uFill>
                  <a:noFill/>
                </a:uFill>
                <a:latin typeface="Times New Roman"/>
                <a:ea typeface="Times New Roman"/>
                <a:cs typeface="Times New Roman"/>
                <a:sym typeface="Times New Roman"/>
                <a:hlinkClick r:id="rId6">
                  <a:extLst>
                    <a:ext uri="{A12FA001-AC4F-418D-AE19-62706E023703}">
                      <ahyp:hlinkClr xmlns:ahyp="http://schemas.microsoft.com/office/drawing/2018/hyperlinkcolor" val="tx"/>
                    </a:ext>
                  </a:extLst>
                </a:hlinkClick>
              </a:rPr>
              <a:t> </a:t>
            </a:r>
            <a:r>
              <a:rPr lang="en-GB" sz="1400" dirty="0">
                <a:solidFill>
                  <a:schemeClr val="hlink"/>
                </a:solidFill>
                <a:uFill>
                  <a:noFill/>
                </a:uFill>
                <a:latin typeface="Times New Roman"/>
                <a:ea typeface="Times New Roman"/>
                <a:cs typeface="Times New Roman"/>
                <a:sym typeface="Times New Roman"/>
                <a:hlinkClick r:id="rId6"/>
              </a:rPr>
              <a:t>https://doi.org/10.37010/lit.v5i2.1503</a:t>
            </a:r>
            <a:r>
              <a:rPr lang="en-GB" sz="1400" dirty="0">
                <a:solidFill>
                  <a:srgbClr val="000000"/>
                </a:solidFill>
                <a:latin typeface="Times New Roman"/>
                <a:ea typeface="Times New Roman"/>
                <a:cs typeface="Times New Roman"/>
                <a:sym typeface="Times New Roman"/>
              </a:rPr>
              <a:t>.</a:t>
            </a:r>
            <a:endParaRPr sz="1400" dirty="0">
              <a:solidFill>
                <a:srgbClr val="000000"/>
              </a:solidFill>
              <a:latin typeface="Times New Roman"/>
              <a:ea typeface="Times New Roman"/>
              <a:cs typeface="Times New Roman"/>
              <a:sym typeface="Times New Roman"/>
            </a:endParaRPr>
          </a:p>
        </p:txBody>
      </p:sp>
    </p:spTree>
  </p:cSld>
  <p:clrMapOvr>
    <a:masterClrMapping/>
  </p:clrMapOvr>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Retrospect</Template>
  <TotalTime>153</TotalTime>
  <Words>891</Words>
  <Application>Microsoft Macintosh PowerPoint</Application>
  <PresentationFormat>On-screen Show (16:9)</PresentationFormat>
  <Paragraphs>47</Paragraphs>
  <Slides>8</Slides>
  <Notes>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Arial</vt:lpstr>
      <vt:lpstr>Calibri</vt:lpstr>
      <vt:lpstr>Calibri Light</vt:lpstr>
      <vt:lpstr>Times New Roman</vt:lpstr>
      <vt:lpstr>Retrospect</vt:lpstr>
      <vt:lpstr>PowerPoint Presentation</vt:lpstr>
      <vt:lpstr>INTRODUCTION</vt:lpstr>
      <vt:lpstr>SWOT ANALYSIS - STRENGTH </vt:lpstr>
      <vt:lpstr>SWOT ANALYSIS - WEAKNESSES </vt:lpstr>
      <vt:lpstr>SWOT ANALYSIS - OPPORTUNITIES</vt:lpstr>
      <vt:lpstr>SWOT ANALYSIS - THREATS</vt:lpstr>
      <vt:lpstr>CONCLUSION </vt:lpstr>
      <vt:lpstr> 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Destiny Bishweka</cp:lastModifiedBy>
  <cp:revision>13</cp:revision>
  <dcterms:modified xsi:type="dcterms:W3CDTF">2025-10-16T22:18:45Z</dcterms:modified>
</cp:coreProperties>
</file>