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046" autoAdjust="0"/>
  </p:normalViewPr>
  <p:slideViewPr>
    <p:cSldViewPr snapToGrid="0">
      <p:cViewPr varScale="1">
        <p:scale>
          <a:sx n="58" d="100"/>
          <a:sy n="58" d="100"/>
        </p:scale>
        <p:origin x="1646"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6662A7-BA96-4FF6-B679-7136F5707B82}" type="datetimeFigureOut">
              <a:rPr lang="en-GB" smtClean="0"/>
              <a:t>02/03/2026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736CFE-A813-44CC-9F72-30B0A58C85E0}" type="slidenum">
              <a:rPr lang="en-GB" smtClean="0"/>
              <a:t>‹#›</a:t>
            </a:fld>
            <a:endParaRPr lang="en-GB"/>
          </a:p>
        </p:txBody>
      </p:sp>
    </p:spTree>
    <p:extLst>
      <p:ext uri="{BB962C8B-B14F-4D97-AF65-F5344CB8AC3E}">
        <p14:creationId xmlns:p14="http://schemas.microsoft.com/office/powerpoint/2010/main" val="1740886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things to operate successfully, people in an organization and its groups need to be able to talk to each other and work together. A team is a collection of people that work together to achieve a similar objective, with each person taking turns being in charge of making it happen (Tannenbaum and Salas, 2021). People need to do more than simply work together to be a high-performing team. They also need to trust one other, share duties, and know exactly what each individual is supposed to perform. People may share information, ideas, and meaning via speech, writing, and body language (Robbins and Judge, 2017). When communication isn't excellent, the team has a tougher time working together and there are more times when people don't understand each other. </a:t>
            </a:r>
            <a:br>
              <a:rPr lang="en-GB" dirty="0"/>
            </a:br>
            <a:r>
              <a:rPr lang="en-GB" dirty="0"/>
              <a:t>As teams grow, they go through many phases, from getting to know each other to being the best they can be as a group (Tuckman, 1965). Our crew has gone through a change like this before. At first, we were nervous and had new members. We are now closer, know what each person's role is, and operate better as a team. Using academic models like team development theory and communication frameworks helped us understand more about what we could achieve and what difficulties we would have to cope with. We will speak about what we know about teams that function successfully together in this lecture. We may be able to work together better and make better career choices in the future with this knowledge.</a:t>
            </a:r>
          </a:p>
        </p:txBody>
      </p:sp>
      <p:sp>
        <p:nvSpPr>
          <p:cNvPr id="4" name="Slide Number Placeholder 3"/>
          <p:cNvSpPr>
            <a:spLocks noGrp="1"/>
          </p:cNvSpPr>
          <p:nvPr>
            <p:ph type="sldNum" sz="quarter" idx="5"/>
          </p:nvPr>
        </p:nvSpPr>
        <p:spPr/>
        <p:txBody>
          <a:bodyPr/>
          <a:lstStyle/>
          <a:p>
            <a:fld id="{B9736CFE-A813-44CC-9F72-30B0A58C85E0}" type="slidenum">
              <a:rPr lang="en-GB" smtClean="0"/>
              <a:t>2</a:t>
            </a:fld>
            <a:endParaRPr lang="en-GB"/>
          </a:p>
        </p:txBody>
      </p:sp>
    </p:spTree>
    <p:extLst>
      <p:ext uri="{BB962C8B-B14F-4D97-AF65-F5344CB8AC3E}">
        <p14:creationId xmlns:p14="http://schemas.microsoft.com/office/powerpoint/2010/main" val="13462028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A2841-E46B-5EC4-9EED-72CDBF79DAD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FA92EEA-3189-A8E4-85A6-ABD796C75B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79461DB-0A67-9368-84B9-021DC767655D}"/>
              </a:ext>
            </a:extLst>
          </p:cNvPr>
          <p:cNvSpPr>
            <a:spLocks noGrp="1"/>
          </p:cNvSpPr>
          <p:nvPr>
            <p:ph type="dt" sz="half" idx="10"/>
          </p:nvPr>
        </p:nvSpPr>
        <p:spPr/>
        <p:txBody>
          <a:bodyPr/>
          <a:lstStyle/>
          <a:p>
            <a:fld id="{844A89EF-BE96-4CEF-B5E2-CD2C085DFC4C}" type="datetimeFigureOut">
              <a:rPr lang="en-GB" smtClean="0"/>
              <a:t>02/03/2026</a:t>
            </a:fld>
            <a:endParaRPr lang="en-GB"/>
          </a:p>
        </p:txBody>
      </p:sp>
      <p:sp>
        <p:nvSpPr>
          <p:cNvPr id="5" name="Footer Placeholder 4">
            <a:extLst>
              <a:ext uri="{FF2B5EF4-FFF2-40B4-BE49-F238E27FC236}">
                <a16:creationId xmlns:a16="http://schemas.microsoft.com/office/drawing/2014/main" id="{BA5A65F2-9FD7-E116-3469-0CC0DB6DA0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E8B049-F80D-7B9D-9191-3C5F3980D15E}"/>
              </a:ext>
            </a:extLst>
          </p:cNvPr>
          <p:cNvSpPr>
            <a:spLocks noGrp="1"/>
          </p:cNvSpPr>
          <p:nvPr>
            <p:ph type="sldNum" sz="quarter" idx="12"/>
          </p:nvPr>
        </p:nvSpPr>
        <p:spPr/>
        <p:txBody>
          <a:bodyPr/>
          <a:lstStyle/>
          <a:p>
            <a:fld id="{1F4CF6A7-4B2B-414A-8660-C08EFD8475DF}" type="slidenum">
              <a:rPr lang="en-GB" smtClean="0"/>
              <a:t>‹#›</a:t>
            </a:fld>
            <a:endParaRPr lang="en-GB"/>
          </a:p>
        </p:txBody>
      </p:sp>
    </p:spTree>
    <p:extLst>
      <p:ext uri="{BB962C8B-B14F-4D97-AF65-F5344CB8AC3E}">
        <p14:creationId xmlns:p14="http://schemas.microsoft.com/office/powerpoint/2010/main" val="334847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8E2FB-13FE-7909-2404-101D7C15FD2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E5D412A-58A3-2D9F-C1C3-E2B94D27CCC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918FDAA-8DFE-C761-F273-BD711171C9B5}"/>
              </a:ext>
            </a:extLst>
          </p:cNvPr>
          <p:cNvSpPr>
            <a:spLocks noGrp="1"/>
          </p:cNvSpPr>
          <p:nvPr>
            <p:ph type="dt" sz="half" idx="10"/>
          </p:nvPr>
        </p:nvSpPr>
        <p:spPr/>
        <p:txBody>
          <a:bodyPr/>
          <a:lstStyle/>
          <a:p>
            <a:fld id="{844A89EF-BE96-4CEF-B5E2-CD2C085DFC4C}" type="datetimeFigureOut">
              <a:rPr lang="en-GB" smtClean="0"/>
              <a:t>02/03/2026</a:t>
            </a:fld>
            <a:endParaRPr lang="en-GB"/>
          </a:p>
        </p:txBody>
      </p:sp>
      <p:sp>
        <p:nvSpPr>
          <p:cNvPr id="5" name="Footer Placeholder 4">
            <a:extLst>
              <a:ext uri="{FF2B5EF4-FFF2-40B4-BE49-F238E27FC236}">
                <a16:creationId xmlns:a16="http://schemas.microsoft.com/office/drawing/2014/main" id="{DA9FA69D-36D8-8E45-DA59-D526776EA9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EB0A6A-E002-36F7-D99B-C1F6595FD7F4}"/>
              </a:ext>
            </a:extLst>
          </p:cNvPr>
          <p:cNvSpPr>
            <a:spLocks noGrp="1"/>
          </p:cNvSpPr>
          <p:nvPr>
            <p:ph type="sldNum" sz="quarter" idx="12"/>
          </p:nvPr>
        </p:nvSpPr>
        <p:spPr/>
        <p:txBody>
          <a:bodyPr/>
          <a:lstStyle/>
          <a:p>
            <a:fld id="{1F4CF6A7-4B2B-414A-8660-C08EFD8475DF}" type="slidenum">
              <a:rPr lang="en-GB" smtClean="0"/>
              <a:t>‹#›</a:t>
            </a:fld>
            <a:endParaRPr lang="en-GB"/>
          </a:p>
        </p:txBody>
      </p:sp>
    </p:spTree>
    <p:extLst>
      <p:ext uri="{BB962C8B-B14F-4D97-AF65-F5344CB8AC3E}">
        <p14:creationId xmlns:p14="http://schemas.microsoft.com/office/powerpoint/2010/main" val="1430167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588B-4F4D-E371-9C82-4F5EB51BBEE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C0EE841-1842-EF27-2109-CCD2C5610D8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7C9AD93-D220-6A86-9B74-B9C736869EED}"/>
              </a:ext>
            </a:extLst>
          </p:cNvPr>
          <p:cNvSpPr>
            <a:spLocks noGrp="1"/>
          </p:cNvSpPr>
          <p:nvPr>
            <p:ph type="dt" sz="half" idx="10"/>
          </p:nvPr>
        </p:nvSpPr>
        <p:spPr/>
        <p:txBody>
          <a:bodyPr/>
          <a:lstStyle/>
          <a:p>
            <a:fld id="{844A89EF-BE96-4CEF-B5E2-CD2C085DFC4C}" type="datetimeFigureOut">
              <a:rPr lang="en-GB" smtClean="0"/>
              <a:t>02/03/2026</a:t>
            </a:fld>
            <a:endParaRPr lang="en-GB"/>
          </a:p>
        </p:txBody>
      </p:sp>
      <p:sp>
        <p:nvSpPr>
          <p:cNvPr id="5" name="Footer Placeholder 4">
            <a:extLst>
              <a:ext uri="{FF2B5EF4-FFF2-40B4-BE49-F238E27FC236}">
                <a16:creationId xmlns:a16="http://schemas.microsoft.com/office/drawing/2014/main" id="{645D9C86-D9B5-3674-ECCD-05DD35D070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3EB1BD-518D-0D60-DAC5-87D652A25512}"/>
              </a:ext>
            </a:extLst>
          </p:cNvPr>
          <p:cNvSpPr>
            <a:spLocks noGrp="1"/>
          </p:cNvSpPr>
          <p:nvPr>
            <p:ph type="sldNum" sz="quarter" idx="12"/>
          </p:nvPr>
        </p:nvSpPr>
        <p:spPr/>
        <p:txBody>
          <a:bodyPr/>
          <a:lstStyle/>
          <a:p>
            <a:fld id="{1F4CF6A7-4B2B-414A-8660-C08EFD8475DF}" type="slidenum">
              <a:rPr lang="en-GB" smtClean="0"/>
              <a:t>‹#›</a:t>
            </a:fld>
            <a:endParaRPr lang="en-GB"/>
          </a:p>
        </p:txBody>
      </p:sp>
    </p:spTree>
    <p:extLst>
      <p:ext uri="{BB962C8B-B14F-4D97-AF65-F5344CB8AC3E}">
        <p14:creationId xmlns:p14="http://schemas.microsoft.com/office/powerpoint/2010/main" val="30136958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5E4F4-5602-F9E1-24E7-DB59E283C4E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539DD5A-166B-88C8-4C5E-2E46C5CB59A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1E68FE1-4C2A-F2AA-F5D7-92E43054129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C262FB7-5E09-929A-CA9B-BA7363F2ADBB}"/>
              </a:ext>
            </a:extLst>
          </p:cNvPr>
          <p:cNvSpPr>
            <a:spLocks noGrp="1"/>
          </p:cNvSpPr>
          <p:nvPr>
            <p:ph type="dt" sz="half" idx="10"/>
          </p:nvPr>
        </p:nvSpPr>
        <p:spPr/>
        <p:txBody>
          <a:bodyPr/>
          <a:lstStyle/>
          <a:p>
            <a:fld id="{844A89EF-BE96-4CEF-B5E2-CD2C085DFC4C}" type="datetimeFigureOut">
              <a:rPr lang="en-GB" smtClean="0"/>
              <a:t>02/03/2026</a:t>
            </a:fld>
            <a:endParaRPr lang="en-GB"/>
          </a:p>
        </p:txBody>
      </p:sp>
      <p:sp>
        <p:nvSpPr>
          <p:cNvPr id="6" name="Footer Placeholder 5">
            <a:extLst>
              <a:ext uri="{FF2B5EF4-FFF2-40B4-BE49-F238E27FC236}">
                <a16:creationId xmlns:a16="http://schemas.microsoft.com/office/drawing/2014/main" id="{83DE37DA-2236-FFB2-207E-1339B9A930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F9FB66-6B50-3B98-48C2-CC2BBB911069}"/>
              </a:ext>
            </a:extLst>
          </p:cNvPr>
          <p:cNvSpPr>
            <a:spLocks noGrp="1"/>
          </p:cNvSpPr>
          <p:nvPr>
            <p:ph type="sldNum" sz="quarter" idx="12"/>
          </p:nvPr>
        </p:nvSpPr>
        <p:spPr/>
        <p:txBody>
          <a:bodyPr/>
          <a:lstStyle/>
          <a:p>
            <a:fld id="{1F4CF6A7-4B2B-414A-8660-C08EFD8475DF}" type="slidenum">
              <a:rPr lang="en-GB" smtClean="0"/>
              <a:t>‹#›</a:t>
            </a:fld>
            <a:endParaRPr lang="en-GB"/>
          </a:p>
        </p:txBody>
      </p:sp>
    </p:spTree>
    <p:extLst>
      <p:ext uri="{BB962C8B-B14F-4D97-AF65-F5344CB8AC3E}">
        <p14:creationId xmlns:p14="http://schemas.microsoft.com/office/powerpoint/2010/main" val="2378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CA28B-DDA6-9324-ABF6-F90F44821BF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FFAEB70-C63D-349B-037B-003528B6C7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2550D2C-0533-1798-BA01-A826F9D2EEF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84B5299-7DDC-F9B9-8058-BA049162B8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E1BBAF5-F83B-EF88-4965-56A0BEDC308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E17E3B8-8E1A-BBBD-C176-6528E82CA690}"/>
              </a:ext>
            </a:extLst>
          </p:cNvPr>
          <p:cNvSpPr>
            <a:spLocks noGrp="1"/>
          </p:cNvSpPr>
          <p:nvPr>
            <p:ph type="dt" sz="half" idx="10"/>
          </p:nvPr>
        </p:nvSpPr>
        <p:spPr/>
        <p:txBody>
          <a:bodyPr/>
          <a:lstStyle/>
          <a:p>
            <a:fld id="{844A89EF-BE96-4CEF-B5E2-CD2C085DFC4C}" type="datetimeFigureOut">
              <a:rPr lang="en-GB" smtClean="0"/>
              <a:t>02/03/2026</a:t>
            </a:fld>
            <a:endParaRPr lang="en-GB"/>
          </a:p>
        </p:txBody>
      </p:sp>
      <p:sp>
        <p:nvSpPr>
          <p:cNvPr id="8" name="Footer Placeholder 7">
            <a:extLst>
              <a:ext uri="{FF2B5EF4-FFF2-40B4-BE49-F238E27FC236}">
                <a16:creationId xmlns:a16="http://schemas.microsoft.com/office/drawing/2014/main" id="{37849CD4-F008-06F6-BEA7-074327882F8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351772A-7162-AED3-0D84-6916AE2B2858}"/>
              </a:ext>
            </a:extLst>
          </p:cNvPr>
          <p:cNvSpPr>
            <a:spLocks noGrp="1"/>
          </p:cNvSpPr>
          <p:nvPr>
            <p:ph type="sldNum" sz="quarter" idx="12"/>
          </p:nvPr>
        </p:nvSpPr>
        <p:spPr/>
        <p:txBody>
          <a:bodyPr/>
          <a:lstStyle/>
          <a:p>
            <a:fld id="{1F4CF6A7-4B2B-414A-8660-C08EFD8475DF}" type="slidenum">
              <a:rPr lang="en-GB" smtClean="0"/>
              <a:t>‹#›</a:t>
            </a:fld>
            <a:endParaRPr lang="en-GB"/>
          </a:p>
        </p:txBody>
      </p:sp>
    </p:spTree>
    <p:extLst>
      <p:ext uri="{BB962C8B-B14F-4D97-AF65-F5344CB8AC3E}">
        <p14:creationId xmlns:p14="http://schemas.microsoft.com/office/powerpoint/2010/main" val="3817069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7253-F354-3759-13E5-46F7D9A8698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E732429-D8B8-ED5B-2674-B7F24C49DB81}"/>
              </a:ext>
            </a:extLst>
          </p:cNvPr>
          <p:cNvSpPr>
            <a:spLocks noGrp="1"/>
          </p:cNvSpPr>
          <p:nvPr>
            <p:ph type="dt" sz="half" idx="10"/>
          </p:nvPr>
        </p:nvSpPr>
        <p:spPr/>
        <p:txBody>
          <a:bodyPr/>
          <a:lstStyle/>
          <a:p>
            <a:fld id="{844A89EF-BE96-4CEF-B5E2-CD2C085DFC4C}" type="datetimeFigureOut">
              <a:rPr lang="en-GB" smtClean="0"/>
              <a:t>02/03/2026</a:t>
            </a:fld>
            <a:endParaRPr lang="en-GB"/>
          </a:p>
        </p:txBody>
      </p:sp>
      <p:sp>
        <p:nvSpPr>
          <p:cNvPr id="4" name="Footer Placeholder 3">
            <a:extLst>
              <a:ext uri="{FF2B5EF4-FFF2-40B4-BE49-F238E27FC236}">
                <a16:creationId xmlns:a16="http://schemas.microsoft.com/office/drawing/2014/main" id="{EF4D4A22-8D78-285F-6515-D1F014FEDD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C65F974-5F98-D621-1443-6485BB689383}"/>
              </a:ext>
            </a:extLst>
          </p:cNvPr>
          <p:cNvSpPr>
            <a:spLocks noGrp="1"/>
          </p:cNvSpPr>
          <p:nvPr>
            <p:ph type="sldNum" sz="quarter" idx="12"/>
          </p:nvPr>
        </p:nvSpPr>
        <p:spPr/>
        <p:txBody>
          <a:bodyPr/>
          <a:lstStyle/>
          <a:p>
            <a:fld id="{1F4CF6A7-4B2B-414A-8660-C08EFD8475DF}" type="slidenum">
              <a:rPr lang="en-GB" smtClean="0"/>
              <a:t>‹#›</a:t>
            </a:fld>
            <a:endParaRPr lang="en-GB"/>
          </a:p>
        </p:txBody>
      </p:sp>
    </p:spTree>
    <p:extLst>
      <p:ext uri="{BB962C8B-B14F-4D97-AF65-F5344CB8AC3E}">
        <p14:creationId xmlns:p14="http://schemas.microsoft.com/office/powerpoint/2010/main" val="203917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F0FDB1-5A6B-DF7D-D785-C4860E57844B}"/>
              </a:ext>
            </a:extLst>
          </p:cNvPr>
          <p:cNvSpPr>
            <a:spLocks noGrp="1"/>
          </p:cNvSpPr>
          <p:nvPr>
            <p:ph type="dt" sz="half" idx="10"/>
          </p:nvPr>
        </p:nvSpPr>
        <p:spPr/>
        <p:txBody>
          <a:bodyPr/>
          <a:lstStyle/>
          <a:p>
            <a:fld id="{844A89EF-BE96-4CEF-B5E2-CD2C085DFC4C}" type="datetimeFigureOut">
              <a:rPr lang="en-GB" smtClean="0"/>
              <a:t>02/03/2026</a:t>
            </a:fld>
            <a:endParaRPr lang="en-GB"/>
          </a:p>
        </p:txBody>
      </p:sp>
      <p:sp>
        <p:nvSpPr>
          <p:cNvPr id="3" name="Footer Placeholder 2">
            <a:extLst>
              <a:ext uri="{FF2B5EF4-FFF2-40B4-BE49-F238E27FC236}">
                <a16:creationId xmlns:a16="http://schemas.microsoft.com/office/drawing/2014/main" id="{31E1077E-08F4-E5B5-BA69-20B11E42EFF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B46F2D-316C-5BF3-AA94-A9822B7082AB}"/>
              </a:ext>
            </a:extLst>
          </p:cNvPr>
          <p:cNvSpPr>
            <a:spLocks noGrp="1"/>
          </p:cNvSpPr>
          <p:nvPr>
            <p:ph type="sldNum" sz="quarter" idx="12"/>
          </p:nvPr>
        </p:nvSpPr>
        <p:spPr/>
        <p:txBody>
          <a:bodyPr/>
          <a:lstStyle/>
          <a:p>
            <a:fld id="{1F4CF6A7-4B2B-414A-8660-C08EFD8475DF}" type="slidenum">
              <a:rPr lang="en-GB" smtClean="0"/>
              <a:t>‹#›</a:t>
            </a:fld>
            <a:endParaRPr lang="en-GB"/>
          </a:p>
        </p:txBody>
      </p:sp>
    </p:spTree>
    <p:extLst>
      <p:ext uri="{BB962C8B-B14F-4D97-AF65-F5344CB8AC3E}">
        <p14:creationId xmlns:p14="http://schemas.microsoft.com/office/powerpoint/2010/main" val="2972687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CE47F-D497-F467-FCC0-299EA25C9A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9790616-87DB-CAB9-42D8-33DE9A7B52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171C831-7362-5B3D-5847-9671F0F7E5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7B1F81-240E-8A48-63E4-5B39FDEAB125}"/>
              </a:ext>
            </a:extLst>
          </p:cNvPr>
          <p:cNvSpPr>
            <a:spLocks noGrp="1"/>
          </p:cNvSpPr>
          <p:nvPr>
            <p:ph type="dt" sz="half" idx="10"/>
          </p:nvPr>
        </p:nvSpPr>
        <p:spPr/>
        <p:txBody>
          <a:bodyPr/>
          <a:lstStyle/>
          <a:p>
            <a:fld id="{844A89EF-BE96-4CEF-B5E2-CD2C085DFC4C}" type="datetimeFigureOut">
              <a:rPr lang="en-GB" smtClean="0"/>
              <a:t>02/03/2026</a:t>
            </a:fld>
            <a:endParaRPr lang="en-GB"/>
          </a:p>
        </p:txBody>
      </p:sp>
      <p:sp>
        <p:nvSpPr>
          <p:cNvPr id="6" name="Footer Placeholder 5">
            <a:extLst>
              <a:ext uri="{FF2B5EF4-FFF2-40B4-BE49-F238E27FC236}">
                <a16:creationId xmlns:a16="http://schemas.microsoft.com/office/drawing/2014/main" id="{AF3EDE5D-66A9-1519-A015-80538B189A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6439FA-DD36-63B9-EEE1-41B16393021A}"/>
              </a:ext>
            </a:extLst>
          </p:cNvPr>
          <p:cNvSpPr>
            <a:spLocks noGrp="1"/>
          </p:cNvSpPr>
          <p:nvPr>
            <p:ph type="sldNum" sz="quarter" idx="12"/>
          </p:nvPr>
        </p:nvSpPr>
        <p:spPr/>
        <p:txBody>
          <a:bodyPr/>
          <a:lstStyle/>
          <a:p>
            <a:fld id="{1F4CF6A7-4B2B-414A-8660-C08EFD8475DF}" type="slidenum">
              <a:rPr lang="en-GB" smtClean="0"/>
              <a:t>‹#›</a:t>
            </a:fld>
            <a:endParaRPr lang="en-GB"/>
          </a:p>
        </p:txBody>
      </p:sp>
    </p:spTree>
    <p:extLst>
      <p:ext uri="{BB962C8B-B14F-4D97-AF65-F5344CB8AC3E}">
        <p14:creationId xmlns:p14="http://schemas.microsoft.com/office/powerpoint/2010/main" val="2077496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B4C65-D5E8-29CC-449B-C5B6346B024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4D1DEEA-50D0-54EA-0A89-C18028C7C9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86ADC82-6527-7249-DC4A-340D7D370C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EDC679D-2353-8E99-573C-ACA76AFE9898}"/>
              </a:ext>
            </a:extLst>
          </p:cNvPr>
          <p:cNvSpPr>
            <a:spLocks noGrp="1"/>
          </p:cNvSpPr>
          <p:nvPr>
            <p:ph type="dt" sz="half" idx="10"/>
          </p:nvPr>
        </p:nvSpPr>
        <p:spPr/>
        <p:txBody>
          <a:bodyPr/>
          <a:lstStyle/>
          <a:p>
            <a:fld id="{844A89EF-BE96-4CEF-B5E2-CD2C085DFC4C}" type="datetimeFigureOut">
              <a:rPr lang="en-GB" smtClean="0"/>
              <a:t>02/03/2026</a:t>
            </a:fld>
            <a:endParaRPr lang="en-GB"/>
          </a:p>
        </p:txBody>
      </p:sp>
      <p:sp>
        <p:nvSpPr>
          <p:cNvPr id="6" name="Footer Placeholder 5">
            <a:extLst>
              <a:ext uri="{FF2B5EF4-FFF2-40B4-BE49-F238E27FC236}">
                <a16:creationId xmlns:a16="http://schemas.microsoft.com/office/drawing/2014/main" id="{B1EB1CB4-EB96-C8A1-2386-E998D04F74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985184-96D3-F74F-07BE-A1E4D401E784}"/>
              </a:ext>
            </a:extLst>
          </p:cNvPr>
          <p:cNvSpPr>
            <a:spLocks noGrp="1"/>
          </p:cNvSpPr>
          <p:nvPr>
            <p:ph type="sldNum" sz="quarter" idx="12"/>
          </p:nvPr>
        </p:nvSpPr>
        <p:spPr/>
        <p:txBody>
          <a:bodyPr/>
          <a:lstStyle/>
          <a:p>
            <a:fld id="{1F4CF6A7-4B2B-414A-8660-C08EFD8475DF}" type="slidenum">
              <a:rPr lang="en-GB" smtClean="0"/>
              <a:t>‹#›</a:t>
            </a:fld>
            <a:endParaRPr lang="en-GB"/>
          </a:p>
        </p:txBody>
      </p:sp>
    </p:spTree>
    <p:extLst>
      <p:ext uri="{BB962C8B-B14F-4D97-AF65-F5344CB8AC3E}">
        <p14:creationId xmlns:p14="http://schemas.microsoft.com/office/powerpoint/2010/main" val="2836396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D2A61-6CF2-ED3A-23C9-91A71987BF3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3BB76B1-280A-3600-2CEC-556E3390B23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EE2EDEF-D575-F2AB-FFAF-C8D5158C31AD}"/>
              </a:ext>
            </a:extLst>
          </p:cNvPr>
          <p:cNvSpPr>
            <a:spLocks noGrp="1"/>
          </p:cNvSpPr>
          <p:nvPr>
            <p:ph type="dt" sz="half" idx="10"/>
          </p:nvPr>
        </p:nvSpPr>
        <p:spPr/>
        <p:txBody>
          <a:bodyPr/>
          <a:lstStyle/>
          <a:p>
            <a:fld id="{844A89EF-BE96-4CEF-B5E2-CD2C085DFC4C}" type="datetimeFigureOut">
              <a:rPr lang="en-GB" smtClean="0"/>
              <a:t>02/03/2026</a:t>
            </a:fld>
            <a:endParaRPr lang="en-GB"/>
          </a:p>
        </p:txBody>
      </p:sp>
      <p:sp>
        <p:nvSpPr>
          <p:cNvPr id="5" name="Footer Placeholder 4">
            <a:extLst>
              <a:ext uri="{FF2B5EF4-FFF2-40B4-BE49-F238E27FC236}">
                <a16:creationId xmlns:a16="http://schemas.microsoft.com/office/drawing/2014/main" id="{E0FAE6B8-E5BE-073C-2AF3-07D6CD9A96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AA1A11-1BD1-5DF9-349B-2A996B770C03}"/>
              </a:ext>
            </a:extLst>
          </p:cNvPr>
          <p:cNvSpPr>
            <a:spLocks noGrp="1"/>
          </p:cNvSpPr>
          <p:nvPr>
            <p:ph type="sldNum" sz="quarter" idx="12"/>
          </p:nvPr>
        </p:nvSpPr>
        <p:spPr/>
        <p:txBody>
          <a:bodyPr/>
          <a:lstStyle/>
          <a:p>
            <a:fld id="{1F4CF6A7-4B2B-414A-8660-C08EFD8475DF}" type="slidenum">
              <a:rPr lang="en-GB" smtClean="0"/>
              <a:t>‹#›</a:t>
            </a:fld>
            <a:endParaRPr lang="en-GB"/>
          </a:p>
        </p:txBody>
      </p:sp>
    </p:spTree>
    <p:extLst>
      <p:ext uri="{BB962C8B-B14F-4D97-AF65-F5344CB8AC3E}">
        <p14:creationId xmlns:p14="http://schemas.microsoft.com/office/powerpoint/2010/main" val="3385072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334368-3224-AB1C-4EB2-6D07ED3D101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47B9345-1341-456C-ECDA-FDB88551ECF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E2F50A3-DE98-9C9C-D929-AF12CF4C7737}"/>
              </a:ext>
            </a:extLst>
          </p:cNvPr>
          <p:cNvSpPr>
            <a:spLocks noGrp="1"/>
          </p:cNvSpPr>
          <p:nvPr>
            <p:ph type="dt" sz="half" idx="10"/>
          </p:nvPr>
        </p:nvSpPr>
        <p:spPr/>
        <p:txBody>
          <a:bodyPr/>
          <a:lstStyle/>
          <a:p>
            <a:fld id="{844A89EF-BE96-4CEF-B5E2-CD2C085DFC4C}" type="datetimeFigureOut">
              <a:rPr lang="en-GB" smtClean="0"/>
              <a:t>02/03/2026</a:t>
            </a:fld>
            <a:endParaRPr lang="en-GB"/>
          </a:p>
        </p:txBody>
      </p:sp>
      <p:sp>
        <p:nvSpPr>
          <p:cNvPr id="5" name="Footer Placeholder 4">
            <a:extLst>
              <a:ext uri="{FF2B5EF4-FFF2-40B4-BE49-F238E27FC236}">
                <a16:creationId xmlns:a16="http://schemas.microsoft.com/office/drawing/2014/main" id="{2AF9390C-2FD6-00BA-7161-CD083B25B6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DF2298-598D-7AC0-A99F-347EA72BD0D8}"/>
              </a:ext>
            </a:extLst>
          </p:cNvPr>
          <p:cNvSpPr>
            <a:spLocks noGrp="1"/>
          </p:cNvSpPr>
          <p:nvPr>
            <p:ph type="sldNum" sz="quarter" idx="12"/>
          </p:nvPr>
        </p:nvSpPr>
        <p:spPr/>
        <p:txBody>
          <a:bodyPr/>
          <a:lstStyle/>
          <a:p>
            <a:fld id="{1F4CF6A7-4B2B-414A-8660-C08EFD8475DF}" type="slidenum">
              <a:rPr lang="en-GB" smtClean="0"/>
              <a:t>‹#›</a:t>
            </a:fld>
            <a:endParaRPr lang="en-GB"/>
          </a:p>
        </p:txBody>
      </p:sp>
    </p:spTree>
    <p:extLst>
      <p:ext uri="{BB962C8B-B14F-4D97-AF65-F5344CB8AC3E}">
        <p14:creationId xmlns:p14="http://schemas.microsoft.com/office/powerpoint/2010/main" val="965269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664141-7065-4E85-731D-9601235A21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B64F5A8-5F14-1C17-0280-6DD402D5D1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B06D169-3E01-D66F-5798-13436A88B4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4A89EF-BE96-4CEF-B5E2-CD2C085DFC4C}" type="datetimeFigureOut">
              <a:rPr lang="en-GB" smtClean="0"/>
              <a:t>02/03/2026</a:t>
            </a:fld>
            <a:endParaRPr lang="en-GB"/>
          </a:p>
        </p:txBody>
      </p:sp>
      <p:sp>
        <p:nvSpPr>
          <p:cNvPr id="5" name="Footer Placeholder 4">
            <a:extLst>
              <a:ext uri="{FF2B5EF4-FFF2-40B4-BE49-F238E27FC236}">
                <a16:creationId xmlns:a16="http://schemas.microsoft.com/office/drawing/2014/main" id="{FDEC5AB6-5C3B-3F4B-C408-0A2F3DB62F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19C586D-D231-5F23-0755-FCF8D26E3B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4CF6A7-4B2B-414A-8660-C08EFD8475DF}" type="slidenum">
              <a:rPr lang="en-GB" smtClean="0"/>
              <a:t>‹#›</a:t>
            </a:fld>
            <a:endParaRPr lang="en-GB"/>
          </a:p>
        </p:txBody>
      </p:sp>
    </p:spTree>
    <p:extLst>
      <p:ext uri="{BB962C8B-B14F-4D97-AF65-F5344CB8AC3E}">
        <p14:creationId xmlns:p14="http://schemas.microsoft.com/office/powerpoint/2010/main" val="30394994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88B19-16C4-541C-2D3B-DAF73BE8A89E}"/>
              </a:ext>
            </a:extLst>
          </p:cNvPr>
          <p:cNvSpPr>
            <a:spLocks noGrp="1"/>
          </p:cNvSpPr>
          <p:nvPr>
            <p:ph type="ctrTitle"/>
          </p:nvPr>
        </p:nvSpPr>
        <p:spPr/>
        <p:txBody>
          <a:bodyPr>
            <a:normAutofit fontScale="90000"/>
          </a:bodyPr>
          <a:lstStyle/>
          <a:p>
            <a:pPr/>
            <a:r>
              <a:rPr/>
              <a:t>Understanding Effective Teams: Theory, Reflection and Practice</a:t>
            </a:r>
            <a:endParaRPr/>
          </a:p>
        </p:txBody>
      </p:sp>
      <p:sp>
        <p:nvSpPr>
          <p:cNvPr id="3" name="Subtitle 2">
            <a:extLst>
              <a:ext uri="{FF2B5EF4-FFF2-40B4-BE49-F238E27FC236}">
                <a16:creationId xmlns:a16="http://schemas.microsoft.com/office/drawing/2014/main" id="{8E82120C-DD98-2B60-CFD4-7EDD6213DC30}"/>
              </a:ext>
            </a:extLst>
          </p:cNvPr>
          <p:cNvSpPr>
            <a:spLocks noGrp="1"/>
          </p:cNvSpPr>
          <p:nvPr>
            <p:ph type="subTitle" idx="1"/>
          </p:nvPr>
        </p:nvSpPr>
        <p:spPr>
          <a:xfrm>
            <a:off x="1524004" y="3602040"/>
            <a:ext cx="9144000" cy="877202"/>
          </a:xfrm>
        </p:spPr>
        <p:txBody>
          <a:bodyPr/>
          <a:lstStyle/>
          <a:p>
            <a:pPr/>
            <a:r>
              <a:rPr/>
              <a:t>A Critical Reflection on Teamwork and Communication</a:t>
            </a:r>
            <a:br>
              <a:rPr/>
            </a:br>
            <a:r>
              <a:rPr/>
              <a:t>BMSW4009 – Effective Team Working and Communication</a:t>
            </a:r>
            <a:endParaRPr/>
          </a:p>
        </p:txBody>
      </p:sp>
      <p:sp>
        <p:nvSpPr>
          <p:cNvPr id="4" name="TextBox 3">
            <a:extLst>
              <a:ext uri="{FF2B5EF4-FFF2-40B4-BE49-F238E27FC236}">
                <a16:creationId xmlns:a16="http://schemas.microsoft.com/office/drawing/2014/main" id="{C25D9406-299A-90F0-7C48-F7A18F9A5DB4}"/>
              </a:ext>
            </a:extLst>
          </p:cNvPr>
          <p:cNvSpPr txBox="1"/>
          <p:nvPr/>
        </p:nvSpPr>
        <p:spPr>
          <a:xfrm>
            <a:off x="1058084" y="4990007"/>
            <a:ext cx="8347164" cy="646327"/>
          </a:xfrm>
          <a:prstGeom prst="rect">
            <a:avLst/>
          </a:prstGeom>
          <a:noFill/>
        </p:spPr>
        <p:txBody>
          <a:bodyPr wrap="square" rtlCol="0">
            <a:spAutoFit/>
          </a:bodyPr>
          <a:lstStyle/>
          <a:p>
            <a:pPr/>
            <a:r>
              <a:rPr/>
              <a:t>Student id:2439468</a:t>
            </a:r>
            <a:endParaRPr/>
          </a:p>
          <a:p>
            <a:pPr/>
            <a:r>
              <a:rPr/>
              <a:t>Student name: Florina Rautu</a:t>
            </a:r>
            <a:endParaRPr/>
          </a:p>
        </p:txBody>
      </p:sp>
    </p:spTree>
    <p:extLst>
      <p:ext uri="{BB962C8B-B14F-4D97-AF65-F5344CB8AC3E}">
        <p14:creationId xmlns:p14="http://schemas.microsoft.com/office/powerpoint/2010/main" val="2243141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6" name="Picture 5" descr="Hands-on top of each other">
            <a:extLst>
              <a:ext uri="{FF2B5EF4-FFF2-40B4-BE49-F238E27FC236}">
                <a16:creationId xmlns:a16="http://schemas.microsoft.com/office/drawing/2014/main" id="{BC6EC9CE-DEEB-B073-C6F1-99C72E7C878E}"/>
              </a:ext>
            </a:extLst>
          </p:cNvPr>
          <p:cNvPicPr>
            <a:picLocks noChangeAspect="1"/>
          </p:cNvPicPr>
          <p:nvPr/>
        </p:nvPicPr>
        <p:blipFill>
          <a:blip r:embed="rId3"/>
          <a:srcRect l="51928" r="9229" b="1"/>
          <a:stretch>
            <a:fillRect/>
          </a:stretch>
        </p:blipFill>
        <p:spPr>
          <a:xfrm>
            <a:off x="6103022" y="13"/>
            <a:ext cx="6088972" cy="6857986"/>
          </a:xfrm>
          <a:prstGeom prst="rect">
            <a:avLst/>
          </a:prstGeom>
        </p:spPr>
      </p:pic>
      <p:sp useBgFill="1">
        <p:nvSpPr>
          <p:cNvPr id="12" name="Rectangle 1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2"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useBgFill="1">
        <p:nvSpPr>
          <p:cNvPr id="14" name="Rectangle 1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2" cy="2286000"/>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a:extLst>
              <a:ext uri="{FF2B5EF4-FFF2-40B4-BE49-F238E27FC236}">
                <a16:creationId xmlns:a16="http://schemas.microsoft.com/office/drawing/2014/main" id="{A882E3E5-739B-E017-875A-717143EAF8B8}"/>
              </a:ext>
            </a:extLst>
          </p:cNvPr>
          <p:cNvSpPr>
            <a:spLocks noGrp="1"/>
          </p:cNvSpPr>
          <p:nvPr>
            <p:ph type="title"/>
          </p:nvPr>
        </p:nvSpPr>
        <p:spPr>
          <a:xfrm>
            <a:off x="761800" y="328514"/>
            <a:ext cx="4778387" cy="1628970"/>
          </a:xfrm>
        </p:spPr>
        <p:txBody>
          <a:bodyPr anchor="ctr">
            <a:normAutofit/>
          </a:bodyPr>
          <a:lstStyle/>
          <a:p>
            <a:pPr/>
            <a:r>
              <a:rPr sz="4000"/>
              <a:t>Introduction</a:t>
            </a:r>
            <a:endParaRPr sz="4000"/>
          </a:p>
        </p:txBody>
      </p:sp>
      <p:sp>
        <p:nvSpPr>
          <p:cNvPr id="4" name="Rectangle 1">
            <a:extLst>
              <a:ext uri="{FF2B5EF4-FFF2-40B4-BE49-F238E27FC236}">
                <a16:creationId xmlns:a16="http://schemas.microsoft.com/office/drawing/2014/main" id="{250F0BBE-228A-BF4A-54F7-8A9349F9F6BE}"/>
              </a:ext>
            </a:extLst>
          </p:cNvPr>
          <p:cNvSpPr>
            <a:spLocks noGrp="1" noChangeArrowheads="1"/>
          </p:cNvSpPr>
          <p:nvPr>
            <p:ph idx="1"/>
          </p:nvPr>
        </p:nvSpPr>
        <p:spPr bwMode="auto">
          <a:xfrm>
            <a:off x="761800" y="2884930"/>
            <a:ext cx="4659762" cy="33741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5" tIns="45722" rIns="91445" bIns="45722" numCol="1" anchor="ctr" anchorCtr="0" compatLnSpc="1">
            <a:prstTxWarp prst="textNoShape">
              <a:avLst/>
            </a:prstTxWarp>
            <a:normAutofit/>
          </a:bodyPr>
          <a:lstStyle/>
          <a:p>
            <a:pPr marL="0" marR="0" indent="0">
              <a:buNone/>
            </a:pPr>
            <a:r>
              <a:rPr cap="none" sz="1000" baseline="0">
                <a:latin typeface="Arial"/>
              </a:rPr>
              <a:t>For teams and organisations to be successful, they need to be able to communicate and work together well. </a:t>
            </a:r>
            <a:br>
              <a:rPr cap="none" sz="1000" baseline="0"/>
            </a:br>
            <a:br>
              <a:rPr cap="none" sz="1000" baseline="0"/>
            </a:br>
            <a:r>
              <a:rPr cap="none" sz="1000" baseline="0">
                <a:latin typeface="Arial"/>
              </a:rPr>
              <a:t>Tannenbaum and Salas (2021) say that teamwork is when individuals work together to attain a common goal and are in charge of the results. </a:t>
            </a:r>
            <a:br>
              <a:rPr cap="none" sz="1000" baseline="0"/>
            </a:br>
            <a:br>
              <a:rPr cap="none" sz="1000" baseline="0"/>
            </a:br>
            <a:r>
              <a:rPr cap="none" sz="1000" baseline="0">
                <a:latin typeface="Arial"/>
              </a:rPr>
              <a:t>People need to trust each other, be accountable, and know what their position is in order to operate successfully together. </a:t>
            </a:r>
            <a:br>
              <a:rPr cap="none" sz="1000" baseline="0"/>
            </a:br>
            <a:br>
              <a:rPr cap="none" sz="1000" baseline="0"/>
            </a:br>
            <a:r>
              <a:rPr cap="none" sz="1000" baseline="0">
                <a:latin typeface="Arial"/>
              </a:rPr>
              <a:t>There are methods to give and obtain information that are spoken, unspoken, and written (Robbins and Judge, 2017). </a:t>
            </a:r>
            <a:br>
              <a:rPr cap="none" sz="1000" baseline="0"/>
            </a:br>
            <a:br>
              <a:rPr cap="none" sz="1000" baseline="0"/>
            </a:br>
            <a:r>
              <a:rPr cap="none" sz="1000" baseline="0">
                <a:latin typeface="Arial"/>
              </a:rPr>
              <a:t>People quit working together when communication isn't clear and consistent, which hurts the team's performance. </a:t>
            </a:r>
            <a:br>
              <a:rPr cap="none" sz="1000" baseline="0"/>
            </a:br>
            <a:br>
              <a:rPr cap="none" sz="1000" baseline="0"/>
            </a:br>
            <a:r>
              <a:rPr cap="none" sz="1000" baseline="0">
                <a:latin typeface="Arial"/>
              </a:rPr>
              <a:t>Tuckman (1965) argues that every team goes through a natural process of getting to know one other and then doing their best work. </a:t>
            </a:r>
            <a:br>
              <a:rPr cap="none" sz="1000" baseline="0"/>
            </a:br>
            <a:br>
              <a:rPr cap="none" sz="1000" baseline="0"/>
            </a:br>
            <a:r>
              <a:rPr cap="none" sz="1000" baseline="0">
                <a:latin typeface="Arial"/>
              </a:rPr>
              <a:t>We did this together as a group. We were bewildered at first, but now we know what to do and how to talk to each other better. </a:t>
            </a:r>
            <a:br>
              <a:rPr cap="none" sz="1000" baseline="0"/>
            </a:br>
            <a:br>
              <a:rPr cap="none" sz="1000" baseline="0"/>
            </a:br>
            <a:r>
              <a:rPr cap="none" sz="1000" baseline="0">
                <a:latin typeface="Arial"/>
              </a:rPr>
              <a:t>This presentation has concepts about how teams evolve and talk to each other that will help individuals think about what makes teams operate successfully.</a:t>
            </a:r>
            <a:endParaRPr cap="none" sz="1000" baseline="0">
              <a:latin typeface="Arial"/>
            </a:endParaRPr>
          </a:p>
        </p:txBody>
      </p:sp>
    </p:spTree>
    <p:extLst>
      <p:ext uri="{BB962C8B-B14F-4D97-AF65-F5344CB8AC3E}">
        <p14:creationId xmlns:p14="http://schemas.microsoft.com/office/powerpoint/2010/main" val="1436013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DE7F6-1315-2262-3DAD-BACB0B69B0E3}"/>
              </a:ext>
            </a:extLst>
          </p:cNvPr>
          <p:cNvSpPr>
            <a:spLocks noGrp="1"/>
          </p:cNvSpPr>
          <p:nvPr>
            <p:ph type="title"/>
          </p:nvPr>
        </p:nvSpPr>
        <p:spPr/>
        <p:txBody>
          <a:bodyPr/>
          <a:lstStyle/>
          <a:p>
            <a:pPr/>
            <a:r>
              <a:rPr/>
              <a:t>References</a:t>
            </a:r>
            <a:endParaRPr/>
          </a:p>
        </p:txBody>
      </p:sp>
      <p:sp>
        <p:nvSpPr>
          <p:cNvPr id="3" name="Content Placeholder 2">
            <a:extLst>
              <a:ext uri="{FF2B5EF4-FFF2-40B4-BE49-F238E27FC236}">
                <a16:creationId xmlns:a16="http://schemas.microsoft.com/office/drawing/2014/main" id="{F6EFA03F-419C-4D48-3446-42DB4A4C0A7F}"/>
              </a:ext>
            </a:extLst>
          </p:cNvPr>
          <p:cNvSpPr>
            <a:spLocks noGrp="1"/>
          </p:cNvSpPr>
          <p:nvPr>
            <p:ph idx="1"/>
          </p:nvPr>
        </p:nvSpPr>
        <p:spPr/>
        <p:txBody>
          <a:bodyPr/>
          <a:lstStyle/>
          <a:p>
            <a:pPr marL="0" indent="0">
              <a:buNone/>
            </a:pPr>
            <a:r>
              <a:rPr/>
              <a:t>Robbins, S.P. and Judge, T.A. (2017) </a:t>
            </a:r>
            <a:r>
              <a:rPr i="1"/>
              <a:t>Organizational </a:t>
            </a:r>
            <a:r>
              <a:rPr i="1"/>
              <a:t>behavior</a:t>
            </a:r>
            <a:r>
              <a:rPr/>
              <a:t>. 17th </a:t>
            </a:r>
            <a:r>
              <a:rPr/>
              <a:t>edn</a:t>
            </a:r>
            <a:r>
              <a:rPr/>
              <a:t>. Harlow: Pearson.</a:t>
            </a:r>
            <a:endParaRPr/>
          </a:p>
          <a:p>
            <a:pPr marL="0" indent="0">
              <a:buNone/>
            </a:pPr>
            <a:r>
              <a:rPr/>
              <a:t>Tannenbaum, S.I. and Salas, E. (2021) </a:t>
            </a:r>
            <a:r>
              <a:rPr i="1"/>
              <a:t>Teams that work: The seven drivers of team effectiveness</a:t>
            </a:r>
            <a:r>
              <a:rPr/>
              <a:t>. Oxford: Oxford University Press.</a:t>
            </a:r>
            <a:endParaRPr/>
          </a:p>
          <a:p>
            <a:pPr marL="0" indent="0">
              <a:buNone/>
            </a:pPr>
            <a:r>
              <a:rPr/>
              <a:t>Tuckman, B.W. (1965) ‘Developmental sequence in small groups’, </a:t>
            </a:r>
            <a:r>
              <a:rPr i="1"/>
              <a:t>Psychological Bulletin</a:t>
            </a:r>
            <a:r>
              <a:rPr/>
              <a:t>, 63(6), pp. 384–399.</a:t>
            </a:r>
            <a:endParaRPr/>
          </a:p>
          <a:p>
            <a:pPr/>
            <a:endParaRPr/>
          </a:p>
          <a:p>
            <a:pPr/>
            <a:endParaRPr/>
          </a:p>
        </p:txBody>
      </p:sp>
    </p:spTree>
    <p:extLst>
      <p:ext uri="{BB962C8B-B14F-4D97-AF65-F5344CB8AC3E}">
        <p14:creationId xmlns:p14="http://schemas.microsoft.com/office/powerpoint/2010/main" val="39548086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TotalTime>
  <Words>606</Words>
  <Application>Microsoft Office PowerPoint</Application>
  <PresentationFormat>Widescreen</PresentationFormat>
  <Paragraphs>12</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Understanding Effective Teams: Theory, Reflection and Practice</vt:lpstr>
      <vt:lpstr>Introduction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Ramona Cojanu</dc:creator>
  <cp:lastModifiedBy>Ramona Cojanu</cp:lastModifiedBy>
  <cp:revision>1</cp:revision>
  <dcterms:created xsi:type="dcterms:W3CDTF">2026-03-02T14:17:44Z</dcterms:created>
  <dcterms:modified xsi:type="dcterms:W3CDTF">2026-03-02T14:32:46Z</dcterms:modified>
</cp:coreProperties>
</file>