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1" r:id="rId1"/>
  </p:sldMasterIdLst>
  <p:notesMasterIdLst>
    <p:notesMasterId r:id="rId12"/>
  </p:notes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2092" autoAdjust="0"/>
  </p:normalViewPr>
  <p:slideViewPr>
    <p:cSldViewPr snapToGrid="0">
      <p:cViewPr varScale="1">
        <p:scale>
          <a:sx n="52" d="100"/>
          <a:sy n="52" d="100"/>
        </p:scale>
        <p:origin x="1040" y="4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7CE551-F6EC-488D-8E4D-D1F23AEF59E0}" type="datetimeFigureOut">
              <a:rPr lang="en-IN" smtClean="0"/>
              <a:pPr/>
              <a:t>20-10-2023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68930-BF04-4075-9033-51B7C8EDA332}" type="slidenum">
              <a:rPr lang="en-IN" smtClean="0"/>
              <a:pPr/>
              <a:t>‹#›</a:t>
            </a:fld>
            <a:endParaRPr lang="en-IN"/>
          </a:p>
        </p:txBody>
      </p:sp>
    </p:spTree>
    <p:extLst>
      <p:ext uri="{BB962C8B-B14F-4D97-AF65-F5344CB8AC3E}">
        <p14:creationId xmlns:p14="http://schemas.microsoft.com/office/powerpoint/2010/main" val="1989079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Speaker's Note:</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Business travellers, vacationers, and eventgoers are just some of the diverse types of visitors that JW Marriott accommodates. Our hotels are popular with business travellers because they provide excellent conference and meeting spaces that make them the perfect locations for business gatherings. Visitors like our prominent placements in popular tourist destinations and the opulent experiences we provide. Our adaptable event rooms and first-rate food services are advantageous to event participants. All of these organisations are drawn to us because of our unwavering dedication to providing top-notch service, our first-rate amenities, and our track record for creating exceptional guest experiences.</a:t>
            </a:r>
          </a:p>
          <a:p>
            <a:pPr algn="just"/>
            <a:endParaRPr lang="en-IN" dirty="0"/>
          </a:p>
        </p:txBody>
      </p:sp>
      <p:sp>
        <p:nvSpPr>
          <p:cNvPr id="4" name="Slide Number Placeholder 3"/>
          <p:cNvSpPr>
            <a:spLocks noGrp="1"/>
          </p:cNvSpPr>
          <p:nvPr>
            <p:ph type="sldNum" sz="quarter" idx="5"/>
          </p:nvPr>
        </p:nvSpPr>
        <p:spPr/>
        <p:txBody>
          <a:bodyPr/>
          <a:lstStyle/>
          <a:p>
            <a:fld id="{D7968930-BF04-4075-9033-51B7C8EDA332}" type="slidenum">
              <a:rPr lang="en-IN" smtClean="0"/>
              <a:pPr/>
              <a:t>5</a:t>
            </a:fld>
            <a:endParaRPr lang="en-IN"/>
          </a:p>
        </p:txBody>
      </p:sp>
    </p:spTree>
    <p:extLst>
      <p:ext uri="{BB962C8B-B14F-4D97-AF65-F5344CB8AC3E}">
        <p14:creationId xmlns:p14="http://schemas.microsoft.com/office/powerpoint/2010/main" val="23289871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Guest services in the hospitality sector include a wide variety of products and services that are specifically designed to satisfy guests' needs and preferences and make their stay enjoyable. Check-in and check-out procedures, room service help and access to a variety of amenities including fitness centres, swimming pools and eating options are frequently included in these services. It is crucial to provide an outstanding guest experience since it encourages customer loyalty and favourable ratings in addition to meeting urgent demands. A well-trained workforce that pays close attention to detail provides individualised service and continually strives to exceed guests' expectations is the foundation of exceptional experiences that leave a lasting impact on visitors.</a:t>
            </a:r>
          </a:p>
          <a:p>
            <a:endParaRPr lang="en-IN" dirty="0"/>
          </a:p>
        </p:txBody>
      </p:sp>
      <p:sp>
        <p:nvSpPr>
          <p:cNvPr id="4" name="Slide Number Placeholder 3"/>
          <p:cNvSpPr>
            <a:spLocks noGrp="1"/>
          </p:cNvSpPr>
          <p:nvPr>
            <p:ph type="sldNum" sz="quarter" idx="5"/>
          </p:nvPr>
        </p:nvSpPr>
        <p:spPr/>
        <p:txBody>
          <a:bodyPr/>
          <a:lstStyle/>
          <a:p>
            <a:fld id="{D7968930-BF04-4075-9033-51B7C8EDA332}" type="slidenum">
              <a:rPr lang="en-IN" smtClean="0"/>
              <a:pPr/>
              <a:t>6</a:t>
            </a:fld>
            <a:endParaRPr lang="en-IN"/>
          </a:p>
        </p:txBody>
      </p:sp>
    </p:spTree>
    <p:extLst>
      <p:ext uri="{BB962C8B-B14F-4D97-AF65-F5344CB8AC3E}">
        <p14:creationId xmlns:p14="http://schemas.microsoft.com/office/powerpoint/2010/main" val="812446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Speaker notes</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 A wide range of amenities and services are available for the visitors at JW Marriott. The services include elegant guest rooms that offer the highest level of comfort and luxury. Our visitors will experience a gourmet trip thanks to the range of outstanding restaurants that are available for dining. The hotel also takes pleasure in its spa and wellness areas which allow guests to unwind and revitalise. The cutting-edge technology in the event venues makes them perfect for both professional and social events. Let's utilise pictures, graphs, or tables to properly demonstrate these offerings in our presentation. These graphic aids will give a concise and interesting summary of the amenities and services offered by JW Marriott.</a:t>
            </a:r>
          </a:p>
          <a:p>
            <a:endParaRPr lang="en-IN" dirty="0"/>
          </a:p>
        </p:txBody>
      </p:sp>
      <p:sp>
        <p:nvSpPr>
          <p:cNvPr id="4" name="Slide Number Placeholder 3"/>
          <p:cNvSpPr>
            <a:spLocks noGrp="1"/>
          </p:cNvSpPr>
          <p:nvPr>
            <p:ph type="sldNum" sz="quarter" idx="5"/>
          </p:nvPr>
        </p:nvSpPr>
        <p:spPr/>
        <p:txBody>
          <a:bodyPr/>
          <a:lstStyle/>
          <a:p>
            <a:fld id="{D7968930-BF04-4075-9033-51B7C8EDA332}" type="slidenum">
              <a:rPr lang="en-IN" smtClean="0"/>
              <a:pPr/>
              <a:t>7</a:t>
            </a:fld>
            <a:endParaRPr lang="en-IN"/>
          </a:p>
        </p:txBody>
      </p:sp>
    </p:spTree>
    <p:extLst>
      <p:ext uri="{BB962C8B-B14F-4D97-AF65-F5344CB8AC3E}">
        <p14:creationId xmlns:p14="http://schemas.microsoft.com/office/powerpoint/2010/main" val="25678012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Meeting and exceeding guests' expectations is essential in the hospitality sector. It promotes favourable evaluations, encourages visitor loyalty and improves the hotel's image. At JW Marriott, we use a variety of strategies to do this. We place a high focus on individualised services to make sure every visitor feels special and appreciated. From the impeccable presentation of our accommodations to the accuracy of our dining experiences, attention to detail is a defining characteristic of our approach. Furthermore, every visitor will continuously have a wonderful experience because of our steadfast dedication to the highest standards of excellence. Together, these elements produce unforgettable stays that go above and beyond the highest expectations of our esteemed clients.</a:t>
            </a:r>
          </a:p>
          <a:p>
            <a:pPr algn="just"/>
            <a:endParaRPr lang="en-IN" dirty="0"/>
          </a:p>
        </p:txBody>
      </p:sp>
      <p:sp>
        <p:nvSpPr>
          <p:cNvPr id="4" name="Slide Number Placeholder 3"/>
          <p:cNvSpPr>
            <a:spLocks noGrp="1"/>
          </p:cNvSpPr>
          <p:nvPr>
            <p:ph type="sldNum" sz="quarter" idx="5"/>
          </p:nvPr>
        </p:nvSpPr>
        <p:spPr/>
        <p:txBody>
          <a:bodyPr/>
          <a:lstStyle/>
          <a:p>
            <a:fld id="{D7968930-BF04-4075-9033-51B7C8EDA332}" type="slidenum">
              <a:rPr lang="en-IN" smtClean="0"/>
              <a:pPr/>
              <a:t>8</a:t>
            </a:fld>
            <a:endParaRPr lang="en-IN"/>
          </a:p>
        </p:txBody>
      </p:sp>
    </p:spTree>
    <p:extLst>
      <p:ext uri="{BB962C8B-B14F-4D97-AF65-F5344CB8AC3E}">
        <p14:creationId xmlns:p14="http://schemas.microsoft.com/office/powerpoint/2010/main" val="1814971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68930-BF04-4075-9033-51B7C8EDA332}" type="slidenum">
              <a:rPr lang="en-IN" smtClean="0"/>
              <a:pPr/>
              <a:t>9</a:t>
            </a:fld>
            <a:endParaRPr lang="en-IN"/>
          </a:p>
        </p:txBody>
      </p:sp>
    </p:spTree>
    <p:extLst>
      <p:ext uri="{BB962C8B-B14F-4D97-AF65-F5344CB8AC3E}">
        <p14:creationId xmlns:p14="http://schemas.microsoft.com/office/powerpoint/2010/main" val="4256129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10/20/2023</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524942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pPr/>
              <a:t>10/20/2023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427089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pPr/>
              <a:t>10/20/2023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281682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pPr/>
              <a:t>10/20/2023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722399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pPr/>
              <a:t>10/20/2023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889967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pPr/>
              <a:t>10/20/2023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408282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pPr/>
              <a:t>10/20/2023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399686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pPr/>
              <a:t>10/20/2023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48366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pPr/>
              <a:t>10/20/2023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220545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pPr/>
              <a:t>10/20/2023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7548105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pPr/>
              <a:t>10/20/2023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956846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10/20/2023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012242011"/>
      </p:ext>
    </p:extLst>
  </p:cSld>
  <p:clrMap bg1="lt1" tx1="dk1" bg2="lt2" tx2="dk2" accent1="accent1" accent2="accent2" accent3="accent3" accent4="accent4" accent5="accent5" accent6="accent6" hlink="hlink" folHlink="folHlink"/>
  <p:sldLayoutIdLst>
    <p:sldLayoutId id="2147483750" r:id="rId1"/>
    <p:sldLayoutId id="2147483740" r:id="rId2"/>
    <p:sldLayoutId id="2147483741" r:id="rId3"/>
    <p:sldLayoutId id="2147483742" r:id="rId4"/>
    <p:sldLayoutId id="2147483743" r:id="rId5"/>
    <p:sldLayoutId id="2147483744" r:id="rId6"/>
    <p:sldLayoutId id="2147483745" r:id="rId7"/>
    <p:sldLayoutId id="2147483749" r:id="rId8"/>
    <p:sldLayoutId id="2147483746" r:id="rId9"/>
    <p:sldLayoutId id="2147483747" r:id="rId10"/>
    <p:sldLayoutId id="2147483748"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commons.wikimedia.org/wiki/File:JW_Marriott_Indianapolis_100710_1.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folblogg.blogspot.com/p/unidad-de-trabajo-4-el-mercado.html"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news.euspert.com/work-as-receptionist-in-hotel/" TargetMode="Externa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missdarcy.org/24-hours-till-hamburg/" TargetMode="Externa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thegreenstudy.com/2012/11/13/congratulations-you-barely-met-my-expectations/" TargetMode="Externa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ctrTitle"/>
          </p:nvPr>
        </p:nvSpPr>
        <p:spPr>
          <a:xfrm>
            <a:off x="838200" y="513189"/>
            <a:ext cx="5797883" cy="2667000"/>
          </a:xfrm>
        </p:spPr>
        <p:txBody>
          <a:bodyPr vert="horz" lIns="91440" tIns="45720" rIns="91440" bIns="45720" rtlCol="0" anchor="ctr">
            <a:normAutofit/>
          </a:bodyPr>
          <a:lstStyle/>
          <a:p>
            <a:pPr>
              <a:lnSpc>
                <a:spcPct val="150000"/>
              </a:lnSpc>
            </a:pPr>
            <a:r>
              <a:rPr lang="en-US" sz="4000" dirty="0">
                <a:solidFill>
                  <a:schemeClr val="tx2"/>
                </a:solidFill>
                <a:latin typeface="Times New Roman"/>
                <a:cs typeface="Times New Roman"/>
              </a:rPr>
              <a:t>Hospitality and guest services</a:t>
            </a:r>
            <a:endParaRPr lang="en-US" dirty="0">
              <a:solidFill>
                <a:srgbClr val="FFFFFF"/>
              </a:solidFill>
              <a:latin typeface="Avenir Next LT Pro"/>
              <a:cs typeface="Times New Roman"/>
            </a:endParaRPr>
          </a:p>
        </p:txBody>
      </p:sp>
      <p:sp>
        <p:nvSpPr>
          <p:cNvPr id="3" name="Subtitle 2"/>
          <p:cNvSpPr>
            <a:spLocks noGrp="1"/>
          </p:cNvSpPr>
          <p:nvPr>
            <p:ph type="subTitle" idx="1"/>
          </p:nvPr>
        </p:nvSpPr>
        <p:spPr>
          <a:xfrm>
            <a:off x="838200" y="3408788"/>
            <a:ext cx="5797882" cy="1785690"/>
          </a:xfrm>
        </p:spPr>
        <p:txBody>
          <a:bodyPr anchor="t">
            <a:normAutofit/>
          </a:bodyPr>
          <a:lstStyle/>
          <a:p>
            <a:pPr algn="l">
              <a:lnSpc>
                <a:spcPct val="150000"/>
              </a:lnSpc>
            </a:pPr>
            <a:r>
              <a:rPr lang="en-US" sz="2200" dirty="0">
                <a:solidFill>
                  <a:schemeClr val="tx1"/>
                </a:solidFill>
                <a:latin typeface="Times New Roman" panose="02020603050405020304" pitchFamily="18" charset="0"/>
                <a:cs typeface="Times New Roman" panose="02020603050405020304" pitchFamily="18" charset="0"/>
              </a:rPr>
              <a:t>Student Name: </a:t>
            </a:r>
            <a:r>
              <a:rPr lang="en-US" sz="2200" dirty="0" err="1">
                <a:solidFill>
                  <a:schemeClr val="tx1"/>
                </a:solidFill>
                <a:latin typeface="Times New Roman" panose="02020603050405020304" pitchFamily="18" charset="0"/>
                <a:cs typeface="Times New Roman" panose="02020603050405020304" pitchFamily="18" charset="0"/>
              </a:rPr>
              <a:t>Petru</a:t>
            </a:r>
            <a:r>
              <a:rPr lang="en-US" sz="2200" dirty="0">
                <a:solidFill>
                  <a:schemeClr val="tx1"/>
                </a:solidFill>
                <a:latin typeface="Times New Roman" panose="02020603050405020304" pitchFamily="18" charset="0"/>
                <a:cs typeface="Times New Roman" panose="02020603050405020304" pitchFamily="18" charset="0"/>
              </a:rPr>
              <a:t> </a:t>
            </a:r>
            <a:r>
              <a:rPr lang="en-US" sz="2200" dirty="0" err="1">
                <a:solidFill>
                  <a:schemeClr val="tx1"/>
                </a:solidFill>
                <a:latin typeface="Times New Roman" panose="02020603050405020304" pitchFamily="18" charset="0"/>
                <a:cs typeface="Times New Roman" panose="02020603050405020304" pitchFamily="18" charset="0"/>
              </a:rPr>
              <a:t>Piron</a:t>
            </a:r>
            <a:endParaRPr lang="en-US" dirty="0">
              <a:solidFill>
                <a:schemeClr val="tx1"/>
              </a:solidFill>
              <a:latin typeface="Times New Roman" panose="02020603050405020304" pitchFamily="18" charset="0"/>
              <a:cs typeface="Times New Roman" panose="02020603050405020304" pitchFamily="18" charset="0"/>
            </a:endParaRPr>
          </a:p>
          <a:p>
            <a:pPr algn="l">
              <a:lnSpc>
                <a:spcPct val="150000"/>
              </a:lnSpc>
            </a:pPr>
            <a:r>
              <a:rPr lang="en-US" sz="2200" dirty="0">
                <a:solidFill>
                  <a:schemeClr val="tx1"/>
                </a:solidFill>
                <a:latin typeface="Times New Roman" panose="02020603050405020304" pitchFamily="18" charset="0"/>
                <a:cs typeface="Times New Roman" panose="02020603050405020304" pitchFamily="18" charset="0"/>
              </a:rPr>
              <a:t>Student </a:t>
            </a:r>
            <a:r>
              <a:rPr lang="en-US" sz="2200">
                <a:solidFill>
                  <a:schemeClr val="tx1"/>
                </a:solidFill>
                <a:latin typeface="Times New Roman" panose="02020603050405020304" pitchFamily="18" charset="0"/>
                <a:cs typeface="Times New Roman" panose="02020603050405020304" pitchFamily="18" charset="0"/>
              </a:rPr>
              <a:t>ID: 2233575</a:t>
            </a:r>
            <a:endParaRPr lang="en-US" sz="22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Colorful liquid art">
            <a:extLst>
              <a:ext uri="{FF2B5EF4-FFF2-40B4-BE49-F238E27FC236}">
                <a16:creationId xmlns:a16="http://schemas.microsoft.com/office/drawing/2014/main" id="{91182D80-2872-E292-BDAF-FBED678E08D7}"/>
              </a:ext>
            </a:extLst>
          </p:cNvPr>
          <p:cNvPicPr>
            <a:picLocks noChangeAspect="1"/>
          </p:cNvPicPr>
          <p:nvPr/>
        </p:nvPicPr>
        <p:blipFill rotWithShape="1">
          <a:blip r:embed="rId2"/>
          <a:srcRect l="19387" r="18773" b="11"/>
          <a:stretch/>
        </p:blipFill>
        <p:spPr>
          <a:xfrm>
            <a:off x="7162800" y="10"/>
            <a:ext cx="5029200" cy="5693802"/>
          </a:xfrm>
          <a:prstGeom prst="rect">
            <a:avLst/>
          </a:prstGeom>
        </p:spPr>
      </p:pic>
      <p:sp>
        <p:nvSpPr>
          <p:cNvPr id="13" name="Rectangle 12">
            <a:extLst>
              <a:ext uri="{FF2B5EF4-FFF2-40B4-BE49-F238E27FC236}">
                <a16:creationId xmlns:a16="http://schemas.microsoft.com/office/drawing/2014/main" id="{04D834C7-8223-43DA-AA30-E15A1BC7B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3812"/>
            <a:ext cx="12192000" cy="116418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62DE6C5-8EB8-4E41-B0FF-93563AA4C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61" y="5693811"/>
            <a:ext cx="12191999" cy="116418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6" name="AutoShape 2" descr="University of Wales Trinity Saint David Logo Vector - (.SVG + .PNG) -  Tukuz.Co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University of Wales Trinity Saint David Logo Vector - (.SVG + .PNG) -  Tukuz.Co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University of Wales Trinity Saint David Logo Vector - (.SVG + .PNG) -  Tukuz.Com"/>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12244615" y="1472830"/>
            <a:ext cx="640247" cy="45719"/>
          </a:xfrm>
          <a:prstGeom prst="rect">
            <a:avLst/>
          </a:prstGeom>
          <a:noFill/>
        </p:spPr>
        <p:txBody>
          <a:bodyPr wrap="square" rtlCol="0">
            <a:spAutoFit/>
          </a:bodyPr>
          <a:lstStyle/>
          <a:p>
            <a:endParaRPr lang="en-GB" dirty="0"/>
          </a:p>
        </p:txBody>
      </p:sp>
      <p:pic>
        <p:nvPicPr>
          <p:cNvPr id="1032" name="Picture 8" descr="University of Wales Trinity Saint David Logo Vector - (.SVG + .PNG) -  Tukuz.Com"/>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172134" y="160337"/>
            <a:ext cx="2815540" cy="1564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94DA0203-BFB4-49DB-A205-51AD7549D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10BFCB1E-89C9-4789-A2D9-52D6C8653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Stack of magazines on table">
            <a:extLst>
              <a:ext uri="{FF2B5EF4-FFF2-40B4-BE49-F238E27FC236}">
                <a16:creationId xmlns:a16="http://schemas.microsoft.com/office/drawing/2014/main" id="{E047072F-2899-8281-519A-F7DF3B3DA75C}"/>
              </a:ext>
            </a:extLst>
          </p:cNvPr>
          <p:cNvPicPr>
            <a:picLocks noChangeAspect="1"/>
          </p:cNvPicPr>
          <p:nvPr/>
        </p:nvPicPr>
        <p:blipFill rotWithShape="1">
          <a:blip r:embed="rId3">
            <a:alphaModFix/>
          </a:blip>
          <a:srcRect t="14171" r="-2" b="1572"/>
          <a:stretch/>
        </p:blipFill>
        <p:spPr>
          <a:xfrm>
            <a:off x="20" y="10"/>
            <a:ext cx="12191980" cy="6856614"/>
          </a:xfrm>
          <a:prstGeom prst="rect">
            <a:avLst/>
          </a:prstGeom>
        </p:spPr>
      </p:pic>
      <p:sp>
        <p:nvSpPr>
          <p:cNvPr id="17" name="Rectangle 16">
            <a:extLst>
              <a:ext uri="{FF2B5EF4-FFF2-40B4-BE49-F238E27FC236}">
                <a16:creationId xmlns:a16="http://schemas.microsoft.com/office/drawing/2014/main" id="{16F61E84-9DCA-4F22-94BC-C901DB499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EA41ED-D11B-853E-BA2F-57ED80CD066A}"/>
              </a:ext>
            </a:extLst>
          </p:cNvPr>
          <p:cNvSpPr>
            <a:spLocks noGrp="1"/>
          </p:cNvSpPr>
          <p:nvPr>
            <p:ph type="title"/>
          </p:nvPr>
        </p:nvSpPr>
        <p:spPr>
          <a:xfrm>
            <a:off x="996275" y="744909"/>
            <a:ext cx="10190071" cy="1162414"/>
          </a:xfrm>
        </p:spPr>
        <p:txBody>
          <a:bodyPr vert="horz" lIns="91440" tIns="45720" rIns="91440" bIns="45720" rtlCol="0" anchor="b">
            <a:normAutofit/>
          </a:bodyPr>
          <a:lstStyle/>
          <a:p>
            <a:pPr algn="just"/>
            <a:r>
              <a:rPr lang="en-US" sz="5400" dirty="0">
                <a:solidFill>
                  <a:schemeClr val="tx1"/>
                </a:solidFill>
                <a:latin typeface="Times New Roman" panose="02020603050405020304" pitchFamily="18" charset="0"/>
                <a:cs typeface="Times New Roman" panose="02020603050405020304" pitchFamily="18" charset="0"/>
              </a:rPr>
              <a:t>Table of contents</a:t>
            </a:r>
          </a:p>
        </p:txBody>
      </p:sp>
      <p:sp>
        <p:nvSpPr>
          <p:cNvPr id="3" name="TextBox 2">
            <a:extLst>
              <a:ext uri="{FF2B5EF4-FFF2-40B4-BE49-F238E27FC236}">
                <a16:creationId xmlns:a16="http://schemas.microsoft.com/office/drawing/2014/main" id="{9F0A7E90-6A55-02E8-C490-146AEC0C1F39}"/>
              </a:ext>
            </a:extLst>
          </p:cNvPr>
          <p:cNvSpPr txBox="1"/>
          <p:nvPr/>
        </p:nvSpPr>
        <p:spPr>
          <a:xfrm>
            <a:off x="1017037" y="2286000"/>
            <a:ext cx="10319657" cy="4457952"/>
          </a:xfrm>
          <a:prstGeom prst="rect">
            <a:avLst/>
          </a:prstGeom>
          <a:noFill/>
        </p:spPr>
        <p:txBody>
          <a:bodyPr wrap="square" rtlCol="0">
            <a:spAutoFit/>
          </a:bodyPr>
          <a:lstStyle/>
          <a:p>
            <a:pPr algn="just">
              <a:lnSpc>
                <a:spcPct val="150000"/>
              </a:lnSpc>
            </a:pPr>
            <a:r>
              <a:rPr lang="en-IN" sz="2400" dirty="0">
                <a:latin typeface="Times New Roman" panose="02020603050405020304" pitchFamily="18" charset="0"/>
                <a:cs typeface="Times New Roman" panose="02020603050405020304" pitchFamily="18" charset="0"/>
              </a:rPr>
              <a:t>Introduction</a:t>
            </a:r>
          </a:p>
          <a:p>
            <a:pPr algn="just">
              <a:lnSpc>
                <a:spcPct val="150000"/>
              </a:lnSpc>
            </a:pPr>
            <a:r>
              <a:rPr lang="en-IN" sz="2400" dirty="0">
                <a:latin typeface="Times New Roman" panose="02020603050405020304" pitchFamily="18" charset="0"/>
                <a:cs typeface="Times New Roman" panose="02020603050405020304" pitchFamily="18" charset="0"/>
              </a:rPr>
              <a:t>About JW Marriott</a:t>
            </a:r>
          </a:p>
          <a:p>
            <a:pPr algn="just">
              <a:lnSpc>
                <a:spcPct val="150000"/>
              </a:lnSpc>
            </a:pPr>
            <a:r>
              <a:rPr lang="en-IN" sz="2400" dirty="0">
                <a:latin typeface="Times New Roman" panose="02020603050405020304" pitchFamily="18" charset="0"/>
                <a:cs typeface="Times New Roman" panose="02020603050405020304" pitchFamily="18" charset="0"/>
              </a:rPr>
              <a:t>Main consumer groups</a:t>
            </a:r>
          </a:p>
          <a:p>
            <a:pPr algn="just">
              <a:lnSpc>
                <a:spcPct val="150000"/>
              </a:lnSpc>
            </a:pPr>
            <a:r>
              <a:rPr lang="en-IN" sz="2400" dirty="0">
                <a:latin typeface="Times New Roman" panose="02020603050405020304" pitchFamily="18" charset="0"/>
                <a:cs typeface="Times New Roman" panose="02020603050405020304" pitchFamily="18" charset="0"/>
              </a:rPr>
              <a:t>Guest services nature and scope</a:t>
            </a:r>
          </a:p>
          <a:p>
            <a:pPr algn="just">
              <a:lnSpc>
                <a:spcPct val="150000"/>
              </a:lnSpc>
            </a:pPr>
            <a:r>
              <a:rPr lang="en-IN" sz="2400" dirty="0">
                <a:latin typeface="Times New Roman" panose="02020603050405020304" pitchFamily="18" charset="0"/>
                <a:cs typeface="Times New Roman" panose="02020603050405020304" pitchFamily="18" charset="0"/>
              </a:rPr>
              <a:t>Guest services at JW Marriott</a:t>
            </a:r>
          </a:p>
          <a:p>
            <a:pPr algn="just">
              <a:lnSpc>
                <a:spcPct val="150000"/>
              </a:lnSpc>
            </a:pPr>
            <a:r>
              <a:rPr lang="en-US" sz="2400" dirty="0">
                <a:latin typeface="Times New Roman" panose="02020603050405020304" pitchFamily="18" charset="0"/>
                <a:cs typeface="Times New Roman" panose="02020603050405020304" pitchFamily="18" charset="0"/>
              </a:rPr>
              <a:t>Meeting and Exceeding Guest Expectations </a:t>
            </a:r>
          </a:p>
          <a:p>
            <a:pPr algn="just">
              <a:lnSpc>
                <a:spcPct val="150000"/>
              </a:lnSpc>
            </a:pPr>
            <a:r>
              <a:rPr lang="en-US" sz="2400" dirty="0">
                <a:latin typeface="Times New Roman" panose="02020603050405020304" pitchFamily="18" charset="0"/>
                <a:cs typeface="Times New Roman" panose="02020603050405020304" pitchFamily="18" charset="0"/>
              </a:rPr>
              <a:t>Conclusion </a:t>
            </a:r>
          </a:p>
          <a:p>
            <a:pPr algn="just">
              <a:lnSpc>
                <a:spcPct val="150000"/>
              </a:lnSpc>
            </a:pPr>
            <a:r>
              <a:rPr lang="en-US" sz="2400" dirty="0">
                <a:latin typeface="Times New Roman" panose="02020603050405020304" pitchFamily="18" charset="0"/>
                <a:cs typeface="Times New Roman" panose="02020603050405020304" pitchFamily="18" charset="0"/>
              </a:rPr>
              <a:t>References</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62895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E1E7325-1B54-C6AE-E158-C91E7EA39C52}"/>
              </a:ext>
            </a:extLst>
          </p:cNvPr>
          <p:cNvSpPr>
            <a:spLocks noGrp="1"/>
          </p:cNvSpPr>
          <p:nvPr>
            <p:ph type="title"/>
          </p:nvPr>
        </p:nvSpPr>
        <p:spPr>
          <a:xfrm>
            <a:off x="5181600" y="559813"/>
            <a:ext cx="6172199" cy="1664573"/>
          </a:xfrm>
        </p:spPr>
        <p:txBody>
          <a:bodyPr>
            <a:normAutofit/>
          </a:bodyPr>
          <a:lstStyle/>
          <a:p>
            <a:r>
              <a:rPr lang="en-US" dirty="0">
                <a:solidFill>
                  <a:schemeClr val="tx2"/>
                </a:solidFill>
                <a:latin typeface="Times New Roman" panose="02020603050405020304" pitchFamily="18" charset="0"/>
                <a:cs typeface="Times New Roman" panose="02020603050405020304" pitchFamily="18" charset="0"/>
              </a:rPr>
              <a:t>Introduction</a:t>
            </a:r>
          </a:p>
        </p:txBody>
      </p:sp>
      <p:sp>
        <p:nvSpPr>
          <p:cNvPr id="12" name="Rectangle 11">
            <a:extLst>
              <a:ext uri="{FF2B5EF4-FFF2-40B4-BE49-F238E27FC236}">
                <a16:creationId xmlns:a16="http://schemas.microsoft.com/office/drawing/2014/main" id="{A5C3B756-88D3-4576-A217-6995584AB9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EBF5392-ED6D-419D-A1F8-29650B91D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5244" cy="6858000"/>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3D46DB-76D3-72AC-E128-F84365A8072C}"/>
              </a:ext>
            </a:extLst>
          </p:cNvPr>
          <p:cNvSpPr>
            <a:spLocks noGrp="1"/>
          </p:cNvSpPr>
          <p:nvPr>
            <p:ph idx="1"/>
          </p:nvPr>
        </p:nvSpPr>
        <p:spPr>
          <a:xfrm>
            <a:off x="5168917" y="1894114"/>
            <a:ext cx="6171801" cy="4590662"/>
          </a:xfrm>
        </p:spPr>
        <p:txBody>
          <a:bodyPr vert="horz" lIns="91440" tIns="45720" rIns="91440" bIns="45720" rtlCol="0">
            <a:normAutofit/>
          </a:bodyPr>
          <a:lstStyle/>
          <a:p>
            <a:pPr algn="just">
              <a:lnSpc>
                <a:spcPct val="150000"/>
              </a:lnSpc>
            </a:pPr>
            <a:r>
              <a:rPr lang="en-US" sz="1600" dirty="0">
                <a:solidFill>
                  <a:schemeClr val="tx1"/>
                </a:solidFill>
                <a:latin typeface="Times New Roman" panose="02020603050405020304" pitchFamily="18" charset="0"/>
                <a:ea typeface="+mn-lt"/>
                <a:cs typeface="Times New Roman" panose="02020603050405020304" pitchFamily="18" charset="0"/>
              </a:rPr>
              <a:t>This presentation explores the critical regions of hospitality, quality service and visitor offerings within the ever-changing hospitality business (</a:t>
            </a:r>
            <a:r>
              <a:rPr lang="en-US" sz="1600" dirty="0" err="1">
                <a:solidFill>
                  <a:schemeClr val="tx1"/>
                </a:solidFill>
                <a:latin typeface="Times New Roman" panose="02020603050405020304" pitchFamily="18" charset="0"/>
                <a:ea typeface="+mn-lt"/>
                <a:cs typeface="Times New Roman" panose="02020603050405020304" pitchFamily="18" charset="0"/>
              </a:rPr>
              <a:t>Roblek</a:t>
            </a:r>
            <a:r>
              <a:rPr lang="en-US" sz="1600" dirty="0">
                <a:solidFill>
                  <a:schemeClr val="tx1"/>
                </a:solidFill>
                <a:latin typeface="Times New Roman" panose="02020603050405020304" pitchFamily="18" charset="0"/>
                <a:ea typeface="+mn-lt"/>
                <a:cs typeface="Times New Roman" panose="02020603050405020304" pitchFamily="18" charset="0"/>
              </a:rPr>
              <a:t>, Stok and Mesko, 2016). This presentation pays special attention to the esteemed JW Marriott hotel. Our focus should be to shed light on the tactics and processes that have stepped forward the picture of JW Marriott within the hospitality industry by evaluating the function of those additives in the context of JW Marriott. This investigation will provide insightful information about how JW Marriott</a:t>
            </a:r>
            <a:r>
              <a:rPr lang="en-GB" sz="1600" dirty="0">
                <a:solidFill>
                  <a:schemeClr val="tx1"/>
                </a:solidFill>
                <a:latin typeface="Times New Roman" panose="02020603050405020304" pitchFamily="18" charset="0"/>
                <a:ea typeface="+mn-lt"/>
                <a:cs typeface="Times New Roman" panose="02020603050405020304" pitchFamily="18" charset="0"/>
              </a:rPr>
              <a:t>, a significant player in the sector, meets its clients' diverse needs and routinely exceeds guest’s expectations,</a:t>
            </a:r>
            <a:r>
              <a:rPr lang="en-US" sz="1600" dirty="0">
                <a:solidFill>
                  <a:schemeClr val="tx1"/>
                </a:solidFill>
                <a:latin typeface="Times New Roman" panose="02020603050405020304" pitchFamily="18" charset="0"/>
                <a:ea typeface="+mn-lt"/>
                <a:cs typeface="Times New Roman" panose="02020603050405020304" pitchFamily="18" charset="0"/>
              </a:rPr>
              <a:t> making it a prime example for comprehending how quality service, hospitality, and guest services interact in the hospitality industry.</a:t>
            </a:r>
            <a:endParaRPr lang="en-US" sz="1600" dirty="0">
              <a:solidFill>
                <a:schemeClr val="tx1"/>
              </a:solidFill>
              <a:latin typeface="Times New Roman" panose="02020603050405020304" pitchFamily="18" charset="0"/>
              <a:cs typeface="Times New Roman" panose="02020603050405020304" pitchFamily="18" charset="0"/>
            </a:endParaRPr>
          </a:p>
          <a:p>
            <a:pPr>
              <a:lnSpc>
                <a:spcPct val="100000"/>
              </a:lnSpc>
            </a:pPr>
            <a:endParaRPr lang="en-US" sz="1500" dirty="0">
              <a:solidFill>
                <a:schemeClr val="tx2"/>
              </a:solidFill>
            </a:endParaRPr>
          </a:p>
        </p:txBody>
      </p:sp>
    </p:spTree>
    <p:extLst>
      <p:ext uri="{BB962C8B-B14F-4D97-AF65-F5344CB8AC3E}">
        <p14:creationId xmlns:p14="http://schemas.microsoft.com/office/powerpoint/2010/main" val="2195967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A8D0BDB-C7FB-B7F6-234E-DE5AF20AD59E}"/>
              </a:ext>
            </a:extLst>
          </p:cNvPr>
          <p:cNvSpPr>
            <a:spLocks noGrp="1"/>
          </p:cNvSpPr>
          <p:nvPr>
            <p:ph type="title"/>
          </p:nvPr>
        </p:nvSpPr>
        <p:spPr>
          <a:xfrm>
            <a:off x="838200" y="400379"/>
            <a:ext cx="4953000" cy="1664573"/>
          </a:xfrm>
        </p:spPr>
        <p:txBody>
          <a:bodyPr>
            <a:normAutofit/>
          </a:bodyPr>
          <a:lstStyle/>
          <a:p>
            <a:pPr algn="just">
              <a:lnSpc>
                <a:spcPct val="150000"/>
              </a:lnSpc>
            </a:pPr>
            <a:r>
              <a:rPr lang="en-US" sz="4000" dirty="0">
                <a:solidFill>
                  <a:schemeClr val="tx2"/>
                </a:solidFill>
                <a:latin typeface="Times New Roman" panose="02020603050405020304" pitchFamily="18" charset="0"/>
                <a:cs typeface="Times New Roman" panose="02020603050405020304" pitchFamily="18" charset="0"/>
              </a:rPr>
              <a:t>About JW Marriott </a:t>
            </a:r>
          </a:p>
          <a:p>
            <a:endParaRPr lang="en-US" dirty="0">
              <a:solidFill>
                <a:schemeClr val="tx2"/>
              </a:solidFill>
            </a:endParaRPr>
          </a:p>
        </p:txBody>
      </p:sp>
      <p:sp>
        <p:nvSpPr>
          <p:cNvPr id="3" name="Content Placeholder 2">
            <a:extLst>
              <a:ext uri="{FF2B5EF4-FFF2-40B4-BE49-F238E27FC236}">
                <a16:creationId xmlns:a16="http://schemas.microsoft.com/office/drawing/2014/main" id="{7089D2AD-8A40-ECE2-3C70-6B35A7611048}"/>
              </a:ext>
            </a:extLst>
          </p:cNvPr>
          <p:cNvSpPr>
            <a:spLocks noGrp="1"/>
          </p:cNvSpPr>
          <p:nvPr>
            <p:ph idx="1"/>
          </p:nvPr>
        </p:nvSpPr>
        <p:spPr>
          <a:xfrm>
            <a:off x="838200" y="1782147"/>
            <a:ext cx="4952681" cy="4889241"/>
          </a:xfrm>
        </p:spPr>
        <p:txBody>
          <a:bodyPr vert="horz" lIns="91440" tIns="45720" rIns="91440" bIns="45720" rtlCol="0" anchor="t">
            <a:normAutofit/>
          </a:bodyPr>
          <a:lstStyle/>
          <a:p>
            <a:pPr marL="0" indent="0" algn="just">
              <a:lnSpc>
                <a:spcPct val="150000"/>
              </a:lnSpc>
              <a:buNone/>
            </a:pPr>
            <a:r>
              <a:rPr lang="en-US" sz="1300" dirty="0">
                <a:solidFill>
                  <a:schemeClr val="tx1"/>
                </a:solidFill>
                <a:latin typeface="Times New Roman" panose="02020603050405020304" pitchFamily="18" charset="0"/>
                <a:ea typeface="+mn-lt"/>
                <a:cs typeface="Times New Roman" panose="02020603050405020304" pitchFamily="18" charset="0"/>
              </a:rPr>
              <a:t>A famous luxurious resort chain that has made a call for itself within the hospitality region is JW Marriott (Barreto and </a:t>
            </a:r>
            <a:r>
              <a:rPr lang="en-US" sz="1300" dirty="0" err="1">
                <a:solidFill>
                  <a:schemeClr val="tx1"/>
                </a:solidFill>
                <a:latin typeface="Times New Roman" panose="02020603050405020304" pitchFamily="18" charset="0"/>
                <a:ea typeface="+mn-lt"/>
                <a:cs typeface="Times New Roman" panose="02020603050405020304" pitchFamily="18" charset="0"/>
              </a:rPr>
              <a:t>Mayya</a:t>
            </a:r>
            <a:r>
              <a:rPr lang="en-US" sz="1300" dirty="0">
                <a:solidFill>
                  <a:schemeClr val="tx1"/>
                </a:solidFill>
                <a:latin typeface="Times New Roman" panose="02020603050405020304" pitchFamily="18" charset="0"/>
                <a:ea typeface="+mn-lt"/>
                <a:cs typeface="Times New Roman" panose="02020603050405020304" pitchFamily="18" charset="0"/>
              </a:rPr>
              <a:t>, 2022). These hotels that are in sought-after locations throughout the globe are famed for their luxury and determination to impart wonderful guest experiences. The distinctiveness of JW Marriott rests in its capacity </a:t>
            </a:r>
            <a:r>
              <a:rPr lang="en-GB" sz="1300" dirty="0">
                <a:solidFill>
                  <a:schemeClr val="tx1"/>
                </a:solidFill>
                <a:latin typeface="Times New Roman" panose="02020603050405020304" pitchFamily="18" charset="0"/>
                <a:ea typeface="+mn-lt"/>
                <a:cs typeface="Times New Roman" panose="02020603050405020304" pitchFamily="18" charset="0"/>
              </a:rPr>
              <a:t>to combine contemporary comfort with a dash of elegance skilfully</a:t>
            </a:r>
            <a:r>
              <a:rPr lang="en-US" sz="1300" dirty="0">
                <a:solidFill>
                  <a:schemeClr val="tx1"/>
                </a:solidFill>
                <a:latin typeface="Times New Roman" panose="02020603050405020304" pitchFamily="18" charset="0"/>
                <a:ea typeface="+mn-lt"/>
                <a:cs typeface="Times New Roman" panose="02020603050405020304" pitchFamily="18" charset="0"/>
              </a:rPr>
              <a:t>. These hotels fluctuate in size but frequently provide a wide selection of amenities, including generously sized and luxurious guest rooms, top-notch dining options, cutting-edge fitness </a:t>
            </a:r>
            <a:r>
              <a:rPr lang="en-US" sz="1300" dirty="0" err="1">
                <a:solidFill>
                  <a:schemeClr val="tx1"/>
                </a:solidFill>
                <a:latin typeface="Times New Roman" panose="02020603050405020304" pitchFamily="18" charset="0"/>
                <a:ea typeface="+mn-lt"/>
                <a:cs typeface="Times New Roman" panose="02020603050405020304" pitchFamily="18" charset="0"/>
              </a:rPr>
              <a:t>centres</a:t>
            </a:r>
            <a:r>
              <a:rPr lang="en-US" sz="1300" dirty="0">
                <a:solidFill>
                  <a:schemeClr val="tx1"/>
                </a:solidFill>
                <a:latin typeface="Times New Roman" panose="02020603050405020304" pitchFamily="18" charset="0"/>
                <a:ea typeface="+mn-lt"/>
                <a:cs typeface="Times New Roman" panose="02020603050405020304" pitchFamily="18" charset="0"/>
              </a:rPr>
              <a:t> and enticing spa services (Dao, 2021). Every JW Marriott resort takes pride in its individual features, which can vary from stunning architectural wonders to the surrounding landscape. These particular features distinguish JW Marriott hotels as a standout option for </a:t>
            </a:r>
            <a:r>
              <a:rPr lang="en-US" sz="1300" dirty="0" err="1">
                <a:solidFill>
                  <a:schemeClr val="tx1"/>
                </a:solidFill>
                <a:latin typeface="Times New Roman" panose="02020603050405020304" pitchFamily="18" charset="0"/>
                <a:ea typeface="+mn-lt"/>
                <a:cs typeface="Times New Roman" panose="02020603050405020304" pitchFamily="18" charset="0"/>
              </a:rPr>
              <a:t>travellers</a:t>
            </a:r>
            <a:r>
              <a:rPr lang="en-US" sz="1300" dirty="0">
                <a:solidFill>
                  <a:schemeClr val="tx1"/>
                </a:solidFill>
                <a:latin typeface="Times New Roman" panose="02020603050405020304" pitchFamily="18" charset="0"/>
                <a:ea typeface="+mn-lt"/>
                <a:cs typeface="Times New Roman" panose="02020603050405020304" pitchFamily="18" charset="0"/>
              </a:rPr>
              <a:t> seeking elegance and sophistication and their dedication to providing the highest </a:t>
            </a:r>
            <a:r>
              <a:rPr lang="en-US" sz="1300" dirty="0" err="1">
                <a:solidFill>
                  <a:schemeClr val="tx1"/>
                </a:solidFill>
                <a:latin typeface="Times New Roman" panose="02020603050405020304" pitchFamily="18" charset="0"/>
                <a:ea typeface="+mn-lt"/>
                <a:cs typeface="Times New Roman" panose="02020603050405020304" pitchFamily="18" charset="0"/>
              </a:rPr>
              <a:t>calibre</a:t>
            </a:r>
            <a:r>
              <a:rPr lang="en-US" sz="1300" dirty="0">
                <a:solidFill>
                  <a:schemeClr val="tx1"/>
                </a:solidFill>
                <a:latin typeface="Times New Roman" panose="02020603050405020304" pitchFamily="18" charset="0"/>
                <a:ea typeface="+mn-lt"/>
                <a:cs typeface="Times New Roman" panose="02020603050405020304" pitchFamily="18" charset="0"/>
              </a:rPr>
              <a:t> of service.</a:t>
            </a:r>
            <a:endParaRPr lang="en-US" sz="1300" dirty="0">
              <a:solidFill>
                <a:schemeClr val="tx1"/>
              </a:solidFill>
              <a:latin typeface="Times New Roman" panose="02020603050405020304" pitchFamily="18" charset="0"/>
              <a:cs typeface="Times New Roman" panose="02020603050405020304" pitchFamily="18" charset="0"/>
            </a:endParaRPr>
          </a:p>
          <a:p>
            <a:pPr>
              <a:lnSpc>
                <a:spcPct val="100000"/>
              </a:lnSpc>
            </a:pPr>
            <a:endParaRPr lang="en-US" sz="1300" dirty="0">
              <a:solidFill>
                <a:schemeClr val="tx2"/>
              </a:solidFill>
            </a:endParaRPr>
          </a:p>
        </p:txBody>
      </p:sp>
      <p:sp>
        <p:nvSpPr>
          <p:cNvPr id="29" name="Rectangle 28">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5352" y="0"/>
            <a:ext cx="594664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0" name="Rectangle 29">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5352" y="0"/>
            <a:ext cx="59436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E5917ACA-B3A6-AE96-E1F4-5D97CA7B975E}"/>
              </a:ext>
            </a:extLst>
          </p:cNvPr>
          <p:cNvPicPr>
            <a:picLocks noChangeAspect="1"/>
          </p:cNvPicPr>
          <p:nvPr/>
        </p:nvPicPr>
        <p:blipFill rotWithShape="1">
          <a:blip r:embed="rId3" cstate="print">
            <a:extLst>
              <a:ext uri="{837473B0-CC2E-450A-ABE3-18F120FF3D39}">
                <a1611:picAttrSrcUrl xmlns:a1611="http://schemas.microsoft.com/office/drawing/2016/11/main" r:id="rId4"/>
              </a:ext>
            </a:extLst>
          </a:blip>
          <a:srcRect l="12398" r="25622" b="-1"/>
          <a:stretch/>
        </p:blipFill>
        <p:spPr>
          <a:xfrm>
            <a:off x="6858001" y="567942"/>
            <a:ext cx="4724400" cy="5716862"/>
          </a:xfrm>
          <a:prstGeom prst="rect">
            <a:avLst/>
          </a:prstGeom>
        </p:spPr>
      </p:pic>
    </p:spTree>
    <p:extLst>
      <p:ext uri="{BB962C8B-B14F-4D97-AF65-F5344CB8AC3E}">
        <p14:creationId xmlns:p14="http://schemas.microsoft.com/office/powerpoint/2010/main" val="3508778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5989027"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8" y="0"/>
            <a:ext cx="59890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FF3E94E-2520-3251-FE53-9E79150A7148}"/>
              </a:ext>
            </a:extLst>
          </p:cNvPr>
          <p:cNvSpPr>
            <a:spLocks noGrp="1"/>
          </p:cNvSpPr>
          <p:nvPr>
            <p:ph type="title"/>
          </p:nvPr>
        </p:nvSpPr>
        <p:spPr>
          <a:xfrm>
            <a:off x="6553200" y="586992"/>
            <a:ext cx="4953000" cy="1664573"/>
          </a:xfrm>
        </p:spPr>
        <p:txBody>
          <a:bodyPr>
            <a:normAutofit fontScale="90000"/>
          </a:bodyPr>
          <a:lstStyle/>
          <a:p>
            <a:pPr>
              <a:lnSpc>
                <a:spcPct val="150000"/>
              </a:lnSpc>
            </a:pPr>
            <a:r>
              <a:rPr lang="en-US" sz="4000" dirty="0">
                <a:solidFill>
                  <a:schemeClr val="tx2"/>
                </a:solidFill>
                <a:latin typeface="Times New Roman" panose="02020603050405020304" pitchFamily="18" charset="0"/>
                <a:cs typeface="Times New Roman" panose="02020603050405020304" pitchFamily="18" charset="0"/>
              </a:rPr>
              <a:t>Main consumer groups</a:t>
            </a:r>
          </a:p>
        </p:txBody>
      </p:sp>
      <p:pic>
        <p:nvPicPr>
          <p:cNvPr id="4" name="Picture 3" descr="A group of people standing on a podium&#10;&#10;Description automatically generated">
            <a:extLst>
              <a:ext uri="{FF2B5EF4-FFF2-40B4-BE49-F238E27FC236}">
                <a16:creationId xmlns:a16="http://schemas.microsoft.com/office/drawing/2014/main" id="{59C30373-E77B-07CE-1DBA-27111F77625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06552" y="1328475"/>
            <a:ext cx="4724400" cy="4287393"/>
          </a:xfrm>
          <a:prstGeom prst="rect">
            <a:avLst/>
          </a:prstGeom>
        </p:spPr>
      </p:pic>
      <p:sp>
        <p:nvSpPr>
          <p:cNvPr id="3" name="Content Placeholder 2">
            <a:extLst>
              <a:ext uri="{FF2B5EF4-FFF2-40B4-BE49-F238E27FC236}">
                <a16:creationId xmlns:a16="http://schemas.microsoft.com/office/drawing/2014/main" id="{2113E407-4A06-221A-D8C8-312054357EEC}"/>
              </a:ext>
            </a:extLst>
          </p:cNvPr>
          <p:cNvSpPr>
            <a:spLocks noGrp="1"/>
          </p:cNvSpPr>
          <p:nvPr>
            <p:ph idx="1"/>
          </p:nvPr>
        </p:nvSpPr>
        <p:spPr>
          <a:xfrm>
            <a:off x="6553200" y="2411653"/>
            <a:ext cx="4952681" cy="3728613"/>
          </a:xfrm>
        </p:spPr>
        <p:txBody>
          <a:bodyPr vert="horz" lIns="91440" tIns="45720" rIns="91440" bIns="45720" rtlCol="0">
            <a:normAutofit fontScale="92500"/>
          </a:bodyPr>
          <a:lstStyle/>
          <a:p>
            <a:pPr algn="just">
              <a:lnSpc>
                <a:spcPct val="150000"/>
              </a:lnSpc>
            </a:pPr>
            <a:r>
              <a:rPr lang="en-US" sz="1500" dirty="0">
                <a:solidFill>
                  <a:schemeClr val="tx1"/>
                </a:solidFill>
                <a:latin typeface="Times New Roman" panose="02020603050405020304" pitchFamily="18" charset="0"/>
                <a:ea typeface="+mn-lt"/>
                <a:cs typeface="Times New Roman" panose="02020603050405020304" pitchFamily="18" charset="0"/>
              </a:rPr>
              <a:t>Business professionals looking for first-rate corporate amenities and leisure </a:t>
            </a:r>
            <a:r>
              <a:rPr lang="en-US" sz="1500" dirty="0" err="1">
                <a:solidFill>
                  <a:schemeClr val="tx1"/>
                </a:solidFill>
                <a:latin typeface="Times New Roman" panose="02020603050405020304" pitchFamily="18" charset="0"/>
                <a:ea typeface="+mn-lt"/>
                <a:cs typeface="Times New Roman" panose="02020603050405020304" pitchFamily="18" charset="0"/>
              </a:rPr>
              <a:t>travellers</a:t>
            </a:r>
            <a:r>
              <a:rPr lang="en-US" sz="1500" dirty="0">
                <a:solidFill>
                  <a:schemeClr val="tx1"/>
                </a:solidFill>
                <a:latin typeface="Times New Roman" panose="02020603050405020304" pitchFamily="18" charset="0"/>
                <a:ea typeface="+mn-lt"/>
                <a:cs typeface="Times New Roman" panose="02020603050405020304" pitchFamily="18" charset="0"/>
              </a:rPr>
              <a:t> seeking luxury and relaxation make up the primary customer categories at JW Marriott. Attendees at events such as those </a:t>
            </a:r>
            <a:r>
              <a:rPr lang="en-US" sz="1500" dirty="0" err="1">
                <a:solidFill>
                  <a:schemeClr val="tx1"/>
                </a:solidFill>
                <a:latin typeface="Times New Roman" panose="02020603050405020304" pitchFamily="18" charset="0"/>
                <a:ea typeface="+mn-lt"/>
                <a:cs typeface="Times New Roman" panose="02020603050405020304" pitchFamily="18" charset="0"/>
              </a:rPr>
              <a:t>organising</a:t>
            </a:r>
            <a:r>
              <a:rPr lang="en-US" sz="1500" dirty="0">
                <a:solidFill>
                  <a:schemeClr val="tx1"/>
                </a:solidFill>
                <a:latin typeface="Times New Roman" panose="02020603050405020304" pitchFamily="18" charset="0"/>
                <a:ea typeface="+mn-lt"/>
                <a:cs typeface="Times New Roman" panose="02020603050405020304" pitchFamily="18" charset="0"/>
              </a:rPr>
              <a:t> conferences and weddings also comprise a sizeable portion of the customers. The strategic placements of JW Marriott in well-known cities and popular vacation spots, which give proximity to essential attractions and commercial hubs, attract these customer groups (Ferreira, 2016). The luxurious amenities, well-known reputation for first-rate service and track record of exceeding guests' expectations all add to the appeal (</a:t>
            </a:r>
            <a:r>
              <a:rPr lang="en-US" sz="1500" dirty="0" err="1">
                <a:solidFill>
                  <a:schemeClr val="tx1"/>
                </a:solidFill>
                <a:latin typeface="Times New Roman" panose="02020603050405020304" pitchFamily="18" charset="0"/>
                <a:ea typeface="+mn-lt"/>
                <a:cs typeface="Times New Roman" panose="02020603050405020304" pitchFamily="18" charset="0"/>
              </a:rPr>
              <a:t>Foskett</a:t>
            </a:r>
            <a:r>
              <a:rPr lang="en-US" sz="1500" dirty="0">
                <a:solidFill>
                  <a:schemeClr val="tx1"/>
                </a:solidFill>
                <a:latin typeface="Times New Roman" panose="02020603050405020304" pitchFamily="18" charset="0"/>
                <a:ea typeface="+mn-lt"/>
                <a:cs typeface="Times New Roman" panose="02020603050405020304" pitchFamily="18" charset="0"/>
              </a:rPr>
              <a:t> et al. 2021).</a:t>
            </a:r>
            <a:endParaRPr lang="en-US" sz="1500" dirty="0">
              <a:solidFill>
                <a:schemeClr val="tx1"/>
              </a:solidFill>
              <a:latin typeface="Times New Roman" panose="02020603050405020304" pitchFamily="18" charset="0"/>
              <a:cs typeface="Times New Roman" panose="02020603050405020304" pitchFamily="18" charset="0"/>
            </a:endParaRPr>
          </a:p>
          <a:p>
            <a:pPr>
              <a:lnSpc>
                <a:spcPct val="100000"/>
              </a:lnSpc>
            </a:pPr>
            <a:endParaRPr lang="en-US" sz="1500" dirty="0">
              <a:solidFill>
                <a:schemeClr val="tx2"/>
              </a:solidFill>
            </a:endParaRPr>
          </a:p>
        </p:txBody>
      </p:sp>
      <p:sp>
        <p:nvSpPr>
          <p:cNvPr id="5" name="TextBox 4">
            <a:extLst>
              <a:ext uri="{FF2B5EF4-FFF2-40B4-BE49-F238E27FC236}">
                <a16:creationId xmlns:a16="http://schemas.microsoft.com/office/drawing/2014/main" id="{D757914D-B80B-28E1-F84A-8C16B7075CC3}"/>
              </a:ext>
            </a:extLst>
          </p:cNvPr>
          <p:cNvSpPr txBox="1"/>
          <p:nvPr/>
        </p:nvSpPr>
        <p:spPr>
          <a:xfrm>
            <a:off x="2552627" y="5415813"/>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078793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40CB85-ADEF-9DFE-A5FB-999B8619D957}"/>
              </a:ext>
            </a:extLst>
          </p:cNvPr>
          <p:cNvSpPr>
            <a:spLocks noGrp="1"/>
          </p:cNvSpPr>
          <p:nvPr>
            <p:ph type="title"/>
          </p:nvPr>
        </p:nvSpPr>
        <p:spPr>
          <a:xfrm>
            <a:off x="838200" y="381000"/>
            <a:ext cx="10003218" cy="1600124"/>
          </a:xfrm>
        </p:spPr>
        <p:txBody>
          <a:bodyPr>
            <a:normAutofit/>
          </a:bodyPr>
          <a:lstStyle/>
          <a:p>
            <a:pPr algn="just">
              <a:lnSpc>
                <a:spcPct val="150000"/>
              </a:lnSpc>
            </a:pPr>
            <a:r>
              <a:rPr lang="en-US" sz="4000" dirty="0">
                <a:solidFill>
                  <a:schemeClr val="tx1"/>
                </a:solidFill>
                <a:latin typeface="Times New Roman" panose="02020603050405020304" pitchFamily="18" charset="0"/>
                <a:cs typeface="Times New Roman" panose="02020603050405020304" pitchFamily="18" charset="0"/>
              </a:rPr>
              <a:t>Guest Services Nature and Scope </a:t>
            </a:r>
          </a:p>
          <a:p>
            <a:endParaRPr lang="en-US" dirty="0"/>
          </a:p>
        </p:txBody>
      </p:sp>
      <p:sp>
        <p:nvSpPr>
          <p:cNvPr id="3" name="Content Placeholder 2">
            <a:extLst>
              <a:ext uri="{FF2B5EF4-FFF2-40B4-BE49-F238E27FC236}">
                <a16:creationId xmlns:a16="http://schemas.microsoft.com/office/drawing/2014/main" id="{2F66C80E-2DF6-5971-3485-732E6A8BFE07}"/>
              </a:ext>
            </a:extLst>
          </p:cNvPr>
          <p:cNvSpPr>
            <a:spLocks noGrp="1"/>
          </p:cNvSpPr>
          <p:nvPr>
            <p:ph idx="1"/>
          </p:nvPr>
        </p:nvSpPr>
        <p:spPr>
          <a:xfrm>
            <a:off x="838200" y="2514600"/>
            <a:ext cx="4876800" cy="3783586"/>
          </a:xfrm>
        </p:spPr>
        <p:txBody>
          <a:bodyPr vert="horz" lIns="91440" tIns="45720" rIns="91440" bIns="45720" rtlCol="0" anchor="ctr">
            <a:normAutofit fontScale="92500"/>
          </a:bodyPr>
          <a:lstStyle/>
          <a:p>
            <a:pPr algn="just">
              <a:lnSpc>
                <a:spcPct val="150000"/>
              </a:lnSpc>
            </a:pPr>
            <a:r>
              <a:rPr lang="en-US" sz="1500" dirty="0">
                <a:solidFill>
                  <a:schemeClr val="tx1"/>
                </a:solidFill>
                <a:latin typeface="Times New Roman" panose="02020603050405020304" pitchFamily="18" charset="0"/>
                <a:ea typeface="+mn-lt"/>
                <a:cs typeface="Times New Roman" panose="02020603050405020304" pitchFamily="18" charset="0"/>
              </a:rPr>
              <a:t>A broad range of services intended to improve the visitor experience are included in the nature and breadth of guest services in the hotel sector (Morrison, 2022). These services might include everything from concierge support and recreational amenities to front desk check-in and room service. It is impossible to </a:t>
            </a:r>
            <a:r>
              <a:rPr lang="en-US" sz="1500" dirty="0" err="1">
                <a:solidFill>
                  <a:schemeClr val="tx1"/>
                </a:solidFill>
                <a:latin typeface="Times New Roman" panose="02020603050405020304" pitchFamily="18" charset="0"/>
                <a:ea typeface="+mn-lt"/>
                <a:cs typeface="Times New Roman" panose="02020603050405020304" pitchFamily="18" charset="0"/>
              </a:rPr>
              <a:t>emphasise</a:t>
            </a:r>
            <a:r>
              <a:rPr lang="en-US" sz="1500" dirty="0">
                <a:solidFill>
                  <a:schemeClr val="tx1"/>
                </a:solidFill>
                <a:latin typeface="Times New Roman" panose="02020603050405020304" pitchFamily="18" charset="0"/>
                <a:ea typeface="+mn-lt"/>
                <a:cs typeface="Times New Roman" panose="02020603050405020304" pitchFamily="18" charset="0"/>
              </a:rPr>
              <a:t> the value of providing an outstanding visitor experience since it encourages customer loyalty and good word of mouth (Park, 2016). A well-trained team, close attention to detail, </a:t>
            </a:r>
            <a:r>
              <a:rPr lang="en-US" sz="1500" dirty="0" err="1">
                <a:solidFill>
                  <a:schemeClr val="tx1"/>
                </a:solidFill>
                <a:latin typeface="Times New Roman" panose="02020603050405020304" pitchFamily="18" charset="0"/>
                <a:ea typeface="+mn-lt"/>
                <a:cs typeface="Times New Roman" panose="02020603050405020304" pitchFamily="18" charset="0"/>
              </a:rPr>
              <a:t>individualised</a:t>
            </a:r>
            <a:r>
              <a:rPr lang="en-US" sz="1500" dirty="0">
                <a:solidFill>
                  <a:schemeClr val="tx1"/>
                </a:solidFill>
                <a:latin typeface="Times New Roman" panose="02020603050405020304" pitchFamily="18" charset="0"/>
                <a:ea typeface="+mn-lt"/>
                <a:cs typeface="Times New Roman" panose="02020603050405020304" pitchFamily="18" charset="0"/>
              </a:rPr>
              <a:t> service and a dedication to exceeding expectations combine to produce exceptional guest experiences.</a:t>
            </a:r>
            <a:endParaRPr lang="en-US" sz="1500" dirty="0">
              <a:solidFill>
                <a:schemeClr val="tx1"/>
              </a:solidFill>
              <a:latin typeface="Times New Roman" panose="02020603050405020304" pitchFamily="18" charset="0"/>
              <a:cs typeface="Times New Roman" panose="02020603050405020304" pitchFamily="18" charset="0"/>
            </a:endParaRPr>
          </a:p>
          <a:p>
            <a:pPr>
              <a:lnSpc>
                <a:spcPct val="100000"/>
              </a:lnSpc>
            </a:pPr>
            <a:endParaRPr lang="en-US" sz="1500" dirty="0">
              <a:solidFill>
                <a:schemeClr val="tx2"/>
              </a:solidFill>
            </a:endParaRPr>
          </a:p>
        </p:txBody>
      </p:sp>
      <p:pic>
        <p:nvPicPr>
          <p:cNvPr id="4" name="Picture 3" descr="A group of people at a reception desk&#10;&#10;Description automatically generated">
            <a:extLst>
              <a:ext uri="{FF2B5EF4-FFF2-40B4-BE49-F238E27FC236}">
                <a16:creationId xmlns:a16="http://schemas.microsoft.com/office/drawing/2014/main" id="{A1906F77-F776-EBE9-2435-B8302565337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128"/>
          <a:stretch/>
        </p:blipFill>
        <p:spPr>
          <a:xfrm>
            <a:off x="5996628" y="2217529"/>
            <a:ext cx="6195372" cy="4640471"/>
          </a:xfrm>
          <a:prstGeom prst="rect">
            <a:avLst/>
          </a:prstGeom>
        </p:spPr>
      </p:pic>
    </p:spTree>
    <p:extLst>
      <p:ext uri="{BB962C8B-B14F-4D97-AF65-F5344CB8AC3E}">
        <p14:creationId xmlns:p14="http://schemas.microsoft.com/office/powerpoint/2010/main" val="3459822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254CC84-B498-31DB-04AC-720A5B80C5E0}"/>
              </a:ext>
            </a:extLst>
          </p:cNvPr>
          <p:cNvSpPr>
            <a:spLocks noGrp="1"/>
          </p:cNvSpPr>
          <p:nvPr>
            <p:ph type="title"/>
          </p:nvPr>
        </p:nvSpPr>
        <p:spPr>
          <a:xfrm>
            <a:off x="838200" y="586992"/>
            <a:ext cx="4953000" cy="1664573"/>
          </a:xfrm>
        </p:spPr>
        <p:txBody>
          <a:bodyPr>
            <a:normAutofit fontScale="90000"/>
          </a:bodyPr>
          <a:lstStyle/>
          <a:p>
            <a:pPr algn="just">
              <a:lnSpc>
                <a:spcPct val="150000"/>
              </a:lnSpc>
            </a:pPr>
            <a:r>
              <a:rPr lang="en-US" sz="4000" dirty="0">
                <a:solidFill>
                  <a:schemeClr val="tx2"/>
                </a:solidFill>
                <a:latin typeface="Times New Roman" panose="02020603050405020304" pitchFamily="18" charset="0"/>
                <a:cs typeface="Times New Roman" panose="02020603050405020304" pitchFamily="18" charset="0"/>
              </a:rPr>
              <a:t>Guest Services at the JW Marriott </a:t>
            </a:r>
          </a:p>
          <a:p>
            <a:endParaRPr lang="en-US" dirty="0">
              <a:solidFill>
                <a:schemeClr val="tx2"/>
              </a:solidFill>
            </a:endParaRPr>
          </a:p>
        </p:txBody>
      </p:sp>
      <p:sp>
        <p:nvSpPr>
          <p:cNvPr id="3" name="Content Placeholder 2">
            <a:extLst>
              <a:ext uri="{FF2B5EF4-FFF2-40B4-BE49-F238E27FC236}">
                <a16:creationId xmlns:a16="http://schemas.microsoft.com/office/drawing/2014/main" id="{DC9767BD-0A5C-4FF9-908B-8EEA7E69B1AB}"/>
              </a:ext>
            </a:extLst>
          </p:cNvPr>
          <p:cNvSpPr>
            <a:spLocks noGrp="1"/>
          </p:cNvSpPr>
          <p:nvPr>
            <p:ph idx="1"/>
          </p:nvPr>
        </p:nvSpPr>
        <p:spPr>
          <a:xfrm>
            <a:off x="838200" y="2411653"/>
            <a:ext cx="4952681" cy="3728613"/>
          </a:xfrm>
        </p:spPr>
        <p:txBody>
          <a:bodyPr vert="horz" lIns="91440" tIns="45720" rIns="91440" bIns="45720" rtlCol="0">
            <a:normAutofit fontScale="92500"/>
          </a:bodyPr>
          <a:lstStyle/>
          <a:p>
            <a:pPr algn="just">
              <a:lnSpc>
                <a:spcPct val="150000"/>
              </a:lnSpc>
            </a:pPr>
            <a:r>
              <a:rPr lang="en-US" sz="1800" dirty="0">
                <a:solidFill>
                  <a:schemeClr val="tx2"/>
                </a:solidFill>
                <a:latin typeface="Times New Roman" panose="02020603050405020304" pitchFamily="18" charset="0"/>
                <a:ea typeface="+mn-lt"/>
                <a:cs typeface="Times New Roman" panose="02020603050405020304" pitchFamily="18" charset="0"/>
              </a:rPr>
              <a:t>JW Marriott </a:t>
            </a:r>
            <a:r>
              <a:rPr lang="en-GB" sz="1800" dirty="0">
                <a:solidFill>
                  <a:schemeClr val="tx2"/>
                </a:solidFill>
                <a:latin typeface="Times New Roman" panose="02020603050405020304" pitchFamily="18" charset="0"/>
                <a:ea typeface="+mn-lt"/>
                <a:cs typeface="Times New Roman" panose="02020603050405020304" pitchFamily="18" charset="0"/>
              </a:rPr>
              <a:t>takes </a:t>
            </a:r>
            <a:r>
              <a:rPr lang="en-GB" sz="1800">
                <a:solidFill>
                  <a:schemeClr val="tx2"/>
                </a:solidFill>
                <a:latin typeface="Times New Roman" panose="02020603050405020304" pitchFamily="18" charset="0"/>
                <a:ea typeface="+mn-lt"/>
                <a:cs typeface="Times New Roman" panose="02020603050405020304" pitchFamily="18" charset="0"/>
              </a:rPr>
              <a:t>pleasure in offering </a:t>
            </a:r>
            <a:r>
              <a:rPr lang="en-GB" sz="1800" dirty="0">
                <a:solidFill>
                  <a:schemeClr val="tx2"/>
                </a:solidFill>
                <a:latin typeface="Times New Roman" panose="02020603050405020304" pitchFamily="18" charset="0"/>
                <a:ea typeface="+mn-lt"/>
                <a:cs typeface="Times New Roman" panose="02020603050405020304" pitchFamily="18" charset="0"/>
              </a:rPr>
              <a:t>guests a wide range of amenities and services </a:t>
            </a:r>
            <a:r>
              <a:rPr lang="en-US" sz="1800" dirty="0">
                <a:solidFill>
                  <a:schemeClr val="tx2"/>
                </a:solidFill>
                <a:latin typeface="Times New Roman" panose="02020603050405020304" pitchFamily="18" charset="0"/>
                <a:ea typeface="+mn-lt"/>
                <a:cs typeface="Times New Roman" panose="02020603050405020304" pitchFamily="18" charset="0"/>
              </a:rPr>
              <a:t>(</a:t>
            </a:r>
            <a:r>
              <a:rPr lang="en-US" sz="1800" dirty="0" err="1">
                <a:solidFill>
                  <a:schemeClr val="tx2"/>
                </a:solidFill>
                <a:latin typeface="Times New Roman" panose="02020603050405020304" pitchFamily="18" charset="0"/>
                <a:ea typeface="+mn-lt"/>
                <a:cs typeface="Times New Roman" panose="02020603050405020304" pitchFamily="18" charset="0"/>
              </a:rPr>
              <a:t>Sundram</a:t>
            </a:r>
            <a:r>
              <a:rPr lang="en-US" sz="1800" dirty="0">
                <a:solidFill>
                  <a:schemeClr val="tx2"/>
                </a:solidFill>
                <a:latin typeface="Times New Roman" panose="02020603050405020304" pitchFamily="18" charset="0"/>
                <a:ea typeface="+mn-lt"/>
                <a:cs typeface="Times New Roman" panose="02020603050405020304" pitchFamily="18" charset="0"/>
              </a:rPr>
              <a:t> et al., 2022). Offerings range from opulent guest rooms and suites to fine dining restaurants, spas and cutting-edge event venues, all of which are made to cater to the various demands of visitors (Zhao, 2018). </a:t>
            </a:r>
            <a:r>
              <a:rPr lang="en-US" sz="1800" dirty="0" err="1">
                <a:solidFill>
                  <a:schemeClr val="tx2"/>
                </a:solidFill>
                <a:latin typeface="Times New Roman" panose="02020603050405020304" pitchFamily="18" charset="0"/>
                <a:ea typeface="+mn-lt"/>
                <a:cs typeface="Times New Roman" panose="02020603050405020304" pitchFamily="18" charset="0"/>
              </a:rPr>
              <a:t>Personalised</a:t>
            </a:r>
            <a:r>
              <a:rPr lang="en-US" sz="1800" dirty="0">
                <a:solidFill>
                  <a:schemeClr val="tx2"/>
                </a:solidFill>
                <a:latin typeface="Times New Roman" panose="02020603050405020304" pitchFamily="18" charset="0"/>
                <a:ea typeface="+mn-lt"/>
                <a:cs typeface="Times New Roman" panose="02020603050405020304" pitchFamily="18" charset="0"/>
              </a:rPr>
              <a:t> concierge services, airport transfers and </a:t>
            </a:r>
            <a:r>
              <a:rPr lang="en-GB" sz="1800" dirty="0">
                <a:solidFill>
                  <a:schemeClr val="tx2"/>
                </a:solidFill>
                <a:latin typeface="Times New Roman" panose="02020603050405020304" pitchFamily="18" charset="0"/>
                <a:ea typeface="+mn-lt"/>
                <a:cs typeface="Times New Roman" panose="02020603050405020304" pitchFamily="18" charset="0"/>
              </a:rPr>
              <a:t>different recreational options exemplify our dedication to exceeding</a:t>
            </a:r>
            <a:r>
              <a:rPr lang="en-US" sz="1800" dirty="0">
                <a:solidFill>
                  <a:schemeClr val="tx2"/>
                </a:solidFill>
                <a:latin typeface="Times New Roman" panose="02020603050405020304" pitchFamily="18" charset="0"/>
                <a:ea typeface="+mn-lt"/>
                <a:cs typeface="Times New Roman" panose="02020603050405020304" pitchFamily="18" charset="0"/>
              </a:rPr>
              <a:t> expectations.</a:t>
            </a:r>
            <a:endParaRPr lang="en-US" sz="1800" dirty="0">
              <a:solidFill>
                <a:schemeClr val="tx2"/>
              </a:solidFill>
              <a:latin typeface="Times New Roman" panose="02020603050405020304" pitchFamily="18" charset="0"/>
              <a:cs typeface="Times New Roman" panose="02020603050405020304" pitchFamily="18" charset="0"/>
            </a:endParaRPr>
          </a:p>
          <a:p>
            <a:endParaRPr lang="en-US" sz="1800" dirty="0">
              <a:solidFill>
                <a:schemeClr val="tx2"/>
              </a:solidFill>
            </a:endParaRPr>
          </a:p>
        </p:txBody>
      </p:sp>
      <p:sp>
        <p:nvSpPr>
          <p:cNvPr id="14" name="Rectangle 13">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0666" y="0"/>
            <a:ext cx="6001333"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196875" y="0"/>
            <a:ext cx="5992075"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erson standing behind a counter with a dog&#10;&#10;Description automatically generated">
            <a:extLst>
              <a:ext uri="{FF2B5EF4-FFF2-40B4-BE49-F238E27FC236}">
                <a16:creationId xmlns:a16="http://schemas.microsoft.com/office/drawing/2014/main" id="{A06B76AC-5BB5-58C1-530E-63155142190F}"/>
              </a:ext>
            </a:extLst>
          </p:cNvPr>
          <p:cNvPicPr>
            <a:picLocks noChangeAspect="1"/>
          </p:cNvPicPr>
          <p:nvPr/>
        </p:nvPicPr>
        <p:blipFill>
          <a:blip r:embed="rId4" cstate="print">
            <a:extLst>
              <a:ext uri="{837473B0-CC2E-450A-ABE3-18F120FF3D39}">
                <a1611:picAttrSrcUrl xmlns:a1611="http://schemas.microsoft.com/office/drawing/2016/11/main" r:id="rId5"/>
              </a:ext>
            </a:extLst>
          </a:blip>
          <a:stretch>
            <a:fillRect/>
          </a:stretch>
        </p:blipFill>
        <p:spPr>
          <a:xfrm>
            <a:off x="7076378" y="567942"/>
            <a:ext cx="4287646" cy="5716862"/>
          </a:xfrm>
          <a:prstGeom prst="rect">
            <a:avLst/>
          </a:prstGeom>
        </p:spPr>
      </p:pic>
    </p:spTree>
    <p:extLst>
      <p:ext uri="{BB962C8B-B14F-4D97-AF65-F5344CB8AC3E}">
        <p14:creationId xmlns:p14="http://schemas.microsoft.com/office/powerpoint/2010/main" val="2660949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1752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7" y="0"/>
            <a:ext cx="12191999" cy="2217528"/>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BA9641-3ABE-06C4-BD88-4749A71338EF}"/>
              </a:ext>
            </a:extLst>
          </p:cNvPr>
          <p:cNvSpPr>
            <a:spLocks noGrp="1"/>
          </p:cNvSpPr>
          <p:nvPr>
            <p:ph type="title"/>
          </p:nvPr>
        </p:nvSpPr>
        <p:spPr>
          <a:xfrm>
            <a:off x="838200" y="381000"/>
            <a:ext cx="10003218" cy="1600124"/>
          </a:xfrm>
        </p:spPr>
        <p:txBody>
          <a:bodyPr>
            <a:normAutofit fontScale="90000"/>
          </a:bodyPr>
          <a:lstStyle/>
          <a:p>
            <a:pPr>
              <a:lnSpc>
                <a:spcPct val="150000"/>
              </a:lnSpc>
            </a:pPr>
            <a:r>
              <a:rPr lang="en-US" dirty="0">
                <a:latin typeface="Times New Roman" panose="02020603050405020304" pitchFamily="18" charset="0"/>
                <a:cs typeface="Times New Roman" panose="02020603050405020304" pitchFamily="18" charset="0"/>
              </a:rPr>
              <a:t>Meeting and Exceeding Guest Expectations </a:t>
            </a:r>
          </a:p>
          <a:p>
            <a:endParaRPr lang="en-US" dirty="0"/>
          </a:p>
        </p:txBody>
      </p:sp>
      <p:sp>
        <p:nvSpPr>
          <p:cNvPr id="3" name="Content Placeholder 2">
            <a:extLst>
              <a:ext uri="{FF2B5EF4-FFF2-40B4-BE49-F238E27FC236}">
                <a16:creationId xmlns:a16="http://schemas.microsoft.com/office/drawing/2014/main" id="{1768D129-C3C0-89EF-B679-18817892AF69}"/>
              </a:ext>
            </a:extLst>
          </p:cNvPr>
          <p:cNvSpPr>
            <a:spLocks noGrp="1"/>
          </p:cNvSpPr>
          <p:nvPr>
            <p:ph idx="1"/>
          </p:nvPr>
        </p:nvSpPr>
        <p:spPr>
          <a:xfrm>
            <a:off x="838200" y="2514600"/>
            <a:ext cx="4876800" cy="3783586"/>
          </a:xfrm>
        </p:spPr>
        <p:txBody>
          <a:bodyPr vert="horz" lIns="91440" tIns="45720" rIns="91440" bIns="45720" rtlCol="0" anchor="ctr">
            <a:normAutofit fontScale="92500" lnSpcReduction="20000"/>
          </a:bodyPr>
          <a:lstStyle/>
          <a:p>
            <a:pPr>
              <a:lnSpc>
                <a:spcPct val="100000"/>
              </a:lnSpc>
            </a:pPr>
            <a:endParaRPr lang="en-US" sz="1700" dirty="0">
              <a:solidFill>
                <a:schemeClr val="tx2"/>
              </a:solidFill>
            </a:endParaRPr>
          </a:p>
          <a:p>
            <a:pPr algn="just">
              <a:lnSpc>
                <a:spcPct val="150000"/>
              </a:lnSpc>
            </a:pPr>
            <a:r>
              <a:rPr lang="en-US" sz="1700" dirty="0">
                <a:solidFill>
                  <a:schemeClr val="tx2"/>
                </a:solidFill>
                <a:latin typeface="Times New Roman" panose="02020603050405020304" pitchFamily="18" charset="0"/>
                <a:ea typeface="+mn-lt"/>
                <a:cs typeface="Times New Roman" panose="02020603050405020304" pitchFamily="18" charset="0"/>
              </a:rPr>
              <a:t>In the hospitality sector, exceeding guests' expectations is crucial (</a:t>
            </a:r>
            <a:r>
              <a:rPr lang="en-US" sz="1700" dirty="0" err="1">
                <a:solidFill>
                  <a:schemeClr val="tx2"/>
                </a:solidFill>
                <a:latin typeface="Times New Roman" panose="02020603050405020304" pitchFamily="18" charset="0"/>
                <a:ea typeface="+mn-lt"/>
                <a:cs typeface="Times New Roman" panose="02020603050405020304" pitchFamily="18" charset="0"/>
              </a:rPr>
              <a:t>Mmutle</a:t>
            </a:r>
            <a:r>
              <a:rPr lang="en-US" sz="1700" dirty="0">
                <a:solidFill>
                  <a:schemeClr val="tx2"/>
                </a:solidFill>
                <a:latin typeface="Times New Roman" panose="02020603050405020304" pitchFamily="18" charset="0"/>
                <a:ea typeface="+mn-lt"/>
                <a:cs typeface="Times New Roman" panose="02020603050405020304" pitchFamily="18" charset="0"/>
              </a:rPr>
              <a:t> and </a:t>
            </a:r>
            <a:r>
              <a:rPr lang="en-US" sz="1700" dirty="0" err="1">
                <a:solidFill>
                  <a:schemeClr val="tx2"/>
                </a:solidFill>
                <a:latin typeface="Times New Roman" panose="02020603050405020304" pitchFamily="18" charset="0"/>
                <a:ea typeface="+mn-lt"/>
                <a:cs typeface="Times New Roman" panose="02020603050405020304" pitchFamily="18" charset="0"/>
              </a:rPr>
              <a:t>Shonhe</a:t>
            </a:r>
            <a:r>
              <a:rPr lang="en-US" sz="1700" dirty="0">
                <a:solidFill>
                  <a:schemeClr val="tx2"/>
                </a:solidFill>
                <a:latin typeface="Times New Roman" panose="02020603050405020304" pitchFamily="18" charset="0"/>
                <a:ea typeface="+mn-lt"/>
                <a:cs typeface="Times New Roman" panose="02020603050405020304" pitchFamily="18" charset="0"/>
              </a:rPr>
              <a:t>, 2017). It not only encourages customer loyalty but also improves a hotel's standing. JW Marriott excels in this by continually providing </a:t>
            </a:r>
            <a:r>
              <a:rPr lang="en-US" sz="1700" dirty="0" err="1">
                <a:solidFill>
                  <a:schemeClr val="tx2"/>
                </a:solidFill>
                <a:latin typeface="Times New Roman" panose="02020603050405020304" pitchFamily="18" charset="0"/>
                <a:ea typeface="+mn-lt"/>
                <a:cs typeface="Times New Roman" panose="02020603050405020304" pitchFamily="18" charset="0"/>
              </a:rPr>
              <a:t>individualised</a:t>
            </a:r>
            <a:r>
              <a:rPr lang="en-US" sz="1700" dirty="0">
                <a:solidFill>
                  <a:schemeClr val="tx2"/>
                </a:solidFill>
                <a:latin typeface="Times New Roman" panose="02020603050405020304" pitchFamily="18" charset="0"/>
                <a:ea typeface="+mn-lt"/>
                <a:cs typeface="Times New Roman" panose="02020603050405020304" pitchFamily="18" charset="0"/>
              </a:rPr>
              <a:t> services, paying close attention to every last detail and steadfastly upholding the highest standards of excellence. These elements guarantee that visitors' stays surpass their highest expectations and give them unforgettable experiences.</a:t>
            </a:r>
            <a:endParaRPr lang="en-US" sz="1700" dirty="0">
              <a:solidFill>
                <a:schemeClr val="tx2"/>
              </a:solidFill>
              <a:latin typeface="Times New Roman" panose="02020603050405020304" pitchFamily="18" charset="0"/>
              <a:cs typeface="Times New Roman" panose="02020603050405020304" pitchFamily="18" charset="0"/>
            </a:endParaRPr>
          </a:p>
          <a:p>
            <a:pPr>
              <a:lnSpc>
                <a:spcPct val="100000"/>
              </a:lnSpc>
            </a:pPr>
            <a:endParaRPr lang="en-US" sz="1700" dirty="0">
              <a:solidFill>
                <a:schemeClr val="tx2"/>
              </a:solidFill>
            </a:endParaRPr>
          </a:p>
        </p:txBody>
      </p:sp>
      <p:pic>
        <p:nvPicPr>
          <p:cNvPr id="4" name="Picture 3" descr="A red and white target with arrows&#10;&#10;Description automatically generated">
            <a:extLst>
              <a:ext uri="{FF2B5EF4-FFF2-40B4-BE49-F238E27FC236}">
                <a16:creationId xmlns:a16="http://schemas.microsoft.com/office/drawing/2014/main" id="{D1A87EF3-1AE3-DECD-7E4E-69562A10C7E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304" r="9580"/>
          <a:stretch/>
        </p:blipFill>
        <p:spPr>
          <a:xfrm>
            <a:off x="5996628" y="2217529"/>
            <a:ext cx="6195372" cy="4640471"/>
          </a:xfrm>
          <a:prstGeom prst="rect">
            <a:avLst/>
          </a:prstGeom>
        </p:spPr>
      </p:pic>
    </p:spTree>
    <p:extLst>
      <p:ext uri="{BB962C8B-B14F-4D97-AF65-F5344CB8AC3E}">
        <p14:creationId xmlns:p14="http://schemas.microsoft.com/office/powerpoint/2010/main" val="1669095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3">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B4194-D517-48CE-0EDA-DA3AC98F4D0F}"/>
              </a:ext>
            </a:extLst>
          </p:cNvPr>
          <p:cNvSpPr>
            <a:spLocks noGrp="1"/>
          </p:cNvSpPr>
          <p:nvPr>
            <p:ph type="title"/>
          </p:nvPr>
        </p:nvSpPr>
        <p:spPr>
          <a:xfrm>
            <a:off x="1198182" y="381000"/>
            <a:ext cx="10003218" cy="1600124"/>
          </a:xfrm>
        </p:spPr>
        <p:txBody>
          <a:bodyPr>
            <a:normAutofit/>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37654594-50CE-9C6F-57F0-67BA7FDE711D}"/>
              </a:ext>
            </a:extLst>
          </p:cNvPr>
          <p:cNvSpPr>
            <a:spLocks noGrp="1"/>
          </p:cNvSpPr>
          <p:nvPr>
            <p:ph idx="1"/>
          </p:nvPr>
        </p:nvSpPr>
        <p:spPr>
          <a:xfrm>
            <a:off x="1185756" y="2362200"/>
            <a:ext cx="8796444" cy="3935986"/>
          </a:xfrm>
        </p:spPr>
        <p:txBody>
          <a:bodyPr vert="horz" lIns="91440" tIns="45720" rIns="91440" bIns="45720" rtlCol="0" anchor="ctr">
            <a:normAutofit fontScale="92500"/>
          </a:bodyPr>
          <a:lstStyle/>
          <a:p>
            <a:pPr algn="just">
              <a:lnSpc>
                <a:spcPct val="160000"/>
              </a:lnSpc>
            </a:pPr>
            <a:r>
              <a:rPr lang="en-US" sz="1800" dirty="0">
                <a:solidFill>
                  <a:schemeClr val="tx1">
                    <a:alpha val="80000"/>
                  </a:schemeClr>
                </a:solidFill>
                <a:latin typeface="Times New Roman" panose="02020603050405020304" pitchFamily="18" charset="0"/>
                <a:ea typeface="+mn-lt"/>
                <a:cs typeface="Times New Roman" panose="02020603050405020304" pitchFamily="18" charset="0"/>
              </a:rPr>
              <a:t>With an emphasis on JW Marriott, this presentation has shown the crucial roles of quality service, hospitality, and guest services within the hotel business. We have examined the many customer segments that JW Marriott serves, highlighting the attractiveness of its prime locations, first-rate facilities and enviable reputation. We've </a:t>
            </a:r>
            <a:r>
              <a:rPr lang="en-US" sz="1800" dirty="0" err="1">
                <a:solidFill>
                  <a:schemeClr val="tx1">
                    <a:alpha val="80000"/>
                  </a:schemeClr>
                </a:solidFill>
                <a:latin typeface="Times New Roman" panose="02020603050405020304" pitchFamily="18" charset="0"/>
                <a:ea typeface="+mn-lt"/>
                <a:cs typeface="Times New Roman" panose="02020603050405020304" pitchFamily="18" charset="0"/>
              </a:rPr>
              <a:t>emphasised</a:t>
            </a:r>
            <a:r>
              <a:rPr lang="en-US" sz="1800" dirty="0">
                <a:solidFill>
                  <a:schemeClr val="tx1">
                    <a:alpha val="80000"/>
                  </a:schemeClr>
                </a:solidFill>
                <a:latin typeface="Times New Roman" panose="02020603050405020304" pitchFamily="18" charset="0"/>
                <a:ea typeface="+mn-lt"/>
                <a:cs typeface="Times New Roman" panose="02020603050405020304" pitchFamily="18" charset="0"/>
              </a:rPr>
              <a:t> the extensive scope of guest services and spoken about how crucial it is to go above and beyond for guests. JW Marriott achieves this goal via </a:t>
            </a:r>
            <a:r>
              <a:rPr lang="en-US" sz="1800" dirty="0" err="1">
                <a:solidFill>
                  <a:schemeClr val="tx1">
                    <a:alpha val="80000"/>
                  </a:schemeClr>
                </a:solidFill>
                <a:latin typeface="Times New Roman" panose="02020603050405020304" pitchFamily="18" charset="0"/>
                <a:ea typeface="+mn-lt"/>
                <a:cs typeface="Times New Roman" panose="02020603050405020304" pitchFamily="18" charset="0"/>
              </a:rPr>
              <a:t>individualised</a:t>
            </a:r>
            <a:r>
              <a:rPr lang="en-US" sz="1800" dirty="0">
                <a:solidFill>
                  <a:schemeClr val="tx1">
                    <a:alpha val="80000"/>
                  </a:schemeClr>
                </a:solidFill>
                <a:latin typeface="Times New Roman" panose="02020603050405020304" pitchFamily="18" charset="0"/>
                <a:ea typeface="+mn-lt"/>
                <a:cs typeface="Times New Roman" panose="02020603050405020304" pitchFamily="18" charset="0"/>
              </a:rPr>
              <a:t> care, painstaking attention to detail and unchanging quality standards. </a:t>
            </a:r>
            <a:r>
              <a:rPr lang="en-GB" sz="1800" dirty="0">
                <a:solidFill>
                  <a:schemeClr val="tx1">
                    <a:alpha val="80000"/>
                  </a:schemeClr>
                </a:solidFill>
                <a:latin typeface="Times New Roman" panose="02020603050405020304" pitchFamily="18" charset="0"/>
                <a:ea typeface="+mn-lt"/>
                <a:cs typeface="Times New Roman" panose="02020603050405020304" pitchFamily="18" charset="0"/>
              </a:rPr>
              <a:t>The flawless mix of luxury and top-notch service defines the success of JW Marriott</a:t>
            </a:r>
            <a:r>
              <a:rPr lang="en-US" sz="1800" dirty="0">
                <a:solidFill>
                  <a:schemeClr val="tx1">
                    <a:alpha val="80000"/>
                  </a:schemeClr>
                </a:solidFill>
                <a:latin typeface="Times New Roman" panose="02020603050405020304" pitchFamily="18" charset="0"/>
                <a:ea typeface="+mn-lt"/>
                <a:cs typeface="Times New Roman" panose="02020603050405020304" pitchFamily="18" charset="0"/>
              </a:rPr>
              <a:t>. The presentation </a:t>
            </a:r>
            <a:r>
              <a:rPr lang="en-US" sz="1800" dirty="0" err="1">
                <a:solidFill>
                  <a:schemeClr val="tx1">
                    <a:alpha val="80000"/>
                  </a:schemeClr>
                </a:solidFill>
                <a:latin typeface="Times New Roman" panose="02020603050405020304" pitchFamily="18" charset="0"/>
                <a:ea typeface="+mn-lt"/>
                <a:cs typeface="Times New Roman" panose="02020603050405020304" pitchFamily="18" charset="0"/>
              </a:rPr>
              <a:t>emphasises</a:t>
            </a:r>
            <a:r>
              <a:rPr lang="en-US" sz="1800" dirty="0">
                <a:solidFill>
                  <a:schemeClr val="tx1">
                    <a:alpha val="80000"/>
                  </a:schemeClr>
                </a:solidFill>
                <a:latin typeface="Times New Roman" panose="02020603050405020304" pitchFamily="18" charset="0"/>
                <a:ea typeface="+mn-lt"/>
                <a:cs typeface="Times New Roman" panose="02020603050405020304" pitchFamily="18" charset="0"/>
              </a:rPr>
              <a:t> the critical importance of these components within the more significant hospitality sector, </a:t>
            </a:r>
            <a:r>
              <a:rPr lang="en-GB" sz="1800" dirty="0">
                <a:solidFill>
                  <a:schemeClr val="tx1">
                    <a:alpha val="80000"/>
                  </a:schemeClr>
                </a:solidFill>
                <a:latin typeface="Times New Roman" panose="02020603050405020304" pitchFamily="18" charset="0"/>
                <a:ea typeface="+mn-lt"/>
                <a:cs typeface="Times New Roman" panose="02020603050405020304" pitchFamily="18" charset="0"/>
              </a:rPr>
              <a:t>best illustrated by JW Marriott's high standards</a:t>
            </a:r>
            <a:r>
              <a:rPr lang="en-US" sz="1800" dirty="0">
                <a:solidFill>
                  <a:schemeClr val="tx1">
                    <a:alpha val="80000"/>
                  </a:schemeClr>
                </a:solidFill>
                <a:latin typeface="Times New Roman" panose="02020603050405020304" pitchFamily="18" charset="0"/>
                <a:ea typeface="+mn-lt"/>
                <a:cs typeface="Times New Roman" panose="02020603050405020304" pitchFamily="18" charset="0"/>
              </a:rPr>
              <a:t>.</a:t>
            </a:r>
            <a:endParaRPr lang="en-US" sz="1800" dirty="0">
              <a:solidFill>
                <a:schemeClr val="tx1">
                  <a:alpha val="80000"/>
                </a:schemeClr>
              </a:solidFill>
              <a:latin typeface="Times New Roman" panose="02020603050405020304" pitchFamily="18" charset="0"/>
              <a:cs typeface="Times New Roman" panose="02020603050405020304" pitchFamily="18" charset="0"/>
            </a:endParaRPr>
          </a:p>
          <a:p>
            <a:endParaRPr lang="en-US" sz="1800" dirty="0">
              <a:solidFill>
                <a:schemeClr val="tx1">
                  <a:alpha val="80000"/>
                </a:schemeClr>
              </a:solidFill>
            </a:endParaRPr>
          </a:p>
        </p:txBody>
      </p:sp>
    </p:spTree>
    <p:extLst>
      <p:ext uri="{BB962C8B-B14F-4D97-AF65-F5344CB8AC3E}">
        <p14:creationId xmlns:p14="http://schemas.microsoft.com/office/powerpoint/2010/main" val="271055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4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5E6DB6-4A8E-2851-9E1A-4FDA2468C954}"/>
              </a:ext>
            </a:extLst>
          </p:cNvPr>
          <p:cNvSpPr>
            <a:spLocks noGrp="1"/>
          </p:cNvSpPr>
          <p:nvPr>
            <p:ph type="title"/>
          </p:nvPr>
        </p:nvSpPr>
        <p:spPr>
          <a:xfrm>
            <a:off x="1198182" y="381000"/>
            <a:ext cx="10003218" cy="1600124"/>
          </a:xfrm>
        </p:spPr>
        <p:txBody>
          <a:bodyPr>
            <a:normAutofit/>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19AA5E4-FFB7-C13D-5877-D16EB86FC6EE}"/>
              </a:ext>
            </a:extLst>
          </p:cNvPr>
          <p:cNvSpPr>
            <a:spLocks noGrp="1"/>
          </p:cNvSpPr>
          <p:nvPr>
            <p:ph idx="1"/>
          </p:nvPr>
        </p:nvSpPr>
        <p:spPr>
          <a:xfrm>
            <a:off x="331470" y="2362200"/>
            <a:ext cx="11510010" cy="4404360"/>
          </a:xfrm>
        </p:spPr>
        <p:txBody>
          <a:bodyPr anchor="ctr">
            <a:normAutofit fontScale="62500" lnSpcReduction="20000"/>
          </a:bodyPr>
          <a:lstStyle/>
          <a:p>
            <a:pPr algn="just">
              <a:lnSpc>
                <a:spcPct val="170000"/>
              </a:lnSpc>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Barreto, N. and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Mayya</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S., (2022). SWOC Analysis of Marriott International-A Case Study.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Case Studies in Business, IT and Education (IJCSBE)</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(2), pp.877-889.</a:t>
            </a:r>
          </a:p>
          <a:p>
            <a:pPr algn="just">
              <a:lnSpc>
                <a:spcPct val="170000"/>
              </a:lnSpc>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Dao, M., (2021). The significance of staff training in providing customer satisfaction in Vietnamese fine dining restaurants.</a:t>
            </a:r>
          </a:p>
          <a:p>
            <a:pPr algn="just">
              <a:lnSpc>
                <a:spcPct val="170000"/>
              </a:lnSpc>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Ferreira, A.P.G., (2016). Using participatory sensing in the study of tourists behaviour.</a:t>
            </a:r>
          </a:p>
          <a:p>
            <a:pPr algn="just">
              <a:lnSpc>
                <a:spcPct val="170000"/>
              </a:lnSpc>
            </a:pP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Foskett</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D., Paskins, P., Pennington, A. and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Rippington</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N., (2021).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theory of hospitality and catering</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Hachette UK.</a:t>
            </a:r>
          </a:p>
          <a:p>
            <a:pPr algn="just">
              <a:lnSpc>
                <a:spcPct val="170000"/>
              </a:lnSpc>
            </a:pP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Mmutle</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 and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Shonhe</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L., (2017). Customers' perception of service quality and its impact on reputation in the hospitality industry.</a:t>
            </a:r>
          </a:p>
          <a:p>
            <a:pPr algn="just">
              <a:lnSpc>
                <a:spcPct val="170000"/>
              </a:lnSpc>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Morrison, A.M., (2022).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Hospitality and travel marketing</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Taylor &amp; Francis.</a:t>
            </a:r>
          </a:p>
          <a:p>
            <a:pPr algn="just">
              <a:lnSpc>
                <a:spcPct val="170000"/>
              </a:lnSpc>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Park, S.B., (2016).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Tourist experiences and word-of-mouth: The mediating effect of memory</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Kansas State University.</a:t>
            </a:r>
          </a:p>
          <a:p>
            <a:pPr algn="just">
              <a:lnSpc>
                <a:spcPct val="170000"/>
              </a:lnSpc>
            </a:pP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Roblek</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V., Stok, Z.M. and Mesko, M., (2016). Complexity of a sharing economy for tourism and hospitality. In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Faculty of Tourism and Hospitality Management in </a:t>
            </a:r>
            <a:r>
              <a:rPr lang="en-IN" sz="1800" i="1"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Opatija</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Biennial International Congress. Tourism &amp; Hospitality Industry</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(p. 374). University of Rijeka, Faculty of Tourism &amp; Hospitality Management.</a:t>
            </a:r>
          </a:p>
          <a:p>
            <a:pPr algn="just">
              <a:lnSpc>
                <a:spcPct val="170000"/>
              </a:lnSpc>
            </a:pP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Sundram</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S., Kumar, V.R.,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Muthukrishnan</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K.B., </a:t>
            </a:r>
            <a:r>
              <a:rPr lang="en-IN" sz="18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Naved</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M., Dani, R. and Khatri, E., (2022). The Impact of Entertainment Amenities Availability on Hotel's Performance. </a:t>
            </a:r>
            <a:r>
              <a:rPr lang="en-IN" sz="1800" i="1"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Webology</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19</a:t>
            </a: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pp.3989-4005.</a:t>
            </a:r>
          </a:p>
          <a:p>
            <a:pPr algn="just">
              <a:lnSpc>
                <a:spcPct val="170000"/>
              </a:lnSpc>
            </a:pPr>
            <a:r>
              <a:rPr lang="en-IN" sz="18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Zhao, J., (2018). The concept of luxury hotel in the context of 21st century China: An insight into factors influencing guests’ satisfaction with luxury hotels in China.</a:t>
            </a:r>
          </a:p>
          <a:p>
            <a:endParaRPr lang="en-US" sz="1800" dirty="0">
              <a:solidFill>
                <a:schemeClr val="tx1">
                  <a:alpha val="80000"/>
                </a:schemeClr>
              </a:solidFill>
            </a:endParaRPr>
          </a:p>
        </p:txBody>
      </p:sp>
    </p:spTree>
    <p:extLst>
      <p:ext uri="{BB962C8B-B14F-4D97-AF65-F5344CB8AC3E}">
        <p14:creationId xmlns:p14="http://schemas.microsoft.com/office/powerpoint/2010/main" val="1794856396"/>
      </p:ext>
    </p:extLst>
  </p:cSld>
  <p:clrMapOvr>
    <a:masterClrMapping/>
  </p:clrMapOvr>
</p:sld>
</file>

<file path=ppt/theme/theme1.xml><?xml version="1.0" encoding="utf-8"?>
<a:theme xmlns:a="http://schemas.openxmlformats.org/drawingml/2006/main" name="BlockprintVTI">
  <a:themeElements>
    <a:clrScheme name="AnalogousFromLightSeedLeftStep">
      <a:dk1>
        <a:srgbClr val="000000"/>
      </a:dk1>
      <a:lt1>
        <a:srgbClr val="FFFFFF"/>
      </a:lt1>
      <a:dk2>
        <a:srgbClr val="3D2441"/>
      </a:dk2>
      <a:lt2>
        <a:srgbClr val="E2E5E8"/>
      </a:lt2>
      <a:accent1>
        <a:srgbClr val="C39B6E"/>
      </a:accent1>
      <a:accent2>
        <a:srgbClr val="C57D73"/>
      </a:accent2>
      <a:accent3>
        <a:srgbClr val="D08DA1"/>
      </a:accent3>
      <a:accent4>
        <a:srgbClr val="C573AE"/>
      </a:accent4>
      <a:accent5>
        <a:srgbClr val="C68DD0"/>
      </a:accent5>
      <a:accent6>
        <a:srgbClr val="9873C5"/>
      </a:accent6>
      <a:hlink>
        <a:srgbClr val="6183AA"/>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1677</Words>
  <Application>Microsoft Office PowerPoint</Application>
  <PresentationFormat>Widescreen</PresentationFormat>
  <Paragraphs>51</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Next LT Pro</vt:lpstr>
      <vt:lpstr>AvenirNext LT Pro Medium</vt:lpstr>
      <vt:lpstr>Calibri</vt:lpstr>
      <vt:lpstr>Times New Roman</vt:lpstr>
      <vt:lpstr>BlockprintVTI</vt:lpstr>
      <vt:lpstr>Hospitality and guest services</vt:lpstr>
      <vt:lpstr>Table of contents</vt:lpstr>
      <vt:lpstr>Introduction</vt:lpstr>
      <vt:lpstr>About JW Marriott  </vt:lpstr>
      <vt:lpstr>Main consumer groups</vt:lpstr>
      <vt:lpstr>Guest Services Nature and Scope  </vt:lpstr>
      <vt:lpstr>Guest Services at the JW Marriott  </vt:lpstr>
      <vt:lpstr>Meeting and Exceeding Guest Expectations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2023-10-18T10:09:53Z</dcterms:created>
  <dcterms:modified xsi:type="dcterms:W3CDTF">2023-10-20T15:57:52Z</dcterms:modified>
</cp:coreProperties>
</file>