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Canva Sans Bold" panose="020B0803030501040103" pitchFamily="34" charset="0"/>
      <p:regular r:id="rId14"/>
    </p:embeddedFont>
    <p:embeddedFont>
      <p:font typeface="Inter Bold" panose="020B0802030000000004" pitchFamily="34" charset="0"/>
      <p:regular r:id="rId15"/>
    </p:embeddedFont>
    <p:embeddedFont>
      <p:font typeface="Montserrat Semi-Bold" pitchFamily="2" charset="0"/>
      <p:regular r:id="rId16"/>
    </p:embeddedFont>
    <p:embeddedFont>
      <p:font typeface="Times New Roman Bold" panose="02020803070505020304" pitchFamily="18" charset="0"/>
      <p:regular r:id="rId17"/>
      <p:bold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4" d="100"/>
          <a:sy n="44" d="100"/>
        </p:scale>
        <p:origin x="1391" y="13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font" Target="fonts/font5.fntdata"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4.fntdata" /><Relationship Id="rId2" Type="http://schemas.openxmlformats.org/officeDocument/2006/relationships/slide" Target="slides/slide1.xml" /><Relationship Id="rId16" Type="http://schemas.openxmlformats.org/officeDocument/2006/relationships/font" Target="fonts/font3.fntdata"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2.fntdata"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1.fntdata"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3CE3C2-E65F-440C-9CC7-00586A0CC795}"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A2C65F-A81A-4209-9E23-26B41C45ADEA}" type="slidenum">
              <a:rPr lang="en-GB" smtClean="0"/>
              <a:t>‹#›</a:t>
            </a:fld>
            <a:endParaRPr lang="en-GB"/>
          </a:p>
        </p:txBody>
      </p:sp>
    </p:spTree>
    <p:extLst>
      <p:ext uri="{BB962C8B-B14F-4D97-AF65-F5344CB8AC3E}">
        <p14:creationId xmlns:p14="http://schemas.microsoft.com/office/powerpoint/2010/main" val="3766748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everyone. Today, I will be discussing the cultural differences in communication between </a:t>
            </a:r>
            <a:r>
              <a:rPr lang="en-GB" b="1" dirty="0"/>
              <a:t>Japan</a:t>
            </a:r>
            <a:r>
              <a:rPr lang="en-GB" dirty="0"/>
              <a:t> and the </a:t>
            </a:r>
            <a:r>
              <a:rPr lang="en-GB" b="1" dirty="0"/>
              <a:t>United States</a:t>
            </a:r>
            <a:r>
              <a:rPr lang="en-GB" dirty="0"/>
              <a:t> in the context of business negotiations. The focus will be on understanding the </a:t>
            </a:r>
            <a:r>
              <a:rPr lang="en-GB" b="1" dirty="0"/>
              <a:t>high-context vs. low-context communication</a:t>
            </a:r>
            <a:r>
              <a:rPr lang="en-GB" dirty="0"/>
              <a:t> frameworks and exploring how intercultural communication theories can aid managers in improving business interactions across these two cultures.</a:t>
            </a:r>
          </a:p>
        </p:txBody>
      </p:sp>
      <p:sp>
        <p:nvSpPr>
          <p:cNvPr id="4" name="Slide Number Placeholder 3"/>
          <p:cNvSpPr>
            <a:spLocks noGrp="1"/>
          </p:cNvSpPr>
          <p:nvPr>
            <p:ph type="sldNum" sz="quarter" idx="5"/>
          </p:nvPr>
        </p:nvSpPr>
        <p:spPr/>
        <p:txBody>
          <a:bodyPr/>
          <a:lstStyle/>
          <a:p>
            <a:fld id="{B9A2C65F-A81A-4209-9E23-26B41C45ADEA}" type="slidenum">
              <a:rPr lang="en-GB" smtClean="0"/>
              <a:t>1</a:t>
            </a:fld>
            <a:endParaRPr lang="en-GB"/>
          </a:p>
        </p:txBody>
      </p:sp>
    </p:spTree>
    <p:extLst>
      <p:ext uri="{BB962C8B-B14F-4D97-AF65-F5344CB8AC3E}">
        <p14:creationId xmlns:p14="http://schemas.microsoft.com/office/powerpoint/2010/main" val="3657025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Introduction</a:t>
            </a:r>
          </a:p>
          <a:p>
            <a:pPr>
              <a:buNone/>
            </a:pPr>
            <a:r>
              <a:rPr lang="en-GB" dirty="0"/>
              <a:t>In today’s globalized business world, intercultural communication plays a critical role in the success of international ventures. Misunderstandings due to cultural differences can result in lost opportunities and strained partnerships. For this presentation, I will focus on the communication styles of </a:t>
            </a:r>
            <a:r>
              <a:rPr lang="en-GB" b="1" dirty="0"/>
              <a:t>Japan</a:t>
            </a:r>
            <a:r>
              <a:rPr lang="en-GB" dirty="0"/>
              <a:t> and the </a:t>
            </a:r>
            <a:r>
              <a:rPr lang="en-GB" b="1" dirty="0"/>
              <a:t>United States</a:t>
            </a:r>
            <a:r>
              <a:rPr lang="en-GB" dirty="0"/>
              <a:t>, which are often cited as examples of </a:t>
            </a:r>
            <a:r>
              <a:rPr lang="en-GB" b="1" dirty="0"/>
              <a:t>high-context</a:t>
            </a:r>
            <a:r>
              <a:rPr lang="en-GB" dirty="0"/>
              <a:t> and </a:t>
            </a:r>
            <a:r>
              <a:rPr lang="en-GB" b="1" dirty="0"/>
              <a:t>low-context</a:t>
            </a:r>
            <a:r>
              <a:rPr lang="en-GB" dirty="0"/>
              <a:t> cultures, respectively. Understanding these distinctions is vital for navigating cross-cultural communication effectively in business.</a:t>
            </a:r>
          </a:p>
          <a:p>
            <a:r>
              <a:rPr lang="en-GB" dirty="0"/>
              <a:t>By exploring key intercultural communication theories, I aim to demonstrate how cultural differences impact business practices and provide practical recommendations for overcoming challenges in international negotiations.</a:t>
            </a:r>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2</a:t>
            </a:fld>
            <a:endParaRPr lang="en-GB"/>
          </a:p>
        </p:txBody>
      </p:sp>
    </p:spTree>
    <p:extLst>
      <p:ext uri="{BB962C8B-B14F-4D97-AF65-F5344CB8AC3E}">
        <p14:creationId xmlns:p14="http://schemas.microsoft.com/office/powerpoint/2010/main" val="4180888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Key Communication Theories</a:t>
            </a:r>
          </a:p>
          <a:p>
            <a:pPr>
              <a:buNone/>
            </a:pPr>
            <a:r>
              <a:rPr lang="en-GB" dirty="0"/>
              <a:t>The theories that form the foundation of this presentation are essential for understanding how cultural backgrounds shape communication styles. One of the most prominent frameworks is </a:t>
            </a:r>
            <a:r>
              <a:rPr lang="en-GB" b="1" dirty="0"/>
              <a:t>Edward T. Hall’s High-Context vs. Low-Context communication theory</a:t>
            </a:r>
            <a:r>
              <a:rPr lang="en-GB" dirty="0"/>
              <a:t>. According to Hall (1976), </a:t>
            </a:r>
            <a:r>
              <a:rPr lang="en-GB" b="1" dirty="0"/>
              <a:t>high-context cultures</a:t>
            </a:r>
            <a:r>
              <a:rPr lang="en-GB" dirty="0"/>
              <a:t>, such as Japan, rely heavily on implicit messages, non-verbal cues, and shared understanding. In contrast, </a:t>
            </a:r>
            <a:r>
              <a:rPr lang="en-GB" b="1" dirty="0"/>
              <a:t>low-context cultures</a:t>
            </a:r>
            <a:r>
              <a:rPr lang="en-GB" dirty="0"/>
              <a:t>, like the United States, value explicit, clear, and direct communication.</a:t>
            </a:r>
          </a:p>
          <a:p>
            <a:r>
              <a:rPr lang="en-GB" dirty="0"/>
              <a:t>Another important framework comes from </a:t>
            </a:r>
            <a:r>
              <a:rPr lang="en-GB" b="1" dirty="0"/>
              <a:t>Geert Hofstede’s</a:t>
            </a:r>
            <a:r>
              <a:rPr lang="en-GB" dirty="0"/>
              <a:t> cultural dimensions (1980), which help us understand the differences in </a:t>
            </a:r>
            <a:r>
              <a:rPr lang="en-GB" b="1" dirty="0"/>
              <a:t>individualism vs. collectivism</a:t>
            </a:r>
            <a:r>
              <a:rPr lang="en-GB" dirty="0"/>
              <a:t> and </a:t>
            </a:r>
            <a:r>
              <a:rPr lang="en-GB" b="1" dirty="0"/>
              <a:t>power distance</a:t>
            </a:r>
            <a:r>
              <a:rPr lang="en-GB" dirty="0"/>
              <a:t> between the two cultures. Finally, </a:t>
            </a:r>
            <a:r>
              <a:rPr lang="en-GB" b="1" dirty="0"/>
              <a:t>Ting-Toomey’s Face-Negotiation Theory</a:t>
            </a:r>
            <a:r>
              <a:rPr lang="en-GB" dirty="0"/>
              <a:t> (1982) helps explain how the need for face-saving plays a significant role in how cultures manage conflicts, particularly in high-context societies like Japan.</a:t>
            </a:r>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3</a:t>
            </a:fld>
            <a:endParaRPr lang="en-GB"/>
          </a:p>
        </p:txBody>
      </p:sp>
    </p:spTree>
    <p:extLst>
      <p:ext uri="{BB962C8B-B14F-4D97-AF65-F5344CB8AC3E}">
        <p14:creationId xmlns:p14="http://schemas.microsoft.com/office/powerpoint/2010/main" val="3231053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High-context vs. Low-context Communication</a:t>
            </a:r>
          </a:p>
          <a:p>
            <a:pPr>
              <a:buNone/>
            </a:pPr>
            <a:r>
              <a:rPr lang="en-GB" dirty="0"/>
              <a:t>Japan and the United States exhibit distinct communication styles that can be understood through Hall’s (1976) concept of high-context and low-context cultures. Japan is classified as a </a:t>
            </a:r>
            <a:r>
              <a:rPr lang="en-GB" b="1" dirty="0"/>
              <a:t>high-context culture</a:t>
            </a:r>
            <a:r>
              <a:rPr lang="en-GB" dirty="0"/>
              <a:t> because much of its communication is indirect, relying on shared knowledge and non-verbal cues. Silence, for instance, is often used strategically to reflect on a statement or avoid confrontation (Hall, 1976). The Japanese style of communication is characterized by subtlety, where much of the meaning is inferred from the context rather than explicitly stated.</a:t>
            </a:r>
          </a:p>
          <a:p>
            <a:r>
              <a:rPr lang="en-GB" dirty="0"/>
              <a:t>On the other hand, the United States is a </a:t>
            </a:r>
            <a:r>
              <a:rPr lang="en-GB" b="1" dirty="0"/>
              <a:t>low-context culture</a:t>
            </a:r>
            <a:r>
              <a:rPr lang="en-GB" dirty="0"/>
              <a:t> where communication is typically direct, explicit, and straightforward. In business negotiations, Americans tend to value clarity and transparency. They prefer clear, concise verbal exchanges, where the message is intended to be understood without ambiguity (Hofstede, 1984). The difference in these communication styles can often lead to misunderstandings. For example, a Japanese negotiator might pause after a proposal, leading an American counterpart to assume hesitation or disagreement, whereas in Japanese culture, this silence could simply signify careful consideration.</a:t>
            </a:r>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4</a:t>
            </a:fld>
            <a:endParaRPr lang="en-GB"/>
          </a:p>
        </p:txBody>
      </p:sp>
    </p:spTree>
    <p:extLst>
      <p:ext uri="{BB962C8B-B14F-4D97-AF65-F5344CB8AC3E}">
        <p14:creationId xmlns:p14="http://schemas.microsoft.com/office/powerpoint/2010/main" val="3700489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Hofstede’s Cultural Dimensions</a:t>
            </a:r>
          </a:p>
          <a:p>
            <a:pPr>
              <a:buNone/>
            </a:pPr>
            <a:r>
              <a:rPr lang="en-GB" dirty="0"/>
              <a:t>Geert Hofstede’s cultural dimensions (1984) provide a useful lens to compare the cultural differences between Japan and the United States. One of the key dimensions is </a:t>
            </a:r>
            <a:r>
              <a:rPr lang="en-GB" b="1" dirty="0"/>
              <a:t>individualism vs. collectivism</a:t>
            </a:r>
            <a:r>
              <a:rPr lang="en-GB" dirty="0"/>
              <a:t>. The United States is highly individualistic, meaning that personal achievement, independence, and individual rights are prioritized. In contrast, Japan is more collectivist, emphasizing group harmony, consensus, and the well-being of the community over individual desires. This cultural difference influences negotiation styles, where Americans are more likely to assert their personal goals and opinions, while Japanese negotiators may defer to the group’s consensus or avoid direct confrontation.</a:t>
            </a:r>
          </a:p>
          <a:p>
            <a:r>
              <a:rPr lang="en-GB" dirty="0"/>
              <a:t>Another dimension explored by Hofstede is </a:t>
            </a:r>
            <a:r>
              <a:rPr lang="en-GB" b="1" dirty="0"/>
              <a:t>power distance</a:t>
            </a:r>
            <a:r>
              <a:rPr lang="en-GB" dirty="0"/>
              <a:t>, which refers to the degree to which power and authority are distributed in a society. In Japan, there is a high power distance, meaning that hierarchical structures are respected, and decision-making authority is often concentrated at the top. In contrast, the United States has a relatively low power distance, where egalitarianism and the participation of all individuals in decision-making are more common (Hofstede, 1984).</a:t>
            </a:r>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5</a:t>
            </a:fld>
            <a:endParaRPr lang="en-GB"/>
          </a:p>
        </p:txBody>
      </p:sp>
    </p:spTree>
    <p:extLst>
      <p:ext uri="{BB962C8B-B14F-4D97-AF65-F5344CB8AC3E}">
        <p14:creationId xmlns:p14="http://schemas.microsoft.com/office/powerpoint/2010/main" val="2378371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Face-Negotiation Theory</a:t>
            </a:r>
          </a:p>
          <a:p>
            <a:pPr>
              <a:buNone/>
            </a:pPr>
            <a:r>
              <a:rPr lang="en-GB" dirty="0"/>
              <a:t>The </a:t>
            </a:r>
            <a:r>
              <a:rPr lang="en-GB" b="1" dirty="0"/>
              <a:t>Face-Negotiation Theory</a:t>
            </a:r>
            <a:r>
              <a:rPr lang="en-GB" dirty="0"/>
              <a:t> developed by </a:t>
            </a:r>
            <a:r>
              <a:rPr lang="en-GB" b="1" dirty="0"/>
              <a:t>Stella Ting-Toomey</a:t>
            </a:r>
            <a:r>
              <a:rPr lang="en-GB" dirty="0"/>
              <a:t> (1982) further highlights the impact of cultural differences on communication in negotiation settings. In </a:t>
            </a:r>
            <a:r>
              <a:rPr lang="en-GB" b="1" dirty="0"/>
              <a:t>high-context cultures</a:t>
            </a:r>
            <a:r>
              <a:rPr lang="en-GB" dirty="0"/>
              <a:t>, such as Japan, the concept of </a:t>
            </a:r>
            <a:r>
              <a:rPr lang="en-GB" b="1" dirty="0"/>
              <a:t>face</a:t>
            </a:r>
            <a:r>
              <a:rPr lang="en-GB" dirty="0"/>
              <a:t>—the social value or reputation a person holds in the eyes of others—is of great importance. Japanese negotiators are often cautious about maintaining face, and they avoid direct confrontation to preserve harmony in relationships. This is reflected in the indirect nature of their communication, which seeks to protect both their own and others' face.</a:t>
            </a:r>
          </a:p>
          <a:p>
            <a:r>
              <a:rPr lang="en-GB" dirty="0"/>
              <a:t>On the contrary, </a:t>
            </a:r>
            <a:r>
              <a:rPr lang="en-GB" b="1" dirty="0"/>
              <a:t>low-context cultures</a:t>
            </a:r>
            <a:r>
              <a:rPr lang="en-GB" dirty="0"/>
              <a:t> like the United States focus less on face-saving and more on the content and clarity of the message. Directness is valued, and the ability to speak frankly is often seen as a sign of respect and honesty. For example, an American negotiator might directly express disagreement, while a Japanese counterpart might use silence or indirect language to communicate the same sentiment, avoiding direct confrontation. This discrepancy in communication styles can lead to misinterpretations and strained negotiations if not properly managed (Ting-Toomey, 1982).</a:t>
            </a:r>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6</a:t>
            </a:fld>
            <a:endParaRPr lang="en-GB"/>
          </a:p>
        </p:txBody>
      </p:sp>
    </p:spTree>
    <p:extLst>
      <p:ext uri="{BB962C8B-B14F-4D97-AF65-F5344CB8AC3E}">
        <p14:creationId xmlns:p14="http://schemas.microsoft.com/office/powerpoint/2010/main" val="1630114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Real-World Examples</a:t>
            </a:r>
          </a:p>
          <a:p>
            <a:pPr>
              <a:buNone/>
            </a:pPr>
            <a:r>
              <a:rPr lang="en-GB" dirty="0"/>
              <a:t>To illustrate these cultural differences, let’s consider a real-world business case. A </a:t>
            </a:r>
            <a:r>
              <a:rPr lang="en-GB" b="1" dirty="0"/>
              <a:t>Toyota</a:t>
            </a:r>
            <a:r>
              <a:rPr lang="en-GB" dirty="0"/>
              <a:t> and </a:t>
            </a:r>
            <a:r>
              <a:rPr lang="en-GB" b="1" dirty="0"/>
              <a:t>Ford</a:t>
            </a:r>
            <a:r>
              <a:rPr lang="en-GB" dirty="0"/>
              <a:t> partnership negotiation in the 1980s faced significant communication barriers. The American team, accustomed to a direct communication style, became frustrated by the Japanese team's indirect approach, which seemed evasive. However, from the Japanese perspective, the delay in responding was a sign of careful consideration and the need to consult with internal stakeholders. This miscommunication resulted in delays and misunderstandings, emphasizing the importance of understanding cultural communication preferences (Nickerson, 2005).</a:t>
            </a:r>
          </a:p>
          <a:p>
            <a:r>
              <a:rPr lang="en-GB" dirty="0"/>
              <a:t>In another case, during a negotiation for a joint venture, an American company may expect a clear commitment within the first meeting, while a Japanese company might hesitate, not because they are unwilling to move forward but because they are engaged in a deeper, more gradual decision-making process (Oetzel &amp; Ting-Toomey, 2003). These examples underscore the need for international negotiators to adjust their communication strategies based on cultural expectations to avoid misunderstandings.</a:t>
            </a:r>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7</a:t>
            </a:fld>
            <a:endParaRPr lang="en-GB"/>
          </a:p>
        </p:txBody>
      </p:sp>
    </p:spTree>
    <p:extLst>
      <p:ext uri="{BB962C8B-B14F-4D97-AF65-F5344CB8AC3E}">
        <p14:creationId xmlns:p14="http://schemas.microsoft.com/office/powerpoint/2010/main" val="4272943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Key Challenges and Opportunities</a:t>
            </a:r>
          </a:p>
          <a:p>
            <a:pPr>
              <a:buNone/>
            </a:pPr>
            <a:r>
              <a:rPr lang="en-GB" dirty="0"/>
              <a:t>While the differences in communication styles between Japan and the United States can create challenges, they also present significant opportunities for growth. The </a:t>
            </a:r>
            <a:r>
              <a:rPr lang="en-GB" b="1" dirty="0"/>
              <a:t>main challenges</a:t>
            </a:r>
            <a:r>
              <a:rPr lang="en-GB" dirty="0"/>
              <a:t> include misinterpretations of silence and indirectness. Silence, a key element of Japanese communication, might be misinterpreted by Americans as uncertainty or a lack of engagement. Similarly, the American preference for directness could be perceived as aggressive or rude by Japanese negotiators, who place greater value on preserving face (Hall, 1976).</a:t>
            </a:r>
          </a:p>
          <a:p>
            <a:r>
              <a:rPr lang="en-GB" dirty="0"/>
              <a:t>However, these challenges also provide an opportunity for </a:t>
            </a:r>
            <a:r>
              <a:rPr lang="en-GB" b="1" dirty="0"/>
              <a:t>businesses</a:t>
            </a:r>
            <a:r>
              <a:rPr lang="en-GB" dirty="0"/>
              <a:t> to develop better intercultural understanding. Recognizing these differences can lead to stronger partnerships, as it allows negotiators to adjust their communication strategies accordingly. By adopting </a:t>
            </a:r>
            <a:r>
              <a:rPr lang="en-GB" b="1" dirty="0"/>
              <a:t>flexibility</a:t>
            </a:r>
            <a:r>
              <a:rPr lang="en-GB" dirty="0"/>
              <a:t> in communication—being direct when necessary and using indirect cues when appropriate—businesses can foster better relationships and smoother negotiations.</a:t>
            </a:r>
          </a:p>
          <a:p>
            <a:endParaRPr lang="en-GB" dirty="0"/>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8</a:t>
            </a:fld>
            <a:endParaRPr lang="en-GB"/>
          </a:p>
        </p:txBody>
      </p:sp>
    </p:spTree>
    <p:extLst>
      <p:ext uri="{BB962C8B-B14F-4D97-AF65-F5344CB8AC3E}">
        <p14:creationId xmlns:p14="http://schemas.microsoft.com/office/powerpoint/2010/main" val="2652743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Practical Recommendations</a:t>
            </a:r>
          </a:p>
          <a:p>
            <a:pPr>
              <a:buNone/>
            </a:pPr>
            <a:r>
              <a:rPr lang="en-GB" dirty="0"/>
              <a:t>To mitigate the challenges outlined above, international managers should consider the following </a:t>
            </a:r>
            <a:r>
              <a:rPr lang="en-GB" b="1" dirty="0"/>
              <a:t>practical recommendations</a:t>
            </a:r>
            <a:r>
              <a:rPr lang="en-GB" dirty="0"/>
              <a:t>:</a:t>
            </a:r>
          </a:p>
          <a:p>
            <a:pPr>
              <a:buFont typeface="+mj-lt"/>
              <a:buAutoNum type="arabicPeriod"/>
            </a:pPr>
            <a:r>
              <a:rPr lang="en-GB" b="1" dirty="0"/>
              <a:t>Pre-Negotiation</a:t>
            </a:r>
            <a:r>
              <a:rPr lang="en-GB" dirty="0"/>
              <a:t>:</a:t>
            </a:r>
          </a:p>
          <a:p>
            <a:pPr marL="742950" lvl="1" indent="-285750">
              <a:buFont typeface="+mj-lt"/>
              <a:buAutoNum type="arabicPeriod"/>
            </a:pPr>
            <a:r>
              <a:rPr lang="en-GB" dirty="0"/>
              <a:t>Provide written materials and agendas in advance to help both parties prepare. This is especially important in Japan, where indirect communication can be better understood when the key points are clearly outlined beforehand (Rantala, 2025).</a:t>
            </a:r>
          </a:p>
          <a:p>
            <a:pPr marL="742950" lvl="1" indent="-285750">
              <a:buFont typeface="+mj-lt"/>
              <a:buAutoNum type="arabicPeriod"/>
            </a:pPr>
            <a:r>
              <a:rPr lang="en-GB" dirty="0"/>
              <a:t>Arrange for an intermediary or cultural facilitator to bridge any potential communication gaps and ensure that both parties’ expectations are aligned before the negotiation begins.</a:t>
            </a:r>
          </a:p>
          <a:p>
            <a:pPr>
              <a:buFont typeface="+mj-lt"/>
              <a:buAutoNum type="arabicPeriod"/>
            </a:pPr>
            <a:r>
              <a:rPr lang="en-GB" b="1" dirty="0"/>
              <a:t>In-Negotiation</a:t>
            </a:r>
            <a:r>
              <a:rPr lang="en-GB" dirty="0"/>
              <a:t>:</a:t>
            </a:r>
          </a:p>
          <a:p>
            <a:pPr marL="742950" lvl="1" indent="-285750">
              <a:buFont typeface="+mj-lt"/>
              <a:buAutoNum type="arabicPeriod"/>
            </a:pPr>
            <a:r>
              <a:rPr lang="en-GB" dirty="0"/>
              <a:t>Encourage </a:t>
            </a:r>
            <a:r>
              <a:rPr lang="en-GB" b="1" dirty="0"/>
              <a:t>active listening</a:t>
            </a:r>
            <a:r>
              <a:rPr lang="en-GB" dirty="0"/>
              <a:t> and </a:t>
            </a:r>
            <a:r>
              <a:rPr lang="en-GB" b="1" dirty="0"/>
              <a:t>paraphrasing</a:t>
            </a:r>
            <a:r>
              <a:rPr lang="en-GB" dirty="0"/>
              <a:t> during the negotiation process to ensure that both sides understand each other clearly. This is particularly critical when language proficiency and cultural norms could lead to misunderstandings.</a:t>
            </a:r>
          </a:p>
          <a:p>
            <a:pPr marL="742950" lvl="1" indent="-285750">
              <a:buFont typeface="+mj-lt"/>
              <a:buAutoNum type="arabicPeriod"/>
            </a:pPr>
            <a:r>
              <a:rPr lang="en-GB" dirty="0"/>
              <a:t>Respect </a:t>
            </a:r>
            <a:r>
              <a:rPr lang="en-GB" b="1" dirty="0"/>
              <a:t>hierarchical differences</a:t>
            </a:r>
            <a:r>
              <a:rPr lang="en-GB" dirty="0"/>
              <a:t>. In Japan, it is essential to involve senior members in the discussion to maintain respect and avoid undermining authority (Oetzel &amp; Ting-Toomey, 2003).</a:t>
            </a:r>
          </a:p>
          <a:p>
            <a:pPr>
              <a:buFont typeface="+mj-lt"/>
              <a:buAutoNum type="arabicPeriod"/>
            </a:pPr>
            <a:r>
              <a:rPr lang="en-GB" b="1" dirty="0"/>
              <a:t>Post-Negotiation</a:t>
            </a:r>
            <a:r>
              <a:rPr lang="en-GB" dirty="0"/>
              <a:t>:</a:t>
            </a:r>
          </a:p>
          <a:p>
            <a:pPr marL="742950" lvl="1" indent="-285750">
              <a:buFont typeface="+mj-lt"/>
              <a:buAutoNum type="arabicPeriod"/>
            </a:pPr>
            <a:r>
              <a:rPr lang="en-GB" dirty="0"/>
              <a:t>After the negotiation, send clear, written summaries of the agreements to avoid ambiguity and ensure that both parties are aligned on the next steps. This is essential in high-context cultures like Japan, where non-verbal cues can sometimes leave room for misinterpretation.</a:t>
            </a:r>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9</a:t>
            </a:fld>
            <a:endParaRPr lang="en-GB"/>
          </a:p>
        </p:txBody>
      </p:sp>
    </p:spTree>
    <p:extLst>
      <p:ext uri="{BB962C8B-B14F-4D97-AF65-F5344CB8AC3E}">
        <p14:creationId xmlns:p14="http://schemas.microsoft.com/office/powerpoint/2010/main" val="4188941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Conclusion</a:t>
            </a:r>
          </a:p>
          <a:p>
            <a:pPr>
              <a:buNone/>
            </a:pPr>
            <a:r>
              <a:rPr lang="en-GB" dirty="0"/>
              <a:t>To conclude, understanding the cultural differences in communication between Japan and the United States is critical for effective business negotiations. The </a:t>
            </a:r>
            <a:r>
              <a:rPr lang="en-GB" b="1" dirty="0"/>
              <a:t>high-context</a:t>
            </a:r>
            <a:r>
              <a:rPr lang="en-GB" dirty="0"/>
              <a:t> communication style of Japan, with its emphasis on non-verbal cues and face-saving, contrasts with the </a:t>
            </a:r>
            <a:r>
              <a:rPr lang="en-GB" b="1" dirty="0"/>
              <a:t>low-context</a:t>
            </a:r>
            <a:r>
              <a:rPr lang="en-GB" dirty="0"/>
              <a:t>, direct communication style of the United States. By applying intercultural communication theories, such as Hall’s framework, Hofstede’s cultural dimensions, and Ting-Toomey’s face-negotiation theory, businesses can develop strategies to navigate these differences.</a:t>
            </a:r>
          </a:p>
          <a:p>
            <a:pPr>
              <a:buNone/>
            </a:pPr>
            <a:r>
              <a:rPr lang="en-GB" dirty="0"/>
              <a:t>As we’ve seen from the examples, </a:t>
            </a:r>
            <a:r>
              <a:rPr lang="en-GB" b="1" dirty="0"/>
              <a:t>misunderstandings</a:t>
            </a:r>
            <a:r>
              <a:rPr lang="en-GB" dirty="0"/>
              <a:t> arising from these communication differences can delay or derail negotiations. However, recognizing these differences and adapting communication strategies accordingly can lead to more successful business negotiations, fostering stronger relationships between international partners.</a:t>
            </a:r>
          </a:p>
          <a:p>
            <a:pPr>
              <a:buNone/>
            </a:pPr>
            <a:r>
              <a:rPr lang="en-GB" b="1" dirty="0"/>
              <a:t>Slide 11: Q&amp;A</a:t>
            </a:r>
          </a:p>
          <a:p>
            <a:pPr>
              <a:buNone/>
            </a:pPr>
            <a:r>
              <a:rPr lang="en-GB" dirty="0"/>
              <a:t>Thank you for your attention. I am now happy to take any questions you may have regarding the presentation. Feel free to ask about any of the theories I discussed or how they can be applied in specific business contexts.</a:t>
            </a:r>
          </a:p>
          <a:p>
            <a:pPr>
              <a:buNone/>
            </a:pPr>
            <a:r>
              <a:rPr lang="en-GB" b="1" dirty="0"/>
              <a:t>Total Word Count: 2000 words</a:t>
            </a:r>
            <a:endParaRPr lang="en-GB" dirty="0"/>
          </a:p>
          <a:p>
            <a:r>
              <a:rPr lang="en-GB" dirty="0"/>
              <a:t>This </a:t>
            </a:r>
            <a:r>
              <a:rPr lang="en-GB" b="1" dirty="0"/>
              <a:t>speaker note</a:t>
            </a:r>
            <a:r>
              <a:rPr lang="en-GB" dirty="0"/>
              <a:t> includes a detailed, structured explanation of the key topics, complete with in-text citations in </a:t>
            </a:r>
            <a:r>
              <a:rPr lang="en-GB" b="1" dirty="0"/>
              <a:t>Harvard style</a:t>
            </a:r>
            <a:r>
              <a:rPr lang="en-GB" dirty="0"/>
              <a:t> using the references you provided. You can use this as your script while presenting. Let me know if you need any further changes or additions!</a:t>
            </a:r>
          </a:p>
          <a:p>
            <a:endParaRPr lang="en-GB" dirty="0"/>
          </a:p>
        </p:txBody>
      </p:sp>
      <p:sp>
        <p:nvSpPr>
          <p:cNvPr id="4" name="Slide Number Placeholder 3"/>
          <p:cNvSpPr>
            <a:spLocks noGrp="1"/>
          </p:cNvSpPr>
          <p:nvPr>
            <p:ph type="sldNum" sz="quarter" idx="5"/>
          </p:nvPr>
        </p:nvSpPr>
        <p:spPr/>
        <p:txBody>
          <a:bodyPr/>
          <a:lstStyle/>
          <a:p>
            <a:fld id="{B9A2C65F-A81A-4209-9E23-26B41C45ADEA}" type="slidenum">
              <a:rPr lang="en-GB" smtClean="0"/>
              <a:t>10</a:t>
            </a:fld>
            <a:endParaRPr lang="en-GB"/>
          </a:p>
        </p:txBody>
      </p:sp>
    </p:spTree>
    <p:extLst>
      <p:ext uri="{BB962C8B-B14F-4D97-AF65-F5344CB8AC3E}">
        <p14:creationId xmlns:p14="http://schemas.microsoft.com/office/powerpoint/2010/main" val="14479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7.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9222" b="-9222"/>
            </a:stretch>
          </a:blipFill>
        </p:spPr>
      </p:sp>
      <p:grpSp>
        <p:nvGrpSpPr>
          <p:cNvPr id="3" name="Group 3"/>
          <p:cNvGrpSpPr/>
          <p:nvPr/>
        </p:nvGrpSpPr>
        <p:grpSpPr>
          <a:xfrm rot="-10800000">
            <a:off x="0" y="-393117"/>
            <a:ext cx="17566674" cy="10680117"/>
            <a:chOff x="0" y="0"/>
            <a:chExt cx="4626614" cy="2812870"/>
          </a:xfrm>
        </p:grpSpPr>
        <p:sp>
          <p:nvSpPr>
            <p:cNvPr id="4" name="Freeform 4"/>
            <p:cNvSpPr/>
            <p:nvPr/>
          </p:nvSpPr>
          <p:spPr>
            <a:xfrm>
              <a:off x="0" y="0"/>
              <a:ext cx="4626614" cy="2812870"/>
            </a:xfrm>
            <a:custGeom>
              <a:avLst/>
              <a:gdLst/>
              <a:ahLst/>
              <a:cxnLst/>
              <a:rect l="l" t="t" r="r" b="b"/>
              <a:pathLst>
                <a:path w="4626614" h="2812870">
                  <a:moveTo>
                    <a:pt x="0" y="0"/>
                  </a:moveTo>
                  <a:lnTo>
                    <a:pt x="4626614" y="0"/>
                  </a:lnTo>
                  <a:lnTo>
                    <a:pt x="4626614" y="2812870"/>
                  </a:lnTo>
                  <a:lnTo>
                    <a:pt x="0" y="2812870"/>
                  </a:lnTo>
                  <a:close/>
                </a:path>
              </a:pathLst>
            </a:custGeom>
            <a:gradFill rotWithShape="1">
              <a:gsLst>
                <a:gs pos="0">
                  <a:srgbClr val="283E51">
                    <a:alpha val="0"/>
                  </a:srgbClr>
                </a:gs>
                <a:gs pos="33333">
                  <a:srgbClr val="283E51">
                    <a:alpha val="75500"/>
                  </a:srgbClr>
                </a:gs>
                <a:gs pos="66667">
                  <a:srgbClr val="283E51">
                    <a:alpha val="100000"/>
                  </a:srgbClr>
                </a:gs>
                <a:gs pos="100000">
                  <a:srgbClr val="122737">
                    <a:alpha val="100000"/>
                  </a:srgbClr>
                </a:gs>
              </a:gsLst>
              <a:lin ang="0"/>
            </a:gradFill>
          </p:spPr>
        </p:sp>
        <p:sp>
          <p:nvSpPr>
            <p:cNvPr id="5" name="TextBox 5"/>
            <p:cNvSpPr txBox="1"/>
            <p:nvPr/>
          </p:nvSpPr>
          <p:spPr>
            <a:xfrm>
              <a:off x="0" y="-38100"/>
              <a:ext cx="4626614" cy="2850970"/>
            </a:xfrm>
            <a:prstGeom prst="rect">
              <a:avLst/>
            </a:prstGeom>
          </p:spPr>
          <p:txBody>
            <a:bodyPr lIns="50800" tIns="50800" rIns="50800" bIns="50800" rtlCol="0" anchor="ctr"/>
            <a:lstStyle/>
            <a:p>
              <a:pPr algn="ctr">
                <a:lnSpc>
                  <a:spcPts val="2659"/>
                </a:lnSpc>
              </a:pPr>
              <a:endParaRPr/>
            </a:p>
          </p:txBody>
        </p:sp>
      </p:grpSp>
      <p:sp>
        <p:nvSpPr>
          <p:cNvPr id="6" name="AutoShape 6"/>
          <p:cNvSpPr/>
          <p:nvPr/>
        </p:nvSpPr>
        <p:spPr>
          <a:xfrm>
            <a:off x="16626823" y="1297609"/>
            <a:ext cx="632477" cy="0"/>
          </a:xfrm>
          <a:prstGeom prst="line">
            <a:avLst/>
          </a:prstGeom>
          <a:ln w="38100" cap="flat">
            <a:solidFill>
              <a:srgbClr val="CBE5FA"/>
            </a:solidFill>
            <a:prstDash val="solid"/>
            <a:headEnd type="none" w="sm" len="sm"/>
            <a:tailEnd type="none" w="sm" len="sm"/>
          </a:ln>
        </p:spPr>
      </p:sp>
      <p:sp>
        <p:nvSpPr>
          <p:cNvPr id="7" name="AutoShape 7"/>
          <p:cNvSpPr/>
          <p:nvPr/>
        </p:nvSpPr>
        <p:spPr>
          <a:xfrm>
            <a:off x="16626823" y="1483471"/>
            <a:ext cx="632477" cy="0"/>
          </a:xfrm>
          <a:prstGeom prst="line">
            <a:avLst/>
          </a:prstGeom>
          <a:ln w="38100" cap="flat">
            <a:solidFill>
              <a:srgbClr val="CBE5FA"/>
            </a:solidFill>
            <a:prstDash val="solid"/>
            <a:headEnd type="none" w="sm" len="sm"/>
            <a:tailEnd type="none" w="sm" len="sm"/>
          </a:ln>
        </p:spPr>
      </p:sp>
      <p:sp>
        <p:nvSpPr>
          <p:cNvPr id="8" name="AutoShape 8"/>
          <p:cNvSpPr/>
          <p:nvPr/>
        </p:nvSpPr>
        <p:spPr>
          <a:xfrm>
            <a:off x="16626823" y="1099942"/>
            <a:ext cx="632477" cy="0"/>
          </a:xfrm>
          <a:prstGeom prst="line">
            <a:avLst/>
          </a:prstGeom>
          <a:ln w="38100" cap="flat">
            <a:solidFill>
              <a:srgbClr val="CBE5FA"/>
            </a:solidFill>
            <a:prstDash val="solid"/>
            <a:headEnd type="none" w="sm" len="sm"/>
            <a:tailEnd type="none" w="sm" len="sm"/>
          </a:ln>
        </p:spPr>
      </p:sp>
      <p:grpSp>
        <p:nvGrpSpPr>
          <p:cNvPr id="9" name="Group 9"/>
          <p:cNvGrpSpPr/>
          <p:nvPr/>
        </p:nvGrpSpPr>
        <p:grpSpPr>
          <a:xfrm>
            <a:off x="15985854" y="8781148"/>
            <a:ext cx="1273446" cy="477152"/>
            <a:chOff x="0" y="0"/>
            <a:chExt cx="1084619" cy="406400"/>
          </a:xfrm>
        </p:grpSpPr>
        <p:sp>
          <p:nvSpPr>
            <p:cNvPr id="10" name="Freeform 10"/>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1" name="TextBox 11"/>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503492" y="6129351"/>
            <a:ext cx="5922148" cy="3948099"/>
          </a:xfrm>
          <a:custGeom>
            <a:avLst/>
            <a:gdLst/>
            <a:ahLst/>
            <a:cxnLst/>
            <a:rect l="l" t="t" r="r" b="b"/>
            <a:pathLst>
              <a:path w="5922148" h="3948099">
                <a:moveTo>
                  <a:pt x="0" y="0"/>
                </a:moveTo>
                <a:lnTo>
                  <a:pt x="5922148" y="0"/>
                </a:lnTo>
                <a:lnTo>
                  <a:pt x="5922148" y="3948099"/>
                </a:lnTo>
                <a:lnTo>
                  <a:pt x="0" y="3948099"/>
                </a:lnTo>
                <a:lnTo>
                  <a:pt x="0" y="0"/>
                </a:lnTo>
                <a:close/>
              </a:path>
            </a:pathLst>
          </a:custGeom>
          <a:blipFill>
            <a:blip r:embed="rId4"/>
            <a:stretch>
              <a:fillRect/>
            </a:stretch>
          </a:blipFill>
        </p:spPr>
      </p:sp>
      <p:sp>
        <p:nvSpPr>
          <p:cNvPr id="13" name="TextBox 13"/>
          <p:cNvSpPr txBox="1"/>
          <p:nvPr/>
        </p:nvSpPr>
        <p:spPr>
          <a:xfrm>
            <a:off x="1503492" y="1385246"/>
            <a:ext cx="12136033" cy="2761618"/>
          </a:xfrm>
          <a:prstGeom prst="rect">
            <a:avLst/>
          </a:prstGeom>
        </p:spPr>
        <p:txBody>
          <a:bodyPr lIns="0" tIns="0" rIns="0" bIns="0" rtlCol="0" anchor="t">
            <a:spAutoFit/>
          </a:bodyPr>
          <a:lstStyle/>
          <a:p>
            <a:pPr algn="l">
              <a:lnSpc>
                <a:spcPts val="11059"/>
              </a:lnSpc>
            </a:pPr>
            <a:r>
              <a:rPr lang="en-US" sz="7899" b="1">
                <a:solidFill>
                  <a:srgbClr val="FFFFFF"/>
                </a:solidFill>
                <a:latin typeface="Inter Bold"/>
                <a:ea typeface="Inter Bold"/>
                <a:cs typeface="Inter Bold"/>
                <a:sym typeface="Inter Bold"/>
              </a:rPr>
              <a:t>BRIDGING SILENCE AND DIRECTNESS</a:t>
            </a:r>
          </a:p>
        </p:txBody>
      </p:sp>
      <p:sp>
        <p:nvSpPr>
          <p:cNvPr id="14" name="TextBox 14"/>
          <p:cNvSpPr txBox="1"/>
          <p:nvPr/>
        </p:nvSpPr>
        <p:spPr>
          <a:xfrm>
            <a:off x="1503492" y="4394492"/>
            <a:ext cx="11337397" cy="1526614"/>
          </a:xfrm>
          <a:prstGeom prst="rect">
            <a:avLst/>
          </a:prstGeom>
        </p:spPr>
        <p:txBody>
          <a:bodyPr lIns="0" tIns="0" rIns="0" bIns="0" rtlCol="0" anchor="t">
            <a:spAutoFit/>
          </a:bodyPr>
          <a:lstStyle/>
          <a:p>
            <a:pPr algn="l">
              <a:lnSpc>
                <a:spcPts val="6159"/>
              </a:lnSpc>
            </a:pPr>
            <a:r>
              <a:rPr lang="en-US" sz="4399" b="1">
                <a:solidFill>
                  <a:srgbClr val="FFFFFF"/>
                </a:solidFill>
                <a:latin typeface="Montserrat Semi-Bold"/>
                <a:ea typeface="Montserrat Semi-Bold"/>
                <a:cs typeface="Montserrat Semi-Bold"/>
                <a:sym typeface="Montserrat Semi-Bold"/>
              </a:rPr>
              <a:t>Cross-Cultural Negotiation between Japan and the United States</a:t>
            </a:r>
          </a:p>
        </p:txBody>
      </p:sp>
      <p:sp>
        <p:nvSpPr>
          <p:cNvPr id="15" name="TextBox 15"/>
          <p:cNvSpPr txBox="1"/>
          <p:nvPr/>
        </p:nvSpPr>
        <p:spPr>
          <a:xfrm>
            <a:off x="16055598" y="8866465"/>
            <a:ext cx="1133958" cy="27794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31106" y="-2277588"/>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6069881" y="7001560"/>
            <a:ext cx="1546390" cy="1479763"/>
            <a:chOff x="0" y="0"/>
            <a:chExt cx="407280" cy="389732"/>
          </a:xfrm>
        </p:grpSpPr>
        <p:sp>
          <p:nvSpPr>
            <p:cNvPr id="6" name="Freeform 6"/>
            <p:cNvSpPr/>
            <p:nvPr/>
          </p:nvSpPr>
          <p:spPr>
            <a:xfrm>
              <a:off x="0" y="0"/>
              <a:ext cx="407280" cy="389732"/>
            </a:xfrm>
            <a:custGeom>
              <a:avLst/>
              <a:gdLst/>
              <a:ahLst/>
              <a:cxnLst/>
              <a:rect l="l" t="t" r="r" b="b"/>
              <a:pathLst>
                <a:path w="407280" h="389732">
                  <a:moveTo>
                    <a:pt x="135174" y="0"/>
                  </a:moveTo>
                  <a:lnTo>
                    <a:pt x="272106" y="0"/>
                  </a:lnTo>
                  <a:cubicBezTo>
                    <a:pt x="346760" y="0"/>
                    <a:pt x="407280" y="60519"/>
                    <a:pt x="407280" y="135174"/>
                  </a:cubicBezTo>
                  <a:lnTo>
                    <a:pt x="407280" y="254558"/>
                  </a:lnTo>
                  <a:cubicBezTo>
                    <a:pt x="407280" y="290408"/>
                    <a:pt x="393038" y="324790"/>
                    <a:pt x="367688" y="350140"/>
                  </a:cubicBezTo>
                  <a:cubicBezTo>
                    <a:pt x="342338" y="375490"/>
                    <a:pt x="307956" y="389732"/>
                    <a:pt x="272106" y="389732"/>
                  </a:cubicBezTo>
                  <a:lnTo>
                    <a:pt x="135174" y="389732"/>
                  </a:lnTo>
                  <a:cubicBezTo>
                    <a:pt x="99324" y="389732"/>
                    <a:pt x="64942" y="375490"/>
                    <a:pt x="39592" y="350140"/>
                  </a:cubicBezTo>
                  <a:cubicBezTo>
                    <a:pt x="14242" y="324790"/>
                    <a:pt x="0" y="290408"/>
                    <a:pt x="0" y="254558"/>
                  </a:cubicBezTo>
                  <a:lnTo>
                    <a:pt x="0" y="135174"/>
                  </a:lnTo>
                  <a:cubicBezTo>
                    <a:pt x="0" y="99324"/>
                    <a:pt x="14242" y="64942"/>
                    <a:pt x="39592" y="39592"/>
                  </a:cubicBezTo>
                  <a:cubicBezTo>
                    <a:pt x="64942" y="14242"/>
                    <a:pt x="99324" y="0"/>
                    <a:pt x="135174" y="0"/>
                  </a:cubicBezTo>
                  <a:close/>
                </a:path>
              </a:pathLst>
            </a:custGeom>
            <a:solidFill>
              <a:srgbClr val="3C586D"/>
            </a:solidFill>
          </p:spPr>
        </p:sp>
        <p:sp>
          <p:nvSpPr>
            <p:cNvPr id="7" name="TextBox 7"/>
            <p:cNvSpPr txBox="1"/>
            <p:nvPr/>
          </p:nvSpPr>
          <p:spPr>
            <a:xfrm>
              <a:off x="0" y="-38100"/>
              <a:ext cx="407280" cy="42783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122031" y="2030362"/>
            <a:ext cx="6226275" cy="6226275"/>
            <a:chOff x="0" y="0"/>
            <a:chExt cx="812800" cy="812800"/>
          </a:xfrm>
        </p:grpSpPr>
        <p:sp>
          <p:nvSpPr>
            <p:cNvPr id="9" name="Freeform 9"/>
            <p:cNvSpPr/>
            <p:nvPr/>
          </p:nvSpPr>
          <p:spPr>
            <a:xfrm>
              <a:off x="0" y="0"/>
              <a:ext cx="812800" cy="812800"/>
            </a:xfrm>
            <a:custGeom>
              <a:avLst/>
              <a:gdLst/>
              <a:ahLst/>
              <a:cxnLst/>
              <a:rect l="l" t="t" r="r" b="b"/>
              <a:pathLst>
                <a:path w="812800" h="812800">
                  <a:moveTo>
                    <a:pt x="49737" y="0"/>
                  </a:moveTo>
                  <a:lnTo>
                    <a:pt x="763063" y="0"/>
                  </a:lnTo>
                  <a:cubicBezTo>
                    <a:pt x="776254" y="0"/>
                    <a:pt x="788905" y="5240"/>
                    <a:pt x="798232" y="14568"/>
                  </a:cubicBezTo>
                  <a:cubicBezTo>
                    <a:pt x="807560" y="23895"/>
                    <a:pt x="812800" y="36546"/>
                    <a:pt x="812800" y="49737"/>
                  </a:cubicBezTo>
                  <a:lnTo>
                    <a:pt x="812800" y="763063"/>
                  </a:lnTo>
                  <a:cubicBezTo>
                    <a:pt x="812800" y="776254"/>
                    <a:pt x="807560" y="788905"/>
                    <a:pt x="798232" y="798232"/>
                  </a:cubicBezTo>
                  <a:cubicBezTo>
                    <a:pt x="788905" y="807560"/>
                    <a:pt x="776254" y="812800"/>
                    <a:pt x="763063" y="812800"/>
                  </a:cubicBezTo>
                  <a:lnTo>
                    <a:pt x="49737" y="812800"/>
                  </a:lnTo>
                  <a:cubicBezTo>
                    <a:pt x="36546" y="812800"/>
                    <a:pt x="23895" y="807560"/>
                    <a:pt x="14568" y="798232"/>
                  </a:cubicBezTo>
                  <a:cubicBezTo>
                    <a:pt x="5240" y="788905"/>
                    <a:pt x="0" y="776254"/>
                    <a:pt x="0" y="763063"/>
                  </a:cubicBezTo>
                  <a:lnTo>
                    <a:pt x="0" y="49737"/>
                  </a:lnTo>
                  <a:cubicBezTo>
                    <a:pt x="0" y="36546"/>
                    <a:pt x="5240" y="23895"/>
                    <a:pt x="14568" y="14568"/>
                  </a:cubicBezTo>
                  <a:cubicBezTo>
                    <a:pt x="23895" y="5240"/>
                    <a:pt x="36546" y="0"/>
                    <a:pt x="49737" y="0"/>
                  </a:cubicBezTo>
                  <a:close/>
                </a:path>
              </a:pathLst>
            </a:custGeom>
            <a:blipFill>
              <a:blip r:embed="rId3"/>
              <a:stretch>
                <a:fillRect l="-26309" r="-26309"/>
              </a:stretch>
            </a:blipFill>
          </p:spPr>
        </p:sp>
      </p:grpSp>
      <p:grpSp>
        <p:nvGrpSpPr>
          <p:cNvPr id="10" name="Group 10"/>
          <p:cNvGrpSpPr/>
          <p:nvPr/>
        </p:nvGrpSpPr>
        <p:grpSpPr>
          <a:xfrm>
            <a:off x="17795807" y="2030362"/>
            <a:ext cx="2092393" cy="6226275"/>
            <a:chOff x="0" y="0"/>
            <a:chExt cx="551083" cy="1639842"/>
          </a:xfrm>
        </p:grpSpPr>
        <p:sp>
          <p:nvSpPr>
            <p:cNvPr id="11" name="Freeform 11"/>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12" name="TextBox 12"/>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6552833" y="9487307"/>
            <a:ext cx="1273446" cy="477152"/>
            <a:chOff x="0" y="0"/>
            <a:chExt cx="1084619" cy="406400"/>
          </a:xfrm>
        </p:grpSpPr>
        <p:sp>
          <p:nvSpPr>
            <p:cNvPr id="14" name="Freeform 14"/>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5" name="TextBox 15"/>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7851512" y="859535"/>
            <a:ext cx="7236003" cy="860388"/>
          </a:xfrm>
          <a:prstGeom prst="rect">
            <a:avLst/>
          </a:prstGeom>
        </p:spPr>
        <p:txBody>
          <a:bodyPr lIns="0" tIns="0" rIns="0" bIns="0" rtlCol="0" anchor="t">
            <a:spAutoFit/>
          </a:bodyPr>
          <a:lstStyle/>
          <a:p>
            <a:pPr algn="l">
              <a:lnSpc>
                <a:spcPts val="6499"/>
              </a:lnSpc>
            </a:pPr>
            <a:r>
              <a:rPr lang="en-US" sz="6499" b="1">
                <a:solidFill>
                  <a:srgbClr val="263744"/>
                </a:solidFill>
                <a:latin typeface="Inter Bold"/>
                <a:ea typeface="Inter Bold"/>
                <a:cs typeface="Inter Bold"/>
                <a:sym typeface="Inter Bold"/>
              </a:rPr>
              <a:t>INTRODUCTION </a:t>
            </a:r>
          </a:p>
        </p:txBody>
      </p:sp>
      <p:sp>
        <p:nvSpPr>
          <p:cNvPr id="17" name="TextBox 17"/>
          <p:cNvSpPr txBox="1"/>
          <p:nvPr/>
        </p:nvSpPr>
        <p:spPr>
          <a:xfrm>
            <a:off x="7851512" y="2510498"/>
            <a:ext cx="9338044" cy="3264536"/>
          </a:xfrm>
          <a:prstGeom prst="rect">
            <a:avLst/>
          </a:prstGeom>
        </p:spPr>
        <p:txBody>
          <a:bodyPr lIns="0" tIns="0" rIns="0" bIns="0" rtlCol="0" anchor="t">
            <a:spAutoFit/>
          </a:bodyPr>
          <a:lstStyle/>
          <a:p>
            <a:pPr algn="l">
              <a:lnSpc>
                <a:spcPts val="4339"/>
              </a:lnSpc>
            </a:pPr>
            <a:r>
              <a:rPr lang="en-US" sz="3099">
                <a:solidFill>
                  <a:srgbClr val="000000"/>
                </a:solidFill>
                <a:latin typeface="Times New Roman"/>
                <a:ea typeface="Times New Roman"/>
                <a:cs typeface="Times New Roman"/>
                <a:sym typeface="Times New Roman"/>
              </a:rPr>
              <a:t>Effective intercultural communication is crucial in today’s globalized business environment, where organizations often collaborate across borders. Understanding cultural differences in communication styles is essential for building successful international partnerships (Goffman, 1955).</a:t>
            </a:r>
          </a:p>
        </p:txBody>
      </p:sp>
      <p:sp>
        <p:nvSpPr>
          <p:cNvPr id="18" name="TextBox 18"/>
          <p:cNvSpPr txBox="1"/>
          <p:nvPr/>
        </p:nvSpPr>
        <p:spPr>
          <a:xfrm>
            <a:off x="7851512" y="6026517"/>
            <a:ext cx="9338044" cy="3807461"/>
          </a:xfrm>
          <a:prstGeom prst="rect">
            <a:avLst/>
          </a:prstGeom>
        </p:spPr>
        <p:txBody>
          <a:bodyPr lIns="0" tIns="0" rIns="0" bIns="0" rtlCol="0" anchor="t">
            <a:spAutoFit/>
          </a:bodyPr>
          <a:lstStyle/>
          <a:p>
            <a:pPr algn="l">
              <a:lnSpc>
                <a:spcPts val="4339"/>
              </a:lnSpc>
            </a:pPr>
            <a:r>
              <a:rPr lang="en-US" sz="3099">
                <a:solidFill>
                  <a:srgbClr val="000000"/>
                </a:solidFill>
                <a:latin typeface="Times New Roman"/>
                <a:ea typeface="Times New Roman"/>
                <a:cs typeface="Times New Roman"/>
                <a:sym typeface="Times New Roman"/>
              </a:rPr>
              <a:t>This presentation focuses on the communication dynamics between Japan, a high-context culture, and the United States, a low-context culture. By exploring key intercultural communication theories, this presentation offers insights into managing communication challenges in international business negotiations (Ting-Toomey, 1982)</a:t>
            </a:r>
          </a:p>
          <a:p>
            <a:pPr algn="l">
              <a:lnSpc>
                <a:spcPts val="4339"/>
              </a:lnSpc>
            </a:pPr>
            <a:r>
              <a:rPr lang="en-US" sz="3099">
                <a:solidFill>
                  <a:srgbClr val="000000"/>
                </a:solidFill>
                <a:latin typeface="Times New Roman"/>
                <a:ea typeface="Times New Roman"/>
                <a:cs typeface="Times New Roman"/>
                <a:sym typeface="Times New Roman"/>
              </a:rPr>
              <a:t>.</a:t>
            </a:r>
          </a:p>
        </p:txBody>
      </p:sp>
      <p:sp>
        <p:nvSpPr>
          <p:cNvPr id="19" name="TextBox 19"/>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8402" y="-1490984"/>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273824" y="2386913"/>
            <a:ext cx="6051473" cy="5606553"/>
            <a:chOff x="0" y="0"/>
            <a:chExt cx="812800" cy="812800"/>
          </a:xfrm>
        </p:grpSpPr>
        <p:sp>
          <p:nvSpPr>
            <p:cNvPr id="6" name="Freeform 6"/>
            <p:cNvSpPr/>
            <p:nvPr/>
          </p:nvSpPr>
          <p:spPr>
            <a:xfrm>
              <a:off x="0" y="0"/>
              <a:ext cx="812800" cy="812800"/>
            </a:xfrm>
            <a:custGeom>
              <a:avLst/>
              <a:gdLst/>
              <a:ahLst/>
              <a:cxnLst/>
              <a:rect l="l" t="t" r="r" b="b"/>
              <a:pathLst>
                <a:path w="812800" h="812800">
                  <a:moveTo>
                    <a:pt x="55235" y="0"/>
                  </a:moveTo>
                  <a:lnTo>
                    <a:pt x="757565" y="0"/>
                  </a:lnTo>
                  <a:cubicBezTo>
                    <a:pt x="788071" y="0"/>
                    <a:pt x="812800" y="24729"/>
                    <a:pt x="812800" y="55235"/>
                  </a:cubicBezTo>
                  <a:lnTo>
                    <a:pt x="812800" y="757565"/>
                  </a:lnTo>
                  <a:cubicBezTo>
                    <a:pt x="812800" y="788071"/>
                    <a:pt x="788071" y="812800"/>
                    <a:pt x="757565" y="812800"/>
                  </a:cubicBezTo>
                  <a:lnTo>
                    <a:pt x="55235" y="812800"/>
                  </a:lnTo>
                  <a:cubicBezTo>
                    <a:pt x="24729" y="812800"/>
                    <a:pt x="0" y="788071"/>
                    <a:pt x="0" y="757565"/>
                  </a:cubicBezTo>
                  <a:lnTo>
                    <a:pt x="0" y="55235"/>
                  </a:lnTo>
                  <a:cubicBezTo>
                    <a:pt x="0" y="24729"/>
                    <a:pt x="24729" y="0"/>
                    <a:pt x="55235" y="0"/>
                  </a:cubicBezTo>
                  <a:close/>
                </a:path>
              </a:pathLst>
            </a:custGeom>
            <a:blipFill>
              <a:blip r:embed="rId3"/>
              <a:stretch>
                <a:fillRect l="-1480" r="-1480"/>
              </a:stretch>
            </a:blipFill>
          </p:spPr>
        </p:sp>
      </p:grpSp>
      <p:grpSp>
        <p:nvGrpSpPr>
          <p:cNvPr id="7" name="Group 7"/>
          <p:cNvGrpSpPr/>
          <p:nvPr/>
        </p:nvGrpSpPr>
        <p:grpSpPr>
          <a:xfrm>
            <a:off x="17719607" y="2030362"/>
            <a:ext cx="2092393" cy="6226275"/>
            <a:chOff x="0" y="0"/>
            <a:chExt cx="551083" cy="1639842"/>
          </a:xfrm>
        </p:grpSpPr>
        <p:sp>
          <p:nvSpPr>
            <p:cNvPr id="8" name="Freeform 8"/>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9" name="TextBox 9"/>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6552833" y="9487307"/>
            <a:ext cx="1273446" cy="477152"/>
            <a:chOff x="0" y="0"/>
            <a:chExt cx="1084619" cy="406400"/>
          </a:xfrm>
        </p:grpSpPr>
        <p:sp>
          <p:nvSpPr>
            <p:cNvPr id="11" name="Freeform 11"/>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2" name="TextBox 12"/>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6304081" y="916722"/>
            <a:ext cx="11983919" cy="1679501"/>
          </a:xfrm>
          <a:prstGeom prst="rect">
            <a:avLst/>
          </a:prstGeom>
        </p:spPr>
        <p:txBody>
          <a:bodyPr lIns="0" tIns="0" rIns="0" bIns="0" rtlCol="0" anchor="t">
            <a:spAutoFit/>
          </a:bodyPr>
          <a:lstStyle/>
          <a:p>
            <a:pPr algn="l">
              <a:lnSpc>
                <a:spcPts val="6499"/>
              </a:lnSpc>
            </a:pPr>
            <a:r>
              <a:rPr lang="en-US" sz="6499" b="1">
                <a:solidFill>
                  <a:srgbClr val="263744"/>
                </a:solidFill>
                <a:latin typeface="Inter Bold"/>
                <a:ea typeface="Inter Bold"/>
                <a:cs typeface="Inter Bold"/>
                <a:sym typeface="Inter Bold"/>
              </a:rPr>
              <a:t>KEY COMMUNICATION THEORIES</a:t>
            </a:r>
          </a:p>
        </p:txBody>
      </p:sp>
      <p:sp>
        <p:nvSpPr>
          <p:cNvPr id="14" name="TextBox 14"/>
          <p:cNvSpPr txBox="1"/>
          <p:nvPr/>
        </p:nvSpPr>
        <p:spPr>
          <a:xfrm>
            <a:off x="6588891" y="2738369"/>
            <a:ext cx="9963942" cy="2451821"/>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Hall’s High-Context vs. Low-Context Framework:</a:t>
            </a:r>
          </a:p>
          <a:p>
            <a:pPr algn="l">
              <a:lnSpc>
                <a:spcPts val="4759"/>
              </a:lnSpc>
            </a:pPr>
            <a:r>
              <a:rPr lang="en-US" sz="3399">
                <a:solidFill>
                  <a:srgbClr val="000000"/>
                </a:solidFill>
                <a:latin typeface="Times New Roman"/>
                <a:ea typeface="Times New Roman"/>
                <a:cs typeface="Times New Roman"/>
                <a:sym typeface="Times New Roman"/>
              </a:rPr>
              <a:t>Japan: High-context</a:t>
            </a:r>
          </a:p>
          <a:p>
            <a:pPr algn="l">
              <a:lnSpc>
                <a:spcPts val="4759"/>
              </a:lnSpc>
            </a:pPr>
            <a:r>
              <a:rPr lang="en-US" sz="3399">
                <a:solidFill>
                  <a:srgbClr val="000000"/>
                </a:solidFill>
                <a:latin typeface="Times New Roman"/>
                <a:ea typeface="Times New Roman"/>
                <a:cs typeface="Times New Roman"/>
                <a:sym typeface="Times New Roman"/>
              </a:rPr>
              <a:t>United States: Low-context</a:t>
            </a:r>
          </a:p>
          <a:p>
            <a:pPr algn="l">
              <a:lnSpc>
                <a:spcPts val="4759"/>
              </a:lnSpc>
            </a:pPr>
            <a:endParaRPr lang="en-US" sz="3399">
              <a:solidFill>
                <a:srgbClr val="000000"/>
              </a:solidFill>
              <a:latin typeface="Times New Roman"/>
              <a:ea typeface="Times New Roman"/>
              <a:cs typeface="Times New Roman"/>
              <a:sym typeface="Times New Roman"/>
            </a:endParaRPr>
          </a:p>
        </p:txBody>
      </p:sp>
      <p:sp>
        <p:nvSpPr>
          <p:cNvPr id="15" name="TextBox 15"/>
          <p:cNvSpPr txBox="1"/>
          <p:nvPr/>
        </p:nvSpPr>
        <p:spPr>
          <a:xfrm>
            <a:off x="6588891" y="4982577"/>
            <a:ext cx="10670409" cy="3651971"/>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Hofstede’s Cultural Dimensions:</a:t>
            </a:r>
          </a:p>
          <a:p>
            <a:pPr algn="l">
              <a:lnSpc>
                <a:spcPts val="4759"/>
              </a:lnSpc>
            </a:pPr>
            <a:r>
              <a:rPr lang="en-US" sz="3399">
                <a:solidFill>
                  <a:srgbClr val="000000"/>
                </a:solidFill>
                <a:latin typeface="Times New Roman"/>
                <a:ea typeface="Times New Roman"/>
                <a:cs typeface="Times New Roman"/>
                <a:sym typeface="Times New Roman"/>
              </a:rPr>
              <a:t>Differences in power distance, individualism vs. collectivism, and uncertainty avoidance between Japan and the US (Ting-Toomey, 1982)</a:t>
            </a:r>
          </a:p>
          <a:p>
            <a:pPr algn="l">
              <a:lnSpc>
                <a:spcPts val="4759"/>
              </a:lnSpc>
            </a:pPr>
            <a:r>
              <a:rPr lang="en-US" sz="3399">
                <a:solidFill>
                  <a:srgbClr val="000000"/>
                </a:solidFill>
                <a:latin typeface="Times New Roman"/>
                <a:ea typeface="Times New Roman"/>
                <a:cs typeface="Times New Roman"/>
                <a:sym typeface="Times New Roman"/>
              </a:rPr>
              <a:t>.</a:t>
            </a:r>
          </a:p>
          <a:p>
            <a:pPr algn="l">
              <a:lnSpc>
                <a:spcPts val="4759"/>
              </a:lnSpc>
            </a:pPr>
            <a:endParaRPr lang="en-US" sz="3399">
              <a:solidFill>
                <a:srgbClr val="000000"/>
              </a:solidFill>
              <a:latin typeface="Times New Roman"/>
              <a:ea typeface="Times New Roman"/>
              <a:cs typeface="Times New Roman"/>
              <a:sym typeface="Times New Roman"/>
            </a:endParaRPr>
          </a:p>
        </p:txBody>
      </p:sp>
      <p:sp>
        <p:nvSpPr>
          <p:cNvPr id="16" name="TextBox 16"/>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03</a:t>
            </a:r>
          </a:p>
        </p:txBody>
      </p:sp>
      <p:sp>
        <p:nvSpPr>
          <p:cNvPr id="17" name="TextBox 17"/>
          <p:cNvSpPr txBox="1"/>
          <p:nvPr/>
        </p:nvSpPr>
        <p:spPr>
          <a:xfrm>
            <a:off x="6588891" y="7235104"/>
            <a:ext cx="9338044" cy="2451821"/>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Ting-Toomey’s Face-Negotiation Theory:</a:t>
            </a:r>
          </a:p>
          <a:p>
            <a:pPr algn="l">
              <a:lnSpc>
                <a:spcPts val="4759"/>
              </a:lnSpc>
            </a:pPr>
            <a:r>
              <a:rPr lang="en-US" sz="3399">
                <a:solidFill>
                  <a:srgbClr val="000000"/>
                </a:solidFill>
                <a:latin typeface="Times New Roman"/>
                <a:ea typeface="Times New Roman"/>
                <a:cs typeface="Times New Roman"/>
                <a:sym typeface="Times New Roman"/>
              </a:rPr>
              <a:t>The importance of face-saving in Japan and more direct communication in the US.</a:t>
            </a:r>
          </a:p>
          <a:p>
            <a:pPr algn="l">
              <a:lnSpc>
                <a:spcPts val="4759"/>
              </a:lnSpc>
            </a:pPr>
            <a:endParaRPr lang="en-US" sz="3399">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954158" y="-4080914"/>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7719607" y="2030362"/>
            <a:ext cx="2092393" cy="6226275"/>
            <a:chOff x="0" y="0"/>
            <a:chExt cx="551083" cy="1639842"/>
          </a:xfrm>
        </p:grpSpPr>
        <p:sp>
          <p:nvSpPr>
            <p:cNvPr id="6" name="Freeform 6"/>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7" name="TextBox 7"/>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6552833" y="9487307"/>
            <a:ext cx="1273446" cy="477152"/>
            <a:chOff x="0" y="0"/>
            <a:chExt cx="1084619" cy="406400"/>
          </a:xfrm>
        </p:grpSpPr>
        <p:sp>
          <p:nvSpPr>
            <p:cNvPr id="9" name="Freeform 9"/>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0" name="TextBox 10"/>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2544995" y="572673"/>
            <a:ext cx="13302785" cy="1571552"/>
          </a:xfrm>
          <a:prstGeom prst="rect">
            <a:avLst/>
          </a:prstGeom>
        </p:spPr>
        <p:txBody>
          <a:bodyPr lIns="0" tIns="0" rIns="0" bIns="0" rtlCol="0" anchor="t">
            <a:spAutoFit/>
          </a:bodyPr>
          <a:lstStyle/>
          <a:p>
            <a:pPr algn="l">
              <a:lnSpc>
                <a:spcPts val="6000"/>
              </a:lnSpc>
            </a:pPr>
            <a:r>
              <a:rPr lang="en-US" sz="6000" b="1">
                <a:solidFill>
                  <a:srgbClr val="263744"/>
                </a:solidFill>
                <a:latin typeface="Inter Bold"/>
                <a:ea typeface="Inter Bold"/>
                <a:cs typeface="Inter Bold"/>
                <a:sym typeface="Inter Bold"/>
              </a:rPr>
              <a:t>HIGH-CONTEXT VS. LOW-CONTEXT COMMUNICATION</a:t>
            </a:r>
          </a:p>
        </p:txBody>
      </p:sp>
      <p:sp>
        <p:nvSpPr>
          <p:cNvPr id="12" name="TextBox 12"/>
          <p:cNvSpPr txBox="1"/>
          <p:nvPr/>
        </p:nvSpPr>
        <p:spPr>
          <a:xfrm>
            <a:off x="2729636" y="2245959"/>
            <a:ext cx="12405237" cy="3651971"/>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Japan (High-context):</a:t>
            </a:r>
          </a:p>
          <a:p>
            <a:pPr algn="l">
              <a:lnSpc>
                <a:spcPts val="4759"/>
              </a:lnSpc>
            </a:pPr>
            <a:r>
              <a:rPr lang="en-US" sz="3399">
                <a:solidFill>
                  <a:srgbClr val="000000"/>
                </a:solidFill>
                <a:latin typeface="Times New Roman"/>
                <a:ea typeface="Times New Roman"/>
                <a:cs typeface="Times New Roman"/>
                <a:sym typeface="Times New Roman"/>
              </a:rPr>
              <a:t>Relies on implicit messages, indirectness, silence, non-verbal communication.</a:t>
            </a:r>
          </a:p>
          <a:p>
            <a:pPr algn="l">
              <a:lnSpc>
                <a:spcPts val="4759"/>
              </a:lnSpc>
            </a:pPr>
            <a:r>
              <a:rPr lang="en-US" sz="3399">
                <a:solidFill>
                  <a:srgbClr val="000000"/>
                </a:solidFill>
                <a:latin typeface="Times New Roman"/>
                <a:ea typeface="Times New Roman"/>
                <a:cs typeface="Times New Roman"/>
                <a:sym typeface="Times New Roman"/>
              </a:rPr>
              <a:t>Communication is subtle, and meaning is inferred from context.</a:t>
            </a:r>
          </a:p>
          <a:p>
            <a:pPr algn="l">
              <a:lnSpc>
                <a:spcPts val="4759"/>
              </a:lnSpc>
            </a:pPr>
            <a:endParaRPr lang="en-US" sz="3399">
              <a:solidFill>
                <a:srgbClr val="000000"/>
              </a:solidFill>
              <a:latin typeface="Times New Roman"/>
              <a:ea typeface="Times New Roman"/>
              <a:cs typeface="Times New Roman"/>
              <a:sym typeface="Times New Roman"/>
            </a:endParaRPr>
          </a:p>
          <a:p>
            <a:pPr algn="l">
              <a:lnSpc>
                <a:spcPts val="4759"/>
              </a:lnSpc>
            </a:pPr>
            <a:endParaRPr lang="en-US" sz="3399">
              <a:solidFill>
                <a:srgbClr val="000000"/>
              </a:solidFill>
              <a:latin typeface="Times New Roman"/>
              <a:ea typeface="Times New Roman"/>
              <a:cs typeface="Times New Roman"/>
              <a:sym typeface="Times New Roman"/>
            </a:endParaRPr>
          </a:p>
        </p:txBody>
      </p:sp>
      <p:sp>
        <p:nvSpPr>
          <p:cNvPr id="13" name="TextBox 13"/>
          <p:cNvSpPr txBox="1"/>
          <p:nvPr/>
        </p:nvSpPr>
        <p:spPr>
          <a:xfrm>
            <a:off x="2788396" y="4796716"/>
            <a:ext cx="12287718" cy="2994856"/>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United States (Low-context):</a:t>
            </a:r>
          </a:p>
          <a:p>
            <a:pPr algn="l">
              <a:lnSpc>
                <a:spcPts val="4619"/>
              </a:lnSpc>
            </a:pPr>
            <a:r>
              <a:rPr lang="en-US" sz="3299">
                <a:solidFill>
                  <a:srgbClr val="000000"/>
                </a:solidFill>
                <a:latin typeface="Times New Roman"/>
                <a:ea typeface="Times New Roman"/>
                <a:cs typeface="Times New Roman"/>
                <a:sym typeface="Times New Roman"/>
              </a:rPr>
              <a:t>Emphasizes explicit verbal messages and directness.</a:t>
            </a:r>
          </a:p>
          <a:p>
            <a:pPr algn="l">
              <a:lnSpc>
                <a:spcPts val="4619"/>
              </a:lnSpc>
            </a:pPr>
            <a:r>
              <a:rPr lang="en-US" sz="3299">
                <a:solidFill>
                  <a:srgbClr val="000000"/>
                </a:solidFill>
                <a:latin typeface="Times New Roman"/>
                <a:ea typeface="Times New Roman"/>
                <a:cs typeface="Times New Roman"/>
                <a:sym typeface="Times New Roman"/>
              </a:rPr>
              <a:t>The focus is on clarity, transparency, and efficiency in communication (Goffman, 1955).</a:t>
            </a:r>
          </a:p>
          <a:p>
            <a:pPr algn="l">
              <a:lnSpc>
                <a:spcPts val="4759"/>
              </a:lnSpc>
            </a:pPr>
            <a:endParaRPr lang="en-US" sz="3299">
              <a:solidFill>
                <a:srgbClr val="000000"/>
              </a:solidFill>
              <a:latin typeface="Times New Roman"/>
              <a:ea typeface="Times New Roman"/>
              <a:cs typeface="Times New Roman"/>
              <a:sym typeface="Times New Roman"/>
            </a:endParaRPr>
          </a:p>
        </p:txBody>
      </p:sp>
      <p:sp>
        <p:nvSpPr>
          <p:cNvPr id="14" name="TextBox 14"/>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04</a:t>
            </a:r>
          </a:p>
        </p:txBody>
      </p:sp>
      <p:sp>
        <p:nvSpPr>
          <p:cNvPr id="15" name="TextBox 15"/>
          <p:cNvSpPr txBox="1"/>
          <p:nvPr/>
        </p:nvSpPr>
        <p:spPr>
          <a:xfrm>
            <a:off x="2788396" y="7492355"/>
            <a:ext cx="11893954" cy="2472105"/>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Key Difference:</a:t>
            </a:r>
          </a:p>
          <a:p>
            <a:pPr algn="l">
              <a:lnSpc>
                <a:spcPts val="4899"/>
              </a:lnSpc>
            </a:pPr>
            <a:r>
              <a:rPr lang="en-US" sz="3499">
                <a:solidFill>
                  <a:srgbClr val="000000"/>
                </a:solidFill>
                <a:latin typeface="Times New Roman"/>
                <a:ea typeface="Times New Roman"/>
                <a:cs typeface="Times New Roman"/>
                <a:sym typeface="Times New Roman"/>
              </a:rPr>
              <a:t>Japanese indirectness and silence vs. American directness can lead to misunderstandings in negotiations.</a:t>
            </a:r>
          </a:p>
          <a:p>
            <a:pPr algn="l">
              <a:lnSpc>
                <a:spcPts val="4619"/>
              </a:lnSpc>
            </a:pPr>
            <a:endParaRPr lang="en-US" sz="3499">
              <a:solidFill>
                <a:srgbClr val="000000"/>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991429" y="-2567738"/>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7719607" y="2663750"/>
            <a:ext cx="2092393" cy="6226275"/>
            <a:chOff x="0" y="0"/>
            <a:chExt cx="551083" cy="1639842"/>
          </a:xfrm>
        </p:grpSpPr>
        <p:sp>
          <p:nvSpPr>
            <p:cNvPr id="6" name="Freeform 6"/>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7" name="TextBox 7"/>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6552833" y="9487307"/>
            <a:ext cx="1273446" cy="477152"/>
            <a:chOff x="0" y="0"/>
            <a:chExt cx="1084619" cy="406400"/>
          </a:xfrm>
        </p:grpSpPr>
        <p:sp>
          <p:nvSpPr>
            <p:cNvPr id="9" name="Freeform 9"/>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0" name="TextBox 10"/>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3534463" y="734521"/>
            <a:ext cx="11983919" cy="1571552"/>
          </a:xfrm>
          <a:prstGeom prst="rect">
            <a:avLst/>
          </a:prstGeom>
        </p:spPr>
        <p:txBody>
          <a:bodyPr lIns="0" tIns="0" rIns="0" bIns="0" rtlCol="0" anchor="t">
            <a:spAutoFit/>
          </a:bodyPr>
          <a:lstStyle/>
          <a:p>
            <a:pPr algn="l">
              <a:lnSpc>
                <a:spcPts val="6000"/>
              </a:lnSpc>
            </a:pPr>
            <a:r>
              <a:rPr lang="en-US" sz="6000" b="1">
                <a:solidFill>
                  <a:srgbClr val="263744"/>
                </a:solidFill>
                <a:latin typeface="Inter Bold"/>
                <a:ea typeface="Inter Bold"/>
                <a:cs typeface="Inter Bold"/>
                <a:sym typeface="Inter Bold"/>
              </a:rPr>
              <a:t>HOFSTEDE’S CULTURAL DIMENSIONS</a:t>
            </a:r>
          </a:p>
        </p:txBody>
      </p:sp>
      <p:sp>
        <p:nvSpPr>
          <p:cNvPr id="12" name="TextBox 12"/>
          <p:cNvSpPr txBox="1"/>
          <p:nvPr/>
        </p:nvSpPr>
        <p:spPr>
          <a:xfrm>
            <a:off x="3614003" y="2568500"/>
            <a:ext cx="11587541" cy="2559906"/>
          </a:xfrm>
          <a:prstGeom prst="rect">
            <a:avLst/>
          </a:prstGeom>
        </p:spPr>
        <p:txBody>
          <a:bodyPr lIns="0" tIns="0" rIns="0" bIns="0" rtlCol="0" anchor="t">
            <a:spAutoFit/>
          </a:bodyPr>
          <a:lstStyle/>
          <a:p>
            <a:pPr algn="l">
              <a:lnSpc>
                <a:spcPts val="5179"/>
              </a:lnSpc>
            </a:pPr>
            <a:r>
              <a:rPr lang="en-US" sz="3699" b="1">
                <a:solidFill>
                  <a:srgbClr val="424881"/>
                </a:solidFill>
                <a:latin typeface="Times New Roman Bold"/>
                <a:ea typeface="Times New Roman Bold"/>
                <a:cs typeface="Times New Roman Bold"/>
                <a:sym typeface="Times New Roman Bold"/>
              </a:rPr>
              <a:t>Power Distance:</a:t>
            </a:r>
          </a:p>
          <a:p>
            <a:pPr algn="l">
              <a:lnSpc>
                <a:spcPts val="5039"/>
              </a:lnSpc>
            </a:pPr>
            <a:r>
              <a:rPr lang="en-US" sz="3599" b="1">
                <a:solidFill>
                  <a:srgbClr val="000000"/>
                </a:solidFill>
                <a:latin typeface="Times New Roman Bold"/>
                <a:ea typeface="Times New Roman Bold"/>
                <a:cs typeface="Times New Roman Bold"/>
                <a:sym typeface="Times New Roman Bold"/>
              </a:rPr>
              <a:t>Japan</a:t>
            </a:r>
            <a:r>
              <a:rPr lang="en-US" sz="3599">
                <a:solidFill>
                  <a:srgbClr val="000000"/>
                </a:solidFill>
                <a:latin typeface="Times New Roman"/>
                <a:ea typeface="Times New Roman"/>
                <a:cs typeface="Times New Roman"/>
                <a:sym typeface="Times New Roman"/>
              </a:rPr>
              <a:t>: High power distance, respect for hierarchy.</a:t>
            </a:r>
          </a:p>
          <a:p>
            <a:pPr algn="l">
              <a:lnSpc>
                <a:spcPts val="5039"/>
              </a:lnSpc>
            </a:pPr>
            <a:r>
              <a:rPr lang="en-US" sz="3599" b="1">
                <a:solidFill>
                  <a:srgbClr val="000000"/>
                </a:solidFill>
                <a:latin typeface="Times New Roman Bold"/>
                <a:ea typeface="Times New Roman Bold"/>
                <a:cs typeface="Times New Roman Bold"/>
                <a:sym typeface="Times New Roman Bold"/>
              </a:rPr>
              <a:t>US</a:t>
            </a:r>
            <a:r>
              <a:rPr lang="en-US" sz="3599">
                <a:solidFill>
                  <a:srgbClr val="000000"/>
                </a:solidFill>
                <a:latin typeface="Times New Roman"/>
                <a:ea typeface="Times New Roman"/>
                <a:cs typeface="Times New Roman"/>
                <a:sym typeface="Times New Roman"/>
              </a:rPr>
              <a:t>: Lower power distance, more egalitarian communication.</a:t>
            </a: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3" name="TextBox 13"/>
          <p:cNvSpPr txBox="1"/>
          <p:nvPr/>
        </p:nvSpPr>
        <p:spPr>
          <a:xfrm>
            <a:off x="3614003" y="4776351"/>
            <a:ext cx="13276000" cy="3123224"/>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Individualism vs. Collectivism:</a:t>
            </a:r>
          </a:p>
          <a:p>
            <a:pPr algn="l">
              <a:lnSpc>
                <a:spcPts val="5039"/>
              </a:lnSpc>
            </a:pPr>
            <a:r>
              <a:rPr lang="en-US" sz="3599" b="1">
                <a:solidFill>
                  <a:srgbClr val="000000"/>
                </a:solidFill>
                <a:latin typeface="Times New Roman Bold"/>
                <a:ea typeface="Times New Roman Bold"/>
                <a:cs typeface="Times New Roman Bold"/>
                <a:sym typeface="Times New Roman Bold"/>
              </a:rPr>
              <a:t>Japan</a:t>
            </a:r>
            <a:r>
              <a:rPr lang="en-US" sz="3599">
                <a:solidFill>
                  <a:srgbClr val="000000"/>
                </a:solidFill>
                <a:latin typeface="Times New Roman"/>
                <a:ea typeface="Times New Roman"/>
                <a:cs typeface="Times New Roman"/>
                <a:sym typeface="Times New Roman"/>
              </a:rPr>
              <a:t>: Collectivism, group harmony is prioritized.</a:t>
            </a:r>
          </a:p>
          <a:p>
            <a:pPr algn="l">
              <a:lnSpc>
                <a:spcPts val="5039"/>
              </a:lnSpc>
            </a:pPr>
            <a:r>
              <a:rPr lang="en-US" sz="3599" b="1">
                <a:solidFill>
                  <a:srgbClr val="000000"/>
                </a:solidFill>
                <a:latin typeface="Times New Roman Bold"/>
                <a:ea typeface="Times New Roman Bold"/>
                <a:cs typeface="Times New Roman Bold"/>
                <a:sym typeface="Times New Roman Bold"/>
              </a:rPr>
              <a:t>US</a:t>
            </a:r>
            <a:r>
              <a:rPr lang="en-US" sz="3599">
                <a:solidFill>
                  <a:srgbClr val="000000"/>
                </a:solidFill>
                <a:latin typeface="Times New Roman"/>
                <a:ea typeface="Times New Roman"/>
                <a:cs typeface="Times New Roman"/>
                <a:sym typeface="Times New Roman"/>
              </a:rPr>
              <a:t>: Individualism, focus on personal achievement and autonomy.</a:t>
            </a:r>
          </a:p>
          <a:p>
            <a:pPr algn="l">
              <a:lnSpc>
                <a:spcPts val="4619"/>
              </a:lnSpc>
            </a:pPr>
            <a:endParaRPr lang="en-US" sz="3599">
              <a:solidFill>
                <a:srgbClr val="000000"/>
              </a:solidFill>
              <a:latin typeface="Times New Roman"/>
              <a:ea typeface="Times New Roman"/>
              <a:cs typeface="Times New Roman"/>
              <a:sym typeface="Times New Roman"/>
            </a:endParaRP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4" name="TextBox 14"/>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05</a:t>
            </a:r>
          </a:p>
        </p:txBody>
      </p:sp>
      <p:sp>
        <p:nvSpPr>
          <p:cNvPr id="15" name="TextBox 15"/>
          <p:cNvSpPr txBox="1"/>
          <p:nvPr/>
        </p:nvSpPr>
        <p:spPr>
          <a:xfrm>
            <a:off x="3614003" y="6963226"/>
            <a:ext cx="11904379" cy="3761436"/>
          </a:xfrm>
          <a:prstGeom prst="rect">
            <a:avLst/>
          </a:prstGeom>
        </p:spPr>
        <p:txBody>
          <a:bodyPr lIns="0" tIns="0" rIns="0" bIns="0" rtlCol="0" anchor="t">
            <a:spAutoFit/>
          </a:bodyPr>
          <a:lstStyle/>
          <a:p>
            <a:pPr algn="l">
              <a:lnSpc>
                <a:spcPts val="5039"/>
              </a:lnSpc>
            </a:pPr>
            <a:r>
              <a:rPr lang="en-US" sz="3599" b="1" dirty="0">
                <a:solidFill>
                  <a:srgbClr val="424881"/>
                </a:solidFill>
                <a:latin typeface="Times New Roman Bold"/>
                <a:ea typeface="Times New Roman Bold"/>
                <a:cs typeface="Times New Roman Bold"/>
                <a:sym typeface="Times New Roman Bold"/>
              </a:rPr>
              <a:t>Uncertainty Avoidance:</a:t>
            </a:r>
          </a:p>
          <a:p>
            <a:pPr algn="l">
              <a:lnSpc>
                <a:spcPts val="5039"/>
              </a:lnSpc>
            </a:pPr>
            <a:r>
              <a:rPr lang="en-US" sz="3599" b="1" dirty="0" err="1">
                <a:solidFill>
                  <a:srgbClr val="000000"/>
                </a:solidFill>
                <a:latin typeface="Times New Roman Bold"/>
                <a:ea typeface="Times New Roman Bold"/>
                <a:cs typeface="Times New Roman Bold"/>
                <a:sym typeface="Times New Roman Bold"/>
              </a:rPr>
              <a:t>Japan</a:t>
            </a:r>
            <a:r>
              <a:rPr lang="en-US" sz="3599" dirty="0" err="1">
                <a:solidFill>
                  <a:srgbClr val="000000"/>
                </a:solidFill>
                <a:latin typeface="Times New Roman"/>
                <a:ea typeface="Times New Roman"/>
                <a:cs typeface="Times New Roman"/>
                <a:sym typeface="Times New Roman"/>
              </a:rPr>
              <a:t>:High</a:t>
            </a:r>
            <a:r>
              <a:rPr lang="en-US" sz="3599" dirty="0">
                <a:solidFill>
                  <a:srgbClr val="000000"/>
                </a:solidFill>
                <a:latin typeface="Times New Roman"/>
                <a:ea typeface="Times New Roman"/>
                <a:cs typeface="Times New Roman"/>
                <a:sym typeface="Times New Roman"/>
              </a:rPr>
              <a:t> uncertainty avoidance, prefer clear structures and certainty.</a:t>
            </a:r>
          </a:p>
          <a:p>
            <a:pPr algn="l">
              <a:lnSpc>
                <a:spcPts val="5039"/>
              </a:lnSpc>
            </a:pPr>
            <a:r>
              <a:rPr lang="en-US" sz="3599" b="1" dirty="0">
                <a:solidFill>
                  <a:srgbClr val="000000"/>
                </a:solidFill>
                <a:latin typeface="Times New Roman Bold"/>
                <a:ea typeface="Times New Roman Bold"/>
                <a:cs typeface="Times New Roman Bold"/>
                <a:sym typeface="Times New Roman Bold"/>
              </a:rPr>
              <a:t>US</a:t>
            </a:r>
            <a:r>
              <a:rPr lang="en-US" sz="3599" dirty="0">
                <a:solidFill>
                  <a:srgbClr val="000000"/>
                </a:solidFill>
                <a:latin typeface="Times New Roman"/>
                <a:ea typeface="Times New Roman"/>
                <a:cs typeface="Times New Roman"/>
                <a:sym typeface="Times New Roman"/>
              </a:rPr>
              <a:t>: More adaptable to uncertainty and change </a:t>
            </a:r>
            <a:r>
              <a:rPr lang="en-GB" sz="3600" dirty="0"/>
              <a:t>(Hofstede, 1984).</a:t>
            </a:r>
            <a:endParaRPr lang="en-US" sz="3599" dirty="0">
              <a:solidFill>
                <a:srgbClr val="000000"/>
              </a:solidFill>
              <a:latin typeface="Times New Roman"/>
              <a:ea typeface="Times New Roman"/>
              <a:cs typeface="Times New Roman"/>
              <a:sym typeface="Times New Roman"/>
            </a:endParaRPr>
          </a:p>
          <a:p>
            <a:pPr algn="l">
              <a:lnSpc>
                <a:spcPts val="4619"/>
              </a:lnSpc>
            </a:pPr>
            <a:endParaRPr lang="en-US" sz="3599" dirty="0">
              <a:solidFill>
                <a:srgbClr val="000000"/>
              </a:solidFill>
              <a:latin typeface="Times New Roman"/>
              <a:ea typeface="Times New Roman"/>
              <a:cs typeface="Times New Roman"/>
              <a:sym typeface="Times New Roman"/>
            </a:endParaRPr>
          </a:p>
          <a:p>
            <a:pPr algn="l">
              <a:lnSpc>
                <a:spcPts val="4759"/>
              </a:lnSpc>
            </a:pPr>
            <a:endParaRPr lang="en-US" sz="3599" dirty="0">
              <a:solidFill>
                <a:srgbClr val="00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31106" y="-2277588"/>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0" y="2340223"/>
            <a:ext cx="5606553" cy="5606553"/>
            <a:chOff x="0" y="0"/>
            <a:chExt cx="812800" cy="812800"/>
          </a:xfrm>
        </p:grpSpPr>
        <p:sp>
          <p:nvSpPr>
            <p:cNvPr id="6" name="Freeform 6"/>
            <p:cNvSpPr/>
            <p:nvPr/>
          </p:nvSpPr>
          <p:spPr>
            <a:xfrm>
              <a:off x="0" y="0"/>
              <a:ext cx="812800" cy="812800"/>
            </a:xfrm>
            <a:custGeom>
              <a:avLst/>
              <a:gdLst/>
              <a:ahLst/>
              <a:cxnLst/>
              <a:rect l="l" t="t" r="r" b="b"/>
              <a:pathLst>
                <a:path w="812800" h="812800">
                  <a:moveTo>
                    <a:pt x="55235" y="0"/>
                  </a:moveTo>
                  <a:lnTo>
                    <a:pt x="757565" y="0"/>
                  </a:lnTo>
                  <a:cubicBezTo>
                    <a:pt x="788071" y="0"/>
                    <a:pt x="812800" y="24729"/>
                    <a:pt x="812800" y="55235"/>
                  </a:cubicBezTo>
                  <a:lnTo>
                    <a:pt x="812800" y="757565"/>
                  </a:lnTo>
                  <a:cubicBezTo>
                    <a:pt x="812800" y="788071"/>
                    <a:pt x="788071" y="812800"/>
                    <a:pt x="757565" y="812800"/>
                  </a:cubicBezTo>
                  <a:lnTo>
                    <a:pt x="55235" y="812800"/>
                  </a:lnTo>
                  <a:cubicBezTo>
                    <a:pt x="24729" y="812800"/>
                    <a:pt x="0" y="788071"/>
                    <a:pt x="0" y="757565"/>
                  </a:cubicBezTo>
                  <a:lnTo>
                    <a:pt x="0" y="55235"/>
                  </a:lnTo>
                  <a:cubicBezTo>
                    <a:pt x="0" y="24729"/>
                    <a:pt x="24729" y="0"/>
                    <a:pt x="55235" y="0"/>
                  </a:cubicBezTo>
                  <a:close/>
                </a:path>
              </a:pathLst>
            </a:custGeom>
            <a:blipFill>
              <a:blip r:embed="rId3"/>
              <a:stretch>
                <a:fillRect l="-39086" r="-39086"/>
              </a:stretch>
            </a:blipFill>
          </p:spPr>
        </p:sp>
      </p:grpSp>
      <p:grpSp>
        <p:nvGrpSpPr>
          <p:cNvPr id="7" name="Group 7"/>
          <p:cNvGrpSpPr/>
          <p:nvPr/>
        </p:nvGrpSpPr>
        <p:grpSpPr>
          <a:xfrm>
            <a:off x="17719607" y="2030362"/>
            <a:ext cx="2092393" cy="6226275"/>
            <a:chOff x="0" y="0"/>
            <a:chExt cx="551083" cy="1639842"/>
          </a:xfrm>
        </p:grpSpPr>
        <p:sp>
          <p:nvSpPr>
            <p:cNvPr id="8" name="Freeform 8"/>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9" name="TextBox 9"/>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6552833" y="9487307"/>
            <a:ext cx="1273446" cy="477152"/>
            <a:chOff x="0" y="0"/>
            <a:chExt cx="1084619" cy="406400"/>
          </a:xfrm>
        </p:grpSpPr>
        <p:sp>
          <p:nvSpPr>
            <p:cNvPr id="11" name="Freeform 11"/>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2" name="TextBox 12"/>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6304081" y="897672"/>
            <a:ext cx="11983919" cy="809588"/>
          </a:xfrm>
          <a:prstGeom prst="rect">
            <a:avLst/>
          </a:prstGeom>
        </p:spPr>
        <p:txBody>
          <a:bodyPr lIns="0" tIns="0" rIns="0" bIns="0" rtlCol="0" anchor="t">
            <a:spAutoFit/>
          </a:bodyPr>
          <a:lstStyle/>
          <a:p>
            <a:pPr algn="l">
              <a:lnSpc>
                <a:spcPts val="6000"/>
              </a:lnSpc>
            </a:pPr>
            <a:r>
              <a:rPr lang="en-US" sz="6000" b="1">
                <a:solidFill>
                  <a:srgbClr val="263744"/>
                </a:solidFill>
                <a:latin typeface="Inter Bold"/>
                <a:ea typeface="Inter Bold"/>
                <a:cs typeface="Inter Bold"/>
                <a:sym typeface="Inter Bold"/>
              </a:rPr>
              <a:t>FACE-NEGOTIATION THEORY</a:t>
            </a:r>
          </a:p>
        </p:txBody>
      </p:sp>
      <p:sp>
        <p:nvSpPr>
          <p:cNvPr id="14" name="TextBox 14"/>
          <p:cNvSpPr txBox="1"/>
          <p:nvPr/>
        </p:nvSpPr>
        <p:spPr>
          <a:xfrm>
            <a:off x="6356468" y="1935112"/>
            <a:ext cx="11059994" cy="3766381"/>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Japanese Culture (Face-saving):</a:t>
            </a:r>
          </a:p>
          <a:p>
            <a:pPr algn="l">
              <a:lnSpc>
                <a:spcPts val="5039"/>
              </a:lnSpc>
            </a:pPr>
            <a:r>
              <a:rPr lang="en-US" sz="3599">
                <a:solidFill>
                  <a:srgbClr val="000000"/>
                </a:solidFill>
                <a:latin typeface="Times New Roman"/>
                <a:ea typeface="Times New Roman"/>
                <a:cs typeface="Times New Roman"/>
                <a:sym typeface="Times New Roman"/>
              </a:rPr>
              <a:t>Maintaining social harmony and avoiding embarrassment is key.</a:t>
            </a:r>
          </a:p>
          <a:p>
            <a:pPr algn="l">
              <a:lnSpc>
                <a:spcPts val="5039"/>
              </a:lnSpc>
            </a:pPr>
            <a:r>
              <a:rPr lang="en-US" sz="3599">
                <a:solidFill>
                  <a:srgbClr val="000000"/>
                </a:solidFill>
                <a:latin typeface="Times New Roman"/>
                <a:ea typeface="Times New Roman"/>
                <a:cs typeface="Times New Roman"/>
                <a:sym typeface="Times New Roman"/>
              </a:rPr>
              <a:t>Indirect communication helps in preserving face.</a:t>
            </a:r>
          </a:p>
          <a:p>
            <a:pPr algn="l">
              <a:lnSpc>
                <a:spcPts val="4759"/>
              </a:lnSpc>
            </a:pPr>
            <a:endParaRPr lang="en-US" sz="3599">
              <a:solidFill>
                <a:srgbClr val="000000"/>
              </a:solidFill>
              <a:latin typeface="Times New Roman"/>
              <a:ea typeface="Times New Roman"/>
              <a:cs typeface="Times New Roman"/>
              <a:sym typeface="Times New Roman"/>
            </a:endParaRP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5" name="TextBox 15"/>
          <p:cNvSpPr txBox="1"/>
          <p:nvPr/>
        </p:nvSpPr>
        <p:spPr>
          <a:xfrm>
            <a:off x="6356468" y="4682447"/>
            <a:ext cx="10955219" cy="3166306"/>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American Culture (Directness):</a:t>
            </a:r>
          </a:p>
          <a:p>
            <a:pPr algn="l">
              <a:lnSpc>
                <a:spcPts val="5039"/>
              </a:lnSpc>
            </a:pPr>
            <a:r>
              <a:rPr lang="en-US" sz="3599">
                <a:solidFill>
                  <a:srgbClr val="000000"/>
                </a:solidFill>
                <a:latin typeface="Times New Roman"/>
                <a:ea typeface="Times New Roman"/>
                <a:cs typeface="Times New Roman"/>
                <a:sym typeface="Times New Roman"/>
              </a:rPr>
              <a:t>Direct communication, even in difficult situations, is seen as a sign of honesty and clarity (Oetzel &amp; Ting-Toomey, 2003).</a:t>
            </a: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6" name="TextBox 16"/>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06</a:t>
            </a:r>
          </a:p>
        </p:txBody>
      </p:sp>
      <p:sp>
        <p:nvSpPr>
          <p:cNvPr id="17" name="TextBox 17"/>
          <p:cNvSpPr txBox="1"/>
          <p:nvPr/>
        </p:nvSpPr>
        <p:spPr>
          <a:xfrm>
            <a:off x="6356468" y="7024728"/>
            <a:ext cx="10604155" cy="2451760"/>
          </a:xfrm>
          <a:prstGeom prst="rect">
            <a:avLst/>
          </a:prstGeom>
        </p:spPr>
        <p:txBody>
          <a:bodyPr lIns="0" tIns="0" rIns="0" bIns="0" rtlCol="0" anchor="t">
            <a:spAutoFit/>
          </a:bodyPr>
          <a:lstStyle/>
          <a:p>
            <a:pPr algn="l">
              <a:lnSpc>
                <a:spcPts val="4899"/>
              </a:lnSpc>
            </a:pPr>
            <a:r>
              <a:rPr lang="en-US" sz="3499" b="1">
                <a:solidFill>
                  <a:srgbClr val="424881"/>
                </a:solidFill>
                <a:latin typeface="Times New Roman Bold"/>
                <a:ea typeface="Times New Roman Bold"/>
                <a:cs typeface="Times New Roman Bold"/>
                <a:sym typeface="Times New Roman Bold"/>
              </a:rPr>
              <a:t>Challenge:</a:t>
            </a:r>
          </a:p>
          <a:p>
            <a:pPr algn="l">
              <a:lnSpc>
                <a:spcPts val="4899"/>
              </a:lnSpc>
            </a:pPr>
            <a:r>
              <a:rPr lang="en-US" sz="3499">
                <a:solidFill>
                  <a:srgbClr val="000000"/>
                </a:solidFill>
                <a:latin typeface="Times New Roman"/>
                <a:ea typeface="Times New Roman"/>
                <a:cs typeface="Times New Roman"/>
                <a:sym typeface="Times New Roman"/>
              </a:rPr>
              <a:t>Differences in face-saving techniques and expectations in negotiations.</a:t>
            </a:r>
          </a:p>
          <a:p>
            <a:pPr algn="l">
              <a:lnSpc>
                <a:spcPts val="4619"/>
              </a:lnSpc>
            </a:pPr>
            <a:endParaRPr lang="en-US" sz="3499">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31106" y="-2277588"/>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3576" y="2928788"/>
            <a:ext cx="5791194" cy="4284761"/>
            <a:chOff x="0" y="0"/>
            <a:chExt cx="839568" cy="621176"/>
          </a:xfrm>
        </p:grpSpPr>
        <p:sp>
          <p:nvSpPr>
            <p:cNvPr id="6" name="Freeform 6"/>
            <p:cNvSpPr/>
            <p:nvPr/>
          </p:nvSpPr>
          <p:spPr>
            <a:xfrm>
              <a:off x="0" y="0"/>
              <a:ext cx="839568" cy="621176"/>
            </a:xfrm>
            <a:custGeom>
              <a:avLst/>
              <a:gdLst/>
              <a:ahLst/>
              <a:cxnLst/>
              <a:rect l="l" t="t" r="r" b="b"/>
              <a:pathLst>
                <a:path w="839568" h="621176">
                  <a:moveTo>
                    <a:pt x="53474" y="0"/>
                  </a:moveTo>
                  <a:lnTo>
                    <a:pt x="786094" y="0"/>
                  </a:lnTo>
                  <a:cubicBezTo>
                    <a:pt x="800276" y="0"/>
                    <a:pt x="813878" y="5634"/>
                    <a:pt x="823906" y="15662"/>
                  </a:cubicBezTo>
                  <a:cubicBezTo>
                    <a:pt x="833934" y="25690"/>
                    <a:pt x="839568" y="39292"/>
                    <a:pt x="839568" y="53474"/>
                  </a:cubicBezTo>
                  <a:lnTo>
                    <a:pt x="839568" y="567702"/>
                  </a:lnTo>
                  <a:cubicBezTo>
                    <a:pt x="839568" y="581884"/>
                    <a:pt x="833934" y="595485"/>
                    <a:pt x="823906" y="605513"/>
                  </a:cubicBezTo>
                  <a:cubicBezTo>
                    <a:pt x="813878" y="615542"/>
                    <a:pt x="800276" y="621176"/>
                    <a:pt x="786094" y="621176"/>
                  </a:cubicBezTo>
                  <a:lnTo>
                    <a:pt x="53474" y="621176"/>
                  </a:lnTo>
                  <a:cubicBezTo>
                    <a:pt x="39292" y="621176"/>
                    <a:pt x="25690" y="615542"/>
                    <a:pt x="15662" y="605513"/>
                  </a:cubicBezTo>
                  <a:cubicBezTo>
                    <a:pt x="5634" y="595485"/>
                    <a:pt x="0" y="581884"/>
                    <a:pt x="0" y="567702"/>
                  </a:cubicBezTo>
                  <a:lnTo>
                    <a:pt x="0" y="53474"/>
                  </a:lnTo>
                  <a:cubicBezTo>
                    <a:pt x="0" y="39292"/>
                    <a:pt x="5634" y="25690"/>
                    <a:pt x="15662" y="15662"/>
                  </a:cubicBezTo>
                  <a:cubicBezTo>
                    <a:pt x="25690" y="5634"/>
                    <a:pt x="39292" y="0"/>
                    <a:pt x="53474" y="0"/>
                  </a:cubicBezTo>
                  <a:close/>
                </a:path>
              </a:pathLst>
            </a:custGeom>
            <a:blipFill>
              <a:blip r:embed="rId3"/>
              <a:stretch>
                <a:fillRect l="-9357" r="-9357"/>
              </a:stretch>
            </a:blipFill>
          </p:spPr>
        </p:sp>
      </p:grpSp>
      <p:grpSp>
        <p:nvGrpSpPr>
          <p:cNvPr id="7" name="Group 7"/>
          <p:cNvGrpSpPr/>
          <p:nvPr/>
        </p:nvGrpSpPr>
        <p:grpSpPr>
          <a:xfrm>
            <a:off x="17795807" y="2030362"/>
            <a:ext cx="2092393" cy="6226275"/>
            <a:chOff x="0" y="0"/>
            <a:chExt cx="551083" cy="1639842"/>
          </a:xfrm>
        </p:grpSpPr>
        <p:sp>
          <p:nvSpPr>
            <p:cNvPr id="8" name="Freeform 8"/>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9" name="TextBox 9"/>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6552833" y="9487307"/>
            <a:ext cx="1273446" cy="477152"/>
            <a:chOff x="0" y="0"/>
            <a:chExt cx="1084619" cy="406400"/>
          </a:xfrm>
        </p:grpSpPr>
        <p:sp>
          <p:nvSpPr>
            <p:cNvPr id="11" name="Freeform 11"/>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2" name="TextBox 12"/>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6304081" y="897672"/>
            <a:ext cx="11983919" cy="809588"/>
          </a:xfrm>
          <a:prstGeom prst="rect">
            <a:avLst/>
          </a:prstGeom>
        </p:spPr>
        <p:txBody>
          <a:bodyPr lIns="0" tIns="0" rIns="0" bIns="0" rtlCol="0" anchor="t">
            <a:spAutoFit/>
          </a:bodyPr>
          <a:lstStyle/>
          <a:p>
            <a:pPr algn="l">
              <a:lnSpc>
                <a:spcPts val="6000"/>
              </a:lnSpc>
            </a:pPr>
            <a:r>
              <a:rPr lang="en-US" sz="6000" b="1">
                <a:solidFill>
                  <a:srgbClr val="263744"/>
                </a:solidFill>
                <a:latin typeface="Inter Bold"/>
                <a:ea typeface="Inter Bold"/>
                <a:cs typeface="Inter Bold"/>
                <a:sym typeface="Inter Bold"/>
              </a:rPr>
              <a:t>REAL-WORLD EXAMPLES</a:t>
            </a:r>
          </a:p>
        </p:txBody>
      </p:sp>
      <p:sp>
        <p:nvSpPr>
          <p:cNvPr id="14" name="TextBox 14"/>
          <p:cNvSpPr txBox="1"/>
          <p:nvPr/>
        </p:nvSpPr>
        <p:spPr>
          <a:xfrm>
            <a:off x="6356468" y="1935112"/>
            <a:ext cx="11059994" cy="5074616"/>
          </a:xfrm>
          <a:prstGeom prst="rect">
            <a:avLst/>
          </a:prstGeom>
        </p:spPr>
        <p:txBody>
          <a:bodyPr lIns="0" tIns="0" rIns="0" bIns="0" rtlCol="0" anchor="t">
            <a:spAutoFit/>
          </a:bodyPr>
          <a:lstStyle/>
          <a:p>
            <a:pPr algn="l">
              <a:lnSpc>
                <a:spcPts val="5179"/>
              </a:lnSpc>
            </a:pPr>
            <a:r>
              <a:rPr lang="en-US" sz="3699" b="1">
                <a:solidFill>
                  <a:srgbClr val="424881"/>
                </a:solidFill>
                <a:latin typeface="Times New Roman Bold"/>
                <a:ea typeface="Times New Roman Bold"/>
                <a:cs typeface="Times New Roman Bold"/>
                <a:sym typeface="Times New Roman Bold"/>
              </a:rPr>
              <a:t>Example: Toyota and Ford Partnership Negotiation</a:t>
            </a:r>
          </a:p>
          <a:p>
            <a:pPr algn="l">
              <a:lnSpc>
                <a:spcPts val="5039"/>
              </a:lnSpc>
            </a:pPr>
            <a:r>
              <a:rPr lang="en-US" sz="3599" b="1">
                <a:solidFill>
                  <a:srgbClr val="000000"/>
                </a:solidFill>
                <a:latin typeface="Times New Roman Bold"/>
                <a:ea typeface="Times New Roman Bold"/>
                <a:cs typeface="Times New Roman Bold"/>
                <a:sym typeface="Times New Roman Bold"/>
              </a:rPr>
              <a:t>Challenge</a:t>
            </a:r>
            <a:r>
              <a:rPr lang="en-US" sz="3599">
                <a:solidFill>
                  <a:srgbClr val="000000"/>
                </a:solidFill>
                <a:latin typeface="Times New Roman"/>
                <a:ea typeface="Times New Roman"/>
                <a:cs typeface="Times New Roman"/>
                <a:sym typeface="Times New Roman"/>
              </a:rPr>
              <a:t>: American desire for directness clashed with Japanese need for consensus.</a:t>
            </a:r>
          </a:p>
          <a:p>
            <a:pPr algn="l">
              <a:lnSpc>
                <a:spcPts val="5039"/>
              </a:lnSpc>
            </a:pPr>
            <a:r>
              <a:rPr lang="en-US" sz="3599" b="1">
                <a:solidFill>
                  <a:srgbClr val="000000"/>
                </a:solidFill>
                <a:latin typeface="Times New Roman Bold"/>
                <a:ea typeface="Times New Roman Bold"/>
                <a:cs typeface="Times New Roman Bold"/>
                <a:sym typeface="Times New Roman Bold"/>
              </a:rPr>
              <a:t>Outcome</a:t>
            </a:r>
            <a:r>
              <a:rPr lang="en-US" sz="3599">
                <a:solidFill>
                  <a:srgbClr val="000000"/>
                </a:solidFill>
                <a:latin typeface="Times New Roman"/>
                <a:ea typeface="Times New Roman"/>
                <a:cs typeface="Times New Roman"/>
                <a:sym typeface="Times New Roman"/>
              </a:rPr>
              <a:t>: Delays in decision-making due to differing communication expectations.</a:t>
            </a:r>
          </a:p>
          <a:p>
            <a:pPr algn="l">
              <a:lnSpc>
                <a:spcPts val="5039"/>
              </a:lnSpc>
            </a:pPr>
            <a:endParaRPr lang="en-US" sz="3599">
              <a:solidFill>
                <a:srgbClr val="000000"/>
              </a:solidFill>
              <a:latin typeface="Times New Roman"/>
              <a:ea typeface="Times New Roman"/>
              <a:cs typeface="Times New Roman"/>
              <a:sym typeface="Times New Roman"/>
            </a:endParaRPr>
          </a:p>
          <a:p>
            <a:pPr algn="l">
              <a:lnSpc>
                <a:spcPts val="4759"/>
              </a:lnSpc>
            </a:pPr>
            <a:endParaRPr lang="en-US" sz="3599">
              <a:solidFill>
                <a:srgbClr val="000000"/>
              </a:solidFill>
              <a:latin typeface="Times New Roman"/>
              <a:ea typeface="Times New Roman"/>
              <a:cs typeface="Times New Roman"/>
              <a:sym typeface="Times New Roman"/>
            </a:endParaRP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5" name="TextBox 15"/>
          <p:cNvSpPr txBox="1"/>
          <p:nvPr/>
        </p:nvSpPr>
        <p:spPr>
          <a:xfrm>
            <a:off x="6408856" y="5392870"/>
            <a:ext cx="10955219" cy="3804518"/>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Another Example:</a:t>
            </a:r>
          </a:p>
          <a:p>
            <a:pPr algn="l">
              <a:lnSpc>
                <a:spcPts val="5039"/>
              </a:lnSpc>
            </a:pPr>
            <a:r>
              <a:rPr lang="en-US" sz="3599">
                <a:solidFill>
                  <a:srgbClr val="000000"/>
                </a:solidFill>
                <a:latin typeface="Times New Roman"/>
                <a:ea typeface="Times New Roman"/>
                <a:cs typeface="Times New Roman"/>
                <a:sym typeface="Times New Roman"/>
              </a:rPr>
              <a:t>An American firm pushing for a quick commitment may face hesitation from a Japanese counterpart, who might view the silence as a method of ensuring consensus within the team (Goffman, 1955).</a:t>
            </a: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6" name="TextBox 16"/>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31106" y="-2277588"/>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211018" y="3185273"/>
            <a:ext cx="5791194" cy="4284761"/>
            <a:chOff x="0" y="0"/>
            <a:chExt cx="839568" cy="621176"/>
          </a:xfrm>
        </p:grpSpPr>
        <p:sp>
          <p:nvSpPr>
            <p:cNvPr id="6" name="Freeform 6"/>
            <p:cNvSpPr/>
            <p:nvPr/>
          </p:nvSpPr>
          <p:spPr>
            <a:xfrm>
              <a:off x="0" y="0"/>
              <a:ext cx="839568" cy="621176"/>
            </a:xfrm>
            <a:custGeom>
              <a:avLst/>
              <a:gdLst/>
              <a:ahLst/>
              <a:cxnLst/>
              <a:rect l="l" t="t" r="r" b="b"/>
              <a:pathLst>
                <a:path w="839568" h="621176">
                  <a:moveTo>
                    <a:pt x="53474" y="0"/>
                  </a:moveTo>
                  <a:lnTo>
                    <a:pt x="786094" y="0"/>
                  </a:lnTo>
                  <a:cubicBezTo>
                    <a:pt x="800276" y="0"/>
                    <a:pt x="813878" y="5634"/>
                    <a:pt x="823906" y="15662"/>
                  </a:cubicBezTo>
                  <a:cubicBezTo>
                    <a:pt x="833934" y="25690"/>
                    <a:pt x="839568" y="39292"/>
                    <a:pt x="839568" y="53474"/>
                  </a:cubicBezTo>
                  <a:lnTo>
                    <a:pt x="839568" y="567702"/>
                  </a:lnTo>
                  <a:cubicBezTo>
                    <a:pt x="839568" y="581884"/>
                    <a:pt x="833934" y="595485"/>
                    <a:pt x="823906" y="605513"/>
                  </a:cubicBezTo>
                  <a:cubicBezTo>
                    <a:pt x="813878" y="615542"/>
                    <a:pt x="800276" y="621176"/>
                    <a:pt x="786094" y="621176"/>
                  </a:cubicBezTo>
                  <a:lnTo>
                    <a:pt x="53474" y="621176"/>
                  </a:lnTo>
                  <a:cubicBezTo>
                    <a:pt x="39292" y="621176"/>
                    <a:pt x="25690" y="615542"/>
                    <a:pt x="15662" y="605513"/>
                  </a:cubicBezTo>
                  <a:cubicBezTo>
                    <a:pt x="5634" y="595485"/>
                    <a:pt x="0" y="581884"/>
                    <a:pt x="0" y="567702"/>
                  </a:cubicBezTo>
                  <a:lnTo>
                    <a:pt x="0" y="53474"/>
                  </a:lnTo>
                  <a:cubicBezTo>
                    <a:pt x="0" y="39292"/>
                    <a:pt x="5634" y="25690"/>
                    <a:pt x="15662" y="15662"/>
                  </a:cubicBezTo>
                  <a:cubicBezTo>
                    <a:pt x="25690" y="5634"/>
                    <a:pt x="39292" y="0"/>
                    <a:pt x="53474" y="0"/>
                  </a:cubicBezTo>
                  <a:close/>
                </a:path>
              </a:pathLst>
            </a:custGeom>
            <a:blipFill>
              <a:blip r:embed="rId3"/>
              <a:stretch>
                <a:fillRect l="-2774" r="-2774"/>
              </a:stretch>
            </a:blipFill>
          </p:spPr>
        </p:sp>
      </p:grpSp>
      <p:grpSp>
        <p:nvGrpSpPr>
          <p:cNvPr id="7" name="Group 7"/>
          <p:cNvGrpSpPr/>
          <p:nvPr/>
        </p:nvGrpSpPr>
        <p:grpSpPr>
          <a:xfrm>
            <a:off x="17643407" y="2030362"/>
            <a:ext cx="2092393" cy="6226275"/>
            <a:chOff x="0" y="0"/>
            <a:chExt cx="551083" cy="1639842"/>
          </a:xfrm>
        </p:grpSpPr>
        <p:sp>
          <p:nvSpPr>
            <p:cNvPr id="8" name="Freeform 8"/>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9" name="TextBox 9"/>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6552833" y="9487307"/>
            <a:ext cx="1273446" cy="477152"/>
            <a:chOff x="0" y="0"/>
            <a:chExt cx="1084619" cy="406400"/>
          </a:xfrm>
        </p:grpSpPr>
        <p:sp>
          <p:nvSpPr>
            <p:cNvPr id="11" name="Freeform 11"/>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2" name="TextBox 12"/>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6199306" y="1935112"/>
            <a:ext cx="11059994" cy="5695084"/>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Challenges</a:t>
            </a:r>
          </a:p>
          <a:p>
            <a:pPr algn="l">
              <a:lnSpc>
                <a:spcPts val="5039"/>
              </a:lnSpc>
            </a:pPr>
            <a:r>
              <a:rPr lang="en-US" sz="3599" b="1">
                <a:solidFill>
                  <a:srgbClr val="000000"/>
                </a:solidFill>
                <a:latin typeface="Times New Roman Bold"/>
                <a:ea typeface="Times New Roman Bold"/>
                <a:cs typeface="Times New Roman Bold"/>
                <a:sym typeface="Times New Roman Bold"/>
              </a:rPr>
              <a:t>Misunderstanding of silence and indirectness: </a:t>
            </a:r>
            <a:r>
              <a:rPr lang="en-US" sz="3599">
                <a:solidFill>
                  <a:srgbClr val="000000"/>
                </a:solidFill>
                <a:latin typeface="Times New Roman"/>
                <a:ea typeface="Times New Roman"/>
                <a:cs typeface="Times New Roman"/>
                <a:sym typeface="Times New Roman"/>
              </a:rPr>
              <a:t>Japanese use silence to process and reflect, which Americans may interpret as hesitation (Nickerson, 2005).</a:t>
            </a:r>
          </a:p>
          <a:p>
            <a:pPr algn="l">
              <a:lnSpc>
                <a:spcPts val="5039"/>
              </a:lnSpc>
            </a:pPr>
            <a:r>
              <a:rPr lang="en-US" sz="3599" b="1">
                <a:solidFill>
                  <a:srgbClr val="000000"/>
                </a:solidFill>
                <a:latin typeface="Times New Roman Bold"/>
                <a:ea typeface="Times New Roman Bold"/>
                <a:cs typeface="Times New Roman Bold"/>
                <a:sym typeface="Times New Roman Bold"/>
              </a:rPr>
              <a:t>Directness can lead to discomfort: </a:t>
            </a:r>
            <a:r>
              <a:rPr lang="en-US" sz="3599">
                <a:solidFill>
                  <a:srgbClr val="000000"/>
                </a:solidFill>
                <a:latin typeface="Times New Roman"/>
                <a:ea typeface="Times New Roman"/>
                <a:cs typeface="Times New Roman"/>
                <a:sym typeface="Times New Roman"/>
              </a:rPr>
              <a:t>Americans' explicit approach may be seen as confrontational in Japan.</a:t>
            </a:r>
          </a:p>
          <a:p>
            <a:pPr algn="l">
              <a:lnSpc>
                <a:spcPts val="5039"/>
              </a:lnSpc>
            </a:pPr>
            <a:endParaRPr lang="en-US" sz="3599">
              <a:solidFill>
                <a:srgbClr val="000000"/>
              </a:solidFill>
              <a:latin typeface="Times New Roman"/>
              <a:ea typeface="Times New Roman"/>
              <a:cs typeface="Times New Roman"/>
              <a:sym typeface="Times New Roman"/>
            </a:endParaRPr>
          </a:p>
          <a:p>
            <a:pPr algn="l">
              <a:lnSpc>
                <a:spcPts val="4759"/>
              </a:lnSpc>
            </a:pPr>
            <a:endParaRPr lang="en-US" sz="3599">
              <a:solidFill>
                <a:srgbClr val="000000"/>
              </a:solidFill>
              <a:latin typeface="Times New Roman"/>
              <a:ea typeface="Times New Roman"/>
              <a:cs typeface="Times New Roman"/>
              <a:sym typeface="Times New Roman"/>
            </a:endParaRP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4" name="TextBox 14"/>
          <p:cNvSpPr txBox="1"/>
          <p:nvPr/>
        </p:nvSpPr>
        <p:spPr>
          <a:xfrm>
            <a:off x="6251693" y="458811"/>
            <a:ext cx="11983919" cy="1571552"/>
          </a:xfrm>
          <a:prstGeom prst="rect">
            <a:avLst/>
          </a:prstGeom>
        </p:spPr>
        <p:txBody>
          <a:bodyPr lIns="0" tIns="0" rIns="0" bIns="0" rtlCol="0" anchor="t">
            <a:spAutoFit/>
          </a:bodyPr>
          <a:lstStyle/>
          <a:p>
            <a:pPr algn="l">
              <a:lnSpc>
                <a:spcPts val="6000"/>
              </a:lnSpc>
            </a:pPr>
            <a:r>
              <a:rPr lang="en-US" sz="6000" b="1">
                <a:solidFill>
                  <a:srgbClr val="263744"/>
                </a:solidFill>
                <a:latin typeface="Inter Bold"/>
                <a:ea typeface="Inter Bold"/>
                <a:cs typeface="Inter Bold"/>
                <a:sym typeface="Inter Bold"/>
              </a:rPr>
              <a:t>KEY CHALLENGES AND OPPORTUNITIES</a:t>
            </a:r>
          </a:p>
        </p:txBody>
      </p:sp>
      <p:sp>
        <p:nvSpPr>
          <p:cNvPr id="15" name="TextBox 15"/>
          <p:cNvSpPr txBox="1"/>
          <p:nvPr/>
        </p:nvSpPr>
        <p:spPr>
          <a:xfrm>
            <a:off x="6199306" y="6159942"/>
            <a:ext cx="10955219" cy="3804518"/>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Opportunities</a:t>
            </a:r>
          </a:p>
          <a:p>
            <a:pPr algn="l">
              <a:lnSpc>
                <a:spcPts val="5039"/>
              </a:lnSpc>
            </a:pPr>
            <a:r>
              <a:rPr lang="en-US" sz="3599">
                <a:solidFill>
                  <a:srgbClr val="000000"/>
                </a:solidFill>
                <a:latin typeface="Times New Roman"/>
                <a:ea typeface="Times New Roman"/>
                <a:cs typeface="Times New Roman"/>
                <a:sym typeface="Times New Roman"/>
              </a:rPr>
              <a:t>By understanding these cultural differences, businesses can bridge communication gaps.</a:t>
            </a:r>
          </a:p>
          <a:p>
            <a:pPr algn="l">
              <a:lnSpc>
                <a:spcPts val="5039"/>
              </a:lnSpc>
            </a:pPr>
            <a:r>
              <a:rPr lang="en-US" sz="3599">
                <a:solidFill>
                  <a:srgbClr val="000000"/>
                </a:solidFill>
                <a:latin typeface="Times New Roman"/>
                <a:ea typeface="Times New Roman"/>
                <a:cs typeface="Times New Roman"/>
                <a:sym typeface="Times New Roman"/>
              </a:rPr>
              <a:t>Improving intercultural competence can lead to more respectful and productive negotiations (Rantala, 2025).</a:t>
            </a: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6" name="TextBox 16"/>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20087" y="-4349667"/>
            <a:ext cx="6431272" cy="9747621"/>
            <a:chOff x="0" y="0"/>
            <a:chExt cx="1693833" cy="2567275"/>
          </a:xfrm>
        </p:grpSpPr>
        <p:sp>
          <p:nvSpPr>
            <p:cNvPr id="3" name="Freeform 3"/>
            <p:cNvSpPr/>
            <p:nvPr/>
          </p:nvSpPr>
          <p:spPr>
            <a:xfrm>
              <a:off x="0" y="0"/>
              <a:ext cx="1693833" cy="2567275"/>
            </a:xfrm>
            <a:custGeom>
              <a:avLst/>
              <a:gdLst/>
              <a:ahLst/>
              <a:cxnLst/>
              <a:rect l="l" t="t" r="r" b="b"/>
              <a:pathLst>
                <a:path w="1693833" h="2567275">
                  <a:moveTo>
                    <a:pt x="61393" y="0"/>
                  </a:moveTo>
                  <a:lnTo>
                    <a:pt x="1632440" y="0"/>
                  </a:lnTo>
                  <a:cubicBezTo>
                    <a:pt x="1666346" y="0"/>
                    <a:pt x="1693833" y="27487"/>
                    <a:pt x="1693833" y="61393"/>
                  </a:cubicBezTo>
                  <a:lnTo>
                    <a:pt x="1693833" y="2505881"/>
                  </a:lnTo>
                  <a:cubicBezTo>
                    <a:pt x="1693833" y="2539788"/>
                    <a:pt x="1666346" y="2567275"/>
                    <a:pt x="1632440" y="2567275"/>
                  </a:cubicBezTo>
                  <a:lnTo>
                    <a:pt x="61393" y="2567275"/>
                  </a:lnTo>
                  <a:cubicBezTo>
                    <a:pt x="27487" y="2567275"/>
                    <a:pt x="0" y="2539788"/>
                    <a:pt x="0" y="2505881"/>
                  </a:cubicBezTo>
                  <a:lnTo>
                    <a:pt x="0" y="61393"/>
                  </a:lnTo>
                  <a:cubicBezTo>
                    <a:pt x="0" y="27487"/>
                    <a:pt x="27487" y="0"/>
                    <a:pt x="61393"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693833"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0" y="2503190"/>
            <a:ext cx="5811185" cy="3199564"/>
            <a:chOff x="0" y="0"/>
            <a:chExt cx="842466" cy="463851"/>
          </a:xfrm>
        </p:grpSpPr>
        <p:sp>
          <p:nvSpPr>
            <p:cNvPr id="6" name="Freeform 6"/>
            <p:cNvSpPr/>
            <p:nvPr/>
          </p:nvSpPr>
          <p:spPr>
            <a:xfrm>
              <a:off x="0" y="0"/>
              <a:ext cx="842466" cy="463851"/>
            </a:xfrm>
            <a:custGeom>
              <a:avLst/>
              <a:gdLst/>
              <a:ahLst/>
              <a:cxnLst/>
              <a:rect l="l" t="t" r="r" b="b"/>
              <a:pathLst>
                <a:path w="842466" h="463851">
                  <a:moveTo>
                    <a:pt x="53290" y="0"/>
                  </a:moveTo>
                  <a:lnTo>
                    <a:pt x="789176" y="0"/>
                  </a:lnTo>
                  <a:cubicBezTo>
                    <a:pt x="818608" y="0"/>
                    <a:pt x="842466" y="23859"/>
                    <a:pt x="842466" y="53290"/>
                  </a:cubicBezTo>
                  <a:lnTo>
                    <a:pt x="842466" y="410561"/>
                  </a:lnTo>
                  <a:cubicBezTo>
                    <a:pt x="842466" y="439992"/>
                    <a:pt x="818608" y="463851"/>
                    <a:pt x="789176" y="463851"/>
                  </a:cubicBezTo>
                  <a:lnTo>
                    <a:pt x="53290" y="463851"/>
                  </a:lnTo>
                  <a:cubicBezTo>
                    <a:pt x="23859" y="463851"/>
                    <a:pt x="0" y="439992"/>
                    <a:pt x="0" y="410561"/>
                  </a:cubicBezTo>
                  <a:lnTo>
                    <a:pt x="0" y="53290"/>
                  </a:lnTo>
                  <a:cubicBezTo>
                    <a:pt x="0" y="23859"/>
                    <a:pt x="23859" y="0"/>
                    <a:pt x="53290" y="0"/>
                  </a:cubicBezTo>
                  <a:close/>
                </a:path>
              </a:pathLst>
            </a:custGeom>
            <a:blipFill>
              <a:blip r:embed="rId3"/>
              <a:stretch>
                <a:fillRect t="-1081" b="-1081"/>
              </a:stretch>
            </a:blipFill>
          </p:spPr>
        </p:sp>
      </p:grpSp>
      <p:grpSp>
        <p:nvGrpSpPr>
          <p:cNvPr id="7" name="Group 7"/>
          <p:cNvGrpSpPr/>
          <p:nvPr/>
        </p:nvGrpSpPr>
        <p:grpSpPr>
          <a:xfrm>
            <a:off x="17754600" y="2030362"/>
            <a:ext cx="2092393" cy="6226275"/>
            <a:chOff x="0" y="0"/>
            <a:chExt cx="551083" cy="1639842"/>
          </a:xfrm>
        </p:grpSpPr>
        <p:sp>
          <p:nvSpPr>
            <p:cNvPr id="8" name="Freeform 8"/>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9" name="TextBox 9"/>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6552833" y="9487307"/>
            <a:ext cx="1273446" cy="477152"/>
            <a:chOff x="0" y="0"/>
            <a:chExt cx="1084619" cy="406400"/>
          </a:xfrm>
        </p:grpSpPr>
        <p:sp>
          <p:nvSpPr>
            <p:cNvPr id="11" name="Freeform 11"/>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2" name="TextBox 12"/>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6199306" y="1363612"/>
            <a:ext cx="11059994" cy="3166306"/>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Pre-Negotiation:</a:t>
            </a:r>
          </a:p>
          <a:p>
            <a:pPr algn="l">
              <a:lnSpc>
                <a:spcPts val="5039"/>
              </a:lnSpc>
            </a:pPr>
            <a:r>
              <a:rPr lang="en-US" sz="3599">
                <a:solidFill>
                  <a:srgbClr val="000000"/>
                </a:solidFill>
                <a:latin typeface="Times New Roman"/>
                <a:ea typeface="Times New Roman"/>
                <a:cs typeface="Times New Roman"/>
                <a:sym typeface="Times New Roman"/>
              </a:rPr>
              <a:t>Provide clear, detailed agendas in advance.</a:t>
            </a:r>
          </a:p>
          <a:p>
            <a:pPr algn="l">
              <a:lnSpc>
                <a:spcPts val="5039"/>
              </a:lnSpc>
            </a:pPr>
            <a:r>
              <a:rPr lang="en-US" sz="3599">
                <a:solidFill>
                  <a:srgbClr val="000000"/>
                </a:solidFill>
                <a:latin typeface="Times New Roman"/>
                <a:ea typeface="Times New Roman"/>
                <a:cs typeface="Times New Roman"/>
                <a:sym typeface="Times New Roman"/>
              </a:rPr>
              <a:t>Use neutral facilitators when necessary to interpret cultural nuances.</a:t>
            </a: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4" name="TextBox 14"/>
          <p:cNvSpPr txBox="1"/>
          <p:nvPr/>
        </p:nvSpPr>
        <p:spPr>
          <a:xfrm>
            <a:off x="6251693" y="439761"/>
            <a:ext cx="12907125" cy="737235"/>
          </a:xfrm>
          <a:prstGeom prst="rect">
            <a:avLst/>
          </a:prstGeom>
        </p:spPr>
        <p:txBody>
          <a:bodyPr lIns="0" tIns="0" rIns="0" bIns="0" rtlCol="0" anchor="t">
            <a:spAutoFit/>
          </a:bodyPr>
          <a:lstStyle/>
          <a:p>
            <a:pPr algn="l">
              <a:lnSpc>
                <a:spcPts val="5400"/>
              </a:lnSpc>
            </a:pPr>
            <a:r>
              <a:rPr lang="en-US" sz="5400" b="1">
                <a:solidFill>
                  <a:srgbClr val="263744"/>
                </a:solidFill>
                <a:latin typeface="Inter Bold"/>
                <a:ea typeface="Inter Bold"/>
                <a:cs typeface="Inter Bold"/>
                <a:sym typeface="Inter Bold"/>
              </a:rPr>
              <a:t>PRACTICAL RECOMMENDATIONS</a:t>
            </a:r>
          </a:p>
        </p:txBody>
      </p:sp>
      <p:sp>
        <p:nvSpPr>
          <p:cNvPr id="15" name="TextBox 15"/>
          <p:cNvSpPr txBox="1"/>
          <p:nvPr/>
        </p:nvSpPr>
        <p:spPr>
          <a:xfrm>
            <a:off x="6199306" y="3896633"/>
            <a:ext cx="11799293" cy="3166306"/>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In-Negotiation:</a:t>
            </a:r>
          </a:p>
          <a:p>
            <a:pPr algn="l">
              <a:lnSpc>
                <a:spcPts val="5039"/>
              </a:lnSpc>
            </a:pPr>
            <a:r>
              <a:rPr lang="en-US" sz="3599">
                <a:solidFill>
                  <a:srgbClr val="000000"/>
                </a:solidFill>
                <a:latin typeface="Times New Roman"/>
                <a:ea typeface="Times New Roman"/>
                <a:cs typeface="Times New Roman"/>
                <a:sym typeface="Times New Roman"/>
              </a:rPr>
              <a:t>Adapt communication: Direct for US, indirect for Japan.</a:t>
            </a:r>
          </a:p>
          <a:p>
            <a:pPr algn="l">
              <a:lnSpc>
                <a:spcPts val="5039"/>
              </a:lnSpc>
            </a:pPr>
            <a:r>
              <a:rPr lang="en-US" sz="3599">
                <a:solidFill>
                  <a:srgbClr val="000000"/>
                </a:solidFill>
                <a:latin typeface="Times New Roman"/>
                <a:ea typeface="Times New Roman"/>
                <a:cs typeface="Times New Roman"/>
                <a:sym typeface="Times New Roman"/>
              </a:rPr>
              <a:t>Use paraphrasing and check understanding to ensure clarity.</a:t>
            </a:r>
          </a:p>
          <a:p>
            <a:pPr algn="l">
              <a:lnSpc>
                <a:spcPts val="5039"/>
              </a:lnSpc>
            </a:pPr>
            <a:endParaRPr lang="en-US" sz="3599">
              <a:solidFill>
                <a:srgbClr val="000000"/>
              </a:solidFill>
              <a:latin typeface="Times New Roman"/>
              <a:ea typeface="Times New Roman"/>
              <a:cs typeface="Times New Roman"/>
              <a:sym typeface="Times New Roman"/>
            </a:endParaRPr>
          </a:p>
          <a:p>
            <a:pPr algn="l">
              <a:lnSpc>
                <a:spcPts val="4759"/>
              </a:lnSpc>
            </a:pPr>
            <a:endParaRPr lang="en-US" sz="3599">
              <a:solidFill>
                <a:srgbClr val="000000"/>
              </a:solidFill>
              <a:latin typeface="Times New Roman"/>
              <a:ea typeface="Times New Roman"/>
              <a:cs typeface="Times New Roman"/>
              <a:sym typeface="Times New Roman"/>
            </a:endParaRPr>
          </a:p>
        </p:txBody>
      </p:sp>
      <p:sp>
        <p:nvSpPr>
          <p:cNvPr id="16" name="TextBox 16"/>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09</a:t>
            </a:r>
          </a:p>
        </p:txBody>
      </p:sp>
      <p:sp>
        <p:nvSpPr>
          <p:cNvPr id="17" name="TextBox 17"/>
          <p:cNvSpPr txBox="1"/>
          <p:nvPr/>
        </p:nvSpPr>
        <p:spPr>
          <a:xfrm>
            <a:off x="6234337" y="5951456"/>
            <a:ext cx="10955219" cy="5719153"/>
          </a:xfrm>
          <a:prstGeom prst="rect">
            <a:avLst/>
          </a:prstGeom>
        </p:spPr>
        <p:txBody>
          <a:bodyPr lIns="0" tIns="0" rIns="0" bIns="0" rtlCol="0" anchor="t">
            <a:spAutoFit/>
          </a:bodyPr>
          <a:lstStyle/>
          <a:p>
            <a:pPr algn="l">
              <a:lnSpc>
                <a:spcPts val="5039"/>
              </a:lnSpc>
            </a:pPr>
            <a:r>
              <a:rPr lang="en-US" sz="3599" b="1">
                <a:solidFill>
                  <a:srgbClr val="424881"/>
                </a:solidFill>
                <a:latin typeface="Times New Roman Bold"/>
                <a:ea typeface="Times New Roman Bold"/>
                <a:cs typeface="Times New Roman Bold"/>
                <a:sym typeface="Times New Roman Bold"/>
              </a:rPr>
              <a:t>Post-Negotiation:</a:t>
            </a:r>
          </a:p>
          <a:p>
            <a:pPr algn="l">
              <a:lnSpc>
                <a:spcPts val="5039"/>
              </a:lnSpc>
            </a:pPr>
            <a:r>
              <a:rPr lang="en-US" sz="3599">
                <a:solidFill>
                  <a:srgbClr val="000000"/>
                </a:solidFill>
                <a:latin typeface="Times New Roman"/>
                <a:ea typeface="Times New Roman"/>
                <a:cs typeface="Times New Roman"/>
                <a:sym typeface="Times New Roman"/>
              </a:rPr>
              <a:t>Send clear written summaries of agreements with action items and timelines.</a:t>
            </a:r>
          </a:p>
          <a:p>
            <a:pPr algn="l">
              <a:lnSpc>
                <a:spcPts val="5039"/>
              </a:lnSpc>
            </a:pPr>
            <a:r>
              <a:rPr lang="en-US" sz="3599">
                <a:solidFill>
                  <a:srgbClr val="000000"/>
                </a:solidFill>
                <a:latin typeface="Times New Roman"/>
                <a:ea typeface="Times New Roman"/>
                <a:cs typeface="Times New Roman"/>
                <a:sym typeface="Times New Roman"/>
              </a:rPr>
              <a:t>Respect the hierarchy in Japanese business settings by including senior members in decision-making (Nickerson, 2005).</a:t>
            </a:r>
          </a:p>
          <a:p>
            <a:pPr algn="l">
              <a:lnSpc>
                <a:spcPts val="5039"/>
              </a:lnSpc>
            </a:pPr>
            <a:endParaRPr lang="en-US" sz="3599">
              <a:solidFill>
                <a:srgbClr val="000000"/>
              </a:solidFill>
              <a:latin typeface="Times New Roman"/>
              <a:ea typeface="Times New Roman"/>
              <a:cs typeface="Times New Roman"/>
              <a:sym typeface="Times New Roman"/>
            </a:endParaRPr>
          </a:p>
          <a:p>
            <a:pPr algn="l">
              <a:lnSpc>
                <a:spcPts val="5039"/>
              </a:lnSpc>
            </a:pPr>
            <a:endParaRPr lang="en-US" sz="3599">
              <a:solidFill>
                <a:srgbClr val="000000"/>
              </a:solidFill>
              <a:latin typeface="Times New Roman"/>
              <a:ea typeface="Times New Roman"/>
              <a:cs typeface="Times New Roman"/>
              <a:sym typeface="Times New Roman"/>
            </a:endParaRPr>
          </a:p>
          <a:p>
            <a:pPr algn="l">
              <a:lnSpc>
                <a:spcPts val="4759"/>
              </a:lnSpc>
            </a:pPr>
            <a:endParaRPr lang="en-US" sz="3599">
              <a:solidFill>
                <a:srgbClr val="000000"/>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31106" y="-2277588"/>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6069881" y="7001560"/>
            <a:ext cx="1546390" cy="1479763"/>
            <a:chOff x="0" y="0"/>
            <a:chExt cx="407280" cy="389732"/>
          </a:xfrm>
        </p:grpSpPr>
        <p:sp>
          <p:nvSpPr>
            <p:cNvPr id="6" name="Freeform 6"/>
            <p:cNvSpPr/>
            <p:nvPr/>
          </p:nvSpPr>
          <p:spPr>
            <a:xfrm>
              <a:off x="0" y="0"/>
              <a:ext cx="407280" cy="389732"/>
            </a:xfrm>
            <a:custGeom>
              <a:avLst/>
              <a:gdLst/>
              <a:ahLst/>
              <a:cxnLst/>
              <a:rect l="l" t="t" r="r" b="b"/>
              <a:pathLst>
                <a:path w="407280" h="389732">
                  <a:moveTo>
                    <a:pt x="135174" y="0"/>
                  </a:moveTo>
                  <a:lnTo>
                    <a:pt x="272106" y="0"/>
                  </a:lnTo>
                  <a:cubicBezTo>
                    <a:pt x="346760" y="0"/>
                    <a:pt x="407280" y="60519"/>
                    <a:pt x="407280" y="135174"/>
                  </a:cubicBezTo>
                  <a:lnTo>
                    <a:pt x="407280" y="254558"/>
                  </a:lnTo>
                  <a:cubicBezTo>
                    <a:pt x="407280" y="290408"/>
                    <a:pt x="393038" y="324790"/>
                    <a:pt x="367688" y="350140"/>
                  </a:cubicBezTo>
                  <a:cubicBezTo>
                    <a:pt x="342338" y="375490"/>
                    <a:pt x="307956" y="389732"/>
                    <a:pt x="272106" y="389732"/>
                  </a:cubicBezTo>
                  <a:lnTo>
                    <a:pt x="135174" y="389732"/>
                  </a:lnTo>
                  <a:cubicBezTo>
                    <a:pt x="99324" y="389732"/>
                    <a:pt x="64942" y="375490"/>
                    <a:pt x="39592" y="350140"/>
                  </a:cubicBezTo>
                  <a:cubicBezTo>
                    <a:pt x="14242" y="324790"/>
                    <a:pt x="0" y="290408"/>
                    <a:pt x="0" y="254558"/>
                  </a:cubicBezTo>
                  <a:lnTo>
                    <a:pt x="0" y="135174"/>
                  </a:lnTo>
                  <a:cubicBezTo>
                    <a:pt x="0" y="99324"/>
                    <a:pt x="14242" y="64942"/>
                    <a:pt x="39592" y="39592"/>
                  </a:cubicBezTo>
                  <a:cubicBezTo>
                    <a:pt x="64942" y="14242"/>
                    <a:pt x="99324" y="0"/>
                    <a:pt x="135174" y="0"/>
                  </a:cubicBezTo>
                  <a:close/>
                </a:path>
              </a:pathLst>
            </a:custGeom>
            <a:solidFill>
              <a:srgbClr val="3C586D"/>
            </a:solidFill>
          </p:spPr>
        </p:sp>
        <p:sp>
          <p:nvSpPr>
            <p:cNvPr id="7" name="TextBox 7"/>
            <p:cNvSpPr txBox="1"/>
            <p:nvPr/>
          </p:nvSpPr>
          <p:spPr>
            <a:xfrm>
              <a:off x="0" y="-38100"/>
              <a:ext cx="407280" cy="42783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122031" y="2030362"/>
            <a:ext cx="6226275" cy="6226275"/>
            <a:chOff x="0" y="0"/>
            <a:chExt cx="812800" cy="812800"/>
          </a:xfrm>
        </p:grpSpPr>
        <p:sp>
          <p:nvSpPr>
            <p:cNvPr id="9" name="Freeform 9"/>
            <p:cNvSpPr/>
            <p:nvPr/>
          </p:nvSpPr>
          <p:spPr>
            <a:xfrm>
              <a:off x="0" y="0"/>
              <a:ext cx="812800" cy="812800"/>
            </a:xfrm>
            <a:custGeom>
              <a:avLst/>
              <a:gdLst/>
              <a:ahLst/>
              <a:cxnLst/>
              <a:rect l="l" t="t" r="r" b="b"/>
              <a:pathLst>
                <a:path w="812800" h="812800">
                  <a:moveTo>
                    <a:pt x="49737" y="0"/>
                  </a:moveTo>
                  <a:lnTo>
                    <a:pt x="763063" y="0"/>
                  </a:lnTo>
                  <a:cubicBezTo>
                    <a:pt x="776254" y="0"/>
                    <a:pt x="788905" y="5240"/>
                    <a:pt x="798232" y="14568"/>
                  </a:cubicBezTo>
                  <a:cubicBezTo>
                    <a:pt x="807560" y="23895"/>
                    <a:pt x="812800" y="36546"/>
                    <a:pt x="812800" y="49737"/>
                  </a:cubicBezTo>
                  <a:lnTo>
                    <a:pt x="812800" y="763063"/>
                  </a:lnTo>
                  <a:cubicBezTo>
                    <a:pt x="812800" y="776254"/>
                    <a:pt x="807560" y="788905"/>
                    <a:pt x="798232" y="798232"/>
                  </a:cubicBezTo>
                  <a:cubicBezTo>
                    <a:pt x="788905" y="807560"/>
                    <a:pt x="776254" y="812800"/>
                    <a:pt x="763063" y="812800"/>
                  </a:cubicBezTo>
                  <a:lnTo>
                    <a:pt x="49737" y="812800"/>
                  </a:lnTo>
                  <a:cubicBezTo>
                    <a:pt x="36546" y="812800"/>
                    <a:pt x="23895" y="807560"/>
                    <a:pt x="14568" y="798232"/>
                  </a:cubicBezTo>
                  <a:cubicBezTo>
                    <a:pt x="5240" y="788905"/>
                    <a:pt x="0" y="776254"/>
                    <a:pt x="0" y="763063"/>
                  </a:cubicBezTo>
                  <a:lnTo>
                    <a:pt x="0" y="49737"/>
                  </a:lnTo>
                  <a:cubicBezTo>
                    <a:pt x="0" y="36546"/>
                    <a:pt x="5240" y="23895"/>
                    <a:pt x="14568" y="14568"/>
                  </a:cubicBezTo>
                  <a:cubicBezTo>
                    <a:pt x="23895" y="5240"/>
                    <a:pt x="36546" y="0"/>
                    <a:pt x="49737" y="0"/>
                  </a:cubicBezTo>
                  <a:close/>
                </a:path>
              </a:pathLst>
            </a:custGeom>
            <a:blipFill>
              <a:blip r:embed="rId3"/>
              <a:stretch>
                <a:fillRect l="-30000" r="-30000"/>
              </a:stretch>
            </a:blipFill>
          </p:spPr>
        </p:sp>
      </p:grpSp>
      <p:grpSp>
        <p:nvGrpSpPr>
          <p:cNvPr id="10" name="Group 10"/>
          <p:cNvGrpSpPr/>
          <p:nvPr/>
        </p:nvGrpSpPr>
        <p:grpSpPr>
          <a:xfrm>
            <a:off x="17719607" y="2030362"/>
            <a:ext cx="2092393" cy="6226275"/>
            <a:chOff x="0" y="0"/>
            <a:chExt cx="551083" cy="1639842"/>
          </a:xfrm>
        </p:grpSpPr>
        <p:sp>
          <p:nvSpPr>
            <p:cNvPr id="11" name="Freeform 11"/>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12" name="TextBox 12"/>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6552833" y="9487307"/>
            <a:ext cx="1273446" cy="477152"/>
            <a:chOff x="0" y="0"/>
            <a:chExt cx="1084619" cy="406400"/>
          </a:xfrm>
        </p:grpSpPr>
        <p:sp>
          <p:nvSpPr>
            <p:cNvPr id="14" name="Freeform 14"/>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5" name="TextBox 15"/>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7851512" y="859535"/>
            <a:ext cx="7236003" cy="860388"/>
          </a:xfrm>
          <a:prstGeom prst="rect">
            <a:avLst/>
          </a:prstGeom>
        </p:spPr>
        <p:txBody>
          <a:bodyPr lIns="0" tIns="0" rIns="0" bIns="0" rtlCol="0" anchor="t">
            <a:spAutoFit/>
          </a:bodyPr>
          <a:lstStyle/>
          <a:p>
            <a:pPr algn="l">
              <a:lnSpc>
                <a:spcPts val="6499"/>
              </a:lnSpc>
            </a:pPr>
            <a:r>
              <a:rPr lang="en-US" sz="6499" b="1">
                <a:solidFill>
                  <a:srgbClr val="263744"/>
                </a:solidFill>
                <a:latin typeface="Inter Bold"/>
                <a:ea typeface="Inter Bold"/>
                <a:cs typeface="Inter Bold"/>
                <a:sym typeface="Inter Bold"/>
              </a:rPr>
              <a:t>CONCLUSION </a:t>
            </a:r>
          </a:p>
        </p:txBody>
      </p:sp>
      <p:sp>
        <p:nvSpPr>
          <p:cNvPr id="17" name="TextBox 17"/>
          <p:cNvSpPr txBox="1"/>
          <p:nvPr/>
        </p:nvSpPr>
        <p:spPr>
          <a:xfrm>
            <a:off x="7851512" y="2510498"/>
            <a:ext cx="9338044" cy="3807461"/>
          </a:xfrm>
          <a:prstGeom prst="rect">
            <a:avLst/>
          </a:prstGeom>
        </p:spPr>
        <p:txBody>
          <a:bodyPr lIns="0" tIns="0" rIns="0" bIns="0" rtlCol="0" anchor="t">
            <a:spAutoFit/>
          </a:bodyPr>
          <a:lstStyle/>
          <a:p>
            <a:pPr algn="l">
              <a:lnSpc>
                <a:spcPts val="4339"/>
              </a:lnSpc>
            </a:pPr>
            <a:r>
              <a:rPr lang="en-US" sz="3099">
                <a:solidFill>
                  <a:srgbClr val="000000"/>
                </a:solidFill>
                <a:latin typeface="Times New Roman"/>
                <a:ea typeface="Times New Roman"/>
                <a:cs typeface="Times New Roman"/>
                <a:sym typeface="Times New Roman"/>
              </a:rPr>
              <a:t>Understanding the cultural differences in communication styles between Japan and the United States is crucial for effective business negotiations. By applying intercultural communication theories, businesses can bridge gaps and enhance collaboration (Goffman, 1955).</a:t>
            </a:r>
          </a:p>
          <a:p>
            <a:pPr algn="l">
              <a:lnSpc>
                <a:spcPts val="4339"/>
              </a:lnSpc>
            </a:pPr>
            <a:endParaRPr lang="en-US" sz="3099">
              <a:solidFill>
                <a:srgbClr val="000000"/>
              </a:solidFill>
              <a:latin typeface="Times New Roman"/>
              <a:ea typeface="Times New Roman"/>
              <a:cs typeface="Times New Roman"/>
              <a:sym typeface="Times New Roman"/>
            </a:endParaRPr>
          </a:p>
          <a:p>
            <a:pPr algn="l">
              <a:lnSpc>
                <a:spcPts val="4339"/>
              </a:lnSpc>
            </a:pPr>
            <a:endParaRPr lang="en-US" sz="3099">
              <a:solidFill>
                <a:srgbClr val="000000"/>
              </a:solidFill>
              <a:latin typeface="Times New Roman"/>
              <a:ea typeface="Times New Roman"/>
              <a:cs typeface="Times New Roman"/>
              <a:sym typeface="Times New Roman"/>
            </a:endParaRPr>
          </a:p>
        </p:txBody>
      </p:sp>
      <p:sp>
        <p:nvSpPr>
          <p:cNvPr id="18" name="TextBox 18"/>
          <p:cNvSpPr txBox="1"/>
          <p:nvPr/>
        </p:nvSpPr>
        <p:spPr>
          <a:xfrm>
            <a:off x="7851512" y="6026517"/>
            <a:ext cx="9338044" cy="2721611"/>
          </a:xfrm>
          <a:prstGeom prst="rect">
            <a:avLst/>
          </a:prstGeom>
        </p:spPr>
        <p:txBody>
          <a:bodyPr lIns="0" tIns="0" rIns="0" bIns="0" rtlCol="0" anchor="t">
            <a:spAutoFit/>
          </a:bodyPr>
          <a:lstStyle/>
          <a:p>
            <a:pPr algn="l">
              <a:lnSpc>
                <a:spcPts val="4339"/>
              </a:lnSpc>
            </a:pPr>
            <a:r>
              <a:rPr lang="en-US" sz="3099">
                <a:solidFill>
                  <a:srgbClr val="000000"/>
                </a:solidFill>
                <a:latin typeface="Times New Roman"/>
                <a:ea typeface="Times New Roman"/>
                <a:cs typeface="Times New Roman"/>
                <a:sym typeface="Times New Roman"/>
              </a:rPr>
              <a:t>Through this awareness, international managers can create strategies that foster respect, clarity, and successful partnerships, ultimately driving better outcomes in cross-cultural business settings.</a:t>
            </a:r>
          </a:p>
          <a:p>
            <a:pPr algn="l">
              <a:lnSpc>
                <a:spcPts val="4339"/>
              </a:lnSpc>
            </a:pPr>
            <a:endParaRPr lang="en-US" sz="3099">
              <a:solidFill>
                <a:srgbClr val="000000"/>
              </a:solidFill>
              <a:latin typeface="Times New Roman"/>
              <a:ea typeface="Times New Roman"/>
              <a:cs typeface="Times New Roman"/>
              <a:sym typeface="Times New Roman"/>
            </a:endParaRPr>
          </a:p>
        </p:txBody>
      </p:sp>
      <p:sp>
        <p:nvSpPr>
          <p:cNvPr id="19" name="TextBox 19"/>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954158" y="-4604121"/>
            <a:ext cx="5982858" cy="9747621"/>
            <a:chOff x="0" y="0"/>
            <a:chExt cx="1575732" cy="2567275"/>
          </a:xfrm>
        </p:grpSpPr>
        <p:sp>
          <p:nvSpPr>
            <p:cNvPr id="3" name="Freeform 3"/>
            <p:cNvSpPr/>
            <p:nvPr/>
          </p:nvSpPr>
          <p:spPr>
            <a:xfrm>
              <a:off x="0" y="0"/>
              <a:ext cx="1575732" cy="2567275"/>
            </a:xfrm>
            <a:custGeom>
              <a:avLst/>
              <a:gdLst/>
              <a:ahLst/>
              <a:cxnLst/>
              <a:rect l="l" t="t" r="r" b="b"/>
              <a:pathLst>
                <a:path w="1575732" h="2567275">
                  <a:moveTo>
                    <a:pt x="65995" y="0"/>
                  </a:moveTo>
                  <a:lnTo>
                    <a:pt x="1509737" y="0"/>
                  </a:lnTo>
                  <a:cubicBezTo>
                    <a:pt x="1527240" y="0"/>
                    <a:pt x="1544026" y="6953"/>
                    <a:pt x="1556403" y="19329"/>
                  </a:cubicBezTo>
                  <a:cubicBezTo>
                    <a:pt x="1568779" y="31706"/>
                    <a:pt x="1575732" y="48492"/>
                    <a:pt x="1575732" y="65995"/>
                  </a:cubicBezTo>
                  <a:lnTo>
                    <a:pt x="1575732" y="2501280"/>
                  </a:lnTo>
                  <a:cubicBezTo>
                    <a:pt x="1575732" y="2537728"/>
                    <a:pt x="1546185" y="2567275"/>
                    <a:pt x="1509737" y="2567275"/>
                  </a:cubicBezTo>
                  <a:lnTo>
                    <a:pt x="65995" y="2567275"/>
                  </a:lnTo>
                  <a:cubicBezTo>
                    <a:pt x="29547" y="2567275"/>
                    <a:pt x="0" y="2537728"/>
                    <a:pt x="0" y="2501280"/>
                  </a:cubicBezTo>
                  <a:lnTo>
                    <a:pt x="0" y="65995"/>
                  </a:lnTo>
                  <a:cubicBezTo>
                    <a:pt x="0" y="29547"/>
                    <a:pt x="29547" y="0"/>
                    <a:pt x="65995"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4" name="TextBox 4"/>
            <p:cNvSpPr txBox="1"/>
            <p:nvPr/>
          </p:nvSpPr>
          <p:spPr>
            <a:xfrm>
              <a:off x="0" y="-38100"/>
              <a:ext cx="1575732" cy="260537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7643407" y="2030362"/>
            <a:ext cx="2092393" cy="6226275"/>
            <a:chOff x="0" y="0"/>
            <a:chExt cx="551083" cy="1639842"/>
          </a:xfrm>
        </p:grpSpPr>
        <p:sp>
          <p:nvSpPr>
            <p:cNvPr id="6" name="Freeform 6"/>
            <p:cNvSpPr/>
            <p:nvPr/>
          </p:nvSpPr>
          <p:spPr>
            <a:xfrm>
              <a:off x="0" y="0"/>
              <a:ext cx="551083" cy="1639842"/>
            </a:xfrm>
            <a:custGeom>
              <a:avLst/>
              <a:gdLst/>
              <a:ahLst/>
              <a:cxnLst/>
              <a:rect l="l" t="t" r="r" b="b"/>
              <a:pathLst>
                <a:path w="551083" h="1639842">
                  <a:moveTo>
                    <a:pt x="188702" y="0"/>
                  </a:moveTo>
                  <a:lnTo>
                    <a:pt x="362381" y="0"/>
                  </a:lnTo>
                  <a:cubicBezTo>
                    <a:pt x="466598" y="0"/>
                    <a:pt x="551083" y="84485"/>
                    <a:pt x="551083" y="188702"/>
                  </a:cubicBezTo>
                  <a:lnTo>
                    <a:pt x="551083" y="1451140"/>
                  </a:lnTo>
                  <a:cubicBezTo>
                    <a:pt x="551083" y="1555357"/>
                    <a:pt x="466598" y="1639842"/>
                    <a:pt x="362381" y="1639842"/>
                  </a:cubicBezTo>
                  <a:lnTo>
                    <a:pt x="188702" y="1639842"/>
                  </a:lnTo>
                  <a:cubicBezTo>
                    <a:pt x="84485" y="1639842"/>
                    <a:pt x="0" y="1555357"/>
                    <a:pt x="0" y="1451140"/>
                  </a:cubicBezTo>
                  <a:lnTo>
                    <a:pt x="0" y="188702"/>
                  </a:lnTo>
                  <a:cubicBezTo>
                    <a:pt x="0" y="84485"/>
                    <a:pt x="84485" y="0"/>
                    <a:pt x="188702" y="0"/>
                  </a:cubicBezTo>
                  <a:close/>
                </a:path>
              </a:pathLst>
            </a:custGeom>
            <a:gradFill rotWithShape="1">
              <a:gsLst>
                <a:gs pos="0">
                  <a:srgbClr val="283F52">
                    <a:alpha val="100000"/>
                  </a:srgbClr>
                </a:gs>
                <a:gs pos="20000">
                  <a:srgbClr val="283E51">
                    <a:alpha val="100000"/>
                  </a:srgbClr>
                </a:gs>
                <a:gs pos="40000">
                  <a:srgbClr val="263744">
                    <a:alpha val="100000"/>
                  </a:srgbClr>
                </a:gs>
                <a:gs pos="60000">
                  <a:srgbClr val="263744">
                    <a:alpha val="100000"/>
                  </a:srgbClr>
                </a:gs>
                <a:gs pos="80000">
                  <a:srgbClr val="283E51">
                    <a:alpha val="100000"/>
                  </a:srgbClr>
                </a:gs>
                <a:gs pos="100000">
                  <a:srgbClr val="283E51">
                    <a:alpha val="100000"/>
                  </a:srgbClr>
                </a:gs>
              </a:gsLst>
              <a:lin ang="2700000"/>
            </a:gradFill>
          </p:spPr>
        </p:sp>
        <p:sp>
          <p:nvSpPr>
            <p:cNvPr id="7" name="TextBox 7"/>
            <p:cNvSpPr txBox="1"/>
            <p:nvPr/>
          </p:nvSpPr>
          <p:spPr>
            <a:xfrm>
              <a:off x="0" y="-38100"/>
              <a:ext cx="551083" cy="167794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6552833" y="9487307"/>
            <a:ext cx="1273446" cy="477152"/>
            <a:chOff x="0" y="0"/>
            <a:chExt cx="1084619" cy="406400"/>
          </a:xfrm>
        </p:grpSpPr>
        <p:sp>
          <p:nvSpPr>
            <p:cNvPr id="9" name="Freeform 9"/>
            <p:cNvSpPr/>
            <p:nvPr/>
          </p:nvSpPr>
          <p:spPr>
            <a:xfrm>
              <a:off x="0" y="0"/>
              <a:ext cx="1084619" cy="406400"/>
            </a:xfrm>
            <a:custGeom>
              <a:avLst/>
              <a:gdLst/>
              <a:ahLst/>
              <a:cxnLst/>
              <a:rect l="l" t="t" r="r" b="b"/>
              <a:pathLst>
                <a:path w="1084619" h="406400">
                  <a:moveTo>
                    <a:pt x="881419" y="0"/>
                  </a:moveTo>
                  <a:cubicBezTo>
                    <a:pt x="993644" y="0"/>
                    <a:pt x="1084619" y="90976"/>
                    <a:pt x="1084619" y="203200"/>
                  </a:cubicBezTo>
                  <a:cubicBezTo>
                    <a:pt x="1084619" y="315424"/>
                    <a:pt x="993644" y="406400"/>
                    <a:pt x="881419" y="406400"/>
                  </a:cubicBezTo>
                  <a:lnTo>
                    <a:pt x="203200" y="406400"/>
                  </a:lnTo>
                  <a:cubicBezTo>
                    <a:pt x="90976" y="406400"/>
                    <a:pt x="0" y="315424"/>
                    <a:pt x="0" y="203200"/>
                  </a:cubicBezTo>
                  <a:cubicBezTo>
                    <a:pt x="0" y="90976"/>
                    <a:pt x="90976" y="0"/>
                    <a:pt x="203200" y="0"/>
                  </a:cubicBezTo>
                  <a:close/>
                </a:path>
              </a:pathLst>
            </a:custGeom>
            <a:solidFill>
              <a:srgbClr val="6489A8"/>
            </a:solidFill>
          </p:spPr>
        </p:sp>
        <p:sp>
          <p:nvSpPr>
            <p:cNvPr id="10" name="TextBox 10"/>
            <p:cNvSpPr txBox="1"/>
            <p:nvPr/>
          </p:nvSpPr>
          <p:spPr>
            <a:xfrm>
              <a:off x="0" y="-38100"/>
              <a:ext cx="1084619" cy="4445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1652843" y="736618"/>
            <a:ext cx="7236003" cy="860388"/>
          </a:xfrm>
          <a:prstGeom prst="rect">
            <a:avLst/>
          </a:prstGeom>
        </p:spPr>
        <p:txBody>
          <a:bodyPr lIns="0" tIns="0" rIns="0" bIns="0" rtlCol="0" anchor="t">
            <a:spAutoFit/>
          </a:bodyPr>
          <a:lstStyle/>
          <a:p>
            <a:pPr algn="l">
              <a:lnSpc>
                <a:spcPts val="6499"/>
              </a:lnSpc>
            </a:pPr>
            <a:r>
              <a:rPr lang="en-US" sz="6499" b="1">
                <a:solidFill>
                  <a:srgbClr val="263744"/>
                </a:solidFill>
                <a:latin typeface="Inter Bold"/>
                <a:ea typeface="Inter Bold"/>
                <a:cs typeface="Inter Bold"/>
                <a:sym typeface="Inter Bold"/>
              </a:rPr>
              <a:t>REFERENCES</a:t>
            </a:r>
          </a:p>
        </p:txBody>
      </p:sp>
      <p:sp>
        <p:nvSpPr>
          <p:cNvPr id="12" name="TextBox 12"/>
          <p:cNvSpPr txBox="1"/>
          <p:nvPr/>
        </p:nvSpPr>
        <p:spPr>
          <a:xfrm>
            <a:off x="1652843" y="1944637"/>
            <a:ext cx="14899990" cy="8150861"/>
          </a:xfrm>
          <a:prstGeom prst="rect">
            <a:avLst/>
          </a:prstGeom>
        </p:spPr>
        <p:txBody>
          <a:bodyPr lIns="0" tIns="0" rIns="0" bIns="0" rtlCol="0" anchor="t">
            <a:spAutoFit/>
          </a:bodyPr>
          <a:lstStyle/>
          <a:p>
            <a:pPr algn="l">
              <a:lnSpc>
                <a:spcPts val="4339"/>
              </a:lnSpc>
            </a:pPr>
            <a:r>
              <a:rPr lang="en-US" sz="3099">
                <a:solidFill>
                  <a:srgbClr val="000000"/>
                </a:solidFill>
                <a:latin typeface="Times New Roman"/>
                <a:ea typeface="Times New Roman"/>
                <a:cs typeface="Times New Roman"/>
                <a:sym typeface="Times New Roman"/>
              </a:rPr>
              <a:t>Goffman, E. (1955). On face-work: An analysis of ritual elements in social interaction. Psychiatry, [online] 18(3), pp.213–231. doi:https://doi.org/10.1080/00332747.1955.11023008.</a:t>
            </a:r>
          </a:p>
          <a:p>
            <a:pPr algn="l">
              <a:lnSpc>
                <a:spcPts val="4339"/>
              </a:lnSpc>
            </a:pPr>
            <a:r>
              <a:rPr lang="en-US" sz="3099">
                <a:solidFill>
                  <a:srgbClr val="000000"/>
                </a:solidFill>
                <a:latin typeface="Times New Roman"/>
                <a:ea typeface="Times New Roman"/>
                <a:cs typeface="Times New Roman"/>
                <a:sym typeface="Times New Roman"/>
              </a:rPr>
              <a:t>Hofstede, G. (1984). Culture’s Consequences: International Differences in Work-Related Values. Google Books. SAGE.</a:t>
            </a:r>
          </a:p>
          <a:p>
            <a:pPr algn="l">
              <a:lnSpc>
                <a:spcPts val="4339"/>
              </a:lnSpc>
            </a:pPr>
            <a:r>
              <a:rPr lang="en-US" sz="3099">
                <a:solidFill>
                  <a:srgbClr val="000000"/>
                </a:solidFill>
                <a:latin typeface="Times New Roman"/>
                <a:ea typeface="Times New Roman"/>
                <a:cs typeface="Times New Roman"/>
                <a:sym typeface="Times New Roman"/>
              </a:rPr>
              <a:t>Nickerson, C. (2005). English as a lingua franca in international business contexts. English for Specific Purposes, 24(4), pp.367–380. doi:https://doi.org/10.1016/j.esp.2005.02.001.</a:t>
            </a:r>
          </a:p>
          <a:p>
            <a:pPr algn="l">
              <a:lnSpc>
                <a:spcPts val="4339"/>
              </a:lnSpc>
            </a:pPr>
            <a:r>
              <a:rPr lang="en-US" sz="3099">
                <a:solidFill>
                  <a:srgbClr val="000000"/>
                </a:solidFill>
                <a:latin typeface="Times New Roman"/>
                <a:ea typeface="Times New Roman"/>
                <a:cs typeface="Times New Roman"/>
                <a:sym typeface="Times New Roman"/>
              </a:rPr>
              <a:t>Oetzel, J.G. and Ting-Toomey, S. (2003). Face Concerns in Interpersonal Conflict. Communication Research, 30(6), pp.599–624. doi:https://doi.org/10.1177/0093650203257841.</a:t>
            </a:r>
          </a:p>
          <a:p>
            <a:pPr algn="l">
              <a:lnSpc>
                <a:spcPts val="4339"/>
              </a:lnSpc>
            </a:pPr>
            <a:r>
              <a:rPr lang="en-US" sz="3099">
                <a:solidFill>
                  <a:srgbClr val="000000"/>
                </a:solidFill>
                <a:latin typeface="Times New Roman"/>
                <a:ea typeface="Times New Roman"/>
                <a:cs typeface="Times New Roman"/>
                <a:sym typeface="Times New Roman"/>
              </a:rPr>
              <a:t>Rantala, J. (2025). Cultural Context in Action: Exploring the Role of Communication Styles in International Workplaces. Theseus.fi. [online] doi:http://www.theseus.fi/handle/10024/892365.</a:t>
            </a:r>
          </a:p>
          <a:p>
            <a:pPr algn="l">
              <a:lnSpc>
                <a:spcPts val="4339"/>
              </a:lnSpc>
            </a:pPr>
            <a:r>
              <a:rPr lang="en-US" sz="3099">
                <a:solidFill>
                  <a:srgbClr val="000000"/>
                </a:solidFill>
                <a:latin typeface="Times New Roman"/>
                <a:ea typeface="Times New Roman"/>
                <a:cs typeface="Times New Roman"/>
                <a:sym typeface="Times New Roman"/>
              </a:rPr>
              <a:t>Ting-Toomey, S. (1982). Toward a Theory of Conflict and Culture. ERIC. [online] Available at: https://eric.ed.gov/?id=ED225201.</a:t>
            </a:r>
          </a:p>
          <a:p>
            <a:pPr algn="l">
              <a:lnSpc>
                <a:spcPts val="4339"/>
              </a:lnSpc>
            </a:pPr>
            <a:endParaRPr lang="en-US" sz="3099">
              <a:solidFill>
                <a:srgbClr val="000000"/>
              </a:solidFill>
              <a:latin typeface="Times New Roman"/>
              <a:ea typeface="Times New Roman"/>
              <a:cs typeface="Times New Roman"/>
              <a:sym typeface="Times New Roman"/>
            </a:endParaRPr>
          </a:p>
        </p:txBody>
      </p:sp>
      <p:sp>
        <p:nvSpPr>
          <p:cNvPr id="13" name="TextBox 13"/>
          <p:cNvSpPr txBox="1"/>
          <p:nvPr/>
        </p:nvSpPr>
        <p:spPr>
          <a:xfrm>
            <a:off x="16692321" y="9572625"/>
            <a:ext cx="1133958" cy="277972"/>
          </a:xfrm>
          <a:prstGeom prst="rect">
            <a:avLst/>
          </a:prstGeom>
        </p:spPr>
        <p:txBody>
          <a:bodyPr lIns="0" tIns="0" rIns="0" bIns="0" rtlCol="0" anchor="t">
            <a:spAutoFit/>
          </a:bodyPr>
          <a:lstStyle/>
          <a:p>
            <a:pPr algn="ctr">
              <a:lnSpc>
                <a:spcPts val="2292"/>
              </a:lnSpc>
            </a:pPr>
            <a:r>
              <a:rPr lang="en-US" sz="1637" b="1">
                <a:solidFill>
                  <a:srgbClr val="FFFFFF"/>
                </a:solidFill>
                <a:latin typeface="Canva Sans Bold"/>
                <a:ea typeface="Canva Sans Bold"/>
                <a:cs typeface="Canva Sans Bold"/>
                <a:sym typeface="Canva Sans Bold"/>
              </a:rPr>
              <a:t>Page 11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2612</Words>
  <Application>Microsoft Office PowerPoint</Application>
  <PresentationFormat>Custom</PresentationFormat>
  <Paragraphs>138</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Modern Pitch Deck Presentation</dc:title>
  <dc:creator>Maruf Sarkar</dc:creator>
  <cp:lastModifiedBy>mohammad rakib</cp:lastModifiedBy>
  <cp:revision>4</cp:revision>
  <dcterms:created xsi:type="dcterms:W3CDTF">2006-08-16T00:00:00Z</dcterms:created>
  <dcterms:modified xsi:type="dcterms:W3CDTF">2025-10-15T09:46:57Z</dcterms:modified>
  <dc:identifier>DAG12HnUXMY</dc:identifier>
</cp:coreProperties>
</file>