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7"/>
  </p:notesMasterIdLst>
  <p:handoutMasterIdLst>
    <p:handoutMasterId r:id="rId48"/>
  </p:handoutMasterIdLst>
  <p:sldIdLst>
    <p:sldId id="408" r:id="rId2"/>
    <p:sldId id="409" r:id="rId3"/>
    <p:sldId id="261" r:id="rId4"/>
    <p:sldId id="262" r:id="rId5"/>
    <p:sldId id="289" r:id="rId6"/>
    <p:sldId id="413" r:id="rId7"/>
    <p:sldId id="400" r:id="rId8"/>
    <p:sldId id="285" r:id="rId9"/>
    <p:sldId id="269" r:id="rId10"/>
    <p:sldId id="414" r:id="rId11"/>
    <p:sldId id="265" r:id="rId12"/>
    <p:sldId id="267" r:id="rId13"/>
    <p:sldId id="272" r:id="rId14"/>
    <p:sldId id="273" r:id="rId15"/>
    <p:sldId id="401" r:id="rId16"/>
    <p:sldId id="274" r:id="rId17"/>
    <p:sldId id="404" r:id="rId18"/>
    <p:sldId id="411" r:id="rId19"/>
    <p:sldId id="418" r:id="rId20"/>
    <p:sldId id="416" r:id="rId21"/>
    <p:sldId id="417" r:id="rId22"/>
    <p:sldId id="373" r:id="rId23"/>
    <p:sldId id="374" r:id="rId24"/>
    <p:sldId id="375" r:id="rId25"/>
    <p:sldId id="376" r:id="rId26"/>
    <p:sldId id="378" r:id="rId27"/>
    <p:sldId id="412" r:id="rId28"/>
    <p:sldId id="379" r:id="rId29"/>
    <p:sldId id="380" r:id="rId30"/>
    <p:sldId id="381" r:id="rId31"/>
    <p:sldId id="382" r:id="rId32"/>
    <p:sldId id="383" r:id="rId33"/>
    <p:sldId id="384" r:id="rId34"/>
    <p:sldId id="410" r:id="rId35"/>
    <p:sldId id="407" r:id="rId36"/>
    <p:sldId id="391" r:id="rId37"/>
    <p:sldId id="396" r:id="rId38"/>
    <p:sldId id="397" r:id="rId39"/>
    <p:sldId id="394" r:id="rId40"/>
    <p:sldId id="419" r:id="rId41"/>
    <p:sldId id="386" r:id="rId42"/>
    <p:sldId id="387" r:id="rId43"/>
    <p:sldId id="330" r:id="rId44"/>
    <p:sldId id="287" r:id="rId45"/>
    <p:sldId id="288" r:id="rId46"/>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34587" autoAdjust="0"/>
    <p:restoredTop sz="86400" autoAdjust="0"/>
  </p:normalViewPr>
  <p:slideViewPr>
    <p:cSldViewPr snapToGrid="0">
      <p:cViewPr varScale="1">
        <p:scale>
          <a:sx n="101" d="100"/>
          <a:sy n="101" d="100"/>
        </p:scale>
        <p:origin x="-108" y="-84"/>
      </p:cViewPr>
      <p:guideLst>
        <p:guide orient="horz" pos="2160"/>
        <p:guide pos="3840"/>
      </p:guideLst>
    </p:cSldViewPr>
  </p:slideViewPr>
  <p:outlineViewPr>
    <p:cViewPr>
      <p:scale>
        <a:sx n="33" d="100"/>
        <a:sy n="33" d="100"/>
      </p:scale>
      <p:origin x="258"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89774" tIns="44887" rIns="89774" bIns="44887" rtlCol="0"/>
          <a:lstStyle>
            <a:lvl1pPr algn="r">
              <a:defRPr sz="1200"/>
            </a:lvl1pPr>
          </a:lstStyle>
          <a:p>
            <a:fld id="{909DCC2A-D1EE-4577-B3C0-A9C9F83F8EE2}" type="datetimeFigureOut">
              <a:rPr lang="en-GB" smtClean="0"/>
              <a:t>07/01/2019</a:t>
            </a:fld>
            <a:endParaRPr lang="en-GB"/>
          </a:p>
        </p:txBody>
      </p:sp>
      <p:sp>
        <p:nvSpPr>
          <p:cNvPr id="4" name="Footer Placeholder 3"/>
          <p:cNvSpPr>
            <a:spLocks noGrp="1"/>
          </p:cNvSpPr>
          <p:nvPr>
            <p:ph type="ftr" sz="quarter" idx="2"/>
          </p:nvPr>
        </p:nvSpPr>
        <p:spPr>
          <a:xfrm>
            <a:off x="1" y="9264228"/>
            <a:ext cx="2889938" cy="489373"/>
          </a:xfrm>
          <a:prstGeom prst="rect">
            <a:avLst/>
          </a:prstGeom>
        </p:spPr>
        <p:txBody>
          <a:bodyPr vert="horz" lIns="89774" tIns="44887" rIns="89774" bIns="44887"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89774" tIns="44887" rIns="89774" bIns="44887" rtlCol="0" anchor="b"/>
          <a:lstStyle>
            <a:lvl1pPr algn="r">
              <a:defRPr sz="1200"/>
            </a:lvl1pPr>
          </a:lstStyle>
          <a:p>
            <a:fld id="{F6F8C469-8B99-43EE-914E-C8D80474DE3E}" type="slidenum">
              <a:rPr lang="en-GB" smtClean="0"/>
              <a:t>‹#›</a:t>
            </a:fld>
            <a:endParaRPr lang="en-GB"/>
          </a:p>
        </p:txBody>
      </p:sp>
    </p:spTree>
    <p:extLst>
      <p:ext uri="{BB962C8B-B14F-4D97-AF65-F5344CB8AC3E}">
        <p14:creationId xmlns:p14="http://schemas.microsoft.com/office/powerpoint/2010/main" val="38708429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6946" y="0"/>
            <a:ext cx="2890568" cy="489502"/>
          </a:xfrm>
          <a:prstGeom prst="rect">
            <a:avLst/>
          </a:prstGeom>
        </p:spPr>
        <p:txBody>
          <a:bodyPr vert="horz" lIns="91010" tIns="45505" rIns="91010" bIns="45505" rtlCol="0"/>
          <a:lstStyle>
            <a:lvl1pPr algn="r">
              <a:defRPr sz="1200"/>
            </a:lvl1pPr>
          </a:lstStyle>
          <a:p>
            <a:fld id="{362E61FF-3273-49B7-B745-DFE4E4356CA5}" type="datetimeFigureOut">
              <a:rPr lang="en-GB" smtClean="0"/>
              <a:t>07/01/2019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7539" y="4693831"/>
            <a:ext cx="5334011" cy="3839975"/>
          </a:xfrm>
          <a:prstGeom prst="rect">
            <a:avLst/>
          </a:prstGeom>
        </p:spPr>
        <p:txBody>
          <a:bodyPr vert="horz" lIns="91010" tIns="45505" rIns="91010" bIns="45505"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6946" y="9264098"/>
            <a:ext cx="2890568" cy="489502"/>
          </a:xfrm>
          <a:prstGeom prst="rect">
            <a:avLst/>
          </a:prstGeom>
        </p:spPr>
        <p:txBody>
          <a:bodyPr vert="horz" lIns="91010" tIns="45505" rIns="91010" bIns="45505" rtlCol="0" anchor="b"/>
          <a:lstStyle>
            <a:lvl1pPr algn="r">
              <a:defRPr sz="1200"/>
            </a:lvl1pPr>
          </a:lstStyle>
          <a:p>
            <a:fld id="{2C6D58CF-32EB-4CCB-BAFE-B135C8E4873F}" type="slidenum">
              <a:rPr lang="en-GB" smtClean="0"/>
              <a:t>‹#›</a:t>
            </a:fld>
            <a:endParaRPr lang="en-GB"/>
          </a:p>
        </p:txBody>
      </p:sp>
    </p:spTree>
    <p:extLst>
      <p:ext uri="{BB962C8B-B14F-4D97-AF65-F5344CB8AC3E}">
        <p14:creationId xmlns:p14="http://schemas.microsoft.com/office/powerpoint/2010/main" val="29649192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3</a:t>
            </a:fld>
            <a:endParaRPr lang="en-GB"/>
          </a:p>
        </p:txBody>
      </p:sp>
    </p:spTree>
    <p:extLst>
      <p:ext uri="{BB962C8B-B14F-4D97-AF65-F5344CB8AC3E}">
        <p14:creationId xmlns:p14="http://schemas.microsoft.com/office/powerpoint/2010/main" val="29498389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4</a:t>
            </a:fld>
            <a:endParaRPr lang="en-GB"/>
          </a:p>
        </p:txBody>
      </p:sp>
    </p:spTree>
    <p:extLst>
      <p:ext uri="{BB962C8B-B14F-4D97-AF65-F5344CB8AC3E}">
        <p14:creationId xmlns:p14="http://schemas.microsoft.com/office/powerpoint/2010/main" val="16249503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5</a:t>
            </a:fld>
            <a:endParaRPr lang="en-GB"/>
          </a:p>
        </p:txBody>
      </p:sp>
    </p:spTree>
    <p:extLst>
      <p:ext uri="{BB962C8B-B14F-4D97-AF65-F5344CB8AC3E}">
        <p14:creationId xmlns:p14="http://schemas.microsoft.com/office/powerpoint/2010/main" val="14230495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6D58CF-32EB-4CCB-BAFE-B135C8E4873F}" type="slidenum">
              <a:rPr lang="en-GB" smtClean="0"/>
              <a:t>6</a:t>
            </a:fld>
            <a:endParaRPr lang="en-GB"/>
          </a:p>
        </p:txBody>
      </p:sp>
    </p:spTree>
    <p:extLst>
      <p:ext uri="{BB962C8B-B14F-4D97-AF65-F5344CB8AC3E}">
        <p14:creationId xmlns:p14="http://schemas.microsoft.com/office/powerpoint/2010/main" val="27449324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8</a:t>
            </a:fld>
            <a:endParaRPr lang="en-GB"/>
          </a:p>
        </p:txBody>
      </p:sp>
    </p:spTree>
    <p:extLst>
      <p:ext uri="{BB962C8B-B14F-4D97-AF65-F5344CB8AC3E}">
        <p14:creationId xmlns:p14="http://schemas.microsoft.com/office/powerpoint/2010/main" val="2742718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9</a:t>
            </a:fld>
            <a:endParaRPr lang="en-GB"/>
          </a:p>
        </p:txBody>
      </p:sp>
    </p:spTree>
    <p:extLst>
      <p:ext uri="{BB962C8B-B14F-4D97-AF65-F5344CB8AC3E}">
        <p14:creationId xmlns:p14="http://schemas.microsoft.com/office/powerpoint/2010/main" val="14639187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11</a:t>
            </a:fld>
            <a:endParaRPr lang="en-GB"/>
          </a:p>
        </p:txBody>
      </p:sp>
    </p:spTree>
    <p:extLst>
      <p:ext uri="{BB962C8B-B14F-4D97-AF65-F5344CB8AC3E}">
        <p14:creationId xmlns:p14="http://schemas.microsoft.com/office/powerpoint/2010/main" val="13702655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12</a:t>
            </a:fld>
            <a:endParaRPr lang="en-GB"/>
          </a:p>
        </p:txBody>
      </p:sp>
    </p:spTree>
    <p:extLst>
      <p:ext uri="{BB962C8B-B14F-4D97-AF65-F5344CB8AC3E}">
        <p14:creationId xmlns:p14="http://schemas.microsoft.com/office/powerpoint/2010/main" val="23882883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13</a:t>
            </a:fld>
            <a:endParaRPr lang="en-GB"/>
          </a:p>
        </p:txBody>
      </p:sp>
    </p:spTree>
    <p:extLst>
      <p:ext uri="{BB962C8B-B14F-4D97-AF65-F5344CB8AC3E}">
        <p14:creationId xmlns:p14="http://schemas.microsoft.com/office/powerpoint/2010/main" val="16909934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14</a:t>
            </a:fld>
            <a:endParaRPr lang="en-GB"/>
          </a:p>
        </p:txBody>
      </p:sp>
    </p:spTree>
    <p:extLst>
      <p:ext uri="{BB962C8B-B14F-4D97-AF65-F5344CB8AC3E}">
        <p14:creationId xmlns:p14="http://schemas.microsoft.com/office/powerpoint/2010/main" val="13629033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16</a:t>
            </a:fld>
            <a:endParaRPr lang="en-GB"/>
          </a:p>
        </p:txBody>
      </p:sp>
    </p:spTree>
    <p:extLst>
      <p:ext uri="{BB962C8B-B14F-4D97-AF65-F5344CB8AC3E}">
        <p14:creationId xmlns:p14="http://schemas.microsoft.com/office/powerpoint/2010/main" val="21876000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17</a:t>
            </a:fld>
            <a:endParaRPr lang="en-GB"/>
          </a:p>
        </p:txBody>
      </p:sp>
    </p:spTree>
    <p:extLst>
      <p:ext uri="{BB962C8B-B14F-4D97-AF65-F5344CB8AC3E}">
        <p14:creationId xmlns:p14="http://schemas.microsoft.com/office/powerpoint/2010/main" val="23746912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6D58CF-32EB-4CCB-BAFE-B135C8E4873F}" type="slidenum">
              <a:rPr lang="en-GB" smtClean="0"/>
              <a:t>25</a:t>
            </a:fld>
            <a:endParaRPr lang="en-GB"/>
          </a:p>
        </p:txBody>
      </p:sp>
    </p:spTree>
    <p:extLst>
      <p:ext uri="{BB962C8B-B14F-4D97-AF65-F5344CB8AC3E}">
        <p14:creationId xmlns:p14="http://schemas.microsoft.com/office/powerpoint/2010/main" val="20519902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6D58CF-32EB-4CCB-BAFE-B135C8E4873F}" type="slidenum">
              <a:rPr lang="en-GB" smtClean="0"/>
              <a:t>27</a:t>
            </a:fld>
            <a:endParaRPr lang="en-GB"/>
          </a:p>
        </p:txBody>
      </p:sp>
    </p:spTree>
    <p:extLst>
      <p:ext uri="{BB962C8B-B14F-4D97-AF65-F5344CB8AC3E}">
        <p14:creationId xmlns:p14="http://schemas.microsoft.com/office/powerpoint/2010/main" val="27146268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6D58CF-32EB-4CCB-BAFE-B135C8E4873F}" type="slidenum">
              <a:rPr lang="en-GB" smtClean="0"/>
              <a:t>34</a:t>
            </a:fld>
            <a:endParaRPr lang="en-GB"/>
          </a:p>
        </p:txBody>
      </p:sp>
    </p:spTree>
    <p:extLst>
      <p:ext uri="{BB962C8B-B14F-4D97-AF65-F5344CB8AC3E}">
        <p14:creationId xmlns:p14="http://schemas.microsoft.com/office/powerpoint/2010/main" val="2396521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6D58CF-32EB-4CCB-BAFE-B135C8E4873F}" type="slidenum">
              <a:rPr lang="en-GB" smtClean="0"/>
              <a:t>35</a:t>
            </a:fld>
            <a:endParaRPr lang="en-GB"/>
          </a:p>
        </p:txBody>
      </p:sp>
    </p:spTree>
    <p:extLst>
      <p:ext uri="{BB962C8B-B14F-4D97-AF65-F5344CB8AC3E}">
        <p14:creationId xmlns:p14="http://schemas.microsoft.com/office/powerpoint/2010/main" val="20649911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6D58CF-32EB-4CCB-BAFE-B135C8E4873F}" type="slidenum">
              <a:rPr lang="en-GB" smtClean="0"/>
              <a:t>40</a:t>
            </a:fld>
            <a:endParaRPr lang="en-GB"/>
          </a:p>
        </p:txBody>
      </p:sp>
    </p:spTree>
    <p:extLst>
      <p:ext uri="{BB962C8B-B14F-4D97-AF65-F5344CB8AC3E}">
        <p14:creationId xmlns:p14="http://schemas.microsoft.com/office/powerpoint/2010/main" val="12017080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44</a:t>
            </a:fld>
            <a:endParaRPr lang="en-GB"/>
          </a:p>
        </p:txBody>
      </p:sp>
    </p:spTree>
    <p:extLst>
      <p:ext uri="{BB962C8B-B14F-4D97-AF65-F5344CB8AC3E}">
        <p14:creationId xmlns:p14="http://schemas.microsoft.com/office/powerpoint/2010/main" val="8294369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45</a:t>
            </a:fld>
            <a:endParaRPr lang="en-GB"/>
          </a:p>
        </p:txBody>
      </p:sp>
    </p:spTree>
    <p:extLst>
      <p:ext uri="{BB962C8B-B14F-4D97-AF65-F5344CB8AC3E}">
        <p14:creationId xmlns:p14="http://schemas.microsoft.com/office/powerpoint/2010/main" val="3038911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F91525A-F4E9-4B9A-858B-6F847294F81B}"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70F9E0-5F68-408E-B825-95EED9A6B9A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57246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F91525A-F4E9-4B9A-858B-6F847294F81B}"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70F9E0-5F68-408E-B825-95EED9A6B9A0}" type="slidenum">
              <a:rPr lang="en-GB" smtClean="0"/>
              <a:t>‹#›</a:t>
            </a:fld>
            <a:endParaRPr lang="en-GB"/>
          </a:p>
        </p:txBody>
      </p:sp>
    </p:spTree>
    <p:extLst>
      <p:ext uri="{BB962C8B-B14F-4D97-AF65-F5344CB8AC3E}">
        <p14:creationId xmlns:p14="http://schemas.microsoft.com/office/powerpoint/2010/main" val="32794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91525A-F4E9-4B9A-858B-6F847294F81B}"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70F9E0-5F68-408E-B825-95EED9A6B9A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5191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F91525A-F4E9-4B9A-858B-6F847294F81B}" type="datetimeFigureOut">
              <a:rPr lang="en-GB" smtClean="0"/>
              <a:t>07/01/2019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70F9E0-5F68-408E-B825-95EED9A6B9A0}" type="slidenum">
              <a:rPr lang="en-GB" smtClean="0"/>
              <a:t>‹#›</a:t>
            </a:fld>
            <a:endParaRPr lang="en-GB"/>
          </a:p>
        </p:txBody>
      </p:sp>
    </p:spTree>
    <p:extLst>
      <p:ext uri="{BB962C8B-B14F-4D97-AF65-F5344CB8AC3E}">
        <p14:creationId xmlns:p14="http://schemas.microsoft.com/office/powerpoint/2010/main" val="21239084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F91525A-F4E9-4B9A-858B-6F847294F81B}" type="datetimeFigureOut">
              <a:rPr lang="en-GB" smtClean="0"/>
              <a:t>07/01/2019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D70F9E0-5F68-408E-B825-95EED9A6B9A0}" type="slidenum">
              <a:rPr lang="en-GB" smtClean="0"/>
              <a:t>‹#›</a:t>
            </a:fld>
            <a:endParaRPr lang="en-GB"/>
          </a:p>
        </p:txBody>
      </p:sp>
    </p:spTree>
    <p:extLst>
      <p:ext uri="{BB962C8B-B14F-4D97-AF65-F5344CB8AC3E}">
        <p14:creationId xmlns:p14="http://schemas.microsoft.com/office/powerpoint/2010/main" val="22115611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F91525A-F4E9-4B9A-858B-6F847294F81B}" type="datetimeFigureOut">
              <a:rPr lang="en-GB" smtClean="0"/>
              <a:t>07/01/2019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D70F9E0-5F68-408E-B825-95EED9A6B9A0}" type="slidenum">
              <a:rPr lang="en-GB" smtClean="0"/>
              <a:t>‹#›</a:t>
            </a:fld>
            <a:endParaRPr lang="en-GB"/>
          </a:p>
        </p:txBody>
      </p:sp>
    </p:spTree>
    <p:extLst>
      <p:ext uri="{BB962C8B-B14F-4D97-AF65-F5344CB8AC3E}">
        <p14:creationId xmlns:p14="http://schemas.microsoft.com/office/powerpoint/2010/main" val="16884781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6F91525A-F4E9-4B9A-858B-6F847294F81B}" type="datetimeFigureOut">
              <a:rPr lang="en-GB" smtClean="0"/>
              <a:t>07/01/2019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9D70F9E0-5F68-408E-B825-95EED9A6B9A0}" type="slidenum">
              <a:rPr lang="en-GB" smtClean="0"/>
              <a:t>‹#›</a:t>
            </a:fld>
            <a:endParaRPr lang="en-GB"/>
          </a:p>
        </p:txBody>
      </p:sp>
    </p:spTree>
    <p:extLst>
      <p:ext uri="{BB962C8B-B14F-4D97-AF65-F5344CB8AC3E}">
        <p14:creationId xmlns:p14="http://schemas.microsoft.com/office/powerpoint/2010/main" val="5139586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6F91525A-F4E9-4B9A-858B-6F847294F81B}" type="datetimeFigureOut">
              <a:rPr lang="en-GB" smtClean="0"/>
              <a:t>07/01/2019</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D70F9E0-5F68-408E-B825-95EED9A6B9A0}" type="slidenum">
              <a:rPr lang="en-GB" smtClean="0"/>
              <a:t>‹#›</a:t>
            </a:fld>
            <a:endParaRPr lang="en-GB"/>
          </a:p>
        </p:txBody>
      </p:sp>
    </p:spTree>
    <p:extLst>
      <p:ext uri="{BB962C8B-B14F-4D97-AF65-F5344CB8AC3E}">
        <p14:creationId xmlns:p14="http://schemas.microsoft.com/office/powerpoint/2010/main" val="38662783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91525A-F4E9-4B9A-858B-6F847294F81B}" type="datetimeFigureOut">
              <a:rPr lang="en-GB" smtClean="0"/>
              <a:t>07/01/2019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70F9E0-5F68-408E-B825-95EED9A6B9A0}" type="slidenum">
              <a:rPr lang="en-GB" smtClean="0"/>
              <a:t>‹#›</a:t>
            </a:fld>
            <a:endParaRPr lang="en-GB"/>
          </a:p>
        </p:txBody>
      </p:sp>
    </p:spTree>
    <p:extLst>
      <p:ext uri="{BB962C8B-B14F-4D97-AF65-F5344CB8AC3E}">
        <p14:creationId xmlns:p14="http://schemas.microsoft.com/office/powerpoint/2010/main" val="22459333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F91525A-F4E9-4B9A-858B-6F847294F81B}"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70F9E0-5F68-408E-B825-95EED9A6B9A0}" type="slidenum">
              <a:rPr lang="en-GB" smtClean="0"/>
              <a:t>‹#›</a:t>
            </a:fld>
            <a:endParaRPr lang="en-GB"/>
          </a:p>
        </p:txBody>
      </p:sp>
    </p:spTree>
    <p:extLst>
      <p:ext uri="{BB962C8B-B14F-4D97-AF65-F5344CB8AC3E}">
        <p14:creationId xmlns:p14="http://schemas.microsoft.com/office/powerpoint/2010/main" val="35556676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F91525A-F4E9-4B9A-858B-6F847294F81B}"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70F9E0-5F68-408E-B825-95EED9A6B9A0}" type="slidenum">
              <a:rPr lang="en-GB" smtClean="0"/>
              <a:t>‹#›</a:t>
            </a:fld>
            <a:endParaRPr lang="en-GB"/>
          </a:p>
        </p:txBody>
      </p:sp>
    </p:spTree>
    <p:extLst>
      <p:ext uri="{BB962C8B-B14F-4D97-AF65-F5344CB8AC3E}">
        <p14:creationId xmlns:p14="http://schemas.microsoft.com/office/powerpoint/2010/main" val="28161944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6197600" y="1600200"/>
            <a:ext cx="53848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6197600" y="3938589"/>
            <a:ext cx="53848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4"/>
          <p:cNvSpPr>
            <a:spLocks noGrp="1" noChangeArrowheads="1"/>
          </p:cNvSpPr>
          <p:nvPr>
            <p:ph type="dt" sz="half" idx="10"/>
          </p:nvPr>
        </p:nvSpPr>
        <p:spPr/>
        <p:txBody>
          <a:bodyPr/>
          <a:lstStyle>
            <a:lvl1pPr>
              <a:defRPr/>
            </a:lvl1pPr>
          </a:lstStyle>
          <a:p>
            <a:pPr>
              <a:defRPr/>
            </a:pPr>
            <a:endParaRPr lang="en-GB" altLang="en-US"/>
          </a:p>
        </p:txBody>
      </p:sp>
      <p:sp>
        <p:nvSpPr>
          <p:cNvPr id="7" name="Rectangle 5"/>
          <p:cNvSpPr>
            <a:spLocks noGrp="1" noChangeArrowheads="1"/>
          </p:cNvSpPr>
          <p:nvPr>
            <p:ph type="ftr" sz="quarter" idx="11"/>
          </p:nvPr>
        </p:nvSpPr>
        <p:spPr/>
        <p:txBody>
          <a:bodyPr/>
          <a:lstStyle>
            <a:lvl1pPr>
              <a:defRPr dirty="0" smtClean="0">
                <a:latin typeface="Comic Sans MS" panose="030F0702030302020204" pitchFamily="66" charset="0"/>
                <a:ea typeface="MS PGothic" panose="020B0600070205080204" pitchFamily="34" charset="-128"/>
              </a:defRPr>
            </a:lvl1pPr>
          </a:lstStyle>
          <a:p>
            <a:pPr>
              <a:defRPr/>
            </a:pPr>
            <a:r>
              <a:rPr lang="en-GB" altLang="en-US"/>
              <a:t>Adapted from It’s not fair- or is it? ASE Turner, Keogh Naylor and Lawrence and Primarily Science Tanya Sheilds</a:t>
            </a:r>
          </a:p>
          <a:p>
            <a:pPr>
              <a:defRPr/>
            </a:pPr>
            <a:r>
              <a:rPr lang="en-GB" altLang="en-US"/>
              <a:t>Mandy Hodgskinson ERYC</a:t>
            </a:r>
          </a:p>
        </p:txBody>
      </p:sp>
      <p:sp>
        <p:nvSpPr>
          <p:cNvPr id="8" name="Rectangle 6"/>
          <p:cNvSpPr>
            <a:spLocks noGrp="1" noChangeArrowheads="1"/>
          </p:cNvSpPr>
          <p:nvPr>
            <p:ph type="sldNum" sz="quarter" idx="12"/>
          </p:nvPr>
        </p:nvSpPr>
        <p:spPr/>
        <p:txBody>
          <a:bodyPr/>
          <a:lstStyle>
            <a:lvl1pPr>
              <a:defRPr/>
            </a:lvl1pPr>
          </a:lstStyle>
          <a:p>
            <a:pPr>
              <a:defRPr/>
            </a:pPr>
            <a:r>
              <a:rPr lang="en-GB" altLang="en-US"/>
              <a:t>DRAFT INITIAL ideas</a:t>
            </a:r>
          </a:p>
          <a:p>
            <a:pPr>
              <a:defRPr/>
            </a:pPr>
            <a:r>
              <a:rPr lang="en-GB" altLang="en-US"/>
              <a:t>March 2012</a:t>
            </a:r>
          </a:p>
        </p:txBody>
      </p:sp>
    </p:spTree>
    <p:extLst>
      <p:ext uri="{BB962C8B-B14F-4D97-AF65-F5344CB8AC3E}">
        <p14:creationId xmlns:p14="http://schemas.microsoft.com/office/powerpoint/2010/main" val="21762763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6F91525A-F4E9-4B9A-858B-6F847294F81B}" type="datetimeFigureOut">
              <a:rPr lang="en-GB" smtClean="0"/>
              <a:t>07/01/2019</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D70F9E0-5F68-408E-B825-95EED9A6B9A0}"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96598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pstt.org.uk/" TargetMode="External"/><Relationship Id="rId2" Type="http://schemas.openxmlformats.org/officeDocument/2006/relationships/hyperlink" Target="https://pstt.org.uk/resources/curriculum-materials" TargetMode="External"/><Relationship Id="rId1" Type="http://schemas.openxmlformats.org/officeDocument/2006/relationships/slideLayout" Target="../slideLayouts/slideLayout2.xml"/><Relationship Id="rId5" Type="http://schemas.openxmlformats.org/officeDocument/2006/relationships/hyperlink" Target="https://explorify.wellcome.ac.uk/" TargetMode="External"/><Relationship Id="rId4" Type="http://schemas.openxmlformats.org/officeDocument/2006/relationships/hyperlink" Target="https://www.youtube.com/watch?v=IQ-yJPnRxOM"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pstt.org.uk/resources/cpd-units/bright-ideas-in-primary-science"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pstt-cpd.org.uk/ext/cpd/bright-ideas/introduction-to-the-bright-ideas-time.html"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educationendowmentfoundation.org.uk/our-work/projects/thinking-doing-talking-science"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futurelearn.com/courses/teaching-primary-science-getting-started/0/steps/40227"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tes.com/teaching-resources/steam" TargetMode="External"/><Relationship Id="rId2" Type="http://schemas.openxmlformats.org/officeDocument/2006/relationships/hyperlink" Target="https://pstt.org.uk/resources/cpd-units/dramatic-science"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futurelearn.com/courses/teaching-primary-science-getting-started"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explorify.wellcome.ac.uk/"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pstt.org.uk/resources/curriculum-materials/assessment" TargetMode="External"/><Relationship Id="rId2" Type="http://schemas.openxmlformats.org/officeDocument/2006/relationships/hyperlink" Target="https://www.youtube.com/watch?v=1GPKGalhS3U" TargetMode="External"/><Relationship Id="rId1" Type="http://schemas.openxmlformats.org/officeDocument/2006/relationships/slideLayout" Target="../slideLayouts/slideLayout2.xml"/><Relationship Id="rId4" Type="http://schemas.openxmlformats.org/officeDocument/2006/relationships/hyperlink" Target="https://www.youtube.com/watch?v=0k6QG-IsQTE&amp;index=5&amp;list=PLS_VOF2UN3BGy5QiuqKSe3ll5I-xR75SE"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www.wikihow.com/Make-a-Balloon-Car"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s://www.youtube.com/watch?v=IVrfcTPSzyo"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www.creativitycultureeducation.org/wp-content/uploads/learning-creative-approaches-that-raise-standards-250.pdf" TargetMode="External"/><Relationship Id="rId2" Type="http://schemas.openxmlformats.org/officeDocument/2006/relationships/hyperlink" Target="https://www.ase.org.uk/journals/school-science-review/2009/3/332/1957/SSR332Mar2009p91.pdf" TargetMode="External"/><Relationship Id="rId1" Type="http://schemas.openxmlformats.org/officeDocument/2006/relationships/slideLayout" Target="../slideLayouts/slideLayout2.xml"/><Relationship Id="rId5" Type="http://schemas.openxmlformats.org/officeDocument/2006/relationships/hyperlink" Target="http://enquiringminds.org.uk/pdfs/Enquiring_Minds_guide.pdf" TargetMode="External"/><Relationship Id="rId4" Type="http://schemas.openxmlformats.org/officeDocument/2006/relationships/hyperlink" Target="http://www.educationscotland.gov.uk/resources/w/genericresource_tcm4872101.asp?strReferringChannel=learningandteaching&amp;strReferringPageID=tcm:4-612195-64&amp;class=l3+d137245"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www.tes.com/member/Teachers%20TV" TargetMode="External"/><Relationship Id="rId7" Type="http://schemas.openxmlformats.org/officeDocument/2006/relationships/hyperlink" Target="http://www.bbc.co.uk/terrificscientific" TargetMode="External"/><Relationship Id="rId2" Type="http://schemas.openxmlformats.org/officeDocument/2006/relationships/hyperlink" Target="https://hwb.wales.gov.uk/search?query=Gwyddoniaeth" TargetMode="External"/><Relationship Id="rId1" Type="http://schemas.openxmlformats.org/officeDocument/2006/relationships/slideLayout" Target="../slideLayouts/slideLayout2.xml"/><Relationship Id="rId6" Type="http://schemas.openxmlformats.org/officeDocument/2006/relationships/hyperlink" Target="http://www.saps.org.uk/" TargetMode="External"/><Relationship Id="rId5" Type="http://schemas.openxmlformats.org/officeDocument/2006/relationships/hyperlink" Target="https://www.hamilton-trust.org.uk/" TargetMode="External"/><Relationship Id="rId4" Type="http://schemas.openxmlformats.org/officeDocument/2006/relationships/hyperlink" Target="https://www.tes.com/primary-teaching-resources/" TargetMode="Externa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8" Type="http://schemas.openxmlformats.org/officeDocument/2006/relationships/hyperlink" Target="https://pstt.org.uk/" TargetMode="External"/><Relationship Id="rId3" Type="http://schemas.openxmlformats.org/officeDocument/2006/relationships/hyperlink" Target="http://www.nuffieldfoundation.org/primary-science-and-space" TargetMode="External"/><Relationship Id="rId7" Type="http://schemas.openxmlformats.org/officeDocument/2006/relationships/hyperlink" Target="https://pstt.org.uk/resources/curriculum-materials"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www.schoolscience.co.uk/primary/resources" TargetMode="External"/><Relationship Id="rId5" Type="http://schemas.openxmlformats.org/officeDocument/2006/relationships/hyperlink" Target="https://www.stem.org.uk/elibrary/resource/35440" TargetMode="External"/><Relationship Id="rId10" Type="http://schemas.openxmlformats.org/officeDocument/2006/relationships/hyperlink" Target="http://www.ase.org.uk/journals/primary-science/issue-contents/" TargetMode="External"/><Relationship Id="rId4" Type="http://schemas.openxmlformats.org/officeDocument/2006/relationships/hyperlink" Target="https://www.stem.org.uk/primary-science" TargetMode="External"/><Relationship Id="rId9" Type="http://schemas.openxmlformats.org/officeDocument/2006/relationships/hyperlink" Target="https://wellcome.ac.uk/what-we-do/our-work/transforming-primary-science" TargetMode="Externa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GB" sz="4324" dirty="0" smtClean="0">
                <a:latin typeface="Arial" panose="020B0604020202020204" pitchFamily="34" charset="0"/>
                <a:cs typeface="Arial" panose="020B0604020202020204" pitchFamily="34" charset="0"/>
              </a:rPr>
              <a:t>Learning and Teaching in the Primary School / </a:t>
            </a:r>
            <a:r>
              <a:rPr lang="en-GB" sz="4324" dirty="0" err="1" smtClean="0">
                <a:latin typeface="Arial" panose="020B0604020202020204" pitchFamily="34" charset="0"/>
                <a:cs typeface="Arial" panose="020B0604020202020204" pitchFamily="34" charset="0"/>
              </a:rPr>
              <a:t>Dysgu</a:t>
            </a:r>
            <a:r>
              <a:rPr lang="en-GB" sz="4324" dirty="0" smtClean="0">
                <a:latin typeface="Arial" panose="020B0604020202020204" pitchFamily="34" charset="0"/>
                <a:cs typeface="Arial" panose="020B0604020202020204" pitchFamily="34" charset="0"/>
              </a:rPr>
              <a:t> ac </a:t>
            </a:r>
            <a:r>
              <a:rPr lang="en-GB" sz="4324" dirty="0" err="1" smtClean="0">
                <a:latin typeface="Arial" panose="020B0604020202020204" pitchFamily="34" charset="0"/>
                <a:cs typeface="Arial" panose="020B0604020202020204" pitchFamily="34" charset="0"/>
              </a:rPr>
              <a:t>Addysgu</a:t>
            </a:r>
            <a:r>
              <a:rPr lang="en-GB" sz="4324" dirty="0" smtClean="0">
                <a:latin typeface="Arial" panose="020B0604020202020204" pitchFamily="34" charset="0"/>
                <a:cs typeface="Arial" panose="020B0604020202020204" pitchFamily="34" charset="0"/>
              </a:rPr>
              <a:t> </a:t>
            </a:r>
            <a:r>
              <a:rPr lang="en-GB" sz="4324" dirty="0" err="1" smtClean="0">
                <a:latin typeface="Arial" panose="020B0604020202020204" pitchFamily="34" charset="0"/>
                <a:cs typeface="Arial" panose="020B0604020202020204" pitchFamily="34" charset="0"/>
              </a:rPr>
              <a:t>yn</a:t>
            </a:r>
            <a:r>
              <a:rPr lang="en-GB" sz="4324" dirty="0" smtClean="0">
                <a:latin typeface="Arial" panose="020B0604020202020204" pitchFamily="34" charset="0"/>
                <a:cs typeface="Arial" panose="020B0604020202020204" pitchFamily="34" charset="0"/>
              </a:rPr>
              <a:t> yr Ysgol </a:t>
            </a:r>
            <a:r>
              <a:rPr lang="en-GB" sz="4324" dirty="0" err="1">
                <a:latin typeface="Arial" panose="020B0604020202020204" pitchFamily="34" charset="0"/>
                <a:cs typeface="Arial" panose="020B0604020202020204" pitchFamily="34" charset="0"/>
              </a:rPr>
              <a:t>G</a:t>
            </a:r>
            <a:r>
              <a:rPr lang="en-GB" sz="4324" dirty="0" err="1" smtClean="0">
                <a:latin typeface="Arial" panose="020B0604020202020204" pitchFamily="34" charset="0"/>
                <a:cs typeface="Arial" panose="020B0604020202020204" pitchFamily="34" charset="0"/>
              </a:rPr>
              <a:t>ynradd</a:t>
            </a:r>
            <a:endParaRPr lang="en-GB" sz="4324" dirty="0" smtClean="0">
              <a:latin typeface="Arial" panose="020B0604020202020204" pitchFamily="34" charset="0"/>
              <a:cs typeface="Arial" panose="020B0604020202020204" pitchFamily="34" charset="0"/>
            </a:endParaRPr>
          </a:p>
          <a:p>
            <a:pPr marL="0" indent="0" algn="ctr">
              <a:buNone/>
            </a:pPr>
            <a:r>
              <a:rPr lang="en-GB" sz="2400" dirty="0" smtClean="0">
                <a:latin typeface="Arial" panose="020B0604020202020204" pitchFamily="34" charset="0"/>
                <a:cs typeface="Arial" panose="020B0604020202020204" pitchFamily="34" charset="0"/>
              </a:rPr>
              <a:t>Dr. </a:t>
            </a:r>
            <a:r>
              <a:rPr lang="en-GB" sz="2400" dirty="0" err="1" smtClean="0">
                <a:latin typeface="Arial" panose="020B0604020202020204" pitchFamily="34" charset="0"/>
                <a:cs typeface="Arial" panose="020B0604020202020204" pitchFamily="34" charset="0"/>
              </a:rPr>
              <a:t>Ceri</a:t>
            </a:r>
            <a:r>
              <a:rPr lang="en-GB" sz="2400" dirty="0" smtClean="0">
                <a:latin typeface="Arial" panose="020B0604020202020204" pitchFamily="34" charset="0"/>
                <a:cs typeface="Arial" panose="020B0604020202020204" pitchFamily="34" charset="0"/>
              </a:rPr>
              <a:t> Lewis</a:t>
            </a:r>
          </a:p>
          <a:p>
            <a:pPr marL="0" indent="0" algn="ctr">
              <a:buNone/>
            </a:pPr>
            <a:r>
              <a:rPr lang="en-GB" sz="2400" dirty="0" smtClean="0">
                <a:latin typeface="Arial" panose="020B0604020202020204" pitchFamily="34" charset="0"/>
                <a:cs typeface="Arial" panose="020B0604020202020204" pitchFamily="34" charset="0"/>
              </a:rPr>
              <a:t>Peter Lloyd</a:t>
            </a:r>
          </a:p>
          <a:p>
            <a:pPr marL="0" indent="0" algn="ctr">
              <a:buNone/>
            </a:pPr>
            <a:r>
              <a:rPr lang="en-GB" sz="2400" dirty="0" smtClean="0">
                <a:latin typeface="Arial" panose="020B0604020202020204" pitchFamily="34" charset="0"/>
                <a:cs typeface="Arial" panose="020B0604020202020204" pitchFamily="34" charset="0"/>
              </a:rPr>
              <a:t>January 2019</a:t>
            </a:r>
          </a:p>
        </p:txBody>
      </p:sp>
      <p:sp>
        <p:nvSpPr>
          <p:cNvPr id="2" name="Title 1"/>
          <p:cNvSpPr>
            <a:spLocks noGrp="1"/>
          </p:cNvSpPr>
          <p:nvPr>
            <p:ph type="title"/>
          </p:nvPr>
        </p:nvSpPr>
        <p:spPr/>
        <p:txBody>
          <a:bodyPr>
            <a:noAutofit/>
          </a:bodyPr>
          <a:lstStyle/>
          <a:p>
            <a:r>
              <a:rPr lang="en-GB" sz="2800" dirty="0" smtClean="0"/>
              <a:t>Science and Technology /</a:t>
            </a:r>
            <a:br>
              <a:rPr lang="en-GB" sz="2800" dirty="0" smtClean="0"/>
            </a:br>
            <a:r>
              <a:rPr lang="en-GB" sz="2800" dirty="0" smtClean="0"/>
              <a:t>Lecture </a:t>
            </a:r>
            <a:r>
              <a:rPr lang="en-GB" sz="2800" dirty="0"/>
              <a:t>4</a:t>
            </a:r>
            <a:r>
              <a:rPr lang="en-GB" sz="2800" dirty="0" smtClean="0"/>
              <a:t>:</a:t>
            </a:r>
            <a:endParaRPr lang="en-US" sz="2800" dirty="0"/>
          </a:p>
        </p:txBody>
      </p:sp>
    </p:spTree>
    <p:extLst>
      <p:ext uri="{BB962C8B-B14F-4D97-AF65-F5344CB8AC3E}">
        <p14:creationId xmlns:p14="http://schemas.microsoft.com/office/powerpoint/2010/main" val="151311429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uccess-Quotes-July-23.jpg"/>
          <p:cNvPicPr>
            <a:picLocks noGrp="1" noChangeAspect="1"/>
          </p:cNvPicPr>
          <p:nvPr>
            <p:ph idx="1"/>
          </p:nvPr>
        </p:nvPicPr>
        <p:blipFill>
          <a:blip r:embed="rId2"/>
          <a:stretch>
            <a:fillRect/>
          </a:stretch>
        </p:blipFill>
        <p:spPr>
          <a:xfrm>
            <a:off x="1588664" y="1036638"/>
            <a:ext cx="9014672" cy="4525962"/>
          </a:xfrm>
        </p:spPr>
      </p:pic>
    </p:spTree>
    <p:extLst>
      <p:ext uri="{BB962C8B-B14F-4D97-AF65-F5344CB8AC3E}">
        <p14:creationId xmlns:p14="http://schemas.microsoft.com/office/powerpoint/2010/main" val="1547412877"/>
      </p:ext>
    </p:extLst>
  </p:cSld>
  <p:clrMapOvr>
    <a:masterClrMapping/>
  </p:clrMapOvr>
  <p:transition advTm="30547"/>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2800" dirty="0">
                <a:latin typeface="Arial" pitchFamily="34" charset="0"/>
                <a:cs typeface="Arial" pitchFamily="34" charset="0"/>
              </a:rPr>
              <a:t>This is a way of describing learning in which the science enquiry skills are used to gather evidence to test whether certain ideas can explain phenomena and events in the world around us.</a:t>
            </a:r>
          </a:p>
          <a:p>
            <a:endParaRPr lang="en-GB" sz="2800" dirty="0">
              <a:latin typeface="Arial" pitchFamily="34" charset="0"/>
              <a:cs typeface="Arial" pitchFamily="34" charset="0"/>
            </a:endParaRPr>
          </a:p>
          <a:p>
            <a:r>
              <a:rPr lang="en-GB" sz="2800" dirty="0">
                <a:latin typeface="Arial" pitchFamily="34" charset="0"/>
                <a:cs typeface="Arial" pitchFamily="34" charset="0"/>
              </a:rPr>
              <a:t>Directed reading: </a:t>
            </a:r>
            <a:r>
              <a:rPr lang="en-GB" sz="2800" b="1" dirty="0" err="1">
                <a:latin typeface="Arial" pitchFamily="34" charset="0"/>
                <a:cs typeface="Arial" pitchFamily="34" charset="0"/>
              </a:rPr>
              <a:t>Harlen</a:t>
            </a:r>
            <a:r>
              <a:rPr lang="en-GB" sz="2800" b="1" dirty="0">
                <a:latin typeface="Arial" pitchFamily="34" charset="0"/>
                <a:cs typeface="Arial" pitchFamily="34" charset="0"/>
              </a:rPr>
              <a:t>, W. (2009) “Enquiry and good science teaching”,</a:t>
            </a:r>
            <a:r>
              <a:rPr lang="en-GB" sz="2800" b="1" i="1" dirty="0">
                <a:latin typeface="Arial" pitchFamily="34" charset="0"/>
                <a:cs typeface="Arial" pitchFamily="34" charset="0"/>
              </a:rPr>
              <a:t> Primary Science, </a:t>
            </a:r>
            <a:r>
              <a:rPr lang="en-GB" sz="2800" b="1" dirty="0">
                <a:latin typeface="Arial" pitchFamily="34" charset="0"/>
                <a:cs typeface="Arial" pitchFamily="34" charset="0"/>
              </a:rPr>
              <a:t>106, January, p5-8.</a:t>
            </a:r>
          </a:p>
          <a:p>
            <a:r>
              <a:rPr lang="en-US" dirty="0" smtClean="0"/>
              <a:t>(on Moodle)</a:t>
            </a:r>
            <a:endParaRPr lang="en-US" dirty="0"/>
          </a:p>
        </p:txBody>
      </p:sp>
      <p:sp>
        <p:nvSpPr>
          <p:cNvPr id="3" name="Title 2"/>
          <p:cNvSpPr>
            <a:spLocks noGrp="1"/>
          </p:cNvSpPr>
          <p:nvPr>
            <p:ph type="title"/>
          </p:nvPr>
        </p:nvSpPr>
        <p:spPr/>
        <p:txBody>
          <a:bodyPr>
            <a:normAutofit/>
          </a:bodyPr>
          <a:lstStyle/>
          <a:p>
            <a:r>
              <a:rPr lang="en-GB" dirty="0">
                <a:effectLst/>
                <a:latin typeface="Arial" pitchFamily="34" charset="0"/>
                <a:cs typeface="Arial" pitchFamily="34" charset="0"/>
              </a:rPr>
              <a:t>Learning through scientific enquiry</a:t>
            </a:r>
            <a:endParaRPr lang="en-US" dirty="0">
              <a:effectLst/>
            </a:endParaRPr>
          </a:p>
        </p:txBody>
      </p:sp>
    </p:spTree>
    <p:extLst>
      <p:ext uri="{BB962C8B-B14F-4D97-AF65-F5344CB8AC3E}">
        <p14:creationId xmlns:p14="http://schemas.microsoft.com/office/powerpoint/2010/main" val="117093951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a:latin typeface="Arial" pitchFamily="34" charset="0"/>
                <a:cs typeface="Arial" pitchFamily="34" charset="0"/>
              </a:rPr>
              <a:t>We want to develop </a:t>
            </a:r>
            <a:r>
              <a:rPr lang="en-GB" i="1" dirty="0">
                <a:latin typeface="Arial" pitchFamily="34" charset="0"/>
                <a:cs typeface="Arial" pitchFamily="34" charset="0"/>
              </a:rPr>
              <a:t>understanding</a:t>
            </a:r>
            <a:r>
              <a:rPr lang="en-GB" dirty="0">
                <a:latin typeface="Arial" pitchFamily="34" charset="0"/>
                <a:cs typeface="Arial" pitchFamily="34" charset="0"/>
              </a:rPr>
              <a:t>, and this depends on the learners working things out for themselves.</a:t>
            </a:r>
          </a:p>
          <a:p>
            <a:endParaRPr lang="en-GB" dirty="0">
              <a:latin typeface="Arial" pitchFamily="34" charset="0"/>
              <a:cs typeface="Arial" pitchFamily="34" charset="0"/>
            </a:endParaRPr>
          </a:p>
          <a:p>
            <a:r>
              <a:rPr lang="en-GB" dirty="0">
                <a:latin typeface="Arial" pitchFamily="34" charset="0"/>
                <a:cs typeface="Arial" pitchFamily="34" charset="0"/>
              </a:rPr>
              <a:t>It reflects the way that scientists work. They use existing ideas, make predictions and then make observations to see whether the predictions fit the facts.</a:t>
            </a:r>
          </a:p>
          <a:p>
            <a:endParaRPr lang="en-GB" dirty="0">
              <a:latin typeface="Arial" pitchFamily="34" charset="0"/>
              <a:cs typeface="Arial" pitchFamily="34" charset="0"/>
            </a:endParaRPr>
          </a:p>
          <a:p>
            <a:r>
              <a:rPr lang="en-GB" dirty="0">
                <a:latin typeface="Arial" pitchFamily="34" charset="0"/>
                <a:cs typeface="Arial" pitchFamily="34" charset="0"/>
              </a:rPr>
              <a:t>It is in tune with the way children learn. At the primary level thinking and doing are closely related and understanding depends on children being able to see and work things out for themselves.</a:t>
            </a:r>
          </a:p>
          <a:p>
            <a:endParaRPr lang="en-US" dirty="0"/>
          </a:p>
        </p:txBody>
      </p:sp>
      <p:sp>
        <p:nvSpPr>
          <p:cNvPr id="3" name="Title 2"/>
          <p:cNvSpPr>
            <a:spLocks noGrp="1"/>
          </p:cNvSpPr>
          <p:nvPr>
            <p:ph type="title"/>
          </p:nvPr>
        </p:nvSpPr>
        <p:spPr/>
        <p:txBody>
          <a:bodyPr>
            <a:normAutofit/>
          </a:bodyPr>
          <a:lstStyle/>
          <a:p>
            <a:r>
              <a:rPr lang="en-GB" dirty="0">
                <a:effectLst/>
                <a:latin typeface="Arial" pitchFamily="34" charset="0"/>
                <a:cs typeface="Arial" pitchFamily="34" charset="0"/>
              </a:rPr>
              <a:t>Why is this type of learning important?</a:t>
            </a:r>
            <a:endParaRPr lang="en-US" dirty="0">
              <a:effectLst/>
            </a:endParaRPr>
          </a:p>
        </p:txBody>
      </p:sp>
    </p:spTree>
    <p:extLst>
      <p:ext uri="{BB962C8B-B14F-4D97-AF65-F5344CB8AC3E}">
        <p14:creationId xmlns:p14="http://schemas.microsoft.com/office/powerpoint/2010/main" val="221630245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GB" altLang="en-US" sz="2800" dirty="0"/>
              <a:t>T</a:t>
            </a:r>
            <a:r>
              <a:rPr lang="en-GB" altLang="en-US" sz="2800" dirty="0" smtClean="0"/>
              <a:t>ypes </a:t>
            </a:r>
            <a:r>
              <a:rPr lang="en-GB" altLang="en-US" sz="2800" dirty="0"/>
              <a:t>of scientific enquiry identified in </a:t>
            </a:r>
            <a:r>
              <a:rPr lang="en-GB" altLang="en-US" sz="2800" dirty="0" smtClean="0"/>
              <a:t>the current curriculum 2008</a:t>
            </a:r>
            <a:endParaRPr lang="en-GB" altLang="en-US" sz="2800" dirty="0"/>
          </a:p>
        </p:txBody>
      </p:sp>
      <p:sp>
        <p:nvSpPr>
          <p:cNvPr id="3" name="Content Placeholder 2"/>
          <p:cNvSpPr>
            <a:spLocks noGrp="1"/>
          </p:cNvSpPr>
          <p:nvPr>
            <p:ph idx="1"/>
          </p:nvPr>
        </p:nvSpPr>
        <p:spPr/>
        <p:txBody>
          <a:bodyPr>
            <a:normAutofit fontScale="92500" lnSpcReduction="20000"/>
          </a:bodyPr>
          <a:lstStyle/>
          <a:p>
            <a:pPr marL="109728" indent="0">
              <a:spcAft>
                <a:spcPts val="0"/>
              </a:spcAft>
              <a:buNone/>
              <a:defRPr/>
            </a:pPr>
            <a:endParaRPr lang="en-GB" sz="2400" dirty="0" smtClean="0">
              <a:solidFill>
                <a:schemeClr val="tx1"/>
              </a:solidFill>
            </a:endParaRPr>
          </a:p>
          <a:p>
            <a:pPr marL="109728" indent="0">
              <a:spcAft>
                <a:spcPts val="0"/>
              </a:spcAft>
              <a:buNone/>
              <a:defRPr/>
            </a:pPr>
            <a:r>
              <a:rPr lang="en-GB" sz="2400" dirty="0" smtClean="0">
                <a:solidFill>
                  <a:schemeClr val="tx1"/>
                </a:solidFill>
              </a:rPr>
              <a:t>Pattern-seeking; Exploring (including observing over time) ; Classifying </a:t>
            </a:r>
            <a:r>
              <a:rPr lang="en-GB" sz="2400" dirty="0">
                <a:solidFill>
                  <a:schemeClr val="tx1"/>
                </a:solidFill>
              </a:rPr>
              <a:t>and identifying </a:t>
            </a:r>
            <a:r>
              <a:rPr lang="en-GB" sz="2400" dirty="0" smtClean="0">
                <a:solidFill>
                  <a:schemeClr val="tx1"/>
                </a:solidFill>
              </a:rPr>
              <a:t>; </a:t>
            </a:r>
            <a:r>
              <a:rPr lang="en-GB" sz="2400" b="1" dirty="0" smtClean="0">
                <a:solidFill>
                  <a:schemeClr val="tx1"/>
                </a:solidFill>
              </a:rPr>
              <a:t>Making </a:t>
            </a:r>
            <a:r>
              <a:rPr lang="en-GB" sz="2400" b="1" dirty="0">
                <a:solidFill>
                  <a:schemeClr val="tx1"/>
                </a:solidFill>
              </a:rPr>
              <a:t>things (or developing systems) </a:t>
            </a:r>
            <a:r>
              <a:rPr lang="en-GB" sz="2400" dirty="0" smtClean="0">
                <a:solidFill>
                  <a:schemeClr val="tx1"/>
                </a:solidFill>
              </a:rPr>
              <a:t>; Fair </a:t>
            </a:r>
            <a:r>
              <a:rPr lang="en-GB" sz="2400" dirty="0">
                <a:solidFill>
                  <a:schemeClr val="tx1"/>
                </a:solidFill>
              </a:rPr>
              <a:t>testing </a:t>
            </a:r>
            <a:r>
              <a:rPr lang="en-GB" sz="2400" dirty="0" smtClean="0">
                <a:solidFill>
                  <a:schemeClr val="tx1"/>
                </a:solidFill>
              </a:rPr>
              <a:t>; Using </a:t>
            </a:r>
            <a:r>
              <a:rPr lang="en-GB" sz="2400" dirty="0">
                <a:solidFill>
                  <a:schemeClr val="tx1"/>
                </a:solidFill>
              </a:rPr>
              <a:t>and applying </a:t>
            </a:r>
            <a:r>
              <a:rPr lang="en-GB" sz="2400" dirty="0" smtClean="0">
                <a:solidFill>
                  <a:schemeClr val="tx1"/>
                </a:solidFill>
              </a:rPr>
              <a:t>models.</a:t>
            </a:r>
          </a:p>
          <a:p>
            <a:pPr marL="109728" indent="0">
              <a:spcAft>
                <a:spcPts val="0"/>
              </a:spcAft>
              <a:buNone/>
              <a:defRPr/>
            </a:pPr>
            <a:endParaRPr lang="en-GB" sz="2400" dirty="0">
              <a:solidFill>
                <a:schemeClr val="tx1"/>
              </a:solidFill>
            </a:endParaRPr>
          </a:p>
          <a:p>
            <a:pPr marL="0" indent="0">
              <a:buNone/>
            </a:pPr>
            <a:r>
              <a:rPr lang="en-GB" sz="2400" b="1" dirty="0" smtClean="0"/>
              <a:t>"It's </a:t>
            </a:r>
            <a:r>
              <a:rPr lang="en-GB" sz="2400" b="1" dirty="0"/>
              <a:t>Not Fair” Jane Turner et al</a:t>
            </a:r>
            <a:r>
              <a:rPr lang="en-GB" sz="2400" b="1" dirty="0" smtClean="0"/>
              <a:t>., </a:t>
            </a:r>
          </a:p>
          <a:p>
            <a:pPr>
              <a:buFont typeface="Wingdings" panose="05000000000000000000" pitchFamily="2" charset="2"/>
              <a:buChar char="Ø"/>
            </a:pPr>
            <a:r>
              <a:rPr lang="en-GB" sz="2400" dirty="0" smtClean="0"/>
              <a:t>Observing </a:t>
            </a:r>
            <a:r>
              <a:rPr lang="en-GB" sz="2400" dirty="0"/>
              <a:t>over time</a:t>
            </a:r>
          </a:p>
          <a:p>
            <a:pPr>
              <a:buFont typeface="Wingdings" panose="05000000000000000000" pitchFamily="2" charset="2"/>
              <a:buChar char="Ø"/>
            </a:pPr>
            <a:r>
              <a:rPr lang="en-GB" sz="2400" dirty="0"/>
              <a:t> Identifying and Classifying </a:t>
            </a:r>
          </a:p>
          <a:p>
            <a:pPr>
              <a:buFont typeface="Wingdings" panose="05000000000000000000" pitchFamily="2" charset="2"/>
              <a:buChar char="Ø"/>
            </a:pPr>
            <a:r>
              <a:rPr lang="en-GB" sz="2400" dirty="0"/>
              <a:t> Pattern Seeking</a:t>
            </a:r>
          </a:p>
          <a:p>
            <a:pPr>
              <a:buFont typeface="Wingdings" panose="05000000000000000000" pitchFamily="2" charset="2"/>
              <a:buChar char="Ø"/>
            </a:pPr>
            <a:r>
              <a:rPr lang="en-GB" sz="2400" dirty="0"/>
              <a:t> Research</a:t>
            </a:r>
          </a:p>
          <a:p>
            <a:pPr>
              <a:buFont typeface="Wingdings" panose="05000000000000000000" pitchFamily="2" charset="2"/>
              <a:buChar char="Ø"/>
            </a:pPr>
            <a:r>
              <a:rPr lang="en-GB" sz="2400" dirty="0"/>
              <a:t> Fair Testing </a:t>
            </a:r>
          </a:p>
          <a:p>
            <a:pPr marL="109728" indent="0">
              <a:spcAft>
                <a:spcPts val="0"/>
              </a:spcAft>
              <a:buNone/>
              <a:defRPr/>
            </a:pPr>
            <a:endParaRPr lang="en-GB" sz="2400" dirty="0" smtClean="0">
              <a:solidFill>
                <a:schemeClr val="tx1"/>
              </a:solidFill>
            </a:endParaRPr>
          </a:p>
          <a:p>
            <a:pPr marL="365760" indent="-256032">
              <a:spcAft>
                <a:spcPts val="0"/>
              </a:spcAft>
              <a:buFont typeface="Wingdings 3"/>
              <a:buChar char=""/>
              <a:defRPr/>
            </a:pPr>
            <a:endParaRPr lang="en-GB" sz="2400" dirty="0">
              <a:solidFill>
                <a:schemeClr val="tx1"/>
              </a:solidFill>
            </a:endParaRPr>
          </a:p>
        </p:txBody>
      </p:sp>
    </p:spTree>
    <p:extLst>
      <p:ext uri="{BB962C8B-B14F-4D97-AF65-F5344CB8AC3E}">
        <p14:creationId xmlns:p14="http://schemas.microsoft.com/office/powerpoint/2010/main" val="19645288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Student science experiences in school?</a:t>
            </a:r>
            <a:endParaRPr lang="en-GB" dirty="0"/>
          </a:p>
        </p:txBody>
      </p:sp>
      <p:sp>
        <p:nvSpPr>
          <p:cNvPr id="3" name="Content Placeholder 2"/>
          <p:cNvSpPr>
            <a:spLocks noGrp="1"/>
          </p:cNvSpPr>
          <p:nvPr>
            <p:ph idx="1"/>
          </p:nvPr>
        </p:nvSpPr>
        <p:spPr/>
        <p:txBody>
          <a:bodyPr>
            <a:normAutofit fontScale="77500" lnSpcReduction="20000"/>
          </a:bodyPr>
          <a:lstStyle/>
          <a:p>
            <a:endParaRPr lang="en-GB" dirty="0" smtClean="0"/>
          </a:p>
          <a:p>
            <a:r>
              <a:rPr lang="en-GB" sz="4000" dirty="0" smtClean="0"/>
              <a:t>Group discussion: THINK, PAIR, SHARE</a:t>
            </a:r>
          </a:p>
          <a:p>
            <a:pPr>
              <a:buFont typeface="Wingdings" panose="05000000000000000000" pitchFamily="2" charset="2"/>
              <a:buChar char="Ø"/>
            </a:pPr>
            <a:r>
              <a:rPr lang="en-GB" sz="4000" dirty="0"/>
              <a:t>Observing over </a:t>
            </a:r>
            <a:r>
              <a:rPr lang="en-GB" sz="4000" dirty="0" smtClean="0"/>
              <a:t>time?</a:t>
            </a:r>
            <a:endParaRPr lang="en-GB" sz="4000" dirty="0"/>
          </a:p>
          <a:p>
            <a:pPr>
              <a:buFont typeface="Wingdings" panose="05000000000000000000" pitchFamily="2" charset="2"/>
              <a:buChar char="Ø"/>
            </a:pPr>
            <a:r>
              <a:rPr lang="en-GB" sz="4000" dirty="0"/>
              <a:t> Identifying and </a:t>
            </a:r>
            <a:r>
              <a:rPr lang="en-GB" sz="4000" dirty="0" smtClean="0"/>
              <a:t>Classifying? </a:t>
            </a:r>
            <a:endParaRPr lang="en-GB" sz="4000" dirty="0"/>
          </a:p>
          <a:p>
            <a:pPr>
              <a:buFont typeface="Wingdings" panose="05000000000000000000" pitchFamily="2" charset="2"/>
              <a:buChar char="Ø"/>
            </a:pPr>
            <a:r>
              <a:rPr lang="en-GB" sz="4000" dirty="0"/>
              <a:t> Pattern </a:t>
            </a:r>
            <a:r>
              <a:rPr lang="en-GB" sz="4000" dirty="0" smtClean="0"/>
              <a:t>Seeking?</a:t>
            </a:r>
            <a:endParaRPr lang="en-GB" sz="4000" dirty="0"/>
          </a:p>
          <a:p>
            <a:pPr>
              <a:buFont typeface="Wingdings" panose="05000000000000000000" pitchFamily="2" charset="2"/>
              <a:buChar char="Ø"/>
            </a:pPr>
            <a:r>
              <a:rPr lang="en-GB" sz="4000" dirty="0"/>
              <a:t> </a:t>
            </a:r>
            <a:r>
              <a:rPr lang="en-GB" sz="4000" dirty="0" smtClean="0"/>
              <a:t>Research?</a:t>
            </a:r>
            <a:endParaRPr lang="en-GB" sz="4000" dirty="0"/>
          </a:p>
          <a:p>
            <a:pPr>
              <a:buFont typeface="Wingdings" panose="05000000000000000000" pitchFamily="2" charset="2"/>
              <a:buChar char="Ø"/>
            </a:pPr>
            <a:r>
              <a:rPr lang="en-GB" sz="4000" dirty="0"/>
              <a:t> Fair </a:t>
            </a:r>
            <a:r>
              <a:rPr lang="en-GB" sz="4000" dirty="0" smtClean="0"/>
              <a:t>Testing? </a:t>
            </a:r>
          </a:p>
          <a:p>
            <a:pPr>
              <a:buFont typeface="Wingdings" panose="05000000000000000000" pitchFamily="2" charset="2"/>
              <a:buChar char="Ø"/>
            </a:pPr>
            <a:r>
              <a:rPr lang="en-GB" sz="4000" dirty="0">
                <a:solidFill>
                  <a:schemeClr val="tx1"/>
                </a:solidFill>
              </a:rPr>
              <a:t>Making </a:t>
            </a:r>
            <a:r>
              <a:rPr lang="en-GB" sz="4000" dirty="0" smtClean="0">
                <a:solidFill>
                  <a:schemeClr val="tx1"/>
                </a:solidFill>
              </a:rPr>
              <a:t>things?</a:t>
            </a:r>
            <a:endParaRPr lang="en-GB" sz="4000" dirty="0"/>
          </a:p>
          <a:p>
            <a:endParaRPr lang="en-GB" sz="4000" dirty="0"/>
          </a:p>
        </p:txBody>
      </p:sp>
    </p:spTree>
    <p:extLst>
      <p:ext uri="{BB962C8B-B14F-4D97-AF65-F5344CB8AC3E}">
        <p14:creationId xmlns:p14="http://schemas.microsoft.com/office/powerpoint/2010/main" val="204720323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tx1"/>
                </a:solidFill>
              </a:rPr>
              <a:t>Turner</a:t>
            </a:r>
            <a:r>
              <a:rPr lang="en-GB" b="1" dirty="0">
                <a:solidFill>
                  <a:schemeClr val="tx1"/>
                </a:solidFill>
              </a:rPr>
              <a:t>, J. et al. (2011) </a:t>
            </a:r>
            <a:r>
              <a:rPr lang="en-GB" b="1" i="1" dirty="0">
                <a:solidFill>
                  <a:schemeClr val="tx1"/>
                </a:solidFill>
              </a:rPr>
              <a:t>It’s not fair or is it?. </a:t>
            </a:r>
            <a:r>
              <a:rPr lang="en-GB" b="1" dirty="0" err="1">
                <a:solidFill>
                  <a:schemeClr val="tx1"/>
                </a:solidFill>
              </a:rPr>
              <a:t>Sandbach</a:t>
            </a:r>
            <a:r>
              <a:rPr lang="en-GB" b="1" dirty="0">
                <a:solidFill>
                  <a:schemeClr val="tx1"/>
                </a:solidFill>
              </a:rPr>
              <a:t>. MHE.</a:t>
            </a:r>
            <a:endParaRPr lang="en-GB" dirty="0"/>
          </a:p>
        </p:txBody>
      </p:sp>
      <p:sp>
        <p:nvSpPr>
          <p:cNvPr id="3" name="Content Placeholder 2"/>
          <p:cNvSpPr>
            <a:spLocks noGrp="1"/>
          </p:cNvSpPr>
          <p:nvPr>
            <p:ph idx="1"/>
          </p:nvPr>
        </p:nvSpPr>
        <p:spPr/>
        <p:txBody>
          <a:bodyPr>
            <a:noAutofit/>
          </a:bodyPr>
          <a:lstStyle/>
          <a:p>
            <a:r>
              <a:rPr lang="en-GB" sz="2800" b="1" dirty="0" smtClean="0"/>
              <a:t>The importance of progression:</a:t>
            </a:r>
          </a:p>
          <a:p>
            <a:r>
              <a:rPr lang="en-GB" sz="2800" dirty="0" smtClean="0"/>
              <a:t>“The science enquiry process is essentially the same whatever the age and maturity of the children, but the skills that they use when doing science enquiry should develop as they move through school”.</a:t>
            </a:r>
          </a:p>
          <a:p>
            <a:r>
              <a:rPr lang="en-GB" sz="2800" b="1" dirty="0" smtClean="0"/>
              <a:t>How will you decide what type of enquiry children will do?</a:t>
            </a:r>
          </a:p>
          <a:p>
            <a:r>
              <a:rPr lang="en-GB" sz="2800" dirty="0" smtClean="0"/>
              <a:t>“If you know about the different types of enquiry, then you can build this into your planning. If children know about the different types of enquiry, then they can make decisions about which will be best in different situations”. </a:t>
            </a:r>
            <a:endParaRPr lang="en-GB" sz="2800" dirty="0"/>
          </a:p>
          <a:p>
            <a:pPr marL="0" indent="0">
              <a:buNone/>
            </a:pPr>
            <a:endParaRPr lang="en-GB" sz="2800" dirty="0" smtClean="0"/>
          </a:p>
        </p:txBody>
      </p:sp>
    </p:spTree>
    <p:extLst>
      <p:ext uri="{BB962C8B-B14F-4D97-AF65-F5344CB8AC3E}">
        <p14:creationId xmlns:p14="http://schemas.microsoft.com/office/powerpoint/2010/main" val="290088720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tx1"/>
                </a:solidFill>
              </a:rPr>
              <a:t>Succesful</a:t>
            </a:r>
            <a:r>
              <a:rPr lang="en-GB" dirty="0" smtClean="0">
                <a:solidFill>
                  <a:schemeClr val="tx1"/>
                </a:solidFill>
              </a:rPr>
              <a:t> Futures</a:t>
            </a:r>
            <a:endParaRPr lang="en-GB" dirty="0">
              <a:solidFill>
                <a:schemeClr val="tx1"/>
              </a:solidFill>
            </a:endParaRPr>
          </a:p>
        </p:txBody>
      </p:sp>
      <p:sp>
        <p:nvSpPr>
          <p:cNvPr id="3" name="Content Placeholder 2"/>
          <p:cNvSpPr>
            <a:spLocks noGrp="1"/>
          </p:cNvSpPr>
          <p:nvPr>
            <p:ph idx="1"/>
          </p:nvPr>
        </p:nvSpPr>
        <p:spPr/>
        <p:txBody>
          <a:bodyPr>
            <a:normAutofit/>
          </a:bodyPr>
          <a:lstStyle/>
          <a:p>
            <a:r>
              <a:rPr lang="en-GB" sz="2400" b="1" dirty="0">
                <a:solidFill>
                  <a:schemeClr val="tx1"/>
                </a:solidFill>
              </a:rPr>
              <a:t>Rationale </a:t>
            </a:r>
            <a:endParaRPr lang="en-GB" sz="2400" dirty="0">
              <a:solidFill>
                <a:schemeClr val="tx1"/>
              </a:solidFill>
            </a:endParaRPr>
          </a:p>
          <a:p>
            <a:r>
              <a:rPr lang="en-US" sz="2400" dirty="0">
                <a:solidFill>
                  <a:schemeClr val="tx1"/>
                </a:solidFill>
              </a:rPr>
              <a:t>Science and technology are closely linked, each depending upon the other. Science involves acquiring knowledge through observation and experimentation, and technology applies scientific knowledge in practical ways. </a:t>
            </a:r>
            <a:r>
              <a:rPr lang="en-US" sz="2400" b="1" dirty="0">
                <a:solidFill>
                  <a:schemeClr val="tx1"/>
                </a:solidFill>
              </a:rPr>
              <a:t>This Area of Learning and Experience </a:t>
            </a:r>
            <a:r>
              <a:rPr lang="en-US" sz="2400" b="1" dirty="0" err="1">
                <a:solidFill>
                  <a:schemeClr val="tx1"/>
                </a:solidFill>
              </a:rPr>
              <a:t>capitalises</a:t>
            </a:r>
            <a:r>
              <a:rPr lang="en-US" sz="2400" b="1" dirty="0">
                <a:solidFill>
                  <a:schemeClr val="tx1"/>
                </a:solidFill>
              </a:rPr>
              <a:t> on children and young people’s curiosity about our natural, physical world and universe though investigating, understanding, and explaining. They learn to generate and test ideas, gather evidence, make observations, carry out practical investigations, and communicate with others. </a:t>
            </a:r>
            <a:r>
              <a:rPr lang="en-US" sz="2400" dirty="0">
                <a:solidFill>
                  <a:schemeClr val="tx1"/>
                </a:solidFill>
              </a:rPr>
              <a:t>They also learn how through computer science, the horizons of what is possible can be extended beyond our current imagination. </a:t>
            </a:r>
            <a:endParaRPr lang="en-GB" sz="2400" dirty="0">
              <a:solidFill>
                <a:schemeClr val="tx1"/>
              </a:solidFill>
            </a:endParaRPr>
          </a:p>
        </p:txBody>
      </p:sp>
    </p:spTree>
    <p:extLst>
      <p:ext uri="{BB962C8B-B14F-4D97-AF65-F5344CB8AC3E}">
        <p14:creationId xmlns:p14="http://schemas.microsoft.com/office/powerpoint/2010/main" val="145493994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tx1"/>
                </a:solidFill>
              </a:rPr>
              <a:t/>
            </a:r>
            <a:br>
              <a:rPr lang="en-GB" b="1" dirty="0" smtClean="0">
                <a:solidFill>
                  <a:schemeClr val="tx1"/>
                </a:solidFill>
              </a:rPr>
            </a:br>
            <a:r>
              <a:rPr lang="en-GB" b="1" dirty="0">
                <a:solidFill>
                  <a:schemeClr val="tx1"/>
                </a:solidFill>
              </a:rPr>
              <a:t/>
            </a:r>
            <a:br>
              <a:rPr lang="en-GB" b="1" dirty="0">
                <a:solidFill>
                  <a:schemeClr val="tx1"/>
                </a:solidFill>
              </a:rPr>
            </a:br>
            <a:r>
              <a:rPr lang="en-GB" b="1" dirty="0">
                <a:solidFill>
                  <a:schemeClr val="tx1"/>
                </a:solidFill>
              </a:rPr>
              <a:t/>
            </a:r>
            <a:br>
              <a:rPr lang="en-GB" b="1" dirty="0">
                <a:solidFill>
                  <a:schemeClr val="tx1"/>
                </a:solidFill>
              </a:rPr>
            </a:br>
            <a:r>
              <a:rPr lang="en-GB" b="1" dirty="0" err="1">
                <a:solidFill>
                  <a:schemeClr val="tx1"/>
                </a:solidFill>
              </a:rPr>
              <a:t>Lakin</a:t>
            </a:r>
            <a:r>
              <a:rPr lang="en-GB" b="1" dirty="0">
                <a:solidFill>
                  <a:schemeClr val="tx1"/>
                </a:solidFill>
              </a:rPr>
              <a:t>, L. (2013) </a:t>
            </a:r>
            <a:r>
              <a:rPr lang="en-GB" b="1" i="1" dirty="0">
                <a:solidFill>
                  <a:schemeClr val="tx1"/>
                </a:solidFill>
              </a:rPr>
              <a:t>Developing Independent Learning in Science</a:t>
            </a:r>
            <a:r>
              <a:rPr lang="en-GB" b="1" dirty="0">
                <a:solidFill>
                  <a:schemeClr val="tx1"/>
                </a:solidFill>
              </a:rPr>
              <a:t>. Maidenhead: OU Press.</a:t>
            </a:r>
            <a:endParaRPr lang="en-GB" dirty="0"/>
          </a:p>
        </p:txBody>
      </p:sp>
      <p:sp>
        <p:nvSpPr>
          <p:cNvPr id="3" name="Content Placeholder 2"/>
          <p:cNvSpPr>
            <a:spLocks noGrp="1"/>
          </p:cNvSpPr>
          <p:nvPr>
            <p:ph idx="1"/>
          </p:nvPr>
        </p:nvSpPr>
        <p:spPr/>
        <p:txBody>
          <a:bodyPr>
            <a:normAutofit fontScale="77500" lnSpcReduction="20000"/>
          </a:bodyPr>
          <a:lstStyle/>
          <a:p>
            <a:endParaRPr lang="en-GB" sz="3200" dirty="0" smtClean="0"/>
          </a:p>
          <a:p>
            <a:r>
              <a:rPr lang="en-GB" sz="3200" dirty="0" smtClean="0"/>
              <a:t>“</a:t>
            </a:r>
            <a:r>
              <a:rPr lang="en-GB" sz="3200" dirty="0"/>
              <a:t>For the learning process to be productive </a:t>
            </a:r>
            <a:r>
              <a:rPr lang="en-GB" sz="3200" b="1" dirty="0"/>
              <a:t>the learner must first take ownership of the ideas</a:t>
            </a:r>
            <a:r>
              <a:rPr lang="en-GB" sz="3200" dirty="0"/>
              <a:t>. Until this happens the learner’s engagement remains superficial, and “deep learning”, the type that is sustained, which can be applied to new situations and developed further, remains beyond their grasp”. (</a:t>
            </a:r>
            <a:r>
              <a:rPr lang="en-GB" sz="3200" dirty="0" err="1"/>
              <a:t>Lakin</a:t>
            </a:r>
            <a:r>
              <a:rPr lang="en-GB" sz="3200" dirty="0"/>
              <a:t>, 2013)</a:t>
            </a:r>
          </a:p>
          <a:p>
            <a:r>
              <a:rPr lang="en-GB" sz="3200" b="1" dirty="0"/>
              <a:t>The inner drive and motivation comes from the learner – the information must have relevance and be accessible – most importantly the learner must want to learn it.</a:t>
            </a:r>
          </a:p>
          <a:p>
            <a:r>
              <a:rPr lang="en-GB" sz="3200" dirty="0"/>
              <a:t>“Without the motivation, the innermost drive, learning becomes a mundane, meaningless operation fit only for an objective driven assessment process”. </a:t>
            </a:r>
            <a:endParaRPr lang="en-GB" dirty="0"/>
          </a:p>
        </p:txBody>
      </p:sp>
    </p:spTree>
    <p:extLst>
      <p:ext uri="{BB962C8B-B14F-4D97-AF65-F5344CB8AC3E}">
        <p14:creationId xmlns:p14="http://schemas.microsoft.com/office/powerpoint/2010/main" val="131313320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Student experiences in school?</a:t>
            </a:r>
            <a:endParaRPr lang="en-GB" dirty="0"/>
          </a:p>
        </p:txBody>
      </p:sp>
      <p:sp>
        <p:nvSpPr>
          <p:cNvPr id="3" name="Content Placeholder 2"/>
          <p:cNvSpPr>
            <a:spLocks noGrp="1"/>
          </p:cNvSpPr>
          <p:nvPr>
            <p:ph idx="1"/>
          </p:nvPr>
        </p:nvSpPr>
        <p:spPr/>
        <p:txBody>
          <a:bodyPr/>
          <a:lstStyle/>
          <a:p>
            <a:endParaRPr lang="en-GB" dirty="0" smtClean="0"/>
          </a:p>
          <a:p>
            <a:r>
              <a:rPr lang="en-GB" sz="3600" dirty="0" smtClean="0"/>
              <a:t>Group discussion to share:</a:t>
            </a:r>
          </a:p>
          <a:p>
            <a:r>
              <a:rPr lang="en-GB" sz="3600" dirty="0" smtClean="0"/>
              <a:t>How did you “hook” the pupils’ interest to encourage their talk about something that you wanted them to develop with you in science?</a:t>
            </a:r>
            <a:endParaRPr lang="en-GB" sz="3600" dirty="0"/>
          </a:p>
        </p:txBody>
      </p:sp>
    </p:spTree>
    <p:extLst>
      <p:ext uri="{BB962C8B-B14F-4D97-AF65-F5344CB8AC3E}">
        <p14:creationId xmlns:p14="http://schemas.microsoft.com/office/powerpoint/2010/main" val="350030966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Theories about children’s learning</a:t>
            </a:r>
            <a:endParaRPr lang="en-GB" dirty="0"/>
          </a:p>
        </p:txBody>
      </p:sp>
      <p:sp>
        <p:nvSpPr>
          <p:cNvPr id="3" name="Content Placeholder 2"/>
          <p:cNvSpPr>
            <a:spLocks noGrp="1"/>
          </p:cNvSpPr>
          <p:nvPr>
            <p:ph idx="1"/>
          </p:nvPr>
        </p:nvSpPr>
        <p:spPr/>
        <p:txBody>
          <a:bodyPr>
            <a:normAutofit/>
          </a:bodyPr>
          <a:lstStyle/>
          <a:p>
            <a:r>
              <a:rPr lang="en-GB" sz="2400" dirty="0" smtClean="0"/>
              <a:t>Piaget’s theories of development and how children construct understanding as they interact with the world – an early influence on primary education.</a:t>
            </a:r>
          </a:p>
          <a:p>
            <a:r>
              <a:rPr lang="en-GB" sz="2400" dirty="0" smtClean="0"/>
              <a:t>The importance of language and social interaction were subsequently acknowledged – Vygotsky being influential here.</a:t>
            </a:r>
          </a:p>
          <a:p>
            <a:r>
              <a:rPr lang="en-GB" sz="2400" dirty="0" smtClean="0"/>
              <a:t>Many developments in science education in the past 40 years have been influenced by constructivist and socio constructivist theories of learning.</a:t>
            </a:r>
          </a:p>
          <a:p>
            <a:r>
              <a:rPr lang="en-GB" sz="2400" dirty="0" smtClean="0"/>
              <a:t>Learning involves an active process in which each learner is involved in constructing meanings from physical experiences, dialogue or texts.</a:t>
            </a:r>
            <a:endParaRPr lang="en-GB" sz="2400" dirty="0"/>
          </a:p>
        </p:txBody>
      </p:sp>
    </p:spTree>
    <p:extLst>
      <p:ext uri="{BB962C8B-B14F-4D97-AF65-F5344CB8AC3E}">
        <p14:creationId xmlns:p14="http://schemas.microsoft.com/office/powerpoint/2010/main" val="380991700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ACTIVITY:</a:t>
            </a:r>
            <a:endParaRPr lang="en-GB" dirty="0"/>
          </a:p>
        </p:txBody>
      </p:sp>
      <p:sp>
        <p:nvSpPr>
          <p:cNvPr id="3" name="Content Placeholder 2"/>
          <p:cNvSpPr>
            <a:spLocks noGrp="1"/>
          </p:cNvSpPr>
          <p:nvPr>
            <p:ph idx="1"/>
          </p:nvPr>
        </p:nvSpPr>
        <p:spPr/>
        <p:txBody>
          <a:bodyPr/>
          <a:lstStyle/>
          <a:p>
            <a:endParaRPr lang="en-GB" b="1" dirty="0" smtClean="0"/>
          </a:p>
          <a:p>
            <a:r>
              <a:rPr lang="en-GB" sz="2800" b="1" dirty="0" smtClean="0"/>
              <a:t>Look </a:t>
            </a:r>
            <a:r>
              <a:rPr lang="en-GB" sz="2800" b="1" dirty="0"/>
              <a:t>at the following theories and approaches to teaching and learning. Their definitions have been mixed up. </a:t>
            </a:r>
            <a:r>
              <a:rPr lang="en-GB" sz="2800" b="1" dirty="0" smtClean="0"/>
              <a:t>Try to match </a:t>
            </a:r>
            <a:r>
              <a:rPr lang="en-GB" sz="2800" b="1" dirty="0"/>
              <a:t>the theory/ approach to its definition. (card sort)</a:t>
            </a:r>
            <a:endParaRPr lang="en-GB" sz="2800" dirty="0"/>
          </a:p>
          <a:p>
            <a:endParaRPr lang="en-GB" dirty="0"/>
          </a:p>
        </p:txBody>
      </p:sp>
    </p:spTree>
    <p:extLst>
      <p:ext uri="{BB962C8B-B14F-4D97-AF65-F5344CB8AC3E}">
        <p14:creationId xmlns:p14="http://schemas.microsoft.com/office/powerpoint/2010/main" val="34384071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Reflection</a:t>
            </a:r>
            <a:endParaRPr lang="en-GB" dirty="0"/>
          </a:p>
        </p:txBody>
      </p:sp>
      <p:sp>
        <p:nvSpPr>
          <p:cNvPr id="3" name="Content Placeholder 2"/>
          <p:cNvSpPr>
            <a:spLocks noGrp="1"/>
          </p:cNvSpPr>
          <p:nvPr>
            <p:ph idx="1"/>
          </p:nvPr>
        </p:nvSpPr>
        <p:spPr/>
        <p:txBody>
          <a:bodyPr>
            <a:normAutofit/>
          </a:bodyPr>
          <a:lstStyle/>
          <a:p>
            <a:r>
              <a:rPr lang="en-GB" sz="2400" dirty="0"/>
              <a:t>This activity shows that there are many approaches to learning and teaching and also that there is no one definitive way to learn or teach</a:t>
            </a:r>
            <a:r>
              <a:rPr lang="en-GB" sz="2400" dirty="0" smtClean="0"/>
              <a:t>.</a:t>
            </a:r>
            <a:endParaRPr lang="en-GB" sz="2400" dirty="0"/>
          </a:p>
          <a:p>
            <a:r>
              <a:rPr lang="en-GB" sz="2400" dirty="0"/>
              <a:t>However, for the last 30 years, pedagogic constructivism has assumed the status of a “super theory”, arguably underpinning the way science education is taught in schools.</a:t>
            </a:r>
          </a:p>
          <a:p>
            <a:r>
              <a:rPr lang="en-GB" sz="2400" dirty="0"/>
              <a:t>This approach encourages the use of “active learning” strategies and relies on expert </a:t>
            </a:r>
            <a:r>
              <a:rPr lang="en-GB" sz="2400" dirty="0" smtClean="0"/>
              <a:t>scaffolding.</a:t>
            </a:r>
            <a:endParaRPr lang="en-GB" sz="2400" dirty="0"/>
          </a:p>
        </p:txBody>
      </p:sp>
    </p:spTree>
    <p:extLst>
      <p:ext uri="{BB962C8B-B14F-4D97-AF65-F5344CB8AC3E}">
        <p14:creationId xmlns:p14="http://schemas.microsoft.com/office/powerpoint/2010/main" val="119937630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ACTIVE </a:t>
            </a:r>
            <a:r>
              <a:rPr lang="en-GB" dirty="0"/>
              <a:t>LEARNING</a:t>
            </a:r>
            <a:br>
              <a:rPr lang="en-GB" dirty="0"/>
            </a:br>
            <a:endParaRPr lang="en-GB" dirty="0"/>
          </a:p>
        </p:txBody>
      </p:sp>
      <p:sp>
        <p:nvSpPr>
          <p:cNvPr id="3" name="Content Placeholder 2"/>
          <p:cNvSpPr>
            <a:spLocks noGrp="1"/>
          </p:cNvSpPr>
          <p:nvPr>
            <p:ph idx="1"/>
          </p:nvPr>
        </p:nvSpPr>
        <p:spPr/>
        <p:txBody>
          <a:bodyPr>
            <a:normAutofit fontScale="85000" lnSpcReduction="20000"/>
          </a:bodyPr>
          <a:lstStyle/>
          <a:p>
            <a:r>
              <a:rPr lang="en-GB" b="1" dirty="0"/>
              <a:t> </a:t>
            </a:r>
            <a:r>
              <a:rPr lang="en-GB" sz="3200" dirty="0" smtClean="0"/>
              <a:t>Activities </a:t>
            </a:r>
            <a:r>
              <a:rPr lang="en-GB" sz="3200" dirty="0"/>
              <a:t>and techniques that encourage the learner </a:t>
            </a:r>
            <a:r>
              <a:rPr lang="en-GB" sz="3200" dirty="0" smtClean="0"/>
              <a:t>to </a:t>
            </a:r>
            <a:r>
              <a:rPr lang="en-GB" sz="3200" dirty="0"/>
              <a:t>assess evidence, negotiate, make decisions, solve problems, and work independently and in groups and learn from each </a:t>
            </a:r>
            <a:r>
              <a:rPr lang="en-GB" sz="3200" dirty="0" smtClean="0"/>
              <a:t>other.</a:t>
            </a:r>
          </a:p>
          <a:p>
            <a:pPr>
              <a:buFont typeface="Wingdings" panose="05000000000000000000" pitchFamily="2" charset="2"/>
              <a:buChar char="§"/>
            </a:pPr>
            <a:r>
              <a:rPr lang="en-GB" sz="3200" dirty="0"/>
              <a:t> Based on the principles of “assessment for learning”</a:t>
            </a:r>
          </a:p>
          <a:p>
            <a:pPr>
              <a:buFont typeface="Wingdings" panose="05000000000000000000" pitchFamily="2" charset="2"/>
              <a:buChar char="§"/>
            </a:pPr>
            <a:r>
              <a:rPr lang="en-GB" sz="3200" dirty="0"/>
              <a:t> Encourage expression of ideas</a:t>
            </a:r>
          </a:p>
          <a:p>
            <a:pPr>
              <a:buFont typeface="Wingdings" panose="05000000000000000000" pitchFamily="2" charset="2"/>
              <a:buChar char="§"/>
            </a:pPr>
            <a:r>
              <a:rPr lang="en-GB" sz="3200" dirty="0"/>
              <a:t> Encourage peer and self assessment</a:t>
            </a:r>
          </a:p>
          <a:p>
            <a:pPr>
              <a:buFont typeface="Wingdings" panose="05000000000000000000" pitchFamily="2" charset="2"/>
              <a:buChar char="§"/>
            </a:pPr>
            <a:r>
              <a:rPr lang="en-GB" sz="3200" dirty="0"/>
              <a:t> Encourage collaborative learning</a:t>
            </a:r>
          </a:p>
          <a:p>
            <a:pPr>
              <a:buFont typeface="Wingdings" panose="05000000000000000000" pitchFamily="2" charset="2"/>
              <a:buChar char="§"/>
            </a:pPr>
            <a:r>
              <a:rPr lang="en-GB" sz="3200" dirty="0"/>
              <a:t> Encourage open questioning</a:t>
            </a:r>
          </a:p>
          <a:p>
            <a:pPr>
              <a:buFont typeface="Wingdings" panose="05000000000000000000" pitchFamily="2" charset="2"/>
              <a:buChar char="§"/>
            </a:pPr>
            <a:r>
              <a:rPr lang="en-GB" sz="3200" dirty="0"/>
              <a:t> Encourage personalised learning</a:t>
            </a:r>
          </a:p>
          <a:p>
            <a:endParaRPr lang="en-GB" sz="3200" dirty="0" smtClean="0"/>
          </a:p>
        </p:txBody>
      </p:sp>
    </p:spTree>
    <p:extLst>
      <p:ext uri="{BB962C8B-B14F-4D97-AF65-F5344CB8AC3E}">
        <p14:creationId xmlns:p14="http://schemas.microsoft.com/office/powerpoint/2010/main" val="241445011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solidFill>
                  <a:schemeClr val="tx1"/>
                </a:solidFill>
              </a:rPr>
              <a:t>Embed active learning opportunities into plan, develop, reflect cycle of enquiry:</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99722381"/>
              </p:ext>
            </p:extLst>
          </p:nvPr>
        </p:nvGraphicFramePr>
        <p:xfrm>
          <a:off x="1097280" y="2064703"/>
          <a:ext cx="10058400" cy="3566160"/>
        </p:xfrm>
        <a:graphic>
          <a:graphicData uri="http://schemas.openxmlformats.org/drawingml/2006/table">
            <a:tbl>
              <a:tblPr firstRow="1" bandRow="1">
                <a:tableStyleId>{5C22544A-7EE6-4342-B048-85BDC9FD1C3A}</a:tableStyleId>
              </a:tblPr>
              <a:tblGrid>
                <a:gridCol w="5029200">
                  <a:extLst>
                    <a:ext uri="{9D8B030D-6E8A-4147-A177-3AD203B41FA5}">
                      <a16:colId xmlns="" xmlns:a16="http://schemas.microsoft.com/office/drawing/2014/main" val="20000"/>
                    </a:ext>
                  </a:extLst>
                </a:gridCol>
                <a:gridCol w="5029200">
                  <a:extLst>
                    <a:ext uri="{9D8B030D-6E8A-4147-A177-3AD203B41FA5}">
                      <a16:colId xmlns="" xmlns:a16="http://schemas.microsoft.com/office/drawing/2014/main" val="20001"/>
                    </a:ext>
                  </a:extLst>
                </a:gridCol>
              </a:tblGrid>
              <a:tr h="354083">
                <a:tc>
                  <a:txBody>
                    <a:bodyPr/>
                    <a:lstStyle/>
                    <a:p>
                      <a:r>
                        <a:rPr lang="en-GB" dirty="0" smtClean="0"/>
                        <a:t>Exploring</a:t>
                      </a:r>
                      <a:endParaRPr lang="en-GB" dirty="0"/>
                    </a:p>
                  </a:txBody>
                  <a:tcPr/>
                </a:tc>
                <a:tc>
                  <a:txBody>
                    <a:bodyPr/>
                    <a:lstStyle/>
                    <a:p>
                      <a:r>
                        <a:rPr lang="en-GB" dirty="0" smtClean="0"/>
                        <a:t>Children explore a question, statement</a:t>
                      </a:r>
                      <a:r>
                        <a:rPr lang="en-GB" smtClean="0"/>
                        <a:t>, problem, idea, </a:t>
                      </a:r>
                      <a:r>
                        <a:rPr lang="en-GB" dirty="0" smtClean="0"/>
                        <a:t>artefact, living thing or event as a starting point</a:t>
                      </a:r>
                      <a:endParaRPr lang="en-GB" dirty="0"/>
                    </a:p>
                  </a:txBody>
                  <a:tcPr/>
                </a:tc>
                <a:extLst>
                  <a:ext uri="{0D108BD9-81ED-4DB2-BD59-A6C34878D82A}">
                    <a16:rowId xmlns="" xmlns:a16="http://schemas.microsoft.com/office/drawing/2014/main" val="10000"/>
                  </a:ext>
                </a:extLst>
              </a:tr>
              <a:tr h="354083">
                <a:tc>
                  <a:txBody>
                    <a:bodyPr/>
                    <a:lstStyle/>
                    <a:p>
                      <a:r>
                        <a:rPr lang="en-GB" dirty="0" smtClean="0"/>
                        <a:t>Collecting and analysing evidence</a:t>
                      </a:r>
                      <a:endParaRPr lang="en-GB" dirty="0"/>
                    </a:p>
                  </a:txBody>
                  <a:tcPr/>
                </a:tc>
                <a:tc>
                  <a:txBody>
                    <a:bodyPr/>
                    <a:lstStyle/>
                    <a:p>
                      <a:r>
                        <a:rPr lang="en-GB" dirty="0" smtClean="0"/>
                        <a:t>Children Observe over time; look for patterns; identify and classify; research using secondary sources or carry out a fair test, and record and analyse their findings.</a:t>
                      </a:r>
                      <a:endParaRPr lang="en-GB" dirty="0"/>
                    </a:p>
                  </a:txBody>
                  <a:tcPr/>
                </a:tc>
                <a:extLst>
                  <a:ext uri="{0D108BD9-81ED-4DB2-BD59-A6C34878D82A}">
                    <a16:rowId xmlns="" xmlns:a16="http://schemas.microsoft.com/office/drawing/2014/main" val="10001"/>
                  </a:ext>
                </a:extLst>
              </a:tr>
              <a:tr h="354083">
                <a:tc>
                  <a:txBody>
                    <a:bodyPr/>
                    <a:lstStyle/>
                    <a:p>
                      <a:r>
                        <a:rPr lang="en-GB" dirty="0" smtClean="0"/>
                        <a:t>Reaching a suitable and satisfying outcome</a:t>
                      </a:r>
                      <a:endParaRPr lang="en-GB" dirty="0"/>
                    </a:p>
                  </a:txBody>
                  <a:tcPr/>
                </a:tc>
                <a:tc>
                  <a:txBody>
                    <a:bodyPr/>
                    <a:lstStyle/>
                    <a:p>
                      <a:r>
                        <a:rPr lang="en-GB" dirty="0" smtClean="0"/>
                        <a:t>Children solve a problem, answer a question, develop an explanation, make and evaluate an artefact or system, provide evidence to justify why the outcome is appropriate, or raise more questions to investigate</a:t>
                      </a:r>
                      <a:endParaRPr lang="en-GB" dirty="0"/>
                    </a:p>
                  </a:txBody>
                  <a:tcPr/>
                </a:tc>
                <a:extLst>
                  <a:ext uri="{0D108BD9-81ED-4DB2-BD59-A6C34878D82A}">
                    <a16:rowId xmlns="" xmlns:a16="http://schemas.microsoft.com/office/drawing/2014/main" val="10002"/>
                  </a:ext>
                </a:extLst>
              </a:tr>
            </a:tbl>
          </a:graphicData>
        </a:graphic>
      </p:graphicFrame>
    </p:spTree>
    <p:extLst>
      <p:ext uri="{BB962C8B-B14F-4D97-AF65-F5344CB8AC3E}">
        <p14:creationId xmlns:p14="http://schemas.microsoft.com/office/powerpoint/2010/main" val="156951352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838759"/>
          </a:xfrm>
        </p:spPr>
        <p:txBody>
          <a:bodyPr>
            <a:normAutofit fontScale="90000"/>
          </a:bodyPr>
          <a:lstStyle/>
          <a:p>
            <a:r>
              <a:rPr lang="en-GB" dirty="0" smtClean="0"/>
              <a:t/>
            </a:r>
            <a:br>
              <a:rPr lang="en-GB" dirty="0" smtClean="0"/>
            </a:br>
            <a:r>
              <a:rPr lang="en-GB" dirty="0" smtClean="0"/>
              <a:t/>
            </a:r>
            <a:br>
              <a:rPr lang="en-GB" dirty="0" smtClean="0"/>
            </a:br>
            <a:r>
              <a:rPr lang="en-GB" dirty="0"/>
              <a:t/>
            </a:r>
            <a:br>
              <a:rPr lang="en-GB" dirty="0"/>
            </a:br>
            <a:r>
              <a:rPr lang="en-GB" dirty="0" smtClean="0"/>
              <a:t>SCAFFOLDING requires subject knowledge confidence</a:t>
            </a: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en-GB" sz="2800" dirty="0"/>
              <a:t>The teacher’s role in developing new concepts aligns with providing opportunities through activities, problems and models to stimulate interaction and develop appropriate experiences.</a:t>
            </a:r>
          </a:p>
          <a:p>
            <a:r>
              <a:rPr lang="en-GB" sz="2800" dirty="0"/>
              <a:t>We use language and other stimuli to assist pupils to construct solutions to problems posed.</a:t>
            </a:r>
          </a:p>
          <a:p>
            <a:r>
              <a:rPr lang="en-GB" sz="2800" dirty="0"/>
              <a:t>The long term goal is to enable them to do this unaided.</a:t>
            </a:r>
          </a:p>
          <a:p>
            <a:r>
              <a:rPr lang="en-GB" sz="2800" dirty="0"/>
              <a:t>The degree of support should vary according to the needs of the </a:t>
            </a:r>
            <a:r>
              <a:rPr lang="en-GB" sz="2800" dirty="0" smtClean="0"/>
              <a:t>learner.</a:t>
            </a:r>
          </a:p>
          <a:p>
            <a:endParaRPr lang="en-GB" sz="2800" dirty="0"/>
          </a:p>
          <a:p>
            <a:endParaRPr lang="en-GB" dirty="0"/>
          </a:p>
        </p:txBody>
      </p:sp>
    </p:spTree>
    <p:extLst>
      <p:ext uri="{BB962C8B-B14F-4D97-AF65-F5344CB8AC3E}">
        <p14:creationId xmlns:p14="http://schemas.microsoft.com/office/powerpoint/2010/main" val="236825327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Thinking about independent learning</a:t>
            </a:r>
            <a:endParaRPr lang="en-GB" dirty="0"/>
          </a:p>
        </p:txBody>
      </p:sp>
      <p:sp>
        <p:nvSpPr>
          <p:cNvPr id="3" name="Content Placeholder 2"/>
          <p:cNvSpPr>
            <a:spLocks noGrp="1"/>
          </p:cNvSpPr>
          <p:nvPr>
            <p:ph idx="1"/>
          </p:nvPr>
        </p:nvSpPr>
        <p:spPr/>
        <p:txBody>
          <a:bodyPr/>
          <a:lstStyle/>
          <a:p>
            <a:pPr lvl="0"/>
            <a:endParaRPr lang="en-GB" b="1" dirty="0" smtClean="0"/>
          </a:p>
          <a:p>
            <a:pPr lvl="0"/>
            <a:r>
              <a:rPr lang="en-GB" b="1" dirty="0" smtClean="0"/>
              <a:t>What have you liked best about learning?</a:t>
            </a:r>
          </a:p>
          <a:p>
            <a:pPr lvl="0"/>
            <a:r>
              <a:rPr lang="en-GB" b="1" dirty="0" smtClean="0"/>
              <a:t>How do you learn best?</a:t>
            </a:r>
            <a:endParaRPr lang="en-GB" dirty="0"/>
          </a:p>
          <a:p>
            <a:pPr lvl="0"/>
            <a:r>
              <a:rPr lang="en-GB" b="1" dirty="0"/>
              <a:t>What do you do and what factors influence your learning process</a:t>
            </a:r>
            <a:r>
              <a:rPr lang="en-GB" b="1" dirty="0" smtClean="0"/>
              <a:t>?</a:t>
            </a:r>
          </a:p>
          <a:p>
            <a:pPr lvl="0"/>
            <a:r>
              <a:rPr lang="en-GB" b="1" dirty="0" smtClean="0"/>
              <a:t>How can you use this to influence your teaching?</a:t>
            </a:r>
          </a:p>
          <a:p>
            <a:pPr lvl="0"/>
            <a:endParaRPr lang="en-GB" b="1" dirty="0"/>
          </a:p>
          <a:p>
            <a:pPr lvl="0"/>
            <a:endParaRPr lang="en-GB" b="1" dirty="0" smtClean="0"/>
          </a:p>
          <a:p>
            <a:pPr lvl="0"/>
            <a:r>
              <a:rPr lang="en-GB" b="1" i="1" dirty="0" smtClean="0"/>
              <a:t>Handout: Teacher’s views &amp; advantages of Independent learning (</a:t>
            </a:r>
            <a:r>
              <a:rPr lang="en-GB" b="1" i="1" dirty="0" err="1" smtClean="0"/>
              <a:t>Lakin</a:t>
            </a:r>
            <a:r>
              <a:rPr lang="en-GB" b="1" i="1" dirty="0" smtClean="0"/>
              <a:t>, 2013)</a:t>
            </a:r>
            <a:endParaRPr lang="en-GB" i="1" dirty="0"/>
          </a:p>
          <a:p>
            <a:endParaRPr lang="en-GB" dirty="0"/>
          </a:p>
        </p:txBody>
      </p:sp>
    </p:spTree>
    <p:extLst>
      <p:ext uri="{BB962C8B-B14F-4D97-AF65-F5344CB8AC3E}">
        <p14:creationId xmlns:p14="http://schemas.microsoft.com/office/powerpoint/2010/main" val="426798487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1"/>
                </a:solidFill>
              </a:rPr>
              <a:t>Some examples of active learning tools</a:t>
            </a:r>
            <a:endParaRPr lang="en-GB" dirty="0">
              <a:solidFill>
                <a:schemeClr val="tx1"/>
              </a:solidFill>
            </a:endParaRPr>
          </a:p>
        </p:txBody>
      </p:sp>
      <p:sp>
        <p:nvSpPr>
          <p:cNvPr id="3" name="Content Placeholder 2"/>
          <p:cNvSpPr>
            <a:spLocks noGrp="1"/>
          </p:cNvSpPr>
          <p:nvPr>
            <p:ph idx="1"/>
          </p:nvPr>
        </p:nvSpPr>
        <p:spPr/>
        <p:txBody>
          <a:bodyPr/>
          <a:lstStyle/>
          <a:p>
            <a:r>
              <a:rPr lang="en-GB" sz="3200" dirty="0" smtClean="0"/>
              <a:t>GROUP ACTIVITY:</a:t>
            </a:r>
          </a:p>
          <a:p>
            <a:r>
              <a:rPr lang="en-GB" sz="3200" dirty="0" smtClean="0"/>
              <a:t>Look at some of the examples. How can they help to encourage thinking and independence in learning?</a:t>
            </a:r>
          </a:p>
          <a:p>
            <a:endParaRPr lang="en-GB" sz="3200" dirty="0"/>
          </a:p>
          <a:p>
            <a:r>
              <a:rPr lang="en-GB" sz="3200" dirty="0" smtClean="0"/>
              <a:t>Reference: Naylor S., Keogh B., Goldsworthy A. (2004) “Active Assessment”. </a:t>
            </a:r>
            <a:r>
              <a:rPr lang="en-GB" sz="3200" dirty="0" err="1" smtClean="0"/>
              <a:t>Sandbach</a:t>
            </a:r>
            <a:r>
              <a:rPr lang="en-GB" sz="3200" dirty="0" smtClean="0"/>
              <a:t>. MHE.</a:t>
            </a:r>
          </a:p>
          <a:p>
            <a:endParaRPr lang="en-GB" dirty="0" smtClean="0"/>
          </a:p>
        </p:txBody>
      </p:sp>
    </p:spTree>
    <p:extLst>
      <p:ext uri="{BB962C8B-B14F-4D97-AF65-F5344CB8AC3E}">
        <p14:creationId xmlns:p14="http://schemas.microsoft.com/office/powerpoint/2010/main" val="375756987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tx1"/>
                </a:solidFill>
              </a:rPr>
              <a:t>KWHLAQ</a:t>
            </a:r>
            <a:endParaRPr lang="en-GB" sz="3200" dirty="0">
              <a:solidFill>
                <a:schemeClr val="tx1"/>
              </a:solidFill>
            </a:endParaRPr>
          </a:p>
        </p:txBody>
      </p:sp>
      <p:sp>
        <p:nvSpPr>
          <p:cNvPr id="3" name="Content Placeholder 2"/>
          <p:cNvSpPr>
            <a:spLocks noGrp="1"/>
          </p:cNvSpPr>
          <p:nvPr>
            <p:ph idx="1"/>
          </p:nvPr>
        </p:nvSpPr>
        <p:spPr>
          <a:xfrm>
            <a:off x="1097279" y="1845734"/>
            <a:ext cx="10526449" cy="4338090"/>
          </a:xfrm>
        </p:spPr>
        <p:txBody>
          <a:bodyPr>
            <a:normAutofit lnSpcReduction="10000"/>
          </a:bodyPr>
          <a:lstStyle/>
          <a:p>
            <a:pPr>
              <a:buFont typeface="Wingdings" panose="05000000000000000000" pitchFamily="2" charset="2"/>
              <a:buChar char="§"/>
            </a:pPr>
            <a:r>
              <a:rPr lang="en-GB" dirty="0">
                <a:solidFill>
                  <a:srgbClr val="FF0000"/>
                </a:solidFill>
              </a:rPr>
              <a:t> </a:t>
            </a:r>
            <a:r>
              <a:rPr lang="en-GB" b="1" dirty="0">
                <a:solidFill>
                  <a:schemeClr val="tx1"/>
                </a:solidFill>
              </a:rPr>
              <a:t>K </a:t>
            </a:r>
            <a:r>
              <a:rPr lang="en-GB" dirty="0">
                <a:solidFill>
                  <a:schemeClr val="tx1"/>
                </a:solidFill>
              </a:rPr>
              <a:t>What do we think we already </a:t>
            </a:r>
            <a:r>
              <a:rPr lang="en-GB" b="1" dirty="0">
                <a:solidFill>
                  <a:schemeClr val="tx1"/>
                </a:solidFill>
              </a:rPr>
              <a:t>know</a:t>
            </a:r>
            <a:r>
              <a:rPr lang="en-GB" dirty="0">
                <a:solidFill>
                  <a:schemeClr val="tx1"/>
                </a:solidFill>
              </a:rPr>
              <a:t> about the subject</a:t>
            </a:r>
            <a:r>
              <a:rPr lang="en-GB" dirty="0" smtClean="0">
                <a:solidFill>
                  <a:schemeClr val="tx1"/>
                </a:solidFill>
              </a:rPr>
              <a:t>? </a:t>
            </a:r>
            <a:r>
              <a:rPr lang="en-GB" dirty="0" smtClean="0">
                <a:solidFill>
                  <a:schemeClr val="bg2">
                    <a:lumMod val="50000"/>
                  </a:schemeClr>
                </a:solidFill>
              </a:rPr>
              <a:t>(Beth y </a:t>
            </a:r>
            <a:r>
              <a:rPr lang="en-GB" dirty="0" err="1" smtClean="0">
                <a:solidFill>
                  <a:schemeClr val="bg2">
                    <a:lumMod val="50000"/>
                  </a:schemeClr>
                </a:solidFill>
              </a:rPr>
              <a:t>tybiwn</a:t>
            </a:r>
            <a:r>
              <a:rPr lang="en-GB" dirty="0" smtClean="0">
                <a:solidFill>
                  <a:schemeClr val="bg2">
                    <a:lumMod val="50000"/>
                  </a:schemeClr>
                </a:solidFill>
              </a:rPr>
              <a:t> y </a:t>
            </a:r>
            <a:r>
              <a:rPr lang="en-GB" dirty="0" err="1" smtClean="0">
                <a:solidFill>
                  <a:schemeClr val="bg2">
                    <a:lumMod val="50000"/>
                  </a:schemeClr>
                </a:solidFill>
              </a:rPr>
              <a:t>gwyddwn</a:t>
            </a:r>
            <a:r>
              <a:rPr lang="en-GB" dirty="0" smtClean="0">
                <a:solidFill>
                  <a:schemeClr val="bg2">
                    <a:lumMod val="50000"/>
                  </a:schemeClr>
                </a:solidFill>
              </a:rPr>
              <a:t> am y </a:t>
            </a:r>
            <a:r>
              <a:rPr lang="en-GB" dirty="0" err="1" smtClean="0">
                <a:solidFill>
                  <a:schemeClr val="bg2">
                    <a:lumMod val="50000"/>
                  </a:schemeClr>
                </a:solidFill>
              </a:rPr>
              <a:t>pwnc</a:t>
            </a:r>
            <a:r>
              <a:rPr lang="en-GB" dirty="0" smtClean="0">
                <a:solidFill>
                  <a:schemeClr val="bg2">
                    <a:lumMod val="50000"/>
                  </a:schemeClr>
                </a:solidFill>
              </a:rPr>
              <a:t> </a:t>
            </a:r>
            <a:r>
              <a:rPr lang="en-GB" dirty="0" err="1" smtClean="0">
                <a:solidFill>
                  <a:schemeClr val="bg2">
                    <a:lumMod val="50000"/>
                  </a:schemeClr>
                </a:solidFill>
              </a:rPr>
              <a:t>yn</a:t>
            </a:r>
            <a:r>
              <a:rPr lang="en-GB" dirty="0" smtClean="0">
                <a:solidFill>
                  <a:schemeClr val="bg2">
                    <a:lumMod val="50000"/>
                  </a:schemeClr>
                </a:solidFill>
              </a:rPr>
              <a:t> </a:t>
            </a:r>
            <a:r>
              <a:rPr lang="en-GB" dirty="0" err="1" smtClean="0">
                <a:solidFill>
                  <a:schemeClr val="bg2">
                    <a:lumMod val="50000"/>
                  </a:schemeClr>
                </a:solidFill>
              </a:rPr>
              <a:t>barod</a:t>
            </a:r>
            <a:r>
              <a:rPr lang="en-GB" dirty="0" smtClean="0">
                <a:solidFill>
                  <a:schemeClr val="bg2">
                    <a:lumMod val="50000"/>
                  </a:schemeClr>
                </a:solidFill>
              </a:rPr>
              <a:t>?) </a:t>
            </a:r>
            <a:endParaRPr lang="en-GB" dirty="0">
              <a:solidFill>
                <a:schemeClr val="bg2">
                  <a:lumMod val="50000"/>
                </a:schemeClr>
              </a:solidFill>
            </a:endParaRPr>
          </a:p>
          <a:p>
            <a:pPr>
              <a:buFont typeface="Wingdings" panose="05000000000000000000" pitchFamily="2" charset="2"/>
              <a:buChar char="§"/>
            </a:pPr>
            <a:r>
              <a:rPr lang="en-GB" b="1" dirty="0">
                <a:solidFill>
                  <a:schemeClr val="tx1"/>
                </a:solidFill>
              </a:rPr>
              <a:t> W</a:t>
            </a:r>
            <a:r>
              <a:rPr lang="en-GB" dirty="0">
                <a:solidFill>
                  <a:schemeClr val="tx1"/>
                </a:solidFill>
              </a:rPr>
              <a:t> What </a:t>
            </a:r>
            <a:r>
              <a:rPr lang="en-GB" dirty="0" smtClean="0">
                <a:solidFill>
                  <a:schemeClr val="tx1"/>
                </a:solidFill>
              </a:rPr>
              <a:t>do </a:t>
            </a:r>
            <a:r>
              <a:rPr lang="en-GB" dirty="0">
                <a:solidFill>
                  <a:schemeClr val="tx1"/>
                </a:solidFill>
              </a:rPr>
              <a:t>we </a:t>
            </a:r>
            <a:r>
              <a:rPr lang="en-GB" b="1" dirty="0" smtClean="0">
                <a:solidFill>
                  <a:schemeClr val="tx1"/>
                </a:solidFill>
              </a:rPr>
              <a:t>Want/Need </a:t>
            </a:r>
            <a:r>
              <a:rPr lang="en-GB" dirty="0">
                <a:solidFill>
                  <a:schemeClr val="tx1"/>
                </a:solidFill>
              </a:rPr>
              <a:t>to find out about it</a:t>
            </a:r>
            <a:r>
              <a:rPr lang="en-GB" dirty="0" smtClean="0">
                <a:solidFill>
                  <a:schemeClr val="tx1"/>
                </a:solidFill>
              </a:rPr>
              <a:t>? </a:t>
            </a:r>
            <a:r>
              <a:rPr lang="en-GB" dirty="0" smtClean="0">
                <a:solidFill>
                  <a:schemeClr val="bg2">
                    <a:lumMod val="50000"/>
                  </a:schemeClr>
                </a:solidFill>
              </a:rPr>
              <a:t>(Beth </a:t>
            </a:r>
            <a:r>
              <a:rPr lang="en-GB" dirty="0" err="1" smtClean="0">
                <a:solidFill>
                  <a:schemeClr val="bg2">
                    <a:lumMod val="50000"/>
                  </a:schemeClr>
                </a:solidFill>
              </a:rPr>
              <a:t>ydym</a:t>
            </a:r>
            <a:r>
              <a:rPr lang="en-GB" dirty="0" smtClean="0">
                <a:solidFill>
                  <a:schemeClr val="bg2">
                    <a:lumMod val="50000"/>
                  </a:schemeClr>
                </a:solidFill>
              </a:rPr>
              <a:t> </a:t>
            </a:r>
            <a:r>
              <a:rPr lang="en-GB" dirty="0" err="1" smtClean="0">
                <a:solidFill>
                  <a:schemeClr val="bg2">
                    <a:lumMod val="50000"/>
                  </a:schemeClr>
                </a:solidFill>
              </a:rPr>
              <a:t>ni</a:t>
            </a:r>
            <a:r>
              <a:rPr lang="en-GB" dirty="0" smtClean="0">
                <a:solidFill>
                  <a:schemeClr val="bg2">
                    <a:lumMod val="50000"/>
                  </a:schemeClr>
                </a:solidFill>
              </a:rPr>
              <a:t> am/</a:t>
            </a:r>
            <a:r>
              <a:rPr lang="en-GB" dirty="0" err="1" smtClean="0">
                <a:solidFill>
                  <a:schemeClr val="bg2">
                    <a:lumMod val="50000"/>
                  </a:schemeClr>
                </a:solidFill>
              </a:rPr>
              <a:t>angen</a:t>
            </a:r>
            <a:r>
              <a:rPr lang="en-GB" dirty="0" smtClean="0">
                <a:solidFill>
                  <a:schemeClr val="bg2">
                    <a:lumMod val="50000"/>
                  </a:schemeClr>
                </a:solidFill>
              </a:rPr>
              <a:t> </a:t>
            </a:r>
            <a:r>
              <a:rPr lang="en-GB" dirty="0" err="1" smtClean="0">
                <a:solidFill>
                  <a:schemeClr val="bg2">
                    <a:lumMod val="50000"/>
                  </a:schemeClr>
                </a:solidFill>
              </a:rPr>
              <a:t>darganfod</a:t>
            </a:r>
            <a:r>
              <a:rPr lang="en-GB" dirty="0" smtClean="0">
                <a:solidFill>
                  <a:schemeClr val="bg2">
                    <a:lumMod val="50000"/>
                  </a:schemeClr>
                </a:solidFill>
              </a:rPr>
              <a:t> </a:t>
            </a:r>
            <a:r>
              <a:rPr lang="en-GB" dirty="0" err="1" smtClean="0">
                <a:solidFill>
                  <a:schemeClr val="bg2">
                    <a:lumMod val="50000"/>
                  </a:schemeClr>
                </a:solidFill>
              </a:rPr>
              <a:t>amdano</a:t>
            </a:r>
            <a:r>
              <a:rPr lang="en-GB" dirty="0" smtClean="0">
                <a:solidFill>
                  <a:schemeClr val="bg2">
                    <a:lumMod val="50000"/>
                  </a:schemeClr>
                </a:solidFill>
              </a:rPr>
              <a:t>?)</a:t>
            </a:r>
            <a:endParaRPr lang="en-GB" dirty="0">
              <a:solidFill>
                <a:schemeClr val="bg2">
                  <a:lumMod val="50000"/>
                </a:schemeClr>
              </a:solidFill>
            </a:endParaRPr>
          </a:p>
          <a:p>
            <a:pPr>
              <a:buFont typeface="Wingdings" panose="05000000000000000000" pitchFamily="2" charset="2"/>
              <a:buChar char="§"/>
            </a:pPr>
            <a:r>
              <a:rPr lang="en-GB" b="1" dirty="0">
                <a:solidFill>
                  <a:schemeClr val="tx1"/>
                </a:solidFill>
              </a:rPr>
              <a:t> H How</a:t>
            </a:r>
            <a:r>
              <a:rPr lang="en-GB" dirty="0">
                <a:solidFill>
                  <a:schemeClr val="tx1"/>
                </a:solidFill>
              </a:rPr>
              <a:t> and where will we search for answers? How will we organise our investigations? (e.g. Time, access to resources, and reporting</a:t>
            </a:r>
            <a:r>
              <a:rPr lang="en-GB" dirty="0" smtClean="0">
                <a:solidFill>
                  <a:schemeClr val="tx1"/>
                </a:solidFill>
              </a:rPr>
              <a:t>?) </a:t>
            </a:r>
            <a:r>
              <a:rPr lang="en-GB" dirty="0" smtClean="0">
                <a:solidFill>
                  <a:schemeClr val="bg2">
                    <a:lumMod val="50000"/>
                  </a:schemeClr>
                </a:solidFill>
              </a:rPr>
              <a:t>(Sut a </a:t>
            </a:r>
            <a:r>
              <a:rPr lang="en-GB" dirty="0" err="1" smtClean="0">
                <a:solidFill>
                  <a:schemeClr val="bg2">
                    <a:lumMod val="50000"/>
                  </a:schemeClr>
                </a:solidFill>
              </a:rPr>
              <a:t>ble</a:t>
            </a:r>
            <a:r>
              <a:rPr lang="en-GB" dirty="0" smtClean="0">
                <a:solidFill>
                  <a:schemeClr val="bg2">
                    <a:lumMod val="50000"/>
                  </a:schemeClr>
                </a:solidFill>
              </a:rPr>
              <a:t> </a:t>
            </a:r>
            <a:r>
              <a:rPr lang="en-GB" dirty="0" err="1" smtClean="0">
                <a:solidFill>
                  <a:schemeClr val="bg2">
                    <a:lumMod val="50000"/>
                  </a:schemeClr>
                </a:solidFill>
              </a:rPr>
              <a:t>fyddwn</a:t>
            </a:r>
            <a:r>
              <a:rPr lang="en-GB" dirty="0" smtClean="0">
                <a:solidFill>
                  <a:schemeClr val="bg2">
                    <a:lumMod val="50000"/>
                  </a:schemeClr>
                </a:solidFill>
              </a:rPr>
              <a:t> </a:t>
            </a:r>
            <a:r>
              <a:rPr lang="en-GB" dirty="0" err="1" smtClean="0">
                <a:solidFill>
                  <a:schemeClr val="bg2">
                    <a:lumMod val="50000"/>
                  </a:schemeClr>
                </a:solidFill>
              </a:rPr>
              <a:t>ni’n</a:t>
            </a:r>
            <a:r>
              <a:rPr lang="en-GB" dirty="0" smtClean="0">
                <a:solidFill>
                  <a:schemeClr val="bg2">
                    <a:lumMod val="50000"/>
                  </a:schemeClr>
                </a:solidFill>
              </a:rPr>
              <a:t> </a:t>
            </a:r>
            <a:r>
              <a:rPr lang="en-GB" dirty="0" err="1" smtClean="0">
                <a:solidFill>
                  <a:schemeClr val="bg2">
                    <a:lumMod val="50000"/>
                  </a:schemeClr>
                </a:solidFill>
              </a:rPr>
              <a:t>chwilio</a:t>
            </a:r>
            <a:r>
              <a:rPr lang="en-GB" dirty="0" smtClean="0">
                <a:solidFill>
                  <a:schemeClr val="bg2">
                    <a:lumMod val="50000"/>
                  </a:schemeClr>
                </a:solidFill>
              </a:rPr>
              <a:t> am </a:t>
            </a:r>
            <a:r>
              <a:rPr lang="en-GB" dirty="0" err="1" smtClean="0">
                <a:solidFill>
                  <a:schemeClr val="bg2">
                    <a:lumMod val="50000"/>
                  </a:schemeClr>
                </a:solidFill>
              </a:rPr>
              <a:t>atebion</a:t>
            </a:r>
            <a:r>
              <a:rPr lang="en-GB" dirty="0" smtClean="0">
                <a:solidFill>
                  <a:schemeClr val="bg2">
                    <a:lumMod val="50000"/>
                  </a:schemeClr>
                </a:solidFill>
              </a:rPr>
              <a:t>? Sut y </a:t>
            </a:r>
            <a:r>
              <a:rPr lang="en-GB" dirty="0" err="1" smtClean="0">
                <a:solidFill>
                  <a:schemeClr val="bg2">
                    <a:lumMod val="50000"/>
                  </a:schemeClr>
                </a:solidFill>
              </a:rPr>
              <a:t>byddwn</a:t>
            </a:r>
            <a:r>
              <a:rPr lang="en-GB" dirty="0" smtClean="0">
                <a:solidFill>
                  <a:schemeClr val="bg2">
                    <a:lumMod val="50000"/>
                  </a:schemeClr>
                </a:solidFill>
              </a:rPr>
              <a:t> </a:t>
            </a:r>
            <a:r>
              <a:rPr lang="en-GB" dirty="0" err="1" smtClean="0">
                <a:solidFill>
                  <a:schemeClr val="bg2">
                    <a:lumMod val="50000"/>
                  </a:schemeClr>
                </a:solidFill>
              </a:rPr>
              <a:t>yn</a:t>
            </a:r>
            <a:r>
              <a:rPr lang="en-GB" dirty="0" smtClean="0">
                <a:solidFill>
                  <a:schemeClr val="bg2">
                    <a:lumMod val="50000"/>
                  </a:schemeClr>
                </a:solidFill>
              </a:rPr>
              <a:t> </a:t>
            </a:r>
            <a:r>
              <a:rPr lang="en-GB" dirty="0" err="1" smtClean="0">
                <a:solidFill>
                  <a:schemeClr val="bg2">
                    <a:lumMod val="50000"/>
                  </a:schemeClr>
                </a:solidFill>
              </a:rPr>
              <a:t>trefnu</a:t>
            </a:r>
            <a:r>
              <a:rPr lang="en-GB" dirty="0" smtClean="0">
                <a:solidFill>
                  <a:schemeClr val="bg2">
                    <a:lumMod val="50000"/>
                  </a:schemeClr>
                </a:solidFill>
              </a:rPr>
              <a:t> </a:t>
            </a:r>
            <a:r>
              <a:rPr lang="en-GB" dirty="0" err="1" smtClean="0">
                <a:solidFill>
                  <a:schemeClr val="bg2">
                    <a:lumMod val="50000"/>
                  </a:schemeClr>
                </a:solidFill>
              </a:rPr>
              <a:t>ein</a:t>
            </a:r>
            <a:r>
              <a:rPr lang="en-GB" dirty="0" smtClean="0">
                <a:solidFill>
                  <a:schemeClr val="bg2">
                    <a:lumMod val="50000"/>
                  </a:schemeClr>
                </a:solidFill>
              </a:rPr>
              <a:t> </a:t>
            </a:r>
            <a:r>
              <a:rPr lang="en-GB" dirty="0" err="1" smtClean="0">
                <a:solidFill>
                  <a:schemeClr val="bg2">
                    <a:lumMod val="50000"/>
                  </a:schemeClr>
                </a:solidFill>
              </a:rPr>
              <a:t>harchwiliadau</a:t>
            </a:r>
            <a:r>
              <a:rPr lang="en-GB" dirty="0" smtClean="0">
                <a:solidFill>
                  <a:schemeClr val="bg2">
                    <a:lumMod val="50000"/>
                  </a:schemeClr>
                </a:solidFill>
              </a:rPr>
              <a:t>? (</a:t>
            </a:r>
            <a:r>
              <a:rPr lang="en-GB" dirty="0" err="1" smtClean="0">
                <a:solidFill>
                  <a:schemeClr val="bg2">
                    <a:lumMod val="50000"/>
                  </a:schemeClr>
                </a:solidFill>
              </a:rPr>
              <a:t>e.e</a:t>
            </a:r>
            <a:r>
              <a:rPr lang="en-GB" dirty="0" smtClean="0">
                <a:solidFill>
                  <a:schemeClr val="bg2">
                    <a:lumMod val="50000"/>
                  </a:schemeClr>
                </a:solidFill>
              </a:rPr>
              <a:t>. </a:t>
            </a:r>
            <a:r>
              <a:rPr lang="en-GB" dirty="0" err="1">
                <a:solidFill>
                  <a:schemeClr val="bg2">
                    <a:lumMod val="50000"/>
                  </a:schemeClr>
                </a:solidFill>
              </a:rPr>
              <a:t>a</a:t>
            </a:r>
            <a:r>
              <a:rPr lang="en-GB" dirty="0" err="1" smtClean="0">
                <a:solidFill>
                  <a:schemeClr val="bg2">
                    <a:lumMod val="50000"/>
                  </a:schemeClr>
                </a:solidFill>
              </a:rPr>
              <a:t>mser</a:t>
            </a:r>
            <a:r>
              <a:rPr lang="en-GB" dirty="0" smtClean="0">
                <a:solidFill>
                  <a:schemeClr val="bg2">
                    <a:lumMod val="50000"/>
                  </a:schemeClr>
                </a:solidFill>
              </a:rPr>
              <a:t>, </a:t>
            </a:r>
            <a:r>
              <a:rPr lang="en-GB" dirty="0" err="1" smtClean="0">
                <a:solidFill>
                  <a:schemeClr val="bg2">
                    <a:lumMod val="50000"/>
                  </a:schemeClr>
                </a:solidFill>
              </a:rPr>
              <a:t>mynediad</a:t>
            </a:r>
            <a:r>
              <a:rPr lang="en-GB" dirty="0" smtClean="0">
                <a:solidFill>
                  <a:schemeClr val="bg2">
                    <a:lumMod val="50000"/>
                  </a:schemeClr>
                </a:solidFill>
              </a:rPr>
              <a:t> </a:t>
            </a:r>
            <a:r>
              <a:rPr lang="en-GB" dirty="0" err="1" smtClean="0">
                <a:solidFill>
                  <a:schemeClr val="bg2">
                    <a:lumMod val="50000"/>
                  </a:schemeClr>
                </a:solidFill>
              </a:rPr>
              <a:t>i</a:t>
            </a:r>
            <a:r>
              <a:rPr lang="en-GB" dirty="0" smtClean="0">
                <a:solidFill>
                  <a:schemeClr val="bg2">
                    <a:lumMod val="50000"/>
                  </a:schemeClr>
                </a:solidFill>
              </a:rPr>
              <a:t> </a:t>
            </a:r>
            <a:r>
              <a:rPr lang="en-GB" dirty="0" err="1" smtClean="0">
                <a:solidFill>
                  <a:schemeClr val="bg2">
                    <a:lumMod val="50000"/>
                  </a:schemeClr>
                </a:solidFill>
              </a:rPr>
              <a:t>adnoddau</a:t>
            </a:r>
            <a:r>
              <a:rPr lang="en-GB" dirty="0" smtClean="0">
                <a:solidFill>
                  <a:schemeClr val="bg2">
                    <a:lumMod val="50000"/>
                  </a:schemeClr>
                </a:solidFill>
              </a:rPr>
              <a:t>, ac </a:t>
            </a:r>
            <a:r>
              <a:rPr lang="en-GB" dirty="0" err="1" smtClean="0">
                <a:solidFill>
                  <a:schemeClr val="bg2">
                    <a:lumMod val="50000"/>
                  </a:schemeClr>
                </a:solidFill>
              </a:rPr>
              <a:t>adrodd</a:t>
            </a:r>
            <a:r>
              <a:rPr lang="en-GB" dirty="0" smtClean="0">
                <a:solidFill>
                  <a:schemeClr val="bg2">
                    <a:lumMod val="50000"/>
                  </a:schemeClr>
                </a:solidFill>
              </a:rPr>
              <a:t> nôl?)</a:t>
            </a:r>
            <a:endParaRPr lang="en-GB" dirty="0">
              <a:solidFill>
                <a:schemeClr val="bg2">
                  <a:lumMod val="50000"/>
                </a:schemeClr>
              </a:solidFill>
            </a:endParaRPr>
          </a:p>
          <a:p>
            <a:pPr>
              <a:buFont typeface="Wingdings" panose="05000000000000000000" pitchFamily="2" charset="2"/>
              <a:buChar char="§"/>
            </a:pPr>
            <a:r>
              <a:rPr lang="en-GB" dirty="0">
                <a:solidFill>
                  <a:schemeClr val="tx1"/>
                </a:solidFill>
              </a:rPr>
              <a:t> </a:t>
            </a:r>
            <a:r>
              <a:rPr lang="en-GB" b="1" dirty="0">
                <a:solidFill>
                  <a:schemeClr val="tx1"/>
                </a:solidFill>
              </a:rPr>
              <a:t>L</a:t>
            </a:r>
            <a:r>
              <a:rPr lang="en-GB" dirty="0">
                <a:solidFill>
                  <a:schemeClr val="tx1"/>
                </a:solidFill>
              </a:rPr>
              <a:t> What do we expect to </a:t>
            </a:r>
            <a:r>
              <a:rPr lang="en-GB" b="1" dirty="0">
                <a:solidFill>
                  <a:schemeClr val="tx1"/>
                </a:solidFill>
              </a:rPr>
              <a:t>Learn</a:t>
            </a:r>
            <a:r>
              <a:rPr lang="en-GB" dirty="0">
                <a:solidFill>
                  <a:schemeClr val="tx1"/>
                </a:solidFill>
              </a:rPr>
              <a:t>? What have we </a:t>
            </a:r>
            <a:r>
              <a:rPr lang="en-GB" b="1" dirty="0">
                <a:solidFill>
                  <a:schemeClr val="tx1"/>
                </a:solidFill>
              </a:rPr>
              <a:t>Learned</a:t>
            </a:r>
            <a:r>
              <a:rPr lang="en-GB" dirty="0" smtClean="0">
                <a:solidFill>
                  <a:schemeClr val="tx1"/>
                </a:solidFill>
              </a:rPr>
              <a:t>?  </a:t>
            </a:r>
            <a:r>
              <a:rPr lang="en-GB" dirty="0" smtClean="0">
                <a:solidFill>
                  <a:schemeClr val="bg2">
                    <a:lumMod val="50000"/>
                  </a:schemeClr>
                </a:solidFill>
              </a:rPr>
              <a:t>(Beth </a:t>
            </a:r>
            <a:r>
              <a:rPr lang="en-GB" dirty="0" err="1" smtClean="0">
                <a:solidFill>
                  <a:schemeClr val="bg2">
                    <a:lumMod val="50000"/>
                  </a:schemeClr>
                </a:solidFill>
              </a:rPr>
              <a:t>ydym</a:t>
            </a:r>
            <a:r>
              <a:rPr lang="en-GB" dirty="0" smtClean="0">
                <a:solidFill>
                  <a:schemeClr val="bg2">
                    <a:lumMod val="50000"/>
                  </a:schemeClr>
                </a:solidFill>
              </a:rPr>
              <a:t> </a:t>
            </a:r>
            <a:r>
              <a:rPr lang="en-GB" dirty="0" err="1" smtClean="0">
                <a:solidFill>
                  <a:schemeClr val="bg2">
                    <a:lumMod val="50000"/>
                  </a:schemeClr>
                </a:solidFill>
              </a:rPr>
              <a:t>yn</a:t>
            </a:r>
            <a:r>
              <a:rPr lang="en-GB" dirty="0" smtClean="0">
                <a:solidFill>
                  <a:schemeClr val="bg2">
                    <a:lumMod val="50000"/>
                  </a:schemeClr>
                </a:solidFill>
              </a:rPr>
              <a:t> </a:t>
            </a:r>
            <a:r>
              <a:rPr lang="en-GB" dirty="0" err="1" smtClean="0">
                <a:solidFill>
                  <a:schemeClr val="bg2">
                    <a:lumMod val="50000"/>
                  </a:schemeClr>
                </a:solidFill>
              </a:rPr>
              <a:t>disgwyl</a:t>
            </a:r>
            <a:r>
              <a:rPr lang="en-GB" dirty="0" smtClean="0">
                <a:solidFill>
                  <a:schemeClr val="bg2">
                    <a:lumMod val="50000"/>
                  </a:schemeClr>
                </a:solidFill>
              </a:rPr>
              <a:t> </a:t>
            </a:r>
            <a:r>
              <a:rPr lang="en-GB" dirty="0" err="1" smtClean="0">
                <a:solidFill>
                  <a:schemeClr val="bg2">
                    <a:lumMod val="50000"/>
                  </a:schemeClr>
                </a:solidFill>
              </a:rPr>
              <a:t>ei</a:t>
            </a:r>
            <a:r>
              <a:rPr lang="en-GB" dirty="0" smtClean="0">
                <a:solidFill>
                  <a:schemeClr val="bg2">
                    <a:lumMod val="50000"/>
                  </a:schemeClr>
                </a:solidFill>
              </a:rPr>
              <a:t> </a:t>
            </a:r>
            <a:r>
              <a:rPr lang="en-GB" dirty="0" err="1" smtClean="0">
                <a:solidFill>
                  <a:schemeClr val="bg2">
                    <a:lumMod val="50000"/>
                  </a:schemeClr>
                </a:solidFill>
              </a:rPr>
              <a:t>ddysgu</a:t>
            </a:r>
            <a:r>
              <a:rPr lang="en-GB" dirty="0" smtClean="0">
                <a:solidFill>
                  <a:schemeClr val="bg2">
                    <a:lumMod val="50000"/>
                  </a:schemeClr>
                </a:solidFill>
              </a:rPr>
              <a:t>?  Beth </a:t>
            </a:r>
            <a:r>
              <a:rPr lang="en-GB" dirty="0" err="1" smtClean="0">
                <a:solidFill>
                  <a:schemeClr val="bg2">
                    <a:lumMod val="50000"/>
                  </a:schemeClr>
                </a:solidFill>
              </a:rPr>
              <a:t>ydym</a:t>
            </a:r>
            <a:r>
              <a:rPr lang="en-GB" dirty="0" smtClean="0">
                <a:solidFill>
                  <a:schemeClr val="bg2">
                    <a:lumMod val="50000"/>
                  </a:schemeClr>
                </a:solidFill>
              </a:rPr>
              <a:t> </a:t>
            </a:r>
            <a:r>
              <a:rPr lang="en-GB" dirty="0" err="1" smtClean="0">
                <a:solidFill>
                  <a:schemeClr val="bg2">
                    <a:lumMod val="50000"/>
                  </a:schemeClr>
                </a:solidFill>
              </a:rPr>
              <a:t>wedi</a:t>
            </a:r>
            <a:r>
              <a:rPr lang="en-GB" dirty="0" smtClean="0">
                <a:solidFill>
                  <a:schemeClr val="bg2">
                    <a:lumMod val="50000"/>
                  </a:schemeClr>
                </a:solidFill>
              </a:rPr>
              <a:t> </a:t>
            </a:r>
            <a:r>
              <a:rPr lang="en-GB" dirty="0" err="1" smtClean="0">
                <a:solidFill>
                  <a:schemeClr val="bg2">
                    <a:lumMod val="50000"/>
                  </a:schemeClr>
                </a:solidFill>
              </a:rPr>
              <a:t>ei</a:t>
            </a:r>
            <a:r>
              <a:rPr lang="en-GB" dirty="0" smtClean="0">
                <a:solidFill>
                  <a:schemeClr val="bg2">
                    <a:lumMod val="50000"/>
                  </a:schemeClr>
                </a:solidFill>
              </a:rPr>
              <a:t> </a:t>
            </a:r>
            <a:r>
              <a:rPr lang="en-GB" dirty="0" err="1" smtClean="0">
                <a:solidFill>
                  <a:schemeClr val="bg2">
                    <a:lumMod val="50000"/>
                  </a:schemeClr>
                </a:solidFill>
              </a:rPr>
              <a:t>ddysgu</a:t>
            </a:r>
            <a:r>
              <a:rPr lang="en-GB" dirty="0" smtClean="0">
                <a:solidFill>
                  <a:schemeClr val="bg2">
                    <a:lumMod val="50000"/>
                  </a:schemeClr>
                </a:solidFill>
              </a:rPr>
              <a:t>?)</a:t>
            </a:r>
            <a:endParaRPr lang="en-GB" dirty="0">
              <a:solidFill>
                <a:schemeClr val="bg2">
                  <a:lumMod val="50000"/>
                </a:schemeClr>
              </a:solidFill>
            </a:endParaRPr>
          </a:p>
          <a:p>
            <a:pPr>
              <a:buFont typeface="Wingdings" panose="05000000000000000000" pitchFamily="2" charset="2"/>
              <a:buChar char="§"/>
            </a:pPr>
            <a:r>
              <a:rPr lang="en-GB" b="1" dirty="0">
                <a:solidFill>
                  <a:schemeClr val="tx1"/>
                </a:solidFill>
              </a:rPr>
              <a:t> A </a:t>
            </a:r>
            <a:r>
              <a:rPr lang="en-GB" dirty="0">
                <a:solidFill>
                  <a:schemeClr val="tx1"/>
                </a:solidFill>
              </a:rPr>
              <a:t>How will we </a:t>
            </a:r>
            <a:r>
              <a:rPr lang="en-GB" b="1" dirty="0">
                <a:solidFill>
                  <a:schemeClr val="tx1"/>
                </a:solidFill>
              </a:rPr>
              <a:t>Apply</a:t>
            </a:r>
            <a:r>
              <a:rPr lang="en-GB" dirty="0">
                <a:solidFill>
                  <a:schemeClr val="tx1"/>
                </a:solidFill>
              </a:rPr>
              <a:t> what we have learned to other subjects? To our personal lives? To our next projects</a:t>
            </a:r>
            <a:r>
              <a:rPr lang="en-GB" dirty="0" smtClean="0">
                <a:solidFill>
                  <a:schemeClr val="tx1"/>
                </a:solidFill>
              </a:rPr>
              <a:t>? </a:t>
            </a:r>
            <a:r>
              <a:rPr lang="en-GB" dirty="0" smtClean="0">
                <a:solidFill>
                  <a:schemeClr val="bg2">
                    <a:lumMod val="50000"/>
                  </a:schemeClr>
                </a:solidFill>
              </a:rPr>
              <a:t>(Sut y </a:t>
            </a:r>
            <a:r>
              <a:rPr lang="en-GB" dirty="0" err="1" smtClean="0">
                <a:solidFill>
                  <a:schemeClr val="bg2">
                    <a:lumMod val="50000"/>
                  </a:schemeClr>
                </a:solidFill>
              </a:rPr>
              <a:t>byddwn</a:t>
            </a:r>
            <a:r>
              <a:rPr lang="en-GB" dirty="0" smtClean="0">
                <a:solidFill>
                  <a:schemeClr val="bg2">
                    <a:lumMod val="50000"/>
                  </a:schemeClr>
                </a:solidFill>
              </a:rPr>
              <a:t> </a:t>
            </a:r>
            <a:r>
              <a:rPr lang="en-GB" dirty="0" err="1" smtClean="0">
                <a:solidFill>
                  <a:schemeClr val="bg2">
                    <a:lumMod val="50000"/>
                  </a:schemeClr>
                </a:solidFill>
              </a:rPr>
              <a:t>yn</a:t>
            </a:r>
            <a:r>
              <a:rPr lang="en-GB" dirty="0" smtClean="0">
                <a:solidFill>
                  <a:schemeClr val="bg2">
                    <a:lumMod val="50000"/>
                  </a:schemeClr>
                </a:solidFill>
              </a:rPr>
              <a:t> </a:t>
            </a:r>
            <a:r>
              <a:rPr lang="en-GB" dirty="0" err="1" smtClean="0">
                <a:solidFill>
                  <a:schemeClr val="bg2">
                    <a:lumMod val="50000"/>
                  </a:schemeClr>
                </a:solidFill>
              </a:rPr>
              <a:t>cymhwyso’r</a:t>
            </a:r>
            <a:r>
              <a:rPr lang="en-GB" dirty="0" smtClean="0">
                <a:solidFill>
                  <a:schemeClr val="bg2">
                    <a:lumMod val="50000"/>
                  </a:schemeClr>
                </a:solidFill>
              </a:rPr>
              <a:t> </a:t>
            </a:r>
            <a:r>
              <a:rPr lang="en-GB" dirty="0" err="1" smtClean="0">
                <a:solidFill>
                  <a:schemeClr val="bg2">
                    <a:lumMod val="50000"/>
                  </a:schemeClr>
                </a:solidFill>
              </a:rPr>
              <a:t>hyn</a:t>
            </a:r>
            <a:r>
              <a:rPr lang="en-GB" dirty="0" smtClean="0">
                <a:solidFill>
                  <a:schemeClr val="bg2">
                    <a:lumMod val="50000"/>
                  </a:schemeClr>
                </a:solidFill>
              </a:rPr>
              <a:t> a </a:t>
            </a:r>
            <a:r>
              <a:rPr lang="en-GB" dirty="0" err="1" smtClean="0">
                <a:solidFill>
                  <a:schemeClr val="bg2">
                    <a:lumMod val="50000"/>
                  </a:schemeClr>
                </a:solidFill>
              </a:rPr>
              <a:t>ddysgom</a:t>
            </a:r>
            <a:r>
              <a:rPr lang="en-GB" dirty="0" smtClean="0">
                <a:solidFill>
                  <a:schemeClr val="bg2">
                    <a:lumMod val="50000"/>
                  </a:schemeClr>
                </a:solidFill>
              </a:rPr>
              <a:t> </a:t>
            </a:r>
            <a:r>
              <a:rPr lang="en-GB" dirty="0" err="1" smtClean="0">
                <a:solidFill>
                  <a:schemeClr val="bg2">
                    <a:lumMod val="50000"/>
                  </a:schemeClr>
                </a:solidFill>
              </a:rPr>
              <a:t>i</a:t>
            </a:r>
            <a:r>
              <a:rPr lang="en-GB" dirty="0" smtClean="0">
                <a:solidFill>
                  <a:schemeClr val="bg2">
                    <a:lumMod val="50000"/>
                  </a:schemeClr>
                </a:solidFill>
              </a:rPr>
              <a:t> </a:t>
            </a:r>
            <a:r>
              <a:rPr lang="en-GB" dirty="0" err="1" smtClean="0">
                <a:solidFill>
                  <a:schemeClr val="bg2">
                    <a:lumMod val="50000"/>
                  </a:schemeClr>
                </a:solidFill>
              </a:rPr>
              <a:t>bynciau</a:t>
            </a:r>
            <a:r>
              <a:rPr lang="en-GB" dirty="0" smtClean="0">
                <a:solidFill>
                  <a:schemeClr val="bg2">
                    <a:lumMod val="50000"/>
                  </a:schemeClr>
                </a:solidFill>
              </a:rPr>
              <a:t> </a:t>
            </a:r>
            <a:r>
              <a:rPr lang="en-GB" dirty="0" err="1" smtClean="0">
                <a:solidFill>
                  <a:schemeClr val="bg2">
                    <a:lumMod val="50000"/>
                  </a:schemeClr>
                </a:solidFill>
              </a:rPr>
              <a:t>eraill</a:t>
            </a:r>
            <a:r>
              <a:rPr lang="en-GB" dirty="0" smtClean="0">
                <a:solidFill>
                  <a:schemeClr val="bg2">
                    <a:lumMod val="50000"/>
                  </a:schemeClr>
                </a:solidFill>
              </a:rPr>
              <a:t>? </a:t>
            </a:r>
            <a:r>
              <a:rPr lang="en-GB" dirty="0" err="1" smtClean="0">
                <a:solidFill>
                  <a:schemeClr val="bg2">
                    <a:lumMod val="50000"/>
                  </a:schemeClr>
                </a:solidFill>
              </a:rPr>
              <a:t>I’n</a:t>
            </a:r>
            <a:r>
              <a:rPr lang="en-GB" dirty="0" smtClean="0">
                <a:solidFill>
                  <a:schemeClr val="bg2">
                    <a:lumMod val="50000"/>
                  </a:schemeClr>
                </a:solidFill>
              </a:rPr>
              <a:t> </a:t>
            </a:r>
            <a:r>
              <a:rPr lang="en-GB" dirty="0" err="1" smtClean="0">
                <a:solidFill>
                  <a:schemeClr val="bg2">
                    <a:lumMod val="50000"/>
                  </a:schemeClr>
                </a:solidFill>
              </a:rPr>
              <a:t>bywydau</a:t>
            </a:r>
            <a:r>
              <a:rPr lang="en-GB" dirty="0" smtClean="0">
                <a:solidFill>
                  <a:schemeClr val="bg2">
                    <a:lumMod val="50000"/>
                  </a:schemeClr>
                </a:solidFill>
              </a:rPr>
              <a:t> </a:t>
            </a:r>
            <a:r>
              <a:rPr lang="en-GB" dirty="0" err="1" smtClean="0">
                <a:solidFill>
                  <a:schemeClr val="bg2">
                    <a:lumMod val="50000"/>
                  </a:schemeClr>
                </a:solidFill>
              </a:rPr>
              <a:t>personol</a:t>
            </a:r>
            <a:r>
              <a:rPr lang="en-GB" dirty="0" smtClean="0">
                <a:solidFill>
                  <a:schemeClr val="bg2">
                    <a:lumMod val="50000"/>
                  </a:schemeClr>
                </a:solidFill>
              </a:rPr>
              <a:t>? </a:t>
            </a:r>
            <a:r>
              <a:rPr lang="en-GB" dirty="0" err="1" smtClean="0">
                <a:solidFill>
                  <a:schemeClr val="bg2">
                    <a:lumMod val="50000"/>
                  </a:schemeClr>
                </a:solidFill>
              </a:rPr>
              <a:t>I’n</a:t>
            </a:r>
            <a:r>
              <a:rPr lang="en-GB" dirty="0" smtClean="0">
                <a:solidFill>
                  <a:schemeClr val="bg2">
                    <a:lumMod val="50000"/>
                  </a:schemeClr>
                </a:solidFill>
              </a:rPr>
              <a:t> </a:t>
            </a:r>
            <a:r>
              <a:rPr lang="en-GB" dirty="0" err="1" smtClean="0">
                <a:solidFill>
                  <a:schemeClr val="bg2">
                    <a:lumMod val="50000"/>
                  </a:schemeClr>
                </a:solidFill>
              </a:rPr>
              <a:t>prosiectau</a:t>
            </a:r>
            <a:r>
              <a:rPr lang="en-GB" dirty="0" smtClean="0">
                <a:solidFill>
                  <a:schemeClr val="bg2">
                    <a:lumMod val="50000"/>
                  </a:schemeClr>
                </a:solidFill>
              </a:rPr>
              <a:t> </a:t>
            </a:r>
            <a:r>
              <a:rPr lang="en-GB" dirty="0" err="1" smtClean="0">
                <a:solidFill>
                  <a:schemeClr val="bg2">
                    <a:lumMod val="50000"/>
                  </a:schemeClr>
                </a:solidFill>
              </a:rPr>
              <a:t>nesaf</a:t>
            </a:r>
            <a:r>
              <a:rPr lang="en-GB" dirty="0" smtClean="0">
                <a:solidFill>
                  <a:schemeClr val="bg2">
                    <a:lumMod val="50000"/>
                  </a:schemeClr>
                </a:solidFill>
              </a:rPr>
              <a:t>?)</a:t>
            </a:r>
            <a:endParaRPr lang="en-GB" dirty="0">
              <a:solidFill>
                <a:schemeClr val="bg2">
                  <a:lumMod val="50000"/>
                </a:schemeClr>
              </a:solidFill>
            </a:endParaRPr>
          </a:p>
          <a:p>
            <a:pPr>
              <a:buFont typeface="Wingdings" panose="05000000000000000000" pitchFamily="2" charset="2"/>
              <a:buChar char="§"/>
            </a:pPr>
            <a:r>
              <a:rPr lang="en-GB" b="1" dirty="0">
                <a:solidFill>
                  <a:schemeClr val="tx1"/>
                </a:solidFill>
              </a:rPr>
              <a:t> Q </a:t>
            </a:r>
            <a:r>
              <a:rPr lang="en-GB" dirty="0">
                <a:solidFill>
                  <a:schemeClr val="tx1"/>
                </a:solidFill>
              </a:rPr>
              <a:t>What new </a:t>
            </a:r>
            <a:r>
              <a:rPr lang="en-GB" b="1" dirty="0">
                <a:solidFill>
                  <a:schemeClr val="tx1"/>
                </a:solidFill>
              </a:rPr>
              <a:t>Questions</a:t>
            </a:r>
            <a:r>
              <a:rPr lang="en-GB" dirty="0">
                <a:solidFill>
                  <a:schemeClr val="tx1"/>
                </a:solidFill>
              </a:rPr>
              <a:t> do we have after our enquiry</a:t>
            </a:r>
            <a:r>
              <a:rPr lang="en-GB" dirty="0" smtClean="0">
                <a:solidFill>
                  <a:schemeClr val="tx1"/>
                </a:solidFill>
              </a:rPr>
              <a:t>? </a:t>
            </a:r>
            <a:r>
              <a:rPr lang="en-GB" dirty="0" smtClean="0">
                <a:solidFill>
                  <a:schemeClr val="bg2">
                    <a:lumMod val="50000"/>
                  </a:schemeClr>
                </a:solidFill>
              </a:rPr>
              <a:t>(Pa </a:t>
            </a:r>
            <a:r>
              <a:rPr lang="en-GB" dirty="0" err="1" smtClean="0">
                <a:solidFill>
                  <a:schemeClr val="bg2">
                    <a:lumMod val="50000"/>
                  </a:schemeClr>
                </a:solidFill>
              </a:rPr>
              <a:t>gwestiynau</a:t>
            </a:r>
            <a:r>
              <a:rPr lang="en-GB" dirty="0" smtClean="0">
                <a:solidFill>
                  <a:schemeClr val="bg2">
                    <a:lumMod val="50000"/>
                  </a:schemeClr>
                </a:solidFill>
              </a:rPr>
              <a:t> </a:t>
            </a:r>
            <a:r>
              <a:rPr lang="en-GB" dirty="0" err="1" smtClean="0">
                <a:solidFill>
                  <a:schemeClr val="bg2">
                    <a:lumMod val="50000"/>
                  </a:schemeClr>
                </a:solidFill>
              </a:rPr>
              <a:t>newydd</a:t>
            </a:r>
            <a:r>
              <a:rPr lang="en-GB" dirty="0" smtClean="0">
                <a:solidFill>
                  <a:schemeClr val="bg2">
                    <a:lumMod val="50000"/>
                  </a:schemeClr>
                </a:solidFill>
              </a:rPr>
              <a:t> </a:t>
            </a:r>
            <a:r>
              <a:rPr lang="en-GB" dirty="0" err="1" smtClean="0">
                <a:solidFill>
                  <a:schemeClr val="bg2">
                    <a:lumMod val="50000"/>
                  </a:schemeClr>
                </a:solidFill>
              </a:rPr>
              <a:t>sydd</a:t>
            </a:r>
            <a:r>
              <a:rPr lang="en-GB" dirty="0" smtClean="0">
                <a:solidFill>
                  <a:schemeClr val="bg2">
                    <a:lumMod val="50000"/>
                  </a:schemeClr>
                </a:solidFill>
              </a:rPr>
              <a:t> </a:t>
            </a:r>
            <a:r>
              <a:rPr lang="en-GB" dirty="0" err="1" smtClean="0">
                <a:solidFill>
                  <a:schemeClr val="bg2">
                    <a:lumMod val="50000"/>
                  </a:schemeClr>
                </a:solidFill>
              </a:rPr>
              <a:t>gennym</a:t>
            </a:r>
            <a:r>
              <a:rPr lang="en-GB" dirty="0" smtClean="0">
                <a:solidFill>
                  <a:schemeClr val="bg2">
                    <a:lumMod val="50000"/>
                  </a:schemeClr>
                </a:solidFill>
              </a:rPr>
              <a:t> </a:t>
            </a:r>
            <a:r>
              <a:rPr lang="en-GB" dirty="0" err="1" smtClean="0">
                <a:solidFill>
                  <a:schemeClr val="bg2">
                    <a:lumMod val="50000"/>
                  </a:schemeClr>
                </a:solidFill>
              </a:rPr>
              <a:t>ar</a:t>
            </a:r>
            <a:r>
              <a:rPr lang="en-GB" dirty="0" smtClean="0">
                <a:solidFill>
                  <a:schemeClr val="bg2">
                    <a:lumMod val="50000"/>
                  </a:schemeClr>
                </a:solidFill>
              </a:rPr>
              <a:t> </a:t>
            </a:r>
            <a:r>
              <a:rPr lang="en-GB" dirty="0" err="1" smtClean="0">
                <a:solidFill>
                  <a:schemeClr val="bg2">
                    <a:lumMod val="50000"/>
                  </a:schemeClr>
                </a:solidFill>
              </a:rPr>
              <a:t>ôl</a:t>
            </a:r>
            <a:r>
              <a:rPr lang="en-GB" dirty="0" smtClean="0">
                <a:solidFill>
                  <a:schemeClr val="bg2">
                    <a:lumMod val="50000"/>
                  </a:schemeClr>
                </a:solidFill>
              </a:rPr>
              <a:t> </a:t>
            </a:r>
            <a:r>
              <a:rPr lang="en-GB" dirty="0" err="1" smtClean="0">
                <a:solidFill>
                  <a:schemeClr val="bg2">
                    <a:lumMod val="50000"/>
                  </a:schemeClr>
                </a:solidFill>
              </a:rPr>
              <a:t>ein</a:t>
            </a:r>
            <a:r>
              <a:rPr lang="en-GB" dirty="0" smtClean="0">
                <a:solidFill>
                  <a:schemeClr val="bg2">
                    <a:lumMod val="50000"/>
                  </a:schemeClr>
                </a:solidFill>
              </a:rPr>
              <a:t> </a:t>
            </a:r>
            <a:r>
              <a:rPr lang="en-GB" dirty="0" err="1" smtClean="0">
                <a:solidFill>
                  <a:schemeClr val="bg2">
                    <a:lumMod val="50000"/>
                  </a:schemeClr>
                </a:solidFill>
              </a:rPr>
              <a:t>hymholiad</a:t>
            </a:r>
            <a:r>
              <a:rPr lang="en-GB" dirty="0" smtClean="0">
                <a:solidFill>
                  <a:schemeClr val="bg2">
                    <a:lumMod val="50000"/>
                  </a:schemeClr>
                </a:solidFill>
              </a:rPr>
              <a:t>?)</a:t>
            </a:r>
            <a:endParaRPr lang="en-GB" dirty="0">
              <a:solidFill>
                <a:schemeClr val="bg2">
                  <a:lumMod val="50000"/>
                </a:schemeClr>
              </a:solidFill>
            </a:endParaRPr>
          </a:p>
          <a:p>
            <a:pPr>
              <a:buFont typeface="Wingdings" panose="05000000000000000000" pitchFamily="2" charset="2"/>
              <a:buChar char="§"/>
            </a:pPr>
            <a:endParaRPr lang="en-GB" b="1" dirty="0">
              <a:solidFill>
                <a:schemeClr val="tx1"/>
              </a:solidFill>
            </a:endParaRPr>
          </a:p>
          <a:p>
            <a:pPr>
              <a:buFont typeface="Wingdings" panose="05000000000000000000" pitchFamily="2" charset="2"/>
              <a:buChar char="§"/>
            </a:pPr>
            <a:endParaRPr lang="en-GB" b="1" dirty="0">
              <a:solidFill>
                <a:schemeClr val="tx1"/>
              </a:solidFill>
            </a:endParaRPr>
          </a:p>
          <a:p>
            <a:endParaRPr lang="en-GB" dirty="0"/>
          </a:p>
        </p:txBody>
      </p:sp>
    </p:spTree>
    <p:extLst>
      <p:ext uri="{BB962C8B-B14F-4D97-AF65-F5344CB8AC3E}">
        <p14:creationId xmlns:p14="http://schemas.microsoft.com/office/powerpoint/2010/main" val="130603144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solidFill>
                  <a:schemeClr val="tx1"/>
                </a:solidFill>
              </a:rPr>
              <a:t>Use KWHLAQ to organise your own thoughts as a teacher preparing for pupils’ experiences</a:t>
            </a:r>
            <a:endParaRPr lang="en-GB" sz="4000"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GB" dirty="0">
                <a:solidFill>
                  <a:schemeClr val="tx1"/>
                </a:solidFill>
              </a:rPr>
              <a:t> </a:t>
            </a:r>
            <a:r>
              <a:rPr lang="en-GB" b="1" dirty="0">
                <a:solidFill>
                  <a:schemeClr val="tx1"/>
                </a:solidFill>
              </a:rPr>
              <a:t>K </a:t>
            </a:r>
            <a:r>
              <a:rPr lang="en-GB" dirty="0">
                <a:solidFill>
                  <a:schemeClr val="tx1"/>
                </a:solidFill>
              </a:rPr>
              <a:t>What do I</a:t>
            </a:r>
            <a:r>
              <a:rPr lang="en-GB" dirty="0" smtClean="0">
                <a:solidFill>
                  <a:schemeClr val="tx1"/>
                </a:solidFill>
              </a:rPr>
              <a:t> </a:t>
            </a:r>
            <a:r>
              <a:rPr lang="en-GB" dirty="0">
                <a:solidFill>
                  <a:schemeClr val="tx1"/>
                </a:solidFill>
              </a:rPr>
              <a:t>think </a:t>
            </a:r>
            <a:r>
              <a:rPr lang="en-GB" dirty="0" smtClean="0">
                <a:solidFill>
                  <a:schemeClr val="tx1"/>
                </a:solidFill>
              </a:rPr>
              <a:t>I </a:t>
            </a:r>
            <a:r>
              <a:rPr lang="en-GB" dirty="0">
                <a:solidFill>
                  <a:schemeClr val="tx1"/>
                </a:solidFill>
              </a:rPr>
              <a:t>already </a:t>
            </a:r>
            <a:r>
              <a:rPr lang="en-GB" b="1" dirty="0">
                <a:solidFill>
                  <a:schemeClr val="tx1"/>
                </a:solidFill>
              </a:rPr>
              <a:t>know</a:t>
            </a:r>
            <a:r>
              <a:rPr lang="en-GB" dirty="0">
                <a:solidFill>
                  <a:schemeClr val="tx1"/>
                </a:solidFill>
              </a:rPr>
              <a:t> about the </a:t>
            </a:r>
            <a:r>
              <a:rPr lang="en-GB" dirty="0" smtClean="0">
                <a:solidFill>
                  <a:schemeClr val="tx1"/>
                </a:solidFill>
              </a:rPr>
              <a:t>subject to help me think things through? (possibly including teaching experience or personal interest in the theme/stimulus)</a:t>
            </a:r>
          </a:p>
          <a:p>
            <a:pPr>
              <a:buFont typeface="Wingdings" panose="05000000000000000000" pitchFamily="2" charset="2"/>
              <a:buChar char="§"/>
            </a:pPr>
            <a:endParaRPr lang="en-GB" dirty="0">
              <a:solidFill>
                <a:schemeClr val="tx1"/>
              </a:solidFill>
            </a:endParaRPr>
          </a:p>
          <a:p>
            <a:pPr>
              <a:buFont typeface="Wingdings" panose="05000000000000000000" pitchFamily="2" charset="2"/>
              <a:buChar char="§"/>
            </a:pPr>
            <a:r>
              <a:rPr lang="en-GB" b="1" dirty="0">
                <a:solidFill>
                  <a:schemeClr val="tx1"/>
                </a:solidFill>
              </a:rPr>
              <a:t> W</a:t>
            </a:r>
            <a:r>
              <a:rPr lang="en-GB" dirty="0">
                <a:solidFill>
                  <a:schemeClr val="tx1"/>
                </a:solidFill>
              </a:rPr>
              <a:t> What do I</a:t>
            </a:r>
            <a:r>
              <a:rPr lang="en-GB" dirty="0" smtClean="0">
                <a:solidFill>
                  <a:schemeClr val="tx1"/>
                </a:solidFill>
              </a:rPr>
              <a:t> </a:t>
            </a:r>
            <a:r>
              <a:rPr lang="en-GB" b="1" dirty="0">
                <a:solidFill>
                  <a:schemeClr val="tx1"/>
                </a:solidFill>
              </a:rPr>
              <a:t>Want/ Need </a:t>
            </a:r>
            <a:r>
              <a:rPr lang="en-GB" dirty="0">
                <a:solidFill>
                  <a:schemeClr val="tx1"/>
                </a:solidFill>
              </a:rPr>
              <a:t>to find out about </a:t>
            </a:r>
            <a:r>
              <a:rPr lang="en-GB" dirty="0" smtClean="0">
                <a:solidFill>
                  <a:schemeClr val="tx1"/>
                </a:solidFill>
              </a:rPr>
              <a:t>it to make planning choices for pupils’ experiences of enquiry? Can I use this to think about my own range of possible science enquiry questions that I know pupils can succeed with?</a:t>
            </a:r>
          </a:p>
          <a:p>
            <a:pPr>
              <a:buFont typeface="Wingdings" panose="05000000000000000000" pitchFamily="2" charset="2"/>
              <a:buChar char="§"/>
            </a:pPr>
            <a:endParaRPr lang="en-GB" dirty="0">
              <a:solidFill>
                <a:schemeClr val="tx1"/>
              </a:solidFill>
            </a:endParaRPr>
          </a:p>
          <a:p>
            <a:pPr>
              <a:buFont typeface="Wingdings" panose="05000000000000000000" pitchFamily="2" charset="2"/>
              <a:buChar char="§"/>
            </a:pPr>
            <a:r>
              <a:rPr lang="en-GB" b="1" dirty="0">
                <a:solidFill>
                  <a:schemeClr val="tx1"/>
                </a:solidFill>
              </a:rPr>
              <a:t> H How</a:t>
            </a:r>
            <a:r>
              <a:rPr lang="en-GB" dirty="0">
                <a:solidFill>
                  <a:schemeClr val="tx1"/>
                </a:solidFill>
              </a:rPr>
              <a:t> and where will I</a:t>
            </a:r>
            <a:r>
              <a:rPr lang="en-GB" dirty="0" smtClean="0">
                <a:solidFill>
                  <a:schemeClr val="tx1"/>
                </a:solidFill>
              </a:rPr>
              <a:t> </a:t>
            </a:r>
            <a:r>
              <a:rPr lang="en-GB" dirty="0">
                <a:solidFill>
                  <a:schemeClr val="tx1"/>
                </a:solidFill>
              </a:rPr>
              <a:t>search for </a:t>
            </a:r>
            <a:r>
              <a:rPr lang="en-GB" dirty="0" smtClean="0">
                <a:solidFill>
                  <a:schemeClr val="tx1"/>
                </a:solidFill>
              </a:rPr>
              <a:t>information/ resources to facilitate pupils’ enquiries to find answers to questions that I can think through first ? </a:t>
            </a:r>
            <a:r>
              <a:rPr lang="en-GB" dirty="0">
                <a:solidFill>
                  <a:schemeClr val="tx1"/>
                </a:solidFill>
              </a:rPr>
              <a:t>How will I</a:t>
            </a:r>
            <a:r>
              <a:rPr lang="en-GB" dirty="0" smtClean="0">
                <a:solidFill>
                  <a:schemeClr val="tx1"/>
                </a:solidFill>
              </a:rPr>
              <a:t> </a:t>
            </a:r>
            <a:r>
              <a:rPr lang="en-GB" dirty="0">
                <a:solidFill>
                  <a:schemeClr val="tx1"/>
                </a:solidFill>
              </a:rPr>
              <a:t>organise </a:t>
            </a:r>
            <a:r>
              <a:rPr lang="en-GB" dirty="0" smtClean="0">
                <a:solidFill>
                  <a:schemeClr val="tx1"/>
                </a:solidFill>
              </a:rPr>
              <a:t>the opportunities for our investigations together? A “Big picture Plan” or Programme of work Plan (e.g</a:t>
            </a:r>
            <a:r>
              <a:rPr lang="en-GB" dirty="0">
                <a:solidFill>
                  <a:schemeClr val="tx1"/>
                </a:solidFill>
              </a:rPr>
              <a:t>. Time, access to resources, and reporting?)</a:t>
            </a:r>
          </a:p>
          <a:p>
            <a:endParaRPr lang="en-GB" dirty="0"/>
          </a:p>
        </p:txBody>
      </p:sp>
    </p:spTree>
    <p:extLst>
      <p:ext uri="{BB962C8B-B14F-4D97-AF65-F5344CB8AC3E}">
        <p14:creationId xmlns:p14="http://schemas.microsoft.com/office/powerpoint/2010/main" val="38510669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solidFill>
                  <a:schemeClr val="tx1"/>
                </a:solidFill>
              </a:rPr>
              <a:t>Use KWHLAQ to organise your own </a:t>
            </a:r>
            <a:r>
              <a:rPr lang="en-GB" sz="4000" b="1" dirty="0" smtClean="0">
                <a:solidFill>
                  <a:schemeClr val="tx1"/>
                </a:solidFill>
              </a:rPr>
              <a:t>thoughts </a:t>
            </a:r>
            <a:r>
              <a:rPr lang="en-GB" sz="4000" b="1" dirty="0">
                <a:solidFill>
                  <a:schemeClr val="tx1"/>
                </a:solidFill>
              </a:rPr>
              <a:t>as a teacher preparing for pupils’ experiences</a:t>
            </a:r>
            <a:endParaRPr lang="en-GB" sz="4000" dirty="0"/>
          </a:p>
        </p:txBody>
      </p:sp>
      <p:sp>
        <p:nvSpPr>
          <p:cNvPr id="4" name="Content Placeholder 3"/>
          <p:cNvSpPr>
            <a:spLocks noGrp="1"/>
          </p:cNvSpPr>
          <p:nvPr>
            <p:ph idx="1"/>
          </p:nvPr>
        </p:nvSpPr>
        <p:spPr/>
        <p:txBody>
          <a:bodyPr>
            <a:normAutofit lnSpcReduction="10000"/>
          </a:bodyPr>
          <a:lstStyle/>
          <a:p>
            <a:pPr marL="0" indent="0">
              <a:buNone/>
            </a:pPr>
            <a:endParaRPr lang="en-GB" dirty="0" smtClean="0"/>
          </a:p>
          <a:p>
            <a:pPr>
              <a:buFont typeface="Wingdings" panose="05000000000000000000" pitchFamily="2" charset="2"/>
              <a:buChar char="§"/>
            </a:pPr>
            <a:r>
              <a:rPr lang="en-GB" dirty="0">
                <a:solidFill>
                  <a:schemeClr val="tx1"/>
                </a:solidFill>
              </a:rPr>
              <a:t> </a:t>
            </a:r>
            <a:r>
              <a:rPr lang="en-GB" b="1" dirty="0">
                <a:solidFill>
                  <a:schemeClr val="tx1"/>
                </a:solidFill>
              </a:rPr>
              <a:t>L</a:t>
            </a:r>
            <a:r>
              <a:rPr lang="en-GB" dirty="0">
                <a:solidFill>
                  <a:schemeClr val="tx1"/>
                </a:solidFill>
              </a:rPr>
              <a:t> What can I expect the pupils to be able to </a:t>
            </a:r>
            <a:r>
              <a:rPr lang="en-GB" b="1" dirty="0">
                <a:solidFill>
                  <a:schemeClr val="tx1"/>
                </a:solidFill>
              </a:rPr>
              <a:t>Learn</a:t>
            </a:r>
            <a:r>
              <a:rPr lang="en-GB" dirty="0">
                <a:solidFill>
                  <a:schemeClr val="tx1"/>
                </a:solidFill>
              </a:rPr>
              <a:t>? </a:t>
            </a:r>
            <a:endParaRPr lang="en-GB" dirty="0" smtClean="0">
              <a:solidFill>
                <a:schemeClr val="tx1"/>
              </a:solidFill>
            </a:endParaRPr>
          </a:p>
          <a:p>
            <a:pPr marL="0" indent="0">
              <a:buNone/>
            </a:pPr>
            <a:r>
              <a:rPr lang="en-GB" b="1" dirty="0" smtClean="0">
                <a:solidFill>
                  <a:schemeClr val="tx1"/>
                </a:solidFill>
              </a:rPr>
              <a:t>Plan</a:t>
            </a:r>
            <a:r>
              <a:rPr lang="en-GB" b="1" dirty="0">
                <a:solidFill>
                  <a:schemeClr val="tx1"/>
                </a:solidFill>
              </a:rPr>
              <a:t>, Develop, Reflect </a:t>
            </a:r>
            <a:r>
              <a:rPr lang="en-GB" b="1" dirty="0" smtClean="0">
                <a:solidFill>
                  <a:schemeClr val="tx1"/>
                </a:solidFill>
              </a:rPr>
              <a:t>SKILLS (Poster on Moodle) </a:t>
            </a:r>
            <a:r>
              <a:rPr lang="en-GB" dirty="0" smtClean="0">
                <a:solidFill>
                  <a:schemeClr val="tx1"/>
                </a:solidFill>
              </a:rPr>
              <a:t>in using appropriate choices of </a:t>
            </a:r>
            <a:r>
              <a:rPr lang="en-GB" dirty="0" smtClean="0"/>
              <a:t>Observing </a:t>
            </a:r>
            <a:r>
              <a:rPr lang="en-GB" dirty="0"/>
              <a:t>over time; Identifying and Classifying ;Pattern </a:t>
            </a:r>
            <a:r>
              <a:rPr lang="en-GB" dirty="0" smtClean="0"/>
              <a:t> Seeking</a:t>
            </a:r>
            <a:r>
              <a:rPr lang="en-GB" dirty="0"/>
              <a:t>; </a:t>
            </a:r>
            <a:r>
              <a:rPr lang="en-GB" dirty="0" smtClean="0"/>
              <a:t>Research; Fair </a:t>
            </a:r>
            <a:r>
              <a:rPr lang="en-GB" dirty="0"/>
              <a:t>Testing </a:t>
            </a:r>
            <a:r>
              <a:rPr lang="en-GB" dirty="0" smtClean="0">
                <a:solidFill>
                  <a:schemeClr val="tx1"/>
                </a:solidFill>
              </a:rPr>
              <a:t>to develop understanding of </a:t>
            </a:r>
            <a:r>
              <a:rPr lang="en-GB" dirty="0">
                <a:solidFill>
                  <a:schemeClr val="tx1"/>
                </a:solidFill>
              </a:rPr>
              <a:t>science concepts in the </a:t>
            </a:r>
            <a:r>
              <a:rPr lang="en-GB" b="1" dirty="0" smtClean="0">
                <a:solidFill>
                  <a:schemeClr val="tx1"/>
                </a:solidFill>
              </a:rPr>
              <a:t>RANGE  </a:t>
            </a:r>
            <a:r>
              <a:rPr lang="en-GB" dirty="0" smtClean="0">
                <a:solidFill>
                  <a:schemeClr val="tx1"/>
                </a:solidFill>
              </a:rPr>
              <a:t>(Interdependence of organisms; Sustainable Earth; How things Work)</a:t>
            </a:r>
          </a:p>
          <a:p>
            <a:pPr marL="0" indent="0">
              <a:buNone/>
            </a:pPr>
            <a:endParaRPr lang="en-GB" b="1" dirty="0">
              <a:solidFill>
                <a:schemeClr val="tx1"/>
              </a:solidFill>
            </a:endParaRPr>
          </a:p>
          <a:p>
            <a:pPr>
              <a:buFont typeface="Wingdings" panose="05000000000000000000" pitchFamily="2" charset="2"/>
              <a:buChar char="§"/>
            </a:pPr>
            <a:r>
              <a:rPr lang="en-GB" b="1" dirty="0">
                <a:solidFill>
                  <a:schemeClr val="tx1"/>
                </a:solidFill>
              </a:rPr>
              <a:t>A </a:t>
            </a:r>
            <a:r>
              <a:rPr lang="en-GB" dirty="0">
                <a:solidFill>
                  <a:schemeClr val="tx1"/>
                </a:solidFill>
              </a:rPr>
              <a:t>How could we </a:t>
            </a:r>
            <a:r>
              <a:rPr lang="en-GB" b="1" dirty="0">
                <a:solidFill>
                  <a:schemeClr val="tx1"/>
                </a:solidFill>
              </a:rPr>
              <a:t>Apply</a:t>
            </a:r>
            <a:r>
              <a:rPr lang="en-GB" dirty="0">
                <a:solidFill>
                  <a:schemeClr val="tx1"/>
                </a:solidFill>
              </a:rPr>
              <a:t> what we have learned to other subjects? To our everyday lives? To our next projects? </a:t>
            </a:r>
            <a:endParaRPr lang="en-GB" dirty="0" smtClean="0">
              <a:solidFill>
                <a:schemeClr val="tx1"/>
              </a:solidFill>
            </a:endParaRPr>
          </a:p>
          <a:p>
            <a:pPr marL="0" indent="0">
              <a:buNone/>
            </a:pPr>
            <a:endParaRPr lang="en-GB" dirty="0">
              <a:solidFill>
                <a:schemeClr val="tx1"/>
              </a:solidFill>
            </a:endParaRPr>
          </a:p>
          <a:p>
            <a:pPr>
              <a:buFont typeface="Wingdings" panose="05000000000000000000" pitchFamily="2" charset="2"/>
              <a:buChar char="§"/>
            </a:pPr>
            <a:r>
              <a:rPr lang="en-GB" b="1" dirty="0">
                <a:solidFill>
                  <a:schemeClr val="tx1"/>
                </a:solidFill>
              </a:rPr>
              <a:t> Q </a:t>
            </a:r>
            <a:r>
              <a:rPr lang="en-GB" dirty="0">
                <a:solidFill>
                  <a:schemeClr val="tx1"/>
                </a:solidFill>
              </a:rPr>
              <a:t>What new </a:t>
            </a:r>
            <a:r>
              <a:rPr lang="en-GB" b="1" dirty="0">
                <a:solidFill>
                  <a:schemeClr val="tx1"/>
                </a:solidFill>
              </a:rPr>
              <a:t>Questions</a:t>
            </a:r>
            <a:r>
              <a:rPr lang="en-GB" dirty="0">
                <a:solidFill>
                  <a:schemeClr val="tx1"/>
                </a:solidFill>
              </a:rPr>
              <a:t> could we have after our enquiry?</a:t>
            </a:r>
          </a:p>
          <a:p>
            <a:pPr marL="0" indent="0">
              <a:buNone/>
            </a:pPr>
            <a:endParaRPr lang="en-GB" dirty="0"/>
          </a:p>
          <a:p>
            <a:pPr marL="0" indent="0">
              <a:buNone/>
            </a:pPr>
            <a:endParaRPr lang="en-GB" dirty="0" smtClean="0"/>
          </a:p>
          <a:p>
            <a:pPr marL="0" indent="0">
              <a:buNone/>
            </a:pPr>
            <a:endParaRPr lang="en-GB" dirty="0"/>
          </a:p>
          <a:p>
            <a:endParaRPr lang="en-GB" dirty="0"/>
          </a:p>
        </p:txBody>
      </p:sp>
    </p:spTree>
    <p:extLst>
      <p:ext uri="{BB962C8B-B14F-4D97-AF65-F5344CB8AC3E}">
        <p14:creationId xmlns:p14="http://schemas.microsoft.com/office/powerpoint/2010/main" val="183587271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Recent initiatives in primary science education that reflect an evolving </a:t>
            </a:r>
            <a:r>
              <a:rPr lang="en-GB" sz="2700" dirty="0" smtClean="0"/>
              <a:t>curriculum engagement with the benefits of  active learning and  independent learning goals in practice</a:t>
            </a:r>
            <a:endParaRPr lang="en-GB" sz="2700" dirty="0"/>
          </a:p>
        </p:txBody>
      </p:sp>
      <p:sp>
        <p:nvSpPr>
          <p:cNvPr id="3" name="Content Placeholder 2"/>
          <p:cNvSpPr>
            <a:spLocks noGrp="1"/>
          </p:cNvSpPr>
          <p:nvPr>
            <p:ph idx="1"/>
          </p:nvPr>
        </p:nvSpPr>
        <p:spPr/>
        <p:txBody>
          <a:bodyPr/>
          <a:lstStyle/>
          <a:p>
            <a:r>
              <a:rPr lang="en-GB" b="1" dirty="0" smtClean="0"/>
              <a:t>Primary </a:t>
            </a:r>
            <a:r>
              <a:rPr lang="en-GB" b="1" dirty="0"/>
              <a:t>Science Teacher trust</a:t>
            </a:r>
          </a:p>
          <a:p>
            <a:pPr>
              <a:buFont typeface="Wingdings" panose="05000000000000000000" pitchFamily="2" charset="2"/>
              <a:buChar char="§"/>
            </a:pPr>
            <a:r>
              <a:rPr lang="en-GB" dirty="0"/>
              <a:t>“Bright Ideas</a:t>
            </a:r>
            <a:r>
              <a:rPr lang="en-GB" dirty="0" smtClean="0"/>
              <a:t>” project</a:t>
            </a:r>
            <a:endParaRPr lang="en-GB" dirty="0"/>
          </a:p>
          <a:p>
            <a:pPr>
              <a:buFont typeface="Wingdings" panose="05000000000000000000" pitchFamily="2" charset="2"/>
              <a:buChar char="§"/>
            </a:pPr>
            <a:r>
              <a:rPr lang="en-GB" dirty="0"/>
              <a:t>“Thinking, talking, doing science</a:t>
            </a:r>
            <a:r>
              <a:rPr lang="en-GB" dirty="0" smtClean="0"/>
              <a:t>” project</a:t>
            </a:r>
            <a:endParaRPr lang="en-GB" dirty="0"/>
          </a:p>
          <a:p>
            <a:r>
              <a:rPr lang="en-GB" u="sng" dirty="0">
                <a:hlinkClick r:id="rId2"/>
              </a:rPr>
              <a:t>https://pstt.org.uk/resources/curriculum-materials</a:t>
            </a:r>
            <a:endParaRPr lang="en-GB" dirty="0"/>
          </a:p>
          <a:p>
            <a:r>
              <a:rPr lang="en-GB" u="sng" dirty="0">
                <a:hlinkClick r:id="rId3"/>
              </a:rPr>
              <a:t>https://pstt.org.uk/</a:t>
            </a:r>
            <a:endParaRPr lang="en-GB" u="sng" dirty="0"/>
          </a:p>
          <a:p>
            <a:pPr>
              <a:buFont typeface="Wingdings" panose="05000000000000000000" pitchFamily="2" charset="2"/>
              <a:buChar char="§"/>
            </a:pPr>
            <a:r>
              <a:rPr lang="en-GB" dirty="0"/>
              <a:t>The Crunch: </a:t>
            </a:r>
            <a:r>
              <a:rPr lang="en-US" b="1" i="1" dirty="0"/>
              <a:t>Video demo: digestion:</a:t>
            </a:r>
          </a:p>
          <a:p>
            <a:r>
              <a:rPr lang="en-GB" b="1" i="1" dirty="0">
                <a:hlinkClick r:id="rId4"/>
              </a:rPr>
              <a:t>https://www.youtube.com/watch?v=IQ-yJPnRxOM</a:t>
            </a:r>
            <a:endParaRPr lang="en-GB" dirty="0"/>
          </a:p>
          <a:p>
            <a:pPr>
              <a:buFont typeface="Wingdings" panose="05000000000000000000" pitchFamily="2" charset="2"/>
              <a:buChar char="§"/>
            </a:pPr>
            <a:r>
              <a:rPr lang="en-GB" dirty="0" smtClean="0"/>
              <a:t> </a:t>
            </a:r>
            <a:r>
              <a:rPr lang="en-GB" dirty="0" err="1" smtClean="0"/>
              <a:t>Explorify</a:t>
            </a:r>
            <a:endParaRPr lang="en-GB" dirty="0" smtClean="0"/>
          </a:p>
          <a:p>
            <a:pPr marL="0" indent="0">
              <a:buNone/>
            </a:pPr>
            <a:r>
              <a:rPr lang="en-GB" dirty="0">
                <a:hlinkClick r:id="rId5"/>
              </a:rPr>
              <a:t>https://explorify.wellcome.ac.uk</a:t>
            </a:r>
            <a:r>
              <a:rPr lang="en-GB" dirty="0" smtClean="0">
                <a:hlinkClick r:id="rId5"/>
              </a:rPr>
              <a:t>/</a:t>
            </a:r>
            <a:endParaRPr lang="en-GB" dirty="0" smtClean="0"/>
          </a:p>
          <a:p>
            <a:pPr marL="0" indent="0">
              <a:buNone/>
            </a:pPr>
            <a:endParaRPr lang="en-GB" dirty="0"/>
          </a:p>
        </p:txBody>
      </p:sp>
    </p:spTree>
    <p:extLst>
      <p:ext uri="{BB962C8B-B14F-4D97-AF65-F5344CB8AC3E}">
        <p14:creationId xmlns:p14="http://schemas.microsoft.com/office/powerpoint/2010/main" val="96246370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91780" y="453081"/>
            <a:ext cx="8911687" cy="1262448"/>
          </a:xfrm>
        </p:spPr>
        <p:txBody>
          <a:bodyPr>
            <a:noAutofit/>
          </a:bodyPr>
          <a:lstStyle/>
          <a:p>
            <a:r>
              <a:rPr lang="en-GB" sz="2800" dirty="0" smtClean="0">
                <a:solidFill>
                  <a:schemeClr val="tx1"/>
                </a:solidFill>
              </a:rPr>
              <a:t>Oxford Brookes University Conceptual Challenge in Primary Science Astra Zeneca (now PSTT) funded project (2002 – 2004)</a:t>
            </a:r>
            <a:endParaRPr lang="en-GB" sz="2800" dirty="0">
              <a:solidFill>
                <a:schemeClr val="tx1"/>
              </a:solidFill>
            </a:endParaRPr>
          </a:p>
        </p:txBody>
      </p:sp>
      <p:sp>
        <p:nvSpPr>
          <p:cNvPr id="3" name="Content Placeholder 2"/>
          <p:cNvSpPr>
            <a:spLocks noGrp="1"/>
          </p:cNvSpPr>
          <p:nvPr>
            <p:ph idx="1"/>
          </p:nvPr>
        </p:nvSpPr>
        <p:spPr>
          <a:xfrm>
            <a:off x="2556261" y="2133600"/>
            <a:ext cx="8915400" cy="3777622"/>
          </a:xfrm>
        </p:spPr>
        <p:txBody>
          <a:bodyPr>
            <a:normAutofit lnSpcReduction="10000"/>
          </a:bodyPr>
          <a:lstStyle/>
          <a:p>
            <a:r>
              <a:rPr lang="en-GB" dirty="0" smtClean="0"/>
              <a:t>Outcomes resulted in teachers adapting lessons:</a:t>
            </a:r>
          </a:p>
          <a:p>
            <a:endParaRPr lang="en-GB" dirty="0"/>
          </a:p>
          <a:p>
            <a:pPr>
              <a:buFont typeface="Wingdings" panose="05000000000000000000" pitchFamily="2" charset="2"/>
              <a:buChar char="§"/>
            </a:pPr>
            <a:r>
              <a:rPr lang="en-GB" dirty="0" smtClean="0"/>
              <a:t> More emphasis on pupils’ independent scientific thinking</a:t>
            </a:r>
          </a:p>
          <a:p>
            <a:pPr>
              <a:buFont typeface="Wingdings" panose="05000000000000000000" pitchFamily="2" charset="2"/>
              <a:buChar char="§"/>
            </a:pPr>
            <a:r>
              <a:rPr lang="en-GB" dirty="0" smtClean="0"/>
              <a:t> Increased time on discussion of scientific ideas</a:t>
            </a:r>
          </a:p>
          <a:p>
            <a:pPr>
              <a:buFont typeface="Wingdings" panose="05000000000000000000" pitchFamily="2" charset="2"/>
              <a:buChar char="§"/>
            </a:pPr>
            <a:r>
              <a:rPr lang="en-GB" dirty="0" smtClean="0"/>
              <a:t> More focused recording by pupils – less but better writing</a:t>
            </a:r>
          </a:p>
          <a:p>
            <a:pPr>
              <a:buFont typeface="Wingdings" panose="05000000000000000000" pitchFamily="2" charset="2"/>
              <a:buChar char="§"/>
            </a:pPr>
            <a:r>
              <a:rPr lang="en-GB" dirty="0" smtClean="0"/>
              <a:t> More time for hands on practical investigations</a:t>
            </a:r>
          </a:p>
          <a:p>
            <a:endParaRPr lang="en-GB" dirty="0"/>
          </a:p>
          <a:p>
            <a:r>
              <a:rPr lang="en-GB" dirty="0" smtClean="0"/>
              <a:t>This creative approach focused on thinking, doing and talking was shown to increase pupils’ attainment.</a:t>
            </a:r>
            <a:endParaRPr lang="en-GB" dirty="0"/>
          </a:p>
        </p:txBody>
      </p:sp>
    </p:spTree>
    <p:extLst>
      <p:ext uri="{BB962C8B-B14F-4D97-AF65-F5344CB8AC3E}">
        <p14:creationId xmlns:p14="http://schemas.microsoft.com/office/powerpoint/2010/main" val="89895841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1"/>
                </a:solidFill>
              </a:rPr>
              <a:t>The Bright Ideas Time strategy developed from this project:</a:t>
            </a:r>
            <a:endParaRPr lang="en-GB" dirty="0">
              <a:solidFill>
                <a:schemeClr val="tx1"/>
              </a:solidFill>
            </a:endParaRPr>
          </a:p>
        </p:txBody>
      </p:sp>
      <p:sp>
        <p:nvSpPr>
          <p:cNvPr id="3" name="Content Placeholder 2"/>
          <p:cNvSpPr>
            <a:spLocks noGrp="1"/>
          </p:cNvSpPr>
          <p:nvPr>
            <p:ph idx="1"/>
          </p:nvPr>
        </p:nvSpPr>
        <p:spPr/>
        <p:txBody>
          <a:bodyPr>
            <a:normAutofit/>
          </a:bodyPr>
          <a:lstStyle/>
          <a:p>
            <a:r>
              <a:rPr lang="en-GB" b="1" dirty="0">
                <a:solidFill>
                  <a:schemeClr val="tx1"/>
                </a:solidFill>
              </a:rPr>
              <a:t>BRIGHT IDEAS CPD + VIDEO</a:t>
            </a:r>
          </a:p>
          <a:p>
            <a:pPr marL="0" indent="0">
              <a:buNone/>
            </a:pPr>
            <a:r>
              <a:rPr lang="en-GB" u="sng" dirty="0">
                <a:hlinkClick r:id="rId2"/>
              </a:rPr>
              <a:t>https://pstt.org.uk/resources/cpd-units/bright-ideas-in-primary-science</a:t>
            </a:r>
            <a:endParaRPr lang="en-GB" u="sng" dirty="0"/>
          </a:p>
          <a:p>
            <a:r>
              <a:rPr lang="en-GB" dirty="0" smtClean="0"/>
              <a:t>Teachers comment that they can elicit what pupils know and understand and consequently highlight their alternate or misconceptions. The Bright Ideas “prompts” are basically elicitation strategies. Also used as an assessment tool.</a:t>
            </a:r>
          </a:p>
          <a:p>
            <a:endParaRPr lang="en-GB" dirty="0" smtClean="0"/>
          </a:p>
          <a:p>
            <a:r>
              <a:rPr lang="en-GB" dirty="0" smtClean="0"/>
              <a:t>A dedicated discussion time set aside to talk about science in each primary science lesson – 10 minutes at any point in the lesson.</a:t>
            </a:r>
          </a:p>
          <a:p>
            <a:endParaRPr lang="en-GB" dirty="0"/>
          </a:p>
          <a:p>
            <a:r>
              <a:rPr lang="en-GB" dirty="0" smtClean="0"/>
              <a:t>Feedback from teachers: valuable in developing children’s thinking and understanding (all ages).</a:t>
            </a:r>
            <a:endParaRPr lang="en-GB" dirty="0"/>
          </a:p>
        </p:txBody>
      </p:sp>
    </p:spTree>
    <p:extLst>
      <p:ext uri="{BB962C8B-B14F-4D97-AF65-F5344CB8AC3E}">
        <p14:creationId xmlns:p14="http://schemas.microsoft.com/office/powerpoint/2010/main" val="338961365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solidFill>
                  <a:schemeClr val="tx1"/>
                </a:solidFill>
              </a:rPr>
              <a:t>Video clips and explanation of Bright ideas </a:t>
            </a:r>
            <a:endParaRPr lang="en-GB" dirty="0">
              <a:solidFill>
                <a:schemeClr val="tx1"/>
              </a:solidFill>
            </a:endParaRPr>
          </a:p>
        </p:txBody>
      </p:sp>
      <p:sp>
        <p:nvSpPr>
          <p:cNvPr id="3" name="Content Placeholder 2"/>
          <p:cNvSpPr>
            <a:spLocks noGrp="1"/>
          </p:cNvSpPr>
          <p:nvPr>
            <p:ph idx="1"/>
          </p:nvPr>
        </p:nvSpPr>
        <p:spPr/>
        <p:txBody>
          <a:bodyPr/>
          <a:lstStyle/>
          <a:p>
            <a:endParaRPr lang="en-GB" dirty="0" smtClean="0">
              <a:hlinkClick r:id=""/>
            </a:endParaRPr>
          </a:p>
          <a:p>
            <a:r>
              <a:rPr lang="en-GB" dirty="0" smtClean="0">
                <a:hlinkClick r:id="rId3"/>
              </a:rPr>
              <a:t>https</a:t>
            </a:r>
            <a:r>
              <a:rPr lang="en-GB" dirty="0">
                <a:hlinkClick r:id="rId3"/>
              </a:rPr>
              <a:t>://</a:t>
            </a:r>
            <a:r>
              <a:rPr lang="en-GB" dirty="0" smtClean="0">
                <a:hlinkClick r:id="rId3"/>
              </a:rPr>
              <a:t>www.pstt-cpd.org.uk/ext/cpd/bright-ideas/introduction-to-the-bright-ideas-time.html</a:t>
            </a:r>
            <a:endParaRPr lang="en-GB" dirty="0" smtClean="0"/>
          </a:p>
          <a:p>
            <a:endParaRPr lang="en-GB" dirty="0" smtClean="0"/>
          </a:p>
          <a:p>
            <a:endParaRPr lang="en-GB" dirty="0" smtClean="0"/>
          </a:p>
          <a:p>
            <a:endParaRPr lang="en-GB" dirty="0" smtClean="0"/>
          </a:p>
          <a:p>
            <a:r>
              <a:rPr lang="en-GB" dirty="0" smtClean="0"/>
              <a:t>Show examples of responses by teachers and pupils</a:t>
            </a:r>
            <a:endParaRPr lang="en-GB" dirty="0"/>
          </a:p>
        </p:txBody>
      </p:sp>
    </p:spTree>
    <p:extLst>
      <p:ext uri="{BB962C8B-B14F-4D97-AF65-F5344CB8AC3E}">
        <p14:creationId xmlns:p14="http://schemas.microsoft.com/office/powerpoint/2010/main" val="329053712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tx1"/>
                </a:solidFill>
              </a:rPr>
              <a:t/>
            </a:r>
            <a:br>
              <a:rPr lang="en-US" dirty="0" smtClean="0">
                <a:solidFill>
                  <a:schemeClr val="tx1"/>
                </a:solidFill>
              </a:rPr>
            </a:br>
            <a:r>
              <a:rPr lang="en-US" dirty="0" smtClean="0">
                <a:solidFill>
                  <a:schemeClr val="tx1"/>
                </a:solidFill>
              </a:rPr>
              <a:t>Thinking</a:t>
            </a:r>
            <a:r>
              <a:rPr lang="en-US" dirty="0">
                <a:solidFill>
                  <a:schemeClr val="tx1"/>
                </a:solidFill>
              </a:rPr>
              <a:t>, Doing, Talking Science</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Ø"/>
            </a:pPr>
            <a:endParaRPr lang="en-US" dirty="0" smtClean="0">
              <a:solidFill>
                <a:schemeClr val="tx1"/>
              </a:solidFill>
            </a:endParaRPr>
          </a:p>
          <a:p>
            <a:pPr>
              <a:buFont typeface="Wingdings" panose="05000000000000000000" pitchFamily="2" charset="2"/>
              <a:buChar char="Ø"/>
            </a:pPr>
            <a:r>
              <a:rPr lang="en-US" dirty="0" smtClean="0">
                <a:solidFill>
                  <a:schemeClr val="tx1"/>
                </a:solidFill>
              </a:rPr>
              <a:t>The </a:t>
            </a:r>
            <a:r>
              <a:rPr lang="en-US" dirty="0">
                <a:solidFill>
                  <a:schemeClr val="tx1"/>
                </a:solidFill>
              </a:rPr>
              <a:t>training did not aim to provide participating teachers </a:t>
            </a:r>
            <a:r>
              <a:rPr lang="en-US" dirty="0" smtClean="0">
                <a:solidFill>
                  <a:schemeClr val="tx1"/>
                </a:solidFill>
              </a:rPr>
              <a:t>with a </a:t>
            </a:r>
            <a:r>
              <a:rPr lang="en-US" dirty="0">
                <a:solidFill>
                  <a:schemeClr val="tx1"/>
                </a:solidFill>
              </a:rPr>
              <a:t>set of ‘off-the-shelf’ lesson plans to be delivered in schools; rather,</a:t>
            </a:r>
            <a:r>
              <a:rPr lang="en-US" b="1" dirty="0">
                <a:solidFill>
                  <a:schemeClr val="tx1"/>
                </a:solidFill>
              </a:rPr>
              <a:t> it sought </a:t>
            </a:r>
            <a:r>
              <a:rPr lang="en-US" b="1" dirty="0" smtClean="0">
                <a:solidFill>
                  <a:schemeClr val="tx1"/>
                </a:solidFill>
              </a:rPr>
              <a:t>to support </a:t>
            </a:r>
            <a:r>
              <a:rPr lang="en-US" b="1" dirty="0">
                <a:solidFill>
                  <a:schemeClr val="tx1"/>
                </a:solidFill>
              </a:rPr>
              <a:t>teachers to be more creative and thoughtful in planning their </a:t>
            </a:r>
            <a:r>
              <a:rPr lang="en-US" b="1" dirty="0" smtClean="0">
                <a:solidFill>
                  <a:schemeClr val="tx1"/>
                </a:solidFill>
              </a:rPr>
              <a:t>science lessons</a:t>
            </a:r>
            <a:r>
              <a:rPr lang="en-US" b="1" dirty="0">
                <a:solidFill>
                  <a:schemeClr val="tx1"/>
                </a:solidFill>
              </a:rPr>
              <a:t>. </a:t>
            </a:r>
            <a:endParaRPr lang="en-US" b="1" dirty="0" smtClean="0">
              <a:solidFill>
                <a:schemeClr val="tx1"/>
              </a:solidFill>
            </a:endParaRPr>
          </a:p>
          <a:p>
            <a:pPr marL="0" indent="0">
              <a:buNone/>
            </a:pPr>
            <a:r>
              <a:rPr lang="en-US" dirty="0">
                <a:solidFill>
                  <a:schemeClr val="tx1"/>
                </a:solidFill>
              </a:rPr>
              <a:t> </a:t>
            </a:r>
            <a:r>
              <a:rPr lang="en-US" dirty="0" smtClean="0">
                <a:solidFill>
                  <a:schemeClr val="tx1"/>
                </a:solidFill>
              </a:rPr>
              <a:t> </a:t>
            </a:r>
            <a:r>
              <a:rPr lang="en-US" b="1" dirty="0" smtClean="0">
                <a:solidFill>
                  <a:schemeClr val="tx1"/>
                </a:solidFill>
              </a:rPr>
              <a:t>Full Report:</a:t>
            </a:r>
            <a:endParaRPr lang="en-US" b="1" dirty="0">
              <a:solidFill>
                <a:schemeClr val="tx1"/>
              </a:solidFill>
            </a:endParaRPr>
          </a:p>
          <a:p>
            <a:r>
              <a:rPr lang="en-GB" u="sng" dirty="0">
                <a:hlinkClick r:id="rId2"/>
              </a:rPr>
              <a:t>https://educationendowmentfoundation.org.uk/our-work/projects/thinking-doing-talking-science</a:t>
            </a:r>
            <a:endParaRPr lang="en-GB" dirty="0"/>
          </a:p>
          <a:p>
            <a:endParaRPr lang="en-GB" b="1" dirty="0">
              <a:solidFill>
                <a:schemeClr val="tx1"/>
              </a:solidFill>
            </a:endParaRPr>
          </a:p>
        </p:txBody>
      </p:sp>
    </p:spTree>
    <p:extLst>
      <p:ext uri="{BB962C8B-B14F-4D97-AF65-F5344CB8AC3E}">
        <p14:creationId xmlns:p14="http://schemas.microsoft.com/office/powerpoint/2010/main" val="199514079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Thinking and reasoning in the classroom</a:t>
            </a:r>
            <a:endParaRPr lang="en-GB" dirty="0"/>
          </a:p>
        </p:txBody>
      </p:sp>
      <p:sp>
        <p:nvSpPr>
          <p:cNvPr id="3" name="Content Placeholder 2"/>
          <p:cNvSpPr>
            <a:spLocks noGrp="1"/>
          </p:cNvSpPr>
          <p:nvPr>
            <p:ph idx="1"/>
          </p:nvPr>
        </p:nvSpPr>
        <p:spPr/>
        <p:txBody>
          <a:bodyPr>
            <a:normAutofit fontScale="92500" lnSpcReduction="20000"/>
          </a:bodyPr>
          <a:lstStyle/>
          <a:p>
            <a:r>
              <a:rPr lang="en-GB" sz="3200" dirty="0"/>
              <a:t>In the video you will see two teachers working with their classes on activities that have been specially developed to allow children time to explore their thinking processes. They work collaboratively with their peers to talk about their ideas allowing them a chance to justify and modify their thoughts if need be. As you watch the video consider how the activities develop the children’s thinking and reasoning </a:t>
            </a:r>
            <a:r>
              <a:rPr lang="en-GB" sz="3200" dirty="0" smtClean="0"/>
              <a:t>skills and note down your observations.</a:t>
            </a:r>
          </a:p>
          <a:p>
            <a:endParaRPr lang="en-GB" dirty="0"/>
          </a:p>
          <a:p>
            <a:r>
              <a:rPr lang="en-GB" dirty="0"/>
              <a:t>VIDEO CLIP:</a:t>
            </a:r>
          </a:p>
          <a:p>
            <a:r>
              <a:rPr lang="en-GB" dirty="0">
                <a:hlinkClick r:id="rId3"/>
              </a:rPr>
              <a:t>https://</a:t>
            </a:r>
            <a:r>
              <a:rPr lang="en-GB" dirty="0" smtClean="0">
                <a:hlinkClick r:id="rId3"/>
              </a:rPr>
              <a:t>www.futurelearn.com/courses/teaching-primary-science-getting-started/0/steps/40227</a:t>
            </a:r>
            <a:endParaRPr lang="en-GB" dirty="0" smtClean="0"/>
          </a:p>
          <a:p>
            <a:endParaRPr lang="en-GB" dirty="0" smtClean="0"/>
          </a:p>
          <a:p>
            <a:endParaRPr lang="en-GB" dirty="0" smtClean="0"/>
          </a:p>
          <a:p>
            <a:endParaRPr lang="en-GB" dirty="0"/>
          </a:p>
          <a:p>
            <a:endParaRPr lang="en-GB" dirty="0"/>
          </a:p>
        </p:txBody>
      </p:sp>
    </p:spTree>
    <p:extLst>
      <p:ext uri="{BB962C8B-B14F-4D97-AF65-F5344CB8AC3E}">
        <p14:creationId xmlns:p14="http://schemas.microsoft.com/office/powerpoint/2010/main" val="41768966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Possible contexts for your own Practice?</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The bright ideas time for thinking and talking</a:t>
            </a:r>
            <a:endParaRPr lang="en-GB" dirty="0"/>
          </a:p>
          <a:p>
            <a:pPr>
              <a:buFont typeface="Wingdings" panose="05000000000000000000" pitchFamily="2" charset="2"/>
              <a:buChar char="Ø"/>
            </a:pPr>
            <a:r>
              <a:rPr lang="en-GB" dirty="0" smtClean="0"/>
              <a:t>  The </a:t>
            </a:r>
            <a:r>
              <a:rPr lang="en-GB" dirty="0"/>
              <a:t>odd one out</a:t>
            </a:r>
          </a:p>
          <a:p>
            <a:pPr>
              <a:buFont typeface="Wingdings" panose="05000000000000000000" pitchFamily="2" charset="2"/>
              <a:buChar char="Ø"/>
            </a:pPr>
            <a:r>
              <a:rPr lang="en-GB" dirty="0" smtClean="0"/>
              <a:t>  The </a:t>
            </a:r>
            <a:r>
              <a:rPr lang="en-GB" dirty="0" err="1"/>
              <a:t>pmi</a:t>
            </a:r>
            <a:endParaRPr lang="en-GB" dirty="0"/>
          </a:p>
          <a:p>
            <a:pPr>
              <a:buFont typeface="Wingdings" panose="05000000000000000000" pitchFamily="2" charset="2"/>
              <a:buChar char="Ø"/>
            </a:pPr>
            <a:r>
              <a:rPr lang="en-GB" dirty="0" smtClean="0"/>
              <a:t>  The </a:t>
            </a:r>
            <a:r>
              <a:rPr lang="en-GB" dirty="0"/>
              <a:t>big </a:t>
            </a:r>
            <a:r>
              <a:rPr lang="en-GB" dirty="0" smtClean="0"/>
              <a:t>question</a:t>
            </a:r>
            <a:endParaRPr lang="en-GB" dirty="0"/>
          </a:p>
          <a:p>
            <a:pPr>
              <a:buFont typeface="Wingdings" panose="05000000000000000000" pitchFamily="2" charset="2"/>
              <a:buChar char="Ø"/>
            </a:pPr>
            <a:r>
              <a:rPr lang="en-GB" dirty="0" smtClean="0"/>
              <a:t>  Drama in Primary Science – show examples from:</a:t>
            </a:r>
          </a:p>
          <a:p>
            <a:pPr marL="0" indent="0">
              <a:buNone/>
            </a:pPr>
            <a:r>
              <a:rPr lang="en-GB" dirty="0" smtClean="0">
                <a:hlinkClick r:id="rId2"/>
              </a:rPr>
              <a:t>https</a:t>
            </a:r>
            <a:r>
              <a:rPr lang="en-GB" dirty="0">
                <a:hlinkClick r:id="rId2"/>
              </a:rPr>
              <a:t>://</a:t>
            </a:r>
            <a:r>
              <a:rPr lang="en-GB" dirty="0" smtClean="0">
                <a:hlinkClick r:id="rId2"/>
              </a:rPr>
              <a:t>pstt.org.uk/resources/cpd-units/dramatic-science</a:t>
            </a:r>
            <a:endParaRPr lang="en-GB" dirty="0"/>
          </a:p>
          <a:p>
            <a:pPr marL="0" indent="0">
              <a:buNone/>
            </a:pPr>
            <a:r>
              <a:rPr lang="en-GB" dirty="0" smtClean="0"/>
              <a:t>STEAM  Science Technology Engineering Art Maths (Donaldson/Creativity)</a:t>
            </a:r>
          </a:p>
          <a:p>
            <a:pPr marL="0" indent="0">
              <a:buNone/>
            </a:pPr>
            <a:r>
              <a:rPr lang="en-GB" dirty="0" smtClean="0"/>
              <a:t> </a:t>
            </a:r>
            <a:r>
              <a:rPr lang="en-GB" dirty="0" smtClean="0">
                <a:hlinkClick r:id="rId3"/>
              </a:rPr>
              <a:t>https</a:t>
            </a:r>
            <a:r>
              <a:rPr lang="en-GB" dirty="0">
                <a:hlinkClick r:id="rId3"/>
              </a:rPr>
              <a:t>://</a:t>
            </a:r>
            <a:r>
              <a:rPr lang="en-GB" dirty="0" smtClean="0">
                <a:hlinkClick r:id="rId3"/>
              </a:rPr>
              <a:t>www.tes.com/teaching-resources/steam</a:t>
            </a:r>
            <a:endParaRPr lang="en-GB" dirty="0" smtClean="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354952360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The odd one out</a:t>
            </a:r>
            <a:endParaRPr lang="en-GB" dirty="0"/>
          </a:p>
        </p:txBody>
      </p:sp>
      <p:sp>
        <p:nvSpPr>
          <p:cNvPr id="3" name="Content Placeholder 2"/>
          <p:cNvSpPr>
            <a:spLocks noGrp="1"/>
          </p:cNvSpPr>
          <p:nvPr>
            <p:ph idx="1"/>
          </p:nvPr>
        </p:nvSpPr>
        <p:spPr/>
        <p:txBody>
          <a:bodyPr>
            <a:normAutofit fontScale="92500" lnSpcReduction="10000"/>
          </a:bodyPr>
          <a:lstStyle/>
          <a:p>
            <a:r>
              <a:rPr lang="en-GB" sz="3200" dirty="0" smtClean="0"/>
              <a:t>Pupils are shown three or four different pictures or actual objects if available:</a:t>
            </a:r>
          </a:p>
          <a:p>
            <a:r>
              <a:rPr lang="en-GB" sz="3200" dirty="0" smtClean="0"/>
              <a:t>“Which is the odd one out and why?” – to justify their reasoning and so reveal their thinking.</a:t>
            </a:r>
          </a:p>
          <a:p>
            <a:endParaRPr lang="en-GB" sz="3200" dirty="0"/>
          </a:p>
          <a:p>
            <a:r>
              <a:rPr lang="en-GB" sz="3200" dirty="0" smtClean="0"/>
              <a:t>Compares with concept cartoon and other active assessment/ elicitation tools developed by Stewart Naylor and Brenda Keogh and cognitive conflict stimuli in “Let’s Think Through Science” CASE activities.</a:t>
            </a:r>
          </a:p>
          <a:p>
            <a:endParaRPr lang="en-GB" sz="3200" dirty="0"/>
          </a:p>
          <a:p>
            <a:endParaRPr lang="en-GB" sz="3200" dirty="0"/>
          </a:p>
        </p:txBody>
      </p:sp>
    </p:spTree>
    <p:extLst>
      <p:ext uri="{BB962C8B-B14F-4D97-AF65-F5344CB8AC3E}">
        <p14:creationId xmlns:p14="http://schemas.microsoft.com/office/powerpoint/2010/main" val="348027215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The PMI</a:t>
            </a:r>
            <a:endParaRPr lang="en-GB" dirty="0"/>
          </a:p>
        </p:txBody>
      </p:sp>
      <p:sp>
        <p:nvSpPr>
          <p:cNvPr id="3" name="Content Placeholder 2"/>
          <p:cNvSpPr>
            <a:spLocks noGrp="1"/>
          </p:cNvSpPr>
          <p:nvPr>
            <p:ph idx="1"/>
          </p:nvPr>
        </p:nvSpPr>
        <p:spPr/>
        <p:txBody>
          <a:bodyPr/>
          <a:lstStyle/>
          <a:p>
            <a:r>
              <a:rPr lang="en-GB" dirty="0" smtClean="0"/>
              <a:t>De Bono (1973) and Fisher (2000) are amongst the many who have developed methods to develop pupils’ thinking. PMI is one of these.</a:t>
            </a:r>
          </a:p>
          <a:p>
            <a:r>
              <a:rPr lang="en-GB" dirty="0" smtClean="0"/>
              <a:t>Scenario – pupils consider the positives, Minuses and the Interesting associated ideas</a:t>
            </a:r>
          </a:p>
          <a:p>
            <a:endParaRPr lang="en-GB" dirty="0"/>
          </a:p>
          <a:p>
            <a:r>
              <a:rPr lang="en-GB" sz="2800" i="1" dirty="0" smtClean="0"/>
              <a:t>People have their own plant-like green skin, so they can create their own food in sunlight.</a:t>
            </a:r>
          </a:p>
          <a:p>
            <a:pPr marL="0" indent="0">
              <a:buNone/>
            </a:pPr>
            <a:r>
              <a:rPr lang="en-GB" sz="2800" i="1" dirty="0" smtClean="0"/>
              <a:t>                             P? M? I?</a:t>
            </a:r>
            <a:endParaRPr lang="en-GB" sz="2800" i="1" dirty="0"/>
          </a:p>
        </p:txBody>
      </p:sp>
    </p:spTree>
    <p:extLst>
      <p:ext uri="{BB962C8B-B14F-4D97-AF65-F5344CB8AC3E}">
        <p14:creationId xmlns:p14="http://schemas.microsoft.com/office/powerpoint/2010/main" val="398177049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Pupils’ responses</a:t>
            </a:r>
            <a:endParaRPr lang="en-GB" dirty="0"/>
          </a:p>
        </p:txBody>
      </p:sp>
      <p:sp>
        <p:nvSpPr>
          <p:cNvPr id="3" name="Content Placeholder 2"/>
          <p:cNvSpPr>
            <a:spLocks noGrp="1"/>
          </p:cNvSpPr>
          <p:nvPr>
            <p:ph idx="1"/>
          </p:nvPr>
        </p:nvSpPr>
        <p:spPr/>
        <p:txBody>
          <a:bodyPr>
            <a:normAutofit/>
          </a:bodyPr>
          <a:lstStyle/>
          <a:p>
            <a:r>
              <a:rPr lang="en-GB" dirty="0" smtClean="0"/>
              <a:t>Positive: Poor people wouldn’t starve</a:t>
            </a:r>
          </a:p>
          <a:p>
            <a:r>
              <a:rPr lang="en-GB" dirty="0" smtClean="0"/>
              <a:t>Minus: You might not be able to lie still to sunbathe</a:t>
            </a:r>
          </a:p>
          <a:p>
            <a:r>
              <a:rPr lang="en-GB" dirty="0" smtClean="0"/>
              <a:t>Interesting: Would you need to go to sleep?</a:t>
            </a:r>
          </a:p>
          <a:p>
            <a:endParaRPr lang="en-GB" dirty="0"/>
          </a:p>
          <a:p>
            <a:r>
              <a:rPr lang="en-GB" dirty="0" smtClean="0"/>
              <a:t>The teacher can decide whether these questions are pursued in this lesson or left for personal research.</a:t>
            </a:r>
          </a:p>
          <a:p>
            <a:r>
              <a:rPr lang="en-GB" b="1" dirty="0" smtClean="0"/>
              <a:t>Science is a creative subject so giving pupils time to consider different aspects of a scenario, including the “interesting” ideas, allows imagination to play a part in science lessons.</a:t>
            </a:r>
          </a:p>
          <a:p>
            <a:endParaRPr lang="en-GB" dirty="0"/>
          </a:p>
        </p:txBody>
      </p:sp>
    </p:spTree>
    <p:extLst>
      <p:ext uri="{BB962C8B-B14F-4D97-AF65-F5344CB8AC3E}">
        <p14:creationId xmlns:p14="http://schemas.microsoft.com/office/powerpoint/2010/main" val="66319315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The Big Question</a:t>
            </a:r>
            <a:endParaRPr lang="en-GB" dirty="0"/>
          </a:p>
        </p:txBody>
      </p:sp>
      <p:sp>
        <p:nvSpPr>
          <p:cNvPr id="3" name="Content Placeholder 2"/>
          <p:cNvSpPr>
            <a:spLocks noGrp="1"/>
          </p:cNvSpPr>
          <p:nvPr>
            <p:ph idx="1"/>
          </p:nvPr>
        </p:nvSpPr>
        <p:spPr/>
        <p:txBody>
          <a:bodyPr>
            <a:normAutofit/>
          </a:bodyPr>
          <a:lstStyle/>
          <a:p>
            <a:r>
              <a:rPr lang="en-GB" dirty="0" smtClean="0"/>
              <a:t>Where did the mass of the big tree come from?</a:t>
            </a:r>
          </a:p>
          <a:p>
            <a:endParaRPr lang="en-GB" dirty="0"/>
          </a:p>
          <a:p>
            <a:r>
              <a:rPr lang="en-GB" dirty="0" smtClean="0"/>
              <a:t>“The roots drink the water and eats the nutrients to help it grow”</a:t>
            </a:r>
          </a:p>
          <a:p>
            <a:r>
              <a:rPr lang="en-GB" dirty="0" smtClean="0"/>
              <a:t>“The tree weighs more because of the food and water it has eaten in the past years. It doesn’t have a mouth so the grass collects all the food and water then it goes down into the roots. The tree likes the rain better than house pipe water”</a:t>
            </a:r>
          </a:p>
          <a:p>
            <a:r>
              <a:rPr lang="en-GB" dirty="0" smtClean="0"/>
              <a:t>“The leaves suck in sunlight and convert into energy using the chemical chlorophyll. This is photosynthesis”</a:t>
            </a:r>
          </a:p>
          <a:p>
            <a:r>
              <a:rPr lang="en-GB" dirty="0" smtClean="0"/>
              <a:t>“It has come from the branches”</a:t>
            </a:r>
          </a:p>
          <a:p>
            <a:endParaRPr lang="en-GB" dirty="0"/>
          </a:p>
        </p:txBody>
      </p:sp>
    </p:spTree>
    <p:extLst>
      <p:ext uri="{BB962C8B-B14F-4D97-AF65-F5344CB8AC3E}">
        <p14:creationId xmlns:p14="http://schemas.microsoft.com/office/powerpoint/2010/main" val="95638152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Problem solving</a:t>
            </a:r>
            <a:endParaRPr lang="en-GB" dirty="0"/>
          </a:p>
        </p:txBody>
      </p:sp>
      <p:sp>
        <p:nvSpPr>
          <p:cNvPr id="3" name="Content Placeholder 2"/>
          <p:cNvSpPr>
            <a:spLocks noGrp="1"/>
          </p:cNvSpPr>
          <p:nvPr>
            <p:ph idx="1"/>
          </p:nvPr>
        </p:nvSpPr>
        <p:spPr/>
        <p:txBody>
          <a:bodyPr>
            <a:normAutofit/>
          </a:bodyPr>
          <a:lstStyle/>
          <a:p>
            <a:r>
              <a:rPr lang="en-GB" dirty="0" smtClean="0"/>
              <a:t>Open ended and often related to a real life situation – encourages pupils to use existing science knowledge and to use their imagination.</a:t>
            </a:r>
          </a:p>
          <a:p>
            <a:pPr marL="0" indent="0">
              <a:buNone/>
            </a:pPr>
            <a:r>
              <a:rPr lang="en-GB" dirty="0" smtClean="0"/>
              <a:t>e.g.</a:t>
            </a:r>
          </a:p>
          <a:p>
            <a:pPr>
              <a:buFont typeface="Wingdings" panose="05000000000000000000" pitchFamily="2" charset="2"/>
              <a:buChar char="§"/>
            </a:pPr>
            <a:r>
              <a:rPr lang="en-GB" dirty="0" smtClean="0"/>
              <a:t>  Make an alarm that comes on when the greenhouse door is opened.</a:t>
            </a:r>
          </a:p>
          <a:p>
            <a:pPr marL="0" indent="0">
              <a:buNone/>
            </a:pPr>
            <a:endParaRPr lang="en-GB" dirty="0" smtClean="0"/>
          </a:p>
          <a:p>
            <a:pPr>
              <a:buFont typeface="Wingdings" panose="05000000000000000000" pitchFamily="2" charset="2"/>
              <a:buChar char="§"/>
            </a:pPr>
            <a:r>
              <a:rPr lang="en-GB" dirty="0" smtClean="0"/>
              <a:t>  Protect the precious plant – the prince calls upon his science advisors to design a display to see and protect the rarest plant in the world.</a:t>
            </a:r>
          </a:p>
          <a:p>
            <a:endParaRPr lang="en-GB" dirty="0"/>
          </a:p>
          <a:p>
            <a:pPr marL="0" indent="0">
              <a:buNone/>
            </a:pPr>
            <a:endParaRPr lang="en-GB" dirty="0"/>
          </a:p>
        </p:txBody>
      </p:sp>
    </p:spTree>
    <p:extLst>
      <p:ext uri="{BB962C8B-B14F-4D97-AF65-F5344CB8AC3E}">
        <p14:creationId xmlns:p14="http://schemas.microsoft.com/office/powerpoint/2010/main" val="167836281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National STEM Learning Centre: Future Learn</a:t>
            </a:r>
            <a:endParaRPr lang="en-GB" dirty="0"/>
          </a:p>
        </p:txBody>
      </p:sp>
      <p:sp>
        <p:nvSpPr>
          <p:cNvPr id="3" name="Content Placeholder 2"/>
          <p:cNvSpPr>
            <a:spLocks noGrp="1"/>
          </p:cNvSpPr>
          <p:nvPr>
            <p:ph idx="1"/>
          </p:nvPr>
        </p:nvSpPr>
        <p:spPr/>
        <p:txBody>
          <a:bodyPr/>
          <a:lstStyle/>
          <a:p>
            <a:endParaRPr lang="en-GB" dirty="0" smtClean="0"/>
          </a:p>
          <a:p>
            <a:r>
              <a:rPr lang="en-GB" dirty="0" smtClean="0"/>
              <a:t>Free on </a:t>
            </a:r>
            <a:r>
              <a:rPr lang="en-GB" dirty="0"/>
              <a:t>line course</a:t>
            </a:r>
            <a:r>
              <a:rPr lang="en-GB" dirty="0" smtClean="0"/>
              <a:t>: Learn </a:t>
            </a:r>
            <a:r>
              <a:rPr lang="en-GB" dirty="0"/>
              <a:t>how to deliver primary science in an engaging and practical way in this course for teachers of 5-11 year old pupils.</a:t>
            </a:r>
          </a:p>
          <a:p>
            <a:r>
              <a:rPr lang="en-GB" dirty="0">
                <a:hlinkClick r:id="rId3"/>
              </a:rPr>
              <a:t>https://</a:t>
            </a:r>
            <a:r>
              <a:rPr lang="en-GB" dirty="0" smtClean="0">
                <a:hlinkClick r:id="rId3"/>
              </a:rPr>
              <a:t>www.futurelearn.com/courses/teaching-primary-science-getting-started</a:t>
            </a:r>
            <a:endParaRPr lang="en-GB" dirty="0" smtClean="0"/>
          </a:p>
          <a:p>
            <a:endParaRPr lang="en-GB" dirty="0"/>
          </a:p>
          <a:p>
            <a:r>
              <a:rPr lang="en-GB" dirty="0"/>
              <a:t>VIDEO INTRO: </a:t>
            </a:r>
            <a:r>
              <a:rPr lang="en-GB" dirty="0">
                <a:hlinkClick r:id="rId3"/>
              </a:rPr>
              <a:t>https://</a:t>
            </a:r>
            <a:r>
              <a:rPr lang="en-GB" dirty="0" smtClean="0">
                <a:hlinkClick r:id="rId3"/>
              </a:rPr>
              <a:t>www.futurelearn.com/courses/teaching-primary-science-getting-started</a:t>
            </a:r>
            <a:endParaRPr lang="en-GB" dirty="0" smtClean="0"/>
          </a:p>
          <a:p>
            <a:endParaRPr lang="en-GB" dirty="0" smtClean="0"/>
          </a:p>
          <a:p>
            <a:endParaRPr lang="en-GB" dirty="0"/>
          </a:p>
          <a:p>
            <a:endParaRPr lang="en-GB" dirty="0"/>
          </a:p>
        </p:txBody>
      </p:sp>
    </p:spTree>
    <p:extLst>
      <p:ext uri="{BB962C8B-B14F-4D97-AF65-F5344CB8AC3E}">
        <p14:creationId xmlns:p14="http://schemas.microsoft.com/office/powerpoint/2010/main" val="291801991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Explorify</a:t>
            </a:r>
            <a:r>
              <a:rPr lang="en-GB" dirty="0" smtClean="0"/>
              <a:t> Resources</a:t>
            </a:r>
            <a:endParaRPr lang="en-GB" dirty="0"/>
          </a:p>
        </p:txBody>
      </p:sp>
      <p:sp>
        <p:nvSpPr>
          <p:cNvPr id="3" name="Content Placeholder 2"/>
          <p:cNvSpPr>
            <a:spLocks noGrp="1"/>
          </p:cNvSpPr>
          <p:nvPr>
            <p:ph idx="1"/>
          </p:nvPr>
        </p:nvSpPr>
        <p:spPr/>
        <p:txBody>
          <a:bodyPr/>
          <a:lstStyle/>
          <a:p>
            <a:endParaRPr lang="en-GB" dirty="0" smtClean="0">
              <a:hlinkClick r:id="rId3"/>
            </a:endParaRPr>
          </a:p>
          <a:p>
            <a:endParaRPr lang="en-GB" dirty="0">
              <a:hlinkClick r:id="rId3"/>
            </a:endParaRPr>
          </a:p>
          <a:p>
            <a:r>
              <a:rPr lang="en-GB" sz="4400" dirty="0" smtClean="0">
                <a:hlinkClick r:id="rId3"/>
              </a:rPr>
              <a:t>https</a:t>
            </a:r>
            <a:r>
              <a:rPr lang="en-GB" sz="4400" dirty="0">
                <a:hlinkClick r:id="rId3"/>
              </a:rPr>
              <a:t>://explorify.wellcome.ac.uk</a:t>
            </a:r>
            <a:r>
              <a:rPr lang="en-GB" sz="4400" dirty="0" smtClean="0">
                <a:hlinkClick r:id="rId3"/>
              </a:rPr>
              <a:t>/</a:t>
            </a:r>
            <a:endParaRPr lang="en-GB" sz="4400" dirty="0" smtClean="0"/>
          </a:p>
          <a:p>
            <a:endParaRPr lang="en-GB" dirty="0"/>
          </a:p>
        </p:txBody>
      </p:sp>
    </p:spTree>
    <p:extLst>
      <p:ext uri="{BB962C8B-B14F-4D97-AF65-F5344CB8AC3E}">
        <p14:creationId xmlns:p14="http://schemas.microsoft.com/office/powerpoint/2010/main" val="28912931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 can explain” Project (Donaldson link?)</a:t>
            </a:r>
            <a:endParaRPr lang="en-GB" dirty="0"/>
          </a:p>
        </p:txBody>
      </p:sp>
      <p:sp>
        <p:nvSpPr>
          <p:cNvPr id="3" name="Content Placeholder 2"/>
          <p:cNvSpPr>
            <a:spLocks noGrp="1"/>
          </p:cNvSpPr>
          <p:nvPr>
            <p:ph idx="1"/>
          </p:nvPr>
        </p:nvSpPr>
        <p:spPr/>
        <p:txBody>
          <a:bodyPr>
            <a:normAutofit fontScale="92500" lnSpcReduction="10000"/>
          </a:bodyPr>
          <a:lstStyle/>
          <a:p>
            <a:r>
              <a:rPr lang="en-US" sz="2800" dirty="0" smtClean="0"/>
              <a:t>“The </a:t>
            </a:r>
            <a:r>
              <a:rPr lang="en-US" sz="2800" dirty="0"/>
              <a:t>introduction of a new </a:t>
            </a:r>
            <a:r>
              <a:rPr lang="en-US" sz="2800" dirty="0" smtClean="0"/>
              <a:t>primary </a:t>
            </a:r>
            <a:r>
              <a:rPr lang="en-GB" sz="2800" dirty="0" smtClean="0"/>
              <a:t>curriculum (England) </a:t>
            </a:r>
            <a:r>
              <a:rPr lang="en-GB" sz="2800" dirty="0"/>
              <a:t>for science places </a:t>
            </a:r>
            <a:r>
              <a:rPr lang="en-GB" sz="2800" dirty="0" smtClean="0"/>
              <a:t>greater </a:t>
            </a:r>
            <a:r>
              <a:rPr lang="en-US" sz="2800" dirty="0" smtClean="0"/>
              <a:t>emphasis </a:t>
            </a:r>
            <a:r>
              <a:rPr lang="en-US" sz="2800" dirty="0"/>
              <a:t>on child-led enquiry. At </a:t>
            </a:r>
            <a:r>
              <a:rPr lang="en-US" sz="2800" dirty="0" smtClean="0"/>
              <a:t>this time </a:t>
            </a:r>
            <a:r>
              <a:rPr lang="en-US" sz="2800" dirty="0"/>
              <a:t>of transition a shift in </a:t>
            </a:r>
            <a:r>
              <a:rPr lang="en-US" sz="2800" dirty="0" smtClean="0"/>
              <a:t>emphasis from </a:t>
            </a:r>
            <a:r>
              <a:rPr lang="en-US" sz="2800" dirty="0"/>
              <a:t>teacher-led to child-led </a:t>
            </a:r>
            <a:r>
              <a:rPr lang="en-US" sz="2800" dirty="0" smtClean="0"/>
              <a:t>enquiry may </a:t>
            </a:r>
            <a:r>
              <a:rPr lang="en-US" sz="2800" dirty="0"/>
              <a:t>support the development of </a:t>
            </a:r>
            <a:r>
              <a:rPr lang="en-US" sz="2800" dirty="0" smtClean="0"/>
              <a:t>new pedagogic </a:t>
            </a:r>
            <a:r>
              <a:rPr lang="en-US" sz="2800" dirty="0"/>
              <a:t>practices that better </a:t>
            </a:r>
            <a:r>
              <a:rPr lang="en-US" sz="2800" dirty="0" smtClean="0"/>
              <a:t>align with </a:t>
            </a:r>
            <a:r>
              <a:rPr lang="en-US" sz="2800" dirty="0"/>
              <a:t>children’s natural dispositions </a:t>
            </a:r>
            <a:r>
              <a:rPr lang="en-US" sz="2800" dirty="0" smtClean="0"/>
              <a:t>of </a:t>
            </a:r>
            <a:r>
              <a:rPr lang="en-GB" sz="2800" dirty="0" smtClean="0"/>
              <a:t>playfulness </a:t>
            </a:r>
            <a:r>
              <a:rPr lang="en-GB" sz="2800" dirty="0"/>
              <a:t>and curiosity, </a:t>
            </a:r>
            <a:r>
              <a:rPr lang="en-GB" sz="2800" dirty="0" smtClean="0"/>
              <a:t>facilitating </a:t>
            </a:r>
            <a:r>
              <a:rPr lang="en-US" sz="2800" dirty="0" smtClean="0"/>
              <a:t>their </a:t>
            </a:r>
            <a:r>
              <a:rPr lang="en-US" sz="2800" dirty="0"/>
              <a:t>greater engagement in </a:t>
            </a:r>
            <a:r>
              <a:rPr lang="en-US" sz="2800" dirty="0" smtClean="0"/>
              <a:t>science by </a:t>
            </a:r>
            <a:r>
              <a:rPr lang="en-US" sz="2800" dirty="0"/>
              <a:t>stirring their passion for </a:t>
            </a:r>
            <a:r>
              <a:rPr lang="en-US" sz="2800" dirty="0" smtClean="0"/>
              <a:t>the wonderland </a:t>
            </a:r>
            <a:r>
              <a:rPr lang="en-US" sz="2800" dirty="0"/>
              <a:t>all around us – a </a:t>
            </a:r>
            <a:r>
              <a:rPr lang="en-US" sz="2800" dirty="0" smtClean="0"/>
              <a:t>world that </a:t>
            </a:r>
            <a:r>
              <a:rPr lang="en-US" sz="2800" dirty="0"/>
              <a:t>we, as adults, may no longer </a:t>
            </a:r>
            <a:r>
              <a:rPr lang="en-US" sz="2800" dirty="0" smtClean="0"/>
              <a:t>see”.</a:t>
            </a:r>
          </a:p>
          <a:p>
            <a:r>
              <a:rPr lang="en-US" sz="2800" dirty="0" smtClean="0"/>
              <a:t>Reference: </a:t>
            </a:r>
            <a:r>
              <a:rPr lang="en-US" sz="2800" b="1" dirty="0" smtClean="0"/>
              <a:t>Myers, D. et al. (2016) “</a:t>
            </a:r>
            <a:r>
              <a:rPr lang="en-US" sz="2800" b="1" dirty="0" err="1" smtClean="0"/>
              <a:t>Curiouser</a:t>
            </a:r>
            <a:r>
              <a:rPr lang="en-US" sz="2800" b="1" dirty="0" smtClean="0"/>
              <a:t> and </a:t>
            </a:r>
            <a:r>
              <a:rPr lang="en-US" sz="2800" b="1" dirty="0" err="1" smtClean="0"/>
              <a:t>Curiouser</a:t>
            </a:r>
            <a:r>
              <a:rPr lang="en-US" sz="2800" b="1" dirty="0" smtClean="0"/>
              <a:t>: Supporting children’s independent enquiry skills”. Primary Science, 142, March/ April. ASE. </a:t>
            </a:r>
            <a:r>
              <a:rPr lang="en-US" sz="2800" dirty="0" smtClean="0"/>
              <a:t>									</a:t>
            </a:r>
            <a:endParaRPr lang="en-US" sz="2800" dirty="0"/>
          </a:p>
          <a:p>
            <a:r>
              <a:rPr lang="en-US" sz="2800" i="1" dirty="0" smtClean="0"/>
              <a:t>On Moodle</a:t>
            </a:r>
            <a:endParaRPr lang="en-GB" sz="2800" i="1" dirty="0"/>
          </a:p>
        </p:txBody>
      </p:sp>
    </p:spTree>
    <p:extLst>
      <p:ext uri="{BB962C8B-B14F-4D97-AF65-F5344CB8AC3E}">
        <p14:creationId xmlns:p14="http://schemas.microsoft.com/office/powerpoint/2010/main" val="102488045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600" b="1" dirty="0" smtClean="0"/>
              <a:t>Teacher </a:t>
            </a:r>
            <a:r>
              <a:rPr lang="en-US" sz="3600" b="1" dirty="0"/>
              <a:t>Assessment in Primary Science (</a:t>
            </a:r>
            <a:r>
              <a:rPr lang="en-GB" sz="3600" b="1" dirty="0"/>
              <a:t>TAPS): </a:t>
            </a:r>
            <a:r>
              <a:rPr lang="en-GB" sz="3600" dirty="0" smtClean="0"/>
              <a:t>A frame to record thinking </a:t>
            </a:r>
            <a:r>
              <a:rPr lang="en-GB" sz="3600" dirty="0"/>
              <a:t>and reasoning in </a:t>
            </a:r>
            <a:r>
              <a:rPr lang="en-GB" sz="3600" dirty="0" smtClean="0"/>
              <a:t>in the assessment for learning cycle as part of science teaching in primary school</a:t>
            </a:r>
            <a:endParaRPr lang="en-GB" sz="3600" dirty="0"/>
          </a:p>
        </p:txBody>
      </p:sp>
      <p:sp>
        <p:nvSpPr>
          <p:cNvPr id="3" name="Content Placeholder 2"/>
          <p:cNvSpPr>
            <a:spLocks noGrp="1"/>
          </p:cNvSpPr>
          <p:nvPr>
            <p:ph idx="1"/>
          </p:nvPr>
        </p:nvSpPr>
        <p:spPr/>
        <p:txBody>
          <a:bodyPr>
            <a:normAutofit/>
          </a:bodyPr>
          <a:lstStyle/>
          <a:p>
            <a:r>
              <a:rPr lang="en-GB" sz="2400" b="1" dirty="0"/>
              <a:t>Background</a:t>
            </a:r>
          </a:p>
          <a:p>
            <a:r>
              <a:rPr lang="en-US" sz="2400" b="1" dirty="0"/>
              <a:t>Wynne </a:t>
            </a:r>
            <a:r>
              <a:rPr lang="en-US" sz="2400" b="1" dirty="0" err="1"/>
              <a:t>Harlen</a:t>
            </a:r>
            <a:r>
              <a:rPr lang="en-US" sz="2400" b="1" dirty="0"/>
              <a:t> and colleagues (</a:t>
            </a:r>
            <a:r>
              <a:rPr lang="en-US" sz="2400" b="1" dirty="0" err="1"/>
              <a:t>Harlen</a:t>
            </a:r>
            <a:r>
              <a:rPr lang="en-US" sz="2400" b="1" dirty="0"/>
              <a:t> et al. 2012: funded by the Nuffield</a:t>
            </a:r>
          </a:p>
          <a:p>
            <a:r>
              <a:rPr lang="en-US" sz="2400" b="1" dirty="0"/>
              <a:t>Foundation) recommended that the rich formative assessment data</a:t>
            </a:r>
          </a:p>
          <a:p>
            <a:r>
              <a:rPr lang="en-US" sz="2400" b="1" dirty="0"/>
              <a:t>collected by teachers in the course of ongoing classroom work in science</a:t>
            </a:r>
          </a:p>
          <a:p>
            <a:r>
              <a:rPr lang="en-US" sz="2400" b="1" dirty="0"/>
              <a:t>should also be made to serve summative reporting purposes. They</a:t>
            </a:r>
          </a:p>
          <a:p>
            <a:r>
              <a:rPr lang="en-US" sz="2400" b="1" dirty="0"/>
              <a:t>developed a pyramid model, which was </a:t>
            </a:r>
            <a:r>
              <a:rPr lang="en-US" sz="2400" b="1" dirty="0" err="1"/>
              <a:t>operationalised</a:t>
            </a:r>
            <a:r>
              <a:rPr lang="en-US" sz="2400" b="1" dirty="0"/>
              <a:t> by the TAPS team</a:t>
            </a:r>
          </a:p>
          <a:p>
            <a:r>
              <a:rPr lang="da-DK" sz="2400" b="1" dirty="0"/>
              <a:t>at Bath Spa University (Earle et al. 2015</a:t>
            </a:r>
            <a:r>
              <a:rPr lang="da-DK" sz="2400" b="1" dirty="0" smtClean="0"/>
              <a:t>).</a:t>
            </a:r>
            <a:endParaRPr lang="en-GB" sz="2400" b="1" dirty="0"/>
          </a:p>
        </p:txBody>
      </p:sp>
    </p:spTree>
    <p:extLst>
      <p:ext uri="{BB962C8B-B14F-4D97-AF65-F5344CB8AC3E}">
        <p14:creationId xmlns:p14="http://schemas.microsoft.com/office/powerpoint/2010/main" val="288693641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t>Links to a constructivist principle and characteristics of active and independent learning</a:t>
            </a:r>
            <a:endParaRPr lang="en-GB" sz="3200" b="1" dirty="0"/>
          </a:p>
        </p:txBody>
      </p:sp>
      <p:sp>
        <p:nvSpPr>
          <p:cNvPr id="3" name="Content Placeholder 2"/>
          <p:cNvSpPr>
            <a:spLocks noGrp="1"/>
          </p:cNvSpPr>
          <p:nvPr>
            <p:ph idx="1"/>
          </p:nvPr>
        </p:nvSpPr>
        <p:spPr/>
        <p:txBody>
          <a:bodyPr>
            <a:normAutofit/>
          </a:bodyPr>
          <a:lstStyle/>
          <a:p>
            <a:r>
              <a:rPr lang="en-US" sz="2400" b="1" dirty="0" smtClean="0"/>
              <a:t>The </a:t>
            </a:r>
            <a:r>
              <a:rPr lang="en-US" sz="2400" b="1" dirty="0"/>
              <a:t>blue ‘Pupil layer’ and ‘Teacher layer’ at the base of the pyramid</a:t>
            </a:r>
          </a:p>
          <a:p>
            <a:r>
              <a:rPr lang="en-US" sz="2400" b="1" dirty="0"/>
              <a:t>encapsulate the principles of Assessment for Learning. They include</a:t>
            </a:r>
          </a:p>
          <a:p>
            <a:r>
              <a:rPr lang="en-US" sz="2400" b="1" dirty="0"/>
              <a:t>boxes which focus on: clear learning objectives or success criteria; use</a:t>
            </a:r>
          </a:p>
          <a:p>
            <a:r>
              <a:rPr lang="en-US" sz="2400" b="1" dirty="0"/>
              <a:t>of questioning, feedback and next steps; peer and self assessment</a:t>
            </a:r>
            <a:r>
              <a:rPr lang="en-US" sz="2400" b="1" dirty="0" smtClean="0"/>
              <a:t>.</a:t>
            </a:r>
          </a:p>
          <a:p>
            <a:r>
              <a:rPr lang="en-US" sz="2400" b="1" dirty="0" smtClean="0"/>
              <a:t>Schools should begin by focusing on these layers since this is not only</a:t>
            </a:r>
          </a:p>
          <a:p>
            <a:r>
              <a:rPr lang="en-US" sz="2400" b="1" dirty="0" smtClean="0"/>
              <a:t>the foundation of the whole system, it is also where changes will have the</a:t>
            </a:r>
          </a:p>
          <a:p>
            <a:r>
              <a:rPr lang="en-US" sz="2400" b="1" dirty="0" smtClean="0"/>
              <a:t>most impact on pupil progress in primary science. These represent a bank of </a:t>
            </a:r>
          </a:p>
          <a:p>
            <a:r>
              <a:rPr lang="en-US" sz="2400" b="1" dirty="0" smtClean="0"/>
              <a:t>ideas for pupil engagement for pupil voice – thinking and talking.</a:t>
            </a:r>
          </a:p>
        </p:txBody>
      </p:sp>
    </p:spTree>
    <p:extLst>
      <p:ext uri="{BB962C8B-B14F-4D97-AF65-F5344CB8AC3E}">
        <p14:creationId xmlns:p14="http://schemas.microsoft.com/office/powerpoint/2010/main" val="332607904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Teacher </a:t>
            </a:r>
            <a:r>
              <a:rPr lang="en-US" b="1" dirty="0"/>
              <a:t>Assessment in Primary </a:t>
            </a:r>
            <a:r>
              <a:rPr lang="en-US" b="1" dirty="0" smtClean="0"/>
              <a:t>Science (</a:t>
            </a:r>
            <a:r>
              <a:rPr lang="en-GB" dirty="0" smtClean="0"/>
              <a:t>TAPS) </a:t>
            </a:r>
            <a:r>
              <a:rPr lang="en-GB" dirty="0" err="1" smtClean="0"/>
              <a:t>Cymru</a:t>
            </a:r>
            <a:r>
              <a:rPr lang="en-GB" dirty="0" smtClean="0"/>
              <a:t> – on Moodle</a:t>
            </a:r>
            <a:endParaRPr lang="en-GB" dirty="0"/>
          </a:p>
        </p:txBody>
      </p:sp>
      <p:sp>
        <p:nvSpPr>
          <p:cNvPr id="3" name="Content Placeholder 2"/>
          <p:cNvSpPr>
            <a:spLocks noGrp="1"/>
          </p:cNvSpPr>
          <p:nvPr>
            <p:ph idx="1"/>
          </p:nvPr>
        </p:nvSpPr>
        <p:spPr/>
        <p:txBody>
          <a:bodyPr>
            <a:normAutofit lnSpcReduction="10000"/>
          </a:bodyPr>
          <a:lstStyle/>
          <a:p>
            <a:r>
              <a:rPr lang="en-GB" dirty="0" smtClean="0"/>
              <a:t>Explanation of TAPS:</a:t>
            </a:r>
          </a:p>
          <a:p>
            <a:r>
              <a:rPr lang="en-GB" dirty="0">
                <a:hlinkClick r:id="rId2"/>
              </a:rPr>
              <a:t>https://</a:t>
            </a:r>
            <a:r>
              <a:rPr lang="en-GB" dirty="0" smtClean="0">
                <a:hlinkClick r:id="rId2"/>
              </a:rPr>
              <a:t>www.youtube.com/watch?v=1GPKGalhS3U</a:t>
            </a:r>
            <a:endParaRPr lang="en-GB" dirty="0" smtClean="0"/>
          </a:p>
          <a:p>
            <a:r>
              <a:rPr lang="en-GB" dirty="0" smtClean="0"/>
              <a:t>Primary Science Teacher Trust TAPS background and resources:</a:t>
            </a:r>
            <a:endParaRPr lang="en-GB" dirty="0"/>
          </a:p>
          <a:p>
            <a:r>
              <a:rPr lang="en-GB" dirty="0">
                <a:hlinkClick r:id="rId3"/>
              </a:rPr>
              <a:t>https://</a:t>
            </a:r>
            <a:r>
              <a:rPr lang="en-GB" dirty="0" smtClean="0">
                <a:hlinkClick r:id="rId3"/>
              </a:rPr>
              <a:t>pstt.org.uk/resources/curriculum-materials/assessment</a:t>
            </a:r>
            <a:endParaRPr lang="en-GB" dirty="0" smtClean="0"/>
          </a:p>
          <a:p>
            <a:r>
              <a:rPr lang="en-GB" dirty="0" smtClean="0"/>
              <a:t>“Pupil voice wall”:</a:t>
            </a:r>
          </a:p>
          <a:p>
            <a:r>
              <a:rPr lang="en-GB" dirty="0" smtClean="0">
                <a:hlinkClick r:id="rId4"/>
              </a:rPr>
              <a:t>https</a:t>
            </a:r>
            <a:r>
              <a:rPr lang="en-GB" dirty="0">
                <a:hlinkClick r:id="rId4"/>
              </a:rPr>
              <a:t>://</a:t>
            </a:r>
            <a:r>
              <a:rPr lang="en-GB" dirty="0" smtClean="0">
                <a:hlinkClick r:id="rId4"/>
              </a:rPr>
              <a:t>www.youtube.com/watch?v=0k6QG-IsQTE&amp;index=5&amp;list=PLS_VOF2UN3BGy5QiuqKSe3ll5I-xR75SE</a:t>
            </a:r>
            <a:endParaRPr lang="en-GB" dirty="0" smtClean="0"/>
          </a:p>
          <a:p>
            <a:r>
              <a:rPr lang="en-GB" dirty="0" smtClean="0"/>
              <a:t>Video: TAPS explained:</a:t>
            </a:r>
          </a:p>
          <a:p>
            <a:r>
              <a:rPr lang="en-GB" dirty="0"/>
              <a:t>https://www.youtube.com/watch?v=mHCYq0SsrjU&amp;list=PLS_VOF2UN3BGy5QiuqKSe3ll5I-xR75SE&amp;index=10</a:t>
            </a:r>
          </a:p>
        </p:txBody>
      </p:sp>
    </p:spTree>
    <p:extLst>
      <p:ext uri="{BB962C8B-B14F-4D97-AF65-F5344CB8AC3E}">
        <p14:creationId xmlns:p14="http://schemas.microsoft.com/office/powerpoint/2010/main" val="134438287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task for tomorrow: </a:t>
            </a:r>
            <a:r>
              <a:rPr lang="en-GB" dirty="0" smtClean="0"/>
              <a:t>SCIENCE AND TECHNOLOGY</a:t>
            </a:r>
            <a:endParaRPr lang="en-GB" dirty="0"/>
          </a:p>
        </p:txBody>
      </p:sp>
      <p:sp>
        <p:nvSpPr>
          <p:cNvPr id="3" name="Content Placeholder 2"/>
          <p:cNvSpPr>
            <a:spLocks noGrp="1"/>
          </p:cNvSpPr>
          <p:nvPr>
            <p:ph idx="1"/>
          </p:nvPr>
        </p:nvSpPr>
        <p:spPr/>
        <p:txBody>
          <a:bodyPr/>
          <a:lstStyle/>
          <a:p>
            <a:r>
              <a:rPr lang="en-GB" dirty="0" smtClean="0"/>
              <a:t>Look at these video guides </a:t>
            </a:r>
          </a:p>
          <a:p>
            <a:r>
              <a:rPr lang="en-GB" dirty="0" smtClean="0"/>
              <a:t>MAKE A BALLOON CAR</a:t>
            </a:r>
            <a:endParaRPr lang="en-GB" dirty="0" smtClean="0">
              <a:solidFill>
                <a:schemeClr val="tx1"/>
              </a:solidFill>
              <a:hlinkClick r:id="rId3"/>
            </a:endParaRPr>
          </a:p>
          <a:p>
            <a:r>
              <a:rPr lang="en-GB" dirty="0" smtClean="0">
                <a:hlinkClick r:id="rId3"/>
              </a:rPr>
              <a:t>https</a:t>
            </a:r>
            <a:r>
              <a:rPr lang="en-GB" dirty="0">
                <a:hlinkClick r:id="rId3"/>
              </a:rPr>
              <a:t>://www.wikihow.com/Make-a-Balloon-Car</a:t>
            </a:r>
            <a:endParaRPr lang="en-GB" dirty="0" smtClean="0"/>
          </a:p>
          <a:p>
            <a:endParaRPr lang="en-GB" dirty="0"/>
          </a:p>
          <a:p>
            <a:r>
              <a:rPr lang="en-GB" dirty="0" smtClean="0"/>
              <a:t>MAKE A SCRIBBLE BOT</a:t>
            </a:r>
          </a:p>
          <a:p>
            <a:r>
              <a:rPr lang="en-GB" dirty="0">
                <a:hlinkClick r:id="rId4"/>
              </a:rPr>
              <a:t>https://www.youtube.com/watch?v=IVrfcTPSzyo</a:t>
            </a:r>
            <a:endParaRPr lang="en-GB" dirty="0"/>
          </a:p>
          <a:p>
            <a:endParaRPr lang="en-GB" dirty="0"/>
          </a:p>
        </p:txBody>
      </p:sp>
      <p:sp>
        <p:nvSpPr>
          <p:cNvPr id="4" name="Rectangle 3"/>
          <p:cNvSpPr/>
          <p:nvPr/>
        </p:nvSpPr>
        <p:spPr>
          <a:xfrm>
            <a:off x="3048000" y="3105835"/>
            <a:ext cx="6096000" cy="923330"/>
          </a:xfrm>
          <a:prstGeom prst="rect">
            <a:avLst/>
          </a:prstGeom>
        </p:spPr>
        <p:txBody>
          <a:bodyPr>
            <a:spAutoFit/>
          </a:bodyPr>
          <a:lstStyle/>
          <a:p>
            <a:endParaRPr lang="en-GB" dirty="0" smtClean="0"/>
          </a:p>
          <a:p>
            <a:endParaRPr lang="en-GB" dirty="0"/>
          </a:p>
          <a:p>
            <a:endParaRPr lang="en-GB" dirty="0"/>
          </a:p>
        </p:txBody>
      </p:sp>
    </p:spTree>
    <p:extLst>
      <p:ext uri="{BB962C8B-B14F-4D97-AF65-F5344CB8AC3E}">
        <p14:creationId xmlns:p14="http://schemas.microsoft.com/office/powerpoint/2010/main" val="40346135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Further </a:t>
            </a:r>
            <a:r>
              <a:rPr lang="en-GB" dirty="0"/>
              <a:t>r</a:t>
            </a:r>
            <a:r>
              <a:rPr lang="en-GB" dirty="0" smtClean="0"/>
              <a:t>esearch</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Davies, D. (2011) </a:t>
            </a:r>
            <a:r>
              <a:rPr lang="en-GB" i="1" dirty="0" smtClean="0"/>
              <a:t>Teaching Science Creatively</a:t>
            </a:r>
            <a:r>
              <a:rPr lang="en-GB" dirty="0" smtClean="0"/>
              <a:t>. Abingdon. Routledge.</a:t>
            </a:r>
          </a:p>
          <a:p>
            <a:r>
              <a:rPr lang="en-GB" dirty="0" smtClean="0"/>
              <a:t>Cross, A. and Board, J. (2014) Creative ways to teach primary science. Maidenhead, McGraw and Hill.</a:t>
            </a:r>
          </a:p>
          <a:p>
            <a:r>
              <a:rPr lang="en-GB" dirty="0" err="1" smtClean="0"/>
              <a:t>Longshaw</a:t>
            </a:r>
            <a:r>
              <a:rPr lang="en-GB" dirty="0" smtClean="0"/>
              <a:t>, S. (2009) </a:t>
            </a:r>
            <a:r>
              <a:rPr lang="en-GB" i="1" dirty="0" smtClean="0"/>
              <a:t>Creativity in Science Teaching</a:t>
            </a:r>
            <a:r>
              <a:rPr lang="en-GB" dirty="0" smtClean="0"/>
              <a:t>, Available at: </a:t>
            </a:r>
            <a:r>
              <a:rPr lang="en-GB" u="sng" dirty="0" smtClean="0">
                <a:hlinkClick r:id="rId2"/>
              </a:rPr>
              <a:t>https://www.ase.org.uk/journals/school-science-review/2009/3/332/1957/SSR332Mar2009p91.pdf</a:t>
            </a:r>
            <a:endParaRPr lang="en-GB" dirty="0" smtClean="0"/>
          </a:p>
          <a:p>
            <a:r>
              <a:rPr lang="en-GB" dirty="0" smtClean="0"/>
              <a:t>OFSTED (2010) Learning creative approaches that raise standards, Available at: </a:t>
            </a:r>
            <a:r>
              <a:rPr lang="en-GB" u="sng" dirty="0" smtClean="0">
                <a:hlinkClick r:id="rId3"/>
              </a:rPr>
              <a:t>http://www.creativitycultureeducation.org/wp-content/uploads/learning-creative-approaches-that-raise-standards-250.pdf</a:t>
            </a:r>
            <a:endParaRPr lang="en-GB" dirty="0" smtClean="0"/>
          </a:p>
          <a:p>
            <a:r>
              <a:rPr lang="en-GB" dirty="0" smtClean="0"/>
              <a:t>Education Scotland (2015) </a:t>
            </a:r>
            <a:r>
              <a:rPr lang="en-GB" i="1" dirty="0" smtClean="0"/>
              <a:t>What are creativity skills? </a:t>
            </a:r>
            <a:r>
              <a:rPr lang="en-GB" dirty="0" smtClean="0"/>
              <a:t>Available at: </a:t>
            </a:r>
            <a:r>
              <a:rPr lang="en-GB" u="sng" dirty="0" smtClean="0">
                <a:hlinkClick r:id="rId4"/>
              </a:rPr>
              <a:t>http://www.educationscotland.gov.uk/resources/w/genericresource_tcm4872101.asp?strReferringChannel=learningandteaching&amp;strReferringPageID=tcm:4-612195-64&amp;class=l3+d137245</a:t>
            </a:r>
            <a:endParaRPr lang="en-GB" u="sng" dirty="0" smtClean="0"/>
          </a:p>
          <a:p>
            <a:r>
              <a:rPr lang="en-GB" dirty="0"/>
              <a:t>Future Lab (2007) </a:t>
            </a:r>
            <a:r>
              <a:rPr lang="en-GB" i="1" dirty="0"/>
              <a:t>Enquiring Minds Guide</a:t>
            </a:r>
            <a:r>
              <a:rPr lang="en-GB" dirty="0"/>
              <a:t>, Available at: </a:t>
            </a:r>
            <a:r>
              <a:rPr lang="en-GB" u="sng" dirty="0">
                <a:hlinkClick r:id="rId5"/>
              </a:rPr>
              <a:t>http://enquiringminds.org.uk/pdfs/Enquiring_Minds_guide.pdf</a:t>
            </a:r>
            <a:endParaRPr lang="en-GB" dirty="0"/>
          </a:p>
          <a:p>
            <a:endParaRPr lang="en-GB" dirty="0" smtClean="0"/>
          </a:p>
          <a:p>
            <a:endParaRPr lang="en-GB" dirty="0"/>
          </a:p>
        </p:txBody>
      </p:sp>
    </p:spTree>
    <p:extLst>
      <p:ext uri="{BB962C8B-B14F-4D97-AF65-F5344CB8AC3E}">
        <p14:creationId xmlns:p14="http://schemas.microsoft.com/office/powerpoint/2010/main" val="292965002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research</a:t>
            </a:r>
            <a:endParaRPr lang="en-GB" dirty="0"/>
          </a:p>
        </p:txBody>
      </p:sp>
      <p:sp>
        <p:nvSpPr>
          <p:cNvPr id="3" name="Content Placeholder 2"/>
          <p:cNvSpPr>
            <a:spLocks noGrp="1"/>
          </p:cNvSpPr>
          <p:nvPr>
            <p:ph idx="1"/>
          </p:nvPr>
        </p:nvSpPr>
        <p:spPr/>
        <p:txBody>
          <a:bodyPr>
            <a:normAutofit fontScale="70000" lnSpcReduction="20000"/>
          </a:bodyPr>
          <a:lstStyle/>
          <a:p>
            <a:r>
              <a:rPr lang="en-GB" dirty="0"/>
              <a:t>HWB</a:t>
            </a:r>
          </a:p>
          <a:p>
            <a:r>
              <a:rPr lang="en-GB" dirty="0">
                <a:hlinkClick r:id="rId2"/>
              </a:rPr>
              <a:t>https://hwb.wales.gov.uk/search?query=Gwyddoniaeth</a:t>
            </a:r>
            <a:r>
              <a:rPr lang="en-GB" dirty="0"/>
              <a:t>+</a:t>
            </a:r>
          </a:p>
          <a:p>
            <a:r>
              <a:rPr lang="en-GB" dirty="0"/>
              <a:t>TES Teacher’s TV:</a:t>
            </a:r>
          </a:p>
          <a:p>
            <a:r>
              <a:rPr lang="en-GB" dirty="0">
                <a:hlinkClick r:id="rId3"/>
              </a:rPr>
              <a:t>https://www.tes.com/member/Teachers%20TV</a:t>
            </a:r>
            <a:endParaRPr lang="en-GB" dirty="0"/>
          </a:p>
          <a:p>
            <a:r>
              <a:rPr lang="en-GB" dirty="0">
                <a:hlinkClick r:id="rId4"/>
              </a:rPr>
              <a:t>https://www.tes.com/primary-teaching-resources/</a:t>
            </a:r>
            <a:endParaRPr lang="en-GB" dirty="0"/>
          </a:p>
          <a:p>
            <a:r>
              <a:rPr lang="en-US" b="1" dirty="0"/>
              <a:t>The Primary Science Teaching Trust (PSTT)</a:t>
            </a:r>
            <a:endParaRPr lang="en-GB" dirty="0">
              <a:hlinkClick r:id=""/>
            </a:endParaRPr>
          </a:p>
          <a:p>
            <a:r>
              <a:rPr lang="en-GB" dirty="0">
                <a:hlinkClick r:id=""/>
              </a:rPr>
              <a:t>http://www.pstt.org.uk/</a:t>
            </a:r>
            <a:endParaRPr lang="en-GB" dirty="0"/>
          </a:p>
          <a:p>
            <a:r>
              <a:rPr lang="en-GB" b="1" dirty="0"/>
              <a:t>Hamilton Trust</a:t>
            </a:r>
          </a:p>
          <a:p>
            <a:r>
              <a:rPr lang="en-GB" dirty="0">
                <a:hlinkClick r:id="rId5"/>
              </a:rPr>
              <a:t>https://www.hamilton-trust.org.uk/</a:t>
            </a:r>
            <a:endParaRPr lang="en-GB" dirty="0"/>
          </a:p>
          <a:p>
            <a:r>
              <a:rPr lang="en-GB" b="1" dirty="0" smtClean="0"/>
              <a:t>Science </a:t>
            </a:r>
            <a:r>
              <a:rPr lang="en-GB" b="1" dirty="0"/>
              <a:t>and plants for schools</a:t>
            </a:r>
          </a:p>
          <a:p>
            <a:r>
              <a:rPr lang="en-GB" dirty="0">
                <a:hlinkClick r:id="rId6"/>
              </a:rPr>
              <a:t>http://www.saps.org.uk</a:t>
            </a:r>
            <a:r>
              <a:rPr lang="en-GB" dirty="0" smtClean="0">
                <a:hlinkClick r:id="rId6"/>
              </a:rPr>
              <a:t>/</a:t>
            </a:r>
            <a:endParaRPr lang="en-GB" dirty="0" smtClean="0"/>
          </a:p>
          <a:p>
            <a:r>
              <a:rPr lang="en-GB" u="sng" dirty="0">
                <a:hlinkClick r:id="rId7"/>
              </a:rPr>
              <a:t>http://www.bbc.co.uk/terrificscientific</a:t>
            </a:r>
            <a:endParaRPr lang="en-GB" dirty="0"/>
          </a:p>
          <a:p>
            <a:endParaRPr lang="en-GB" dirty="0"/>
          </a:p>
          <a:p>
            <a:endParaRPr lang="en-GB" dirty="0"/>
          </a:p>
        </p:txBody>
      </p:sp>
    </p:spTree>
    <p:extLst>
      <p:ext uri="{BB962C8B-B14F-4D97-AF65-F5344CB8AC3E}">
        <p14:creationId xmlns:p14="http://schemas.microsoft.com/office/powerpoint/2010/main" val="800076289"/>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reading</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sz="5400" dirty="0" smtClean="0"/>
              <a:t>ALL ARTICLES ON MOODLE</a:t>
            </a:r>
            <a:endParaRPr lang="en-GB" sz="5400" dirty="0"/>
          </a:p>
        </p:txBody>
      </p:sp>
    </p:spTree>
    <p:extLst>
      <p:ext uri="{BB962C8B-B14F-4D97-AF65-F5344CB8AC3E}">
        <p14:creationId xmlns:p14="http://schemas.microsoft.com/office/powerpoint/2010/main" val="304076823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2">
                    <a:lumMod val="50000"/>
                  </a:schemeClr>
                </a:solidFill>
              </a:rPr>
              <a:t>Websites</a:t>
            </a:r>
            <a:endParaRPr lang="en-GB" dirty="0">
              <a:solidFill>
                <a:schemeClr val="bg2">
                  <a:lumMod val="50000"/>
                </a:schemeClr>
              </a:solidFill>
            </a:endParaRPr>
          </a:p>
        </p:txBody>
      </p:sp>
      <p:sp>
        <p:nvSpPr>
          <p:cNvPr id="3" name="Content Placeholder 2"/>
          <p:cNvSpPr>
            <a:spLocks noGrp="1"/>
          </p:cNvSpPr>
          <p:nvPr>
            <p:ph idx="1"/>
          </p:nvPr>
        </p:nvSpPr>
        <p:spPr/>
        <p:txBody>
          <a:bodyPr>
            <a:normAutofit/>
          </a:bodyPr>
          <a:lstStyle/>
          <a:p>
            <a:r>
              <a:rPr lang="en-GB" u="sng" dirty="0">
                <a:hlinkClick r:id="rId3"/>
              </a:rPr>
              <a:t>http://</a:t>
            </a:r>
            <a:r>
              <a:rPr lang="en-GB" u="sng" dirty="0" smtClean="0">
                <a:hlinkClick r:id="rId3"/>
              </a:rPr>
              <a:t>www.nuffieldfoundation.org/primary-science-and-space</a:t>
            </a:r>
            <a:endParaRPr lang="en-GB" dirty="0"/>
          </a:p>
          <a:p>
            <a:r>
              <a:rPr lang="en-GB" u="sng" dirty="0">
                <a:hlinkClick r:id="rId4"/>
              </a:rPr>
              <a:t>https://</a:t>
            </a:r>
            <a:r>
              <a:rPr lang="en-GB" u="sng" dirty="0" smtClean="0">
                <a:hlinkClick r:id="rId4"/>
              </a:rPr>
              <a:t>www.stem.org.uk/primary-science</a:t>
            </a:r>
            <a:endParaRPr lang="en-GB" dirty="0"/>
          </a:p>
          <a:p>
            <a:r>
              <a:rPr lang="en-GB" u="sng" dirty="0">
                <a:hlinkClick r:id="rId5"/>
              </a:rPr>
              <a:t>https://</a:t>
            </a:r>
            <a:r>
              <a:rPr lang="en-GB" u="sng" dirty="0" smtClean="0">
                <a:hlinkClick r:id="rId5"/>
              </a:rPr>
              <a:t>www.stem.org.uk/elibrary/resource/35440</a:t>
            </a:r>
            <a:endParaRPr lang="en-GB" dirty="0"/>
          </a:p>
          <a:p>
            <a:r>
              <a:rPr lang="en-GB" u="sng" dirty="0">
                <a:hlinkClick r:id="rId6"/>
              </a:rPr>
              <a:t>http://</a:t>
            </a:r>
            <a:r>
              <a:rPr lang="en-GB" u="sng" dirty="0" smtClean="0">
                <a:hlinkClick r:id="rId6"/>
              </a:rPr>
              <a:t>www.schoolscience.co.uk/primary/resources</a:t>
            </a:r>
            <a:endParaRPr lang="en-GB" dirty="0"/>
          </a:p>
          <a:p>
            <a:r>
              <a:rPr lang="en-GB" u="sng" dirty="0">
                <a:hlinkClick r:id="rId7"/>
              </a:rPr>
              <a:t>https://</a:t>
            </a:r>
            <a:r>
              <a:rPr lang="en-GB" u="sng" dirty="0" smtClean="0">
                <a:hlinkClick r:id="rId7"/>
              </a:rPr>
              <a:t>pstt.org.uk/resources/curriculum-materials</a:t>
            </a:r>
            <a:endParaRPr lang="en-GB" dirty="0"/>
          </a:p>
          <a:p>
            <a:r>
              <a:rPr lang="en-GB" u="sng" dirty="0">
                <a:hlinkClick r:id="rId8"/>
              </a:rPr>
              <a:t>https://pstt.org.uk</a:t>
            </a:r>
            <a:r>
              <a:rPr lang="en-GB" u="sng" dirty="0" smtClean="0">
                <a:hlinkClick r:id="rId8"/>
              </a:rPr>
              <a:t>/</a:t>
            </a:r>
            <a:endParaRPr lang="en-GB" u="sng" dirty="0" smtClean="0"/>
          </a:p>
          <a:p>
            <a:r>
              <a:rPr lang="en-GB" dirty="0">
                <a:hlinkClick r:id="rId9"/>
              </a:rPr>
              <a:t>https://</a:t>
            </a:r>
            <a:r>
              <a:rPr lang="en-GB" dirty="0" smtClean="0">
                <a:hlinkClick r:id="rId9"/>
              </a:rPr>
              <a:t>wellcome.ac.uk/what-we-do/our-work/transforming-primary-science</a:t>
            </a:r>
            <a:endParaRPr lang="en-GB" dirty="0" smtClean="0"/>
          </a:p>
          <a:p>
            <a:r>
              <a:rPr lang="en-GB" dirty="0" smtClean="0"/>
              <a:t>PRIMARY </a:t>
            </a:r>
            <a:r>
              <a:rPr lang="en-GB" dirty="0"/>
              <a:t>SCIENCE ARCHIVE:</a:t>
            </a:r>
          </a:p>
          <a:p>
            <a:r>
              <a:rPr lang="en-GB" u="sng" dirty="0">
                <a:hlinkClick r:id="rId10"/>
              </a:rPr>
              <a:t>http://www.ase.org.uk/journals/primary-science/issue-contents</a:t>
            </a:r>
            <a:r>
              <a:rPr lang="en-GB" u="sng" dirty="0" smtClean="0">
                <a:hlinkClick r:id="rId10"/>
              </a:rPr>
              <a:t>/</a:t>
            </a:r>
            <a:endParaRPr lang="en-GB" u="sng" dirty="0" smtClean="0"/>
          </a:p>
          <a:p>
            <a:endParaRPr lang="en-GB" u="sng" dirty="0" smtClean="0"/>
          </a:p>
          <a:p>
            <a:endParaRPr lang="en-GB" dirty="0"/>
          </a:p>
          <a:p>
            <a:endParaRPr lang="en-GB" dirty="0"/>
          </a:p>
        </p:txBody>
      </p:sp>
    </p:spTree>
    <p:extLst>
      <p:ext uri="{BB962C8B-B14F-4D97-AF65-F5344CB8AC3E}">
        <p14:creationId xmlns:p14="http://schemas.microsoft.com/office/powerpoint/2010/main" val="78096418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u="sng" dirty="0">
                <a:solidFill>
                  <a:schemeClr val="tx1"/>
                </a:solidFill>
              </a:rPr>
              <a:t>TEXTBOOKS a selection:</a:t>
            </a:r>
          </a:p>
        </p:txBody>
      </p:sp>
      <p:sp>
        <p:nvSpPr>
          <p:cNvPr id="3" name="Content Placeholder 2"/>
          <p:cNvSpPr>
            <a:spLocks noGrp="1"/>
          </p:cNvSpPr>
          <p:nvPr>
            <p:ph idx="1"/>
          </p:nvPr>
        </p:nvSpPr>
        <p:spPr/>
        <p:txBody>
          <a:bodyPr>
            <a:normAutofit/>
          </a:bodyPr>
          <a:lstStyle/>
          <a:p>
            <a:pPr marL="0" indent="0">
              <a:buNone/>
            </a:pPr>
            <a:r>
              <a:rPr lang="en-GB" dirty="0" smtClean="0">
                <a:solidFill>
                  <a:schemeClr val="tx1"/>
                </a:solidFill>
              </a:rPr>
              <a:t>Allen, M. (2016) </a:t>
            </a:r>
            <a:r>
              <a:rPr lang="en-GB" i="1" dirty="0" smtClean="0">
                <a:solidFill>
                  <a:schemeClr val="tx1"/>
                </a:solidFill>
              </a:rPr>
              <a:t>The Best Ways to Teach Primary Science, Research into Practice. </a:t>
            </a:r>
            <a:r>
              <a:rPr lang="en-GB" dirty="0" smtClean="0">
                <a:solidFill>
                  <a:schemeClr val="tx1"/>
                </a:solidFill>
              </a:rPr>
              <a:t>London: Open University Press.</a:t>
            </a:r>
          </a:p>
          <a:p>
            <a:pPr marL="0" indent="0">
              <a:buNone/>
            </a:pPr>
            <a:r>
              <a:rPr lang="en-GB" b="1" dirty="0" smtClean="0">
                <a:solidFill>
                  <a:schemeClr val="tx1"/>
                </a:solidFill>
              </a:rPr>
              <a:t>Anon. (2007) </a:t>
            </a:r>
            <a:r>
              <a:rPr lang="en-GB" b="1" i="1" dirty="0" smtClean="0">
                <a:solidFill>
                  <a:schemeClr val="tx1"/>
                </a:solidFill>
              </a:rPr>
              <a:t>Scientific Enquiry Materials. </a:t>
            </a:r>
            <a:r>
              <a:rPr lang="en-GB" b="1" dirty="0" smtClean="0">
                <a:solidFill>
                  <a:schemeClr val="tx1"/>
                </a:solidFill>
              </a:rPr>
              <a:t>CRIPSAT. Cardiff. Zenith Media.</a:t>
            </a:r>
          </a:p>
          <a:p>
            <a:pPr marL="0" indent="0">
              <a:buNone/>
            </a:pPr>
            <a:r>
              <a:rPr lang="en-GB" dirty="0" err="1" smtClean="0">
                <a:solidFill>
                  <a:schemeClr val="tx1"/>
                </a:solidFill>
              </a:rPr>
              <a:t>Harlen</a:t>
            </a:r>
            <a:r>
              <a:rPr lang="en-GB" dirty="0" smtClean="0">
                <a:solidFill>
                  <a:schemeClr val="tx1"/>
                </a:solidFill>
              </a:rPr>
              <a:t>, W. &amp; </a:t>
            </a:r>
            <a:r>
              <a:rPr lang="en-GB" dirty="0" err="1" smtClean="0">
                <a:solidFill>
                  <a:schemeClr val="tx1"/>
                </a:solidFill>
              </a:rPr>
              <a:t>Qualter</a:t>
            </a:r>
            <a:r>
              <a:rPr lang="en-GB" dirty="0" smtClean="0">
                <a:solidFill>
                  <a:schemeClr val="tx1"/>
                </a:solidFill>
              </a:rPr>
              <a:t>, A. (2014) </a:t>
            </a:r>
            <a:r>
              <a:rPr lang="en-GB" i="1" dirty="0" smtClean="0">
                <a:solidFill>
                  <a:schemeClr val="tx1"/>
                </a:solidFill>
              </a:rPr>
              <a:t>The Teaching of Science in Primary School (6</a:t>
            </a:r>
            <a:r>
              <a:rPr lang="en-GB" i="1" baseline="30000" dirty="0" smtClean="0">
                <a:solidFill>
                  <a:schemeClr val="tx1"/>
                </a:solidFill>
              </a:rPr>
              <a:t>th</a:t>
            </a:r>
            <a:r>
              <a:rPr lang="en-GB" i="1" dirty="0" smtClean="0">
                <a:solidFill>
                  <a:schemeClr val="tx1"/>
                </a:solidFill>
              </a:rPr>
              <a:t> </a:t>
            </a:r>
            <a:r>
              <a:rPr lang="en-GB" i="1" dirty="0">
                <a:solidFill>
                  <a:schemeClr val="tx1"/>
                </a:solidFill>
              </a:rPr>
              <a:t>E</a:t>
            </a:r>
            <a:r>
              <a:rPr lang="en-GB" i="1" dirty="0" smtClean="0">
                <a:solidFill>
                  <a:schemeClr val="tx1"/>
                </a:solidFill>
              </a:rPr>
              <a:t>d). </a:t>
            </a:r>
            <a:r>
              <a:rPr lang="en-GB" dirty="0" smtClean="0">
                <a:solidFill>
                  <a:schemeClr val="tx1"/>
                </a:solidFill>
              </a:rPr>
              <a:t>Oxon: David Fulton.</a:t>
            </a:r>
          </a:p>
          <a:p>
            <a:pPr marL="0" indent="0">
              <a:buNone/>
            </a:pPr>
            <a:r>
              <a:rPr lang="en-GB" dirty="0" smtClean="0">
                <a:solidFill>
                  <a:schemeClr val="tx1"/>
                </a:solidFill>
              </a:rPr>
              <a:t>Loxley, P. et al.(2014) </a:t>
            </a:r>
            <a:r>
              <a:rPr lang="en-GB" i="1" dirty="0" smtClean="0">
                <a:solidFill>
                  <a:schemeClr val="tx1"/>
                </a:solidFill>
              </a:rPr>
              <a:t>Teaching Primary Science, promoting enjoyment and developing understanding (2</a:t>
            </a:r>
            <a:r>
              <a:rPr lang="en-GB" i="1" baseline="30000" dirty="0" smtClean="0">
                <a:solidFill>
                  <a:schemeClr val="tx1"/>
                </a:solidFill>
              </a:rPr>
              <a:t>nd</a:t>
            </a:r>
            <a:r>
              <a:rPr lang="en-GB" i="1" dirty="0" smtClean="0">
                <a:solidFill>
                  <a:schemeClr val="tx1"/>
                </a:solidFill>
              </a:rPr>
              <a:t> Ed)</a:t>
            </a:r>
            <a:r>
              <a:rPr lang="en-GB" dirty="0" smtClean="0">
                <a:solidFill>
                  <a:schemeClr val="tx1"/>
                </a:solidFill>
              </a:rPr>
              <a:t>. </a:t>
            </a:r>
          </a:p>
          <a:p>
            <a:pPr marL="0" indent="0">
              <a:buNone/>
            </a:pPr>
            <a:r>
              <a:rPr lang="en-GB" b="1" dirty="0" err="1" smtClean="0">
                <a:solidFill>
                  <a:schemeClr val="tx1"/>
                </a:solidFill>
              </a:rPr>
              <a:t>Lakin</a:t>
            </a:r>
            <a:r>
              <a:rPr lang="en-GB" b="1" dirty="0" smtClean="0">
                <a:solidFill>
                  <a:schemeClr val="tx1"/>
                </a:solidFill>
              </a:rPr>
              <a:t>, L. (2013) </a:t>
            </a:r>
            <a:r>
              <a:rPr lang="en-GB" b="1" i="1" dirty="0" smtClean="0">
                <a:solidFill>
                  <a:schemeClr val="tx1"/>
                </a:solidFill>
              </a:rPr>
              <a:t>Developing Independent Learning in Science</a:t>
            </a:r>
            <a:r>
              <a:rPr lang="en-GB" b="1" dirty="0" smtClean="0">
                <a:solidFill>
                  <a:schemeClr val="tx1"/>
                </a:solidFill>
              </a:rPr>
              <a:t>. Maidenhead: OU Press.</a:t>
            </a:r>
          </a:p>
          <a:p>
            <a:pPr marL="0" indent="0">
              <a:buNone/>
            </a:pPr>
            <a:r>
              <a:rPr lang="en-GB" dirty="0" smtClean="0">
                <a:solidFill>
                  <a:schemeClr val="tx1"/>
                </a:solidFill>
              </a:rPr>
              <a:t>Russell, T. &amp; </a:t>
            </a:r>
            <a:r>
              <a:rPr lang="en-GB" dirty="0" err="1" smtClean="0">
                <a:solidFill>
                  <a:schemeClr val="tx1"/>
                </a:solidFill>
              </a:rPr>
              <a:t>McGuigan</a:t>
            </a:r>
            <a:r>
              <a:rPr lang="en-GB" dirty="0" smtClean="0">
                <a:solidFill>
                  <a:schemeClr val="tx1"/>
                </a:solidFill>
              </a:rPr>
              <a:t>, L. (2016) </a:t>
            </a:r>
            <a:r>
              <a:rPr lang="en-GB" i="1" dirty="0" smtClean="0">
                <a:solidFill>
                  <a:schemeClr val="tx1"/>
                </a:solidFill>
              </a:rPr>
              <a:t>Exploring Science with Young Children. </a:t>
            </a:r>
            <a:r>
              <a:rPr lang="en-GB" dirty="0" smtClean="0">
                <a:solidFill>
                  <a:schemeClr val="tx1"/>
                </a:solidFill>
              </a:rPr>
              <a:t>London: Sage.</a:t>
            </a:r>
          </a:p>
          <a:p>
            <a:pPr marL="0" indent="0">
              <a:buNone/>
            </a:pPr>
            <a:r>
              <a:rPr lang="en-GB" b="1" dirty="0">
                <a:solidFill>
                  <a:schemeClr val="tx1"/>
                </a:solidFill>
              </a:rPr>
              <a:t>Turner, J. et al. (2011) </a:t>
            </a:r>
            <a:r>
              <a:rPr lang="en-GB" b="1" i="1" dirty="0" smtClean="0">
                <a:solidFill>
                  <a:schemeClr val="tx1"/>
                </a:solidFill>
              </a:rPr>
              <a:t>It’s </a:t>
            </a:r>
            <a:r>
              <a:rPr lang="en-GB" b="1" i="1" dirty="0">
                <a:solidFill>
                  <a:schemeClr val="tx1"/>
                </a:solidFill>
              </a:rPr>
              <a:t>not fair or is it</a:t>
            </a:r>
            <a:r>
              <a:rPr lang="en-GB" b="1" i="1" dirty="0" smtClean="0">
                <a:solidFill>
                  <a:schemeClr val="tx1"/>
                </a:solidFill>
              </a:rPr>
              <a:t>?. </a:t>
            </a:r>
            <a:r>
              <a:rPr lang="en-GB" b="1" dirty="0" err="1" smtClean="0">
                <a:solidFill>
                  <a:schemeClr val="tx1"/>
                </a:solidFill>
              </a:rPr>
              <a:t>Sandbach</a:t>
            </a:r>
            <a:r>
              <a:rPr lang="en-GB" b="1" dirty="0" smtClean="0">
                <a:solidFill>
                  <a:schemeClr val="tx1"/>
                </a:solidFill>
              </a:rPr>
              <a:t>: </a:t>
            </a:r>
            <a:r>
              <a:rPr lang="en-GB" b="1" dirty="0">
                <a:solidFill>
                  <a:schemeClr val="tx1"/>
                </a:solidFill>
              </a:rPr>
              <a:t>MHE.</a:t>
            </a:r>
          </a:p>
          <a:p>
            <a:pPr marL="0" indent="0">
              <a:buNone/>
            </a:pPr>
            <a:endParaRPr lang="en-GB" dirty="0" smtClean="0">
              <a:solidFill>
                <a:schemeClr val="tx1"/>
              </a:solidFill>
            </a:endParaRPr>
          </a:p>
          <a:p>
            <a:pPr marL="0" indent="0">
              <a:buNone/>
            </a:pPr>
            <a:endParaRPr lang="en-GB" dirty="0">
              <a:solidFill>
                <a:schemeClr val="bg2">
                  <a:lumMod val="50000"/>
                </a:schemeClr>
              </a:solidFill>
            </a:endParaRPr>
          </a:p>
        </p:txBody>
      </p:sp>
    </p:spTree>
    <p:extLst>
      <p:ext uri="{BB962C8B-B14F-4D97-AF65-F5344CB8AC3E}">
        <p14:creationId xmlns:p14="http://schemas.microsoft.com/office/powerpoint/2010/main" val="146845684"/>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2411</TotalTime>
  <Words>3288</Words>
  <Application>Microsoft Office PowerPoint</Application>
  <PresentationFormat>Custom</PresentationFormat>
  <Paragraphs>319</Paragraphs>
  <Slides>45</Slides>
  <Notes>19</Notes>
  <HiddenSlides>0</HiddenSlides>
  <MMClips>0</MMClip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Retrospect</vt:lpstr>
      <vt:lpstr>Science and Technology / Lecture 4:</vt:lpstr>
      <vt:lpstr>PowerPoint Presentation</vt:lpstr>
      <vt:lpstr>Learning through scientific enquiry</vt:lpstr>
      <vt:lpstr>Why is this type of learning important?</vt:lpstr>
      <vt:lpstr>Types of scientific enquiry identified in the current curriculum 2008</vt:lpstr>
      <vt:lpstr>Student science experiences in school?</vt:lpstr>
      <vt:lpstr>Turner, J. et al. (2011) It’s not fair or is it?. Sandbach. MHE.</vt:lpstr>
      <vt:lpstr>Succesful Futures</vt:lpstr>
      <vt:lpstr>   Lakin, L. (2013) Developing Independent Learning in Science. Maidenhead: OU Press.</vt:lpstr>
      <vt:lpstr>Student experiences in school?</vt:lpstr>
      <vt:lpstr>Theories about children’s learning</vt:lpstr>
      <vt:lpstr>ACTIVITY:</vt:lpstr>
      <vt:lpstr>Reflection</vt:lpstr>
      <vt:lpstr>   ACTIVE LEARNING </vt:lpstr>
      <vt:lpstr>Embed active learning opportunities into plan, develop, reflect cycle of enquiry:</vt:lpstr>
      <vt:lpstr>   SCAFFOLDING requires subject knowledge confidence </vt:lpstr>
      <vt:lpstr>Activity: Thinking about independent learning</vt:lpstr>
      <vt:lpstr>Some examples of active learning tools</vt:lpstr>
      <vt:lpstr>KWHLAQ</vt:lpstr>
      <vt:lpstr>Use KWHLAQ to organise your own thoughts as a teacher preparing for pupils’ experiences</vt:lpstr>
      <vt:lpstr>Use KWHLAQ to organise your own thoughts as a teacher preparing for pupils’ experiences</vt:lpstr>
      <vt:lpstr>Recent initiatives in primary science education that reflect an evolving curriculum engagement with the benefits of  active learning and  independent learning goals in practice</vt:lpstr>
      <vt:lpstr>Oxford Brookes University Conceptual Challenge in Primary Science Astra Zeneca (now PSTT) funded project (2002 – 2004)</vt:lpstr>
      <vt:lpstr>The Bright Ideas Time strategy developed from this project:</vt:lpstr>
      <vt:lpstr> Video clips and explanation of Bright ideas </vt:lpstr>
      <vt:lpstr> Thinking, Doing, Talking Science</vt:lpstr>
      <vt:lpstr>Thinking and reasoning in the classroom</vt:lpstr>
      <vt:lpstr>Possible contexts for your own Practice?</vt:lpstr>
      <vt:lpstr> The odd one out</vt:lpstr>
      <vt:lpstr> The PMI</vt:lpstr>
      <vt:lpstr>Pupils’ responses</vt:lpstr>
      <vt:lpstr> The Big Question</vt:lpstr>
      <vt:lpstr> Problem solving</vt:lpstr>
      <vt:lpstr>National STEM Learning Centre: Future Learn</vt:lpstr>
      <vt:lpstr>Explorify Resources</vt:lpstr>
      <vt:lpstr>“I can explain” Project (Donaldson link?)</vt:lpstr>
      <vt:lpstr>Teacher Assessment in Primary Science (TAPS): A frame to record thinking and reasoning in in the assessment for learning cycle as part of science teaching in primary school</vt:lpstr>
      <vt:lpstr>Links to a constructivist principle and characteristics of active and independent learning</vt:lpstr>
      <vt:lpstr>Teacher Assessment in Primary Science (TAPS) Cymru – on Moodle</vt:lpstr>
      <vt:lpstr>Directed task for tomorrow: SCIENCE AND TECHNOLOGY</vt:lpstr>
      <vt:lpstr> Further research</vt:lpstr>
      <vt:lpstr>Further research</vt:lpstr>
      <vt:lpstr>Directed reading</vt:lpstr>
      <vt:lpstr>Websites</vt:lpstr>
      <vt:lpstr>TEXTBOOKS a selection:</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ITEB5002 (Group D 1&amp;2) Pre visit</dc:title>
  <dc:creator>Ceri Lewis</dc:creator>
  <cp:lastModifiedBy>Administrator</cp:lastModifiedBy>
  <cp:revision>97</cp:revision>
  <cp:lastPrinted>2019-01-07T09:14:08Z</cp:lastPrinted>
  <dcterms:created xsi:type="dcterms:W3CDTF">2017-04-04T09:37:44Z</dcterms:created>
  <dcterms:modified xsi:type="dcterms:W3CDTF">2019-01-07T10:21:29Z</dcterms:modified>
</cp:coreProperties>
</file>