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0" r:id="rId3"/>
    <p:sldId id="268" r:id="rId4"/>
    <p:sldId id="257" r:id="rId5"/>
    <p:sldId id="258" r:id="rId6"/>
    <p:sldId id="269" r:id="rId7"/>
    <p:sldId id="259" r:id="rId8"/>
    <p:sldId id="260" r:id="rId9"/>
    <p:sldId id="261" r:id="rId10"/>
    <p:sldId id="262" r:id="rId11"/>
    <p:sldId id="263" r:id="rId12"/>
    <p:sldId id="272"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3" autoAdjust="0"/>
    <p:restoredTop sz="94660"/>
  </p:normalViewPr>
  <p:slideViewPr>
    <p:cSldViewPr snapToGrid="0">
      <p:cViewPr varScale="1">
        <p:scale>
          <a:sx n="114" d="100"/>
          <a:sy n="114" d="100"/>
        </p:scale>
        <p:origin x="24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27630118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810691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51BD4A6-0BCE-4A6F-8457-0375DB63722F}" type="slidenum">
              <a:rPr lang="en-US" smtClean="0"/>
              <a:t>‹#›</a:t>
            </a:fld>
            <a:endParaRPr lang="en-US"/>
          </a:p>
        </p:txBody>
      </p:sp>
    </p:spTree>
    <p:extLst>
      <p:ext uri="{BB962C8B-B14F-4D97-AF65-F5344CB8AC3E}">
        <p14:creationId xmlns:p14="http://schemas.microsoft.com/office/powerpoint/2010/main" val="259353482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073A66-9F30-45E8-A1B9-5DF0712AF1AE}"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43152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073A66-9F30-45E8-A1B9-5DF0712AF1AE}" type="datetimeFigureOut">
              <a:rPr lang="en-US" smtClean="0"/>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494592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073A66-9F30-45E8-A1B9-5DF0712AF1AE}" type="datetimeFigureOut">
              <a:rPr lang="en-US" smtClean="0"/>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351103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073A66-9F30-45E8-A1B9-5DF0712AF1AE}" type="datetimeFigureOut">
              <a:rPr lang="en-US" smtClean="0"/>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2949102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73A66-9F30-45E8-A1B9-5DF0712AF1AE}"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907831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73A66-9F30-45E8-A1B9-5DF0712AF1AE}"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106781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640406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893653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60073A66-9F30-45E8-A1B9-5DF0712AF1AE}" type="datetimeFigureOut">
              <a:rPr lang="en-US" smtClean="0"/>
              <a:t>10/30/2022</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A51BD4A6-0BCE-4A6F-8457-0375DB63722F}" type="slidenum">
              <a:rPr lang="en-US" smtClean="0"/>
              <a:t>‹#›</a:t>
            </a:fld>
            <a:endParaRPr lang="en-US"/>
          </a:p>
        </p:txBody>
      </p:sp>
    </p:spTree>
    <p:extLst>
      <p:ext uri="{BB962C8B-B14F-4D97-AF65-F5344CB8AC3E}">
        <p14:creationId xmlns:p14="http://schemas.microsoft.com/office/powerpoint/2010/main" val="306448172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47DEB-492B-9515-58DB-B095BB2FDA6C}"/>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PROBLEM SOLVING AND DECISION MAKING</a:t>
            </a:r>
          </a:p>
        </p:txBody>
      </p:sp>
      <p:sp>
        <p:nvSpPr>
          <p:cNvPr id="3" name="Subtitle 2">
            <a:extLst>
              <a:ext uri="{FF2B5EF4-FFF2-40B4-BE49-F238E27FC236}">
                <a16:creationId xmlns:a16="http://schemas.microsoft.com/office/drawing/2014/main" id="{AD6FBCEB-7C40-C6DB-F5D1-5948ED995368}"/>
              </a:ext>
            </a:extLst>
          </p:cNvPr>
          <p:cNvSpPr>
            <a:spLocks noGrp="1"/>
          </p:cNvSpPr>
          <p:nvPr>
            <p:ph type="subTitle" idx="1"/>
          </p:nvPr>
        </p:nvSpPr>
        <p:spPr>
          <a:xfrm>
            <a:off x="1166070" y="4051883"/>
            <a:ext cx="9501930" cy="1253622"/>
          </a:xfrm>
        </p:spPr>
        <p:txBody>
          <a:bodyPr>
            <a:noAutofit/>
          </a:bodyPr>
          <a:lstStyle/>
          <a:p>
            <a:r>
              <a:rPr lang="en-US" sz="2400" dirty="0"/>
              <a:t>Student Name : Elena Banica</a:t>
            </a:r>
          </a:p>
          <a:p>
            <a:r>
              <a:rPr lang="en-US" sz="2400" dirty="0"/>
              <a:t>Student Number : </a:t>
            </a:r>
            <a:r>
              <a:rPr lang="en-US" sz="2400" dirty="0">
                <a:latin typeface="Times New Roman" panose="02020603050405020304" pitchFamily="18" charset="0"/>
                <a:cs typeface="Times New Roman" panose="02020603050405020304" pitchFamily="18" charset="0"/>
              </a:rPr>
              <a:t>2126381</a:t>
            </a:r>
            <a:endParaRPr lang="en-US" sz="2400" dirty="0"/>
          </a:p>
          <a:p>
            <a:r>
              <a:rPr lang="en-US" sz="2400" dirty="0"/>
              <a:t>Module Code : BMSW </a:t>
            </a:r>
            <a:r>
              <a:rPr lang="en-US" sz="2400" dirty="0">
                <a:latin typeface="Times New Roman" panose="02020603050405020304" pitchFamily="18" charset="0"/>
                <a:cs typeface="Times New Roman" panose="02020603050405020304" pitchFamily="18" charset="0"/>
              </a:rPr>
              <a:t>4004</a:t>
            </a:r>
          </a:p>
          <a:p>
            <a:r>
              <a:rPr lang="en-US" sz="2400" dirty="0">
                <a:latin typeface="Times New Roman" panose="02020603050405020304" pitchFamily="18" charset="0"/>
                <a:cs typeface="Times New Roman" panose="02020603050405020304" pitchFamily="18" charset="0"/>
              </a:rPr>
              <a:t>Assignment Title : Declining Profitability at TM Lewin </a:t>
            </a:r>
            <a:endParaRPr lang="en-US" sz="2400" dirty="0"/>
          </a:p>
          <a:p>
            <a:r>
              <a:rPr lang="en-US" sz="2400" dirty="0"/>
              <a:t>Lecturer : Dr Chijioke D Uba</a:t>
            </a:r>
          </a:p>
        </p:txBody>
      </p:sp>
    </p:spTree>
    <p:extLst>
      <p:ext uri="{BB962C8B-B14F-4D97-AF65-F5344CB8AC3E}">
        <p14:creationId xmlns:p14="http://schemas.microsoft.com/office/powerpoint/2010/main" val="28328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B8E42-F383-53A0-F0CE-E8AD35AB048E}"/>
              </a:ext>
            </a:extLst>
          </p:cNvPr>
          <p:cNvSpPr>
            <a:spLocks noGrp="1"/>
          </p:cNvSpPr>
          <p:nvPr>
            <p:ph type="title"/>
          </p:nvPr>
        </p:nvSpPr>
        <p:spPr/>
        <p:txBody>
          <a:bodyPr/>
          <a:lstStyle/>
          <a:p>
            <a:r>
              <a:rPr lang="en-GB" dirty="0"/>
              <a:t>                           Table of Content</a:t>
            </a:r>
          </a:p>
        </p:txBody>
      </p:sp>
      <p:sp>
        <p:nvSpPr>
          <p:cNvPr id="3" name="Content Placeholder 2">
            <a:extLst>
              <a:ext uri="{FF2B5EF4-FFF2-40B4-BE49-F238E27FC236}">
                <a16:creationId xmlns:a16="http://schemas.microsoft.com/office/drawing/2014/main" id="{4D9C8B04-0E77-95B6-0D1B-09AAB6D0C615}"/>
              </a:ext>
            </a:extLst>
          </p:cNvPr>
          <p:cNvSpPr>
            <a:spLocks noGrp="1"/>
          </p:cNvSpPr>
          <p:nvPr>
            <p:ph idx="1"/>
          </p:nvPr>
        </p:nvSpPr>
        <p:spPr/>
        <p:txBody>
          <a:bodyPr>
            <a:normAutofit fontScale="85000" lnSpcReduction="20000"/>
          </a:bodyPr>
          <a:lstStyle/>
          <a:p>
            <a:pPr marL="457200" indent="-457200">
              <a:buFont typeface="+mj-lt"/>
              <a:buAutoNum type="arabicPeriod"/>
            </a:pPr>
            <a:r>
              <a:rPr lang="en-GB" dirty="0"/>
              <a:t>Introduction – slide 3</a:t>
            </a:r>
          </a:p>
          <a:p>
            <a:pPr marL="457200" indent="-457200">
              <a:buFont typeface="+mj-lt"/>
              <a:buAutoNum type="arabicPeriod"/>
            </a:pPr>
            <a:r>
              <a:rPr lang="en-GB" dirty="0"/>
              <a:t>Nature of the Problem - slide 4</a:t>
            </a:r>
          </a:p>
          <a:p>
            <a:pPr marL="457200" indent="-457200">
              <a:buFont typeface="+mj-lt"/>
              <a:buAutoNum type="arabicPeriod"/>
            </a:pPr>
            <a:r>
              <a:rPr lang="en-GB" dirty="0"/>
              <a:t>Impact of the Problem – slide 5</a:t>
            </a:r>
          </a:p>
          <a:p>
            <a:pPr marL="457200" indent="-457200">
              <a:buFont typeface="+mj-lt"/>
              <a:buAutoNum type="arabicPeriod"/>
            </a:pPr>
            <a:r>
              <a:rPr lang="en-GB" dirty="0"/>
              <a:t>Pestel Analysis -  slide 6 to 8</a:t>
            </a:r>
          </a:p>
          <a:p>
            <a:pPr marL="457200" indent="-457200">
              <a:buFont typeface="+mj-lt"/>
              <a:buAutoNum type="arabicPeriod"/>
            </a:pPr>
            <a:r>
              <a:rPr lang="en-GB" dirty="0"/>
              <a:t>Fishbone Diagram – slide 9</a:t>
            </a:r>
          </a:p>
          <a:p>
            <a:pPr marL="457200" indent="-457200">
              <a:buFont typeface="+mj-lt"/>
              <a:buAutoNum type="arabicPeriod"/>
            </a:pPr>
            <a:r>
              <a:rPr lang="en-GB" dirty="0"/>
              <a:t>Cause of the problem – slide 10</a:t>
            </a:r>
          </a:p>
          <a:p>
            <a:pPr marL="457200" indent="-457200">
              <a:buFont typeface="+mj-lt"/>
              <a:buAutoNum type="arabicPeriod"/>
            </a:pPr>
            <a:r>
              <a:rPr lang="en-GB" dirty="0"/>
              <a:t>Effects of the problem – slide 11</a:t>
            </a:r>
          </a:p>
          <a:p>
            <a:pPr marL="457200" indent="-457200">
              <a:buFont typeface="+mj-lt"/>
              <a:buAutoNum type="arabicPeriod"/>
            </a:pPr>
            <a:r>
              <a:rPr lang="en-GB" dirty="0"/>
              <a:t>Grid Analysis – slide 12</a:t>
            </a:r>
          </a:p>
          <a:p>
            <a:pPr marL="457200" indent="-457200">
              <a:buFont typeface="+mj-lt"/>
              <a:buAutoNum type="arabicPeriod"/>
            </a:pPr>
            <a:r>
              <a:rPr lang="en-GB" dirty="0"/>
              <a:t>Alternative Solution – slide 13</a:t>
            </a:r>
          </a:p>
          <a:p>
            <a:pPr marL="457200" indent="-457200">
              <a:buFont typeface="+mj-lt"/>
              <a:buAutoNum type="arabicPeriod"/>
            </a:pPr>
            <a:r>
              <a:rPr lang="en-GB" dirty="0"/>
              <a:t>Chosen Solution – slide 14</a:t>
            </a:r>
          </a:p>
          <a:p>
            <a:pPr marL="457200" indent="-457200">
              <a:buFont typeface="+mj-lt"/>
              <a:buAutoNum type="arabicPeriod"/>
            </a:pPr>
            <a:r>
              <a:rPr lang="en-GB" dirty="0"/>
              <a:t>References – slide 15</a:t>
            </a:r>
          </a:p>
          <a:p>
            <a:endParaRPr lang="en-GB" dirty="0"/>
          </a:p>
        </p:txBody>
      </p:sp>
    </p:spTree>
    <p:extLst>
      <p:ext uri="{BB962C8B-B14F-4D97-AF65-F5344CB8AC3E}">
        <p14:creationId xmlns:p14="http://schemas.microsoft.com/office/powerpoint/2010/main" val="2382221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7B0D0-1831-3477-2E8B-5EF0157B519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b="1" dirty="0"/>
              <a:t> </a:t>
            </a:r>
          </a:p>
        </p:txBody>
      </p:sp>
      <p:sp>
        <p:nvSpPr>
          <p:cNvPr id="3" name="Content Placeholder 2">
            <a:extLst>
              <a:ext uri="{FF2B5EF4-FFF2-40B4-BE49-F238E27FC236}">
                <a16:creationId xmlns:a16="http://schemas.microsoft.com/office/drawing/2014/main" id="{4AD8024C-225A-49F2-BEED-157FB5C4C6B3}"/>
              </a:ext>
            </a:extLst>
          </p:cNvPr>
          <p:cNvSpPr>
            <a:spLocks noGrp="1"/>
          </p:cNvSpPr>
          <p:nvPr>
            <p:ph idx="1"/>
          </p:nvPr>
        </p:nvSpPr>
        <p:spPr>
          <a:xfrm>
            <a:off x="1202919" y="2348916"/>
            <a:ext cx="7085404" cy="3869003"/>
          </a:xfrm>
        </p:spPr>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past few years have been problematic for retailers in the United Kingdom.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Numerous factors causing retailers to struggle</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TM Lewin impacted by negative business environment</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company has gone through administration and sell (to Torque Brands)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This presentation addresses the problem in the retail sector and offers solutions that Torque Brands could use to revive TM Lewin.  </a:t>
            </a:r>
          </a:p>
        </p:txBody>
      </p:sp>
      <p:pic>
        <p:nvPicPr>
          <p:cNvPr id="4" name="Picture 3">
            <a:extLst>
              <a:ext uri="{FF2B5EF4-FFF2-40B4-BE49-F238E27FC236}">
                <a16:creationId xmlns:a16="http://schemas.microsoft.com/office/drawing/2014/main" id="{7E5CD067-6FC8-18EB-9951-828F23B10E17}"/>
              </a:ext>
            </a:extLst>
          </p:cNvPr>
          <p:cNvPicPr>
            <a:picLocks noChangeAspect="1"/>
          </p:cNvPicPr>
          <p:nvPr/>
        </p:nvPicPr>
        <p:blipFill>
          <a:blip r:embed="rId2"/>
          <a:stretch>
            <a:fillRect/>
          </a:stretch>
        </p:blipFill>
        <p:spPr>
          <a:xfrm>
            <a:off x="8120543" y="2407639"/>
            <a:ext cx="3649211" cy="3271707"/>
          </a:xfrm>
          <a:prstGeom prst="rect">
            <a:avLst/>
          </a:prstGeom>
        </p:spPr>
      </p:pic>
    </p:spTree>
    <p:extLst>
      <p:ext uri="{BB962C8B-B14F-4D97-AF65-F5344CB8AC3E}">
        <p14:creationId xmlns:p14="http://schemas.microsoft.com/office/powerpoint/2010/main" val="2222788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8CBFD-162C-7019-3E5F-70719D37090C}"/>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NATURE OF THE PROBLEM </a:t>
            </a:r>
          </a:p>
        </p:txBody>
      </p:sp>
      <p:sp>
        <p:nvSpPr>
          <p:cNvPr id="3" name="Content Placeholder 2">
            <a:extLst>
              <a:ext uri="{FF2B5EF4-FFF2-40B4-BE49-F238E27FC236}">
                <a16:creationId xmlns:a16="http://schemas.microsoft.com/office/drawing/2014/main" id="{C9A90764-A6AB-11E9-728C-8D038B37BD38}"/>
              </a:ext>
            </a:extLst>
          </p:cNvPr>
          <p:cNvSpPr>
            <a:spLocks noGrp="1"/>
          </p:cNvSpPr>
          <p:nvPr>
            <p:ph idx="1"/>
          </p:nvPr>
        </p:nvSpPr>
        <p:spPr>
          <a:xfrm>
            <a:off x="1202919" y="2011680"/>
            <a:ext cx="6473008" cy="4206240"/>
          </a:xfrm>
        </p:spPr>
        <p:txBody>
          <a:bodyPr/>
          <a:lstStyle/>
          <a:p>
            <a:pPr marL="0" indent="0">
              <a:buNone/>
            </a:pPr>
            <a:r>
              <a:rPr lang="en-US" b="1" u="sng" dirty="0">
                <a:latin typeface="Times New Roman" panose="02020603050405020304" pitchFamily="18" charset="0"/>
                <a:cs typeface="Times New Roman" panose="02020603050405020304" pitchFamily="18" charset="0"/>
              </a:rPr>
              <a:t>Company Level Impacts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For TM Specifically - Reduction in sales volume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Declining profitability affects all TM Lewin store</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It is a strategic level program</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b="1" u="sng" dirty="0">
                <a:latin typeface="Times New Roman" panose="02020603050405020304" pitchFamily="18" charset="0"/>
                <a:cs typeface="Times New Roman" panose="02020603050405020304" pitchFamily="18" charset="0"/>
              </a:rPr>
              <a:t>Employee level Impacts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Job loses</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36906B73-8E60-2F60-5AFA-40B455B467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0602" y="2080470"/>
            <a:ext cx="2647615" cy="3507169"/>
          </a:xfrm>
          <a:prstGeom prst="rect">
            <a:avLst/>
          </a:prstGeom>
        </p:spPr>
      </p:pic>
    </p:spTree>
    <p:extLst>
      <p:ext uri="{BB962C8B-B14F-4D97-AF65-F5344CB8AC3E}">
        <p14:creationId xmlns:p14="http://schemas.microsoft.com/office/powerpoint/2010/main" val="8956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0C89C-5D59-B028-5E93-17663CC53EA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IMPACT OF THE PROBLEM</a:t>
            </a:r>
          </a:p>
        </p:txBody>
      </p:sp>
      <p:sp>
        <p:nvSpPr>
          <p:cNvPr id="3" name="Content Placeholder 2">
            <a:extLst>
              <a:ext uri="{FF2B5EF4-FFF2-40B4-BE49-F238E27FC236}">
                <a16:creationId xmlns:a16="http://schemas.microsoft.com/office/drawing/2014/main" id="{168BEAFC-7FCF-503F-7000-B8415B94A664}"/>
              </a:ext>
            </a:extLst>
          </p:cNvPr>
          <p:cNvSpPr>
            <a:spLocks noGrp="1"/>
          </p:cNvSpPr>
          <p:nvPr>
            <p:ph idx="1"/>
          </p:nvPr>
        </p:nvSpPr>
        <p:spPr/>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ailing UK retailing sector has had several impacts. The ONS (2022) captures the following as the impact of the problem.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Bankruptcy and closure of retailers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Retrenchment of retail workers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Increase in debt for retailers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Reduction of sales volume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Poor services at retail shops</a:t>
            </a:r>
          </a:p>
        </p:txBody>
      </p:sp>
      <p:pic>
        <p:nvPicPr>
          <p:cNvPr id="4" name="Picture 3">
            <a:extLst>
              <a:ext uri="{FF2B5EF4-FFF2-40B4-BE49-F238E27FC236}">
                <a16:creationId xmlns:a16="http://schemas.microsoft.com/office/drawing/2014/main" id="{BCF3E70C-440C-4A5D-C3AB-DA32D4BFBABA}"/>
              </a:ext>
            </a:extLst>
          </p:cNvPr>
          <p:cNvPicPr>
            <a:picLocks noChangeAspect="1"/>
          </p:cNvPicPr>
          <p:nvPr/>
        </p:nvPicPr>
        <p:blipFill>
          <a:blip r:embed="rId2"/>
          <a:stretch>
            <a:fillRect/>
          </a:stretch>
        </p:blipFill>
        <p:spPr>
          <a:xfrm>
            <a:off x="6860227" y="2401675"/>
            <a:ext cx="3920068" cy="2648497"/>
          </a:xfrm>
          <a:prstGeom prst="rect">
            <a:avLst/>
          </a:prstGeom>
        </p:spPr>
      </p:pic>
    </p:spTree>
    <p:extLst>
      <p:ext uri="{BB962C8B-B14F-4D97-AF65-F5344CB8AC3E}">
        <p14:creationId xmlns:p14="http://schemas.microsoft.com/office/powerpoint/2010/main" val="1381162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9CFA-4A5F-C5DA-0553-F720B233D982}"/>
              </a:ext>
            </a:extLst>
          </p:cNvPr>
          <p:cNvSpPr>
            <a:spLocks noGrp="1"/>
          </p:cNvSpPr>
          <p:nvPr>
            <p:ph type="title"/>
          </p:nvPr>
        </p:nvSpPr>
        <p:spPr/>
        <p:txBody>
          <a:bodyPr/>
          <a:lstStyle/>
          <a:p>
            <a:r>
              <a:rPr lang="en-US" dirty="0"/>
              <a:t>Identifying the causes of profit decline for tm lewin</a:t>
            </a:r>
            <a:endParaRPr lang="en-GB" dirty="0"/>
          </a:p>
        </p:txBody>
      </p:sp>
      <p:sp>
        <p:nvSpPr>
          <p:cNvPr id="3" name="Content Placeholder 2">
            <a:extLst>
              <a:ext uri="{FF2B5EF4-FFF2-40B4-BE49-F238E27FC236}">
                <a16:creationId xmlns:a16="http://schemas.microsoft.com/office/drawing/2014/main" id="{E24890F1-2D5D-186B-C1EF-C678BB448535}"/>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US" dirty="0"/>
              <a:t>To solve any workplace problem, the causes must be identified</a:t>
            </a:r>
          </a:p>
          <a:p>
            <a:pPr>
              <a:buFont typeface="Wingdings" panose="05000000000000000000" pitchFamily="2" charset="2"/>
              <a:buChar char="Ø"/>
            </a:pPr>
            <a:r>
              <a:rPr lang="en-US" dirty="0"/>
              <a:t>Numerous frameworks are applicable</a:t>
            </a:r>
          </a:p>
          <a:p>
            <a:pPr>
              <a:buFont typeface="Wingdings" panose="05000000000000000000" pitchFamily="2" charset="2"/>
              <a:buChar char="Ø"/>
            </a:pPr>
            <a:r>
              <a:rPr lang="en-US" dirty="0"/>
              <a:t>PESTLE and Fishbone have been used in this case</a:t>
            </a:r>
          </a:p>
          <a:p>
            <a:pPr marL="0" indent="0">
              <a:buNone/>
            </a:pPr>
            <a:endParaRPr lang="en-US" dirty="0"/>
          </a:p>
          <a:p>
            <a:endParaRPr lang="en-US" dirty="0"/>
          </a:p>
          <a:p>
            <a:pPr>
              <a:buFont typeface="Wingdings" panose="05000000000000000000" pitchFamily="2" charset="2"/>
              <a:buChar char="Ø"/>
            </a:pPr>
            <a:r>
              <a:rPr lang="en-US" dirty="0"/>
              <a:t>PESTLE is an acronym-political(P),economical(E),socio-cultural/social(S),technological(T),environmental(E), and legal(L)</a:t>
            </a:r>
          </a:p>
          <a:p>
            <a:pPr>
              <a:buFont typeface="Wingdings" panose="05000000000000000000" pitchFamily="2" charset="2"/>
              <a:buChar char="Ø"/>
            </a:pPr>
            <a:r>
              <a:rPr lang="en-US" dirty="0"/>
              <a:t>PESTEL is a framework which help us to identify the external factors</a:t>
            </a:r>
          </a:p>
          <a:p>
            <a:pPr>
              <a:buFont typeface="Wingdings" panose="05000000000000000000" pitchFamily="2" charset="2"/>
              <a:buChar char="Ø"/>
            </a:pPr>
            <a:r>
              <a:rPr lang="en-US" dirty="0"/>
              <a:t>Fishbone is a Cause-and-Effect  diagram which help us to truly diagnose the main cause rather then focusing on symptoms, graphically illustrates the results of the analysis and is constructed in steps </a:t>
            </a:r>
          </a:p>
          <a:p>
            <a:endParaRPr lang="en-US" dirty="0"/>
          </a:p>
          <a:p>
            <a:pPr>
              <a:buFont typeface="Wingdings" panose="05000000000000000000" pitchFamily="2" charset="2"/>
              <a:buChar char="Ø"/>
            </a:pPr>
            <a:r>
              <a:rPr lang="en-US" dirty="0"/>
              <a:t>Findings from PESTLE and Fishbone are presented next</a:t>
            </a:r>
            <a:endParaRPr lang="en-GB" dirty="0"/>
          </a:p>
        </p:txBody>
      </p:sp>
    </p:spTree>
    <p:extLst>
      <p:ext uri="{BB962C8B-B14F-4D97-AF65-F5344CB8AC3E}">
        <p14:creationId xmlns:p14="http://schemas.microsoft.com/office/powerpoint/2010/main" val="575247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A8D0-4F7A-3115-41EB-47279FF52CAA}"/>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PESTEL ANALYSIS </a:t>
            </a:r>
          </a:p>
        </p:txBody>
      </p:sp>
      <p:sp>
        <p:nvSpPr>
          <p:cNvPr id="3" name="Content Placeholder 2">
            <a:extLst>
              <a:ext uri="{FF2B5EF4-FFF2-40B4-BE49-F238E27FC236}">
                <a16:creationId xmlns:a16="http://schemas.microsoft.com/office/drawing/2014/main" id="{A096C7FF-976E-C1AB-351D-8016C90095B4}"/>
              </a:ext>
            </a:extLst>
          </p:cNvPr>
          <p:cNvSpPr>
            <a:spLocks noGrp="1"/>
          </p:cNvSpPr>
          <p:nvPr>
            <p:ph idx="1"/>
          </p:nvPr>
        </p:nvSpPr>
        <p:spPr/>
        <p:txBody>
          <a:bodyPr>
            <a:normAutofit fontScale="62500" lnSpcReduction="20000"/>
          </a:bodyPr>
          <a:lstStyle/>
          <a:p>
            <a:pPr algn="ctr"/>
            <a:r>
              <a:rPr lang="en-US" sz="3200" b="1" dirty="0">
                <a:latin typeface="Times New Roman" panose="02020603050405020304" pitchFamily="18" charset="0"/>
                <a:cs typeface="Times New Roman" panose="02020603050405020304" pitchFamily="18" charset="0"/>
              </a:rPr>
              <a:t>POLITICAL FACTORS</a:t>
            </a:r>
          </a:p>
          <a:p>
            <a:pPr>
              <a:buFont typeface="Wingdings" panose="05000000000000000000" pitchFamily="2" charset="2"/>
              <a:buChar char="§"/>
            </a:pPr>
            <a:r>
              <a:rPr lang="en-US" sz="2600" b="1" dirty="0">
                <a:latin typeface="Times New Roman" panose="02020603050405020304" pitchFamily="18" charset="0"/>
                <a:cs typeface="Times New Roman" panose="02020603050405020304" pitchFamily="18" charset="0"/>
              </a:rPr>
              <a:t>BREXIT – </a:t>
            </a:r>
            <a:r>
              <a:rPr lang="en-US" sz="2600" dirty="0">
                <a:latin typeface="Times New Roman" panose="02020603050405020304" pitchFamily="18" charset="0"/>
                <a:cs typeface="Times New Roman" panose="02020603050405020304" pitchFamily="18" charset="0"/>
              </a:rPr>
              <a:t>According to Oxford Analytica (2019), Brexit was one of the contributors to the problem for the following reasons: </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made imports from EU countries expensive.</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increased the time taken to import goods from EU countries</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made it difficult for EU citizens to enter the UK thus reducing labor supply </a:t>
            </a:r>
          </a:p>
          <a:p>
            <a:pPr algn="ctr"/>
            <a:r>
              <a:rPr lang="en-US" sz="3200" b="1" dirty="0">
                <a:latin typeface="Times New Roman" panose="02020603050405020304" pitchFamily="18" charset="0"/>
                <a:cs typeface="Times New Roman" panose="02020603050405020304" pitchFamily="18" charset="0"/>
              </a:rPr>
              <a:t>ECONOMIC FACTORS</a:t>
            </a:r>
          </a:p>
          <a:p>
            <a:pPr>
              <a:buFont typeface="Wingdings" panose="05000000000000000000" pitchFamily="2" charset="2"/>
              <a:buChar char="§"/>
            </a:pPr>
            <a:r>
              <a:rPr lang="en-US" sz="2600" b="1" dirty="0">
                <a:latin typeface="Times New Roman" panose="02020603050405020304" pitchFamily="18" charset="0"/>
                <a:cs typeface="Times New Roman" panose="02020603050405020304" pitchFamily="18" charset="0"/>
              </a:rPr>
              <a:t>INFLATION</a:t>
            </a:r>
            <a:r>
              <a:rPr lang="en-US" sz="2600" dirty="0">
                <a:latin typeface="Times New Roman" panose="02020603050405020304" pitchFamily="18" charset="0"/>
                <a:cs typeface="Times New Roman" panose="02020603050405020304" pitchFamily="18" charset="0"/>
              </a:rPr>
              <a:t> - The rising inflation rate in the past few years has contributed to the problems in the retail sector (</a:t>
            </a:r>
            <a:r>
              <a:rPr lang="en-US" sz="2600" b="0" i="0" dirty="0">
                <a:effectLst/>
                <a:latin typeface="Times New Roman" panose="02020603050405020304" pitchFamily="18" charset="0"/>
                <a:cs typeface="Times New Roman" panose="02020603050405020304" pitchFamily="18" charset="0"/>
              </a:rPr>
              <a:t>Di Giovanni et al., 2022</a:t>
            </a:r>
            <a:r>
              <a:rPr lang="en-US" sz="26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reduced the spending power of potential customers</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has increased the cost of operation for retailers</a:t>
            </a:r>
          </a:p>
          <a:p>
            <a:pPr>
              <a:buFont typeface="Wingdings" panose="05000000000000000000" pitchFamily="2" charset="2"/>
              <a:buChar char="§"/>
            </a:pPr>
            <a:r>
              <a:rPr lang="en-US" sz="2600" b="1" dirty="0">
                <a:latin typeface="Times New Roman" panose="02020603050405020304" pitchFamily="18" charset="0"/>
                <a:cs typeface="Times New Roman" panose="02020603050405020304" pitchFamily="18" charset="0"/>
              </a:rPr>
              <a:t>EXCHANGE RATES</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Fluctuating exchange rates affect negotiations with suppliers   </a:t>
            </a:r>
          </a:p>
        </p:txBody>
      </p:sp>
      <p:pic>
        <p:nvPicPr>
          <p:cNvPr id="4" name="Picture 3">
            <a:extLst>
              <a:ext uri="{FF2B5EF4-FFF2-40B4-BE49-F238E27FC236}">
                <a16:creationId xmlns:a16="http://schemas.microsoft.com/office/drawing/2014/main" id="{8E5374FC-C273-6054-2B36-D9E0E4A3112B}"/>
              </a:ext>
            </a:extLst>
          </p:cNvPr>
          <p:cNvPicPr>
            <a:picLocks noChangeAspect="1"/>
          </p:cNvPicPr>
          <p:nvPr/>
        </p:nvPicPr>
        <p:blipFill>
          <a:blip r:embed="rId2"/>
          <a:stretch>
            <a:fillRect/>
          </a:stretch>
        </p:blipFill>
        <p:spPr>
          <a:xfrm>
            <a:off x="8728364" y="4950980"/>
            <a:ext cx="3214254" cy="1907020"/>
          </a:xfrm>
          <a:prstGeom prst="rect">
            <a:avLst/>
          </a:prstGeom>
        </p:spPr>
      </p:pic>
    </p:spTree>
    <p:extLst>
      <p:ext uri="{BB962C8B-B14F-4D97-AF65-F5344CB8AC3E}">
        <p14:creationId xmlns:p14="http://schemas.microsoft.com/office/powerpoint/2010/main" val="1387023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7C87-3320-C5E1-5473-261689D95D9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PESTEL ANALYSIS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B9B71E-6A63-645D-0B00-DE5972DA324A}"/>
              </a:ext>
            </a:extLst>
          </p:cNvPr>
          <p:cNvSpPr>
            <a:spLocks noGrp="1"/>
          </p:cNvSpPr>
          <p:nvPr>
            <p:ph idx="1"/>
          </p:nvPr>
        </p:nvSpPr>
        <p:spPr/>
        <p:txBody>
          <a:bodyPr/>
          <a:lstStyle/>
          <a:p>
            <a:pPr algn="ctr"/>
            <a:r>
              <a:rPr lang="en-US" sz="2000" b="1" dirty="0"/>
              <a:t>SOCIAL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Shifting consumer trends in favor of online shopping </a:t>
            </a: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increasing number of people in the lower end of the socio-economic pyramid due to the rise in cost of living (</a:t>
            </a:r>
            <a:r>
              <a:rPr kumimoji="0" lang="en-US" sz="20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Slater, 2018)</a:t>
            </a:r>
            <a:r>
              <a:rPr lang="en-US" dirty="0">
                <a:latin typeface="Times New Roman" panose="02020603050405020304" pitchFamily="18" charset="0"/>
                <a:cs typeface="Times New Roman" panose="02020603050405020304" pitchFamily="18" charset="0"/>
              </a:rPr>
              <a:t>. </a:t>
            </a:r>
          </a:p>
          <a:p>
            <a:pPr algn="ctr"/>
            <a:r>
              <a:rPr lang="en-US" b="1" dirty="0">
                <a:latin typeface="Times New Roman" panose="02020603050405020304" pitchFamily="18" charset="0"/>
                <a:cs typeface="Times New Roman" panose="02020603050405020304" pitchFamily="18" charset="0"/>
              </a:rPr>
              <a:t>TECHNOLOGICAL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Increased automation is advantageous to the big online retailers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Social media marketing increases competition </a:t>
            </a:r>
            <a:r>
              <a:rPr kumimoji="0" lang="en-US" sz="1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t>
            </a:r>
            <a:r>
              <a:rPr kumimoji="0" lang="en-US" sz="1800"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Pantano</a:t>
            </a:r>
            <a:r>
              <a:rPr kumimoji="0" lang="en-US" sz="1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and </a:t>
            </a:r>
            <a:r>
              <a:rPr kumimoji="0" lang="en-US" sz="1800"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Vannucci</a:t>
            </a:r>
            <a:r>
              <a:rPr kumimoji="0" lang="en-US" sz="1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2019).</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 </a:t>
            </a:r>
          </a:p>
          <a:p>
            <a:pPr marL="0" indent="0" algn="ctr">
              <a:buNone/>
            </a:pPr>
            <a:endParaRPr lang="en-US" b="1" dirty="0"/>
          </a:p>
          <a:p>
            <a:pPr marL="0" indent="0">
              <a:buNone/>
            </a:pPr>
            <a:endParaRPr lang="en-US" b="1" dirty="0"/>
          </a:p>
        </p:txBody>
      </p:sp>
      <p:pic>
        <p:nvPicPr>
          <p:cNvPr id="4" name="Picture 3">
            <a:extLst>
              <a:ext uri="{FF2B5EF4-FFF2-40B4-BE49-F238E27FC236}">
                <a16:creationId xmlns:a16="http://schemas.microsoft.com/office/drawing/2014/main" id="{7738D63B-2924-A6BC-DC21-878C5AE93D3C}"/>
              </a:ext>
            </a:extLst>
          </p:cNvPr>
          <p:cNvPicPr>
            <a:picLocks noChangeAspect="1"/>
          </p:cNvPicPr>
          <p:nvPr/>
        </p:nvPicPr>
        <p:blipFill>
          <a:blip r:embed="rId2"/>
          <a:stretch>
            <a:fillRect/>
          </a:stretch>
        </p:blipFill>
        <p:spPr>
          <a:xfrm>
            <a:off x="192232" y="255514"/>
            <a:ext cx="3132859" cy="1891939"/>
          </a:xfrm>
          <a:prstGeom prst="rect">
            <a:avLst/>
          </a:prstGeom>
        </p:spPr>
      </p:pic>
    </p:spTree>
    <p:extLst>
      <p:ext uri="{BB962C8B-B14F-4D97-AF65-F5344CB8AC3E}">
        <p14:creationId xmlns:p14="http://schemas.microsoft.com/office/powerpoint/2010/main" val="1135334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67C9-E834-7628-8BEA-5D5EFF5F8C6C}"/>
              </a:ext>
            </a:extLst>
          </p:cNvPr>
          <p:cNvSpPr>
            <a:spLocks noGrp="1"/>
          </p:cNvSpPr>
          <p:nvPr>
            <p:ph type="title"/>
          </p:nvPr>
        </p:nvSpPr>
        <p:spPr/>
        <p:txBody>
          <a:bodyPr/>
          <a:lstStyle/>
          <a:p>
            <a:pPr algn="ctr"/>
            <a:r>
              <a:rPr kumimoji="0" lang="en-US"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PESTEL</a:t>
            </a:r>
            <a:r>
              <a:rPr kumimoji="0" lang="en-US" sz="44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r>
              <a:rPr kumimoji="0" lang="en-US"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ANALYSIS</a:t>
            </a:r>
            <a:r>
              <a:rPr kumimoji="0" lang="en-US" sz="44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E77398-9D7D-7367-62A9-A72D546CB332}"/>
              </a:ext>
            </a:extLst>
          </p:cNvPr>
          <p:cNvSpPr>
            <a:spLocks noGrp="1"/>
          </p:cNvSpPr>
          <p:nvPr>
            <p:ph idx="1"/>
          </p:nvPr>
        </p:nvSpPr>
        <p:spPr/>
        <p:txBody>
          <a:bodyPr>
            <a:normAutofit/>
          </a:bodyPr>
          <a:lstStyle/>
          <a:p>
            <a:pPr algn="ctr"/>
            <a:r>
              <a:rPr lang="en-US" b="1" dirty="0">
                <a:latin typeface="Times New Roman" panose="02020603050405020304" pitchFamily="18" charset="0"/>
                <a:cs typeface="Times New Roman" panose="02020603050405020304" pitchFamily="18" charset="0"/>
              </a:rPr>
              <a:t>ENVIRONMENTAL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Environmental restrictions imposed by governments limit the economic activities that retailers can engage in</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Suppliers have to adhere to environmental restrictions as well </a:t>
            </a:r>
            <a:r>
              <a:rPr lang="en-US" sz="1800" dirty="0">
                <a:latin typeface="Times New Roman" panose="02020603050405020304" pitchFamily="18" charset="0"/>
                <a:cs typeface="Times New Roman" panose="02020603050405020304" pitchFamily="18" charset="0"/>
              </a:rPr>
              <a:t>(</a:t>
            </a:r>
            <a:r>
              <a:rPr kumimoji="0" lang="en-US"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De Vass, </a:t>
            </a:r>
            <a:r>
              <a:rPr kumimoji="0" lang="en-US"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Shee</a:t>
            </a:r>
            <a:r>
              <a:rPr kumimoji="0" lang="en-US"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and Miah, 2021)</a:t>
            </a:r>
            <a:r>
              <a:rPr lang="en-US" dirty="0">
                <a:latin typeface="Times New Roman" panose="02020603050405020304" pitchFamily="18" charset="0"/>
                <a:cs typeface="Times New Roman" panose="02020603050405020304" pitchFamily="18" charset="0"/>
              </a:rPr>
              <a:t>.</a:t>
            </a:r>
          </a:p>
          <a:p>
            <a:pPr algn="ctr"/>
            <a:r>
              <a:rPr lang="en-US" b="1" dirty="0">
                <a:latin typeface="Times New Roman" panose="02020603050405020304" pitchFamily="18" charset="0"/>
                <a:cs typeface="Times New Roman" panose="02020603050405020304" pitchFamily="18" charset="0"/>
              </a:rPr>
              <a:t>LEGAL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Health and safety regulations cost retailers considerable amounts of money</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Employment law dictate important financial activities such as minimum wage</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644665C-E06F-71E4-C0FF-6F0ADCAD8F70}"/>
              </a:ext>
            </a:extLst>
          </p:cNvPr>
          <p:cNvPicPr>
            <a:picLocks noChangeAspect="1"/>
          </p:cNvPicPr>
          <p:nvPr/>
        </p:nvPicPr>
        <p:blipFill>
          <a:blip r:embed="rId2"/>
          <a:stretch>
            <a:fillRect/>
          </a:stretch>
        </p:blipFill>
        <p:spPr>
          <a:xfrm>
            <a:off x="0" y="2177"/>
            <a:ext cx="3243745" cy="2269968"/>
          </a:xfrm>
          <a:prstGeom prst="rect">
            <a:avLst/>
          </a:prstGeom>
        </p:spPr>
      </p:pic>
    </p:spTree>
    <p:extLst>
      <p:ext uri="{BB962C8B-B14F-4D97-AF65-F5344CB8AC3E}">
        <p14:creationId xmlns:p14="http://schemas.microsoft.com/office/powerpoint/2010/main" val="1519303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5358-508B-4724-A1AB-350D66924240}"/>
              </a:ext>
            </a:extLst>
          </p:cNvPr>
          <p:cNvSpPr>
            <a:spLocks noGrp="1"/>
          </p:cNvSpPr>
          <p:nvPr>
            <p:ph type="title"/>
          </p:nvPr>
        </p:nvSpPr>
        <p:spPr>
          <a:xfrm>
            <a:off x="1202919" y="245779"/>
            <a:ext cx="9098762" cy="1547157"/>
          </a:xfrm>
        </p:spPr>
        <p:txBody>
          <a:bodyPr/>
          <a:lstStyle/>
          <a:p>
            <a:pPr algn="ctr"/>
            <a:r>
              <a:rPr lang="en-US" b="1" dirty="0">
                <a:latin typeface="Times New Roman" panose="02020603050405020304" pitchFamily="18" charset="0"/>
                <a:cs typeface="Times New Roman" panose="02020603050405020304" pitchFamily="18" charset="0"/>
              </a:rPr>
              <a:t>FISHBONE DIAGRAM</a:t>
            </a:r>
          </a:p>
        </p:txBody>
      </p:sp>
      <p:sp>
        <p:nvSpPr>
          <p:cNvPr id="3" name="Content Placeholder 2">
            <a:extLst>
              <a:ext uri="{FF2B5EF4-FFF2-40B4-BE49-F238E27FC236}">
                <a16:creationId xmlns:a16="http://schemas.microsoft.com/office/drawing/2014/main" id="{ADE73C50-E352-5CCE-A101-48F051F1DF5B}"/>
              </a:ext>
            </a:extLst>
          </p:cNvPr>
          <p:cNvSpPr>
            <a:spLocks noGrp="1"/>
          </p:cNvSpPr>
          <p:nvPr>
            <p:ph idx="1"/>
          </p:nvPr>
        </p:nvSpPr>
        <p:spPr>
          <a:xfrm>
            <a:off x="10729519" y="5956182"/>
            <a:ext cx="257480" cy="261737"/>
          </a:xfrm>
        </p:spPr>
        <p:txBody>
          <a:bodyPr>
            <a:normAutofit fontScale="62500" lnSpcReduction="20000"/>
          </a:bodyPr>
          <a:lstStyle/>
          <a:p>
            <a:endParaRPr lang="en-US" dirty="0">
              <a:solidFill>
                <a:schemeClr val="bg2"/>
              </a:solidFill>
            </a:endParaRPr>
          </a:p>
        </p:txBody>
      </p:sp>
      <p:cxnSp>
        <p:nvCxnSpPr>
          <p:cNvPr id="4" name="Line 85">
            <a:extLst>
              <a:ext uri="{FF2B5EF4-FFF2-40B4-BE49-F238E27FC236}">
                <a16:creationId xmlns:a16="http://schemas.microsoft.com/office/drawing/2014/main" id="{C339B673-2187-6DAB-7929-FDC7D5E8EC04}"/>
              </a:ext>
            </a:extLst>
          </p:cNvPr>
          <p:cNvCxnSpPr>
            <a:cxnSpLocks/>
          </p:cNvCxnSpPr>
          <p:nvPr/>
        </p:nvCxnSpPr>
        <p:spPr bwMode="auto">
          <a:xfrm>
            <a:off x="1806113" y="2636636"/>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5" name="Text Box 86">
            <a:extLst>
              <a:ext uri="{FF2B5EF4-FFF2-40B4-BE49-F238E27FC236}">
                <a16:creationId xmlns:a16="http://schemas.microsoft.com/office/drawing/2014/main" id="{FA1FBB92-9D91-D787-C0E3-CFFF648EAEE3}"/>
              </a:ext>
            </a:extLst>
          </p:cNvPr>
          <p:cNvSpPr txBox="1">
            <a:spLocks/>
          </p:cNvSpPr>
          <p:nvPr/>
        </p:nvSpPr>
        <p:spPr bwMode="auto">
          <a:xfrm>
            <a:off x="746298" y="24534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GB" sz="900" b="1" dirty="0">
                <a:effectLst/>
                <a:latin typeface="Times New Roman" panose="02020603050405020304" pitchFamily="18" charset="0"/>
                <a:ea typeface="Times New Roman" panose="02020603050405020304" pitchFamily="18" charset="0"/>
              </a:rPr>
              <a:t>Increases cost of living </a:t>
            </a:r>
            <a:endParaRPr lang="en-US" sz="1200" b="1" dirty="0">
              <a:effectLst/>
              <a:latin typeface="Times New Roman" panose="02020603050405020304" pitchFamily="18" charset="0"/>
              <a:ea typeface="Times New Roman" panose="02020603050405020304" pitchFamily="18" charset="0"/>
            </a:endParaRPr>
          </a:p>
        </p:txBody>
      </p:sp>
      <p:cxnSp>
        <p:nvCxnSpPr>
          <p:cNvPr id="6" name="Line 87">
            <a:extLst>
              <a:ext uri="{FF2B5EF4-FFF2-40B4-BE49-F238E27FC236}">
                <a16:creationId xmlns:a16="http://schemas.microsoft.com/office/drawing/2014/main" id="{BD81F485-B4B2-CF48-2CD2-112D961CCE6B}"/>
              </a:ext>
            </a:extLst>
          </p:cNvPr>
          <p:cNvCxnSpPr>
            <a:cxnSpLocks/>
          </p:cNvCxnSpPr>
          <p:nvPr/>
        </p:nvCxnSpPr>
        <p:spPr bwMode="auto">
          <a:xfrm>
            <a:off x="2475865" y="328554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7" name="Text Box 88">
            <a:extLst>
              <a:ext uri="{FF2B5EF4-FFF2-40B4-BE49-F238E27FC236}">
                <a16:creationId xmlns:a16="http://schemas.microsoft.com/office/drawing/2014/main" id="{6A5B92A6-A5B3-2E03-C6DF-283A981734A1}"/>
              </a:ext>
            </a:extLst>
          </p:cNvPr>
          <p:cNvSpPr txBox="1">
            <a:spLocks/>
          </p:cNvSpPr>
          <p:nvPr/>
        </p:nvSpPr>
        <p:spPr bwMode="auto">
          <a:xfrm>
            <a:off x="1408747" y="3112136"/>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Increases cost of operations</a:t>
            </a:r>
            <a:endParaRPr lang="en-US" sz="1200" b="1" dirty="0">
              <a:effectLst/>
              <a:latin typeface="Times New Roman" panose="02020603050405020304" pitchFamily="18" charset="0"/>
              <a:ea typeface="Times New Roman" panose="02020603050405020304" pitchFamily="18" charset="0"/>
            </a:endParaRPr>
          </a:p>
        </p:txBody>
      </p:sp>
      <p:cxnSp>
        <p:nvCxnSpPr>
          <p:cNvPr id="10" name="Line 91">
            <a:extLst>
              <a:ext uri="{FF2B5EF4-FFF2-40B4-BE49-F238E27FC236}">
                <a16:creationId xmlns:a16="http://schemas.microsoft.com/office/drawing/2014/main" id="{FD0D7F7A-25D0-9D5D-9A23-5B54DA6F145D}"/>
              </a:ext>
            </a:extLst>
          </p:cNvPr>
          <p:cNvCxnSpPr>
            <a:cxnSpLocks/>
          </p:cNvCxnSpPr>
          <p:nvPr/>
        </p:nvCxnSpPr>
        <p:spPr bwMode="auto">
          <a:xfrm>
            <a:off x="3837305" y="233616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1" name="Text Box 92">
            <a:extLst>
              <a:ext uri="{FF2B5EF4-FFF2-40B4-BE49-F238E27FC236}">
                <a16:creationId xmlns:a16="http://schemas.microsoft.com/office/drawing/2014/main" id="{47DFFD54-C520-5714-93AF-B1D2E65F120F}"/>
              </a:ext>
            </a:extLst>
          </p:cNvPr>
          <p:cNvSpPr txBox="1">
            <a:spLocks/>
          </p:cNvSpPr>
          <p:nvPr/>
        </p:nvSpPr>
        <p:spPr bwMode="auto">
          <a:xfrm>
            <a:off x="2762885" y="2174909"/>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Disrupted supply chain </a:t>
            </a:r>
            <a:endParaRPr lang="en-US" sz="1200" b="1" dirty="0">
              <a:effectLst/>
              <a:latin typeface="Times New Roman" panose="02020603050405020304" pitchFamily="18" charset="0"/>
              <a:ea typeface="Times New Roman" panose="02020603050405020304" pitchFamily="18" charset="0"/>
            </a:endParaRPr>
          </a:p>
        </p:txBody>
      </p:sp>
      <p:cxnSp>
        <p:nvCxnSpPr>
          <p:cNvPr id="12" name="Line 93">
            <a:extLst>
              <a:ext uri="{FF2B5EF4-FFF2-40B4-BE49-F238E27FC236}">
                <a16:creationId xmlns:a16="http://schemas.microsoft.com/office/drawing/2014/main" id="{DE1BA256-BC12-0714-8B6E-3CDCFA7B7CD7}"/>
              </a:ext>
            </a:extLst>
          </p:cNvPr>
          <p:cNvCxnSpPr>
            <a:cxnSpLocks/>
          </p:cNvCxnSpPr>
          <p:nvPr/>
        </p:nvCxnSpPr>
        <p:spPr bwMode="auto">
          <a:xfrm>
            <a:off x="4380230" y="293751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3" name="Text Box 94">
            <a:extLst>
              <a:ext uri="{FF2B5EF4-FFF2-40B4-BE49-F238E27FC236}">
                <a16:creationId xmlns:a16="http://schemas.microsoft.com/office/drawing/2014/main" id="{D441CCAF-F9C9-D2BC-DB51-50FF3ED3F739}"/>
              </a:ext>
            </a:extLst>
          </p:cNvPr>
          <p:cNvSpPr txBox="1">
            <a:spLocks/>
          </p:cNvSpPr>
          <p:nvPr/>
        </p:nvSpPr>
        <p:spPr bwMode="auto">
          <a:xfrm>
            <a:off x="3305810" y="27343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Caused closure of retail shops</a:t>
            </a:r>
            <a:endParaRPr lang="en-US" sz="1200" b="1" dirty="0">
              <a:effectLst/>
              <a:latin typeface="Times New Roman" panose="02020603050405020304" pitchFamily="18" charset="0"/>
              <a:ea typeface="Times New Roman" panose="02020603050405020304" pitchFamily="18" charset="0"/>
            </a:endParaRPr>
          </a:p>
        </p:txBody>
      </p:sp>
      <p:cxnSp>
        <p:nvCxnSpPr>
          <p:cNvPr id="14" name="Line 95">
            <a:extLst>
              <a:ext uri="{FF2B5EF4-FFF2-40B4-BE49-F238E27FC236}">
                <a16:creationId xmlns:a16="http://schemas.microsoft.com/office/drawing/2014/main" id="{9394ABC4-9F8A-68AB-FA36-403ED33F700E}"/>
              </a:ext>
            </a:extLst>
          </p:cNvPr>
          <p:cNvCxnSpPr>
            <a:cxnSpLocks/>
          </p:cNvCxnSpPr>
          <p:nvPr/>
        </p:nvCxnSpPr>
        <p:spPr bwMode="auto">
          <a:xfrm>
            <a:off x="4932680" y="348996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5" name="Text Box 96">
            <a:extLst>
              <a:ext uri="{FF2B5EF4-FFF2-40B4-BE49-F238E27FC236}">
                <a16:creationId xmlns:a16="http://schemas.microsoft.com/office/drawing/2014/main" id="{F95490AA-AF55-F980-4E76-4475332E80AD}"/>
              </a:ext>
            </a:extLst>
          </p:cNvPr>
          <p:cNvSpPr txBox="1">
            <a:spLocks/>
          </p:cNvSpPr>
          <p:nvPr/>
        </p:nvSpPr>
        <p:spPr bwMode="auto">
          <a:xfrm>
            <a:off x="3858260" y="328676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latin typeface="Times New Roman" panose="02020603050405020304" pitchFamily="18" charset="0"/>
                <a:ea typeface="Times New Roman" panose="02020603050405020304" pitchFamily="18" charset="0"/>
              </a:rPr>
              <a:t>Reduced sales</a:t>
            </a:r>
            <a:endParaRPr lang="en-US" sz="1200" b="1" dirty="0">
              <a:effectLst/>
              <a:latin typeface="Times New Roman" panose="02020603050405020304" pitchFamily="18" charset="0"/>
              <a:ea typeface="Times New Roman" panose="02020603050405020304" pitchFamily="18" charset="0"/>
            </a:endParaRPr>
          </a:p>
        </p:txBody>
      </p:sp>
      <p:cxnSp>
        <p:nvCxnSpPr>
          <p:cNvPr id="16" name="Line 97">
            <a:extLst>
              <a:ext uri="{FF2B5EF4-FFF2-40B4-BE49-F238E27FC236}">
                <a16:creationId xmlns:a16="http://schemas.microsoft.com/office/drawing/2014/main" id="{215D900C-FB94-43CE-BB54-3BFD3C293623}"/>
              </a:ext>
            </a:extLst>
          </p:cNvPr>
          <p:cNvCxnSpPr>
            <a:cxnSpLocks/>
          </p:cNvCxnSpPr>
          <p:nvPr/>
        </p:nvCxnSpPr>
        <p:spPr bwMode="auto">
          <a:xfrm>
            <a:off x="6644986" y="289941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7" name="Text Box 98">
            <a:extLst>
              <a:ext uri="{FF2B5EF4-FFF2-40B4-BE49-F238E27FC236}">
                <a16:creationId xmlns:a16="http://schemas.microsoft.com/office/drawing/2014/main" id="{6CDC3308-84F0-74D9-2FFC-67A4FD87B0F9}"/>
              </a:ext>
            </a:extLst>
          </p:cNvPr>
          <p:cNvSpPr txBox="1">
            <a:spLocks/>
          </p:cNvSpPr>
          <p:nvPr/>
        </p:nvSpPr>
        <p:spPr bwMode="auto">
          <a:xfrm>
            <a:off x="5566092" y="2737023"/>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Affects retailers’ bargaining power</a:t>
            </a:r>
            <a:endParaRPr lang="en-US" sz="1200" b="1" dirty="0">
              <a:effectLst/>
              <a:latin typeface="Times New Roman" panose="02020603050405020304" pitchFamily="18" charset="0"/>
              <a:ea typeface="Times New Roman" panose="02020603050405020304" pitchFamily="18" charset="0"/>
            </a:endParaRPr>
          </a:p>
        </p:txBody>
      </p:sp>
      <p:cxnSp>
        <p:nvCxnSpPr>
          <p:cNvPr id="26" name="Line 107">
            <a:extLst>
              <a:ext uri="{FF2B5EF4-FFF2-40B4-BE49-F238E27FC236}">
                <a16:creationId xmlns:a16="http://schemas.microsoft.com/office/drawing/2014/main" id="{63DCF051-1CBF-C94D-4D0A-49AE29F11C01}"/>
              </a:ext>
            </a:extLst>
          </p:cNvPr>
          <p:cNvCxnSpPr>
            <a:cxnSpLocks/>
          </p:cNvCxnSpPr>
          <p:nvPr/>
        </p:nvCxnSpPr>
        <p:spPr bwMode="auto">
          <a:xfrm>
            <a:off x="5465127" y="4794884"/>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Text Box 108">
            <a:extLst>
              <a:ext uri="{FF2B5EF4-FFF2-40B4-BE49-F238E27FC236}">
                <a16:creationId xmlns:a16="http://schemas.microsoft.com/office/drawing/2014/main" id="{9D50DA5D-141D-9803-7259-40E072C7593B}"/>
              </a:ext>
            </a:extLst>
          </p:cNvPr>
          <p:cNvSpPr txBox="1">
            <a:spLocks/>
          </p:cNvSpPr>
          <p:nvPr/>
        </p:nvSpPr>
        <p:spPr bwMode="auto">
          <a:xfrm>
            <a:off x="4386494" y="460629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Unfair competition </a:t>
            </a:r>
            <a:endParaRPr lang="en-US" sz="1200" b="1" dirty="0">
              <a:effectLst/>
              <a:latin typeface="Times New Roman" panose="02020603050405020304" pitchFamily="18" charset="0"/>
              <a:ea typeface="Times New Roman" panose="02020603050405020304" pitchFamily="18" charset="0"/>
            </a:endParaRPr>
          </a:p>
        </p:txBody>
      </p:sp>
      <p:cxnSp>
        <p:nvCxnSpPr>
          <p:cNvPr id="28" name="Line 109">
            <a:extLst>
              <a:ext uri="{FF2B5EF4-FFF2-40B4-BE49-F238E27FC236}">
                <a16:creationId xmlns:a16="http://schemas.microsoft.com/office/drawing/2014/main" id="{68CC0B27-FF61-259A-98A5-4AA0EDE74F30}"/>
              </a:ext>
            </a:extLst>
          </p:cNvPr>
          <p:cNvCxnSpPr>
            <a:cxnSpLocks/>
          </p:cNvCxnSpPr>
          <p:nvPr/>
        </p:nvCxnSpPr>
        <p:spPr bwMode="auto">
          <a:xfrm>
            <a:off x="3705860" y="423735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9" name="Text Box 110">
            <a:extLst>
              <a:ext uri="{FF2B5EF4-FFF2-40B4-BE49-F238E27FC236}">
                <a16:creationId xmlns:a16="http://schemas.microsoft.com/office/drawing/2014/main" id="{B679AB31-6017-0D76-26C3-092EC0F6E8DD}"/>
              </a:ext>
            </a:extLst>
          </p:cNvPr>
          <p:cNvSpPr txBox="1">
            <a:spLocks/>
          </p:cNvSpPr>
          <p:nvPr/>
        </p:nvSpPr>
        <p:spPr bwMode="auto">
          <a:xfrm>
            <a:off x="2631440" y="404876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Decreased spending power</a:t>
            </a:r>
            <a:endParaRPr lang="en-US" sz="1200" b="1" dirty="0">
              <a:effectLst/>
              <a:latin typeface="Times New Roman" panose="02020603050405020304" pitchFamily="18" charset="0"/>
              <a:ea typeface="Times New Roman" panose="02020603050405020304" pitchFamily="18" charset="0"/>
            </a:endParaRPr>
          </a:p>
        </p:txBody>
      </p:sp>
      <p:cxnSp>
        <p:nvCxnSpPr>
          <p:cNvPr id="30" name="Line 111">
            <a:extLst>
              <a:ext uri="{FF2B5EF4-FFF2-40B4-BE49-F238E27FC236}">
                <a16:creationId xmlns:a16="http://schemas.microsoft.com/office/drawing/2014/main" id="{894C765A-0662-6096-B6DE-7AAA3DB89584}"/>
              </a:ext>
            </a:extLst>
          </p:cNvPr>
          <p:cNvCxnSpPr>
            <a:cxnSpLocks/>
          </p:cNvCxnSpPr>
          <p:nvPr/>
        </p:nvCxnSpPr>
        <p:spPr bwMode="auto">
          <a:xfrm>
            <a:off x="3255645" y="479488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Text Box 112">
            <a:extLst>
              <a:ext uri="{FF2B5EF4-FFF2-40B4-BE49-F238E27FC236}">
                <a16:creationId xmlns:a16="http://schemas.microsoft.com/office/drawing/2014/main" id="{2D7E4AF1-3EC3-7F94-4F06-DEAF7BC4C68E}"/>
              </a:ext>
            </a:extLst>
          </p:cNvPr>
          <p:cNvSpPr txBox="1">
            <a:spLocks/>
          </p:cNvSpPr>
          <p:nvPr/>
        </p:nvSpPr>
        <p:spPr bwMode="auto">
          <a:xfrm>
            <a:off x="2181225" y="460629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Expensive to operate retailers</a:t>
            </a:r>
            <a:endParaRPr lang="en-US" sz="1200" b="1" dirty="0">
              <a:effectLst/>
              <a:latin typeface="Times New Roman" panose="02020603050405020304" pitchFamily="18" charset="0"/>
              <a:ea typeface="Times New Roman" panose="02020603050405020304" pitchFamily="18" charset="0"/>
            </a:endParaRPr>
          </a:p>
        </p:txBody>
      </p:sp>
      <p:cxnSp>
        <p:nvCxnSpPr>
          <p:cNvPr id="32" name="Line 113">
            <a:extLst>
              <a:ext uri="{FF2B5EF4-FFF2-40B4-BE49-F238E27FC236}">
                <a16:creationId xmlns:a16="http://schemas.microsoft.com/office/drawing/2014/main" id="{CE996B37-CEB9-7C45-6FAB-076163F6FD5C}"/>
              </a:ext>
            </a:extLst>
          </p:cNvPr>
          <p:cNvCxnSpPr>
            <a:cxnSpLocks/>
          </p:cNvCxnSpPr>
          <p:nvPr/>
        </p:nvCxnSpPr>
        <p:spPr bwMode="auto">
          <a:xfrm>
            <a:off x="2756535" y="534733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Text Box 114">
            <a:extLst>
              <a:ext uri="{FF2B5EF4-FFF2-40B4-BE49-F238E27FC236}">
                <a16:creationId xmlns:a16="http://schemas.microsoft.com/office/drawing/2014/main" id="{990A78B1-7EF0-89BB-36D5-8C28C89BB3F5}"/>
              </a:ext>
            </a:extLst>
          </p:cNvPr>
          <p:cNvSpPr txBox="1">
            <a:spLocks/>
          </p:cNvSpPr>
          <p:nvPr/>
        </p:nvSpPr>
        <p:spPr bwMode="auto">
          <a:xfrm>
            <a:off x="1682115" y="515874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Poorer customers </a:t>
            </a:r>
            <a:endParaRPr lang="en-US" sz="1200" b="1" dirty="0">
              <a:effectLst/>
              <a:latin typeface="Times New Roman" panose="02020603050405020304" pitchFamily="18" charset="0"/>
              <a:ea typeface="Times New Roman" panose="02020603050405020304" pitchFamily="18" charset="0"/>
            </a:endParaRPr>
          </a:p>
        </p:txBody>
      </p:sp>
      <p:sp>
        <p:nvSpPr>
          <p:cNvPr id="34" name="Rectangle 33">
            <a:extLst>
              <a:ext uri="{FF2B5EF4-FFF2-40B4-BE49-F238E27FC236}">
                <a16:creationId xmlns:a16="http://schemas.microsoft.com/office/drawing/2014/main" id="{B274A735-5ADA-B7BF-6120-7CE55D3A0382}"/>
              </a:ext>
            </a:extLst>
          </p:cNvPr>
          <p:cNvSpPr>
            <a:spLocks/>
          </p:cNvSpPr>
          <p:nvPr/>
        </p:nvSpPr>
        <p:spPr bwMode="auto">
          <a:xfrm>
            <a:off x="1143000" y="1420495"/>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200" b="1" dirty="0">
                <a:effectLst/>
                <a:latin typeface="Times New Roman" panose="02020603050405020304" pitchFamily="18" charset="0"/>
                <a:ea typeface="Times New Roman" panose="02020603050405020304" pitchFamily="18" charset="0"/>
              </a:rPr>
              <a:t>Inflation </a:t>
            </a:r>
            <a:endParaRPr lang="en-US" sz="1200" dirty="0">
              <a:effectLst/>
              <a:latin typeface="Times New Roman" panose="02020603050405020304" pitchFamily="18" charset="0"/>
              <a:ea typeface="Times New Roman" panose="02020603050405020304" pitchFamily="18" charset="0"/>
            </a:endParaRPr>
          </a:p>
        </p:txBody>
      </p:sp>
      <p:sp>
        <p:nvSpPr>
          <p:cNvPr id="35" name="Rectangle 34">
            <a:extLst>
              <a:ext uri="{FF2B5EF4-FFF2-40B4-BE49-F238E27FC236}">
                <a16:creationId xmlns:a16="http://schemas.microsoft.com/office/drawing/2014/main" id="{B700BFAB-8CDD-55F1-EA15-AE034B58765E}"/>
              </a:ext>
            </a:extLst>
          </p:cNvPr>
          <p:cNvSpPr>
            <a:spLocks/>
          </p:cNvSpPr>
          <p:nvPr/>
        </p:nvSpPr>
        <p:spPr bwMode="auto">
          <a:xfrm>
            <a:off x="3478530" y="1420495"/>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The Pandemic</a:t>
            </a:r>
            <a:endParaRPr lang="en-US" sz="1200" dirty="0">
              <a:effectLst/>
              <a:latin typeface="Times New Roman" panose="02020603050405020304" pitchFamily="18" charset="0"/>
              <a:ea typeface="Times New Roman" panose="02020603050405020304" pitchFamily="18" charset="0"/>
            </a:endParaRPr>
          </a:p>
        </p:txBody>
      </p:sp>
      <p:sp>
        <p:nvSpPr>
          <p:cNvPr id="36" name="Rectangle 35">
            <a:extLst>
              <a:ext uri="{FF2B5EF4-FFF2-40B4-BE49-F238E27FC236}">
                <a16:creationId xmlns:a16="http://schemas.microsoft.com/office/drawing/2014/main" id="{0F4B3CDB-014E-68DF-1E40-193FFA459040}"/>
              </a:ext>
            </a:extLst>
          </p:cNvPr>
          <p:cNvSpPr>
            <a:spLocks/>
          </p:cNvSpPr>
          <p:nvPr/>
        </p:nvSpPr>
        <p:spPr bwMode="auto">
          <a:xfrm>
            <a:off x="5718810" y="1420495"/>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Exchange Rates</a:t>
            </a:r>
            <a:endParaRPr lang="en-US" sz="1200" dirty="0">
              <a:effectLst/>
              <a:latin typeface="Times New Roman" panose="02020603050405020304" pitchFamily="18" charset="0"/>
              <a:ea typeface="Times New Roman" panose="02020603050405020304" pitchFamily="18" charset="0"/>
            </a:endParaRPr>
          </a:p>
        </p:txBody>
      </p:sp>
      <p:cxnSp>
        <p:nvCxnSpPr>
          <p:cNvPr id="37" name="Line 156">
            <a:extLst>
              <a:ext uri="{FF2B5EF4-FFF2-40B4-BE49-F238E27FC236}">
                <a16:creationId xmlns:a16="http://schemas.microsoft.com/office/drawing/2014/main" id="{C23E230F-0332-920D-185F-A1407400F360}"/>
              </a:ext>
            </a:extLst>
          </p:cNvPr>
          <p:cNvCxnSpPr>
            <a:cxnSpLocks/>
          </p:cNvCxnSpPr>
          <p:nvPr/>
        </p:nvCxnSpPr>
        <p:spPr bwMode="auto">
          <a:xfrm>
            <a:off x="735965" y="3815080"/>
            <a:ext cx="8012430" cy="63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8" name="Line 157">
            <a:extLst>
              <a:ext uri="{FF2B5EF4-FFF2-40B4-BE49-F238E27FC236}">
                <a16:creationId xmlns:a16="http://schemas.microsoft.com/office/drawing/2014/main" id="{F42055CF-D96A-6005-8D6B-9DC69861027D}"/>
              </a:ext>
            </a:extLst>
          </p:cNvPr>
          <p:cNvCxnSpPr>
            <a:cxnSpLocks/>
          </p:cNvCxnSpPr>
          <p:nvPr/>
        </p:nvCxnSpPr>
        <p:spPr bwMode="auto">
          <a:xfrm>
            <a:off x="1655791" y="1913573"/>
            <a:ext cx="1864995"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9" name="Line 158">
            <a:extLst>
              <a:ext uri="{FF2B5EF4-FFF2-40B4-BE49-F238E27FC236}">
                <a16:creationId xmlns:a16="http://schemas.microsoft.com/office/drawing/2014/main" id="{A8EC16A5-2640-0A06-7B45-47A4CF2DDC40}"/>
              </a:ext>
            </a:extLst>
          </p:cNvPr>
          <p:cNvCxnSpPr>
            <a:cxnSpLocks/>
          </p:cNvCxnSpPr>
          <p:nvPr/>
        </p:nvCxnSpPr>
        <p:spPr bwMode="auto">
          <a:xfrm>
            <a:off x="3977640" y="1912620"/>
            <a:ext cx="179832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0" name="Line 159">
            <a:extLst>
              <a:ext uri="{FF2B5EF4-FFF2-40B4-BE49-F238E27FC236}">
                <a16:creationId xmlns:a16="http://schemas.microsoft.com/office/drawing/2014/main" id="{276EB5B8-B42F-EF0E-1A93-08EED3D667E3}"/>
              </a:ext>
            </a:extLst>
          </p:cNvPr>
          <p:cNvCxnSpPr>
            <a:cxnSpLocks/>
          </p:cNvCxnSpPr>
          <p:nvPr/>
        </p:nvCxnSpPr>
        <p:spPr bwMode="auto">
          <a:xfrm>
            <a:off x="6217920" y="1912620"/>
            <a:ext cx="182626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1" name="Rectangle 40">
            <a:extLst>
              <a:ext uri="{FF2B5EF4-FFF2-40B4-BE49-F238E27FC236}">
                <a16:creationId xmlns:a16="http://schemas.microsoft.com/office/drawing/2014/main" id="{6DD1C7CA-1B9E-61DB-FC50-D63BD8F322AE}"/>
              </a:ext>
            </a:extLst>
          </p:cNvPr>
          <p:cNvSpPr>
            <a:spLocks/>
          </p:cNvSpPr>
          <p:nvPr/>
        </p:nvSpPr>
        <p:spPr bwMode="auto">
          <a:xfrm>
            <a:off x="2484120" y="5749925"/>
            <a:ext cx="998220" cy="50038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Poor Economy </a:t>
            </a:r>
            <a:endParaRPr lang="en-US" sz="1200" dirty="0">
              <a:effectLst/>
              <a:latin typeface="Times New Roman" panose="02020603050405020304" pitchFamily="18" charset="0"/>
              <a:ea typeface="Times New Roman" panose="02020603050405020304" pitchFamily="18" charset="0"/>
            </a:endParaRPr>
          </a:p>
        </p:txBody>
      </p:sp>
      <p:cxnSp>
        <p:nvCxnSpPr>
          <p:cNvPr id="42" name="Line 162">
            <a:extLst>
              <a:ext uri="{FF2B5EF4-FFF2-40B4-BE49-F238E27FC236}">
                <a16:creationId xmlns:a16="http://schemas.microsoft.com/office/drawing/2014/main" id="{A090D69C-EAE1-F78D-5F84-428C6A583162}"/>
              </a:ext>
            </a:extLst>
          </p:cNvPr>
          <p:cNvCxnSpPr>
            <a:cxnSpLocks/>
          </p:cNvCxnSpPr>
          <p:nvPr/>
        </p:nvCxnSpPr>
        <p:spPr bwMode="auto">
          <a:xfrm flipV="1">
            <a:off x="2983230" y="3815080"/>
            <a:ext cx="1612900"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3" name="Rectangle 42">
            <a:extLst>
              <a:ext uri="{FF2B5EF4-FFF2-40B4-BE49-F238E27FC236}">
                <a16:creationId xmlns:a16="http://schemas.microsoft.com/office/drawing/2014/main" id="{32D81303-14FD-00EE-DF0D-FABA622806FB}"/>
              </a:ext>
            </a:extLst>
          </p:cNvPr>
          <p:cNvSpPr>
            <a:spLocks/>
          </p:cNvSpPr>
          <p:nvPr/>
        </p:nvSpPr>
        <p:spPr bwMode="auto">
          <a:xfrm>
            <a:off x="4946015" y="5749925"/>
            <a:ext cx="997585" cy="50038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Ecommerce Giants</a:t>
            </a:r>
            <a:endParaRPr lang="en-US" sz="1200" dirty="0">
              <a:effectLst/>
              <a:latin typeface="Times New Roman" panose="02020603050405020304" pitchFamily="18" charset="0"/>
              <a:ea typeface="Times New Roman" panose="02020603050405020304" pitchFamily="18" charset="0"/>
            </a:endParaRPr>
          </a:p>
        </p:txBody>
      </p:sp>
      <p:cxnSp>
        <p:nvCxnSpPr>
          <p:cNvPr id="44" name="Line 165">
            <a:extLst>
              <a:ext uri="{FF2B5EF4-FFF2-40B4-BE49-F238E27FC236}">
                <a16:creationId xmlns:a16="http://schemas.microsoft.com/office/drawing/2014/main" id="{43D41AC5-9042-811A-511F-D34B310CD0D1}"/>
              </a:ext>
            </a:extLst>
          </p:cNvPr>
          <p:cNvCxnSpPr>
            <a:cxnSpLocks/>
          </p:cNvCxnSpPr>
          <p:nvPr/>
        </p:nvCxnSpPr>
        <p:spPr bwMode="auto">
          <a:xfrm flipV="1">
            <a:off x="5223741" y="3830002"/>
            <a:ext cx="1671955"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5" name="Rectangle 44">
            <a:extLst>
              <a:ext uri="{FF2B5EF4-FFF2-40B4-BE49-F238E27FC236}">
                <a16:creationId xmlns:a16="http://schemas.microsoft.com/office/drawing/2014/main" id="{D773E3A3-ABE8-9F51-CCC0-C9D6D9C406D3}"/>
              </a:ext>
            </a:extLst>
          </p:cNvPr>
          <p:cNvSpPr>
            <a:spLocks/>
          </p:cNvSpPr>
          <p:nvPr/>
        </p:nvSpPr>
        <p:spPr bwMode="auto">
          <a:xfrm>
            <a:off x="8711565" y="3333750"/>
            <a:ext cx="1028700" cy="211455"/>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a:effectLst/>
                <a:latin typeface="Times New Roman" panose="02020603050405020304" pitchFamily="18" charset="0"/>
                <a:ea typeface="Times New Roman" panose="02020603050405020304" pitchFamily="18" charset="0"/>
              </a:rPr>
              <a:t> </a:t>
            </a:r>
          </a:p>
        </p:txBody>
      </p:sp>
      <p:sp>
        <p:nvSpPr>
          <p:cNvPr id="46" name="Text Box 168">
            <a:extLst>
              <a:ext uri="{FF2B5EF4-FFF2-40B4-BE49-F238E27FC236}">
                <a16:creationId xmlns:a16="http://schemas.microsoft.com/office/drawing/2014/main" id="{60EFCFBE-24EC-CBB5-A8D3-30A0BB53B058}"/>
              </a:ext>
            </a:extLst>
          </p:cNvPr>
          <p:cNvSpPr txBox="1">
            <a:spLocks/>
          </p:cNvSpPr>
          <p:nvPr/>
        </p:nvSpPr>
        <p:spPr bwMode="auto">
          <a:xfrm>
            <a:off x="8696007" y="3107372"/>
            <a:ext cx="1059815" cy="765175"/>
          </a:xfrm>
          <a:prstGeom prst="rect">
            <a:avLst/>
          </a:prstGeom>
          <a:solidFill>
            <a:srgbClr val="FFFF99"/>
          </a:solidFill>
          <a:ln w="9525" cap="rnd">
            <a:solidFill>
              <a:srgbClr val="000000"/>
            </a:solidFill>
            <a:prstDash val="sysDot"/>
            <a:miter lim="800000"/>
            <a:headEnd/>
            <a:tailEnd/>
          </a:ln>
        </p:spPr>
        <p:txBody>
          <a:bodyPr rot="0" vert="horz" wrap="square" lIns="91440" tIns="45720" rIns="91440" bIns="45720" anchor="t" anchorCtr="0" upright="1">
            <a:noAutofit/>
          </a:bodyPr>
          <a:lstStyle/>
          <a:p>
            <a:pPr marL="0" marR="0" algn="ctr">
              <a:spcBef>
                <a:spcPts val="0"/>
              </a:spcBef>
              <a:spcAft>
                <a:spcPts val="0"/>
              </a:spcAft>
            </a:pPr>
            <a:r>
              <a:rPr lang="en-GB" sz="1200" b="1" dirty="0">
                <a:solidFill>
                  <a:schemeClr val="bg1"/>
                </a:solidFill>
                <a:effectLst/>
                <a:latin typeface="Arial" panose="020B0604020202020204" pitchFamily="34" charset="0"/>
                <a:ea typeface="Times New Roman" panose="02020603050405020304" pitchFamily="18" charset="0"/>
              </a:rPr>
              <a:t>Retail</a:t>
            </a:r>
            <a:r>
              <a:rPr lang="en-GB" sz="1200" b="1" dirty="0">
                <a:effectLst/>
                <a:latin typeface="Arial" panose="020B0604020202020204" pitchFamily="34" charset="0"/>
                <a:ea typeface="Times New Roman" panose="02020603050405020304" pitchFamily="18" charset="0"/>
              </a:rPr>
              <a:t> </a:t>
            </a:r>
            <a:r>
              <a:rPr lang="en-GB" sz="1200" b="1" dirty="0">
                <a:solidFill>
                  <a:schemeClr val="bg1"/>
                </a:solidFill>
                <a:effectLst/>
                <a:latin typeface="Arial" panose="020B0604020202020204" pitchFamily="34" charset="0"/>
                <a:ea typeface="Times New Roman" panose="02020603050405020304" pitchFamily="18" charset="0"/>
              </a:rPr>
              <a:t>Sector</a:t>
            </a:r>
            <a:r>
              <a:rPr lang="en-GB" sz="1200" b="1" dirty="0">
                <a:effectLst/>
                <a:latin typeface="Arial" panose="020B0604020202020204" pitchFamily="34" charset="0"/>
                <a:ea typeface="Times New Roman" panose="02020603050405020304" pitchFamily="18" charset="0"/>
              </a:rPr>
              <a:t> </a:t>
            </a:r>
            <a:r>
              <a:rPr lang="en-GB" sz="1200" b="1" dirty="0">
                <a:solidFill>
                  <a:schemeClr val="bg1"/>
                </a:solidFill>
                <a:effectLst/>
                <a:latin typeface="Arial" panose="020B0604020202020204" pitchFamily="34" charset="0"/>
                <a:ea typeface="Times New Roman" panose="02020603050405020304" pitchFamily="18" charset="0"/>
              </a:rPr>
              <a:t>Declining</a:t>
            </a:r>
            <a:r>
              <a:rPr lang="en-GB" sz="1200" b="1" dirty="0">
                <a:effectLst/>
                <a:latin typeface="Arial" panose="020B0604020202020204" pitchFamily="34" charset="0"/>
                <a:ea typeface="Times New Roman" panose="02020603050405020304" pitchFamily="18" charset="0"/>
              </a:rPr>
              <a:t> </a:t>
            </a:r>
            <a:r>
              <a:rPr lang="en-GB" sz="1200" b="1" dirty="0">
                <a:solidFill>
                  <a:schemeClr val="bg1"/>
                </a:solidFill>
                <a:effectLst/>
                <a:latin typeface="Arial" panose="020B0604020202020204" pitchFamily="34" charset="0"/>
                <a:ea typeface="Times New Roman" panose="02020603050405020304" pitchFamily="18" charset="0"/>
              </a:rPr>
              <a:t>Revenues</a:t>
            </a:r>
            <a:r>
              <a:rPr lang="en-GB" sz="1200" b="1" dirty="0">
                <a:effectLst/>
                <a:latin typeface="Arial" panose="020B0604020202020204" pitchFamily="34" charset="0"/>
                <a:ea typeface="Times New Roman" panose="02020603050405020304" pitchFamily="18" charset="0"/>
              </a:rPr>
              <a:t> </a:t>
            </a:r>
            <a:endParaRPr lang="en-US" sz="1200" dirty="0">
              <a:effectLst/>
              <a:latin typeface="Times New Roman" panose="02020603050405020304" pitchFamily="18" charset="0"/>
              <a:ea typeface="Times New Roman" panose="02020603050405020304" pitchFamily="18" charset="0"/>
            </a:endParaRPr>
          </a:p>
        </p:txBody>
      </p:sp>
      <p:sp>
        <p:nvSpPr>
          <p:cNvPr id="47" name="Rectangle 44">
            <a:extLst>
              <a:ext uri="{FF2B5EF4-FFF2-40B4-BE49-F238E27FC236}">
                <a16:creationId xmlns:a16="http://schemas.microsoft.com/office/drawing/2014/main" id="{73E30C93-E8DF-34EF-363C-525EC3B48E5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23F32202-D7A2-1727-4113-D342B978C884}"/>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47975" algn="l"/>
              </a:tabLst>
              <a:defRPr>
                <a:solidFill>
                  <a:schemeClr val="tx1"/>
                </a:solidFill>
                <a:latin typeface="Arial" panose="020B0604020202020204" pitchFamily="34" charset="0"/>
              </a:defRPr>
            </a:lvl1pPr>
            <a:lvl2pPr eaLnBrk="0" fontAlgn="base" hangingPunct="0">
              <a:spcBef>
                <a:spcPct val="0"/>
              </a:spcBef>
              <a:spcAft>
                <a:spcPct val="0"/>
              </a:spcAft>
              <a:tabLst>
                <a:tab pos="2847975" algn="l"/>
              </a:tabLst>
              <a:defRPr>
                <a:solidFill>
                  <a:schemeClr val="tx1"/>
                </a:solidFill>
                <a:latin typeface="Arial" panose="020B0604020202020204" pitchFamily="34" charset="0"/>
              </a:defRPr>
            </a:lvl2pPr>
            <a:lvl3pPr eaLnBrk="0" fontAlgn="base" hangingPunct="0">
              <a:spcBef>
                <a:spcPct val="0"/>
              </a:spcBef>
              <a:spcAft>
                <a:spcPct val="0"/>
              </a:spcAft>
              <a:tabLst>
                <a:tab pos="2847975" algn="l"/>
              </a:tabLst>
              <a:defRPr>
                <a:solidFill>
                  <a:schemeClr val="tx1"/>
                </a:solidFill>
                <a:latin typeface="Arial" panose="020B0604020202020204" pitchFamily="34" charset="0"/>
              </a:defRPr>
            </a:lvl3pPr>
            <a:lvl4pPr eaLnBrk="0" fontAlgn="base" hangingPunct="0">
              <a:spcBef>
                <a:spcPct val="0"/>
              </a:spcBef>
              <a:spcAft>
                <a:spcPct val="0"/>
              </a:spcAft>
              <a:tabLst>
                <a:tab pos="2847975" algn="l"/>
              </a:tabLst>
              <a:defRPr>
                <a:solidFill>
                  <a:schemeClr val="tx1"/>
                </a:solidFill>
                <a:latin typeface="Arial" panose="020B0604020202020204" pitchFamily="34" charset="0"/>
              </a:defRPr>
            </a:lvl4pPr>
            <a:lvl5pPr eaLnBrk="0" fontAlgn="base" hangingPunct="0">
              <a:spcBef>
                <a:spcPct val="0"/>
              </a:spcBef>
              <a:spcAft>
                <a:spcPct val="0"/>
              </a:spcAft>
              <a:tabLst>
                <a:tab pos="2847975" algn="l"/>
              </a:tabLst>
              <a:defRPr>
                <a:solidFill>
                  <a:schemeClr val="tx1"/>
                </a:solidFill>
                <a:latin typeface="Arial" panose="020B0604020202020204" pitchFamily="34" charset="0"/>
              </a:defRPr>
            </a:lvl5pPr>
            <a:lvl6pPr eaLnBrk="0" fontAlgn="base" hangingPunct="0">
              <a:spcBef>
                <a:spcPct val="0"/>
              </a:spcBef>
              <a:spcAft>
                <a:spcPct val="0"/>
              </a:spcAft>
              <a:tabLst>
                <a:tab pos="2847975" algn="l"/>
              </a:tabLst>
              <a:defRPr>
                <a:solidFill>
                  <a:schemeClr val="tx1"/>
                </a:solidFill>
                <a:latin typeface="Arial" panose="020B0604020202020204" pitchFamily="34" charset="0"/>
              </a:defRPr>
            </a:lvl6pPr>
            <a:lvl7pPr eaLnBrk="0" fontAlgn="base" hangingPunct="0">
              <a:spcBef>
                <a:spcPct val="0"/>
              </a:spcBef>
              <a:spcAft>
                <a:spcPct val="0"/>
              </a:spcAft>
              <a:tabLst>
                <a:tab pos="2847975" algn="l"/>
              </a:tabLst>
              <a:defRPr>
                <a:solidFill>
                  <a:schemeClr val="tx1"/>
                </a:solidFill>
                <a:latin typeface="Arial" panose="020B0604020202020204" pitchFamily="34" charset="0"/>
              </a:defRPr>
            </a:lvl7pPr>
            <a:lvl8pPr eaLnBrk="0" fontAlgn="base" hangingPunct="0">
              <a:spcBef>
                <a:spcPct val="0"/>
              </a:spcBef>
              <a:spcAft>
                <a:spcPct val="0"/>
              </a:spcAft>
              <a:tabLst>
                <a:tab pos="2847975" algn="l"/>
              </a:tabLst>
              <a:defRPr>
                <a:solidFill>
                  <a:schemeClr val="tx1"/>
                </a:solidFill>
                <a:latin typeface="Arial" panose="020B0604020202020204" pitchFamily="34" charset="0"/>
              </a:defRPr>
            </a:lvl8pPr>
            <a:lvl9pPr eaLnBrk="0" fontAlgn="base" hangingPunct="0">
              <a:spcBef>
                <a:spcPct val="0"/>
              </a:spcBef>
              <a:spcAft>
                <a:spcPct val="0"/>
              </a:spcAft>
              <a:tabLst>
                <a:tab pos="284797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847975" algn="l"/>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47975" algn="l"/>
              </a:tabLst>
            </a:pP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	</a:t>
            </a:r>
            <a:endParaRPr kumimoji="0" lang="en-US" altLang="en-US" sz="13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47975" algn="l"/>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62458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D38A-9B72-9915-EA3D-B1EA1986B4C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MAIN CAUSES OF THE PROBLEM</a:t>
            </a:r>
          </a:p>
        </p:txBody>
      </p:sp>
      <p:sp>
        <p:nvSpPr>
          <p:cNvPr id="3" name="Content Placeholder 2">
            <a:extLst>
              <a:ext uri="{FF2B5EF4-FFF2-40B4-BE49-F238E27FC236}">
                <a16:creationId xmlns:a16="http://schemas.microsoft.com/office/drawing/2014/main" id="{7816FF58-7911-4E68-7410-9F9C257F51C1}"/>
              </a:ext>
            </a:extLst>
          </p:cNvPr>
          <p:cNvSpPr>
            <a:spLocks noGrp="1"/>
          </p:cNvSpPr>
          <p:nvPr>
            <p:ph idx="1"/>
          </p:nvPr>
        </p:nvSpPr>
        <p:spPr>
          <a:xfrm>
            <a:off x="0" y="1792936"/>
            <a:ext cx="9784080" cy="4206240"/>
          </a:xfrm>
        </p:spPr>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 research by The Guardian (2021) shows the following three factors contributed the most to the problem.</a:t>
            </a: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INFLATION – </a:t>
            </a:r>
            <a:r>
              <a:rPr lang="en-US" dirty="0">
                <a:latin typeface="Times New Roman" panose="02020603050405020304" pitchFamily="18" charset="0"/>
                <a:cs typeface="Times New Roman" panose="02020603050405020304" pitchFamily="18" charset="0"/>
              </a:rPr>
              <a:t>inflation characteristically increases the cost of operation for retailer and negatively affects the customer’s ability to spend money as it reduces the value of their money.</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THE PANDEMIC – </a:t>
            </a:r>
            <a:r>
              <a:rPr lang="en-US" dirty="0">
                <a:latin typeface="Times New Roman" panose="02020603050405020304" pitchFamily="18" charset="0"/>
                <a:cs typeface="Times New Roman" panose="02020603050405020304" pitchFamily="18" charset="0"/>
              </a:rPr>
              <a:t>affected the supply chain, caused restrictions on movement on potential customers, caused people to work from home hence reducing their shopping needs.</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EXCHANGE RATES – </a:t>
            </a:r>
            <a:r>
              <a:rPr lang="en-US" dirty="0">
                <a:latin typeface="Times New Roman" panose="02020603050405020304" pitchFamily="18" charset="0"/>
                <a:cs typeface="Times New Roman" panose="02020603050405020304" pitchFamily="18" charset="0"/>
              </a:rPr>
              <a:t>the UK exchange rates in the past few years have made it difficult for retailers to bargain with suppliers.</a:t>
            </a:r>
            <a:endParaRPr lang="en-US"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3A8E443-617A-8694-9A6A-0E3C5D87C253}"/>
              </a:ext>
            </a:extLst>
          </p:cNvPr>
          <p:cNvPicPr>
            <a:picLocks noChangeAspect="1"/>
          </p:cNvPicPr>
          <p:nvPr/>
        </p:nvPicPr>
        <p:blipFill>
          <a:blip r:embed="rId2"/>
          <a:stretch>
            <a:fillRect/>
          </a:stretch>
        </p:blipFill>
        <p:spPr>
          <a:xfrm>
            <a:off x="9784080" y="2674530"/>
            <a:ext cx="2396836" cy="1825625"/>
          </a:xfrm>
          <a:prstGeom prst="rect">
            <a:avLst/>
          </a:prstGeom>
        </p:spPr>
      </p:pic>
    </p:spTree>
    <p:extLst>
      <p:ext uri="{BB962C8B-B14F-4D97-AF65-F5344CB8AC3E}">
        <p14:creationId xmlns:p14="http://schemas.microsoft.com/office/powerpoint/2010/main" val="1450623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E1EE-65F6-0167-BC16-AF435397BA00}"/>
              </a:ext>
            </a:extLst>
          </p:cNvPr>
          <p:cNvSpPr>
            <a:spLocks noGrp="1"/>
          </p:cNvSpPr>
          <p:nvPr>
            <p:ph type="title"/>
          </p:nvPr>
        </p:nvSpPr>
        <p:spPr>
          <a:xfrm>
            <a:off x="1202919" y="242231"/>
            <a:ext cx="9784080" cy="1508760"/>
          </a:xfrm>
        </p:spPr>
        <p:txBody>
          <a:bodyPr/>
          <a:lstStyle/>
          <a:p>
            <a:r>
              <a:rPr lang="en-GB" dirty="0"/>
              <a:t>                              GRID Analysis</a:t>
            </a:r>
          </a:p>
        </p:txBody>
      </p:sp>
      <p:graphicFrame>
        <p:nvGraphicFramePr>
          <p:cNvPr id="4" name="Table 4">
            <a:extLst>
              <a:ext uri="{FF2B5EF4-FFF2-40B4-BE49-F238E27FC236}">
                <a16:creationId xmlns:a16="http://schemas.microsoft.com/office/drawing/2014/main" id="{F2A36652-351E-8A40-6A0A-13EF68B4C1E1}"/>
              </a:ext>
            </a:extLst>
          </p:cNvPr>
          <p:cNvGraphicFramePr>
            <a:graphicFrameLocks noGrp="1"/>
          </p:cNvGraphicFramePr>
          <p:nvPr>
            <p:ph idx="1"/>
            <p:extLst>
              <p:ext uri="{D42A27DB-BD31-4B8C-83A1-F6EECF244321}">
                <p14:modId xmlns:p14="http://schemas.microsoft.com/office/powerpoint/2010/main" val="3813761543"/>
              </p:ext>
            </p:extLst>
          </p:nvPr>
        </p:nvGraphicFramePr>
        <p:xfrm>
          <a:off x="760819" y="2071242"/>
          <a:ext cx="10226180" cy="3200400"/>
        </p:xfrm>
        <a:graphic>
          <a:graphicData uri="http://schemas.openxmlformats.org/drawingml/2006/table">
            <a:tbl>
              <a:tblPr firstRow="1" bandRow="1">
                <a:tableStyleId>{5C22544A-7EE6-4342-B048-85BDC9FD1C3A}</a:tableStyleId>
              </a:tblPr>
              <a:tblGrid>
                <a:gridCol w="2045236">
                  <a:extLst>
                    <a:ext uri="{9D8B030D-6E8A-4147-A177-3AD203B41FA5}">
                      <a16:colId xmlns:a16="http://schemas.microsoft.com/office/drawing/2014/main" val="2917806658"/>
                    </a:ext>
                  </a:extLst>
                </a:gridCol>
                <a:gridCol w="2045236">
                  <a:extLst>
                    <a:ext uri="{9D8B030D-6E8A-4147-A177-3AD203B41FA5}">
                      <a16:colId xmlns:a16="http://schemas.microsoft.com/office/drawing/2014/main" val="2288016608"/>
                    </a:ext>
                  </a:extLst>
                </a:gridCol>
                <a:gridCol w="2045236">
                  <a:extLst>
                    <a:ext uri="{9D8B030D-6E8A-4147-A177-3AD203B41FA5}">
                      <a16:colId xmlns:a16="http://schemas.microsoft.com/office/drawing/2014/main" val="1152795836"/>
                    </a:ext>
                  </a:extLst>
                </a:gridCol>
                <a:gridCol w="2045236">
                  <a:extLst>
                    <a:ext uri="{9D8B030D-6E8A-4147-A177-3AD203B41FA5}">
                      <a16:colId xmlns:a16="http://schemas.microsoft.com/office/drawing/2014/main" val="1573600934"/>
                    </a:ext>
                  </a:extLst>
                </a:gridCol>
                <a:gridCol w="2045236">
                  <a:extLst>
                    <a:ext uri="{9D8B030D-6E8A-4147-A177-3AD203B41FA5}">
                      <a16:colId xmlns:a16="http://schemas.microsoft.com/office/drawing/2014/main" val="1158775215"/>
                    </a:ext>
                  </a:extLst>
                </a:gridCol>
              </a:tblGrid>
              <a:tr h="288677">
                <a:tc>
                  <a:txBody>
                    <a:bodyPr/>
                    <a:lstStyle/>
                    <a:p>
                      <a:r>
                        <a:rPr lang="en-GB" dirty="0"/>
                        <a:t>Solution</a:t>
                      </a:r>
                    </a:p>
                  </a:txBody>
                  <a:tcPr/>
                </a:tc>
                <a:tc>
                  <a:txBody>
                    <a:bodyPr/>
                    <a:lstStyle/>
                    <a:p>
                      <a:r>
                        <a:rPr lang="en-GB" dirty="0"/>
                        <a:t>Costs</a:t>
                      </a:r>
                    </a:p>
                  </a:txBody>
                  <a:tcPr/>
                </a:tc>
                <a:tc>
                  <a:txBody>
                    <a:bodyPr/>
                    <a:lstStyle/>
                    <a:p>
                      <a:r>
                        <a:rPr lang="en-GB" dirty="0"/>
                        <a:t>Customer Care</a:t>
                      </a:r>
                    </a:p>
                  </a:txBody>
                  <a:tcPr/>
                </a:tc>
                <a:tc>
                  <a:txBody>
                    <a:bodyPr/>
                    <a:lstStyle/>
                    <a:p>
                      <a:r>
                        <a:rPr lang="en-GB" dirty="0"/>
                        <a:t>Implementation</a:t>
                      </a:r>
                    </a:p>
                  </a:txBody>
                  <a:tcPr/>
                </a:tc>
                <a:tc>
                  <a:txBody>
                    <a:bodyPr/>
                    <a:lstStyle/>
                    <a:p>
                      <a:r>
                        <a:rPr lang="en-GB" dirty="0"/>
                        <a:t>Total</a:t>
                      </a:r>
                    </a:p>
                  </a:txBody>
                  <a:tcPr/>
                </a:tc>
                <a:extLst>
                  <a:ext uri="{0D108BD9-81ED-4DB2-BD59-A6C34878D82A}">
                    <a16:rowId xmlns:a16="http://schemas.microsoft.com/office/drawing/2014/main" val="2289982890"/>
                  </a:ext>
                </a:extLst>
              </a:tr>
              <a:tr h="721693">
                <a:tc>
                  <a:txBody>
                    <a:bodyPr/>
                    <a:lstStyle/>
                    <a:p>
                      <a:r>
                        <a:rPr lang="en-US" b="1" dirty="0">
                          <a:latin typeface="Times New Roman" panose="02020603050405020304" pitchFamily="18" charset="0"/>
                          <a:cs typeface="Times New Roman" panose="02020603050405020304" pitchFamily="18" charset="0"/>
                        </a:rPr>
                        <a:t>FOCUSING ON SUSTAINABILITY </a:t>
                      </a:r>
                      <a:endParaRPr lang="en-GB" dirty="0"/>
                    </a:p>
                  </a:txBody>
                  <a:tcPr/>
                </a:tc>
                <a:tc>
                  <a:txBody>
                    <a:bodyPr/>
                    <a:lstStyle/>
                    <a:p>
                      <a:r>
                        <a:rPr lang="en-GB" dirty="0"/>
                        <a:t>5</a:t>
                      </a:r>
                    </a:p>
                  </a:txBody>
                  <a:tcPr/>
                </a:tc>
                <a:tc>
                  <a:txBody>
                    <a:bodyPr/>
                    <a:lstStyle/>
                    <a:p>
                      <a:r>
                        <a:rPr lang="en-GB" dirty="0"/>
                        <a:t>5</a:t>
                      </a:r>
                    </a:p>
                  </a:txBody>
                  <a:tcPr/>
                </a:tc>
                <a:tc>
                  <a:txBody>
                    <a:bodyPr/>
                    <a:lstStyle/>
                    <a:p>
                      <a:r>
                        <a:rPr lang="en-GB" dirty="0"/>
                        <a:t>5</a:t>
                      </a:r>
                    </a:p>
                  </a:txBody>
                  <a:tcPr/>
                </a:tc>
                <a:tc>
                  <a:txBody>
                    <a:bodyPr/>
                    <a:lstStyle/>
                    <a:p>
                      <a:r>
                        <a:rPr lang="en-GB" dirty="0"/>
                        <a:t>15</a:t>
                      </a:r>
                    </a:p>
                  </a:txBody>
                  <a:tcPr/>
                </a:tc>
                <a:extLst>
                  <a:ext uri="{0D108BD9-81ED-4DB2-BD59-A6C34878D82A}">
                    <a16:rowId xmlns:a16="http://schemas.microsoft.com/office/drawing/2014/main" val="3976656316"/>
                  </a:ext>
                </a:extLst>
              </a:tr>
              <a:tr h="938201">
                <a:tc>
                  <a:txBody>
                    <a:bodyPr/>
                    <a:lstStyle/>
                    <a:p>
                      <a:r>
                        <a:rPr lang="en-US" b="1" dirty="0">
                          <a:latin typeface="Times New Roman" panose="02020603050405020304" pitchFamily="18" charset="0"/>
                          <a:cs typeface="Times New Roman" panose="02020603050405020304" pitchFamily="18" charset="0"/>
                        </a:rPr>
                        <a:t>FOCUSING ON CREATING AN ONLINE PRESENCE </a:t>
                      </a:r>
                      <a:endParaRPr lang="en-GB" dirty="0"/>
                    </a:p>
                  </a:txBody>
                  <a:tcPr/>
                </a:tc>
                <a:tc>
                  <a:txBody>
                    <a:bodyPr/>
                    <a:lstStyle/>
                    <a:p>
                      <a:r>
                        <a:rPr lang="en-GB" dirty="0"/>
                        <a:t>10</a:t>
                      </a:r>
                    </a:p>
                  </a:txBody>
                  <a:tcPr/>
                </a:tc>
                <a:tc>
                  <a:txBody>
                    <a:bodyPr/>
                    <a:lstStyle/>
                    <a:p>
                      <a:r>
                        <a:rPr lang="en-GB" dirty="0"/>
                        <a:t>10</a:t>
                      </a:r>
                    </a:p>
                  </a:txBody>
                  <a:tcPr/>
                </a:tc>
                <a:tc>
                  <a:txBody>
                    <a:bodyPr/>
                    <a:lstStyle/>
                    <a:p>
                      <a:r>
                        <a:rPr lang="en-GB" dirty="0"/>
                        <a:t>10</a:t>
                      </a:r>
                    </a:p>
                  </a:txBody>
                  <a:tcPr/>
                </a:tc>
                <a:tc>
                  <a:txBody>
                    <a:bodyPr/>
                    <a:lstStyle/>
                    <a:p>
                      <a:r>
                        <a:rPr lang="en-GB" dirty="0"/>
                        <a:t>30</a:t>
                      </a:r>
                    </a:p>
                  </a:txBody>
                  <a:tcPr/>
                </a:tc>
                <a:extLst>
                  <a:ext uri="{0D108BD9-81ED-4DB2-BD59-A6C34878D82A}">
                    <a16:rowId xmlns:a16="http://schemas.microsoft.com/office/drawing/2014/main" val="3287726463"/>
                  </a:ext>
                </a:extLst>
              </a:tr>
              <a:tr h="288677">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43355526"/>
                  </a:ext>
                </a:extLst>
              </a:tr>
              <a:tr h="288677">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45903013"/>
                  </a:ext>
                </a:extLst>
              </a:tr>
            </a:tbl>
          </a:graphicData>
        </a:graphic>
      </p:graphicFrame>
      <p:sp>
        <p:nvSpPr>
          <p:cNvPr id="5" name="TextBox 4">
            <a:extLst>
              <a:ext uri="{FF2B5EF4-FFF2-40B4-BE49-F238E27FC236}">
                <a16:creationId xmlns:a16="http://schemas.microsoft.com/office/drawing/2014/main" id="{603F51D3-5437-5BB9-EDBB-29B12D44FBB4}"/>
              </a:ext>
            </a:extLst>
          </p:cNvPr>
          <p:cNvSpPr txBox="1"/>
          <p:nvPr/>
        </p:nvSpPr>
        <p:spPr>
          <a:xfrm>
            <a:off x="71120" y="6096000"/>
            <a:ext cx="11809195" cy="369332"/>
          </a:xfrm>
          <a:prstGeom prst="rect">
            <a:avLst/>
          </a:prstGeom>
          <a:noFill/>
        </p:spPr>
        <p:txBody>
          <a:bodyPr wrap="none" rtlCol="0">
            <a:spAutoFit/>
          </a:bodyPr>
          <a:lstStyle/>
          <a:p>
            <a:r>
              <a:rPr lang="en-GB" dirty="0"/>
              <a:t>For the GRID analysis was analysed the following: Costs of solution , customer satisfaction and how easy is to implement</a:t>
            </a:r>
          </a:p>
        </p:txBody>
      </p:sp>
    </p:spTree>
    <p:extLst>
      <p:ext uri="{BB962C8B-B14F-4D97-AF65-F5344CB8AC3E}">
        <p14:creationId xmlns:p14="http://schemas.microsoft.com/office/powerpoint/2010/main" val="1770424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48E8-9028-A71A-18F8-E44BFFB5C9B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ALTERNATIVE SOLUTIONS</a:t>
            </a:r>
          </a:p>
        </p:txBody>
      </p:sp>
      <p:sp>
        <p:nvSpPr>
          <p:cNvPr id="3" name="Content Placeholder 2">
            <a:extLst>
              <a:ext uri="{FF2B5EF4-FFF2-40B4-BE49-F238E27FC236}">
                <a16:creationId xmlns:a16="http://schemas.microsoft.com/office/drawing/2014/main" id="{186411A2-57C8-BE9C-7BFF-04F351190AE7}"/>
              </a:ext>
            </a:extLst>
          </p:cNvPr>
          <p:cNvSpPr>
            <a:spLocks noGrp="1"/>
          </p:cNvSpPr>
          <p:nvPr>
            <p:ph idx="1"/>
          </p:nvPr>
        </p:nvSpPr>
        <p:spPr/>
        <p:txBody>
          <a:bodyPr>
            <a:normAutofit/>
          </a:bodyPr>
          <a:lstStyle/>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FOCUSING ON SUSTAINABILITY – </a:t>
            </a:r>
            <a:r>
              <a:rPr lang="en-US" dirty="0">
                <a:latin typeface="Times New Roman" panose="02020603050405020304" pitchFamily="18" charset="0"/>
                <a:cs typeface="Times New Roman" panose="02020603050405020304" pitchFamily="18" charset="0"/>
              </a:rPr>
              <a:t>Sustainable and green retailing promises a good future for fashion retailers like TM Lewin. As such, Torque Brands should consider investing in sustainability as a potential solution. </a:t>
            </a:r>
            <a:r>
              <a:rPr lang="en-US" b="1"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endParaRPr lang="en-US" b="1" dirty="0">
              <a:latin typeface="Times New Roman" panose="02020603050405020304" pitchFamily="18" charset="0"/>
              <a:cs typeface="Times New Roman" panose="02020603050405020304" pitchFamily="18" charset="0"/>
            </a:endParaRPr>
          </a:p>
          <a:p>
            <a:pPr marL="0" indent="0">
              <a:buNone/>
            </a:pP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FOCUSING ON CREATING AN ONLINE PRESENCE – </a:t>
            </a:r>
            <a:r>
              <a:rPr lang="en-US" dirty="0">
                <a:latin typeface="Times New Roman" panose="02020603050405020304" pitchFamily="18" charset="0"/>
                <a:cs typeface="Times New Roman" panose="02020603050405020304" pitchFamily="18" charset="0"/>
              </a:rPr>
              <a:t>the shift in shopping habits towards online shopping call for retailers like TM Lewin to invest in building their online presence as a potential solution to their financial troubles.</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7847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49FE1-94E5-ACE3-2D2B-AD71DE5D3FC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CHOSEN SOLUTION</a:t>
            </a:r>
          </a:p>
        </p:txBody>
      </p:sp>
      <p:sp>
        <p:nvSpPr>
          <p:cNvPr id="3" name="Content Placeholder 2">
            <a:extLst>
              <a:ext uri="{FF2B5EF4-FFF2-40B4-BE49-F238E27FC236}">
                <a16:creationId xmlns:a16="http://schemas.microsoft.com/office/drawing/2014/main" id="{F670870F-A2A4-F5F8-8E43-227996356B00}"/>
              </a:ext>
            </a:extLst>
          </p:cNvPr>
          <p:cNvSpPr>
            <a:spLocks noGrp="1"/>
          </p:cNvSpPr>
          <p:nvPr>
            <p:ph idx="1"/>
          </p:nvPr>
        </p:nvSpPr>
        <p:spPr/>
        <p:txBody>
          <a:bodyPr/>
          <a:lstStyle/>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ONLINE PRESENCE – </a:t>
            </a:r>
            <a:r>
              <a:rPr lang="en-US" dirty="0">
                <a:latin typeface="Times New Roman" panose="02020603050405020304" pitchFamily="18" charset="0"/>
                <a:cs typeface="Times New Roman" panose="02020603050405020304" pitchFamily="18" charset="0"/>
              </a:rPr>
              <a:t>the retail sector is highly dependent on the online activities of retailers for profitability due to the increased reliance on online shopping on the customer’s part. Therefore, the solution of investing in the company’s online presence is the most promising in terms of its ability to change the fortunes of TM Lewin. While the other solutions are good, they do not guarantee immediate success, which is what TM Lewin needs given its current financial condition.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082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5B92-21E3-0EE7-B705-A0A5E089B718}"/>
              </a:ext>
            </a:extLst>
          </p:cNvPr>
          <p:cNvSpPr>
            <a:spLocks noGrp="1"/>
          </p:cNvSpPr>
          <p:nvPr>
            <p:ph type="title"/>
          </p:nvPr>
        </p:nvSpPr>
        <p:spPr/>
        <p:txBody>
          <a:bodyPr/>
          <a:lstStyle/>
          <a:p>
            <a:pPr algn="ctr"/>
            <a:r>
              <a:rPr lang="en-US" b="1" dirty="0"/>
              <a:t>REFERENCES</a:t>
            </a:r>
            <a:r>
              <a:rPr lang="en-US" dirty="0"/>
              <a:t> </a:t>
            </a:r>
          </a:p>
        </p:txBody>
      </p:sp>
      <p:sp>
        <p:nvSpPr>
          <p:cNvPr id="3" name="Content Placeholder 2">
            <a:extLst>
              <a:ext uri="{FF2B5EF4-FFF2-40B4-BE49-F238E27FC236}">
                <a16:creationId xmlns:a16="http://schemas.microsoft.com/office/drawing/2014/main" id="{28B8A056-35BA-43FC-4C4D-440CB68A190A}"/>
              </a:ext>
            </a:extLst>
          </p:cNvPr>
          <p:cNvSpPr>
            <a:spLocks noGrp="1"/>
          </p:cNvSpPr>
          <p:nvPr>
            <p:ph idx="1"/>
          </p:nvPr>
        </p:nvSpPr>
        <p:spPr/>
        <p:txBody>
          <a:bodyPr>
            <a:normAutofit fontScale="70000" lnSpcReduction="20000"/>
          </a:bodyPr>
          <a:lstStyle/>
          <a:p>
            <a:pPr marL="0" indent="0">
              <a:buNone/>
            </a:pPr>
            <a:r>
              <a:rPr lang="en-US" dirty="0">
                <a:effectLst/>
                <a:latin typeface="Times New Roman" panose="02020603050405020304" pitchFamily="18" charset="0"/>
                <a:cs typeface="Times New Roman" panose="02020603050405020304" pitchFamily="18" charset="0"/>
              </a:rPr>
              <a:t>The Guardian, 2021. </a:t>
            </a:r>
            <a:r>
              <a:rPr lang="en-US" i="1" dirty="0">
                <a:effectLst/>
                <a:latin typeface="Times New Roman" panose="02020603050405020304" pitchFamily="18" charset="0"/>
                <a:cs typeface="Times New Roman" panose="02020603050405020304" pitchFamily="18" charset="0"/>
              </a:rPr>
              <a:t>Retail sales in Great Britain fall amid supply chain disruption</a:t>
            </a:r>
            <a:r>
              <a:rPr lang="en-US" dirty="0">
                <a:effectLst/>
                <a:latin typeface="Times New Roman" panose="02020603050405020304" pitchFamily="18" charset="0"/>
                <a:cs typeface="Times New Roman" panose="02020603050405020304" pitchFamily="18" charset="0"/>
              </a:rPr>
              <a:t>, </a:t>
            </a:r>
            <a:r>
              <a:rPr lang="en-US" i="1" dirty="0">
                <a:effectLst/>
                <a:latin typeface="Times New Roman" panose="02020603050405020304" pitchFamily="18" charset="0"/>
                <a:cs typeface="Times New Roman" panose="02020603050405020304" pitchFamily="18" charset="0"/>
              </a:rPr>
              <a:t>The Guardian</a:t>
            </a:r>
            <a:r>
              <a:rPr lang="en-US" dirty="0">
                <a:effectLst/>
                <a:latin typeface="Times New Roman" panose="02020603050405020304" pitchFamily="18" charset="0"/>
                <a:cs typeface="Times New Roman" panose="02020603050405020304" pitchFamily="18" charset="0"/>
              </a:rPr>
              <a:t>. Guardian News and Media. Available at: https://www.theguardian.com/business/2021/sep/17/retail-sales-in-great-britain-fall-amid-supply-chain-disruption (Accessed: October 21, 2022). </a:t>
            </a:r>
          </a:p>
          <a:p>
            <a:pPr marL="0" indent="0">
              <a:buNone/>
            </a:pPr>
            <a:r>
              <a:rPr lang="en-US" dirty="0">
                <a:latin typeface="Times New Roman" panose="02020603050405020304" pitchFamily="18" charset="0"/>
                <a:cs typeface="Times New Roman" panose="02020603050405020304" pitchFamily="18" charset="0"/>
              </a:rPr>
              <a:t>ONS, </a:t>
            </a:r>
            <a:r>
              <a:rPr lang="en-US" dirty="0">
                <a:effectLst/>
                <a:latin typeface="Times New Roman" panose="02020603050405020304" pitchFamily="18" charset="0"/>
                <a:cs typeface="Times New Roman" panose="02020603050405020304" pitchFamily="18" charset="0"/>
              </a:rPr>
              <a:t>2022. </a:t>
            </a:r>
            <a:r>
              <a:rPr lang="en-US" i="1" dirty="0">
                <a:effectLst/>
                <a:latin typeface="Times New Roman" panose="02020603050405020304" pitchFamily="18" charset="0"/>
                <a:cs typeface="Times New Roman" panose="02020603050405020304" pitchFamily="18" charset="0"/>
              </a:rPr>
              <a:t>Stock and supply chain issues in the UK: Quarter 1 (</a:t>
            </a:r>
            <a:r>
              <a:rPr lang="en-US" i="1" dirty="0" err="1">
                <a:effectLst/>
                <a:latin typeface="Times New Roman" panose="02020603050405020304" pitchFamily="18" charset="0"/>
                <a:cs typeface="Times New Roman" panose="02020603050405020304" pitchFamily="18" charset="0"/>
              </a:rPr>
              <a:t>jan</a:t>
            </a:r>
            <a:r>
              <a:rPr lang="en-US" i="1" dirty="0">
                <a:effectLst/>
                <a:latin typeface="Times New Roman" panose="02020603050405020304" pitchFamily="18" charset="0"/>
                <a:cs typeface="Times New Roman" panose="02020603050405020304" pitchFamily="18" charset="0"/>
              </a:rPr>
              <a:t> to mar) 2018 to quarter 4 (OCT to dec) 2021</a:t>
            </a:r>
            <a:r>
              <a:rPr lang="en-US" dirty="0">
                <a:effectLst/>
                <a:latin typeface="Times New Roman" panose="02020603050405020304" pitchFamily="18" charset="0"/>
                <a:cs typeface="Times New Roman" panose="02020603050405020304" pitchFamily="18" charset="0"/>
              </a:rPr>
              <a:t>, </a:t>
            </a:r>
            <a:r>
              <a:rPr lang="en-US" i="1" dirty="0">
                <a:effectLst/>
                <a:latin typeface="Times New Roman" panose="02020603050405020304" pitchFamily="18" charset="0"/>
                <a:cs typeface="Times New Roman" panose="02020603050405020304" pitchFamily="18" charset="0"/>
              </a:rPr>
              <a:t>Stock and supply chain issues in the UK - Office for National Statistics</a:t>
            </a:r>
            <a:r>
              <a:rPr lang="en-US" dirty="0">
                <a:effectLst/>
                <a:latin typeface="Times New Roman" panose="02020603050405020304" pitchFamily="18" charset="0"/>
                <a:cs typeface="Times New Roman" panose="02020603050405020304" pitchFamily="18" charset="0"/>
              </a:rPr>
              <a:t>. Office for National Statistics. Available at: https://www.ons.gov.uk/economy/grossdomesticproductgdp/articles/stockandsupplychainissuesintheuk/quarter1jantomar2018toquarter4octtodec2021 (Accessed: October 21, 2022).</a:t>
            </a:r>
          </a:p>
          <a:p>
            <a:pPr marL="0" indent="0">
              <a:buNone/>
            </a:pPr>
            <a:r>
              <a:rPr lang="en-US" b="0" i="0" dirty="0">
                <a:effectLst/>
                <a:latin typeface="Times New Roman" panose="02020603050405020304" pitchFamily="18" charset="0"/>
                <a:cs typeface="Times New Roman" panose="02020603050405020304" pitchFamily="18" charset="0"/>
              </a:rPr>
              <a:t>Oxford Analytica, 2019. UK retail woe will worsen whatever the Brexit outcome. </a:t>
            </a:r>
            <a:r>
              <a:rPr lang="en-US" b="0" i="1" dirty="0">
                <a:effectLst/>
                <a:latin typeface="Times New Roman" panose="02020603050405020304" pitchFamily="18" charset="0"/>
                <a:cs typeface="Times New Roman" panose="02020603050405020304" pitchFamily="18" charset="0"/>
              </a:rPr>
              <a:t>Emerald Expert Briefings</a:t>
            </a:r>
            <a:r>
              <a:rPr lang="en-US" b="0" i="0" dirty="0">
                <a:effectLst/>
                <a:latin typeface="Times New Roman" panose="02020603050405020304" pitchFamily="18" charset="0"/>
                <a:cs typeface="Times New Roman" panose="02020603050405020304" pitchFamily="18" charset="0"/>
              </a:rPr>
              <a:t>, (</a:t>
            </a:r>
            <a:r>
              <a:rPr lang="en-US" b="0" i="0" dirty="0" err="1">
                <a:effectLst/>
                <a:latin typeface="Times New Roman" panose="02020603050405020304" pitchFamily="18" charset="0"/>
                <a:cs typeface="Times New Roman" panose="02020603050405020304" pitchFamily="18" charset="0"/>
              </a:rPr>
              <a:t>oxan</a:t>
            </a:r>
            <a:r>
              <a:rPr lang="en-US" b="0" i="0" dirty="0">
                <a:effectLst/>
                <a:latin typeface="Times New Roman" panose="02020603050405020304" pitchFamily="18" charset="0"/>
                <a:cs typeface="Times New Roman" panose="02020603050405020304" pitchFamily="18" charset="0"/>
              </a:rPr>
              <a:t>-es).</a:t>
            </a:r>
          </a:p>
          <a:p>
            <a:pPr marL="0" indent="0">
              <a:buNone/>
            </a:pPr>
            <a:r>
              <a:rPr lang="en-US" b="0" i="0" dirty="0">
                <a:effectLst/>
                <a:latin typeface="Times New Roman" panose="02020603050405020304" pitchFamily="18" charset="0"/>
                <a:cs typeface="Times New Roman" panose="02020603050405020304" pitchFamily="18" charset="0"/>
              </a:rPr>
              <a:t>Di Giovanni, J., </a:t>
            </a:r>
            <a:r>
              <a:rPr lang="en-US" b="0" i="0" dirty="0" err="1">
                <a:effectLst/>
                <a:latin typeface="Times New Roman" panose="02020603050405020304" pitchFamily="18" charset="0"/>
                <a:cs typeface="Times New Roman" panose="02020603050405020304" pitchFamily="18" charset="0"/>
              </a:rPr>
              <a:t>Kalemli-Özcan</a:t>
            </a:r>
            <a:r>
              <a:rPr lang="en-US" b="0" i="0" dirty="0">
                <a:effectLst/>
                <a:latin typeface="Times New Roman" panose="02020603050405020304" pitchFamily="18" charset="0"/>
                <a:cs typeface="Times New Roman" panose="02020603050405020304" pitchFamily="18" charset="0"/>
              </a:rPr>
              <a:t>, Ṣ., Silva, A. and Yildirim, M.A., 2022. </a:t>
            </a:r>
            <a:r>
              <a:rPr lang="en-US" b="0" i="1" dirty="0">
                <a:effectLst/>
                <a:latin typeface="Times New Roman" panose="02020603050405020304" pitchFamily="18" charset="0"/>
                <a:cs typeface="Times New Roman" panose="02020603050405020304" pitchFamily="18" charset="0"/>
              </a:rPr>
              <a:t>Global Supply Chain Pressures, International Trade, and Inflation</a:t>
            </a:r>
            <a:r>
              <a:rPr lang="en-US" b="0" i="0" dirty="0">
                <a:effectLst/>
                <a:latin typeface="Times New Roman" panose="02020603050405020304" pitchFamily="18" charset="0"/>
                <a:cs typeface="Times New Roman" panose="02020603050405020304" pitchFamily="18" charset="0"/>
              </a:rPr>
              <a:t> (No. w30240). National Bureau of Economic Research.</a:t>
            </a:r>
          </a:p>
          <a:p>
            <a:pPr marL="0" indent="0">
              <a:buNone/>
            </a:pPr>
            <a:r>
              <a:rPr lang="en-US" b="0" i="0" dirty="0">
                <a:effectLst/>
                <a:latin typeface="Times New Roman" panose="02020603050405020304" pitchFamily="18" charset="0"/>
                <a:cs typeface="Times New Roman" panose="02020603050405020304" pitchFamily="18" charset="0"/>
              </a:rPr>
              <a:t>Slater, T., 2018. The invention of the ‘sink estate’: Consequential </a:t>
            </a:r>
            <a:r>
              <a:rPr lang="en-US" b="0" i="0" dirty="0" err="1">
                <a:effectLst/>
                <a:latin typeface="Times New Roman" panose="02020603050405020304" pitchFamily="18" charset="0"/>
                <a:cs typeface="Times New Roman" panose="02020603050405020304" pitchFamily="18" charset="0"/>
              </a:rPr>
              <a:t>categorisation</a:t>
            </a:r>
            <a:r>
              <a:rPr lang="en-US" b="0" i="0" dirty="0">
                <a:effectLst/>
                <a:latin typeface="Times New Roman" panose="02020603050405020304" pitchFamily="18" charset="0"/>
                <a:cs typeface="Times New Roman" panose="02020603050405020304" pitchFamily="18" charset="0"/>
              </a:rPr>
              <a:t> and the UK housing crisis. </a:t>
            </a:r>
            <a:r>
              <a:rPr lang="en-US" b="0" i="1" dirty="0">
                <a:effectLst/>
                <a:latin typeface="Times New Roman" panose="02020603050405020304" pitchFamily="18" charset="0"/>
                <a:cs typeface="Times New Roman" panose="02020603050405020304" pitchFamily="18" charset="0"/>
              </a:rPr>
              <a:t>The Sociological Review</a:t>
            </a:r>
            <a:r>
              <a:rPr lang="en-US" b="0" i="0" dirty="0">
                <a:effectLst/>
                <a:latin typeface="Times New Roman" panose="02020603050405020304" pitchFamily="18" charset="0"/>
                <a:cs typeface="Times New Roman" panose="02020603050405020304" pitchFamily="18" charset="0"/>
              </a:rPr>
              <a:t>, </a:t>
            </a:r>
            <a:r>
              <a:rPr lang="en-US" b="0" i="1" dirty="0">
                <a:effectLst/>
                <a:latin typeface="Times New Roman" panose="02020603050405020304" pitchFamily="18" charset="0"/>
                <a:cs typeface="Times New Roman" panose="02020603050405020304" pitchFamily="18" charset="0"/>
              </a:rPr>
              <a:t>66</a:t>
            </a:r>
            <a:r>
              <a:rPr lang="en-US" b="0" i="0" dirty="0">
                <a:effectLst/>
                <a:latin typeface="Times New Roman" panose="02020603050405020304" pitchFamily="18" charset="0"/>
                <a:cs typeface="Times New Roman" panose="02020603050405020304" pitchFamily="18" charset="0"/>
              </a:rPr>
              <a:t>(4), pp.877-897.</a:t>
            </a:r>
          </a:p>
          <a:p>
            <a:pPr marL="0" indent="0">
              <a:buNone/>
            </a:pPr>
            <a:r>
              <a:rPr lang="en-US" b="0" i="0" dirty="0" err="1">
                <a:effectLst/>
                <a:latin typeface="Times New Roman" panose="02020603050405020304" pitchFamily="18" charset="0"/>
                <a:cs typeface="Times New Roman" panose="02020603050405020304" pitchFamily="18" charset="0"/>
              </a:rPr>
              <a:t>Pantano</a:t>
            </a:r>
            <a:r>
              <a:rPr lang="en-US" b="0" i="0" dirty="0">
                <a:effectLst/>
                <a:latin typeface="Times New Roman" panose="02020603050405020304" pitchFamily="18" charset="0"/>
                <a:cs typeface="Times New Roman" panose="02020603050405020304" pitchFamily="18" charset="0"/>
              </a:rPr>
              <a:t>, E. and </a:t>
            </a:r>
            <a:r>
              <a:rPr lang="en-US" b="0" i="0" dirty="0" err="1">
                <a:effectLst/>
                <a:latin typeface="Times New Roman" panose="02020603050405020304" pitchFamily="18" charset="0"/>
                <a:cs typeface="Times New Roman" panose="02020603050405020304" pitchFamily="18" charset="0"/>
              </a:rPr>
              <a:t>Vannucci</a:t>
            </a:r>
            <a:r>
              <a:rPr lang="en-US" b="0" i="0" dirty="0">
                <a:effectLst/>
                <a:latin typeface="Times New Roman" panose="02020603050405020304" pitchFamily="18" charset="0"/>
                <a:cs typeface="Times New Roman" panose="02020603050405020304" pitchFamily="18" charset="0"/>
              </a:rPr>
              <a:t>, V., 2019. Who is innovating? An exploratory research of digital technologies diffusion in retail industry. </a:t>
            </a:r>
            <a:r>
              <a:rPr lang="en-US" b="0" i="1" dirty="0">
                <a:effectLst/>
                <a:latin typeface="Times New Roman" panose="02020603050405020304" pitchFamily="18" charset="0"/>
                <a:cs typeface="Times New Roman" panose="02020603050405020304" pitchFamily="18" charset="0"/>
              </a:rPr>
              <a:t>Journal of Retailing and Consumer Services</a:t>
            </a:r>
            <a:r>
              <a:rPr lang="en-US" b="0" i="0" dirty="0">
                <a:effectLst/>
                <a:latin typeface="Times New Roman" panose="02020603050405020304" pitchFamily="18" charset="0"/>
                <a:cs typeface="Times New Roman" panose="02020603050405020304" pitchFamily="18" charset="0"/>
              </a:rPr>
              <a:t>, </a:t>
            </a:r>
            <a:r>
              <a:rPr lang="en-US" b="0" i="1" dirty="0">
                <a:effectLst/>
                <a:latin typeface="Times New Roman" panose="02020603050405020304" pitchFamily="18" charset="0"/>
                <a:cs typeface="Times New Roman" panose="02020603050405020304" pitchFamily="18" charset="0"/>
              </a:rPr>
              <a:t>49</a:t>
            </a:r>
            <a:r>
              <a:rPr lang="en-US" b="0" i="0" dirty="0">
                <a:effectLst/>
                <a:latin typeface="Times New Roman" panose="02020603050405020304" pitchFamily="18" charset="0"/>
                <a:cs typeface="Times New Roman" panose="02020603050405020304" pitchFamily="18" charset="0"/>
              </a:rPr>
              <a:t>, pp.297-304.</a:t>
            </a:r>
          </a:p>
          <a:p>
            <a:pPr marL="0" indent="0">
              <a:buNone/>
            </a:pPr>
            <a:r>
              <a:rPr lang="en-US" b="0" i="0" dirty="0">
                <a:effectLst/>
                <a:latin typeface="Times New Roman" panose="02020603050405020304" pitchFamily="18" charset="0"/>
                <a:cs typeface="Times New Roman" panose="02020603050405020304" pitchFamily="18" charset="0"/>
              </a:rPr>
              <a:t>De Vass, T., </a:t>
            </a:r>
            <a:r>
              <a:rPr lang="en-US" b="0" i="0" dirty="0" err="1">
                <a:effectLst/>
                <a:latin typeface="Times New Roman" panose="02020603050405020304" pitchFamily="18" charset="0"/>
                <a:cs typeface="Times New Roman" panose="02020603050405020304" pitchFamily="18" charset="0"/>
              </a:rPr>
              <a:t>Shee</a:t>
            </a:r>
            <a:r>
              <a:rPr lang="en-US" b="0" i="0" dirty="0">
                <a:effectLst/>
                <a:latin typeface="Times New Roman" panose="02020603050405020304" pitchFamily="18" charset="0"/>
                <a:cs typeface="Times New Roman" panose="02020603050405020304" pitchFamily="18" charset="0"/>
              </a:rPr>
              <a:t>, H. and Miah, S.J., 2021. </a:t>
            </a:r>
            <a:r>
              <a:rPr lang="en-US" b="0" i="0" dirty="0" err="1">
                <a:effectLst/>
                <a:latin typeface="Times New Roman" panose="02020603050405020304" pitchFamily="18" charset="0"/>
                <a:cs typeface="Times New Roman" panose="02020603050405020304" pitchFamily="18" charset="0"/>
              </a:rPr>
              <a:t>Iot</a:t>
            </a:r>
            <a:r>
              <a:rPr lang="en-US" b="0" i="0" dirty="0">
                <a:effectLst/>
                <a:latin typeface="Times New Roman" panose="02020603050405020304" pitchFamily="18" charset="0"/>
                <a:cs typeface="Times New Roman" panose="02020603050405020304" pitchFamily="18" charset="0"/>
              </a:rPr>
              <a:t> in supply chain management: a narrative on retail sector sustainability. </a:t>
            </a:r>
            <a:r>
              <a:rPr lang="en-US" b="0" i="1" dirty="0">
                <a:effectLst/>
                <a:latin typeface="Times New Roman" panose="02020603050405020304" pitchFamily="18" charset="0"/>
                <a:cs typeface="Times New Roman" panose="02020603050405020304" pitchFamily="18" charset="0"/>
              </a:rPr>
              <a:t>International Journal of Logistics Research and Applications</a:t>
            </a:r>
            <a:r>
              <a:rPr lang="en-US" b="0" i="0" dirty="0">
                <a:effectLst/>
                <a:latin typeface="Times New Roman" panose="02020603050405020304" pitchFamily="18" charset="0"/>
                <a:cs typeface="Times New Roman" panose="02020603050405020304" pitchFamily="18" charset="0"/>
              </a:rPr>
              <a:t>, </a:t>
            </a:r>
            <a:r>
              <a:rPr lang="en-US" b="0" i="1" dirty="0">
                <a:effectLst/>
                <a:latin typeface="Times New Roman" panose="02020603050405020304" pitchFamily="18" charset="0"/>
                <a:cs typeface="Times New Roman" panose="02020603050405020304" pitchFamily="18" charset="0"/>
              </a:rPr>
              <a:t>24</a:t>
            </a:r>
            <a:r>
              <a:rPr lang="en-US" b="0" i="0" dirty="0">
                <a:effectLst/>
                <a:latin typeface="Times New Roman" panose="02020603050405020304" pitchFamily="18" charset="0"/>
                <a:cs typeface="Times New Roman" panose="02020603050405020304" pitchFamily="18" charset="0"/>
              </a:rPr>
              <a:t>(6), pp.605-624.</a:t>
            </a:r>
            <a:r>
              <a:rPr lang="en-US" dirty="0">
                <a:effectLst/>
                <a:latin typeface="Times New Roman" panose="02020603050405020304" pitchFamily="18" charset="0"/>
                <a:cs typeface="Times New Roman" panose="02020603050405020304" pitchFamily="18" charset="0"/>
              </a:rPr>
              <a:t> </a:t>
            </a:r>
          </a:p>
          <a:p>
            <a:pPr marL="0" indent="0">
              <a:buNone/>
            </a:pPr>
            <a:endParaRPr lang="en-US" dirty="0">
              <a:effectLst/>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77130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ysClr val="windowText" lastClr="000000"/>
      </a:dk1>
      <a:lt1>
        <a:sysClr val="window" lastClr="FFFFFF"/>
      </a:lt1>
      <a:dk2>
        <a:srgbClr val="323232"/>
      </a:dk2>
      <a:lt2>
        <a:srgbClr val="E3DED1"/>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tint val="98000"/>
              </a:schemeClr>
              <a:schemeClr val="phClr">
                <a:tint val="99000"/>
                <a:shade val="96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C3935CB6-B0E3-44A7-AB37-996D901F73AB}"/>
    </a:ext>
  </a:extLst>
</a:theme>
</file>

<file path=docProps/app.xml><?xml version="1.0" encoding="utf-8"?>
<Properties xmlns="http://schemas.openxmlformats.org/officeDocument/2006/extended-properties" xmlns:vt="http://schemas.openxmlformats.org/officeDocument/2006/docPropsVTypes">
  <Template>TM03090430[[fn=Banded]]</Template>
  <TotalTime>307</TotalTime>
  <Words>1278</Words>
  <Application>Microsoft Office PowerPoint</Application>
  <PresentationFormat>Widescreen</PresentationFormat>
  <Paragraphs>134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Corbel</vt:lpstr>
      <vt:lpstr>Times New Roman</vt:lpstr>
      <vt:lpstr>Wingdings</vt:lpstr>
      <vt:lpstr>Banded</vt:lpstr>
      <vt:lpstr>PROBLEM SOLVING AND DECISION MAKING</vt:lpstr>
      <vt:lpstr>                           Table of Content</vt:lpstr>
      <vt:lpstr>INTRODUCTION </vt:lpstr>
      <vt:lpstr>NATURE OF THE PROBLEM </vt:lpstr>
      <vt:lpstr>IMPACT OF THE PROBLEM</vt:lpstr>
      <vt:lpstr>Identifying the causes of profit decline for tm lewin</vt:lpstr>
      <vt:lpstr>PESTEL ANALYSIS </vt:lpstr>
      <vt:lpstr>PESTEL ANALYSIS </vt:lpstr>
      <vt:lpstr>PESTEL ANALYSIS </vt:lpstr>
      <vt:lpstr>FISHBONE DIAGRAM</vt:lpstr>
      <vt:lpstr>MAIN CAUSES OF THE PROBLEM</vt:lpstr>
      <vt:lpstr>                              GRID Analysis</vt:lpstr>
      <vt:lpstr>ALTERNATIVE SOLUTIONS</vt:lpstr>
      <vt:lpstr>CHOSEN SOLUTION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Elena Banica Presentation</dc:title>
  <cp:lastModifiedBy>Elena Banica</cp:lastModifiedBy>
  <cp:revision>12</cp:revision>
  <dcterms:created xsi:type="dcterms:W3CDTF">2022-10-21T17:04:23Z</dcterms:created>
  <dcterms:modified xsi:type="dcterms:W3CDTF">2022-10-30T12:30:32Z</dcterms:modified>
</cp:coreProperties>
</file>