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5" r:id="rId4"/>
  </p:sldMasterIdLst>
  <p:sldIdLst>
    <p:sldId id="256" r:id="rId5"/>
    <p:sldId id="257"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00"/>
    <a:srgbClr val="593C07"/>
    <a:srgbClr val="EC74C4"/>
    <a:srgbClr val="5A0C4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43" autoAdjust="0"/>
    <p:restoredTop sz="94660"/>
  </p:normalViewPr>
  <p:slideViewPr>
    <p:cSldViewPr snapToGrid="0">
      <p:cViewPr varScale="1">
        <p:scale>
          <a:sx n="112" d="100"/>
          <a:sy n="112" d="100"/>
        </p:scale>
        <p:origin x="10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oddie" userId="3f1c8e14ef1950b1" providerId="LiveId" clId="{2EC28320-ACC8-4B14-AA90-BE05C3B58EDA}"/>
    <pc:docChg chg="undo custSel addSld modSld">
      <pc:chgData name="naomi oddie" userId="3f1c8e14ef1950b1" providerId="LiveId" clId="{2EC28320-ACC8-4B14-AA90-BE05C3B58EDA}" dt="2020-08-21T19:00:37.012" v="855"/>
      <pc:docMkLst>
        <pc:docMk/>
      </pc:docMkLst>
      <pc:sldChg chg="addSp delSp modSp mod">
        <pc:chgData name="naomi oddie" userId="3f1c8e14ef1950b1" providerId="LiveId" clId="{2EC28320-ACC8-4B14-AA90-BE05C3B58EDA}" dt="2020-08-21T19:00:37.012" v="855"/>
        <pc:sldMkLst>
          <pc:docMk/>
          <pc:sldMk cId="2124683209" sldId="256"/>
        </pc:sldMkLst>
        <pc:spChg chg="add mod">
          <ac:chgData name="naomi oddie" userId="3f1c8e14ef1950b1" providerId="LiveId" clId="{2EC28320-ACC8-4B14-AA90-BE05C3B58EDA}" dt="2020-08-20T18:09:02.829" v="704" actId="20577"/>
          <ac:spMkLst>
            <pc:docMk/>
            <pc:sldMk cId="2124683209" sldId="256"/>
            <ac:spMk id="2" creationId="{5C507314-BB2C-467C-A9D9-3DB1AB32AF00}"/>
          </ac:spMkLst>
        </pc:spChg>
        <pc:spChg chg="add mod">
          <ac:chgData name="naomi oddie" userId="3f1c8e14ef1950b1" providerId="LiveId" clId="{2EC28320-ACC8-4B14-AA90-BE05C3B58EDA}" dt="2020-08-21T18:55:27.304" v="812" actId="1076"/>
          <ac:spMkLst>
            <pc:docMk/>
            <pc:sldMk cId="2124683209" sldId="256"/>
            <ac:spMk id="3" creationId="{9E5EE948-B7A3-40E3-9D05-1E4573F13EDE}"/>
          </ac:spMkLst>
        </pc:spChg>
        <pc:spChg chg="mod">
          <ac:chgData name="naomi oddie" userId="3f1c8e14ef1950b1" providerId="LiveId" clId="{2EC28320-ACC8-4B14-AA90-BE05C3B58EDA}" dt="2020-08-21T18:57:10.020" v="830" actId="14100"/>
          <ac:spMkLst>
            <pc:docMk/>
            <pc:sldMk cId="2124683209" sldId="256"/>
            <ac:spMk id="5" creationId="{E2BCACC8-788E-4A8A-A578-FC1DCB0C2DD2}"/>
          </ac:spMkLst>
        </pc:spChg>
        <pc:spChg chg="mod">
          <ac:chgData name="naomi oddie" userId="3f1c8e14ef1950b1" providerId="LiveId" clId="{2EC28320-ACC8-4B14-AA90-BE05C3B58EDA}" dt="2020-08-21T18:56:37.290" v="827" actId="20577"/>
          <ac:spMkLst>
            <pc:docMk/>
            <pc:sldMk cId="2124683209" sldId="256"/>
            <ac:spMk id="6" creationId="{A38D3918-9113-43E8-8EA4-C4AFE903AD41}"/>
          </ac:spMkLst>
        </pc:spChg>
        <pc:spChg chg="del mod">
          <ac:chgData name="naomi oddie" userId="3f1c8e14ef1950b1" providerId="LiveId" clId="{2EC28320-ACC8-4B14-AA90-BE05C3B58EDA}" dt="2020-08-20T10:56:49.570" v="27"/>
          <ac:spMkLst>
            <pc:docMk/>
            <pc:sldMk cId="2124683209" sldId="256"/>
            <ac:spMk id="7" creationId="{F66A013B-B883-4FC2-B625-7F12196BBFAF}"/>
          </ac:spMkLst>
        </pc:spChg>
        <pc:spChg chg="del mod">
          <ac:chgData name="naomi oddie" userId="3f1c8e14ef1950b1" providerId="LiveId" clId="{2EC28320-ACC8-4B14-AA90-BE05C3B58EDA}" dt="2020-08-20T11:22:42.480" v="211"/>
          <ac:spMkLst>
            <pc:docMk/>
            <pc:sldMk cId="2124683209" sldId="256"/>
            <ac:spMk id="8" creationId="{46574616-1C03-400C-8043-BBCC715F0960}"/>
          </ac:spMkLst>
        </pc:spChg>
        <pc:spChg chg="mod">
          <ac:chgData name="naomi oddie" userId="3f1c8e14ef1950b1" providerId="LiveId" clId="{2EC28320-ACC8-4B14-AA90-BE05C3B58EDA}" dt="2020-08-20T11:47:02.343" v="436" actId="1076"/>
          <ac:spMkLst>
            <pc:docMk/>
            <pc:sldMk cId="2124683209" sldId="256"/>
            <ac:spMk id="9" creationId="{F247E066-0243-4E8D-87E2-EAC130A13859}"/>
          </ac:spMkLst>
        </pc:spChg>
        <pc:spChg chg="del mod">
          <ac:chgData name="naomi oddie" userId="3f1c8e14ef1950b1" providerId="LiveId" clId="{2EC28320-ACC8-4B14-AA90-BE05C3B58EDA}" dt="2020-08-20T11:22:42.481" v="213"/>
          <ac:spMkLst>
            <pc:docMk/>
            <pc:sldMk cId="2124683209" sldId="256"/>
            <ac:spMk id="10" creationId="{C45EAAC1-209B-4E7F-83F0-497368D74AFA}"/>
          </ac:spMkLst>
        </pc:spChg>
        <pc:spChg chg="mod">
          <ac:chgData name="naomi oddie" userId="3f1c8e14ef1950b1" providerId="LiveId" clId="{2EC28320-ACC8-4B14-AA90-BE05C3B58EDA}" dt="2020-08-20T11:42:37.585" v="370" actId="1076"/>
          <ac:spMkLst>
            <pc:docMk/>
            <pc:sldMk cId="2124683209" sldId="256"/>
            <ac:spMk id="11" creationId="{E4742C68-83D4-4B17-AAFE-B791E16B5665}"/>
          </ac:spMkLst>
        </pc:spChg>
        <pc:spChg chg="mod">
          <ac:chgData name="naomi oddie" userId="3f1c8e14ef1950b1" providerId="LiveId" clId="{2EC28320-ACC8-4B14-AA90-BE05C3B58EDA}" dt="2020-08-21T18:54:03.534" v="797" actId="207"/>
          <ac:spMkLst>
            <pc:docMk/>
            <pc:sldMk cId="2124683209" sldId="256"/>
            <ac:spMk id="12" creationId="{68179090-A69B-41A0-BA62-5997003D01BB}"/>
          </ac:spMkLst>
        </pc:spChg>
        <pc:spChg chg="mod">
          <ac:chgData name="naomi oddie" userId="3f1c8e14ef1950b1" providerId="LiveId" clId="{2EC28320-ACC8-4B14-AA90-BE05C3B58EDA}" dt="2020-08-20T11:47:30.864" v="440" actId="255"/>
          <ac:spMkLst>
            <pc:docMk/>
            <pc:sldMk cId="2124683209" sldId="256"/>
            <ac:spMk id="17" creationId="{28E812BF-C5AD-4172-9C7F-820665667B70}"/>
          </ac:spMkLst>
        </pc:spChg>
        <pc:spChg chg="mod">
          <ac:chgData name="naomi oddie" userId="3f1c8e14ef1950b1" providerId="LiveId" clId="{2EC28320-ACC8-4B14-AA90-BE05C3B58EDA}" dt="2020-08-20T11:47:35.955" v="441" actId="255"/>
          <ac:spMkLst>
            <pc:docMk/>
            <pc:sldMk cId="2124683209" sldId="256"/>
            <ac:spMk id="18" creationId="{E9E01A6C-7EEC-41D7-A43D-D240FAA551D9}"/>
          </ac:spMkLst>
        </pc:spChg>
        <pc:spChg chg="del mod">
          <ac:chgData name="naomi oddie" userId="3f1c8e14ef1950b1" providerId="LiveId" clId="{2EC28320-ACC8-4B14-AA90-BE05C3B58EDA}" dt="2020-08-20T11:22:42.479" v="209"/>
          <ac:spMkLst>
            <pc:docMk/>
            <pc:sldMk cId="2124683209" sldId="256"/>
            <ac:spMk id="19" creationId="{E812D0C6-CCC7-413F-A5A2-3EBBA1978C95}"/>
          </ac:spMkLst>
        </pc:spChg>
        <pc:spChg chg="mod">
          <ac:chgData name="naomi oddie" userId="3f1c8e14ef1950b1" providerId="LiveId" clId="{2EC28320-ACC8-4B14-AA90-BE05C3B58EDA}" dt="2020-08-20T11:47:23.144" v="439" actId="255"/>
          <ac:spMkLst>
            <pc:docMk/>
            <pc:sldMk cId="2124683209" sldId="256"/>
            <ac:spMk id="20" creationId="{22FE3D68-E9E7-4B95-B744-F93990AD6A84}"/>
          </ac:spMkLst>
        </pc:spChg>
        <pc:spChg chg="mod">
          <ac:chgData name="naomi oddie" userId="3f1c8e14ef1950b1" providerId="LiveId" clId="{2EC28320-ACC8-4B14-AA90-BE05C3B58EDA}" dt="2020-08-20T11:47:18.209" v="438" actId="255"/>
          <ac:spMkLst>
            <pc:docMk/>
            <pc:sldMk cId="2124683209" sldId="256"/>
            <ac:spMk id="22" creationId="{386C1E15-A562-4712-9D14-EBAFE2EFA10C}"/>
          </ac:spMkLst>
        </pc:spChg>
        <pc:spChg chg="mod">
          <ac:chgData name="naomi oddie" userId="3f1c8e14ef1950b1" providerId="LiveId" clId="{2EC28320-ACC8-4B14-AA90-BE05C3B58EDA}" dt="2020-08-20T11:45:11.994" v="429" actId="1076"/>
          <ac:spMkLst>
            <pc:docMk/>
            <pc:sldMk cId="2124683209" sldId="256"/>
            <ac:spMk id="23" creationId="{44C395FB-FCF5-468C-B29F-654CFE4E8DCC}"/>
          </ac:spMkLst>
        </pc:spChg>
        <pc:spChg chg="mod">
          <ac:chgData name="naomi oddie" userId="3f1c8e14ef1950b1" providerId="LiveId" clId="{2EC28320-ACC8-4B14-AA90-BE05C3B58EDA}" dt="2020-08-20T11:46:57.411" v="435" actId="1076"/>
          <ac:spMkLst>
            <pc:docMk/>
            <pc:sldMk cId="2124683209" sldId="256"/>
            <ac:spMk id="24" creationId="{ED80F94C-6A41-45C9-B003-97CC3EB0327E}"/>
          </ac:spMkLst>
        </pc:spChg>
        <pc:spChg chg="mod">
          <ac:chgData name="naomi oddie" userId="3f1c8e14ef1950b1" providerId="LiveId" clId="{2EC28320-ACC8-4B14-AA90-BE05C3B58EDA}" dt="2020-08-21T19:00:37.012" v="855"/>
          <ac:spMkLst>
            <pc:docMk/>
            <pc:sldMk cId="2124683209" sldId="256"/>
            <ac:spMk id="25" creationId="{46493858-B82A-4B6F-A0B9-3DF56363894B}"/>
          </ac:spMkLst>
        </pc:spChg>
        <pc:spChg chg="mod">
          <ac:chgData name="naomi oddie" userId="3f1c8e14ef1950b1" providerId="LiveId" clId="{2EC28320-ACC8-4B14-AA90-BE05C3B58EDA}" dt="2020-08-21T18:56:27.176" v="818" actId="1076"/>
          <ac:spMkLst>
            <pc:docMk/>
            <pc:sldMk cId="2124683209" sldId="256"/>
            <ac:spMk id="28" creationId="{1BBE2FAB-11B8-4BA4-AEB5-2EE5558D412A}"/>
          </ac:spMkLst>
        </pc:spChg>
        <pc:spChg chg="add mod">
          <ac:chgData name="naomi oddie" userId="3f1c8e14ef1950b1" providerId="LiveId" clId="{2EC28320-ACC8-4B14-AA90-BE05C3B58EDA}" dt="2020-08-20T12:15:15.511" v="689" actId="1076"/>
          <ac:spMkLst>
            <pc:docMk/>
            <pc:sldMk cId="2124683209" sldId="256"/>
            <ac:spMk id="29" creationId="{BC2E057F-E7E6-48EC-A45A-E8743AA630E0}"/>
          </ac:spMkLst>
        </pc:spChg>
        <pc:spChg chg="add mod">
          <ac:chgData name="naomi oddie" userId="3f1c8e14ef1950b1" providerId="LiveId" clId="{2EC28320-ACC8-4B14-AA90-BE05C3B58EDA}" dt="2020-08-21T18:53:18.317" v="795" actId="1076"/>
          <ac:spMkLst>
            <pc:docMk/>
            <pc:sldMk cId="2124683209" sldId="256"/>
            <ac:spMk id="30" creationId="{5DF150B7-32F1-4345-A1C5-77C5858CA87C}"/>
          </ac:spMkLst>
        </pc:spChg>
        <pc:picChg chg="add mod">
          <ac:chgData name="naomi oddie" userId="3f1c8e14ef1950b1" providerId="LiveId" clId="{2EC28320-ACC8-4B14-AA90-BE05C3B58EDA}" dt="2020-08-21T18:59:55.423" v="853" actId="1076"/>
          <ac:picMkLst>
            <pc:docMk/>
            <pc:sldMk cId="2124683209" sldId="256"/>
            <ac:picMk id="7" creationId="{36239D13-B65F-4D67-A3BC-60CC220F5F3F}"/>
          </ac:picMkLst>
        </pc:picChg>
        <pc:picChg chg="add mod">
          <ac:chgData name="naomi oddie" userId="3f1c8e14ef1950b1" providerId="LiveId" clId="{2EC28320-ACC8-4B14-AA90-BE05C3B58EDA}" dt="2020-08-20T11:45:04.003" v="428" actId="1076"/>
          <ac:picMkLst>
            <pc:docMk/>
            <pc:sldMk cId="2124683209" sldId="256"/>
            <ac:picMk id="13" creationId="{56A7E0FD-3EF7-4C7B-993E-C52A3EF17291}"/>
          </ac:picMkLst>
        </pc:picChg>
        <pc:picChg chg="add mod">
          <ac:chgData name="naomi oddie" userId="3f1c8e14ef1950b1" providerId="LiveId" clId="{2EC28320-ACC8-4B14-AA90-BE05C3B58EDA}" dt="2020-08-21T18:58:46.681" v="836" actId="1076"/>
          <ac:picMkLst>
            <pc:docMk/>
            <pc:sldMk cId="2124683209" sldId="256"/>
            <ac:picMk id="14" creationId="{17615417-3187-457F-A396-E770F82E84B1}"/>
          </ac:picMkLst>
        </pc:picChg>
        <pc:picChg chg="add mod">
          <ac:chgData name="naomi oddie" userId="3f1c8e14ef1950b1" providerId="LiveId" clId="{2EC28320-ACC8-4B14-AA90-BE05C3B58EDA}" dt="2020-08-21T18:53:24.204" v="796" actId="1076"/>
          <ac:picMkLst>
            <pc:docMk/>
            <pc:sldMk cId="2124683209" sldId="256"/>
            <ac:picMk id="15" creationId="{6A4F070A-2148-49E3-89E3-AB9042EF6E07}"/>
          </ac:picMkLst>
        </pc:picChg>
        <pc:picChg chg="mod">
          <ac:chgData name="naomi oddie" userId="3f1c8e14ef1950b1" providerId="LiveId" clId="{2EC28320-ACC8-4B14-AA90-BE05C3B58EDA}" dt="2020-08-21T18:56:14.087" v="816" actId="1076"/>
          <ac:picMkLst>
            <pc:docMk/>
            <pc:sldMk cId="2124683209" sldId="256"/>
            <ac:picMk id="27" creationId="{66D9C0F3-23CB-40F1-935A-3674FC434051}"/>
          </ac:picMkLst>
        </pc:picChg>
      </pc:sldChg>
      <pc:sldChg chg="addSp delSp modSp new mod">
        <pc:chgData name="naomi oddie" userId="3f1c8e14ef1950b1" providerId="LiveId" clId="{2EC28320-ACC8-4B14-AA90-BE05C3B58EDA}" dt="2020-08-20T18:13:11.741" v="711" actId="1076"/>
        <pc:sldMkLst>
          <pc:docMk/>
          <pc:sldMk cId="3345568145" sldId="257"/>
        </pc:sldMkLst>
        <pc:spChg chg="del">
          <ac:chgData name="naomi oddie" userId="3f1c8e14ef1950b1" providerId="LiveId" clId="{2EC28320-ACC8-4B14-AA90-BE05C3B58EDA}" dt="2020-08-20T18:12:29.618" v="708" actId="21"/>
          <ac:spMkLst>
            <pc:docMk/>
            <pc:sldMk cId="3345568145" sldId="257"/>
            <ac:spMk id="2" creationId="{8BE6158B-3993-4804-A2AD-0692B3A5F2DC}"/>
          </ac:spMkLst>
        </pc:spChg>
        <pc:spChg chg="del">
          <ac:chgData name="naomi oddie" userId="3f1c8e14ef1950b1" providerId="LiveId" clId="{2EC28320-ACC8-4B14-AA90-BE05C3B58EDA}" dt="2020-08-20T18:12:27.042" v="707" actId="21"/>
          <ac:spMkLst>
            <pc:docMk/>
            <pc:sldMk cId="3345568145" sldId="257"/>
            <ac:spMk id="3" creationId="{C9B3ACB5-9613-4B53-AED2-685C3FDF80E0}"/>
          </ac:spMkLst>
        </pc:spChg>
        <pc:spChg chg="add mod">
          <ac:chgData name="naomi oddie" userId="3f1c8e14ef1950b1" providerId="LiveId" clId="{2EC28320-ACC8-4B14-AA90-BE05C3B58EDA}" dt="2020-08-20T18:12:36.694" v="709" actId="1076"/>
          <ac:spMkLst>
            <pc:docMk/>
            <pc:sldMk cId="3345568145" sldId="257"/>
            <ac:spMk id="5" creationId="{DE433B8D-8FD2-4188-8E26-7B87E498396A}"/>
          </ac:spMkLst>
        </pc:spChg>
        <pc:spChg chg="add mod">
          <ac:chgData name="naomi oddie" userId="3f1c8e14ef1950b1" providerId="LiveId" clId="{2EC28320-ACC8-4B14-AA90-BE05C3B58EDA}" dt="2020-08-20T18:13:11.741" v="711" actId="1076"/>
          <ac:spMkLst>
            <pc:docMk/>
            <pc:sldMk cId="3345568145" sldId="257"/>
            <ac:spMk id="7" creationId="{5996CBC1-5277-48ED-B397-9ED8EE698FA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54F1C82-E853-483D-8D22-BFD7E6F77EDB}" type="datetimeFigureOut">
              <a:rPr lang="en-GB" smtClean="0"/>
              <a:t>24/08/2020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4507D52-DE63-4048-A1A7-56D875554544}" type="slidenum">
              <a:rPr lang="en-GB" smtClean="0"/>
              <a:t>‹#›</a:t>
            </a:fld>
            <a:endParaRPr lang="en-GB"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431325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4F1C82-E853-483D-8D22-BFD7E6F77EDB}" type="datetimeFigureOut">
              <a:rPr lang="en-GB" smtClean="0"/>
              <a:t>24/08/2020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4507D52-DE63-4048-A1A7-56D875554544}" type="slidenum">
              <a:rPr lang="en-GB" smtClean="0"/>
              <a:t>‹#›</a:t>
            </a:fld>
            <a:endParaRPr lang="en-GB" dirty="0"/>
          </a:p>
        </p:txBody>
      </p:sp>
    </p:spTree>
    <p:extLst>
      <p:ext uri="{BB962C8B-B14F-4D97-AF65-F5344CB8AC3E}">
        <p14:creationId xmlns:p14="http://schemas.microsoft.com/office/powerpoint/2010/main" val="3947866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4F1C82-E853-483D-8D22-BFD7E6F77EDB}" type="datetimeFigureOut">
              <a:rPr lang="en-GB" smtClean="0"/>
              <a:t>24/08/2020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4507D52-DE63-4048-A1A7-56D875554544}" type="slidenum">
              <a:rPr lang="en-GB" smtClean="0"/>
              <a:t>‹#›</a:t>
            </a:fld>
            <a:endParaRPr lang="en-GB" dirty="0"/>
          </a:p>
        </p:txBody>
      </p:sp>
    </p:spTree>
    <p:extLst>
      <p:ext uri="{BB962C8B-B14F-4D97-AF65-F5344CB8AC3E}">
        <p14:creationId xmlns:p14="http://schemas.microsoft.com/office/powerpoint/2010/main" val="4059751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F1C82-E853-483D-8D22-BFD7E6F77EDB}" type="datetimeFigureOut">
              <a:rPr lang="en-GB" smtClean="0"/>
              <a:t>24/08/2020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4507D52-DE63-4048-A1A7-56D875554544}" type="slidenum">
              <a:rPr lang="en-GB" smtClean="0"/>
              <a:t>‹#›</a:t>
            </a:fld>
            <a:endParaRPr lang="en-GB" dirty="0"/>
          </a:p>
        </p:txBody>
      </p:sp>
    </p:spTree>
    <p:extLst>
      <p:ext uri="{BB962C8B-B14F-4D97-AF65-F5344CB8AC3E}">
        <p14:creationId xmlns:p14="http://schemas.microsoft.com/office/powerpoint/2010/main" val="11343928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54F1C82-E853-483D-8D22-BFD7E6F77EDB}" type="datetimeFigureOut">
              <a:rPr lang="en-GB" smtClean="0"/>
              <a:t>24/08/2020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4507D52-DE63-4048-A1A7-56D875554544}" type="slidenum">
              <a:rPr lang="en-GB" smtClean="0"/>
              <a:t>‹#›</a:t>
            </a:fld>
            <a:endParaRPr lang="en-GB" dirty="0"/>
          </a:p>
        </p:txBody>
      </p:sp>
    </p:spTree>
    <p:extLst>
      <p:ext uri="{BB962C8B-B14F-4D97-AF65-F5344CB8AC3E}">
        <p14:creationId xmlns:p14="http://schemas.microsoft.com/office/powerpoint/2010/main" val="359474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54F1C82-E853-483D-8D22-BFD7E6F77EDB}" type="datetimeFigureOut">
              <a:rPr lang="en-GB" smtClean="0"/>
              <a:t>24/08/2020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4507D52-DE63-4048-A1A7-56D875554544}" type="slidenum">
              <a:rPr lang="en-GB" smtClean="0"/>
              <a:t>‹#›</a:t>
            </a:fld>
            <a:endParaRPr lang="en-GB" dirty="0"/>
          </a:p>
        </p:txBody>
      </p:sp>
    </p:spTree>
    <p:extLst>
      <p:ext uri="{BB962C8B-B14F-4D97-AF65-F5344CB8AC3E}">
        <p14:creationId xmlns:p14="http://schemas.microsoft.com/office/powerpoint/2010/main" val="2318518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4F1C82-E853-483D-8D22-BFD7E6F77EDB}" type="datetimeFigureOut">
              <a:rPr lang="en-GB" smtClean="0"/>
              <a:t>24/08/2020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A4507D52-DE63-4048-A1A7-56D875554544}" type="slidenum">
              <a:rPr lang="en-GB" smtClean="0"/>
              <a:t>‹#›</a:t>
            </a:fld>
            <a:endParaRPr lang="en-GB" dirty="0"/>
          </a:p>
        </p:txBody>
      </p:sp>
    </p:spTree>
    <p:extLst>
      <p:ext uri="{BB962C8B-B14F-4D97-AF65-F5344CB8AC3E}">
        <p14:creationId xmlns:p14="http://schemas.microsoft.com/office/powerpoint/2010/main" val="37439380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54F1C82-E853-483D-8D22-BFD7E6F77EDB}" type="datetimeFigureOut">
              <a:rPr lang="en-GB" smtClean="0"/>
              <a:t>24/08/2020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4507D52-DE63-4048-A1A7-56D875554544}" type="slidenum">
              <a:rPr lang="en-GB" smtClean="0"/>
              <a:t>‹#›</a:t>
            </a:fld>
            <a:endParaRPr lang="en-GB" dirty="0"/>
          </a:p>
        </p:txBody>
      </p:sp>
    </p:spTree>
    <p:extLst>
      <p:ext uri="{BB962C8B-B14F-4D97-AF65-F5344CB8AC3E}">
        <p14:creationId xmlns:p14="http://schemas.microsoft.com/office/powerpoint/2010/main" val="2674569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54F1C82-E853-483D-8D22-BFD7E6F77EDB}" type="datetimeFigureOut">
              <a:rPr lang="en-GB" smtClean="0"/>
              <a:t>24/08/2020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4507D52-DE63-4048-A1A7-56D875554544}" type="slidenum">
              <a:rPr lang="en-GB" smtClean="0"/>
              <a:t>‹#›</a:t>
            </a:fld>
            <a:endParaRPr lang="en-GB" dirty="0"/>
          </a:p>
        </p:txBody>
      </p:sp>
    </p:spTree>
    <p:extLst>
      <p:ext uri="{BB962C8B-B14F-4D97-AF65-F5344CB8AC3E}">
        <p14:creationId xmlns:p14="http://schemas.microsoft.com/office/powerpoint/2010/main" val="18808486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E54F1C82-E853-483D-8D22-BFD7E6F77EDB}" type="datetimeFigureOut">
              <a:rPr lang="en-GB" smtClean="0"/>
              <a:t>24/08/2020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4507D52-DE63-4048-A1A7-56D875554544}" type="slidenum">
              <a:rPr lang="en-GB" smtClean="0"/>
              <a:t>‹#›</a:t>
            </a:fld>
            <a:endParaRPr lang="en-GB" dirty="0"/>
          </a:p>
        </p:txBody>
      </p:sp>
    </p:spTree>
    <p:extLst>
      <p:ext uri="{BB962C8B-B14F-4D97-AF65-F5344CB8AC3E}">
        <p14:creationId xmlns:p14="http://schemas.microsoft.com/office/powerpoint/2010/main" val="3083249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4F1C82-E853-483D-8D22-BFD7E6F77EDB}" type="datetimeFigureOut">
              <a:rPr lang="en-GB" smtClean="0"/>
              <a:t>24/08/2020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4507D52-DE63-4048-A1A7-56D875554544}" type="slidenum">
              <a:rPr lang="en-GB" smtClean="0"/>
              <a:t>‹#›</a:t>
            </a:fld>
            <a:endParaRPr lang="en-GB" dirty="0"/>
          </a:p>
        </p:txBody>
      </p:sp>
    </p:spTree>
    <p:extLst>
      <p:ext uri="{BB962C8B-B14F-4D97-AF65-F5344CB8AC3E}">
        <p14:creationId xmlns:p14="http://schemas.microsoft.com/office/powerpoint/2010/main" val="25389566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4F1C82-E853-483D-8D22-BFD7E6F77EDB}" type="datetimeFigureOut">
              <a:rPr lang="en-GB" smtClean="0"/>
              <a:t>24/08/2020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4507D52-DE63-4048-A1A7-56D875554544}" type="slidenum">
              <a:rPr lang="en-GB" smtClean="0"/>
              <a:t>‹#›</a:t>
            </a:fld>
            <a:endParaRPr lang="en-GB"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7167298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4F1C82-E853-483D-8D22-BFD7E6F77EDB}" type="datetimeFigureOut">
              <a:rPr lang="en-GB" smtClean="0"/>
              <a:t>24/08/2020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4507D52-DE63-4048-A1A7-56D875554544}" type="slidenum">
              <a:rPr lang="en-GB" smtClean="0"/>
              <a:t>‹#›</a:t>
            </a:fld>
            <a:endParaRPr lang="en-GB" dirty="0"/>
          </a:p>
        </p:txBody>
      </p:sp>
    </p:spTree>
    <p:extLst>
      <p:ext uri="{BB962C8B-B14F-4D97-AF65-F5344CB8AC3E}">
        <p14:creationId xmlns:p14="http://schemas.microsoft.com/office/powerpoint/2010/main" val="39074581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4F1C82-E853-483D-8D22-BFD7E6F77EDB}" type="datetimeFigureOut">
              <a:rPr lang="en-GB" smtClean="0"/>
              <a:t>24/08/2020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4507D52-DE63-4048-A1A7-56D875554544}" type="slidenum">
              <a:rPr lang="en-GB" smtClean="0"/>
              <a:t>‹#›</a:t>
            </a:fld>
            <a:endParaRPr lang="en-GB"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3575842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54F1C82-E853-483D-8D22-BFD7E6F77EDB}" type="datetimeFigureOut">
              <a:rPr lang="en-GB" smtClean="0"/>
              <a:t>24/08/2020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4507D52-DE63-4048-A1A7-56D875554544}" type="slidenum">
              <a:rPr lang="en-GB" smtClean="0"/>
              <a:t>‹#›</a:t>
            </a:fld>
            <a:endParaRPr lang="en-GB" dirty="0"/>
          </a:p>
        </p:txBody>
      </p:sp>
    </p:spTree>
    <p:extLst>
      <p:ext uri="{BB962C8B-B14F-4D97-AF65-F5344CB8AC3E}">
        <p14:creationId xmlns:p14="http://schemas.microsoft.com/office/powerpoint/2010/main" val="37835629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4F1C82-E853-483D-8D22-BFD7E6F77EDB}" type="datetimeFigureOut">
              <a:rPr lang="en-GB" smtClean="0"/>
              <a:t>24/08/2020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4507D52-DE63-4048-A1A7-56D875554544}" type="slidenum">
              <a:rPr lang="en-GB" smtClean="0"/>
              <a:t>‹#›</a:t>
            </a:fld>
            <a:endParaRPr lang="en-GB" dirty="0"/>
          </a:p>
        </p:txBody>
      </p:sp>
    </p:spTree>
    <p:extLst>
      <p:ext uri="{BB962C8B-B14F-4D97-AF65-F5344CB8AC3E}">
        <p14:creationId xmlns:p14="http://schemas.microsoft.com/office/powerpoint/2010/main" val="10986987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54F1C82-E853-483D-8D22-BFD7E6F77EDB}" type="datetimeFigureOut">
              <a:rPr lang="en-GB" smtClean="0"/>
              <a:t>24/08/2020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4507D52-DE63-4048-A1A7-56D875554544}" type="slidenum">
              <a:rPr lang="en-GB" smtClean="0"/>
              <a:t>‹#›</a:t>
            </a:fld>
            <a:endParaRPr lang="en-GB" dirty="0"/>
          </a:p>
        </p:txBody>
      </p:sp>
    </p:spTree>
    <p:extLst>
      <p:ext uri="{BB962C8B-B14F-4D97-AF65-F5344CB8AC3E}">
        <p14:creationId xmlns:p14="http://schemas.microsoft.com/office/powerpoint/2010/main" val="11042493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E54F1C82-E853-483D-8D22-BFD7E6F77EDB}" type="datetimeFigureOut">
              <a:rPr lang="en-GB" smtClean="0"/>
              <a:t>24/08/2020</a:t>
            </a:fld>
            <a:endParaRPr lang="en-GB"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A4507D52-DE63-4048-A1A7-56D875554544}" type="slidenum">
              <a:rPr lang="en-GB" smtClean="0"/>
              <a:t>‹#›</a:t>
            </a:fld>
            <a:endParaRPr lang="en-GB" dirty="0"/>
          </a:p>
        </p:txBody>
      </p:sp>
    </p:spTree>
    <p:extLst>
      <p:ext uri="{BB962C8B-B14F-4D97-AF65-F5344CB8AC3E}">
        <p14:creationId xmlns:p14="http://schemas.microsoft.com/office/powerpoint/2010/main" val="3473017783"/>
      </p:ext>
    </p:extLst>
  </p:cSld>
  <p:clrMap bg1="dk1" tx1="lt1" bg2="dk2" tx2="lt2" accent1="accent1" accent2="accent2" accent3="accent3" accent4="accent4" accent5="accent5" accent6="accent6" hlink="hlink" folHlink="folHlink"/>
  <p:sldLayoutIdLst>
    <p:sldLayoutId id="2147483846" r:id="rId1"/>
    <p:sldLayoutId id="2147483847" r:id="rId2"/>
    <p:sldLayoutId id="2147483848" r:id="rId3"/>
    <p:sldLayoutId id="2147483849" r:id="rId4"/>
    <p:sldLayoutId id="2147483850" r:id="rId5"/>
    <p:sldLayoutId id="2147483851" r:id="rId6"/>
    <p:sldLayoutId id="2147483852" r:id="rId7"/>
    <p:sldLayoutId id="2147483853" r:id="rId8"/>
    <p:sldLayoutId id="2147483854" r:id="rId9"/>
    <p:sldLayoutId id="2147483855" r:id="rId10"/>
    <p:sldLayoutId id="2147483856" r:id="rId11"/>
    <p:sldLayoutId id="2147483857" r:id="rId12"/>
    <p:sldLayoutId id="2147483858" r:id="rId13"/>
    <p:sldLayoutId id="2147483859" r:id="rId14"/>
    <p:sldLayoutId id="2147483860" r:id="rId15"/>
    <p:sldLayoutId id="2147483861" r:id="rId16"/>
    <p:sldLayoutId id="2147483862"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8" Type="http://schemas.openxmlformats.org/officeDocument/2006/relationships/hyperlink" Target="https://weneedfun.com/22-famous-nelson-mandela-quotes/" TargetMode="External"/><Relationship Id="rId13" Type="http://schemas.openxmlformats.org/officeDocument/2006/relationships/hyperlink" Target="https://dera.ioe.ac.uk/30847/1/171213-evaluation-pupil-deprivation-grant-final-en.pdf" TargetMode="External"/><Relationship Id="rId3" Type="http://schemas.openxmlformats.org/officeDocument/2006/relationships/hyperlink" Target="http://www.poverty.org.uk/educational-attainment-at-age-16/" TargetMode="External"/><Relationship Id="rId7" Type="http://schemas.openxmlformats.org/officeDocument/2006/relationships/hyperlink" Target="https://www.azquotes.com/author/1717-Pierre_Bourdieu" TargetMode="External"/><Relationship Id="rId12" Type="http://schemas.openxmlformats.org/officeDocument/2006/relationships/hyperlink" Target="https://news.gov.scot/news/pupil-equity-funding-1" TargetMode="External"/><Relationship Id="rId2" Type="http://schemas.openxmlformats.org/officeDocument/2006/relationships/hyperlink" Target="https://curriculumforwales.gov.wales/2017/09/26/education-in-wales-our-national-mission/" TargetMode="External"/><Relationship Id="rId1" Type="http://schemas.openxmlformats.org/officeDocument/2006/relationships/slideLayout" Target="../slideLayouts/slideLayout2.xml"/><Relationship Id="rId6" Type="http://schemas.openxmlformats.org/officeDocument/2006/relationships/hyperlink" Target="https://www.timvandevall.com/downloads/maslows-hierarchy-of-needs-printable-poster/" TargetMode="External"/><Relationship Id="rId11" Type="http://schemas.openxmlformats.org/officeDocument/2006/relationships/hyperlink" Target="https://www.jrf.org.uk/report/experiences-poverty-and-educational-disadvantage" TargetMode="External"/><Relationship Id="rId5" Type="http://schemas.openxmlformats.org/officeDocument/2006/relationships/hyperlink" Target="https://www.slideserve.com/aman/inequality-poverty-social-exclusion-and-policy" TargetMode="External"/><Relationship Id="rId10" Type="http://schemas.openxmlformats.org/officeDocument/2006/relationships/hyperlink" Target="https://gov.wales/sites/default/files/publications/2018-03/pupil-deprivation-grant-essential-guidance.pdf" TargetMode="External"/><Relationship Id="rId4" Type="http://schemas.openxmlformats.org/officeDocument/2006/relationships/hyperlink" Target="https://lilliangrans.wordpress.com/2011/10/11/bronfenbrenner%E2%80%99s-ecological-systems-theory/" TargetMode="External"/><Relationship Id="rId9" Type="http://schemas.openxmlformats.org/officeDocument/2006/relationships/hyperlink" Target="https://schoolsweek.co.uk/investigation-schools-face-postcode-lottery-in-free-school-meals-take-up/" TargetMode="External"/><Relationship Id="rId14" Type="http://schemas.openxmlformats.org/officeDocument/2006/relationships/hyperlink" Target="https://seneddhome.com/2018/06/pupil-deprivation-grant-hitting-the-targ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 name="Oval 57">
            <a:extLst>
              <a:ext uri="{FF2B5EF4-FFF2-40B4-BE49-F238E27FC236}">
                <a16:creationId xmlns:a16="http://schemas.microsoft.com/office/drawing/2014/main" id="{A30D9A85-459C-4E98-8FC9-5F125C8F0F99}"/>
              </a:ext>
            </a:extLst>
          </p:cNvPr>
          <p:cNvSpPr/>
          <p:nvPr/>
        </p:nvSpPr>
        <p:spPr>
          <a:xfrm>
            <a:off x="9390746" y="1859175"/>
            <a:ext cx="2810806" cy="2636287"/>
          </a:xfrm>
          <a:prstGeom prst="ellipse">
            <a:avLst/>
          </a:prstGeom>
          <a:solidFill>
            <a:srgbClr val="EC74C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dirty="0"/>
              <a:t> </a:t>
            </a:r>
          </a:p>
        </p:txBody>
      </p:sp>
      <p:sp>
        <p:nvSpPr>
          <p:cNvPr id="71" name="Rectangle: Diagonal Corners Rounded 70">
            <a:extLst>
              <a:ext uri="{FF2B5EF4-FFF2-40B4-BE49-F238E27FC236}">
                <a16:creationId xmlns:a16="http://schemas.microsoft.com/office/drawing/2014/main" id="{947F4693-0351-462D-A80A-65DA40460B83}"/>
              </a:ext>
            </a:extLst>
          </p:cNvPr>
          <p:cNvSpPr/>
          <p:nvPr/>
        </p:nvSpPr>
        <p:spPr>
          <a:xfrm>
            <a:off x="8093138" y="4270567"/>
            <a:ext cx="4081296" cy="2587433"/>
          </a:xfrm>
          <a:prstGeom prst="round2Diag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5" name="Flowchart: Preparation 64">
            <a:extLst>
              <a:ext uri="{FF2B5EF4-FFF2-40B4-BE49-F238E27FC236}">
                <a16:creationId xmlns:a16="http://schemas.microsoft.com/office/drawing/2014/main" id="{FE0C9C9E-FAD6-4531-8666-02BBFBDB862D}"/>
              </a:ext>
            </a:extLst>
          </p:cNvPr>
          <p:cNvSpPr/>
          <p:nvPr/>
        </p:nvSpPr>
        <p:spPr>
          <a:xfrm>
            <a:off x="4770789" y="5051735"/>
            <a:ext cx="3339170" cy="1767726"/>
          </a:xfrm>
          <a:prstGeom prst="flowChartPreparati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Top Corners One Rounded and One Snipped 54">
            <a:extLst>
              <a:ext uri="{FF2B5EF4-FFF2-40B4-BE49-F238E27FC236}">
                <a16:creationId xmlns:a16="http://schemas.microsoft.com/office/drawing/2014/main" id="{552E8921-CE33-4D2E-8A89-FC1876BEA355}"/>
              </a:ext>
            </a:extLst>
          </p:cNvPr>
          <p:cNvSpPr/>
          <p:nvPr/>
        </p:nvSpPr>
        <p:spPr>
          <a:xfrm>
            <a:off x="9752231" y="59929"/>
            <a:ext cx="2439024" cy="1922695"/>
          </a:xfrm>
          <a:prstGeom prst="snip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Rectangle: Rounded Corners 32">
            <a:extLst>
              <a:ext uri="{FF2B5EF4-FFF2-40B4-BE49-F238E27FC236}">
                <a16:creationId xmlns:a16="http://schemas.microsoft.com/office/drawing/2014/main" id="{FA8BA15D-2F81-43B7-A2C3-AC9925CA2791}"/>
              </a:ext>
            </a:extLst>
          </p:cNvPr>
          <p:cNvSpPr/>
          <p:nvPr/>
        </p:nvSpPr>
        <p:spPr>
          <a:xfrm>
            <a:off x="2100348" y="34025"/>
            <a:ext cx="4989193" cy="3308895"/>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a:p>
        </p:txBody>
      </p:sp>
      <p:pic>
        <p:nvPicPr>
          <p:cNvPr id="47" name="Picture 46">
            <a:extLst>
              <a:ext uri="{FF2B5EF4-FFF2-40B4-BE49-F238E27FC236}">
                <a16:creationId xmlns:a16="http://schemas.microsoft.com/office/drawing/2014/main" id="{62A1EE34-B389-41EF-917A-078BCD6759AC}"/>
              </a:ext>
            </a:extLst>
          </p:cNvPr>
          <p:cNvPicPr>
            <a:picLocks noChangeAspect="1"/>
          </p:cNvPicPr>
          <p:nvPr/>
        </p:nvPicPr>
        <p:blipFill>
          <a:blip r:embed="rId2"/>
          <a:stretch>
            <a:fillRect/>
          </a:stretch>
        </p:blipFill>
        <p:spPr>
          <a:xfrm>
            <a:off x="2412213" y="1742840"/>
            <a:ext cx="2195070" cy="1521655"/>
          </a:xfrm>
          <a:prstGeom prst="rect">
            <a:avLst/>
          </a:prstGeom>
        </p:spPr>
      </p:pic>
      <p:sp>
        <p:nvSpPr>
          <p:cNvPr id="37" name="Rectangle 36">
            <a:extLst>
              <a:ext uri="{FF2B5EF4-FFF2-40B4-BE49-F238E27FC236}">
                <a16:creationId xmlns:a16="http://schemas.microsoft.com/office/drawing/2014/main" id="{FD234C45-D9D5-41E5-A729-DC662F7EAA64}"/>
              </a:ext>
            </a:extLst>
          </p:cNvPr>
          <p:cNvSpPr/>
          <p:nvPr/>
        </p:nvSpPr>
        <p:spPr>
          <a:xfrm>
            <a:off x="7174939" y="38539"/>
            <a:ext cx="2466196" cy="1869159"/>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ectangle: Rounded Corners 35">
            <a:extLst>
              <a:ext uri="{FF2B5EF4-FFF2-40B4-BE49-F238E27FC236}">
                <a16:creationId xmlns:a16="http://schemas.microsoft.com/office/drawing/2014/main" id="{7EAB16A8-3D79-47F6-93E0-E246827F8275}"/>
              </a:ext>
            </a:extLst>
          </p:cNvPr>
          <p:cNvSpPr/>
          <p:nvPr/>
        </p:nvSpPr>
        <p:spPr>
          <a:xfrm>
            <a:off x="2391084" y="3359859"/>
            <a:ext cx="1731757" cy="1934459"/>
          </a:xfrm>
          <a:prstGeom prst="round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518F581B-35CC-43E8-95D2-F1622E368C26}"/>
              </a:ext>
            </a:extLst>
          </p:cNvPr>
          <p:cNvSpPr/>
          <p:nvPr/>
        </p:nvSpPr>
        <p:spPr>
          <a:xfrm>
            <a:off x="33094" y="1609500"/>
            <a:ext cx="2214419" cy="266905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A38D3918-9113-43E8-8EA4-C4AFE903AD41}"/>
              </a:ext>
            </a:extLst>
          </p:cNvPr>
          <p:cNvSpPr txBox="1"/>
          <p:nvPr/>
        </p:nvSpPr>
        <p:spPr>
          <a:xfrm>
            <a:off x="76682" y="1614977"/>
            <a:ext cx="2214419" cy="2585323"/>
          </a:xfrm>
          <a:prstGeom prst="rect">
            <a:avLst/>
          </a:prstGeom>
          <a:noFill/>
        </p:spPr>
        <p:txBody>
          <a:bodyPr wrap="square" rtlCol="0">
            <a:spAutoFit/>
          </a:bodyPr>
          <a:lstStyle/>
          <a:p>
            <a:r>
              <a:rPr lang="en-GB" sz="800" dirty="0">
                <a:latin typeface="New times roman"/>
              </a:rPr>
              <a:t>According to </a:t>
            </a:r>
            <a:r>
              <a:rPr lang="en-GB" sz="800" dirty="0" err="1">
                <a:latin typeface="New times roman"/>
              </a:rPr>
              <a:t>Gov.Wales</a:t>
            </a:r>
            <a:r>
              <a:rPr lang="en-GB" sz="800" dirty="0">
                <a:latin typeface="New times roman"/>
              </a:rPr>
              <a:t> (2015) PDG was introduced in 2012-13 by the Welsh Government as one of its “flagship education policies” the aim of which is to tackle the impact of deprivation and disadvantage on outcomes in education. Schools will receive a certain amount in additional funding for every pupil who’s eligible to receive free school meals which is then used for a variety of programmes and staff funding to support these programmes in school.</a:t>
            </a:r>
          </a:p>
          <a:p>
            <a:r>
              <a:rPr lang="en-GB" sz="800" dirty="0">
                <a:latin typeface="New times roman"/>
              </a:rPr>
              <a:t> The PDG has an Annual budget of £94 million and accounts for 6% of the Welsh Governments Education Revenue budget.</a:t>
            </a:r>
          </a:p>
          <a:p>
            <a:endParaRPr lang="en-GB" sz="800" dirty="0">
              <a:latin typeface="New times roman"/>
            </a:endParaRPr>
          </a:p>
          <a:p>
            <a:r>
              <a:rPr lang="en-GB" sz="800" dirty="0">
                <a:latin typeface="New times roman"/>
              </a:rPr>
              <a:t> Kirsty Williams  (2017) the cabinet secretary for education in wales changed the name of the PDG from Pupil deprivation grant to pupil development grant  to improve the overall view towards the grant and low income parents using it giving it a more positive look</a:t>
            </a:r>
            <a:r>
              <a:rPr lang="en-GB" sz="1000" dirty="0">
                <a:latin typeface="New times roman"/>
              </a:rPr>
              <a:t>.</a:t>
            </a:r>
          </a:p>
        </p:txBody>
      </p:sp>
      <p:sp>
        <p:nvSpPr>
          <p:cNvPr id="9" name="TextBox 8">
            <a:extLst>
              <a:ext uri="{FF2B5EF4-FFF2-40B4-BE49-F238E27FC236}">
                <a16:creationId xmlns:a16="http://schemas.microsoft.com/office/drawing/2014/main" id="{F247E066-0243-4E8D-87E2-EAC130A13859}"/>
              </a:ext>
            </a:extLst>
          </p:cNvPr>
          <p:cNvSpPr txBox="1"/>
          <p:nvPr/>
        </p:nvSpPr>
        <p:spPr>
          <a:xfrm>
            <a:off x="9800917" y="4786316"/>
            <a:ext cx="2559658" cy="553998"/>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accent4">
                    <a:lumMod val="60000"/>
                    <a:lumOff val="40000"/>
                  </a:schemeClr>
                </a:solidFill>
                <a:latin typeface="New times roman"/>
              </a:rPr>
              <a:t>Estyn reports – around two thirds of schools use their PDG allocations effectively.</a:t>
            </a:r>
          </a:p>
        </p:txBody>
      </p:sp>
      <p:sp>
        <p:nvSpPr>
          <p:cNvPr id="11" name="TextBox 10">
            <a:extLst>
              <a:ext uri="{FF2B5EF4-FFF2-40B4-BE49-F238E27FC236}">
                <a16:creationId xmlns:a16="http://schemas.microsoft.com/office/drawing/2014/main" id="{E4742C68-83D4-4B17-AAFE-B791E16B5665}"/>
              </a:ext>
            </a:extLst>
          </p:cNvPr>
          <p:cNvSpPr txBox="1"/>
          <p:nvPr/>
        </p:nvSpPr>
        <p:spPr>
          <a:xfrm>
            <a:off x="7242905" y="76467"/>
            <a:ext cx="2626125" cy="646331"/>
          </a:xfrm>
          <a:prstGeom prst="rect">
            <a:avLst/>
          </a:prstGeom>
          <a:noFill/>
        </p:spPr>
        <p:txBody>
          <a:bodyPr wrap="square" rtlCol="0">
            <a:spAutoFit/>
          </a:bodyPr>
          <a:lstStyle/>
          <a:p>
            <a:r>
              <a:rPr lang="en-GB" sz="1200" b="1" u="sng" dirty="0"/>
              <a:t>How is it generally used within schools</a:t>
            </a:r>
          </a:p>
          <a:p>
            <a:endParaRPr lang="en-GB" sz="1200" dirty="0"/>
          </a:p>
        </p:txBody>
      </p:sp>
      <p:sp>
        <p:nvSpPr>
          <p:cNvPr id="12" name="TextBox 11">
            <a:extLst>
              <a:ext uri="{FF2B5EF4-FFF2-40B4-BE49-F238E27FC236}">
                <a16:creationId xmlns:a16="http://schemas.microsoft.com/office/drawing/2014/main" id="{68179090-A69B-41A0-BA62-5997003D01BB}"/>
              </a:ext>
            </a:extLst>
          </p:cNvPr>
          <p:cNvSpPr txBox="1"/>
          <p:nvPr/>
        </p:nvSpPr>
        <p:spPr>
          <a:xfrm>
            <a:off x="19879" y="68620"/>
            <a:ext cx="2340651" cy="369332"/>
          </a:xfrm>
          <a:prstGeom prst="rect">
            <a:avLst/>
          </a:prstGeom>
          <a:noFill/>
        </p:spPr>
        <p:txBody>
          <a:bodyPr wrap="square" rtlCol="0">
            <a:spAutoFit/>
          </a:bodyPr>
          <a:lstStyle/>
          <a:p>
            <a:r>
              <a:rPr lang="en-GB" b="1" u="sng" dirty="0">
                <a:solidFill>
                  <a:schemeClr val="bg1"/>
                </a:solidFill>
              </a:rPr>
              <a:t>What is the PDG?</a:t>
            </a:r>
            <a:r>
              <a:rPr lang="en-GB" dirty="0">
                <a:solidFill>
                  <a:schemeClr val="bg1"/>
                </a:solidFill>
              </a:rPr>
              <a:t>.</a:t>
            </a:r>
          </a:p>
        </p:txBody>
      </p:sp>
      <p:sp>
        <p:nvSpPr>
          <p:cNvPr id="17" name="TextBox 16">
            <a:extLst>
              <a:ext uri="{FF2B5EF4-FFF2-40B4-BE49-F238E27FC236}">
                <a16:creationId xmlns:a16="http://schemas.microsoft.com/office/drawing/2014/main" id="{28E812BF-C5AD-4172-9C7F-820665667B70}"/>
              </a:ext>
            </a:extLst>
          </p:cNvPr>
          <p:cNvSpPr txBox="1"/>
          <p:nvPr/>
        </p:nvSpPr>
        <p:spPr>
          <a:xfrm>
            <a:off x="7123541" y="708320"/>
            <a:ext cx="1996580" cy="338554"/>
          </a:xfrm>
          <a:prstGeom prst="rect">
            <a:avLst/>
          </a:prstGeom>
          <a:noFill/>
        </p:spPr>
        <p:txBody>
          <a:bodyPr wrap="square" rtlCol="0">
            <a:spAutoFit/>
          </a:bodyPr>
          <a:lstStyle/>
          <a:p>
            <a:pPr marL="171450" indent="-171450">
              <a:buFont typeface="Arial" panose="020B0604020202020204" pitchFamily="34" charset="0"/>
              <a:buChar char="•"/>
            </a:pPr>
            <a:r>
              <a:rPr lang="en-GB" sz="800" dirty="0">
                <a:solidFill>
                  <a:schemeClr val="bg2">
                    <a:lumMod val="50000"/>
                  </a:schemeClr>
                </a:solidFill>
                <a:latin typeface="New times roman"/>
              </a:rPr>
              <a:t>Free school meals. (parents can claim if on low income.)</a:t>
            </a:r>
          </a:p>
        </p:txBody>
      </p:sp>
      <p:sp>
        <p:nvSpPr>
          <p:cNvPr id="18" name="TextBox 17">
            <a:extLst>
              <a:ext uri="{FF2B5EF4-FFF2-40B4-BE49-F238E27FC236}">
                <a16:creationId xmlns:a16="http://schemas.microsoft.com/office/drawing/2014/main" id="{E9E01A6C-7EEC-41D7-A43D-D240FAA551D9}"/>
              </a:ext>
            </a:extLst>
          </p:cNvPr>
          <p:cNvSpPr txBox="1"/>
          <p:nvPr/>
        </p:nvSpPr>
        <p:spPr>
          <a:xfrm>
            <a:off x="7126526" y="450963"/>
            <a:ext cx="2555975" cy="338554"/>
          </a:xfrm>
          <a:prstGeom prst="rect">
            <a:avLst/>
          </a:prstGeom>
          <a:noFill/>
        </p:spPr>
        <p:txBody>
          <a:bodyPr wrap="square" rtlCol="0">
            <a:spAutoFit/>
          </a:bodyPr>
          <a:lstStyle/>
          <a:p>
            <a:pPr marL="171450" indent="-171450">
              <a:buFont typeface="Arial" panose="020B0604020202020204" pitchFamily="34" charset="0"/>
              <a:buChar char="•"/>
            </a:pPr>
            <a:r>
              <a:rPr lang="en-GB" sz="800" dirty="0">
                <a:solidFill>
                  <a:schemeClr val="bg2">
                    <a:lumMod val="50000"/>
                  </a:schemeClr>
                </a:solidFill>
                <a:latin typeface="New times roman"/>
              </a:rPr>
              <a:t>Low income Parents can claim £125 per child towards school uniform, equipment and sports kit.</a:t>
            </a:r>
          </a:p>
        </p:txBody>
      </p:sp>
      <p:sp>
        <p:nvSpPr>
          <p:cNvPr id="20" name="TextBox 19">
            <a:extLst>
              <a:ext uri="{FF2B5EF4-FFF2-40B4-BE49-F238E27FC236}">
                <a16:creationId xmlns:a16="http://schemas.microsoft.com/office/drawing/2014/main" id="{22FE3D68-E9E7-4B95-B744-F93990AD6A84}"/>
              </a:ext>
            </a:extLst>
          </p:cNvPr>
          <p:cNvSpPr txBox="1"/>
          <p:nvPr/>
        </p:nvSpPr>
        <p:spPr>
          <a:xfrm>
            <a:off x="7123541" y="952659"/>
            <a:ext cx="2182490" cy="338554"/>
          </a:xfrm>
          <a:prstGeom prst="rect">
            <a:avLst/>
          </a:prstGeom>
          <a:noFill/>
        </p:spPr>
        <p:txBody>
          <a:bodyPr wrap="square" rtlCol="0">
            <a:spAutoFit/>
          </a:bodyPr>
          <a:lstStyle/>
          <a:p>
            <a:pPr marL="171450" indent="-171450">
              <a:buFont typeface="Arial" panose="020B0604020202020204" pitchFamily="34" charset="0"/>
              <a:buChar char="•"/>
            </a:pPr>
            <a:r>
              <a:rPr lang="en-GB" sz="800" dirty="0">
                <a:solidFill>
                  <a:schemeClr val="bg2">
                    <a:lumMod val="50000"/>
                  </a:schemeClr>
                </a:solidFill>
                <a:latin typeface="New times roman"/>
              </a:rPr>
              <a:t>Schools use some of the money to pay for extra staff. </a:t>
            </a:r>
          </a:p>
        </p:txBody>
      </p:sp>
      <p:sp>
        <p:nvSpPr>
          <p:cNvPr id="22" name="TextBox 21">
            <a:extLst>
              <a:ext uri="{FF2B5EF4-FFF2-40B4-BE49-F238E27FC236}">
                <a16:creationId xmlns:a16="http://schemas.microsoft.com/office/drawing/2014/main" id="{386C1E15-A562-4712-9D14-EBAFE2EFA10C}"/>
              </a:ext>
            </a:extLst>
          </p:cNvPr>
          <p:cNvSpPr txBox="1"/>
          <p:nvPr/>
        </p:nvSpPr>
        <p:spPr>
          <a:xfrm>
            <a:off x="7123541" y="1205817"/>
            <a:ext cx="2660207" cy="692497"/>
          </a:xfrm>
          <a:prstGeom prst="rect">
            <a:avLst/>
          </a:prstGeom>
          <a:noFill/>
        </p:spPr>
        <p:txBody>
          <a:bodyPr wrap="square" rtlCol="0">
            <a:spAutoFit/>
          </a:bodyPr>
          <a:lstStyle/>
          <a:p>
            <a:pPr marL="171450" indent="-171450">
              <a:buFont typeface="Arial" panose="020B0604020202020204" pitchFamily="34" charset="0"/>
              <a:buChar char="•"/>
            </a:pPr>
            <a:r>
              <a:rPr lang="en-GB" sz="800" dirty="0">
                <a:solidFill>
                  <a:schemeClr val="bg2">
                    <a:lumMod val="50000"/>
                  </a:schemeClr>
                </a:solidFill>
                <a:latin typeface="New times roman"/>
              </a:rPr>
              <a:t>Schools also use the money to pay for interventions such as -   literacy support,  speech link, communication and (Welkom) Behaviour support.</a:t>
            </a:r>
          </a:p>
          <a:p>
            <a:pPr marL="171450" indent="-171450">
              <a:buFont typeface="Arial" panose="020B0604020202020204" pitchFamily="34" charset="0"/>
              <a:buChar char="•"/>
            </a:pPr>
            <a:r>
              <a:rPr lang="en-GB" sz="800" dirty="0">
                <a:solidFill>
                  <a:schemeClr val="bg2">
                    <a:lumMod val="50000"/>
                  </a:schemeClr>
                </a:solidFill>
                <a:latin typeface="New times roman"/>
              </a:rPr>
              <a:t>It also goes towards training courses for staff</a:t>
            </a:r>
            <a:r>
              <a:rPr lang="en-GB" sz="700" dirty="0">
                <a:solidFill>
                  <a:schemeClr val="bg2">
                    <a:lumMod val="50000"/>
                  </a:schemeClr>
                </a:solidFill>
                <a:latin typeface="New times roman"/>
              </a:rPr>
              <a:t>. </a:t>
            </a:r>
          </a:p>
          <a:p>
            <a:pPr marL="171450" indent="-171450">
              <a:buFont typeface="Arial" panose="020B0604020202020204" pitchFamily="34" charset="0"/>
              <a:buChar char="•"/>
            </a:pPr>
            <a:r>
              <a:rPr lang="en-GB" sz="700" dirty="0" err="1">
                <a:solidFill>
                  <a:schemeClr val="bg2">
                    <a:lumMod val="50000"/>
                  </a:schemeClr>
                </a:solidFill>
                <a:latin typeface="New times roman"/>
              </a:rPr>
              <a:t>gwegogledd.cymru</a:t>
            </a:r>
            <a:r>
              <a:rPr lang="en-GB" sz="700" dirty="0">
                <a:solidFill>
                  <a:schemeClr val="bg2">
                    <a:lumMod val="50000"/>
                  </a:schemeClr>
                </a:solidFill>
                <a:latin typeface="New times roman"/>
              </a:rPr>
              <a:t>(2014)</a:t>
            </a:r>
          </a:p>
        </p:txBody>
      </p:sp>
      <p:sp>
        <p:nvSpPr>
          <p:cNvPr id="23" name="TextBox 22">
            <a:extLst>
              <a:ext uri="{FF2B5EF4-FFF2-40B4-BE49-F238E27FC236}">
                <a16:creationId xmlns:a16="http://schemas.microsoft.com/office/drawing/2014/main" id="{44C395FB-FCF5-468C-B29F-654CFE4E8DCC}"/>
              </a:ext>
            </a:extLst>
          </p:cNvPr>
          <p:cNvSpPr txBox="1"/>
          <p:nvPr/>
        </p:nvSpPr>
        <p:spPr>
          <a:xfrm>
            <a:off x="9773098" y="135086"/>
            <a:ext cx="2418157" cy="1246495"/>
          </a:xfrm>
          <a:prstGeom prst="rect">
            <a:avLst/>
          </a:prstGeom>
          <a:noFill/>
        </p:spPr>
        <p:txBody>
          <a:bodyPr wrap="square" rtlCol="0">
            <a:spAutoFit/>
          </a:bodyPr>
          <a:lstStyle/>
          <a:p>
            <a:r>
              <a:rPr lang="en-GB" sz="800" b="1" u="sng" dirty="0">
                <a:latin typeface="New times roman"/>
              </a:rPr>
              <a:t>Comparisons  of PDG payments </a:t>
            </a:r>
          </a:p>
          <a:p>
            <a:endParaRPr lang="en-GB" sz="800" b="1" u="sng" dirty="0">
              <a:latin typeface="New times roman"/>
            </a:endParaRPr>
          </a:p>
          <a:p>
            <a:r>
              <a:rPr lang="en-GB" sz="800" b="1" u="sng" dirty="0">
                <a:latin typeface="New times roman"/>
              </a:rPr>
              <a:t>School A (south wales) example of PDG  2019/20</a:t>
            </a:r>
          </a:p>
          <a:p>
            <a:r>
              <a:rPr lang="en-GB" sz="800" dirty="0">
                <a:latin typeface="New times roman"/>
              </a:rPr>
              <a:t>Pupils on roll eligible for free school meals is around 180 pupils (around 47%)</a:t>
            </a:r>
          </a:p>
          <a:p>
            <a:r>
              <a:rPr lang="en-GB" sz="800" dirty="0">
                <a:latin typeface="New times roman"/>
              </a:rPr>
              <a:t>Total amount of grant funding available to school is £157.450 including £25,200 for early years.</a:t>
            </a:r>
          </a:p>
          <a:p>
            <a:endParaRPr lang="en-GB" sz="800" dirty="0"/>
          </a:p>
          <a:p>
            <a:endParaRPr lang="en-GB" sz="1100" dirty="0"/>
          </a:p>
        </p:txBody>
      </p:sp>
      <p:sp>
        <p:nvSpPr>
          <p:cNvPr id="26" name="TextBox 25">
            <a:extLst>
              <a:ext uri="{FF2B5EF4-FFF2-40B4-BE49-F238E27FC236}">
                <a16:creationId xmlns:a16="http://schemas.microsoft.com/office/drawing/2014/main" id="{15913FC0-BB37-43A8-BF31-0D99FC692303}"/>
              </a:ext>
            </a:extLst>
          </p:cNvPr>
          <p:cNvSpPr txBox="1"/>
          <p:nvPr/>
        </p:nvSpPr>
        <p:spPr>
          <a:xfrm>
            <a:off x="4150881" y="4587996"/>
            <a:ext cx="2640547" cy="738664"/>
          </a:xfrm>
          <a:prstGeom prst="rect">
            <a:avLst/>
          </a:prstGeom>
          <a:noFill/>
        </p:spPr>
        <p:txBody>
          <a:bodyPr wrap="square" rtlCol="0">
            <a:spAutoFit/>
          </a:bodyPr>
          <a:lstStyle/>
          <a:p>
            <a:r>
              <a:rPr lang="en-GB" sz="1400" b="1" u="sng" dirty="0">
                <a:solidFill>
                  <a:schemeClr val="bg1"/>
                </a:solidFill>
                <a:latin typeface="New times roman"/>
              </a:rPr>
              <a:t>How important is the PDG and is it a good way of achieving inclusion ?</a:t>
            </a:r>
          </a:p>
        </p:txBody>
      </p:sp>
      <p:pic>
        <p:nvPicPr>
          <p:cNvPr id="27" name="Picture 26">
            <a:extLst>
              <a:ext uri="{FF2B5EF4-FFF2-40B4-BE49-F238E27FC236}">
                <a16:creationId xmlns:a16="http://schemas.microsoft.com/office/drawing/2014/main" id="{66D9C0F3-23CB-40F1-935A-3674FC434051}"/>
              </a:ext>
            </a:extLst>
          </p:cNvPr>
          <p:cNvPicPr>
            <a:picLocks noChangeAspect="1"/>
          </p:cNvPicPr>
          <p:nvPr/>
        </p:nvPicPr>
        <p:blipFill>
          <a:blip r:embed="rId3"/>
          <a:stretch>
            <a:fillRect/>
          </a:stretch>
        </p:blipFill>
        <p:spPr>
          <a:xfrm>
            <a:off x="42102" y="471969"/>
            <a:ext cx="1665912" cy="938502"/>
          </a:xfrm>
          <a:prstGeom prst="rect">
            <a:avLst/>
          </a:prstGeom>
        </p:spPr>
      </p:pic>
      <p:sp>
        <p:nvSpPr>
          <p:cNvPr id="28" name="TextBox 27">
            <a:extLst>
              <a:ext uri="{FF2B5EF4-FFF2-40B4-BE49-F238E27FC236}">
                <a16:creationId xmlns:a16="http://schemas.microsoft.com/office/drawing/2014/main" id="{1BBE2FAB-11B8-4BA4-AEB5-2EE5558D412A}"/>
              </a:ext>
            </a:extLst>
          </p:cNvPr>
          <p:cNvSpPr txBox="1"/>
          <p:nvPr/>
        </p:nvSpPr>
        <p:spPr>
          <a:xfrm>
            <a:off x="0" y="1362030"/>
            <a:ext cx="2214419" cy="184666"/>
          </a:xfrm>
          <a:prstGeom prst="rect">
            <a:avLst/>
          </a:prstGeom>
          <a:noFill/>
        </p:spPr>
        <p:txBody>
          <a:bodyPr wrap="square" rtlCol="0">
            <a:spAutoFit/>
          </a:bodyPr>
          <a:lstStyle/>
          <a:p>
            <a:r>
              <a:rPr lang="en-GB" sz="600" dirty="0" err="1">
                <a:solidFill>
                  <a:schemeClr val="bg1"/>
                </a:solidFill>
              </a:rPr>
              <a:t>Gov.Wales</a:t>
            </a:r>
            <a:r>
              <a:rPr lang="en-GB" sz="600" dirty="0">
                <a:solidFill>
                  <a:schemeClr val="bg1"/>
                </a:solidFill>
              </a:rPr>
              <a:t>(2017)</a:t>
            </a:r>
          </a:p>
        </p:txBody>
      </p:sp>
      <p:sp>
        <p:nvSpPr>
          <p:cNvPr id="3" name="TextBox 2">
            <a:extLst>
              <a:ext uri="{FF2B5EF4-FFF2-40B4-BE49-F238E27FC236}">
                <a16:creationId xmlns:a16="http://schemas.microsoft.com/office/drawing/2014/main" id="{9E5EE948-B7A3-40E3-9D05-1E4573F13EDE}"/>
              </a:ext>
            </a:extLst>
          </p:cNvPr>
          <p:cNvSpPr txBox="1"/>
          <p:nvPr/>
        </p:nvSpPr>
        <p:spPr>
          <a:xfrm>
            <a:off x="396729" y="4183736"/>
            <a:ext cx="2327526" cy="646331"/>
          </a:xfrm>
          <a:prstGeom prst="rect">
            <a:avLst/>
          </a:prstGeom>
          <a:noFill/>
        </p:spPr>
        <p:txBody>
          <a:bodyPr wrap="square" rtlCol="0">
            <a:spAutoFit/>
          </a:bodyPr>
          <a:lstStyle/>
          <a:p>
            <a:r>
              <a:rPr lang="en-GB" dirty="0">
                <a:latin typeface="New times roman"/>
              </a:rPr>
              <a:t>Why was it introduced?</a:t>
            </a:r>
          </a:p>
        </p:txBody>
      </p:sp>
      <p:pic>
        <p:nvPicPr>
          <p:cNvPr id="13" name="Picture 12">
            <a:extLst>
              <a:ext uri="{FF2B5EF4-FFF2-40B4-BE49-F238E27FC236}">
                <a16:creationId xmlns:a16="http://schemas.microsoft.com/office/drawing/2014/main" id="{56A7E0FD-3EF7-4C7B-993E-C52A3EF17291}"/>
              </a:ext>
            </a:extLst>
          </p:cNvPr>
          <p:cNvPicPr>
            <a:picLocks noChangeAspect="1"/>
          </p:cNvPicPr>
          <p:nvPr/>
        </p:nvPicPr>
        <p:blipFill>
          <a:blip r:embed="rId4"/>
          <a:stretch>
            <a:fillRect/>
          </a:stretch>
        </p:blipFill>
        <p:spPr>
          <a:xfrm>
            <a:off x="2891180" y="5335311"/>
            <a:ext cx="2104239" cy="1315149"/>
          </a:xfrm>
          <a:prstGeom prst="rect">
            <a:avLst/>
          </a:prstGeom>
        </p:spPr>
      </p:pic>
      <p:pic>
        <p:nvPicPr>
          <p:cNvPr id="14" name="Picture 13">
            <a:extLst>
              <a:ext uri="{FF2B5EF4-FFF2-40B4-BE49-F238E27FC236}">
                <a16:creationId xmlns:a16="http://schemas.microsoft.com/office/drawing/2014/main" id="{17615417-3187-457F-A396-E770F82E84B1}"/>
              </a:ext>
            </a:extLst>
          </p:cNvPr>
          <p:cNvPicPr>
            <a:picLocks noChangeAspect="1"/>
          </p:cNvPicPr>
          <p:nvPr/>
        </p:nvPicPr>
        <p:blipFill>
          <a:blip r:embed="rId5"/>
          <a:stretch>
            <a:fillRect/>
          </a:stretch>
        </p:blipFill>
        <p:spPr>
          <a:xfrm>
            <a:off x="4825783" y="208300"/>
            <a:ext cx="2111848" cy="1478866"/>
          </a:xfrm>
          <a:prstGeom prst="rect">
            <a:avLst/>
          </a:prstGeom>
        </p:spPr>
      </p:pic>
      <p:pic>
        <p:nvPicPr>
          <p:cNvPr id="15" name="Picture 14">
            <a:extLst>
              <a:ext uri="{FF2B5EF4-FFF2-40B4-BE49-F238E27FC236}">
                <a16:creationId xmlns:a16="http://schemas.microsoft.com/office/drawing/2014/main" id="{6A4F070A-2148-49E3-89E3-AB9042EF6E07}"/>
              </a:ext>
            </a:extLst>
          </p:cNvPr>
          <p:cNvPicPr>
            <a:picLocks noChangeAspect="1"/>
          </p:cNvPicPr>
          <p:nvPr/>
        </p:nvPicPr>
        <p:blipFill>
          <a:blip r:embed="rId6"/>
          <a:stretch>
            <a:fillRect/>
          </a:stretch>
        </p:blipFill>
        <p:spPr>
          <a:xfrm>
            <a:off x="57170" y="4830265"/>
            <a:ext cx="2470538" cy="1938794"/>
          </a:xfrm>
          <a:prstGeom prst="rect">
            <a:avLst/>
          </a:prstGeom>
        </p:spPr>
      </p:pic>
      <p:sp>
        <p:nvSpPr>
          <p:cNvPr id="29" name="TextBox 28">
            <a:extLst>
              <a:ext uri="{FF2B5EF4-FFF2-40B4-BE49-F238E27FC236}">
                <a16:creationId xmlns:a16="http://schemas.microsoft.com/office/drawing/2014/main" id="{BC2E057F-E7E6-48EC-A45A-E8743AA630E0}"/>
              </a:ext>
            </a:extLst>
          </p:cNvPr>
          <p:cNvSpPr txBox="1"/>
          <p:nvPr/>
        </p:nvSpPr>
        <p:spPr>
          <a:xfrm>
            <a:off x="3375434" y="6608531"/>
            <a:ext cx="1959544" cy="215444"/>
          </a:xfrm>
          <a:prstGeom prst="rect">
            <a:avLst/>
          </a:prstGeom>
          <a:noFill/>
        </p:spPr>
        <p:txBody>
          <a:bodyPr wrap="square">
            <a:spAutoFit/>
          </a:bodyPr>
          <a:lstStyle/>
          <a:p>
            <a:r>
              <a:rPr lang="en-GB" sz="800" dirty="0"/>
              <a:t>weneedfun.com (unknown date)</a:t>
            </a:r>
          </a:p>
        </p:txBody>
      </p:sp>
      <p:sp>
        <p:nvSpPr>
          <p:cNvPr id="30" name="TextBox 29">
            <a:extLst>
              <a:ext uri="{FF2B5EF4-FFF2-40B4-BE49-F238E27FC236}">
                <a16:creationId xmlns:a16="http://schemas.microsoft.com/office/drawing/2014/main" id="{5DF150B7-32F1-4345-A1C5-77C5858CA87C}"/>
              </a:ext>
            </a:extLst>
          </p:cNvPr>
          <p:cNvSpPr txBox="1"/>
          <p:nvPr/>
        </p:nvSpPr>
        <p:spPr>
          <a:xfrm>
            <a:off x="0" y="4679570"/>
            <a:ext cx="2711742" cy="184666"/>
          </a:xfrm>
          <a:prstGeom prst="rect">
            <a:avLst/>
          </a:prstGeom>
          <a:noFill/>
        </p:spPr>
        <p:txBody>
          <a:bodyPr wrap="square">
            <a:spAutoFit/>
          </a:bodyPr>
          <a:lstStyle/>
          <a:p>
            <a:r>
              <a:rPr lang="en-GB" sz="600" dirty="0">
                <a:solidFill>
                  <a:srgbClr val="002060"/>
                </a:solidFill>
              </a:rPr>
              <a:t>poverty.org.uk (2011)</a:t>
            </a:r>
          </a:p>
        </p:txBody>
      </p:sp>
      <p:pic>
        <p:nvPicPr>
          <p:cNvPr id="7" name="Picture 6">
            <a:extLst>
              <a:ext uri="{FF2B5EF4-FFF2-40B4-BE49-F238E27FC236}">
                <a16:creationId xmlns:a16="http://schemas.microsoft.com/office/drawing/2014/main" id="{36239D13-B65F-4D67-A3BC-60CC220F5F3F}"/>
              </a:ext>
            </a:extLst>
          </p:cNvPr>
          <p:cNvPicPr>
            <a:picLocks noChangeAspect="1"/>
          </p:cNvPicPr>
          <p:nvPr/>
        </p:nvPicPr>
        <p:blipFill>
          <a:blip r:embed="rId7"/>
          <a:stretch>
            <a:fillRect/>
          </a:stretch>
        </p:blipFill>
        <p:spPr>
          <a:xfrm>
            <a:off x="2221494" y="273671"/>
            <a:ext cx="2318806" cy="1036475"/>
          </a:xfrm>
          <a:prstGeom prst="rect">
            <a:avLst/>
          </a:prstGeom>
        </p:spPr>
      </p:pic>
      <p:sp>
        <p:nvSpPr>
          <p:cNvPr id="31" name="TextBox 30">
            <a:extLst>
              <a:ext uri="{FF2B5EF4-FFF2-40B4-BE49-F238E27FC236}">
                <a16:creationId xmlns:a16="http://schemas.microsoft.com/office/drawing/2014/main" id="{2FB317DB-1BE4-40CD-89C3-962FDA1824CD}"/>
              </a:ext>
            </a:extLst>
          </p:cNvPr>
          <p:cNvSpPr txBox="1"/>
          <p:nvPr/>
        </p:nvSpPr>
        <p:spPr>
          <a:xfrm>
            <a:off x="2466670" y="3394028"/>
            <a:ext cx="1704325" cy="1892826"/>
          </a:xfrm>
          <a:prstGeom prst="rect">
            <a:avLst/>
          </a:prstGeom>
          <a:noFill/>
        </p:spPr>
        <p:txBody>
          <a:bodyPr wrap="square">
            <a:spAutoFit/>
          </a:bodyPr>
          <a:lstStyle/>
          <a:p>
            <a:r>
              <a:rPr lang="en-GB" sz="900" dirty="0">
                <a:solidFill>
                  <a:schemeClr val="bg1"/>
                </a:solidFill>
                <a:latin typeface="New times roman"/>
              </a:rPr>
              <a:t>There were many studies done during this time period  into poverty and how it influences education.  Studies such as Hirsch D, 2007 Experiences of poverty and educational disadvantage. JRF.org(2007) and Waldfogel and washbrook 2010 millennium cohort. Sutton trust (2010) </a:t>
            </a:r>
          </a:p>
          <a:p>
            <a:r>
              <a:rPr lang="en-GB" sz="900" dirty="0">
                <a:solidFill>
                  <a:schemeClr val="bg1"/>
                </a:solidFill>
                <a:latin typeface="New times roman"/>
              </a:rPr>
              <a:t>Both talk about low income being a strong predictor of low educational performance. </a:t>
            </a:r>
            <a:endParaRPr lang="en-GB" sz="900" dirty="0">
              <a:solidFill>
                <a:schemeClr val="bg1"/>
              </a:solidFill>
            </a:endParaRPr>
          </a:p>
        </p:txBody>
      </p:sp>
      <p:sp>
        <p:nvSpPr>
          <p:cNvPr id="16" name="TextBox 15">
            <a:extLst>
              <a:ext uri="{FF2B5EF4-FFF2-40B4-BE49-F238E27FC236}">
                <a16:creationId xmlns:a16="http://schemas.microsoft.com/office/drawing/2014/main" id="{F16D51B8-EA4C-456D-8357-BD42D6564846}"/>
              </a:ext>
            </a:extLst>
          </p:cNvPr>
          <p:cNvSpPr txBox="1"/>
          <p:nvPr/>
        </p:nvSpPr>
        <p:spPr>
          <a:xfrm>
            <a:off x="5537627" y="1742840"/>
            <a:ext cx="1853967" cy="338554"/>
          </a:xfrm>
          <a:prstGeom prst="rect">
            <a:avLst/>
          </a:prstGeom>
          <a:noFill/>
        </p:spPr>
        <p:txBody>
          <a:bodyPr wrap="square" rtlCol="0">
            <a:spAutoFit/>
          </a:bodyPr>
          <a:lstStyle/>
          <a:p>
            <a:r>
              <a:rPr lang="en-GB" sz="800" dirty="0"/>
              <a:t>Theorist Bourdieu P,1973 </a:t>
            </a:r>
          </a:p>
          <a:p>
            <a:r>
              <a:rPr lang="en-GB" sz="800" dirty="0"/>
              <a:t> Social reproduction theory</a:t>
            </a:r>
          </a:p>
        </p:txBody>
      </p:sp>
      <p:pic>
        <p:nvPicPr>
          <p:cNvPr id="19" name="Picture 18">
            <a:extLst>
              <a:ext uri="{FF2B5EF4-FFF2-40B4-BE49-F238E27FC236}">
                <a16:creationId xmlns:a16="http://schemas.microsoft.com/office/drawing/2014/main" id="{4D1F4126-2AB0-49B3-83F6-AED179AF686E}"/>
              </a:ext>
            </a:extLst>
          </p:cNvPr>
          <p:cNvPicPr>
            <a:picLocks noChangeAspect="1"/>
          </p:cNvPicPr>
          <p:nvPr/>
        </p:nvPicPr>
        <p:blipFill>
          <a:blip r:embed="rId8"/>
          <a:stretch>
            <a:fillRect/>
          </a:stretch>
        </p:blipFill>
        <p:spPr>
          <a:xfrm>
            <a:off x="4675110" y="2066247"/>
            <a:ext cx="2281955" cy="1165955"/>
          </a:xfrm>
          <a:prstGeom prst="rect">
            <a:avLst/>
          </a:prstGeom>
        </p:spPr>
      </p:pic>
      <p:sp>
        <p:nvSpPr>
          <p:cNvPr id="32" name="TextBox 31">
            <a:extLst>
              <a:ext uri="{FF2B5EF4-FFF2-40B4-BE49-F238E27FC236}">
                <a16:creationId xmlns:a16="http://schemas.microsoft.com/office/drawing/2014/main" id="{20E42F5D-6280-4652-A149-D992DD0FF6D2}"/>
              </a:ext>
            </a:extLst>
          </p:cNvPr>
          <p:cNvSpPr txBox="1"/>
          <p:nvPr/>
        </p:nvSpPr>
        <p:spPr>
          <a:xfrm>
            <a:off x="4540300" y="3167634"/>
            <a:ext cx="6455328" cy="215444"/>
          </a:xfrm>
          <a:prstGeom prst="rect">
            <a:avLst/>
          </a:prstGeom>
          <a:noFill/>
        </p:spPr>
        <p:txBody>
          <a:bodyPr wrap="square">
            <a:spAutoFit/>
          </a:bodyPr>
          <a:lstStyle/>
          <a:p>
            <a:r>
              <a:rPr lang="en-GB" sz="700" dirty="0"/>
              <a:t>azquotes.com (unknown date</a:t>
            </a:r>
            <a:r>
              <a:rPr lang="en-GB" sz="800" dirty="0"/>
              <a:t>)</a:t>
            </a:r>
          </a:p>
        </p:txBody>
      </p:sp>
      <p:sp>
        <p:nvSpPr>
          <p:cNvPr id="34" name="Arrow: Right 33">
            <a:extLst>
              <a:ext uri="{FF2B5EF4-FFF2-40B4-BE49-F238E27FC236}">
                <a16:creationId xmlns:a16="http://schemas.microsoft.com/office/drawing/2014/main" id="{19A030CB-490C-44F2-95A4-4E64ACFFE682}"/>
              </a:ext>
            </a:extLst>
          </p:cNvPr>
          <p:cNvSpPr/>
          <p:nvPr/>
        </p:nvSpPr>
        <p:spPr>
          <a:xfrm>
            <a:off x="1708014" y="4390369"/>
            <a:ext cx="680246" cy="23308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D565AACE-6D85-4592-8561-D276F8DFC805}"/>
              </a:ext>
            </a:extLst>
          </p:cNvPr>
          <p:cNvPicPr>
            <a:picLocks noChangeAspect="1"/>
          </p:cNvPicPr>
          <p:nvPr/>
        </p:nvPicPr>
        <p:blipFill>
          <a:blip r:embed="rId9"/>
          <a:stretch>
            <a:fillRect/>
          </a:stretch>
        </p:blipFill>
        <p:spPr>
          <a:xfrm>
            <a:off x="7318550" y="1858306"/>
            <a:ext cx="2458695" cy="1641101"/>
          </a:xfrm>
          <a:prstGeom prst="rect">
            <a:avLst/>
          </a:prstGeom>
        </p:spPr>
      </p:pic>
      <p:sp>
        <p:nvSpPr>
          <p:cNvPr id="44" name="TextBox 43">
            <a:extLst>
              <a:ext uri="{FF2B5EF4-FFF2-40B4-BE49-F238E27FC236}">
                <a16:creationId xmlns:a16="http://schemas.microsoft.com/office/drawing/2014/main" id="{A096862D-9A56-4239-ABEB-36BA8221B781}"/>
              </a:ext>
            </a:extLst>
          </p:cNvPr>
          <p:cNvSpPr txBox="1"/>
          <p:nvPr/>
        </p:nvSpPr>
        <p:spPr>
          <a:xfrm>
            <a:off x="4995419" y="0"/>
            <a:ext cx="1769201" cy="230832"/>
          </a:xfrm>
          <a:prstGeom prst="rect">
            <a:avLst/>
          </a:prstGeom>
          <a:noFill/>
        </p:spPr>
        <p:txBody>
          <a:bodyPr wrap="square">
            <a:spAutoFit/>
          </a:bodyPr>
          <a:lstStyle/>
          <a:p>
            <a:r>
              <a:rPr lang="en-GB" sz="900" dirty="0"/>
              <a:t>Theorist Maslow A, 1943-1954 </a:t>
            </a:r>
          </a:p>
        </p:txBody>
      </p:sp>
      <p:sp>
        <p:nvSpPr>
          <p:cNvPr id="45" name="TextBox 44">
            <a:extLst>
              <a:ext uri="{FF2B5EF4-FFF2-40B4-BE49-F238E27FC236}">
                <a16:creationId xmlns:a16="http://schemas.microsoft.com/office/drawing/2014/main" id="{0457F5CC-9EAA-4966-A045-AE96D103401B}"/>
              </a:ext>
            </a:extLst>
          </p:cNvPr>
          <p:cNvSpPr txBox="1"/>
          <p:nvPr/>
        </p:nvSpPr>
        <p:spPr>
          <a:xfrm>
            <a:off x="2643178" y="59929"/>
            <a:ext cx="1527817" cy="230832"/>
          </a:xfrm>
          <a:prstGeom prst="rect">
            <a:avLst/>
          </a:prstGeom>
          <a:noFill/>
        </p:spPr>
        <p:txBody>
          <a:bodyPr wrap="square">
            <a:spAutoFit/>
          </a:bodyPr>
          <a:lstStyle/>
          <a:p>
            <a:r>
              <a:rPr lang="en-GB" sz="900" dirty="0"/>
              <a:t>Theorist-</a:t>
            </a:r>
            <a:r>
              <a:rPr lang="en-GB" sz="900" dirty="0" err="1"/>
              <a:t>Levitas</a:t>
            </a:r>
            <a:r>
              <a:rPr lang="en-GB" sz="900" dirty="0"/>
              <a:t> R 2005,</a:t>
            </a:r>
          </a:p>
        </p:txBody>
      </p:sp>
      <p:sp>
        <p:nvSpPr>
          <p:cNvPr id="40" name="Rectangle: Rounded Corners 39">
            <a:extLst>
              <a:ext uri="{FF2B5EF4-FFF2-40B4-BE49-F238E27FC236}">
                <a16:creationId xmlns:a16="http://schemas.microsoft.com/office/drawing/2014/main" id="{00B6C1D0-E38E-4E3E-A1AE-7D5DC2BEFC4C}"/>
              </a:ext>
            </a:extLst>
          </p:cNvPr>
          <p:cNvSpPr/>
          <p:nvPr/>
        </p:nvSpPr>
        <p:spPr>
          <a:xfrm>
            <a:off x="4018723" y="1540507"/>
            <a:ext cx="1407807" cy="54088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Box 40">
            <a:extLst>
              <a:ext uri="{FF2B5EF4-FFF2-40B4-BE49-F238E27FC236}">
                <a16:creationId xmlns:a16="http://schemas.microsoft.com/office/drawing/2014/main" id="{39DA581C-3C95-4A63-BD5B-FF9F13C86F65}"/>
              </a:ext>
            </a:extLst>
          </p:cNvPr>
          <p:cNvSpPr txBox="1"/>
          <p:nvPr/>
        </p:nvSpPr>
        <p:spPr>
          <a:xfrm>
            <a:off x="4069391" y="1526114"/>
            <a:ext cx="1446561" cy="584775"/>
          </a:xfrm>
          <a:prstGeom prst="rect">
            <a:avLst/>
          </a:prstGeom>
          <a:noFill/>
        </p:spPr>
        <p:txBody>
          <a:bodyPr wrap="square" rtlCol="0">
            <a:spAutoFit/>
          </a:bodyPr>
          <a:lstStyle/>
          <a:p>
            <a:r>
              <a:rPr lang="en-GB" sz="1600" dirty="0">
                <a:latin typeface="New times roman"/>
              </a:rPr>
              <a:t>Theories that underpin PDG.</a:t>
            </a:r>
          </a:p>
        </p:txBody>
      </p:sp>
      <p:sp>
        <p:nvSpPr>
          <p:cNvPr id="49" name="TextBox 48">
            <a:extLst>
              <a:ext uri="{FF2B5EF4-FFF2-40B4-BE49-F238E27FC236}">
                <a16:creationId xmlns:a16="http://schemas.microsoft.com/office/drawing/2014/main" id="{80C0F386-B600-428F-A739-E9BEC71F13F3}"/>
              </a:ext>
            </a:extLst>
          </p:cNvPr>
          <p:cNvSpPr txBox="1"/>
          <p:nvPr/>
        </p:nvSpPr>
        <p:spPr>
          <a:xfrm>
            <a:off x="2218754" y="1470360"/>
            <a:ext cx="1660187" cy="338554"/>
          </a:xfrm>
          <a:prstGeom prst="rect">
            <a:avLst/>
          </a:prstGeom>
          <a:noFill/>
        </p:spPr>
        <p:txBody>
          <a:bodyPr wrap="square" rtlCol="0">
            <a:spAutoFit/>
          </a:bodyPr>
          <a:lstStyle/>
          <a:p>
            <a:r>
              <a:rPr lang="en-GB" sz="800" dirty="0"/>
              <a:t>Theorist Bronfenbrenner u, </a:t>
            </a:r>
            <a:r>
              <a:rPr lang="en-GB" sz="800" dirty="0" err="1"/>
              <a:t>Echological</a:t>
            </a:r>
            <a:r>
              <a:rPr lang="en-GB" sz="800" dirty="0"/>
              <a:t> Theory 1979</a:t>
            </a:r>
          </a:p>
        </p:txBody>
      </p:sp>
      <p:sp>
        <p:nvSpPr>
          <p:cNvPr id="52" name="TextBox 51">
            <a:extLst>
              <a:ext uri="{FF2B5EF4-FFF2-40B4-BE49-F238E27FC236}">
                <a16:creationId xmlns:a16="http://schemas.microsoft.com/office/drawing/2014/main" id="{163C13C9-A7AB-4F77-AF81-F98764661512}"/>
              </a:ext>
            </a:extLst>
          </p:cNvPr>
          <p:cNvSpPr txBox="1"/>
          <p:nvPr/>
        </p:nvSpPr>
        <p:spPr>
          <a:xfrm>
            <a:off x="2403680" y="3140340"/>
            <a:ext cx="2515496" cy="184666"/>
          </a:xfrm>
          <a:prstGeom prst="rect">
            <a:avLst/>
          </a:prstGeom>
          <a:noFill/>
        </p:spPr>
        <p:txBody>
          <a:bodyPr wrap="square">
            <a:spAutoFit/>
          </a:bodyPr>
          <a:lstStyle/>
          <a:p>
            <a:r>
              <a:rPr lang="en-GB" sz="600" dirty="0">
                <a:solidFill>
                  <a:schemeClr val="bg1"/>
                </a:solidFill>
              </a:rPr>
              <a:t>lilliangrans.wordpress.com(2011)</a:t>
            </a:r>
          </a:p>
        </p:txBody>
      </p:sp>
      <p:sp>
        <p:nvSpPr>
          <p:cNvPr id="54" name="TextBox 53">
            <a:extLst>
              <a:ext uri="{FF2B5EF4-FFF2-40B4-BE49-F238E27FC236}">
                <a16:creationId xmlns:a16="http://schemas.microsoft.com/office/drawing/2014/main" id="{E43B3576-5037-4FAB-AF1B-BF597C22150D}"/>
              </a:ext>
            </a:extLst>
          </p:cNvPr>
          <p:cNvSpPr txBox="1"/>
          <p:nvPr/>
        </p:nvSpPr>
        <p:spPr>
          <a:xfrm>
            <a:off x="2155924" y="1292712"/>
            <a:ext cx="2439020" cy="184666"/>
          </a:xfrm>
          <a:prstGeom prst="rect">
            <a:avLst/>
          </a:prstGeom>
          <a:noFill/>
        </p:spPr>
        <p:txBody>
          <a:bodyPr wrap="square">
            <a:spAutoFit/>
          </a:bodyPr>
          <a:lstStyle/>
          <a:p>
            <a:r>
              <a:rPr lang="en-GB" sz="600" dirty="0">
                <a:solidFill>
                  <a:schemeClr val="bg1"/>
                </a:solidFill>
              </a:rPr>
              <a:t>slideserve.com (</a:t>
            </a:r>
          </a:p>
        </p:txBody>
      </p:sp>
      <p:sp>
        <p:nvSpPr>
          <p:cNvPr id="56" name="TextBox 55">
            <a:extLst>
              <a:ext uri="{FF2B5EF4-FFF2-40B4-BE49-F238E27FC236}">
                <a16:creationId xmlns:a16="http://schemas.microsoft.com/office/drawing/2014/main" id="{84D11A27-5A91-4D4E-A3B1-CBDB8805A62E}"/>
              </a:ext>
            </a:extLst>
          </p:cNvPr>
          <p:cNvSpPr txBox="1"/>
          <p:nvPr/>
        </p:nvSpPr>
        <p:spPr>
          <a:xfrm>
            <a:off x="4919176" y="138070"/>
            <a:ext cx="1789411" cy="184666"/>
          </a:xfrm>
          <a:prstGeom prst="rect">
            <a:avLst/>
          </a:prstGeom>
          <a:noFill/>
        </p:spPr>
        <p:txBody>
          <a:bodyPr wrap="square">
            <a:spAutoFit/>
          </a:bodyPr>
          <a:lstStyle/>
          <a:p>
            <a:r>
              <a:rPr lang="en-GB" sz="600" dirty="0">
                <a:solidFill>
                  <a:schemeClr val="bg1"/>
                </a:solidFill>
              </a:rPr>
              <a:t>Timvandevall.com( unknown date)(</a:t>
            </a:r>
          </a:p>
        </p:txBody>
      </p:sp>
      <p:sp>
        <p:nvSpPr>
          <p:cNvPr id="5" name="Double Wave 4">
            <a:extLst>
              <a:ext uri="{FF2B5EF4-FFF2-40B4-BE49-F238E27FC236}">
                <a16:creationId xmlns:a16="http://schemas.microsoft.com/office/drawing/2014/main" id="{E2BCACC8-788E-4A8A-A578-FC1DCB0C2DD2}"/>
              </a:ext>
            </a:extLst>
          </p:cNvPr>
          <p:cNvSpPr/>
          <p:nvPr/>
        </p:nvSpPr>
        <p:spPr>
          <a:xfrm>
            <a:off x="4122841" y="3448821"/>
            <a:ext cx="4702262" cy="1139176"/>
          </a:xfrm>
          <a:prstGeom prst="doubleWave">
            <a:avLst>
              <a:gd name="adj1" fmla="val 6250"/>
              <a:gd name="adj2" fmla="val 0"/>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Rectangle 42">
            <a:extLst>
              <a:ext uri="{FF2B5EF4-FFF2-40B4-BE49-F238E27FC236}">
                <a16:creationId xmlns:a16="http://schemas.microsoft.com/office/drawing/2014/main" id="{EFBE8F1C-E2E0-4B41-8546-4A66BE0B6E45}"/>
              </a:ext>
            </a:extLst>
          </p:cNvPr>
          <p:cNvSpPr/>
          <p:nvPr/>
        </p:nvSpPr>
        <p:spPr>
          <a:xfrm>
            <a:off x="4185867" y="3541355"/>
            <a:ext cx="4541628" cy="954107"/>
          </a:xfrm>
          <a:prstGeom prst="rect">
            <a:avLst/>
          </a:prstGeom>
          <a:noFill/>
        </p:spPr>
        <p:txBody>
          <a:bodyPr wrap="none" lIns="91440" tIns="45720" rIns="91440" bIns="45720">
            <a:spAutoFit/>
          </a:bodyPr>
          <a:lstStyle/>
          <a:p>
            <a:pPr algn="ctr"/>
            <a:r>
              <a:rPr lang="en-US" sz="28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Pupil Development Grant</a:t>
            </a:r>
          </a:p>
          <a:p>
            <a:pPr algn="ctr"/>
            <a:r>
              <a:rPr lang="en-US" sz="28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(PDG</a:t>
            </a:r>
            <a:r>
              <a:rPr lang="en-US" sz="28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a:t>
            </a:r>
            <a:endParaRPr lang="en-US" sz="28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endParaRPr>
          </a:p>
        </p:txBody>
      </p:sp>
      <p:sp>
        <p:nvSpPr>
          <p:cNvPr id="59" name="TextBox 58">
            <a:extLst>
              <a:ext uri="{FF2B5EF4-FFF2-40B4-BE49-F238E27FC236}">
                <a16:creationId xmlns:a16="http://schemas.microsoft.com/office/drawing/2014/main" id="{380D1EAB-1DE3-4823-B049-DC06AC904F88}"/>
              </a:ext>
            </a:extLst>
          </p:cNvPr>
          <p:cNvSpPr txBox="1"/>
          <p:nvPr/>
        </p:nvSpPr>
        <p:spPr>
          <a:xfrm>
            <a:off x="8751133" y="3529723"/>
            <a:ext cx="1118010" cy="215444"/>
          </a:xfrm>
          <a:prstGeom prst="rect">
            <a:avLst/>
          </a:prstGeom>
          <a:noFill/>
        </p:spPr>
        <p:txBody>
          <a:bodyPr wrap="square">
            <a:spAutoFit/>
          </a:bodyPr>
          <a:lstStyle/>
          <a:p>
            <a:r>
              <a:rPr lang="en-GB" sz="800" dirty="0">
                <a:solidFill>
                  <a:srgbClr val="002060"/>
                </a:solidFill>
              </a:rPr>
              <a:t>Whittaker, F (2017) </a:t>
            </a:r>
          </a:p>
        </p:txBody>
      </p:sp>
      <p:sp>
        <p:nvSpPr>
          <p:cNvPr id="62" name="TextBox 61">
            <a:extLst>
              <a:ext uri="{FF2B5EF4-FFF2-40B4-BE49-F238E27FC236}">
                <a16:creationId xmlns:a16="http://schemas.microsoft.com/office/drawing/2014/main" id="{91FEA513-8E55-4443-B3EE-626A75557F44}"/>
              </a:ext>
            </a:extLst>
          </p:cNvPr>
          <p:cNvSpPr txBox="1"/>
          <p:nvPr/>
        </p:nvSpPr>
        <p:spPr>
          <a:xfrm>
            <a:off x="9800916" y="2220754"/>
            <a:ext cx="2184097" cy="1892826"/>
          </a:xfrm>
          <a:prstGeom prst="rect">
            <a:avLst/>
          </a:prstGeom>
          <a:noFill/>
        </p:spPr>
        <p:txBody>
          <a:bodyPr wrap="square">
            <a:spAutoFit/>
          </a:bodyPr>
          <a:lstStyle/>
          <a:p>
            <a:r>
              <a:rPr lang="en-GB" sz="900" dirty="0" err="1">
                <a:latin typeface="New times roman"/>
              </a:rPr>
              <a:t>Acording</a:t>
            </a:r>
            <a:r>
              <a:rPr lang="en-GB" sz="900" dirty="0">
                <a:latin typeface="New times roman"/>
              </a:rPr>
              <a:t> to News. Gov. Scot (2018) Scotland has a similar grant  called the Pupil Equality Funding  with a budget of £120 million </a:t>
            </a:r>
          </a:p>
          <a:p>
            <a:r>
              <a:rPr lang="en-GB" sz="900" dirty="0">
                <a:latin typeface="New times roman"/>
              </a:rPr>
              <a:t>In 2018 some examples of payments were </a:t>
            </a:r>
          </a:p>
          <a:p>
            <a:endParaRPr lang="en-GB" sz="900" dirty="0">
              <a:latin typeface="New times roman"/>
            </a:endParaRPr>
          </a:p>
          <a:p>
            <a:r>
              <a:rPr lang="en-GB" sz="900" dirty="0">
                <a:latin typeface="New times roman"/>
              </a:rPr>
              <a:t>Highlands - highest payment to school £86,400 and lowest payment £9,600</a:t>
            </a:r>
          </a:p>
          <a:p>
            <a:endParaRPr lang="en-GB" sz="900" dirty="0">
              <a:latin typeface="New times roman"/>
            </a:endParaRPr>
          </a:p>
          <a:p>
            <a:r>
              <a:rPr lang="en-GB" sz="900" dirty="0">
                <a:latin typeface="New times roman"/>
              </a:rPr>
              <a:t>Glasgow  - highest payment to schools £228,000 lowest payment £34,800</a:t>
            </a:r>
          </a:p>
          <a:p>
            <a:endParaRPr lang="en-GB" sz="900" dirty="0">
              <a:latin typeface="New times roman"/>
            </a:endParaRPr>
          </a:p>
          <a:p>
            <a:r>
              <a:rPr lang="en-GB" sz="900" dirty="0">
                <a:latin typeface="New times roman"/>
              </a:rPr>
              <a:t>Gov.Scot (2018)</a:t>
            </a:r>
          </a:p>
        </p:txBody>
      </p:sp>
      <p:sp>
        <p:nvSpPr>
          <p:cNvPr id="2" name="TextBox 1">
            <a:extLst>
              <a:ext uri="{FF2B5EF4-FFF2-40B4-BE49-F238E27FC236}">
                <a16:creationId xmlns:a16="http://schemas.microsoft.com/office/drawing/2014/main" id="{5C507314-BB2C-467C-A9D9-3DB1AB32AF00}"/>
              </a:ext>
            </a:extLst>
          </p:cNvPr>
          <p:cNvSpPr txBox="1"/>
          <p:nvPr/>
        </p:nvSpPr>
        <p:spPr>
          <a:xfrm>
            <a:off x="9779787" y="1011195"/>
            <a:ext cx="2481197" cy="923330"/>
          </a:xfrm>
          <a:prstGeom prst="rect">
            <a:avLst/>
          </a:prstGeom>
          <a:noFill/>
        </p:spPr>
        <p:txBody>
          <a:bodyPr wrap="square" rtlCol="0">
            <a:spAutoFit/>
          </a:bodyPr>
          <a:lstStyle/>
          <a:p>
            <a:r>
              <a:rPr lang="en-GB" sz="900" b="1" u="sng" dirty="0">
                <a:latin typeface="New times roman"/>
              </a:rPr>
              <a:t>School B (north wales) example PDG 2019/20</a:t>
            </a:r>
          </a:p>
          <a:p>
            <a:r>
              <a:rPr lang="en-GB" sz="900" dirty="0">
                <a:latin typeface="New times roman"/>
              </a:rPr>
              <a:t>pupils on roll eligible for free school meals is 7.3%, </a:t>
            </a:r>
          </a:p>
          <a:p>
            <a:r>
              <a:rPr lang="en-GB" sz="900" dirty="0">
                <a:latin typeface="New times roman"/>
              </a:rPr>
              <a:t>total amount of grant funding available to school is £72,800 including £8000 for Early Years.</a:t>
            </a:r>
          </a:p>
          <a:p>
            <a:endParaRPr lang="en-GB" sz="900" dirty="0">
              <a:latin typeface="New times roman"/>
            </a:endParaRPr>
          </a:p>
        </p:txBody>
      </p:sp>
      <p:sp>
        <p:nvSpPr>
          <p:cNvPr id="64" name="TextBox 63">
            <a:extLst>
              <a:ext uri="{FF2B5EF4-FFF2-40B4-BE49-F238E27FC236}">
                <a16:creationId xmlns:a16="http://schemas.microsoft.com/office/drawing/2014/main" id="{5378028C-9AFD-42F2-9F0D-55FDCC11F755}"/>
              </a:ext>
            </a:extLst>
          </p:cNvPr>
          <p:cNvSpPr txBox="1"/>
          <p:nvPr/>
        </p:nvSpPr>
        <p:spPr>
          <a:xfrm>
            <a:off x="5242353" y="5152463"/>
            <a:ext cx="2463237" cy="1446550"/>
          </a:xfrm>
          <a:prstGeom prst="rect">
            <a:avLst/>
          </a:prstGeom>
          <a:noFill/>
        </p:spPr>
        <p:txBody>
          <a:bodyPr wrap="square">
            <a:spAutoFit/>
          </a:bodyPr>
          <a:lstStyle/>
          <a:p>
            <a:r>
              <a:rPr lang="en-GB" sz="1100" dirty="0">
                <a:latin typeface="New times roman"/>
              </a:rPr>
              <a:t>According to Pye, Lindley, Taylor, Evans and Huxley (2017) the  PDG portrays a “significant source of funding for schools to invest in approaches” to treat “disadvantage” and is seen as an “invaluable source of funding” for</a:t>
            </a:r>
          </a:p>
          <a:p>
            <a:r>
              <a:rPr lang="en-GB" sz="1100" dirty="0">
                <a:latin typeface="New times roman"/>
              </a:rPr>
              <a:t>Targeted programmes to reduce the grade gap. </a:t>
            </a:r>
          </a:p>
        </p:txBody>
      </p:sp>
      <p:sp>
        <p:nvSpPr>
          <p:cNvPr id="66" name="TextBox 65">
            <a:extLst>
              <a:ext uri="{FF2B5EF4-FFF2-40B4-BE49-F238E27FC236}">
                <a16:creationId xmlns:a16="http://schemas.microsoft.com/office/drawing/2014/main" id="{61DCA15F-8080-4574-9C26-206F6F7C7D00}"/>
              </a:ext>
            </a:extLst>
          </p:cNvPr>
          <p:cNvSpPr txBox="1"/>
          <p:nvPr/>
        </p:nvSpPr>
        <p:spPr>
          <a:xfrm>
            <a:off x="9677430" y="5375918"/>
            <a:ext cx="2477961" cy="800219"/>
          </a:xfrm>
          <a:prstGeom prst="rect">
            <a:avLst/>
          </a:prstGeom>
          <a:noFill/>
        </p:spPr>
        <p:txBody>
          <a:bodyPr wrap="square" rtlCol="0">
            <a:spAutoFit/>
          </a:bodyPr>
          <a:lstStyle/>
          <a:p>
            <a:pPr marL="171450" indent="-171450">
              <a:buFont typeface="Arial" panose="020B0604020202020204" pitchFamily="34" charset="0"/>
              <a:buChar char="•"/>
            </a:pPr>
            <a:r>
              <a:rPr lang="en-GB" sz="900" dirty="0">
                <a:solidFill>
                  <a:schemeClr val="bg1"/>
                </a:solidFill>
                <a:latin typeface="New times roman"/>
              </a:rPr>
              <a:t>(Local Authority) Based on Free school meals Only. Some children  just slip through the gaps through lack of understanding due to language barriers or just miss the thresh hold and </a:t>
            </a:r>
            <a:r>
              <a:rPr lang="en-GB" sz="1000" dirty="0">
                <a:solidFill>
                  <a:schemeClr val="bg1"/>
                </a:solidFill>
                <a:latin typeface="New times roman"/>
              </a:rPr>
              <a:t>so struggle. </a:t>
            </a:r>
          </a:p>
        </p:txBody>
      </p:sp>
      <p:sp>
        <p:nvSpPr>
          <p:cNvPr id="67" name="TextBox 66">
            <a:extLst>
              <a:ext uri="{FF2B5EF4-FFF2-40B4-BE49-F238E27FC236}">
                <a16:creationId xmlns:a16="http://schemas.microsoft.com/office/drawing/2014/main" id="{F4C7BCF9-F91B-43E7-89C1-2B3B94450DE6}"/>
              </a:ext>
            </a:extLst>
          </p:cNvPr>
          <p:cNvSpPr txBox="1"/>
          <p:nvPr/>
        </p:nvSpPr>
        <p:spPr>
          <a:xfrm>
            <a:off x="8093138" y="4600529"/>
            <a:ext cx="1920880" cy="400110"/>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chemeClr val="accent1">
                    <a:lumMod val="20000"/>
                    <a:lumOff val="80000"/>
                  </a:schemeClr>
                </a:solidFill>
                <a:latin typeface="New times roman"/>
              </a:rPr>
              <a:t>Uses a Crude measurement of deprivation.</a:t>
            </a:r>
          </a:p>
        </p:txBody>
      </p:sp>
      <p:sp>
        <p:nvSpPr>
          <p:cNvPr id="68" name="TextBox 67">
            <a:extLst>
              <a:ext uri="{FF2B5EF4-FFF2-40B4-BE49-F238E27FC236}">
                <a16:creationId xmlns:a16="http://schemas.microsoft.com/office/drawing/2014/main" id="{D8353506-3C62-43F5-A96E-C67702975534}"/>
              </a:ext>
            </a:extLst>
          </p:cNvPr>
          <p:cNvSpPr txBox="1"/>
          <p:nvPr/>
        </p:nvSpPr>
        <p:spPr>
          <a:xfrm>
            <a:off x="8044984" y="4956023"/>
            <a:ext cx="1844781" cy="1169551"/>
          </a:xfrm>
          <a:prstGeom prst="rect">
            <a:avLst/>
          </a:prstGeom>
          <a:noFill/>
        </p:spPr>
        <p:txBody>
          <a:bodyPr wrap="square" rtlCol="0">
            <a:spAutoFit/>
          </a:bodyPr>
          <a:lstStyle/>
          <a:p>
            <a:pPr marL="171450" indent="-171450">
              <a:buFont typeface="Arial" panose="020B0604020202020204" pitchFamily="34" charset="0"/>
              <a:buChar char="•"/>
            </a:pPr>
            <a:r>
              <a:rPr lang="en-GB" sz="1000" dirty="0">
                <a:solidFill>
                  <a:srgbClr val="FFFF00"/>
                </a:solidFill>
                <a:latin typeface="New times roman"/>
              </a:rPr>
              <a:t>Prevents deprivation by supporting learning giving them an even keel to the rest of their peers an “equaliser” to get them in school and engage them in learning</a:t>
            </a:r>
          </a:p>
        </p:txBody>
      </p:sp>
      <p:sp>
        <p:nvSpPr>
          <p:cNvPr id="69" name="Rectangle 68">
            <a:extLst>
              <a:ext uri="{FF2B5EF4-FFF2-40B4-BE49-F238E27FC236}">
                <a16:creationId xmlns:a16="http://schemas.microsoft.com/office/drawing/2014/main" id="{D1831A86-3483-4C19-A1CD-9FB98EF30A1F}"/>
              </a:ext>
            </a:extLst>
          </p:cNvPr>
          <p:cNvSpPr/>
          <p:nvPr/>
        </p:nvSpPr>
        <p:spPr>
          <a:xfrm>
            <a:off x="8800605" y="4221065"/>
            <a:ext cx="2876714" cy="646331"/>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b="1" u="sng" cap="none" spc="0" dirty="0">
                <a:ln/>
                <a:solidFill>
                  <a:srgbClr val="FF0000"/>
                </a:solidFill>
                <a:effectLst/>
                <a:latin typeface="New times roman"/>
              </a:rPr>
              <a:t>Good and bad points about PDG</a:t>
            </a:r>
            <a:endParaRPr lang="en-GB" b="1" cap="none" spc="0" dirty="0">
              <a:ln/>
              <a:solidFill>
                <a:srgbClr val="FF0000"/>
              </a:solidFill>
              <a:effectLst/>
              <a:latin typeface="New times roman"/>
            </a:endParaRPr>
          </a:p>
        </p:txBody>
      </p:sp>
      <p:sp>
        <p:nvSpPr>
          <p:cNvPr id="70" name="TextBox 69">
            <a:extLst>
              <a:ext uri="{FF2B5EF4-FFF2-40B4-BE49-F238E27FC236}">
                <a16:creationId xmlns:a16="http://schemas.microsoft.com/office/drawing/2014/main" id="{35CCD775-EEB4-44EA-AA5D-82A5CCDA35E0}"/>
              </a:ext>
            </a:extLst>
          </p:cNvPr>
          <p:cNvSpPr txBox="1"/>
          <p:nvPr/>
        </p:nvSpPr>
        <p:spPr>
          <a:xfrm>
            <a:off x="8135884" y="6139172"/>
            <a:ext cx="1683551" cy="577081"/>
          </a:xfrm>
          <a:prstGeom prst="rect">
            <a:avLst/>
          </a:prstGeom>
          <a:noFill/>
        </p:spPr>
        <p:txBody>
          <a:bodyPr wrap="square" rtlCol="0">
            <a:spAutoFit/>
          </a:bodyPr>
          <a:lstStyle/>
          <a:p>
            <a:pPr marL="171450" indent="-171450">
              <a:buFont typeface="Arial" panose="020B0604020202020204" pitchFamily="34" charset="0"/>
              <a:buChar char="•"/>
            </a:pPr>
            <a:r>
              <a:rPr lang="en-GB" sz="1050" dirty="0">
                <a:latin typeface="New times roman"/>
              </a:rPr>
              <a:t>Not enough guild lines on what the money can be spent on.</a:t>
            </a:r>
          </a:p>
        </p:txBody>
      </p:sp>
      <p:sp>
        <p:nvSpPr>
          <p:cNvPr id="10" name="TextBox 9">
            <a:extLst>
              <a:ext uri="{FF2B5EF4-FFF2-40B4-BE49-F238E27FC236}">
                <a16:creationId xmlns:a16="http://schemas.microsoft.com/office/drawing/2014/main" id="{75034AEF-BCA1-4EC8-85C6-09EBBC673209}"/>
              </a:ext>
            </a:extLst>
          </p:cNvPr>
          <p:cNvSpPr txBox="1"/>
          <p:nvPr/>
        </p:nvSpPr>
        <p:spPr>
          <a:xfrm>
            <a:off x="9891944" y="6385824"/>
            <a:ext cx="2159598" cy="369332"/>
          </a:xfrm>
          <a:prstGeom prst="rect">
            <a:avLst/>
          </a:prstGeom>
          <a:noFill/>
        </p:spPr>
        <p:txBody>
          <a:bodyPr wrap="square" rtlCol="0">
            <a:spAutoFit/>
          </a:bodyPr>
          <a:lstStyle/>
          <a:p>
            <a:pPr marL="171450" indent="-171450">
              <a:buFont typeface="Arial" panose="020B0604020202020204" pitchFamily="34" charset="0"/>
              <a:buChar char="•"/>
            </a:pPr>
            <a:r>
              <a:rPr lang="en-GB" sz="900" dirty="0">
                <a:latin typeface="New times roman"/>
              </a:rPr>
              <a:t>The Pupil Deprivation Grant is masking budget freezes and cuts.</a:t>
            </a:r>
          </a:p>
        </p:txBody>
      </p:sp>
      <p:sp>
        <p:nvSpPr>
          <p:cNvPr id="21" name="TextBox 20">
            <a:extLst>
              <a:ext uri="{FF2B5EF4-FFF2-40B4-BE49-F238E27FC236}">
                <a16:creationId xmlns:a16="http://schemas.microsoft.com/office/drawing/2014/main" id="{5FE1E6BB-6BB8-41DD-BC5D-1FC02E1B65E3}"/>
              </a:ext>
            </a:extLst>
          </p:cNvPr>
          <p:cNvSpPr txBox="1"/>
          <p:nvPr/>
        </p:nvSpPr>
        <p:spPr>
          <a:xfrm>
            <a:off x="10916411" y="6661337"/>
            <a:ext cx="2689145" cy="215444"/>
          </a:xfrm>
          <a:prstGeom prst="rect">
            <a:avLst/>
          </a:prstGeom>
          <a:noFill/>
        </p:spPr>
        <p:txBody>
          <a:bodyPr wrap="square" rtlCol="0">
            <a:spAutoFit/>
          </a:bodyPr>
          <a:lstStyle/>
          <a:p>
            <a:r>
              <a:rPr lang="en-GB" sz="800" dirty="0" err="1">
                <a:latin typeface="New times roman"/>
              </a:rPr>
              <a:t>Seneddhome</a:t>
            </a:r>
            <a:r>
              <a:rPr lang="en-GB" sz="800" dirty="0">
                <a:latin typeface="New times roman"/>
              </a:rPr>
              <a:t> (2018)</a:t>
            </a:r>
          </a:p>
        </p:txBody>
      </p:sp>
    </p:spTree>
    <p:extLst>
      <p:ext uri="{BB962C8B-B14F-4D97-AF65-F5344CB8AC3E}">
        <p14:creationId xmlns:p14="http://schemas.microsoft.com/office/powerpoint/2010/main" val="21246832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2228F1B-6CB8-48E9-8F7D-F873CBDCC902}"/>
              </a:ext>
            </a:extLst>
          </p:cNvPr>
          <p:cNvSpPr txBox="1"/>
          <p:nvPr/>
        </p:nvSpPr>
        <p:spPr>
          <a:xfrm>
            <a:off x="363990" y="2062124"/>
            <a:ext cx="11486972" cy="230832"/>
          </a:xfrm>
          <a:prstGeom prst="rect">
            <a:avLst/>
          </a:prstGeom>
          <a:noFill/>
        </p:spPr>
        <p:txBody>
          <a:bodyPr wrap="square">
            <a:spAutoFit/>
          </a:bodyPr>
          <a:lstStyle/>
          <a:p>
            <a:r>
              <a:rPr lang="en-GB" sz="900" dirty="0" err="1">
                <a:latin typeface="New times roman"/>
              </a:rPr>
              <a:t>Gov.Wales</a:t>
            </a:r>
            <a:r>
              <a:rPr lang="en-GB" sz="900" dirty="0">
                <a:latin typeface="New times roman"/>
              </a:rPr>
              <a:t> (2017)</a:t>
            </a:r>
            <a:r>
              <a:rPr lang="en-GB" sz="900" i="1" dirty="0">
                <a:latin typeface="New times roman"/>
              </a:rPr>
              <a:t>Kirsty Williams picture. Available at:  </a:t>
            </a:r>
            <a:r>
              <a:rPr lang="en-GB" sz="900" dirty="0">
                <a:latin typeface="New times roman"/>
                <a:hlinkClick r:id="rId2"/>
              </a:rPr>
              <a:t>https://curriculumforwales.gov.wales/2017/09/26/education-in-wales-our-national-mission/</a:t>
            </a:r>
            <a:r>
              <a:rPr lang="en-GB" sz="900" dirty="0">
                <a:latin typeface="New times roman"/>
              </a:rPr>
              <a:t> (Accessed Aug 2020)</a:t>
            </a:r>
          </a:p>
        </p:txBody>
      </p:sp>
      <p:sp>
        <p:nvSpPr>
          <p:cNvPr id="9" name="TextBox 8">
            <a:extLst>
              <a:ext uri="{FF2B5EF4-FFF2-40B4-BE49-F238E27FC236}">
                <a16:creationId xmlns:a16="http://schemas.microsoft.com/office/drawing/2014/main" id="{0EA66E17-81A3-47DE-B6CD-1D1A56C3C709}"/>
              </a:ext>
            </a:extLst>
          </p:cNvPr>
          <p:cNvSpPr txBox="1"/>
          <p:nvPr/>
        </p:nvSpPr>
        <p:spPr>
          <a:xfrm>
            <a:off x="352513" y="3313584"/>
            <a:ext cx="11697056" cy="230832"/>
          </a:xfrm>
          <a:prstGeom prst="rect">
            <a:avLst/>
          </a:prstGeom>
          <a:noFill/>
        </p:spPr>
        <p:txBody>
          <a:bodyPr wrap="square">
            <a:spAutoFit/>
          </a:bodyPr>
          <a:lstStyle/>
          <a:p>
            <a:r>
              <a:rPr lang="en-GB" sz="900" dirty="0">
                <a:latin typeface="New times roman"/>
              </a:rPr>
              <a:t>Poverty.org (2011)</a:t>
            </a:r>
            <a:r>
              <a:rPr lang="en-GB" sz="900" i="1" dirty="0">
                <a:latin typeface="New times roman"/>
              </a:rPr>
              <a:t>Obtaining GCSES (graph 3) Available at: </a:t>
            </a:r>
            <a:r>
              <a:rPr lang="en-GB" sz="900" dirty="0">
                <a:latin typeface="New times roman"/>
                <a:hlinkClick r:id="rId3"/>
              </a:rPr>
              <a:t>http://www.poverty.org.uk/educational-attainment-at-age-16/</a:t>
            </a:r>
            <a:r>
              <a:rPr lang="en-GB" sz="900" dirty="0">
                <a:latin typeface="New times roman"/>
              </a:rPr>
              <a:t>(Accessed Aug 2020) </a:t>
            </a:r>
          </a:p>
        </p:txBody>
      </p:sp>
      <p:sp>
        <p:nvSpPr>
          <p:cNvPr id="11" name="TextBox 10">
            <a:extLst>
              <a:ext uri="{FF2B5EF4-FFF2-40B4-BE49-F238E27FC236}">
                <a16:creationId xmlns:a16="http://schemas.microsoft.com/office/drawing/2014/main" id="{4B459925-C9D5-471A-9CAA-A3FE5872E361}"/>
              </a:ext>
            </a:extLst>
          </p:cNvPr>
          <p:cNvSpPr txBox="1"/>
          <p:nvPr/>
        </p:nvSpPr>
        <p:spPr>
          <a:xfrm>
            <a:off x="352512" y="2802018"/>
            <a:ext cx="10804846" cy="230832"/>
          </a:xfrm>
          <a:prstGeom prst="rect">
            <a:avLst/>
          </a:prstGeom>
          <a:noFill/>
        </p:spPr>
        <p:txBody>
          <a:bodyPr wrap="square">
            <a:spAutoFit/>
          </a:bodyPr>
          <a:lstStyle/>
          <a:p>
            <a:r>
              <a:rPr lang="en-GB" sz="900" dirty="0">
                <a:latin typeface="New times roman"/>
              </a:rPr>
              <a:t>lilliangrans.wordpress.com(2011)</a:t>
            </a:r>
            <a:r>
              <a:rPr lang="en-GB" sz="900" i="1" dirty="0">
                <a:latin typeface="New times roman"/>
              </a:rPr>
              <a:t>Bronfenbrenner theory image Available at: </a:t>
            </a:r>
            <a:r>
              <a:rPr lang="en-GB" sz="900" dirty="0">
                <a:latin typeface="New times roman"/>
                <a:hlinkClick r:id="rId4"/>
              </a:rPr>
              <a:t>https://lilliangrans.wordpress.com/2011/10/11/bronfenbrenner%E2%80%99s-ecological-systems-theory/</a:t>
            </a:r>
            <a:r>
              <a:rPr lang="en-GB" sz="900" dirty="0">
                <a:latin typeface="New times roman"/>
              </a:rPr>
              <a:t> Accessed Aug 2020)</a:t>
            </a:r>
          </a:p>
        </p:txBody>
      </p:sp>
      <p:sp>
        <p:nvSpPr>
          <p:cNvPr id="13" name="TextBox 12">
            <a:extLst>
              <a:ext uri="{FF2B5EF4-FFF2-40B4-BE49-F238E27FC236}">
                <a16:creationId xmlns:a16="http://schemas.microsoft.com/office/drawing/2014/main" id="{FA8B7E54-27E1-4A56-B5AD-7751BFFA8122}"/>
              </a:ext>
            </a:extLst>
          </p:cNvPr>
          <p:cNvSpPr txBox="1"/>
          <p:nvPr/>
        </p:nvSpPr>
        <p:spPr>
          <a:xfrm>
            <a:off x="352513" y="4629288"/>
            <a:ext cx="10645454" cy="230832"/>
          </a:xfrm>
          <a:prstGeom prst="rect">
            <a:avLst/>
          </a:prstGeom>
          <a:noFill/>
        </p:spPr>
        <p:txBody>
          <a:bodyPr wrap="square">
            <a:spAutoFit/>
          </a:bodyPr>
          <a:lstStyle/>
          <a:p>
            <a:r>
              <a:rPr lang="en-GB" sz="900" i="1" dirty="0">
                <a:latin typeface="New times roman"/>
              </a:rPr>
              <a:t>Slideserve.com (2002)Ruth leviatus theory image </a:t>
            </a:r>
            <a:r>
              <a:rPr lang="en-GB" sz="900" dirty="0">
                <a:latin typeface="New times roman"/>
              </a:rPr>
              <a:t>(slide 4) Available at: </a:t>
            </a:r>
            <a:r>
              <a:rPr lang="en-GB" sz="900" dirty="0">
                <a:latin typeface="New times roman"/>
                <a:hlinkClick r:id="rId5"/>
              </a:rPr>
              <a:t>https://www.slideserve.com/aman/inequality-poverty-social-exclusion-and-policy</a:t>
            </a:r>
            <a:r>
              <a:rPr lang="en-GB" sz="900" dirty="0">
                <a:latin typeface="New times roman"/>
              </a:rPr>
              <a:t> (Accessed Aug 2020)</a:t>
            </a:r>
          </a:p>
        </p:txBody>
      </p:sp>
      <p:sp>
        <p:nvSpPr>
          <p:cNvPr id="15" name="TextBox 14">
            <a:extLst>
              <a:ext uri="{FF2B5EF4-FFF2-40B4-BE49-F238E27FC236}">
                <a16:creationId xmlns:a16="http://schemas.microsoft.com/office/drawing/2014/main" id="{8CA5A5B4-DC54-4C72-B5AD-790F992ED596}"/>
              </a:ext>
            </a:extLst>
          </p:cNvPr>
          <p:cNvSpPr txBox="1"/>
          <p:nvPr/>
        </p:nvSpPr>
        <p:spPr>
          <a:xfrm>
            <a:off x="352513" y="5395531"/>
            <a:ext cx="11392074" cy="230832"/>
          </a:xfrm>
          <a:prstGeom prst="rect">
            <a:avLst/>
          </a:prstGeom>
          <a:noFill/>
        </p:spPr>
        <p:txBody>
          <a:bodyPr wrap="square">
            <a:spAutoFit/>
          </a:bodyPr>
          <a:lstStyle/>
          <a:p>
            <a:r>
              <a:rPr lang="en-GB" sz="900" dirty="0">
                <a:latin typeface="New times roman"/>
              </a:rPr>
              <a:t>Timvandevall.com (unknown date) </a:t>
            </a:r>
            <a:r>
              <a:rPr lang="en-GB" sz="900" i="1" dirty="0">
                <a:latin typeface="New times roman"/>
              </a:rPr>
              <a:t>Maslow’s Hierarchy of needs poster </a:t>
            </a:r>
            <a:r>
              <a:rPr lang="en-GB" sz="900" dirty="0">
                <a:latin typeface="New times roman"/>
              </a:rPr>
              <a:t>Available at: </a:t>
            </a:r>
            <a:r>
              <a:rPr lang="en-GB" sz="900" dirty="0">
                <a:latin typeface="New times roman"/>
                <a:hlinkClick r:id="rId6"/>
              </a:rPr>
              <a:t>https://www.timvandevall.com/downloads/maslows-hierarchy-of-needs-printable-poster/</a:t>
            </a:r>
            <a:r>
              <a:rPr lang="en-GB" sz="900" dirty="0">
                <a:latin typeface="New times roman"/>
              </a:rPr>
              <a:t> (Accessed Aug 2020)</a:t>
            </a:r>
          </a:p>
        </p:txBody>
      </p:sp>
      <p:sp>
        <p:nvSpPr>
          <p:cNvPr id="17" name="TextBox 16">
            <a:extLst>
              <a:ext uri="{FF2B5EF4-FFF2-40B4-BE49-F238E27FC236}">
                <a16:creationId xmlns:a16="http://schemas.microsoft.com/office/drawing/2014/main" id="{3465B7C2-854C-425B-A3DA-0586AD4F6598}"/>
              </a:ext>
            </a:extLst>
          </p:cNvPr>
          <p:cNvSpPr txBox="1"/>
          <p:nvPr/>
        </p:nvSpPr>
        <p:spPr>
          <a:xfrm>
            <a:off x="352515" y="448909"/>
            <a:ext cx="11486971" cy="230832"/>
          </a:xfrm>
          <a:prstGeom prst="rect">
            <a:avLst/>
          </a:prstGeom>
          <a:noFill/>
        </p:spPr>
        <p:txBody>
          <a:bodyPr wrap="square">
            <a:spAutoFit/>
          </a:bodyPr>
          <a:lstStyle/>
          <a:p>
            <a:r>
              <a:rPr lang="en-GB" sz="900" dirty="0" err="1">
                <a:latin typeface="New times roman"/>
              </a:rPr>
              <a:t>Azquotes</a:t>
            </a:r>
            <a:r>
              <a:rPr lang="en-GB" sz="900" dirty="0">
                <a:latin typeface="New times roman"/>
              </a:rPr>
              <a:t> (unknown date )</a:t>
            </a:r>
            <a:r>
              <a:rPr lang="en-GB" sz="900" i="1" dirty="0">
                <a:latin typeface="New times roman"/>
              </a:rPr>
              <a:t>Theorist Bourdieu P,1973  quote and image Available at: </a:t>
            </a:r>
            <a:r>
              <a:rPr lang="en-GB" sz="900" dirty="0">
                <a:latin typeface="New times roman"/>
                <a:hlinkClick r:id="rId7"/>
              </a:rPr>
              <a:t>https://www.azquotes.com/author/1717-Pierre_Bourdieu</a:t>
            </a:r>
            <a:r>
              <a:rPr lang="en-GB" sz="900" dirty="0">
                <a:latin typeface="New times roman"/>
              </a:rPr>
              <a:t> (Accessed Aug 2020)</a:t>
            </a:r>
          </a:p>
        </p:txBody>
      </p:sp>
      <p:sp>
        <p:nvSpPr>
          <p:cNvPr id="19" name="TextBox 18">
            <a:extLst>
              <a:ext uri="{FF2B5EF4-FFF2-40B4-BE49-F238E27FC236}">
                <a16:creationId xmlns:a16="http://schemas.microsoft.com/office/drawing/2014/main" id="{8ECF4269-0577-43D1-B8EE-31852D7B895C}"/>
              </a:ext>
            </a:extLst>
          </p:cNvPr>
          <p:cNvSpPr txBox="1"/>
          <p:nvPr/>
        </p:nvSpPr>
        <p:spPr>
          <a:xfrm>
            <a:off x="352512" y="5807601"/>
            <a:ext cx="11604951" cy="230832"/>
          </a:xfrm>
          <a:prstGeom prst="rect">
            <a:avLst/>
          </a:prstGeom>
          <a:noFill/>
        </p:spPr>
        <p:txBody>
          <a:bodyPr wrap="square">
            <a:spAutoFit/>
          </a:bodyPr>
          <a:lstStyle/>
          <a:p>
            <a:r>
              <a:rPr lang="en-GB" sz="900" dirty="0">
                <a:latin typeface="New times roman"/>
              </a:rPr>
              <a:t>Weneedfun.com (unknown date)</a:t>
            </a:r>
            <a:r>
              <a:rPr lang="en-GB" sz="900" i="1" dirty="0">
                <a:latin typeface="New times roman"/>
              </a:rPr>
              <a:t>Nelson Mandela quote and image Available at: </a:t>
            </a:r>
            <a:r>
              <a:rPr lang="en-GB" sz="900" dirty="0">
                <a:latin typeface="New times roman"/>
                <a:hlinkClick r:id="rId8"/>
              </a:rPr>
              <a:t>https://weneedfun.com/22-famous-nelson-mandela-quotes/</a:t>
            </a:r>
            <a:r>
              <a:rPr lang="en-GB" sz="900" dirty="0">
                <a:latin typeface="New times roman"/>
              </a:rPr>
              <a:t> (Accessed Aug 2020)</a:t>
            </a:r>
          </a:p>
        </p:txBody>
      </p:sp>
      <p:sp>
        <p:nvSpPr>
          <p:cNvPr id="21" name="TextBox 20">
            <a:extLst>
              <a:ext uri="{FF2B5EF4-FFF2-40B4-BE49-F238E27FC236}">
                <a16:creationId xmlns:a16="http://schemas.microsoft.com/office/drawing/2014/main" id="{15BC3471-D60F-4FE3-ACF1-A03A3D058729}"/>
              </a:ext>
            </a:extLst>
          </p:cNvPr>
          <p:cNvSpPr txBox="1"/>
          <p:nvPr/>
        </p:nvSpPr>
        <p:spPr>
          <a:xfrm>
            <a:off x="352513" y="6232092"/>
            <a:ext cx="11839486" cy="230832"/>
          </a:xfrm>
          <a:prstGeom prst="rect">
            <a:avLst/>
          </a:prstGeom>
          <a:noFill/>
        </p:spPr>
        <p:txBody>
          <a:bodyPr wrap="square">
            <a:spAutoFit/>
          </a:bodyPr>
          <a:lstStyle/>
          <a:p>
            <a:r>
              <a:rPr lang="en-GB" sz="900" dirty="0"/>
              <a:t> </a:t>
            </a:r>
            <a:r>
              <a:rPr lang="en-GB" sz="900" dirty="0">
                <a:latin typeface="New times roman"/>
              </a:rPr>
              <a:t>Whittaker, F (2017) </a:t>
            </a:r>
            <a:r>
              <a:rPr lang="en-GB" sz="900" i="1" dirty="0">
                <a:latin typeface="New times roman"/>
              </a:rPr>
              <a:t>FSM investigation graph Available at: </a:t>
            </a:r>
            <a:r>
              <a:rPr lang="en-GB" sz="900" dirty="0">
                <a:latin typeface="New times roman"/>
                <a:hlinkClick r:id="rId9"/>
              </a:rPr>
              <a:t>https://schoolsweek.co.uk/investigation-schools-face-postcode-lottery-in-free-school-meals-take-up/</a:t>
            </a:r>
            <a:r>
              <a:rPr lang="en-GB" sz="900" dirty="0">
                <a:latin typeface="New times roman"/>
              </a:rPr>
              <a:t> (Accessed Aug 2020)</a:t>
            </a:r>
          </a:p>
        </p:txBody>
      </p:sp>
      <p:sp>
        <p:nvSpPr>
          <p:cNvPr id="23" name="TextBox 22">
            <a:extLst>
              <a:ext uri="{FF2B5EF4-FFF2-40B4-BE49-F238E27FC236}">
                <a16:creationId xmlns:a16="http://schemas.microsoft.com/office/drawing/2014/main" id="{5F762389-8D89-4BF5-B289-6F8C6945F53A}"/>
              </a:ext>
            </a:extLst>
          </p:cNvPr>
          <p:cNvSpPr txBox="1"/>
          <p:nvPr/>
        </p:nvSpPr>
        <p:spPr>
          <a:xfrm>
            <a:off x="363990" y="1799378"/>
            <a:ext cx="11697056" cy="230832"/>
          </a:xfrm>
          <a:prstGeom prst="rect">
            <a:avLst/>
          </a:prstGeom>
          <a:noFill/>
        </p:spPr>
        <p:txBody>
          <a:bodyPr wrap="square">
            <a:spAutoFit/>
          </a:bodyPr>
          <a:lstStyle/>
          <a:p>
            <a:r>
              <a:rPr lang="en-GB" sz="900" dirty="0" err="1">
                <a:latin typeface="New times roman"/>
              </a:rPr>
              <a:t>Gov.wales</a:t>
            </a:r>
            <a:r>
              <a:rPr lang="en-GB" sz="900" dirty="0">
                <a:latin typeface="New times roman"/>
              </a:rPr>
              <a:t> (2015) </a:t>
            </a:r>
            <a:r>
              <a:rPr lang="en-GB" sz="900" i="1" dirty="0">
                <a:latin typeface="New times roman"/>
              </a:rPr>
              <a:t>Pupil Deprivation Grant  </a:t>
            </a:r>
            <a:r>
              <a:rPr lang="en-GB" sz="900" dirty="0">
                <a:latin typeface="New times roman"/>
              </a:rPr>
              <a:t>Available </a:t>
            </a:r>
            <a:r>
              <a:rPr lang="en-GB" sz="900" dirty="0" err="1">
                <a:latin typeface="New times roman"/>
              </a:rPr>
              <a:t>at</a:t>
            </a:r>
            <a:r>
              <a:rPr lang="en-GB" sz="900" i="1" dirty="0" err="1">
                <a:latin typeface="New times roman"/>
              </a:rPr>
              <a:t>:</a:t>
            </a:r>
            <a:r>
              <a:rPr lang="en-GB" sz="900" dirty="0" err="1">
                <a:latin typeface="New times roman"/>
                <a:hlinkClick r:id="rId10"/>
              </a:rPr>
              <a:t>https</a:t>
            </a:r>
            <a:r>
              <a:rPr lang="en-GB" sz="900" dirty="0">
                <a:latin typeface="New times roman"/>
                <a:hlinkClick r:id="rId10"/>
              </a:rPr>
              <a:t>://gov.wales/sites/default/files/publications/2018-03/pupil-deprivation-grant-essential-guidance.pdf</a:t>
            </a:r>
            <a:r>
              <a:rPr lang="en-GB" sz="900" dirty="0">
                <a:latin typeface="New times roman"/>
              </a:rPr>
              <a:t> (Accessed Aug 2020)</a:t>
            </a:r>
          </a:p>
        </p:txBody>
      </p:sp>
      <p:sp>
        <p:nvSpPr>
          <p:cNvPr id="24" name="TextBox 23">
            <a:extLst>
              <a:ext uri="{FF2B5EF4-FFF2-40B4-BE49-F238E27FC236}">
                <a16:creationId xmlns:a16="http://schemas.microsoft.com/office/drawing/2014/main" id="{F80F690D-7FDD-4680-AD9D-E712F457B9FB}"/>
              </a:ext>
            </a:extLst>
          </p:cNvPr>
          <p:cNvSpPr txBox="1"/>
          <p:nvPr/>
        </p:nvSpPr>
        <p:spPr>
          <a:xfrm>
            <a:off x="352513" y="2526221"/>
            <a:ext cx="11839486" cy="230832"/>
          </a:xfrm>
          <a:prstGeom prst="rect">
            <a:avLst/>
          </a:prstGeom>
          <a:noFill/>
        </p:spPr>
        <p:txBody>
          <a:bodyPr wrap="square" rtlCol="0">
            <a:spAutoFit/>
          </a:bodyPr>
          <a:lstStyle/>
          <a:p>
            <a:r>
              <a:rPr lang="en-GB" sz="900" dirty="0">
                <a:latin typeface="New times roman"/>
              </a:rPr>
              <a:t>Kirsty Williams (2017)  </a:t>
            </a:r>
            <a:r>
              <a:rPr lang="en-GB" sz="900" i="1" dirty="0">
                <a:latin typeface="New times roman"/>
              </a:rPr>
              <a:t>Written Statement - Pupil Development Grant  </a:t>
            </a:r>
            <a:r>
              <a:rPr lang="en-GB" sz="900" dirty="0">
                <a:latin typeface="New times roman"/>
              </a:rPr>
              <a:t>Available at : </a:t>
            </a:r>
            <a:r>
              <a:rPr lang="en-GB" sz="900" u="sng" dirty="0">
                <a:solidFill>
                  <a:schemeClr val="bg1"/>
                </a:solidFill>
                <a:latin typeface="New times roman"/>
              </a:rPr>
              <a:t>https://gov.wales/written-statement-pupil-development-grant </a:t>
            </a:r>
            <a:r>
              <a:rPr lang="en-GB" sz="900" dirty="0">
                <a:latin typeface="New times roman"/>
              </a:rPr>
              <a:t>(Accessed Aug 2020)</a:t>
            </a:r>
          </a:p>
        </p:txBody>
      </p:sp>
      <p:sp>
        <p:nvSpPr>
          <p:cNvPr id="26" name="TextBox 25">
            <a:extLst>
              <a:ext uri="{FF2B5EF4-FFF2-40B4-BE49-F238E27FC236}">
                <a16:creationId xmlns:a16="http://schemas.microsoft.com/office/drawing/2014/main" id="{63823BDE-96B5-4E4F-B61B-3C479F7E4AAF}"/>
              </a:ext>
            </a:extLst>
          </p:cNvPr>
          <p:cNvSpPr txBox="1"/>
          <p:nvPr/>
        </p:nvSpPr>
        <p:spPr>
          <a:xfrm>
            <a:off x="352513" y="4998620"/>
            <a:ext cx="11839486" cy="230832"/>
          </a:xfrm>
          <a:prstGeom prst="rect">
            <a:avLst/>
          </a:prstGeom>
          <a:noFill/>
        </p:spPr>
        <p:txBody>
          <a:bodyPr wrap="square">
            <a:spAutoFit/>
          </a:bodyPr>
          <a:lstStyle/>
          <a:p>
            <a:r>
              <a:rPr lang="en-GB" sz="900" dirty="0">
                <a:latin typeface="New times roman"/>
              </a:rPr>
              <a:t>Sutton Trust (2010) </a:t>
            </a:r>
            <a:r>
              <a:rPr lang="en-GB" sz="900" i="1" dirty="0">
                <a:latin typeface="New times roman"/>
              </a:rPr>
              <a:t>Low income and early cognitive development in the U.K. </a:t>
            </a:r>
            <a:r>
              <a:rPr lang="en-GB" sz="900" dirty="0">
                <a:latin typeface="New times roman"/>
              </a:rPr>
              <a:t>Available at: </a:t>
            </a:r>
            <a:r>
              <a:rPr lang="en-GB" sz="900" u="sng" dirty="0">
                <a:solidFill>
                  <a:schemeClr val="bg1"/>
                </a:solidFill>
                <a:latin typeface="New times roman"/>
              </a:rPr>
              <a:t>https://research-information.bris.ac.uk/ws/portalfiles/portal/9907648/Waldfogel_Washbrook_Sutton_Trust.pdf  </a:t>
            </a:r>
            <a:r>
              <a:rPr lang="en-GB" sz="900" dirty="0">
                <a:latin typeface="New times roman"/>
              </a:rPr>
              <a:t>(Accessed Aug 2020)  </a:t>
            </a:r>
          </a:p>
        </p:txBody>
      </p:sp>
      <p:sp>
        <p:nvSpPr>
          <p:cNvPr id="28" name="TextBox 27">
            <a:extLst>
              <a:ext uri="{FF2B5EF4-FFF2-40B4-BE49-F238E27FC236}">
                <a16:creationId xmlns:a16="http://schemas.microsoft.com/office/drawing/2014/main" id="{FECFDE7D-653B-45BA-A326-FDED8CF1D611}"/>
              </a:ext>
            </a:extLst>
          </p:cNvPr>
          <p:cNvSpPr txBox="1"/>
          <p:nvPr/>
        </p:nvSpPr>
        <p:spPr>
          <a:xfrm>
            <a:off x="363990" y="2270438"/>
            <a:ext cx="11048125" cy="230832"/>
          </a:xfrm>
          <a:prstGeom prst="rect">
            <a:avLst/>
          </a:prstGeom>
          <a:noFill/>
        </p:spPr>
        <p:txBody>
          <a:bodyPr wrap="square">
            <a:spAutoFit/>
          </a:bodyPr>
          <a:lstStyle/>
          <a:p>
            <a:r>
              <a:rPr lang="en-GB" sz="900" dirty="0">
                <a:latin typeface="New times roman"/>
              </a:rPr>
              <a:t>JFC.org (2007) </a:t>
            </a:r>
            <a:r>
              <a:rPr lang="en-GB" sz="900" i="1" dirty="0">
                <a:latin typeface="New times roman"/>
              </a:rPr>
              <a:t>Experiences of poverty and educational disadvantage. </a:t>
            </a:r>
            <a:r>
              <a:rPr lang="en-GB" sz="900" dirty="0">
                <a:latin typeface="New times roman"/>
              </a:rPr>
              <a:t>Available at: </a:t>
            </a:r>
            <a:r>
              <a:rPr lang="en-GB" sz="900" dirty="0">
                <a:latin typeface="New times roman"/>
                <a:hlinkClick r:id="rId11"/>
              </a:rPr>
              <a:t>https://www.jrf.org.uk/report/experiences-poverty-and-educational-disadvantag</a:t>
            </a:r>
            <a:r>
              <a:rPr lang="en-GB" sz="900" dirty="0">
                <a:solidFill>
                  <a:schemeClr val="bg1"/>
                </a:solidFill>
                <a:latin typeface="New times roman"/>
              </a:rPr>
              <a:t>e</a:t>
            </a:r>
            <a:r>
              <a:rPr lang="en-GB" sz="900" dirty="0">
                <a:latin typeface="New times roman"/>
              </a:rPr>
              <a:t> (Accessed Aug 2020) </a:t>
            </a:r>
          </a:p>
        </p:txBody>
      </p:sp>
      <p:sp>
        <p:nvSpPr>
          <p:cNvPr id="29" name="TextBox 28">
            <a:extLst>
              <a:ext uri="{FF2B5EF4-FFF2-40B4-BE49-F238E27FC236}">
                <a16:creationId xmlns:a16="http://schemas.microsoft.com/office/drawing/2014/main" id="{AB8A213F-E38B-403E-B631-9F32A8D8EA48}"/>
              </a:ext>
            </a:extLst>
          </p:cNvPr>
          <p:cNvSpPr txBox="1"/>
          <p:nvPr/>
        </p:nvSpPr>
        <p:spPr>
          <a:xfrm>
            <a:off x="3255948" y="9347"/>
            <a:ext cx="5264210" cy="369332"/>
          </a:xfrm>
          <a:prstGeom prst="rect">
            <a:avLst/>
          </a:prstGeom>
          <a:noFill/>
        </p:spPr>
        <p:txBody>
          <a:bodyPr wrap="square" rtlCol="0">
            <a:spAutoFit/>
          </a:bodyPr>
          <a:lstStyle/>
          <a:p>
            <a:pPr algn="ctr"/>
            <a:r>
              <a:rPr lang="en-GB" dirty="0"/>
              <a:t>References </a:t>
            </a:r>
          </a:p>
        </p:txBody>
      </p:sp>
      <p:sp>
        <p:nvSpPr>
          <p:cNvPr id="31" name="TextBox 30">
            <a:extLst>
              <a:ext uri="{FF2B5EF4-FFF2-40B4-BE49-F238E27FC236}">
                <a16:creationId xmlns:a16="http://schemas.microsoft.com/office/drawing/2014/main" id="{0AB21DC8-9E28-4D52-8707-F95138E5DDEE}"/>
              </a:ext>
            </a:extLst>
          </p:cNvPr>
          <p:cNvSpPr txBox="1"/>
          <p:nvPr/>
        </p:nvSpPr>
        <p:spPr>
          <a:xfrm>
            <a:off x="352513" y="3008053"/>
            <a:ext cx="9731053" cy="230832"/>
          </a:xfrm>
          <a:prstGeom prst="rect">
            <a:avLst/>
          </a:prstGeom>
          <a:noFill/>
        </p:spPr>
        <p:txBody>
          <a:bodyPr wrap="square">
            <a:spAutoFit/>
          </a:bodyPr>
          <a:lstStyle/>
          <a:p>
            <a:r>
              <a:rPr lang="en-GB" sz="900" dirty="0">
                <a:latin typeface="New times roman"/>
              </a:rPr>
              <a:t>News. Gov. Scot (2018) </a:t>
            </a:r>
            <a:r>
              <a:rPr lang="en-GB" sz="900" i="1" dirty="0">
                <a:latin typeface="New times roman"/>
              </a:rPr>
              <a:t>Pupil Equity Funding </a:t>
            </a:r>
            <a:r>
              <a:rPr lang="en-GB" sz="900" dirty="0">
                <a:latin typeface="New times roman"/>
              </a:rPr>
              <a:t>Available at: </a:t>
            </a:r>
            <a:r>
              <a:rPr lang="en-GB" sz="900" dirty="0">
                <a:latin typeface="New times roman"/>
                <a:hlinkClick r:id="rId12"/>
              </a:rPr>
              <a:t>https://news.gov.scot/news/pupil-equity-funding-1</a:t>
            </a:r>
            <a:r>
              <a:rPr lang="en-GB" sz="900" dirty="0">
                <a:latin typeface="New times roman"/>
              </a:rPr>
              <a:t> (Accessed Aug 2020)</a:t>
            </a:r>
          </a:p>
        </p:txBody>
      </p:sp>
      <p:sp>
        <p:nvSpPr>
          <p:cNvPr id="33" name="TextBox 32">
            <a:extLst>
              <a:ext uri="{FF2B5EF4-FFF2-40B4-BE49-F238E27FC236}">
                <a16:creationId xmlns:a16="http://schemas.microsoft.com/office/drawing/2014/main" id="{5EF84E39-FDB7-46E9-8042-D884DBC0C72E}"/>
              </a:ext>
            </a:extLst>
          </p:cNvPr>
          <p:cNvSpPr txBox="1"/>
          <p:nvPr/>
        </p:nvSpPr>
        <p:spPr>
          <a:xfrm>
            <a:off x="363990" y="1546359"/>
            <a:ext cx="10033057" cy="230832"/>
          </a:xfrm>
          <a:prstGeom prst="rect">
            <a:avLst/>
          </a:prstGeom>
          <a:noFill/>
        </p:spPr>
        <p:txBody>
          <a:bodyPr wrap="square">
            <a:spAutoFit/>
          </a:bodyPr>
          <a:lstStyle/>
          <a:p>
            <a:r>
              <a:rPr lang="en-GB" sz="900" dirty="0">
                <a:latin typeface="New times roman"/>
              </a:rPr>
              <a:t>Gov.Scot (2018) </a:t>
            </a:r>
            <a:r>
              <a:rPr lang="en-GB" sz="900" i="1" dirty="0">
                <a:latin typeface="New times roman"/>
              </a:rPr>
              <a:t>Pupil Equity Funding: school allocations 2018 to 2019:  </a:t>
            </a:r>
            <a:r>
              <a:rPr lang="en-GB" sz="900" dirty="0">
                <a:latin typeface="New times roman"/>
              </a:rPr>
              <a:t>withheld due to privacy laws. (Accessed Aug 2020)</a:t>
            </a:r>
          </a:p>
        </p:txBody>
      </p:sp>
      <p:sp>
        <p:nvSpPr>
          <p:cNvPr id="34" name="TextBox 33">
            <a:extLst>
              <a:ext uri="{FF2B5EF4-FFF2-40B4-BE49-F238E27FC236}">
                <a16:creationId xmlns:a16="http://schemas.microsoft.com/office/drawing/2014/main" id="{F6B4C31F-5720-4486-A137-8420E9A8C473}"/>
              </a:ext>
            </a:extLst>
          </p:cNvPr>
          <p:cNvSpPr txBox="1"/>
          <p:nvPr/>
        </p:nvSpPr>
        <p:spPr>
          <a:xfrm>
            <a:off x="352513" y="697618"/>
            <a:ext cx="11551464" cy="369332"/>
          </a:xfrm>
          <a:prstGeom prst="rect">
            <a:avLst/>
          </a:prstGeom>
          <a:noFill/>
        </p:spPr>
        <p:txBody>
          <a:bodyPr wrap="square" rtlCol="0">
            <a:spAutoFit/>
          </a:bodyPr>
          <a:lstStyle/>
          <a:p>
            <a:r>
              <a:rPr lang="en-GB" sz="900" dirty="0">
                <a:latin typeface="New times roman"/>
              </a:rPr>
              <a:t>Evans D, Huxley K, Lindley L, Pye J and Taylor C (2007) </a:t>
            </a:r>
            <a:r>
              <a:rPr lang="en-GB" sz="900" i="1" dirty="0">
                <a:latin typeface="New times roman"/>
              </a:rPr>
              <a:t>evaluation of the pupil Deprivation grant- final report. GSR. Welsh Gov  </a:t>
            </a:r>
            <a:r>
              <a:rPr lang="en-GB" sz="900" dirty="0">
                <a:latin typeface="New times roman"/>
              </a:rPr>
              <a:t>Available at: </a:t>
            </a:r>
            <a:r>
              <a:rPr lang="en-GB" sz="900" i="1" dirty="0">
                <a:latin typeface="New times roman"/>
                <a:hlinkClick r:id="rId13"/>
              </a:rPr>
              <a:t>https://dera.ioe.ac.uk/30847/1/171213-evaluation-pupil-deprivation-grant-final-en.pdf</a:t>
            </a:r>
            <a:r>
              <a:rPr lang="en-GB" sz="900" i="1" dirty="0">
                <a:latin typeface="New times roman"/>
              </a:rPr>
              <a:t> (Accessed Aug 2020) </a:t>
            </a:r>
          </a:p>
        </p:txBody>
      </p:sp>
      <p:sp>
        <p:nvSpPr>
          <p:cNvPr id="2" name="TextBox 1">
            <a:extLst>
              <a:ext uri="{FF2B5EF4-FFF2-40B4-BE49-F238E27FC236}">
                <a16:creationId xmlns:a16="http://schemas.microsoft.com/office/drawing/2014/main" id="{9FDE8C87-CEDC-4034-86C6-2D42FA06A65E}"/>
              </a:ext>
            </a:extLst>
          </p:cNvPr>
          <p:cNvSpPr txBox="1"/>
          <p:nvPr/>
        </p:nvSpPr>
        <p:spPr>
          <a:xfrm>
            <a:off x="352513" y="3586472"/>
            <a:ext cx="11604952" cy="261610"/>
          </a:xfrm>
          <a:prstGeom prst="rect">
            <a:avLst/>
          </a:prstGeom>
          <a:noFill/>
        </p:spPr>
        <p:txBody>
          <a:bodyPr wrap="square" rtlCol="0">
            <a:spAutoFit/>
          </a:bodyPr>
          <a:lstStyle/>
          <a:p>
            <a:r>
              <a:rPr lang="en-GB" sz="900" dirty="0">
                <a:latin typeface="New times roman"/>
              </a:rPr>
              <a:t>school A (2020) PDG Spend Plan 2019-20  Available at: withheld due to privacy laws</a:t>
            </a:r>
            <a:r>
              <a:rPr lang="en-GB" sz="1100" dirty="0">
                <a:latin typeface="New times roman"/>
              </a:rPr>
              <a:t>. </a:t>
            </a:r>
            <a:r>
              <a:rPr lang="en-GB" sz="900" dirty="0">
                <a:latin typeface="New times roman"/>
              </a:rPr>
              <a:t>(Accessed Aug 2020)</a:t>
            </a:r>
          </a:p>
        </p:txBody>
      </p:sp>
      <p:sp>
        <p:nvSpPr>
          <p:cNvPr id="3" name="TextBox 2">
            <a:extLst>
              <a:ext uri="{FF2B5EF4-FFF2-40B4-BE49-F238E27FC236}">
                <a16:creationId xmlns:a16="http://schemas.microsoft.com/office/drawing/2014/main" id="{DADC5A31-8F4E-4A4C-B325-BBB40EFE64A0}"/>
              </a:ext>
            </a:extLst>
          </p:cNvPr>
          <p:cNvSpPr txBox="1"/>
          <p:nvPr/>
        </p:nvSpPr>
        <p:spPr>
          <a:xfrm>
            <a:off x="352513" y="3865563"/>
            <a:ext cx="5494614" cy="230832"/>
          </a:xfrm>
          <a:prstGeom prst="rect">
            <a:avLst/>
          </a:prstGeom>
          <a:noFill/>
        </p:spPr>
        <p:txBody>
          <a:bodyPr wrap="square" rtlCol="0">
            <a:spAutoFit/>
          </a:bodyPr>
          <a:lstStyle/>
          <a:p>
            <a:r>
              <a:rPr lang="en-GB" sz="900" dirty="0">
                <a:latin typeface="New times roman"/>
              </a:rPr>
              <a:t>school B (2020) PDG Spend Plan 2019-20  Available at: withheld due to privacy laws (Accessed Aug 2020).</a:t>
            </a:r>
          </a:p>
        </p:txBody>
      </p:sp>
      <p:sp>
        <p:nvSpPr>
          <p:cNvPr id="5" name="TextBox 4">
            <a:extLst>
              <a:ext uri="{FF2B5EF4-FFF2-40B4-BE49-F238E27FC236}">
                <a16:creationId xmlns:a16="http://schemas.microsoft.com/office/drawing/2014/main" id="{AA283BAF-EC2D-498B-BC4A-9AB2BE72C00A}"/>
              </a:ext>
            </a:extLst>
          </p:cNvPr>
          <p:cNvSpPr txBox="1"/>
          <p:nvPr/>
        </p:nvSpPr>
        <p:spPr>
          <a:xfrm>
            <a:off x="352513" y="4238685"/>
            <a:ext cx="11697056" cy="246221"/>
          </a:xfrm>
          <a:prstGeom prst="rect">
            <a:avLst/>
          </a:prstGeom>
          <a:noFill/>
        </p:spPr>
        <p:txBody>
          <a:bodyPr wrap="square" rtlCol="0">
            <a:spAutoFit/>
          </a:bodyPr>
          <a:lstStyle/>
          <a:p>
            <a:r>
              <a:rPr lang="en-GB" sz="1000" dirty="0" err="1">
                <a:latin typeface="New times roman"/>
              </a:rPr>
              <a:t>Seneddhome</a:t>
            </a:r>
            <a:r>
              <a:rPr lang="en-GB" sz="1000" dirty="0">
                <a:latin typeface="New times roman"/>
              </a:rPr>
              <a:t> (2018) </a:t>
            </a:r>
            <a:r>
              <a:rPr lang="en-GB" sz="1000" i="1" dirty="0">
                <a:latin typeface="New times roman"/>
              </a:rPr>
              <a:t>Pupil Deprivation Grant: Hitting the target? </a:t>
            </a:r>
            <a:r>
              <a:rPr lang="en-GB" sz="1000" dirty="0">
                <a:latin typeface="New times roman"/>
              </a:rPr>
              <a:t>Available at: </a:t>
            </a:r>
            <a:r>
              <a:rPr lang="en-GB" sz="1000" dirty="0">
                <a:latin typeface="New times roman"/>
                <a:hlinkClick r:id="rId14"/>
              </a:rPr>
              <a:t>https://seneddhome.com/2018/06/pupil-deprivation-grant-hitting-the-target/</a:t>
            </a:r>
            <a:r>
              <a:rPr lang="en-GB" sz="1000" dirty="0">
                <a:latin typeface="New times roman"/>
              </a:rPr>
              <a:t> (Accessed Aug 2020)</a:t>
            </a:r>
          </a:p>
        </p:txBody>
      </p:sp>
      <p:sp>
        <p:nvSpPr>
          <p:cNvPr id="7" name="TextBox 6">
            <a:extLst>
              <a:ext uri="{FF2B5EF4-FFF2-40B4-BE49-F238E27FC236}">
                <a16:creationId xmlns:a16="http://schemas.microsoft.com/office/drawing/2014/main" id="{BF257DB3-32AE-471A-AF9C-1C8D2EBC2674}"/>
              </a:ext>
            </a:extLst>
          </p:cNvPr>
          <p:cNvSpPr txBox="1"/>
          <p:nvPr/>
        </p:nvSpPr>
        <p:spPr>
          <a:xfrm>
            <a:off x="352512" y="1208391"/>
            <a:ext cx="11414734" cy="230832"/>
          </a:xfrm>
          <a:prstGeom prst="rect">
            <a:avLst/>
          </a:prstGeom>
          <a:noFill/>
        </p:spPr>
        <p:txBody>
          <a:bodyPr wrap="square" rtlCol="0">
            <a:spAutoFit/>
          </a:bodyPr>
          <a:lstStyle/>
          <a:p>
            <a:r>
              <a:rPr lang="en-GB" sz="900" i="1" dirty="0" err="1">
                <a:latin typeface="New times roman"/>
              </a:rPr>
              <a:t>Gwegogledd.Cymru</a:t>
            </a:r>
            <a:r>
              <a:rPr lang="en-GB" sz="900" i="1" dirty="0">
                <a:latin typeface="New times roman"/>
              </a:rPr>
              <a:t> (2014) (MAKING EFFECTIVE USE OF THE PUPIL DEPRIVATION GRANT  (PDF) </a:t>
            </a:r>
            <a:r>
              <a:rPr lang="en-GB" sz="900" dirty="0">
                <a:latin typeface="New times roman"/>
              </a:rPr>
              <a:t>Available at: </a:t>
            </a:r>
            <a:r>
              <a:rPr lang="en-GB" sz="900" u="sng" dirty="0">
                <a:solidFill>
                  <a:schemeClr val="bg1"/>
                </a:solidFill>
                <a:latin typeface="New times roman"/>
              </a:rPr>
              <a:t>https://www.gwegogledd.cymru/wp-content/uploads/2018/03/Making-effective-use-of-PDG.pdf  </a:t>
            </a:r>
            <a:r>
              <a:rPr lang="en-GB" sz="900" dirty="0">
                <a:latin typeface="New times roman"/>
              </a:rPr>
              <a:t>(Accessed Aug 2020)</a:t>
            </a:r>
          </a:p>
        </p:txBody>
      </p:sp>
    </p:spTree>
    <p:extLst>
      <p:ext uri="{BB962C8B-B14F-4D97-AF65-F5344CB8AC3E}">
        <p14:creationId xmlns:p14="http://schemas.microsoft.com/office/powerpoint/2010/main" val="3345568145"/>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CBCC568AB4B924493790A5C97E2B48C" ma:contentTypeVersion="2" ma:contentTypeDescription="Create a new document." ma:contentTypeScope="" ma:versionID="9eef81a78e278bce711891ab573b7a60">
  <xsd:schema xmlns:xsd="http://www.w3.org/2001/XMLSchema" xmlns:xs="http://www.w3.org/2001/XMLSchema" xmlns:p="http://schemas.microsoft.com/office/2006/metadata/properties" xmlns:ns3="6ce03418-4b85-46e6-9705-46dd5ee7fda4" targetNamespace="http://schemas.microsoft.com/office/2006/metadata/properties" ma:root="true" ma:fieldsID="d4bbbba16abc92ef648d350513b8c67f" ns3:_="">
    <xsd:import namespace="6ce03418-4b85-46e6-9705-46dd5ee7fda4"/>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ce03418-4b85-46e6-9705-46dd5ee7fd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272B571-14CE-4020-B4D5-6B94E72AD79F}">
  <ds:schemaRefs>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6ce03418-4b85-46e6-9705-46dd5ee7fda4"/>
    <ds:schemaRef ds:uri="http://purl.org/dc/elements/1.1/"/>
    <ds:schemaRef ds:uri="http://www.w3.org/XML/1998/namespace"/>
    <ds:schemaRef ds:uri="http://purl.org/dc/dcmitype/"/>
  </ds:schemaRefs>
</ds:datastoreItem>
</file>

<file path=customXml/itemProps2.xml><?xml version="1.0" encoding="utf-8"?>
<ds:datastoreItem xmlns:ds="http://schemas.openxmlformats.org/officeDocument/2006/customXml" ds:itemID="{91A10A4A-3312-4F44-AF37-58786FBD9844}">
  <ds:schemaRefs>
    <ds:schemaRef ds:uri="http://schemas.microsoft.com/sharepoint/v3/contenttype/forms"/>
  </ds:schemaRefs>
</ds:datastoreItem>
</file>

<file path=customXml/itemProps3.xml><?xml version="1.0" encoding="utf-8"?>
<ds:datastoreItem xmlns:ds="http://schemas.openxmlformats.org/officeDocument/2006/customXml" ds:itemID="{B7324013-FF72-4CC3-AEEA-F5879267CA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ce03418-4b85-46e6-9705-46dd5ee7fda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Slice</Template>
  <TotalTime>2253</TotalTime>
  <Words>1374</Words>
  <Application>Microsoft Office PowerPoint</Application>
  <PresentationFormat>Widescreen</PresentationFormat>
  <Paragraphs>79</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Century Gothic</vt:lpstr>
      <vt:lpstr>New times roman</vt:lpstr>
      <vt:lpstr>Wingdings 3</vt:lpstr>
      <vt:lpstr>Slice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naomi oddie</dc:creator>
  <cp:lastModifiedBy>naomi oddie</cp:lastModifiedBy>
  <cp:revision>67</cp:revision>
  <dcterms:created xsi:type="dcterms:W3CDTF">2020-08-19T11:30:05Z</dcterms:created>
  <dcterms:modified xsi:type="dcterms:W3CDTF">2020-08-24T11:54:11Z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0x010100BCBCC568AB4B924493790A5C97E2B48C</vt:lpwstr>
  </property>
</Properties>
</file>