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7" r:id="rId1"/>
  </p:sldMasterIdLst>
  <p:notesMasterIdLst>
    <p:notesMasterId r:id="rId21"/>
  </p:notesMasterIdLst>
  <p:sldIdLst>
    <p:sldId id="256" r:id="rId2"/>
    <p:sldId id="268" r:id="rId3"/>
    <p:sldId id="262" r:id="rId4"/>
    <p:sldId id="263" r:id="rId5"/>
    <p:sldId id="264" r:id="rId6"/>
    <p:sldId id="265" r:id="rId7"/>
    <p:sldId id="266" r:id="rId8"/>
    <p:sldId id="269" r:id="rId9"/>
    <p:sldId id="270" r:id="rId10"/>
    <p:sldId id="271" r:id="rId11"/>
    <p:sldId id="272" r:id="rId12"/>
    <p:sldId id="273" r:id="rId13"/>
    <p:sldId id="274" r:id="rId14"/>
    <p:sldId id="275" r:id="rId15"/>
    <p:sldId id="276" r:id="rId16"/>
    <p:sldId id="277" r:id="rId17"/>
    <p:sldId id="278" r:id="rId18"/>
    <p:sldId id="267" r:id="rId19"/>
    <p:sldId id="279" r:id="rId20"/>
  </p:sldIdLst>
  <p:sldSz cx="9144000" cy="5143500" type="screen16x9"/>
  <p:notesSz cx="6858000" cy="9144000"/>
  <p:embeddedFontLst>
    <p:embeddedFont>
      <p:font typeface="Dosis" pitchFamily="2" charset="77"/>
      <p:regular r:id="rId22"/>
      <p:bold r:id="rId23"/>
    </p:embeddedFont>
    <p:embeddedFont>
      <p:font typeface="Philosopher" pitchFamily="2"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FE2FE10-3E03-4116-AC10-3671622B451E}">
  <a:tblStyle styleId="{1FE2FE10-3E03-4116-AC10-3671622B451E}"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5332" autoAdjust="0"/>
  </p:normalViewPr>
  <p:slideViewPr>
    <p:cSldViewPr snapToGrid="0">
      <p:cViewPr varScale="1">
        <p:scale>
          <a:sx n="151" d="100"/>
          <a:sy n="151" d="100"/>
        </p:scale>
        <p:origin x="520"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405231989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10ca782004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 name="Google Shape;181;g10ca782004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411662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10fc6b24401_0_3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10fc6b24401_0_3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en-US"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36879760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10fc6b24401_0_3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10fc6b24401_0_3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b="0" i="0" u="none" strike="noStrike" cap="none" dirty="0">
                <a:solidFill>
                  <a:srgbClr val="000000"/>
                </a:solidFill>
                <a:effectLst/>
                <a:latin typeface="Arial"/>
                <a:ea typeface="Arial"/>
                <a:cs typeface="Arial"/>
                <a:sym typeface="Arial"/>
              </a:rPr>
              <a:t>Mental health is one of the rising crises emerging in the UK hospitality sector, where employees are provided with long working hours, higher stress, and an emotional labour management system. The hospitality industry in the UK offers a wider part to develop the UK economy, which remains characterised by the implication of intense pressures and definite challenges. There are some options for growing awareness, related stigma and the silent vision for mental health persistence, and limitations of employees while seeking much-needed support from the industry. </a:t>
            </a:r>
            <a:endParaRPr lang="en-US"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21263195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110ed0ca36c_0_1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110ed0ca36c_0_1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b="0" i="0" u="none" strike="noStrike" cap="none" dirty="0">
                <a:solidFill>
                  <a:srgbClr val="000000"/>
                </a:solidFill>
                <a:effectLst/>
                <a:latin typeface="Arial"/>
                <a:ea typeface="Arial"/>
                <a:cs typeface="Arial"/>
                <a:sym typeface="Arial"/>
              </a:rPr>
              <a:t>The presentation identified the changes in the mental health of employees in the UK, which seems highly relevant to the services in the hospitality industry. It appears that applying relevant features to the workforce management and data is. The sector is associated with hotels, restaurants, bars, and pubs, while facing staff burnout and higher rates of turnover. The understanding offers awareness of the urgency for hospitality leaders to maintain mental health within the sector. It seems that reflecting on the systemic industry stressors is considered an effective reform.</a:t>
            </a:r>
            <a:endParaRPr lang="en-US"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42269931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10fc6b24401_0_3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10fc6b24401_0_3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b="0" i="0" u="none" strike="noStrike" cap="none" dirty="0">
                <a:solidFill>
                  <a:srgbClr val="000000"/>
                </a:solidFill>
                <a:effectLst/>
                <a:latin typeface="Arial"/>
                <a:ea typeface="Arial"/>
                <a:cs typeface="Arial"/>
                <a:sym typeface="Arial"/>
              </a:rPr>
              <a:t>The practical mental health concepts which seem to influence the hospitality sector are associated with workplace stress, increasing value of emotional labour, efficiency in burnout, and an increase in stigma. There are higher emotional demands for maintaining efficiency in customer satisfaction while contributing to exhaustion. It seems that stigma is associated with the prevention of open discussion. The application of theories, such as the Job Demand-Control model, is practical in determining the imbalances in demand. It is also applied to learn about the control management, which increases mental health strain in the workforce.</a:t>
            </a:r>
            <a:endParaRPr lang="en-US"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14408014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110ed0ca36c_0_1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110ed0ca36c_0_1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b="0" i="0" u="none" strike="noStrike" cap="none" dirty="0">
                <a:solidFill>
                  <a:srgbClr val="000000"/>
                </a:solidFill>
                <a:effectLst/>
                <a:latin typeface="Arial"/>
                <a:ea typeface="Arial"/>
                <a:cs typeface="Arial"/>
                <a:sym typeface="Arial"/>
              </a:rPr>
              <a:t>The application of the workplace social support theory is associated with the underscore development of the importance of supportive working environments. It seems that in mitigating the risks and challenges that emerged in the mental health conditions of the employees working in the hotels. Therefore, there are some irregular shifts in the hospitality industry, lower job security, and differences in customer abuse towards increases in stress. Some workplace factors contribute towards the increases in anxiety, rates of depression, and fatigue among hospitality employees in the UK.</a:t>
            </a:r>
            <a:endParaRPr lang="en-US"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42571443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10fc6b24401_0_3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10fc6b24401_0_3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b="0" i="0" u="none" strike="noStrike" cap="none" dirty="0">
                <a:solidFill>
                  <a:srgbClr val="000000"/>
                </a:solidFill>
                <a:effectLst/>
                <a:latin typeface="Arial"/>
                <a:ea typeface="Arial"/>
                <a:cs typeface="Arial"/>
                <a:sym typeface="Arial"/>
              </a:rPr>
              <a:t>There is a significant prevalence of mental health issues in the UK, which is faced by a larger number of employees working in the hotel industry. It is estimated that in the year 2024, almost 75% of hospitality workers have reported difficulties and issues regarding mental health, which indicates a need for definite psychological support. There is a dual impact of COVID-19 with effective cost-of-living crises. There are some intensified challenges to address the ongoing vulnerability within the workforce performance.  </a:t>
            </a:r>
            <a:endParaRPr lang="en-US"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26571085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effectLst/>
                <a:latin typeface="Arial"/>
                <a:ea typeface="Arial"/>
                <a:cs typeface="Arial"/>
                <a:sym typeface="Arial"/>
              </a:rPr>
              <a:t>The burnout theory concerns the long-term implications of occupational stress, especially in service-based sectors such as hospitality (</a:t>
            </a:r>
            <a:r>
              <a:rPr lang="en-US" sz="1100" b="0" i="0" u="none" strike="noStrike" cap="none" dirty="0" err="1">
                <a:solidFill>
                  <a:srgbClr val="000000"/>
                </a:solidFill>
                <a:effectLst/>
                <a:latin typeface="Arial"/>
                <a:ea typeface="Arial"/>
                <a:cs typeface="Arial"/>
                <a:sym typeface="Arial"/>
              </a:rPr>
              <a:t>Batabyal</a:t>
            </a:r>
            <a:r>
              <a:rPr lang="en-US" sz="1100" b="0" i="0" u="none" strike="noStrike" cap="none" dirty="0">
                <a:solidFill>
                  <a:srgbClr val="000000"/>
                </a:solidFill>
                <a:effectLst/>
                <a:latin typeface="Arial"/>
                <a:ea typeface="Arial"/>
                <a:cs typeface="Arial"/>
                <a:sym typeface="Arial"/>
              </a:rPr>
              <a:t> &amp; Das, 2019). The symptoms of the uninterrupted stress without reprieve are emotional tiredness, </a:t>
            </a:r>
            <a:r>
              <a:rPr lang="en-US" sz="1100" b="0" i="0" u="none" strike="noStrike" cap="none" dirty="0" err="1">
                <a:solidFill>
                  <a:srgbClr val="000000"/>
                </a:solidFill>
                <a:effectLst/>
                <a:latin typeface="Arial"/>
                <a:ea typeface="Arial"/>
                <a:cs typeface="Arial"/>
                <a:sym typeface="Arial"/>
              </a:rPr>
              <a:t>depersonalisation</a:t>
            </a:r>
            <a:r>
              <a:rPr lang="en-US" sz="1100" b="0" i="0" u="none" strike="noStrike" cap="none" dirty="0">
                <a:solidFill>
                  <a:srgbClr val="000000"/>
                </a:solidFill>
                <a:effectLst/>
                <a:latin typeface="Arial"/>
                <a:ea typeface="Arial"/>
                <a:cs typeface="Arial"/>
                <a:sym typeface="Arial"/>
              </a:rPr>
              <a:t>, and low self-achievement. The burnout problem is quite common in the hospitality business as the working hours are frequently taxing, the customers are frequently pressing, and emotional </a:t>
            </a:r>
            <a:r>
              <a:rPr lang="en-US" sz="1100" b="0" i="0" u="none" strike="noStrike" cap="none" dirty="0" err="1">
                <a:solidFill>
                  <a:srgbClr val="000000"/>
                </a:solidFill>
                <a:effectLst/>
                <a:latin typeface="Arial"/>
                <a:ea typeface="Arial"/>
                <a:cs typeface="Arial"/>
                <a:sym typeface="Arial"/>
              </a:rPr>
              <a:t>labour</a:t>
            </a:r>
            <a:r>
              <a:rPr lang="en-US" sz="1100" b="0" i="0" u="none" strike="noStrike" cap="none" dirty="0">
                <a:solidFill>
                  <a:srgbClr val="000000"/>
                </a:solidFill>
                <a:effectLst/>
                <a:latin typeface="Arial"/>
                <a:ea typeface="Arial"/>
                <a:cs typeface="Arial"/>
                <a:sym typeface="Arial"/>
              </a:rPr>
              <a:t> is also causing the turnover rate to be high (</a:t>
            </a:r>
            <a:r>
              <a:rPr lang="en-US" sz="1100" b="0" i="0" u="none" strike="noStrike" cap="none" dirty="0" err="1">
                <a:solidFill>
                  <a:srgbClr val="000000"/>
                </a:solidFill>
                <a:effectLst/>
                <a:latin typeface="Arial"/>
                <a:ea typeface="Arial"/>
                <a:cs typeface="Arial"/>
                <a:sym typeface="Arial"/>
              </a:rPr>
              <a:t>Baquero</a:t>
            </a:r>
            <a:r>
              <a:rPr lang="en-US" sz="1100" b="0" i="0" u="none" strike="noStrike" cap="none" dirty="0">
                <a:solidFill>
                  <a:srgbClr val="000000"/>
                </a:solidFill>
                <a:effectLst/>
                <a:latin typeface="Arial"/>
                <a:ea typeface="Arial"/>
                <a:cs typeface="Arial"/>
                <a:sym typeface="Arial"/>
              </a:rPr>
              <a:t> et al., 2025). These issues need to be addressed by modifying the system level, such as reducing the stressors and enhancing the work-life balance of the employees. The theory focuses on support systems in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to reduce burnout and </a:t>
            </a:r>
            <a:r>
              <a:rPr lang="en-US" sz="1100" b="0" i="0" u="none" strike="noStrike" cap="none" dirty="0" err="1">
                <a:solidFill>
                  <a:srgbClr val="000000"/>
                </a:solidFill>
                <a:effectLst/>
                <a:latin typeface="Arial"/>
                <a:ea typeface="Arial"/>
                <a:cs typeface="Arial"/>
                <a:sym typeface="Arial"/>
              </a:rPr>
              <a:t>maximise</a:t>
            </a:r>
            <a:r>
              <a:rPr lang="en-US" sz="1100" b="0" i="0" u="none" strike="noStrike" cap="none" dirty="0">
                <a:solidFill>
                  <a:srgbClr val="000000"/>
                </a:solidFill>
                <a:effectLst/>
                <a:latin typeface="Arial"/>
                <a:ea typeface="Arial"/>
                <a:cs typeface="Arial"/>
                <a:sym typeface="Arial"/>
              </a:rPr>
              <a:t> employee welfare in the hospitality industry.</a:t>
            </a:r>
          </a:p>
          <a:p>
            <a:endParaRPr lang="en-US" dirty="0"/>
          </a:p>
        </p:txBody>
      </p:sp>
    </p:spTree>
    <p:extLst>
      <p:ext uri="{BB962C8B-B14F-4D97-AF65-F5344CB8AC3E}">
        <p14:creationId xmlns:p14="http://schemas.microsoft.com/office/powerpoint/2010/main" val="30159727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effectLst/>
                <a:latin typeface="Arial"/>
                <a:ea typeface="Arial"/>
                <a:cs typeface="Arial"/>
                <a:sym typeface="Arial"/>
              </a:rPr>
              <a:t>The hospitality industry in UK is faced with problems especially in the area of mental health. The stress level and emotional nature of work in the industry are typical and lead to burnout and high turnover rates. COVID-19 has contributed to mental health issues and is the factor that has left a number of employees without hope and support (</a:t>
            </a:r>
            <a:r>
              <a:rPr lang="en-US" sz="1100" b="0" i="0" u="none" strike="noStrike" cap="none" dirty="0" err="1">
                <a:solidFill>
                  <a:srgbClr val="000000"/>
                </a:solidFill>
                <a:effectLst/>
                <a:latin typeface="Arial"/>
                <a:ea typeface="Arial"/>
                <a:cs typeface="Arial"/>
                <a:sym typeface="Arial"/>
              </a:rPr>
              <a:t>Kotera</a:t>
            </a:r>
            <a:r>
              <a:rPr lang="en-US" sz="1100" b="0" i="0" u="none" strike="noStrike" cap="none" dirty="0">
                <a:solidFill>
                  <a:srgbClr val="000000"/>
                </a:solidFill>
                <a:effectLst/>
                <a:latin typeface="Arial"/>
                <a:ea typeface="Arial"/>
                <a:cs typeface="Arial"/>
                <a:sym typeface="Arial"/>
              </a:rPr>
              <a:t> et al., 2020). Unfortunately, the mental health facilities in the industry are substandard in the majority of instances and majority of the workers are powerless enough to seek help due to the stigma attached to the discussion of mental health. To solve these problems, the industry should offer more support networks and de-</a:t>
            </a:r>
            <a:r>
              <a:rPr lang="en-US" sz="1100" b="0" i="0" u="none" strike="noStrike" cap="none" dirty="0" err="1">
                <a:solidFill>
                  <a:srgbClr val="000000"/>
                </a:solidFill>
                <a:effectLst/>
                <a:latin typeface="Arial"/>
                <a:ea typeface="Arial"/>
                <a:cs typeface="Arial"/>
                <a:sym typeface="Arial"/>
              </a:rPr>
              <a:t>stigmatise</a:t>
            </a:r>
            <a:r>
              <a:rPr lang="en-US" sz="1100" b="0" i="0" u="none" strike="noStrike" cap="none" dirty="0">
                <a:solidFill>
                  <a:srgbClr val="000000"/>
                </a:solidFill>
                <a:effectLst/>
                <a:latin typeface="Arial"/>
                <a:ea typeface="Arial"/>
                <a:cs typeface="Arial"/>
                <a:sym typeface="Arial"/>
              </a:rPr>
              <a:t> the employees who cannot find help and support (Cooper &amp; Hall, 2019).</a:t>
            </a:r>
          </a:p>
          <a:p>
            <a:pPr marL="158750" indent="0">
              <a:buNone/>
            </a:pPr>
            <a:endParaRPr lang="en-US" dirty="0"/>
          </a:p>
        </p:txBody>
      </p:sp>
    </p:spTree>
    <p:extLst>
      <p:ext uri="{BB962C8B-B14F-4D97-AF65-F5344CB8AC3E}">
        <p14:creationId xmlns:p14="http://schemas.microsoft.com/office/powerpoint/2010/main" val="30223118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effectLst/>
                <a:latin typeface="Arial"/>
                <a:ea typeface="Arial"/>
                <a:cs typeface="Arial"/>
                <a:sym typeface="Arial"/>
              </a:rPr>
              <a:t>Employee physical and emotional exhaustion is still a problem within the hospitality sector. The abnormal rotations, extended working hours and job insecurity cause stress and mental health issues (Tribe, 2009). In addition, customer abuse, which may include verbal aggressiveness and unreasonable demands, is another factor that leads to burnout among hospitality employees. Poor wages are some of the financial stressors that lead to a cycle of dissatisfaction, which influences the welfare of the employees (</a:t>
            </a:r>
            <a:r>
              <a:rPr lang="en-US" sz="1100" b="0" i="0" u="none" strike="noStrike" cap="none" dirty="0" err="1">
                <a:solidFill>
                  <a:srgbClr val="000000"/>
                </a:solidFill>
                <a:effectLst/>
                <a:latin typeface="Arial"/>
                <a:ea typeface="Arial"/>
                <a:cs typeface="Arial"/>
                <a:sym typeface="Arial"/>
              </a:rPr>
              <a:t>Amissah</a:t>
            </a:r>
            <a:r>
              <a:rPr lang="en-US" sz="1100" b="0" i="0" u="none" strike="noStrike" cap="none" dirty="0">
                <a:solidFill>
                  <a:srgbClr val="000000"/>
                </a:solidFill>
                <a:effectLst/>
                <a:latin typeface="Arial"/>
                <a:ea typeface="Arial"/>
                <a:cs typeface="Arial"/>
                <a:sym typeface="Arial"/>
              </a:rPr>
              <a:t> et al., 2021). Although mental health problems are slowly coming to light, most of the workers have not been supported or provided with sufficient resources to counter these problems, creating a massive gap in care in the sector.</a:t>
            </a:r>
          </a:p>
          <a:p>
            <a:endParaRPr lang="en-US" dirty="0"/>
          </a:p>
        </p:txBody>
      </p:sp>
    </p:spTree>
    <p:extLst>
      <p:ext uri="{BB962C8B-B14F-4D97-AF65-F5344CB8AC3E}">
        <p14:creationId xmlns:p14="http://schemas.microsoft.com/office/powerpoint/2010/main" val="19332113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effectLst/>
                <a:latin typeface="Arial"/>
                <a:ea typeface="Arial"/>
                <a:cs typeface="Arial"/>
                <a:sym typeface="Arial"/>
              </a:rPr>
              <a:t>Political and economic factors are playing a central role in the worsening of the mental health crisis in the hospitality industry. </a:t>
            </a:r>
            <a:r>
              <a:rPr lang="en-US" sz="1100" b="0" i="0" u="none" strike="noStrike" cap="none" dirty="0" err="1">
                <a:solidFill>
                  <a:srgbClr val="000000"/>
                </a:solidFill>
                <a:effectLst/>
                <a:latin typeface="Arial"/>
                <a:ea typeface="Arial"/>
                <a:cs typeface="Arial"/>
                <a:sym typeface="Arial"/>
              </a:rPr>
              <a:t>Labour</a:t>
            </a:r>
            <a:r>
              <a:rPr lang="en-US" sz="1100" b="0" i="0" u="none" strike="noStrike" cap="none" dirty="0">
                <a:solidFill>
                  <a:srgbClr val="000000"/>
                </a:solidFill>
                <a:effectLst/>
                <a:latin typeface="Arial"/>
                <a:ea typeface="Arial"/>
                <a:cs typeface="Arial"/>
                <a:sym typeface="Arial"/>
              </a:rPr>
              <a:t> rights and mental policy are there, but are not usually put into practice to the extent required. The economic pressures on employees, including the cost-of-living crisis and inflation, add to their mental health problems (</a:t>
            </a:r>
            <a:r>
              <a:rPr lang="en-US" sz="1100" b="0" i="0" u="none" strike="noStrike" cap="none" dirty="0" err="1">
                <a:solidFill>
                  <a:srgbClr val="000000"/>
                </a:solidFill>
                <a:effectLst/>
                <a:latin typeface="Arial"/>
                <a:ea typeface="Arial"/>
                <a:cs typeface="Arial"/>
                <a:sym typeface="Arial"/>
              </a:rPr>
              <a:t>Arjona</a:t>
            </a:r>
            <a:r>
              <a:rPr lang="en-US" sz="1100" b="0" i="0" u="none" strike="noStrike" cap="none" dirty="0">
                <a:solidFill>
                  <a:srgbClr val="000000"/>
                </a:solidFill>
                <a:effectLst/>
                <a:latin typeface="Arial"/>
                <a:ea typeface="Arial"/>
                <a:cs typeface="Arial"/>
                <a:sym typeface="Arial"/>
              </a:rPr>
              <a:t>-Fuentes et al., 2022). Although the issue of mental health is increasingly being </a:t>
            </a:r>
            <a:r>
              <a:rPr lang="en-US" sz="1100" b="0" i="0" u="none" strike="noStrike" cap="none" dirty="0" err="1">
                <a:solidFill>
                  <a:srgbClr val="000000"/>
                </a:solidFill>
                <a:effectLst/>
                <a:latin typeface="Arial"/>
                <a:ea typeface="Arial"/>
                <a:cs typeface="Arial"/>
                <a:sym typeface="Arial"/>
              </a:rPr>
              <a:t>recognised</a:t>
            </a:r>
            <a:r>
              <a:rPr lang="en-US" sz="1100" b="0" i="0" u="none" strike="noStrike" cap="none" dirty="0">
                <a:solidFill>
                  <a:srgbClr val="000000"/>
                </a:solidFill>
                <a:effectLst/>
                <a:latin typeface="Arial"/>
                <a:ea typeface="Arial"/>
                <a:cs typeface="Arial"/>
                <a:sym typeface="Arial"/>
              </a:rPr>
              <a:t>, the mental health services lack massive funding in the sector. Employees are also unable to access union representation, particularly on matters that concern mental health, and thus are left without the necessary support, which makes they prone to exploitation and stress.</a:t>
            </a:r>
          </a:p>
          <a:p>
            <a:pPr marL="158750" indent="0">
              <a:buNone/>
            </a:pPr>
            <a:endParaRPr lang="en-US" dirty="0"/>
          </a:p>
        </p:txBody>
      </p:sp>
    </p:spTree>
    <p:extLst>
      <p:ext uri="{BB962C8B-B14F-4D97-AF65-F5344CB8AC3E}">
        <p14:creationId xmlns:p14="http://schemas.microsoft.com/office/powerpoint/2010/main" val="16320385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effectLst/>
                <a:latin typeface="Arial"/>
                <a:ea typeface="Arial"/>
                <a:cs typeface="Arial"/>
                <a:sym typeface="Arial"/>
              </a:rPr>
              <a:t>The social and technological aspects are influential in creating mental health in the hospitality industry. The type of culture at the workplace, be it </a:t>
            </a:r>
            <a:r>
              <a:rPr lang="en-US" sz="1100" b="0" i="0" u="none" strike="noStrike" cap="none" dirty="0" err="1">
                <a:solidFill>
                  <a:srgbClr val="000000"/>
                </a:solidFill>
                <a:effectLst/>
                <a:latin typeface="Arial"/>
                <a:ea typeface="Arial"/>
                <a:cs typeface="Arial"/>
                <a:sym typeface="Arial"/>
              </a:rPr>
              <a:t>favourable</a:t>
            </a:r>
            <a:r>
              <a:rPr lang="en-US" sz="1100" b="0" i="0" u="none" strike="noStrike" cap="none" dirty="0">
                <a:solidFill>
                  <a:srgbClr val="000000"/>
                </a:solidFill>
                <a:effectLst/>
                <a:latin typeface="Arial"/>
                <a:ea typeface="Arial"/>
                <a:cs typeface="Arial"/>
                <a:sym typeface="Arial"/>
              </a:rPr>
              <a:t> or unhealthy, directly influences the mental state of employees. On the one hand, technology is useful in reducing workload using digital tools. Still, on the other hand, it may also cause burnout when employees are supposed to be always connected (</a:t>
            </a:r>
            <a:r>
              <a:rPr lang="en-US" sz="1100" b="0" i="0" u="none" strike="noStrike" cap="none" dirty="0" err="1">
                <a:solidFill>
                  <a:srgbClr val="000000"/>
                </a:solidFill>
                <a:effectLst/>
                <a:latin typeface="Arial"/>
                <a:ea typeface="Arial"/>
                <a:cs typeface="Arial"/>
                <a:sym typeface="Arial"/>
              </a:rPr>
              <a:t>Filep</a:t>
            </a:r>
            <a:r>
              <a:rPr lang="en-US" sz="1100" b="0" i="0" u="none" strike="noStrike" cap="none" dirty="0">
                <a:solidFill>
                  <a:srgbClr val="000000"/>
                </a:solidFill>
                <a:effectLst/>
                <a:latin typeface="Arial"/>
                <a:ea typeface="Arial"/>
                <a:cs typeface="Arial"/>
                <a:sym typeface="Arial"/>
              </a:rPr>
              <a:t> et al., 2023). The emergence of social media puts an added strain, especially on those in the front line, as hospitality workers are usually </a:t>
            </a:r>
            <a:r>
              <a:rPr lang="en-US" sz="1100" b="0" i="0" u="none" strike="noStrike" cap="none" dirty="0" err="1">
                <a:solidFill>
                  <a:srgbClr val="000000"/>
                </a:solidFill>
                <a:effectLst/>
                <a:latin typeface="Arial"/>
                <a:ea typeface="Arial"/>
                <a:cs typeface="Arial"/>
                <a:sym typeface="Arial"/>
              </a:rPr>
              <a:t>criticised</a:t>
            </a:r>
            <a:r>
              <a:rPr lang="en-US" sz="1100" b="0" i="0" u="none" strike="noStrike" cap="none" dirty="0">
                <a:solidFill>
                  <a:srgbClr val="000000"/>
                </a:solidFill>
                <a:effectLst/>
                <a:latin typeface="Arial"/>
                <a:ea typeface="Arial"/>
                <a:cs typeface="Arial"/>
                <a:sym typeface="Arial"/>
              </a:rPr>
              <a:t> and </a:t>
            </a:r>
            <a:r>
              <a:rPr lang="en-US" sz="1100" b="0" i="0" u="none" strike="noStrike" cap="none" dirty="0" err="1">
                <a:solidFill>
                  <a:srgbClr val="000000"/>
                </a:solidFill>
                <a:effectLst/>
                <a:latin typeface="Arial"/>
                <a:ea typeface="Arial"/>
                <a:cs typeface="Arial"/>
                <a:sym typeface="Arial"/>
              </a:rPr>
              <a:t>scrutinised</a:t>
            </a:r>
            <a:r>
              <a:rPr lang="en-US" sz="1100" b="0" i="0" u="none" strike="noStrike" cap="none" dirty="0">
                <a:solidFill>
                  <a:srgbClr val="000000"/>
                </a:solidFill>
                <a:effectLst/>
                <a:latin typeface="Arial"/>
                <a:ea typeface="Arial"/>
                <a:cs typeface="Arial"/>
                <a:sym typeface="Arial"/>
              </a:rPr>
              <a:t> on social media (Costa &amp; Costa, 2022). The workplace is a social environment that contributes to mental health and alleviates the adverse effects of stress through a healthy social environment.</a:t>
            </a:r>
          </a:p>
          <a:p>
            <a:pPr marL="158750" indent="0">
              <a:buNone/>
            </a:pPr>
            <a:endParaRPr lang="en-US" dirty="0"/>
          </a:p>
        </p:txBody>
      </p:sp>
    </p:spTree>
    <p:extLst>
      <p:ext uri="{BB962C8B-B14F-4D97-AF65-F5344CB8AC3E}">
        <p14:creationId xmlns:p14="http://schemas.microsoft.com/office/powerpoint/2010/main" val="37720112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effectLst/>
                <a:latin typeface="Arial"/>
                <a:ea typeface="Arial"/>
                <a:cs typeface="Arial"/>
                <a:sym typeface="Arial"/>
              </a:rPr>
              <a:t>Legal and environmental factors highly influence mental health in the hospitality industry. Although </a:t>
            </a:r>
            <a:r>
              <a:rPr lang="en-US" sz="1100" b="0" i="0" u="none" strike="noStrike" cap="none" dirty="0" err="1">
                <a:solidFill>
                  <a:srgbClr val="000000"/>
                </a:solidFill>
                <a:effectLst/>
                <a:latin typeface="Arial"/>
                <a:ea typeface="Arial"/>
                <a:cs typeface="Arial"/>
                <a:sym typeface="Arial"/>
              </a:rPr>
              <a:t>labour</a:t>
            </a:r>
            <a:r>
              <a:rPr lang="en-US" sz="1100" b="0" i="0" u="none" strike="noStrike" cap="none" dirty="0">
                <a:solidFill>
                  <a:srgbClr val="000000"/>
                </a:solidFill>
                <a:effectLst/>
                <a:latin typeface="Arial"/>
                <a:ea typeface="Arial"/>
                <a:cs typeface="Arial"/>
                <a:sym typeface="Arial"/>
              </a:rPr>
              <a:t> legislation offers some legal safeguards in the UK, more legal provisions should be established to directly address mental health assistance. Employees are prone to working odd hours and do not have enough rest time, hence the high degree of stress (King et al., 2024). The environment and work conditions also play a role, and a poorly designed space increases stress. The increased pressure on employees could cause their stress levels to increase as sustainability becomes an even greater concern in the industry. There is a need for more robust legal provisions so that employers can be held accountable for offering quality mental health programs to their employees.</a:t>
            </a:r>
          </a:p>
          <a:p>
            <a:pPr marL="158750" indent="0">
              <a:buNone/>
            </a:pPr>
            <a:endParaRPr lang="en-US" dirty="0"/>
          </a:p>
        </p:txBody>
      </p:sp>
    </p:spTree>
    <p:extLst>
      <p:ext uri="{BB962C8B-B14F-4D97-AF65-F5344CB8AC3E}">
        <p14:creationId xmlns:p14="http://schemas.microsoft.com/office/powerpoint/2010/main" val="15874434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effectLst/>
                <a:latin typeface="Arial"/>
                <a:ea typeface="Arial"/>
                <a:cs typeface="Arial"/>
                <a:sym typeface="Arial"/>
              </a:rPr>
              <a:t>Due to the increasing mental health crisis, some hospitality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have started to initiate mental health support programs (Sharma et al., 2024). Government offices are also introducing Employee Assistance Programs (EAPs), which offer confidential support to the staff facing stress and anxiety, among other mental conditions. In addition, it is possible to find numerous training programs in which managers can be trained to identify mental health problems in employees and provide assistance (</a:t>
            </a:r>
            <a:r>
              <a:rPr lang="en-US" sz="1100" b="0" i="0" u="none" strike="noStrike" cap="none" dirty="0" err="1">
                <a:solidFill>
                  <a:srgbClr val="000000"/>
                </a:solidFill>
                <a:effectLst/>
                <a:latin typeface="Arial"/>
                <a:ea typeface="Arial"/>
                <a:cs typeface="Arial"/>
                <a:sym typeface="Arial"/>
              </a:rPr>
              <a:t>Langlieb</a:t>
            </a:r>
            <a:r>
              <a:rPr lang="en-US" sz="1100" b="0" i="0" u="none" strike="noStrike" cap="none" dirty="0">
                <a:solidFill>
                  <a:srgbClr val="000000"/>
                </a:solidFill>
                <a:effectLst/>
                <a:latin typeface="Arial"/>
                <a:ea typeface="Arial"/>
                <a:cs typeface="Arial"/>
                <a:sym typeface="Arial"/>
              </a:rPr>
              <a:t> et al., 2022). Flexible work hours and shifts are also being provided to </a:t>
            </a:r>
            <a:r>
              <a:rPr lang="en-US" sz="1100" b="0" i="0" u="none" strike="noStrike" cap="none" dirty="0" err="1">
                <a:solidFill>
                  <a:srgbClr val="000000"/>
                </a:solidFill>
                <a:effectLst/>
                <a:latin typeface="Arial"/>
                <a:ea typeface="Arial"/>
                <a:cs typeface="Arial"/>
                <a:sym typeface="Arial"/>
              </a:rPr>
              <a:t>minimise</a:t>
            </a:r>
            <a:r>
              <a:rPr lang="en-US" sz="1100" b="0" i="0" u="none" strike="noStrike" cap="none" dirty="0">
                <a:solidFill>
                  <a:srgbClr val="000000"/>
                </a:solidFill>
                <a:effectLst/>
                <a:latin typeface="Arial"/>
                <a:ea typeface="Arial"/>
                <a:cs typeface="Arial"/>
                <a:sym typeface="Arial"/>
              </a:rPr>
              <a:t> stress levels, and mental health first aid training also contributes to creating awareness of mental health in the workplace. All those efforts are in the right direction, but there should be a change at the industry level.</a:t>
            </a:r>
          </a:p>
          <a:p>
            <a:pPr marL="158750" indent="0">
              <a:buNone/>
            </a:pPr>
            <a:endParaRPr lang="en-US" dirty="0"/>
          </a:p>
        </p:txBody>
      </p:sp>
    </p:spTree>
    <p:extLst>
      <p:ext uri="{BB962C8B-B14F-4D97-AF65-F5344CB8AC3E}">
        <p14:creationId xmlns:p14="http://schemas.microsoft.com/office/powerpoint/2010/main" val="32487007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effectLst/>
                <a:latin typeface="Arial"/>
                <a:ea typeface="Arial"/>
                <a:cs typeface="Arial"/>
                <a:sym typeface="Arial"/>
              </a:rPr>
              <a:t>Critical reflection of the current scenario in the mental health field within the UK hospitality industry implies that the issue, notwithstanding the burst of awareness, has not been taken seriously. Stigma remains one of the biggest impediments to encouraging most workers to </a:t>
            </a:r>
            <a:r>
              <a:rPr lang="en-US" sz="1100" b="0" i="0" u="none" strike="noStrike" cap="none">
                <a:solidFill>
                  <a:srgbClr val="000000"/>
                </a:solidFill>
                <a:effectLst/>
                <a:latin typeface="Arial"/>
                <a:ea typeface="Arial"/>
                <a:cs typeface="Arial"/>
                <a:sym typeface="Arial"/>
              </a:rPr>
              <a:t>seek assistance. </a:t>
            </a:r>
            <a:r>
              <a:rPr lang="en-US" sz="1100" b="0" i="0" u="none" strike="noStrike" cap="none" dirty="0">
                <a:solidFill>
                  <a:srgbClr val="000000"/>
                </a:solidFill>
                <a:effectLst/>
                <a:latin typeface="Arial"/>
                <a:ea typeface="Arial"/>
                <a:cs typeface="Arial"/>
                <a:sym typeface="Arial"/>
              </a:rPr>
              <a:t>In cases where some companies have achieved the task of ensuring the consideration of mental health, in most cases, they have failed to introduce long-term, sustainable strategies. The long-term orientation cannot be accomplished easily because the short-term orientation on action is a fast approach rather than a long-term orientation. It must be possible to change the cultural approach in the industry, as it would completely enable the accommodation of mental health in the industry. Employee education, business models and </a:t>
            </a:r>
            <a:r>
              <a:rPr lang="en-US" sz="1100" b="0" i="0" u="none" strike="noStrike" cap="none" dirty="0" err="1">
                <a:solidFill>
                  <a:srgbClr val="000000"/>
                </a:solidFill>
                <a:effectLst/>
                <a:latin typeface="Arial"/>
                <a:ea typeface="Arial"/>
                <a:cs typeface="Arial"/>
                <a:sym typeface="Arial"/>
              </a:rPr>
              <a:t>organisational</a:t>
            </a:r>
            <a:r>
              <a:rPr lang="en-US" sz="1100" b="0" i="0" u="none" strike="noStrike" cap="none" dirty="0">
                <a:solidFill>
                  <a:srgbClr val="000000"/>
                </a:solidFill>
                <a:effectLst/>
                <a:latin typeface="Arial"/>
                <a:ea typeface="Arial"/>
                <a:cs typeface="Arial"/>
                <a:sym typeface="Arial"/>
              </a:rPr>
              <a:t> cultures should be altered to create a healthy and sustainable working environment among all employees.</a:t>
            </a:r>
          </a:p>
          <a:p>
            <a:pPr marL="158750" indent="0">
              <a:buNone/>
            </a:pPr>
            <a:endParaRPr lang="en-US" dirty="0"/>
          </a:p>
        </p:txBody>
      </p:sp>
    </p:spTree>
    <p:extLst>
      <p:ext uri="{BB962C8B-B14F-4D97-AF65-F5344CB8AC3E}">
        <p14:creationId xmlns:p14="http://schemas.microsoft.com/office/powerpoint/2010/main" val="3342440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US" sz="1100" b="0" i="0" u="none" strike="noStrike" cap="none" dirty="0">
                <a:solidFill>
                  <a:srgbClr val="000000"/>
                </a:solidFill>
                <a:effectLst/>
                <a:latin typeface="Arial"/>
                <a:ea typeface="Arial"/>
                <a:cs typeface="Arial"/>
                <a:sym typeface="Arial"/>
              </a:rPr>
              <a:t>In conclusion, mental health is a highly critical issue concerning the UK hospitality industry that continues to bother it. Even though the problem is gradually finding implementation, the industry is not addressing it on a large scale. The psychological health of workers directly affects the productivity of operations, employee retention, and service quality. Thus, a comprehensive strategy must be adopted where a partnership between the employers, the government, and the employees is involved. The reduction of stigma, offer of multi-dimensional mental health services, and development of a supportive and sustainable workplace environment should be focused on long-term enhancement of the industry.</a:t>
            </a:r>
          </a:p>
          <a:p>
            <a:pPr marL="158750" indent="0">
              <a:buNone/>
            </a:pPr>
            <a:endParaRPr lang="en-US" dirty="0"/>
          </a:p>
        </p:txBody>
      </p:sp>
    </p:spTree>
    <p:extLst>
      <p:ext uri="{BB962C8B-B14F-4D97-AF65-F5344CB8AC3E}">
        <p14:creationId xmlns:p14="http://schemas.microsoft.com/office/powerpoint/2010/main" val="26422755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effectLst/>
                <a:latin typeface="Arial"/>
                <a:ea typeface="Arial"/>
                <a:cs typeface="Arial"/>
                <a:sym typeface="Arial"/>
              </a:rPr>
              <a:t>In ensuring that the mental health of workers in the hospitality industry is enhanced, a few recommendations are possible. All employees should be made aware of stress and mental health problems by enacting mandatory mental health training, to provide employees with the tools to cope with such problems. Employers must create and blend clear mental health policies within the workplace culture, and mental health must be a priority. It will also be possible to provide the environment for mental health-first-aid training (Ford, 2020). Flexibility of working hours will also ease the stressor since employees will have more time to balance work and personal lives. Lastly, the government policies should promote improved mental health services to protect workers and hold responsible players in the sector.</a:t>
            </a:r>
          </a:p>
          <a:p>
            <a:endParaRPr lang="en-US" dirty="0"/>
          </a:p>
        </p:txBody>
      </p:sp>
    </p:spTree>
    <p:extLst>
      <p:ext uri="{BB962C8B-B14F-4D97-AF65-F5344CB8AC3E}">
        <p14:creationId xmlns:p14="http://schemas.microsoft.com/office/powerpoint/2010/main" val="33134454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10fc6b24401_0_3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10fc6b24401_0_3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en-US"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8889357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2"/>
          <p:cNvPicPr preferRelativeResize="0"/>
          <p:nvPr/>
        </p:nvPicPr>
        <p:blipFill rotWithShape="1">
          <a:blip r:embed="rId2">
            <a:alphaModFix amt="11000"/>
          </a:blip>
          <a:srcRect/>
          <a:stretch/>
        </p:blipFill>
        <p:spPr>
          <a:xfrm>
            <a:off x="715" y="0"/>
            <a:ext cx="9142571" cy="5143500"/>
          </a:xfrm>
          <a:prstGeom prst="rect">
            <a:avLst/>
          </a:prstGeom>
          <a:noFill/>
          <a:ln>
            <a:noFill/>
          </a:ln>
        </p:spPr>
      </p:pic>
      <p:sp>
        <p:nvSpPr>
          <p:cNvPr id="10" name="Google Shape;10;p2"/>
          <p:cNvSpPr txBox="1">
            <a:spLocks noGrp="1"/>
          </p:cNvSpPr>
          <p:nvPr>
            <p:ph type="ctrTitle"/>
          </p:nvPr>
        </p:nvSpPr>
        <p:spPr>
          <a:xfrm>
            <a:off x="4193950" y="582375"/>
            <a:ext cx="4025100" cy="2965200"/>
          </a:xfrm>
          <a:prstGeom prst="rect">
            <a:avLst/>
          </a:prstGeom>
        </p:spPr>
        <p:txBody>
          <a:bodyPr spcFirstLastPara="1" wrap="square" lIns="91425" tIns="91425" rIns="91425" bIns="91425" anchor="ctr" anchorCtr="0">
            <a:noAutofit/>
          </a:bodyPr>
          <a:lstStyle>
            <a:lvl1pPr lvl="0">
              <a:spcBef>
                <a:spcPts val="0"/>
              </a:spcBef>
              <a:spcAft>
                <a:spcPts val="0"/>
              </a:spcAft>
              <a:buSzPts val="5200"/>
              <a:buNone/>
              <a:defRPr sz="4000">
                <a:latin typeface="Philosopher"/>
                <a:ea typeface="Philosopher"/>
                <a:cs typeface="Philosopher"/>
                <a:sym typeface="Philosopher"/>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4193800" y="4156125"/>
            <a:ext cx="4025100" cy="405000"/>
          </a:xfrm>
          <a:prstGeom prst="rect">
            <a:avLst/>
          </a:prstGeom>
        </p:spPr>
        <p:txBody>
          <a:bodyPr spcFirstLastPara="1" wrap="square" lIns="91425" tIns="91425" rIns="91425" bIns="91425" anchor="ctr" anchorCtr="0">
            <a:noAutofit/>
          </a:bodyPr>
          <a:lstStyle>
            <a:lvl1pPr lvl="0">
              <a:lnSpc>
                <a:spcPct val="100000"/>
              </a:lnSpc>
              <a:spcBef>
                <a:spcPts val="0"/>
              </a:spcBef>
              <a:spcAft>
                <a:spcPts val="0"/>
              </a:spcAft>
              <a:buSzPts val="2800"/>
              <a:buNone/>
              <a:defRPr sz="1800">
                <a:solidFill>
                  <a:schemeClr val="dk1"/>
                </a:solidFil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1"/>
        <p:cNvGrpSpPr/>
        <p:nvPr/>
      </p:nvGrpSpPr>
      <p:grpSpPr>
        <a:xfrm>
          <a:off x="0" y="0"/>
          <a:ext cx="0" cy="0"/>
          <a:chOff x="0" y="0"/>
          <a:chExt cx="0" cy="0"/>
        </a:xfrm>
      </p:grpSpPr>
      <p:pic>
        <p:nvPicPr>
          <p:cNvPr id="32" name="Google Shape;32;p7"/>
          <p:cNvPicPr preferRelativeResize="0"/>
          <p:nvPr/>
        </p:nvPicPr>
        <p:blipFill rotWithShape="1">
          <a:blip r:embed="rId2">
            <a:alphaModFix amt="11000"/>
          </a:blip>
          <a:srcRect/>
          <a:stretch/>
        </p:blipFill>
        <p:spPr>
          <a:xfrm>
            <a:off x="715" y="0"/>
            <a:ext cx="9142571" cy="5143500"/>
          </a:xfrm>
          <a:prstGeom prst="rect">
            <a:avLst/>
          </a:prstGeom>
          <a:noFill/>
          <a:ln>
            <a:noFill/>
          </a:ln>
        </p:spPr>
      </p:pic>
      <p:sp>
        <p:nvSpPr>
          <p:cNvPr id="33" name="Google Shape;33;p7"/>
          <p:cNvSpPr txBox="1">
            <a:spLocks noGrp="1"/>
          </p:cNvSpPr>
          <p:nvPr>
            <p:ph type="title"/>
          </p:nvPr>
        </p:nvSpPr>
        <p:spPr>
          <a:xfrm>
            <a:off x="720000" y="660525"/>
            <a:ext cx="3388200" cy="755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3000">
                <a:latin typeface="Philosopher"/>
                <a:ea typeface="Philosopher"/>
                <a:cs typeface="Philosopher"/>
                <a:sym typeface="Philosopher"/>
              </a:defRPr>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4" name="Google Shape;34;p7"/>
          <p:cNvSpPr txBox="1">
            <a:spLocks noGrp="1"/>
          </p:cNvSpPr>
          <p:nvPr>
            <p:ph type="body" idx="1"/>
          </p:nvPr>
        </p:nvSpPr>
        <p:spPr>
          <a:xfrm>
            <a:off x="720000" y="1881525"/>
            <a:ext cx="3547500" cy="2506200"/>
          </a:xfrm>
          <a:prstGeom prst="rect">
            <a:avLst/>
          </a:prstGeom>
        </p:spPr>
        <p:txBody>
          <a:bodyPr spcFirstLastPara="1" wrap="square" lIns="91425" tIns="91425" rIns="91425" bIns="91425" anchor="ctr" anchorCtr="0">
            <a:noAutofit/>
          </a:bodyPr>
          <a:lstStyle>
            <a:lvl1pPr marL="457200" lvl="0" indent="-304800">
              <a:spcBef>
                <a:spcPts val="0"/>
              </a:spcBef>
              <a:spcAft>
                <a:spcPts val="0"/>
              </a:spcAft>
              <a:buSzPts val="1200"/>
              <a:buChar char="●"/>
              <a:defRPr sz="1600">
                <a:latin typeface="Dosis"/>
                <a:ea typeface="Dosis"/>
                <a:cs typeface="Dosis"/>
                <a:sym typeface="Dosis"/>
              </a:defRPr>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51"/>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
  <p:cSld name="CUSTOM_1">
    <p:spTree>
      <p:nvGrpSpPr>
        <p:cNvPr id="1" name="Shape 72"/>
        <p:cNvGrpSpPr/>
        <p:nvPr/>
      </p:nvGrpSpPr>
      <p:grpSpPr>
        <a:xfrm>
          <a:off x="0" y="0"/>
          <a:ext cx="0" cy="0"/>
          <a:chOff x="0" y="0"/>
          <a:chExt cx="0" cy="0"/>
        </a:xfrm>
      </p:grpSpPr>
      <p:pic>
        <p:nvPicPr>
          <p:cNvPr id="73" name="Google Shape;73;p15"/>
          <p:cNvPicPr preferRelativeResize="0"/>
          <p:nvPr/>
        </p:nvPicPr>
        <p:blipFill rotWithShape="1">
          <a:blip r:embed="rId2">
            <a:alphaModFix amt="11000"/>
          </a:blip>
          <a:srcRect/>
          <a:stretch/>
        </p:blipFill>
        <p:spPr>
          <a:xfrm>
            <a:off x="715" y="0"/>
            <a:ext cx="9142571" cy="5143500"/>
          </a:xfrm>
          <a:prstGeom prst="rect">
            <a:avLst/>
          </a:prstGeom>
          <a:noFill/>
          <a:ln>
            <a:noFill/>
          </a:ln>
        </p:spPr>
      </p:pic>
      <p:sp>
        <p:nvSpPr>
          <p:cNvPr id="74" name="Google Shape;74;p15"/>
          <p:cNvSpPr txBox="1">
            <a:spLocks noGrp="1"/>
          </p:cNvSpPr>
          <p:nvPr>
            <p:ph type="title"/>
          </p:nvPr>
        </p:nvSpPr>
        <p:spPr>
          <a:xfrm>
            <a:off x="3482538" y="2898350"/>
            <a:ext cx="4692300" cy="614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2000"/>
              <a:buFont typeface="Philosopher"/>
              <a:buNone/>
              <a:defRPr sz="2000">
                <a:solidFill>
                  <a:srgbClr val="000000"/>
                </a:solidFill>
                <a:latin typeface="Philosopher"/>
                <a:ea typeface="Philosopher"/>
                <a:cs typeface="Philosopher"/>
                <a:sym typeface="Philosopher"/>
              </a:defRPr>
            </a:lvl1pPr>
            <a:lvl2pPr lvl="1" rtl="0">
              <a:spcBef>
                <a:spcPts val="0"/>
              </a:spcBef>
              <a:spcAft>
                <a:spcPts val="0"/>
              </a:spcAft>
              <a:buSzPts val="2000"/>
              <a:buFont typeface="Philosopher"/>
              <a:buNone/>
              <a:defRPr sz="2000">
                <a:latin typeface="Philosopher"/>
                <a:ea typeface="Philosopher"/>
                <a:cs typeface="Philosopher"/>
                <a:sym typeface="Philosopher"/>
              </a:defRPr>
            </a:lvl2pPr>
            <a:lvl3pPr lvl="2" rtl="0">
              <a:spcBef>
                <a:spcPts val="0"/>
              </a:spcBef>
              <a:spcAft>
                <a:spcPts val="0"/>
              </a:spcAft>
              <a:buSzPts val="2000"/>
              <a:buFont typeface="Philosopher"/>
              <a:buNone/>
              <a:defRPr sz="2000">
                <a:latin typeface="Philosopher"/>
                <a:ea typeface="Philosopher"/>
                <a:cs typeface="Philosopher"/>
                <a:sym typeface="Philosopher"/>
              </a:defRPr>
            </a:lvl3pPr>
            <a:lvl4pPr lvl="3" rtl="0">
              <a:spcBef>
                <a:spcPts val="0"/>
              </a:spcBef>
              <a:spcAft>
                <a:spcPts val="0"/>
              </a:spcAft>
              <a:buSzPts val="2000"/>
              <a:buFont typeface="Philosopher"/>
              <a:buNone/>
              <a:defRPr sz="2000">
                <a:latin typeface="Philosopher"/>
                <a:ea typeface="Philosopher"/>
                <a:cs typeface="Philosopher"/>
                <a:sym typeface="Philosopher"/>
              </a:defRPr>
            </a:lvl4pPr>
            <a:lvl5pPr lvl="4" rtl="0">
              <a:spcBef>
                <a:spcPts val="0"/>
              </a:spcBef>
              <a:spcAft>
                <a:spcPts val="0"/>
              </a:spcAft>
              <a:buSzPts val="2000"/>
              <a:buFont typeface="Philosopher"/>
              <a:buNone/>
              <a:defRPr sz="2000">
                <a:latin typeface="Philosopher"/>
                <a:ea typeface="Philosopher"/>
                <a:cs typeface="Philosopher"/>
                <a:sym typeface="Philosopher"/>
              </a:defRPr>
            </a:lvl5pPr>
            <a:lvl6pPr lvl="5" rtl="0">
              <a:spcBef>
                <a:spcPts val="0"/>
              </a:spcBef>
              <a:spcAft>
                <a:spcPts val="0"/>
              </a:spcAft>
              <a:buSzPts val="2000"/>
              <a:buFont typeface="Philosopher"/>
              <a:buNone/>
              <a:defRPr sz="2000">
                <a:latin typeface="Philosopher"/>
                <a:ea typeface="Philosopher"/>
                <a:cs typeface="Philosopher"/>
                <a:sym typeface="Philosopher"/>
              </a:defRPr>
            </a:lvl6pPr>
            <a:lvl7pPr lvl="6" rtl="0">
              <a:spcBef>
                <a:spcPts val="0"/>
              </a:spcBef>
              <a:spcAft>
                <a:spcPts val="0"/>
              </a:spcAft>
              <a:buSzPts val="2000"/>
              <a:buFont typeface="Philosopher"/>
              <a:buNone/>
              <a:defRPr sz="2000">
                <a:latin typeface="Philosopher"/>
                <a:ea typeface="Philosopher"/>
                <a:cs typeface="Philosopher"/>
                <a:sym typeface="Philosopher"/>
              </a:defRPr>
            </a:lvl7pPr>
            <a:lvl8pPr lvl="7" rtl="0">
              <a:spcBef>
                <a:spcPts val="0"/>
              </a:spcBef>
              <a:spcAft>
                <a:spcPts val="0"/>
              </a:spcAft>
              <a:buSzPts val="2000"/>
              <a:buFont typeface="Philosopher"/>
              <a:buNone/>
              <a:defRPr sz="2000">
                <a:latin typeface="Philosopher"/>
                <a:ea typeface="Philosopher"/>
                <a:cs typeface="Philosopher"/>
                <a:sym typeface="Philosopher"/>
              </a:defRPr>
            </a:lvl8pPr>
            <a:lvl9pPr lvl="8" rtl="0">
              <a:spcBef>
                <a:spcPts val="0"/>
              </a:spcBef>
              <a:spcAft>
                <a:spcPts val="0"/>
              </a:spcAft>
              <a:buSzPts val="2000"/>
              <a:buFont typeface="Philosopher"/>
              <a:buNone/>
              <a:defRPr sz="2000">
                <a:latin typeface="Philosopher"/>
                <a:ea typeface="Philosopher"/>
                <a:cs typeface="Philosopher"/>
                <a:sym typeface="Philosopher"/>
              </a:defRPr>
            </a:lvl9pPr>
          </a:lstStyle>
          <a:p>
            <a:endParaRPr/>
          </a:p>
        </p:txBody>
      </p:sp>
      <p:sp>
        <p:nvSpPr>
          <p:cNvPr id="75" name="Google Shape;75;p15"/>
          <p:cNvSpPr txBox="1">
            <a:spLocks noGrp="1"/>
          </p:cNvSpPr>
          <p:nvPr>
            <p:ph type="subTitle" idx="1"/>
          </p:nvPr>
        </p:nvSpPr>
        <p:spPr>
          <a:xfrm>
            <a:off x="3482538" y="1716125"/>
            <a:ext cx="4692300" cy="1182300"/>
          </a:xfrm>
          <a:prstGeom prst="rect">
            <a:avLst/>
          </a:prstGeom>
          <a:noFill/>
        </p:spPr>
        <p:txBody>
          <a:bodyPr spcFirstLastPara="1" wrap="square" lIns="91425" tIns="91425" rIns="91425" bIns="91425" anchor="ctr" anchorCtr="0">
            <a:noAutofit/>
          </a:bodyPr>
          <a:lstStyle>
            <a:lvl1pPr lvl="0" algn="r" rtl="0">
              <a:lnSpc>
                <a:spcPct val="100000"/>
              </a:lnSpc>
              <a:spcBef>
                <a:spcPts val="0"/>
              </a:spcBef>
              <a:spcAft>
                <a:spcPts val="0"/>
              </a:spcAft>
              <a:buClr>
                <a:schemeClr val="dk1"/>
              </a:buClr>
              <a:buSzPts val="1400"/>
              <a:buFont typeface="Philosopher"/>
              <a:buNone/>
              <a:defRPr sz="2500">
                <a:solidFill>
                  <a:srgbClr val="000000"/>
                </a:solidFill>
                <a:latin typeface="Dosis"/>
                <a:ea typeface="Dosis"/>
                <a:cs typeface="Dosis"/>
                <a:sym typeface="Dosis"/>
              </a:defRPr>
            </a:lvl1pPr>
            <a:lvl2pPr lvl="1" rtl="0">
              <a:spcBef>
                <a:spcPts val="0"/>
              </a:spcBef>
              <a:spcAft>
                <a:spcPts val="0"/>
              </a:spcAft>
              <a:buClr>
                <a:schemeClr val="dk1"/>
              </a:buClr>
              <a:buSzPts val="1400"/>
              <a:buFont typeface="Philosopher"/>
              <a:buNone/>
              <a:defRPr>
                <a:solidFill>
                  <a:schemeClr val="dk1"/>
                </a:solidFill>
                <a:latin typeface="Philosopher"/>
                <a:ea typeface="Philosopher"/>
                <a:cs typeface="Philosopher"/>
                <a:sym typeface="Philosopher"/>
              </a:defRPr>
            </a:lvl2pPr>
            <a:lvl3pPr lvl="2" rtl="0">
              <a:spcBef>
                <a:spcPts val="0"/>
              </a:spcBef>
              <a:spcAft>
                <a:spcPts val="0"/>
              </a:spcAft>
              <a:buClr>
                <a:schemeClr val="dk1"/>
              </a:buClr>
              <a:buSzPts val="1400"/>
              <a:buFont typeface="Philosopher"/>
              <a:buNone/>
              <a:defRPr>
                <a:solidFill>
                  <a:schemeClr val="dk1"/>
                </a:solidFill>
                <a:latin typeface="Philosopher"/>
                <a:ea typeface="Philosopher"/>
                <a:cs typeface="Philosopher"/>
                <a:sym typeface="Philosopher"/>
              </a:defRPr>
            </a:lvl3pPr>
            <a:lvl4pPr lvl="3" rtl="0">
              <a:spcBef>
                <a:spcPts val="0"/>
              </a:spcBef>
              <a:spcAft>
                <a:spcPts val="0"/>
              </a:spcAft>
              <a:buClr>
                <a:schemeClr val="dk1"/>
              </a:buClr>
              <a:buSzPts val="1400"/>
              <a:buFont typeface="Philosopher"/>
              <a:buNone/>
              <a:defRPr>
                <a:solidFill>
                  <a:schemeClr val="dk1"/>
                </a:solidFill>
                <a:latin typeface="Philosopher"/>
                <a:ea typeface="Philosopher"/>
                <a:cs typeface="Philosopher"/>
                <a:sym typeface="Philosopher"/>
              </a:defRPr>
            </a:lvl4pPr>
            <a:lvl5pPr lvl="4" rtl="0">
              <a:spcBef>
                <a:spcPts val="0"/>
              </a:spcBef>
              <a:spcAft>
                <a:spcPts val="0"/>
              </a:spcAft>
              <a:buClr>
                <a:schemeClr val="dk1"/>
              </a:buClr>
              <a:buSzPts val="1400"/>
              <a:buFont typeface="Philosopher"/>
              <a:buNone/>
              <a:defRPr>
                <a:solidFill>
                  <a:schemeClr val="dk1"/>
                </a:solidFill>
                <a:latin typeface="Philosopher"/>
                <a:ea typeface="Philosopher"/>
                <a:cs typeface="Philosopher"/>
                <a:sym typeface="Philosopher"/>
              </a:defRPr>
            </a:lvl5pPr>
            <a:lvl6pPr lvl="5" rtl="0">
              <a:spcBef>
                <a:spcPts val="0"/>
              </a:spcBef>
              <a:spcAft>
                <a:spcPts val="0"/>
              </a:spcAft>
              <a:buClr>
                <a:schemeClr val="dk1"/>
              </a:buClr>
              <a:buSzPts val="1400"/>
              <a:buFont typeface="Philosopher"/>
              <a:buNone/>
              <a:defRPr>
                <a:solidFill>
                  <a:schemeClr val="dk1"/>
                </a:solidFill>
                <a:latin typeface="Philosopher"/>
                <a:ea typeface="Philosopher"/>
                <a:cs typeface="Philosopher"/>
                <a:sym typeface="Philosopher"/>
              </a:defRPr>
            </a:lvl6pPr>
            <a:lvl7pPr lvl="6" rtl="0">
              <a:spcBef>
                <a:spcPts val="0"/>
              </a:spcBef>
              <a:spcAft>
                <a:spcPts val="0"/>
              </a:spcAft>
              <a:buClr>
                <a:schemeClr val="dk1"/>
              </a:buClr>
              <a:buSzPts val="1400"/>
              <a:buFont typeface="Philosopher"/>
              <a:buNone/>
              <a:defRPr>
                <a:solidFill>
                  <a:schemeClr val="dk1"/>
                </a:solidFill>
                <a:latin typeface="Philosopher"/>
                <a:ea typeface="Philosopher"/>
                <a:cs typeface="Philosopher"/>
                <a:sym typeface="Philosopher"/>
              </a:defRPr>
            </a:lvl7pPr>
            <a:lvl8pPr lvl="7" rtl="0">
              <a:spcBef>
                <a:spcPts val="0"/>
              </a:spcBef>
              <a:spcAft>
                <a:spcPts val="0"/>
              </a:spcAft>
              <a:buClr>
                <a:schemeClr val="dk1"/>
              </a:buClr>
              <a:buSzPts val="1400"/>
              <a:buFont typeface="Philosopher"/>
              <a:buNone/>
              <a:defRPr>
                <a:solidFill>
                  <a:schemeClr val="dk1"/>
                </a:solidFill>
                <a:latin typeface="Philosopher"/>
                <a:ea typeface="Philosopher"/>
                <a:cs typeface="Philosopher"/>
                <a:sym typeface="Philosopher"/>
              </a:defRPr>
            </a:lvl8pPr>
            <a:lvl9pPr lvl="8" rtl="0">
              <a:spcBef>
                <a:spcPts val="0"/>
              </a:spcBef>
              <a:spcAft>
                <a:spcPts val="0"/>
              </a:spcAft>
              <a:buClr>
                <a:schemeClr val="dk1"/>
              </a:buClr>
              <a:buSzPts val="1400"/>
              <a:buFont typeface="Philosopher"/>
              <a:buNone/>
              <a:defRPr>
                <a:solidFill>
                  <a:schemeClr val="dk1"/>
                </a:solidFill>
                <a:latin typeface="Philosopher"/>
                <a:ea typeface="Philosopher"/>
                <a:cs typeface="Philosopher"/>
                <a:sym typeface="Philosophe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ackground">
  <p:cSld name="CUSTOM_6">
    <p:spTree>
      <p:nvGrpSpPr>
        <p:cNvPr id="1" name="Shape 157"/>
        <p:cNvGrpSpPr/>
        <p:nvPr/>
      </p:nvGrpSpPr>
      <p:grpSpPr>
        <a:xfrm>
          <a:off x="0" y="0"/>
          <a:ext cx="0" cy="0"/>
          <a:chOff x="0" y="0"/>
          <a:chExt cx="0" cy="0"/>
        </a:xfrm>
      </p:grpSpPr>
      <p:pic>
        <p:nvPicPr>
          <p:cNvPr id="158" name="Google Shape;158;p27"/>
          <p:cNvPicPr preferRelativeResize="0"/>
          <p:nvPr/>
        </p:nvPicPr>
        <p:blipFill rotWithShape="1">
          <a:blip r:embed="rId2">
            <a:alphaModFix amt="11000"/>
          </a:blip>
          <a:srcRect/>
          <a:stretch/>
        </p:blipFill>
        <p:spPr>
          <a:xfrm>
            <a:off x="715" y="0"/>
            <a:ext cx="9142571" cy="5143500"/>
          </a:xfrm>
          <a:prstGeom prst="rect">
            <a:avLst/>
          </a:prstGeom>
          <a:noFill/>
          <a:ln>
            <a:noFill/>
          </a:ln>
        </p:spPr>
      </p:pic>
      <p:sp>
        <p:nvSpPr>
          <p:cNvPr id="159" name="Google Shape;159;p27"/>
          <p:cNvSpPr/>
          <p:nvPr/>
        </p:nvSpPr>
        <p:spPr>
          <a:xfrm flipH="1">
            <a:off x="8983674" y="0"/>
            <a:ext cx="1596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27"/>
          <p:cNvSpPr txBox="1"/>
          <p:nvPr/>
        </p:nvSpPr>
        <p:spPr>
          <a:xfrm rot="-5400000">
            <a:off x="401914" y="440550"/>
            <a:ext cx="416100" cy="205200"/>
          </a:xfrm>
          <a:prstGeom prst="rect">
            <a:avLst/>
          </a:prstGeom>
          <a:noFill/>
          <a:ln>
            <a:noFill/>
          </a:ln>
        </p:spPr>
        <p:txBody>
          <a:bodyPr spcFirstLastPara="1" wrap="square" lIns="0" tIns="91425" rIns="0" bIns="91425" anchor="ctr" anchorCtr="0">
            <a:noAutofit/>
          </a:bodyPr>
          <a:lstStyle/>
          <a:p>
            <a:pPr marL="0" lvl="0" indent="0" algn="ctr" rtl="0">
              <a:spcBef>
                <a:spcPts val="0"/>
              </a:spcBef>
              <a:spcAft>
                <a:spcPts val="0"/>
              </a:spcAft>
              <a:buNone/>
            </a:pPr>
            <a:r>
              <a:rPr lang="en" sz="1100">
                <a:solidFill>
                  <a:schemeClr val="dk1"/>
                </a:solidFill>
                <a:latin typeface="Philosopher"/>
                <a:ea typeface="Philosopher"/>
                <a:cs typeface="Philosopher"/>
                <a:sym typeface="Philosopher"/>
              </a:rPr>
              <a:t>2022</a:t>
            </a:r>
            <a:endParaRPr sz="1100">
              <a:solidFill>
                <a:schemeClr val="dk1"/>
              </a:solidFill>
              <a:latin typeface="Philosopher"/>
              <a:ea typeface="Philosopher"/>
              <a:cs typeface="Philosopher"/>
              <a:sym typeface="Philosopher"/>
            </a:endParaRPr>
          </a:p>
        </p:txBody>
      </p:sp>
      <p:sp>
        <p:nvSpPr>
          <p:cNvPr id="161" name="Google Shape;161;p27"/>
          <p:cNvSpPr txBox="1"/>
          <p:nvPr/>
        </p:nvSpPr>
        <p:spPr>
          <a:xfrm rot="-5400000">
            <a:off x="-236936" y="2469150"/>
            <a:ext cx="1693800" cy="205200"/>
          </a:xfrm>
          <a:prstGeom prst="rect">
            <a:avLst/>
          </a:prstGeom>
          <a:noFill/>
          <a:ln>
            <a:noFill/>
          </a:ln>
        </p:spPr>
        <p:txBody>
          <a:bodyPr spcFirstLastPara="1" wrap="square" lIns="0" tIns="91425" rIns="0" bIns="91425" anchor="ctr" anchorCtr="0">
            <a:noAutofit/>
          </a:bodyPr>
          <a:lstStyle/>
          <a:p>
            <a:pPr marL="0" lvl="0" indent="0" algn="ctr" rtl="0">
              <a:spcBef>
                <a:spcPts val="0"/>
              </a:spcBef>
              <a:spcAft>
                <a:spcPts val="0"/>
              </a:spcAft>
              <a:buNone/>
            </a:pPr>
            <a:r>
              <a:rPr lang="en" sz="1100">
                <a:solidFill>
                  <a:schemeClr val="dk1"/>
                </a:solidFill>
                <a:latin typeface="Philosopher"/>
                <a:ea typeface="Philosopher"/>
                <a:cs typeface="Philosopher"/>
                <a:sym typeface="Philosopher"/>
              </a:rPr>
              <a:t>HOTEL MANAGEMENT</a:t>
            </a:r>
            <a:endParaRPr sz="1100">
              <a:solidFill>
                <a:schemeClr val="dk1"/>
              </a:solidFill>
              <a:latin typeface="Philosopher"/>
              <a:ea typeface="Philosopher"/>
              <a:cs typeface="Philosopher"/>
              <a:sym typeface="Philosopher"/>
            </a:endParaRPr>
          </a:p>
        </p:txBody>
      </p:sp>
      <p:sp>
        <p:nvSpPr>
          <p:cNvPr id="162" name="Google Shape;162;p27"/>
          <p:cNvSpPr txBox="1"/>
          <p:nvPr/>
        </p:nvSpPr>
        <p:spPr>
          <a:xfrm rot="-5400000">
            <a:off x="131164" y="4227000"/>
            <a:ext cx="957600" cy="205200"/>
          </a:xfrm>
          <a:prstGeom prst="rect">
            <a:avLst/>
          </a:prstGeom>
          <a:noFill/>
          <a:ln>
            <a:noFill/>
          </a:ln>
        </p:spPr>
        <p:txBody>
          <a:bodyPr spcFirstLastPara="1" wrap="square" lIns="0" tIns="91425" rIns="0" bIns="91425" anchor="ctr" anchorCtr="0">
            <a:noAutofit/>
          </a:bodyPr>
          <a:lstStyle/>
          <a:p>
            <a:pPr marL="0" lvl="0" indent="0" algn="l" rtl="0">
              <a:spcBef>
                <a:spcPts val="0"/>
              </a:spcBef>
              <a:spcAft>
                <a:spcPts val="0"/>
              </a:spcAft>
              <a:buNone/>
            </a:pPr>
            <a:r>
              <a:rPr lang="en" sz="1100">
                <a:solidFill>
                  <a:schemeClr val="dk1"/>
                </a:solidFill>
                <a:latin typeface="Philosopher"/>
                <a:ea typeface="Philosopher"/>
                <a:cs typeface="Philosopher"/>
                <a:sym typeface="Philosopher"/>
              </a:rPr>
              <a:t>BUSINESS</a:t>
            </a:r>
            <a:endParaRPr sz="1100">
              <a:solidFill>
                <a:schemeClr val="dk1"/>
              </a:solidFill>
              <a:latin typeface="Philosopher"/>
              <a:ea typeface="Philosopher"/>
              <a:cs typeface="Philosopher"/>
              <a:sym typeface="Philosopher"/>
            </a:endParaRPr>
          </a:p>
        </p:txBody>
      </p:sp>
      <p:sp>
        <p:nvSpPr>
          <p:cNvPr id="163" name="Google Shape;163;p27"/>
          <p:cNvSpPr/>
          <p:nvPr/>
        </p:nvSpPr>
        <p:spPr>
          <a:xfrm>
            <a:off x="440701" y="285625"/>
            <a:ext cx="338518" cy="551200"/>
          </a:xfrm>
          <a:custGeom>
            <a:avLst/>
            <a:gdLst/>
            <a:ahLst/>
            <a:cxnLst/>
            <a:rect l="l" t="t" r="r" b="b"/>
            <a:pathLst>
              <a:path w="16719" h="22048" extrusionOk="0">
                <a:moveTo>
                  <a:pt x="3557" y="15351"/>
                </a:moveTo>
                <a:cubicBezTo>
                  <a:pt x="3557" y="19007"/>
                  <a:pt x="10189" y="23882"/>
                  <a:pt x="12774" y="21297"/>
                </a:cubicBezTo>
                <a:cubicBezTo>
                  <a:pt x="17331" y="16740"/>
                  <a:pt x="18399" y="6000"/>
                  <a:pt x="13369" y="1972"/>
                </a:cubicBezTo>
                <a:cubicBezTo>
                  <a:pt x="10271" y="-509"/>
                  <a:pt x="3251" y="-984"/>
                  <a:pt x="1476" y="2566"/>
                </a:cubicBezTo>
                <a:cubicBezTo>
                  <a:pt x="-299" y="6116"/>
                  <a:pt x="-376" y="10694"/>
                  <a:pt x="882" y="14459"/>
                </a:cubicBezTo>
              </a:path>
            </a:pathLst>
          </a:custGeom>
          <a:noFill/>
          <a:ln w="9525" cap="rnd" cmpd="sng">
            <a:solidFill>
              <a:srgbClr val="000000"/>
            </a:solidFill>
            <a:prstDash val="solid"/>
            <a:round/>
            <a:headEnd type="none" w="med" len="med"/>
            <a:tailEnd type="none" w="med" len="med"/>
          </a:ln>
        </p:spPr>
      </p:sp>
      <p:sp>
        <p:nvSpPr>
          <p:cNvPr id="164" name="Google Shape;164;p27"/>
          <p:cNvSpPr/>
          <p:nvPr/>
        </p:nvSpPr>
        <p:spPr>
          <a:xfrm rot="-5400000">
            <a:off x="75082" y="2561843"/>
            <a:ext cx="1428039" cy="19774"/>
          </a:xfrm>
          <a:custGeom>
            <a:avLst/>
            <a:gdLst/>
            <a:ahLst/>
            <a:cxnLst/>
            <a:rect l="l" t="t" r="r" b="b"/>
            <a:pathLst>
              <a:path w="41921" h="2087" extrusionOk="0">
                <a:moveTo>
                  <a:pt x="0" y="2087"/>
                </a:moveTo>
                <a:cubicBezTo>
                  <a:pt x="7367" y="-19"/>
                  <a:pt x="15231" y="6"/>
                  <a:pt x="22893" y="6"/>
                </a:cubicBezTo>
                <a:cubicBezTo>
                  <a:pt x="23692" y="6"/>
                  <a:pt x="21272" y="50"/>
                  <a:pt x="20514" y="303"/>
                </a:cubicBezTo>
                <a:cubicBezTo>
                  <a:pt x="18613" y="937"/>
                  <a:pt x="16540" y="836"/>
                  <a:pt x="14568" y="1195"/>
                </a:cubicBezTo>
                <a:cubicBezTo>
                  <a:pt x="13382" y="1411"/>
                  <a:pt x="9794" y="1790"/>
                  <a:pt x="11000" y="1790"/>
                </a:cubicBezTo>
                <a:cubicBezTo>
                  <a:pt x="21307" y="1790"/>
                  <a:pt x="31614" y="1790"/>
                  <a:pt x="41921" y="1790"/>
                </a:cubicBezTo>
              </a:path>
            </a:pathLst>
          </a:custGeom>
          <a:noFill/>
          <a:ln w="9525" cap="flat" cmpd="sng">
            <a:solidFill>
              <a:srgbClr val="000000"/>
            </a:solidFill>
            <a:prstDash val="solid"/>
            <a:round/>
            <a:headEnd type="none" w="med" len="med"/>
            <a:tailEnd type="none" w="med" len="med"/>
          </a:ln>
        </p:spPr>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ackground 1">
  <p:cSld name="CUSTOM_6_1">
    <p:spTree>
      <p:nvGrpSpPr>
        <p:cNvPr id="1" name="Shape 165"/>
        <p:cNvGrpSpPr/>
        <p:nvPr/>
      </p:nvGrpSpPr>
      <p:grpSpPr>
        <a:xfrm>
          <a:off x="0" y="0"/>
          <a:ext cx="0" cy="0"/>
          <a:chOff x="0" y="0"/>
          <a:chExt cx="0" cy="0"/>
        </a:xfrm>
      </p:grpSpPr>
      <p:pic>
        <p:nvPicPr>
          <p:cNvPr id="166" name="Google Shape;166;p28"/>
          <p:cNvPicPr preferRelativeResize="0"/>
          <p:nvPr/>
        </p:nvPicPr>
        <p:blipFill rotWithShape="1">
          <a:blip r:embed="rId2">
            <a:alphaModFix amt="11000"/>
          </a:blip>
          <a:srcRect/>
          <a:stretch/>
        </p:blipFill>
        <p:spPr>
          <a:xfrm>
            <a:off x="715" y="0"/>
            <a:ext cx="9142571" cy="5143500"/>
          </a:xfrm>
          <a:prstGeom prst="rect">
            <a:avLst/>
          </a:prstGeom>
          <a:noFill/>
          <a:ln>
            <a:noFill/>
          </a:ln>
        </p:spPr>
      </p:pic>
      <p:sp>
        <p:nvSpPr>
          <p:cNvPr id="167" name="Google Shape;167;p28"/>
          <p:cNvSpPr txBox="1"/>
          <p:nvPr/>
        </p:nvSpPr>
        <p:spPr>
          <a:xfrm rot="-5400000">
            <a:off x="8318550" y="440550"/>
            <a:ext cx="416100" cy="205200"/>
          </a:xfrm>
          <a:prstGeom prst="rect">
            <a:avLst/>
          </a:prstGeom>
          <a:noFill/>
          <a:ln>
            <a:noFill/>
          </a:ln>
        </p:spPr>
        <p:txBody>
          <a:bodyPr spcFirstLastPara="1" wrap="square" lIns="0" tIns="91425" rIns="0" bIns="91425" anchor="ctr" anchorCtr="0">
            <a:noAutofit/>
          </a:bodyPr>
          <a:lstStyle/>
          <a:p>
            <a:pPr marL="0" lvl="0" indent="0" algn="ctr" rtl="0">
              <a:spcBef>
                <a:spcPts val="0"/>
              </a:spcBef>
              <a:spcAft>
                <a:spcPts val="0"/>
              </a:spcAft>
              <a:buNone/>
            </a:pPr>
            <a:r>
              <a:rPr lang="en" sz="1100">
                <a:solidFill>
                  <a:schemeClr val="dk1"/>
                </a:solidFill>
                <a:latin typeface="Philosopher"/>
                <a:ea typeface="Philosopher"/>
                <a:cs typeface="Philosopher"/>
                <a:sym typeface="Philosopher"/>
              </a:rPr>
              <a:t>2022</a:t>
            </a:r>
            <a:endParaRPr sz="1100">
              <a:solidFill>
                <a:schemeClr val="dk1"/>
              </a:solidFill>
              <a:latin typeface="Philosopher"/>
              <a:ea typeface="Philosopher"/>
              <a:cs typeface="Philosopher"/>
              <a:sym typeface="Philosopher"/>
            </a:endParaRPr>
          </a:p>
        </p:txBody>
      </p:sp>
      <p:sp>
        <p:nvSpPr>
          <p:cNvPr id="168" name="Google Shape;168;p28"/>
          <p:cNvSpPr txBox="1"/>
          <p:nvPr/>
        </p:nvSpPr>
        <p:spPr>
          <a:xfrm rot="-5400000">
            <a:off x="7679700" y="2469150"/>
            <a:ext cx="1693800" cy="205200"/>
          </a:xfrm>
          <a:prstGeom prst="rect">
            <a:avLst/>
          </a:prstGeom>
          <a:noFill/>
          <a:ln>
            <a:noFill/>
          </a:ln>
        </p:spPr>
        <p:txBody>
          <a:bodyPr spcFirstLastPara="1" wrap="square" lIns="0" tIns="91425" rIns="0" bIns="91425" anchor="ctr" anchorCtr="0">
            <a:noAutofit/>
          </a:bodyPr>
          <a:lstStyle/>
          <a:p>
            <a:pPr marL="0" lvl="0" indent="0" algn="ctr" rtl="0">
              <a:spcBef>
                <a:spcPts val="0"/>
              </a:spcBef>
              <a:spcAft>
                <a:spcPts val="0"/>
              </a:spcAft>
              <a:buNone/>
            </a:pPr>
            <a:r>
              <a:rPr lang="en" sz="1100">
                <a:solidFill>
                  <a:schemeClr val="dk1"/>
                </a:solidFill>
                <a:latin typeface="Philosopher"/>
                <a:ea typeface="Philosopher"/>
                <a:cs typeface="Philosopher"/>
                <a:sym typeface="Philosopher"/>
              </a:rPr>
              <a:t>HOTEL MANAGEMENT</a:t>
            </a:r>
            <a:endParaRPr sz="1100">
              <a:solidFill>
                <a:schemeClr val="dk1"/>
              </a:solidFill>
              <a:latin typeface="Philosopher"/>
              <a:ea typeface="Philosopher"/>
              <a:cs typeface="Philosopher"/>
              <a:sym typeface="Philosopher"/>
            </a:endParaRPr>
          </a:p>
        </p:txBody>
      </p:sp>
      <p:sp>
        <p:nvSpPr>
          <p:cNvPr id="169" name="Google Shape;169;p28"/>
          <p:cNvSpPr txBox="1"/>
          <p:nvPr/>
        </p:nvSpPr>
        <p:spPr>
          <a:xfrm rot="-5400000">
            <a:off x="8047800" y="4227000"/>
            <a:ext cx="957600" cy="205200"/>
          </a:xfrm>
          <a:prstGeom prst="rect">
            <a:avLst/>
          </a:prstGeom>
          <a:noFill/>
          <a:ln>
            <a:noFill/>
          </a:ln>
        </p:spPr>
        <p:txBody>
          <a:bodyPr spcFirstLastPara="1" wrap="square" lIns="0" tIns="91425" rIns="0" bIns="91425" anchor="ctr" anchorCtr="0">
            <a:noAutofit/>
          </a:bodyPr>
          <a:lstStyle/>
          <a:p>
            <a:pPr marL="0" lvl="0" indent="0" algn="l" rtl="0">
              <a:spcBef>
                <a:spcPts val="0"/>
              </a:spcBef>
              <a:spcAft>
                <a:spcPts val="0"/>
              </a:spcAft>
              <a:buNone/>
            </a:pPr>
            <a:r>
              <a:rPr lang="en" sz="1100">
                <a:solidFill>
                  <a:schemeClr val="dk1"/>
                </a:solidFill>
                <a:latin typeface="Philosopher"/>
                <a:ea typeface="Philosopher"/>
                <a:cs typeface="Philosopher"/>
                <a:sym typeface="Philosopher"/>
              </a:rPr>
              <a:t>BUSINESS</a:t>
            </a:r>
            <a:endParaRPr sz="1100">
              <a:solidFill>
                <a:schemeClr val="dk1"/>
              </a:solidFill>
              <a:latin typeface="Philosopher"/>
              <a:ea typeface="Philosopher"/>
              <a:cs typeface="Philosopher"/>
              <a:sym typeface="Philosopher"/>
            </a:endParaRPr>
          </a:p>
        </p:txBody>
      </p:sp>
      <p:sp>
        <p:nvSpPr>
          <p:cNvPr id="170" name="Google Shape;170;p28"/>
          <p:cNvSpPr/>
          <p:nvPr/>
        </p:nvSpPr>
        <p:spPr>
          <a:xfrm>
            <a:off x="8357337" y="285625"/>
            <a:ext cx="338518" cy="551200"/>
          </a:xfrm>
          <a:custGeom>
            <a:avLst/>
            <a:gdLst/>
            <a:ahLst/>
            <a:cxnLst/>
            <a:rect l="l" t="t" r="r" b="b"/>
            <a:pathLst>
              <a:path w="16719" h="22048" extrusionOk="0">
                <a:moveTo>
                  <a:pt x="3557" y="15351"/>
                </a:moveTo>
                <a:cubicBezTo>
                  <a:pt x="3557" y="19007"/>
                  <a:pt x="10189" y="23882"/>
                  <a:pt x="12774" y="21297"/>
                </a:cubicBezTo>
                <a:cubicBezTo>
                  <a:pt x="17331" y="16740"/>
                  <a:pt x="18399" y="6000"/>
                  <a:pt x="13369" y="1972"/>
                </a:cubicBezTo>
                <a:cubicBezTo>
                  <a:pt x="10271" y="-509"/>
                  <a:pt x="3251" y="-984"/>
                  <a:pt x="1476" y="2566"/>
                </a:cubicBezTo>
                <a:cubicBezTo>
                  <a:pt x="-299" y="6116"/>
                  <a:pt x="-376" y="10694"/>
                  <a:pt x="882" y="14459"/>
                </a:cubicBezTo>
              </a:path>
            </a:pathLst>
          </a:custGeom>
          <a:noFill/>
          <a:ln w="9525" cap="rnd" cmpd="sng">
            <a:solidFill>
              <a:srgbClr val="000000"/>
            </a:solidFill>
            <a:prstDash val="solid"/>
            <a:round/>
            <a:headEnd type="none" w="med" len="med"/>
            <a:tailEnd type="none" w="med" len="med"/>
          </a:ln>
        </p:spPr>
      </p:sp>
      <p:sp>
        <p:nvSpPr>
          <p:cNvPr id="171" name="Google Shape;171;p28"/>
          <p:cNvSpPr/>
          <p:nvPr/>
        </p:nvSpPr>
        <p:spPr>
          <a:xfrm rot="-5400000">
            <a:off x="7991718" y="2561843"/>
            <a:ext cx="1428039" cy="19774"/>
          </a:xfrm>
          <a:custGeom>
            <a:avLst/>
            <a:gdLst/>
            <a:ahLst/>
            <a:cxnLst/>
            <a:rect l="l" t="t" r="r" b="b"/>
            <a:pathLst>
              <a:path w="41921" h="2087" extrusionOk="0">
                <a:moveTo>
                  <a:pt x="0" y="2087"/>
                </a:moveTo>
                <a:cubicBezTo>
                  <a:pt x="7367" y="-19"/>
                  <a:pt x="15231" y="6"/>
                  <a:pt x="22893" y="6"/>
                </a:cubicBezTo>
                <a:cubicBezTo>
                  <a:pt x="23692" y="6"/>
                  <a:pt x="21272" y="50"/>
                  <a:pt x="20514" y="303"/>
                </a:cubicBezTo>
                <a:cubicBezTo>
                  <a:pt x="18613" y="937"/>
                  <a:pt x="16540" y="836"/>
                  <a:pt x="14568" y="1195"/>
                </a:cubicBezTo>
                <a:cubicBezTo>
                  <a:pt x="13382" y="1411"/>
                  <a:pt x="9794" y="1790"/>
                  <a:pt x="11000" y="1790"/>
                </a:cubicBezTo>
                <a:cubicBezTo>
                  <a:pt x="21307" y="1790"/>
                  <a:pt x="31614" y="1790"/>
                  <a:pt x="41921" y="1790"/>
                </a:cubicBezTo>
              </a:path>
            </a:pathLst>
          </a:custGeom>
          <a:noFill/>
          <a:ln w="9525" cap="flat" cmpd="sng">
            <a:solidFill>
              <a:srgbClr val="000000"/>
            </a:solidFill>
            <a:prstDash val="solid"/>
            <a:round/>
            <a:headEnd type="none" w="med" len="med"/>
            <a:tailEnd type="none" w="med" len="med"/>
          </a:ln>
        </p:spPr>
      </p:sp>
      <p:sp>
        <p:nvSpPr>
          <p:cNvPr id="172" name="Google Shape;172;p28"/>
          <p:cNvSpPr/>
          <p:nvPr/>
        </p:nvSpPr>
        <p:spPr>
          <a:xfrm>
            <a:off x="-8" y="150"/>
            <a:ext cx="1932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20000" y="540000"/>
            <a:ext cx="7704000" cy="564300"/>
          </a:xfrm>
          <a:prstGeom prst="rect">
            <a:avLst/>
          </a:prstGeom>
          <a:noFill/>
          <a:ln>
            <a:noFill/>
          </a:ln>
        </p:spPr>
        <p:txBody>
          <a:bodyPr spcFirstLastPara="1" wrap="square" lIns="91425" tIns="91425" rIns="91425" bIns="91425" anchor="ctr" anchorCtr="0">
            <a:noAutofit/>
          </a:bodyPr>
          <a:lstStyle>
            <a:lvl1pPr lvl="0">
              <a:lnSpc>
                <a:spcPct val="100000"/>
              </a:lnSpc>
              <a:spcBef>
                <a:spcPts val="0"/>
              </a:spcBef>
              <a:spcAft>
                <a:spcPts val="0"/>
              </a:spcAft>
              <a:buClr>
                <a:schemeClr val="dk1"/>
              </a:buClr>
              <a:buSzPts val="3000"/>
              <a:buFont typeface="Philosopher"/>
              <a:buNone/>
              <a:defRPr sz="3000">
                <a:solidFill>
                  <a:schemeClr val="dk1"/>
                </a:solidFill>
                <a:latin typeface="Philosopher"/>
                <a:ea typeface="Philosopher"/>
                <a:cs typeface="Philosopher"/>
                <a:sym typeface="Philosopher"/>
              </a:defRPr>
            </a:lvl1pPr>
            <a:lvl2pPr lvl="1">
              <a:lnSpc>
                <a:spcPct val="100000"/>
              </a:lnSpc>
              <a:spcBef>
                <a:spcPts val="0"/>
              </a:spcBef>
              <a:spcAft>
                <a:spcPts val="0"/>
              </a:spcAft>
              <a:buClr>
                <a:schemeClr val="dk1"/>
              </a:buClr>
              <a:buSzPts val="2800"/>
              <a:buNone/>
              <a:defRPr sz="2800">
                <a:solidFill>
                  <a:schemeClr val="dk1"/>
                </a:solidFill>
              </a:defRPr>
            </a:lvl2pPr>
            <a:lvl3pPr lvl="2">
              <a:lnSpc>
                <a:spcPct val="100000"/>
              </a:lnSpc>
              <a:spcBef>
                <a:spcPts val="0"/>
              </a:spcBef>
              <a:spcAft>
                <a:spcPts val="0"/>
              </a:spcAft>
              <a:buClr>
                <a:schemeClr val="dk1"/>
              </a:buClr>
              <a:buSzPts val="2800"/>
              <a:buNone/>
              <a:defRPr sz="2800">
                <a:solidFill>
                  <a:schemeClr val="dk1"/>
                </a:solidFill>
              </a:defRPr>
            </a:lvl3pPr>
            <a:lvl4pPr lvl="3">
              <a:lnSpc>
                <a:spcPct val="100000"/>
              </a:lnSpc>
              <a:spcBef>
                <a:spcPts val="0"/>
              </a:spcBef>
              <a:spcAft>
                <a:spcPts val="0"/>
              </a:spcAft>
              <a:buClr>
                <a:schemeClr val="dk1"/>
              </a:buClr>
              <a:buSzPts val="2800"/>
              <a:buNone/>
              <a:defRPr sz="2800">
                <a:solidFill>
                  <a:schemeClr val="dk1"/>
                </a:solidFill>
              </a:defRPr>
            </a:lvl4pPr>
            <a:lvl5pPr lvl="4">
              <a:lnSpc>
                <a:spcPct val="100000"/>
              </a:lnSpc>
              <a:spcBef>
                <a:spcPts val="0"/>
              </a:spcBef>
              <a:spcAft>
                <a:spcPts val="0"/>
              </a:spcAft>
              <a:buClr>
                <a:schemeClr val="dk1"/>
              </a:buClr>
              <a:buSzPts val="2800"/>
              <a:buNone/>
              <a:defRPr sz="2800">
                <a:solidFill>
                  <a:schemeClr val="dk1"/>
                </a:solidFill>
              </a:defRPr>
            </a:lvl5pPr>
            <a:lvl6pPr lvl="5">
              <a:lnSpc>
                <a:spcPct val="100000"/>
              </a:lnSpc>
              <a:spcBef>
                <a:spcPts val="0"/>
              </a:spcBef>
              <a:spcAft>
                <a:spcPts val="0"/>
              </a:spcAft>
              <a:buClr>
                <a:schemeClr val="dk1"/>
              </a:buClr>
              <a:buSzPts val="2800"/>
              <a:buNone/>
              <a:defRPr sz="2800">
                <a:solidFill>
                  <a:schemeClr val="dk1"/>
                </a:solidFill>
              </a:defRPr>
            </a:lvl6pPr>
            <a:lvl7pPr lvl="6">
              <a:lnSpc>
                <a:spcPct val="100000"/>
              </a:lnSpc>
              <a:spcBef>
                <a:spcPts val="0"/>
              </a:spcBef>
              <a:spcAft>
                <a:spcPts val="0"/>
              </a:spcAft>
              <a:buClr>
                <a:schemeClr val="dk1"/>
              </a:buClr>
              <a:buSzPts val="2800"/>
              <a:buNone/>
              <a:defRPr sz="2800">
                <a:solidFill>
                  <a:schemeClr val="dk1"/>
                </a:solidFill>
              </a:defRPr>
            </a:lvl7pPr>
            <a:lvl8pPr lvl="7">
              <a:lnSpc>
                <a:spcPct val="100000"/>
              </a:lnSpc>
              <a:spcBef>
                <a:spcPts val="0"/>
              </a:spcBef>
              <a:spcAft>
                <a:spcPts val="0"/>
              </a:spcAft>
              <a:buClr>
                <a:schemeClr val="dk1"/>
              </a:buClr>
              <a:buSzPts val="2800"/>
              <a:buNone/>
              <a:defRPr sz="2800">
                <a:solidFill>
                  <a:schemeClr val="dk1"/>
                </a:solidFill>
              </a:defRPr>
            </a:lvl8pPr>
            <a:lvl9pPr lvl="8">
              <a:lnSpc>
                <a:spcPct val="100000"/>
              </a:lnSpc>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720000" y="1237097"/>
            <a:ext cx="7704000" cy="3366300"/>
          </a:xfrm>
          <a:prstGeom prst="rect">
            <a:avLst/>
          </a:prstGeom>
          <a:noFill/>
          <a:ln>
            <a:noFill/>
          </a:ln>
        </p:spPr>
        <p:txBody>
          <a:bodyPr spcFirstLastPara="1" wrap="square" lIns="91425" tIns="91425" rIns="91425" bIns="91425" anchor="ctr" anchorCtr="0">
            <a:noAutofit/>
          </a:bodyPr>
          <a:lstStyle>
            <a:lvl1pPr marL="457200" lvl="0" indent="-317500">
              <a:lnSpc>
                <a:spcPct val="100000"/>
              </a:lnSpc>
              <a:spcBef>
                <a:spcPts val="0"/>
              </a:spcBef>
              <a:spcAft>
                <a:spcPts val="0"/>
              </a:spcAft>
              <a:buClr>
                <a:schemeClr val="dk1"/>
              </a:buClr>
              <a:buSzPts val="1400"/>
              <a:buFont typeface="Dosis"/>
              <a:buChar char="●"/>
              <a:defRPr>
                <a:solidFill>
                  <a:schemeClr val="dk1"/>
                </a:solidFill>
                <a:latin typeface="Dosis"/>
                <a:ea typeface="Dosis"/>
                <a:cs typeface="Dosis"/>
                <a:sym typeface="Dosis"/>
              </a:defRPr>
            </a:lvl1pPr>
            <a:lvl2pPr marL="914400" lvl="1" indent="-317500">
              <a:lnSpc>
                <a:spcPct val="100000"/>
              </a:lnSpc>
              <a:spcBef>
                <a:spcPts val="0"/>
              </a:spcBef>
              <a:spcAft>
                <a:spcPts val="0"/>
              </a:spcAft>
              <a:buClr>
                <a:schemeClr val="dk1"/>
              </a:buClr>
              <a:buSzPts val="1400"/>
              <a:buFont typeface="Dosis"/>
              <a:buChar char="○"/>
              <a:defRPr>
                <a:solidFill>
                  <a:schemeClr val="dk1"/>
                </a:solidFill>
                <a:latin typeface="Dosis"/>
                <a:ea typeface="Dosis"/>
                <a:cs typeface="Dosis"/>
                <a:sym typeface="Dosis"/>
              </a:defRPr>
            </a:lvl2pPr>
            <a:lvl3pPr marL="1371600" lvl="2" indent="-317500">
              <a:lnSpc>
                <a:spcPct val="100000"/>
              </a:lnSpc>
              <a:spcBef>
                <a:spcPts val="0"/>
              </a:spcBef>
              <a:spcAft>
                <a:spcPts val="0"/>
              </a:spcAft>
              <a:buClr>
                <a:schemeClr val="dk1"/>
              </a:buClr>
              <a:buSzPts val="1400"/>
              <a:buFont typeface="Dosis"/>
              <a:buChar char="■"/>
              <a:defRPr>
                <a:solidFill>
                  <a:schemeClr val="dk1"/>
                </a:solidFill>
                <a:latin typeface="Dosis"/>
                <a:ea typeface="Dosis"/>
                <a:cs typeface="Dosis"/>
                <a:sym typeface="Dosis"/>
              </a:defRPr>
            </a:lvl3pPr>
            <a:lvl4pPr marL="1828800" lvl="3" indent="-317500">
              <a:lnSpc>
                <a:spcPct val="100000"/>
              </a:lnSpc>
              <a:spcBef>
                <a:spcPts val="0"/>
              </a:spcBef>
              <a:spcAft>
                <a:spcPts val="0"/>
              </a:spcAft>
              <a:buClr>
                <a:schemeClr val="dk1"/>
              </a:buClr>
              <a:buSzPts val="1400"/>
              <a:buFont typeface="Dosis"/>
              <a:buChar char="●"/>
              <a:defRPr>
                <a:solidFill>
                  <a:schemeClr val="dk1"/>
                </a:solidFill>
                <a:latin typeface="Dosis"/>
                <a:ea typeface="Dosis"/>
                <a:cs typeface="Dosis"/>
                <a:sym typeface="Dosis"/>
              </a:defRPr>
            </a:lvl4pPr>
            <a:lvl5pPr marL="2286000" lvl="4" indent="-317500">
              <a:lnSpc>
                <a:spcPct val="100000"/>
              </a:lnSpc>
              <a:spcBef>
                <a:spcPts val="0"/>
              </a:spcBef>
              <a:spcAft>
                <a:spcPts val="0"/>
              </a:spcAft>
              <a:buClr>
                <a:schemeClr val="dk1"/>
              </a:buClr>
              <a:buSzPts val="1400"/>
              <a:buFont typeface="Dosis"/>
              <a:buChar char="○"/>
              <a:defRPr>
                <a:solidFill>
                  <a:schemeClr val="dk1"/>
                </a:solidFill>
                <a:latin typeface="Dosis"/>
                <a:ea typeface="Dosis"/>
                <a:cs typeface="Dosis"/>
                <a:sym typeface="Dosis"/>
              </a:defRPr>
            </a:lvl5pPr>
            <a:lvl6pPr marL="2743200" lvl="5" indent="-317500">
              <a:lnSpc>
                <a:spcPct val="100000"/>
              </a:lnSpc>
              <a:spcBef>
                <a:spcPts val="0"/>
              </a:spcBef>
              <a:spcAft>
                <a:spcPts val="0"/>
              </a:spcAft>
              <a:buClr>
                <a:schemeClr val="dk1"/>
              </a:buClr>
              <a:buSzPts val="1400"/>
              <a:buFont typeface="Dosis"/>
              <a:buChar char="■"/>
              <a:defRPr>
                <a:solidFill>
                  <a:schemeClr val="dk1"/>
                </a:solidFill>
                <a:latin typeface="Dosis"/>
                <a:ea typeface="Dosis"/>
                <a:cs typeface="Dosis"/>
                <a:sym typeface="Dosis"/>
              </a:defRPr>
            </a:lvl6pPr>
            <a:lvl7pPr marL="3200400" lvl="6" indent="-317500">
              <a:lnSpc>
                <a:spcPct val="100000"/>
              </a:lnSpc>
              <a:spcBef>
                <a:spcPts val="0"/>
              </a:spcBef>
              <a:spcAft>
                <a:spcPts val="0"/>
              </a:spcAft>
              <a:buClr>
                <a:schemeClr val="dk1"/>
              </a:buClr>
              <a:buSzPts val="1400"/>
              <a:buFont typeface="Dosis"/>
              <a:buChar char="●"/>
              <a:defRPr>
                <a:solidFill>
                  <a:schemeClr val="dk1"/>
                </a:solidFill>
                <a:latin typeface="Dosis"/>
                <a:ea typeface="Dosis"/>
                <a:cs typeface="Dosis"/>
                <a:sym typeface="Dosis"/>
              </a:defRPr>
            </a:lvl7pPr>
            <a:lvl8pPr marL="3657600" lvl="7" indent="-317500">
              <a:lnSpc>
                <a:spcPct val="100000"/>
              </a:lnSpc>
              <a:spcBef>
                <a:spcPts val="0"/>
              </a:spcBef>
              <a:spcAft>
                <a:spcPts val="0"/>
              </a:spcAft>
              <a:buClr>
                <a:schemeClr val="dk1"/>
              </a:buClr>
              <a:buSzPts val="1400"/>
              <a:buFont typeface="Dosis"/>
              <a:buChar char="○"/>
              <a:defRPr>
                <a:solidFill>
                  <a:schemeClr val="dk1"/>
                </a:solidFill>
                <a:latin typeface="Dosis"/>
                <a:ea typeface="Dosis"/>
                <a:cs typeface="Dosis"/>
                <a:sym typeface="Dosis"/>
              </a:defRPr>
            </a:lvl8pPr>
            <a:lvl9pPr marL="4114800" lvl="8" indent="-317500">
              <a:lnSpc>
                <a:spcPct val="100000"/>
              </a:lnSpc>
              <a:spcBef>
                <a:spcPts val="0"/>
              </a:spcBef>
              <a:spcAft>
                <a:spcPts val="0"/>
              </a:spcAft>
              <a:buClr>
                <a:schemeClr val="dk1"/>
              </a:buClr>
              <a:buSzPts val="1400"/>
              <a:buFont typeface="Dosis"/>
              <a:buChar char="■"/>
              <a:defRPr>
                <a:solidFill>
                  <a:schemeClr val="dk1"/>
                </a:solidFill>
                <a:latin typeface="Dosis"/>
                <a:ea typeface="Dosis"/>
                <a:cs typeface="Dosis"/>
                <a:sym typeface="Dosis"/>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3" r:id="rId2"/>
    <p:sldLayoutId id="2147483658" r:id="rId3"/>
    <p:sldLayoutId id="2147483661" r:id="rId4"/>
    <p:sldLayoutId id="2147483673" r:id="rId5"/>
    <p:sldLayoutId id="2147483674"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32"/>
          <p:cNvSpPr txBox="1">
            <a:spLocks noGrp="1"/>
          </p:cNvSpPr>
          <p:nvPr>
            <p:ph type="ctrTitle"/>
          </p:nvPr>
        </p:nvSpPr>
        <p:spPr>
          <a:xfrm>
            <a:off x="4193950" y="582375"/>
            <a:ext cx="4025100" cy="2965200"/>
          </a:xfrm>
          <a:prstGeom prst="rect">
            <a:avLst/>
          </a:prstGeom>
        </p:spPr>
        <p:txBody>
          <a:bodyPr spcFirstLastPara="1" wrap="square" lIns="54000" tIns="91425" rIns="54000" bIns="91425" anchor="ctr" anchorCtr="0">
            <a:noAutofit/>
          </a:bodyPr>
          <a:lstStyle/>
          <a:p>
            <a:pPr lvl="0" algn="ctr"/>
            <a:r>
              <a:rPr lang="en-US" b="1" dirty="0">
                <a:latin typeface="Times New Roman" panose="02020603050405020304" pitchFamily="18" charset="0"/>
                <a:cs typeface="Times New Roman" panose="02020603050405020304" pitchFamily="18" charset="0"/>
              </a:rPr>
              <a:t>The Deepening Mental Health Crisis in the Hospitality Industry</a:t>
            </a:r>
            <a:endParaRPr b="1" dirty="0">
              <a:latin typeface="Times New Roman" panose="02020603050405020304" pitchFamily="18" charset="0"/>
              <a:cs typeface="Times New Roman" panose="02020603050405020304" pitchFamily="18" charset="0"/>
            </a:endParaRPr>
          </a:p>
        </p:txBody>
      </p:sp>
      <p:pic>
        <p:nvPicPr>
          <p:cNvPr id="184" name="Google Shape;184;p32"/>
          <p:cNvPicPr preferRelativeResize="0"/>
          <p:nvPr/>
        </p:nvPicPr>
        <p:blipFill rotWithShape="1">
          <a:blip r:embed="rId3">
            <a:alphaModFix/>
          </a:blip>
          <a:srcRect l="23616" r="27488"/>
          <a:stretch/>
        </p:blipFill>
        <p:spPr>
          <a:xfrm>
            <a:off x="725" y="0"/>
            <a:ext cx="3773327" cy="5143501"/>
          </a:xfrm>
          <a:prstGeom prst="rect">
            <a:avLst/>
          </a:prstGeom>
          <a:noFill/>
          <a:ln>
            <a:noFill/>
          </a:ln>
        </p:spPr>
      </p:pic>
      <p:grpSp>
        <p:nvGrpSpPr>
          <p:cNvPr id="193" name="Google Shape;193;p32"/>
          <p:cNvGrpSpPr/>
          <p:nvPr/>
        </p:nvGrpSpPr>
        <p:grpSpPr>
          <a:xfrm>
            <a:off x="5930183" y="3656342"/>
            <a:ext cx="552633" cy="120300"/>
            <a:chOff x="4229100" y="-847725"/>
            <a:chExt cx="946938" cy="120300"/>
          </a:xfrm>
        </p:grpSpPr>
        <p:sp>
          <p:nvSpPr>
            <p:cNvPr id="194" name="Google Shape;194;p32"/>
            <p:cNvSpPr/>
            <p:nvPr/>
          </p:nvSpPr>
          <p:spPr>
            <a:xfrm>
              <a:off x="4229100" y="-847725"/>
              <a:ext cx="207300" cy="120300"/>
            </a:xfrm>
            <a:prstGeom prst="diamond">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32"/>
            <p:cNvSpPr/>
            <p:nvPr/>
          </p:nvSpPr>
          <p:spPr>
            <a:xfrm>
              <a:off x="4598919" y="-847725"/>
              <a:ext cx="207300" cy="120300"/>
            </a:xfrm>
            <a:prstGeom prst="diamond">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32"/>
            <p:cNvSpPr/>
            <p:nvPr/>
          </p:nvSpPr>
          <p:spPr>
            <a:xfrm>
              <a:off x="4968738" y="-847725"/>
              <a:ext cx="207300" cy="120300"/>
            </a:xfrm>
            <a:prstGeom prst="diamond">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04" name="Google Shape;204;p32"/>
          <p:cNvSpPr/>
          <p:nvPr/>
        </p:nvSpPr>
        <p:spPr>
          <a:xfrm>
            <a:off x="3764517" y="150"/>
            <a:ext cx="1932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 name="Subtitle 2">
            <a:extLst>
              <a:ext uri="{FF2B5EF4-FFF2-40B4-BE49-F238E27FC236}">
                <a16:creationId xmlns:a16="http://schemas.microsoft.com/office/drawing/2014/main" id="{B7E217B5-9F52-4FF0-5317-308B8F60EF68}"/>
              </a:ext>
            </a:extLst>
          </p:cNvPr>
          <p:cNvSpPr>
            <a:spLocks noGrp="1"/>
          </p:cNvSpPr>
          <p:nvPr>
            <p:ph type="subTitle" idx="1"/>
          </p:nvPr>
        </p:nvSpPr>
        <p:spPr>
          <a:xfrm>
            <a:off x="4995333" y="4440825"/>
            <a:ext cx="3223567" cy="120300"/>
          </a:xfrm>
        </p:spPr>
        <p:txBody>
          <a:bodyPr/>
          <a:lstStyle/>
          <a:p>
            <a:pPr marL="0" lvl="0" indent="0" algn="l" rtl="0">
              <a:spcBef>
                <a:spcPts val="0"/>
              </a:spcBef>
              <a:spcAft>
                <a:spcPts val="0"/>
              </a:spcAft>
              <a:buNone/>
            </a:pPr>
            <a:r>
              <a:rPr lang="en-GB" sz="1800" dirty="0">
                <a:latin typeface="Times New Roman" panose="02020603050405020304" pitchFamily="18" charset="0"/>
                <a:cs typeface="Times New Roman" panose="02020603050405020304" pitchFamily="18" charset="0"/>
              </a:rPr>
              <a:t>Student Name :Iulia Ferent</a:t>
            </a:r>
          </a:p>
          <a:p>
            <a:pPr marL="0" lvl="0" indent="0" algn="l" rtl="0">
              <a:spcBef>
                <a:spcPts val="0"/>
              </a:spcBef>
              <a:spcAft>
                <a:spcPts val="0"/>
              </a:spcAft>
              <a:buNone/>
            </a:pPr>
            <a:r>
              <a:rPr lang="en-GB" sz="1800" dirty="0">
                <a:latin typeface="Times New Roman" panose="02020603050405020304" pitchFamily="18" charset="0"/>
                <a:cs typeface="Times New Roman" panose="02020603050405020304" pitchFamily="18" charset="0"/>
              </a:rPr>
              <a:t>Student ID: 2225255</a:t>
            </a:r>
          </a:p>
          <a:p>
            <a:pPr marL="0" lvl="0" indent="0" algn="l" rtl="0">
              <a:spcBef>
                <a:spcPts val="0"/>
              </a:spcBef>
              <a:spcAft>
                <a:spcPts val="0"/>
              </a:spcAft>
              <a:buNone/>
            </a:pPr>
            <a:r>
              <a:rPr lang="en-GB" sz="1800" dirty="0">
                <a:latin typeface="Times New Roman" panose="02020603050405020304" pitchFamily="18" charset="0"/>
                <a:cs typeface="Times New Roman" panose="02020603050405020304" pitchFamily="18" charset="0"/>
              </a:rPr>
              <a:t>BMIH6001</a:t>
            </a:r>
          </a:p>
          <a:p>
            <a:pPr marL="0" lvl="0" indent="0" algn="l" rtl="0">
              <a:spcBef>
                <a:spcPts val="0"/>
              </a:spcBef>
              <a:spcAft>
                <a:spcPts val="0"/>
              </a:spcAft>
              <a:buNone/>
            </a:pPr>
            <a:r>
              <a:rPr lang="en-GB" sz="1800" dirty="0">
                <a:latin typeface="Times New Roman" panose="02020603050405020304" pitchFamily="18" charset="0"/>
                <a:cs typeface="Times New Roman" panose="02020603050405020304" pitchFamily="18" charset="0"/>
              </a:rPr>
              <a:t>Lecturer: Natalie Brailsford</a:t>
            </a:r>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38"/>
          <p:cNvSpPr txBox="1">
            <a:spLocks noGrp="1"/>
          </p:cNvSpPr>
          <p:nvPr>
            <p:ph type="title"/>
          </p:nvPr>
        </p:nvSpPr>
        <p:spPr>
          <a:xfrm>
            <a:off x="3038656" y="246868"/>
            <a:ext cx="3388200" cy="755700"/>
          </a:xfrm>
          <a:prstGeom prst="rect">
            <a:avLst/>
          </a:prstGeom>
        </p:spPr>
        <p:txBody>
          <a:bodyPr spcFirstLastPara="1" wrap="square" lIns="91425" tIns="91425" rIns="91425" bIns="91425" anchor="ctr" anchorCtr="0">
            <a:noAutofit/>
          </a:bodyPr>
          <a:lstStyle/>
          <a:p>
            <a:r>
              <a:rPr lang="en-US" sz="3200" b="1" dirty="0">
                <a:latin typeface="Times New Roman" panose="02020603050405020304" pitchFamily="18" charset="0"/>
                <a:cs typeface="Times New Roman" panose="02020603050405020304" pitchFamily="18" charset="0"/>
              </a:rPr>
              <a:t>Declaration</a:t>
            </a:r>
          </a:p>
        </p:txBody>
      </p:sp>
      <p:pic>
        <p:nvPicPr>
          <p:cNvPr id="5" name="Picture 4"/>
          <p:cNvPicPr/>
          <p:nvPr/>
        </p:nvPicPr>
        <p:blipFill>
          <a:blip r:embed="rId3">
            <a:extLst>
              <a:ext uri="{28A0092B-C50C-407E-A947-70E740481C1C}">
                <a14:useLocalDpi xmlns:a14="http://schemas.microsoft.com/office/drawing/2010/main" val="0"/>
              </a:ext>
            </a:extLst>
          </a:blip>
          <a:stretch>
            <a:fillRect/>
          </a:stretch>
        </p:blipFill>
        <p:spPr>
          <a:xfrm>
            <a:off x="1326461" y="1715503"/>
            <a:ext cx="7152564" cy="2166815"/>
          </a:xfrm>
          <a:prstGeom prst="rect">
            <a:avLst/>
          </a:prstGeom>
        </p:spPr>
      </p:pic>
    </p:spTree>
    <p:extLst>
      <p:ext uri="{BB962C8B-B14F-4D97-AF65-F5344CB8AC3E}">
        <p14:creationId xmlns:p14="http://schemas.microsoft.com/office/powerpoint/2010/main" val="16242253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38"/>
          <p:cNvSpPr txBox="1">
            <a:spLocks noGrp="1"/>
          </p:cNvSpPr>
          <p:nvPr>
            <p:ph type="title"/>
          </p:nvPr>
        </p:nvSpPr>
        <p:spPr>
          <a:xfrm>
            <a:off x="730885" y="235982"/>
            <a:ext cx="3388200" cy="755700"/>
          </a:xfrm>
          <a:prstGeom prst="rect">
            <a:avLst/>
          </a:prstGeom>
        </p:spPr>
        <p:txBody>
          <a:bodyPr spcFirstLastPara="1" wrap="square" lIns="91425" tIns="91425" rIns="91425" bIns="91425" anchor="ctr" anchorCtr="0">
            <a:noAutofit/>
          </a:bodyPr>
          <a:lstStyle/>
          <a:p>
            <a:r>
              <a:rPr lang="en-GB" sz="3200" b="1" dirty="0">
                <a:latin typeface="Times New Roman" panose="02020603050405020304" pitchFamily="18" charset="0"/>
                <a:cs typeface="Times New Roman" panose="02020603050405020304" pitchFamily="18" charset="0"/>
              </a:rPr>
              <a:t>Introduction </a:t>
            </a:r>
            <a:endParaRPr lang="en-US" sz="3200" dirty="0">
              <a:latin typeface="Times New Roman" panose="02020603050405020304" pitchFamily="18" charset="0"/>
              <a:cs typeface="Times New Roman" panose="02020603050405020304" pitchFamily="18" charset="0"/>
            </a:endParaRPr>
          </a:p>
        </p:txBody>
      </p:sp>
      <p:sp>
        <p:nvSpPr>
          <p:cNvPr id="299" name="Google Shape;299;p38"/>
          <p:cNvSpPr txBox="1">
            <a:spLocks noGrp="1"/>
          </p:cNvSpPr>
          <p:nvPr>
            <p:ph type="body" idx="1"/>
          </p:nvPr>
        </p:nvSpPr>
        <p:spPr>
          <a:xfrm>
            <a:off x="208424" y="1274710"/>
            <a:ext cx="4006243" cy="3721831"/>
          </a:xfrm>
          <a:prstGeom prst="rect">
            <a:avLst/>
          </a:prstGeom>
        </p:spPr>
        <p:txBody>
          <a:bodyPr spcFirstLastPara="1" wrap="square" lIns="91425" tIns="91425" rIns="91425" bIns="91425" anchor="ctr" anchorCtr="0">
            <a:noAutofit/>
          </a:bodyPr>
          <a:lstStyle/>
          <a:p>
            <a:pPr marL="285750" indent="-285750" algn="just">
              <a:lnSpc>
                <a:spcPct val="150000"/>
              </a:lnSpc>
            </a:pPr>
            <a:r>
              <a:rPr lang="en-GB" sz="1400" dirty="0">
                <a:latin typeface="Times New Roman" panose="02020603050405020304" pitchFamily="18" charset="0"/>
                <a:cs typeface="Times New Roman" panose="02020603050405020304" pitchFamily="18" charset="0"/>
              </a:rPr>
              <a:t>Mental health is a significant crises in the UK hospitality sector (</a:t>
            </a:r>
            <a:r>
              <a:rPr lang="en-GB" sz="1400" dirty="0" err="1">
                <a:latin typeface="Times New Roman" panose="02020603050405020304" pitchFamily="18" charset="0"/>
                <a:cs typeface="Times New Roman" panose="02020603050405020304" pitchFamily="18" charset="0"/>
              </a:rPr>
              <a:t>Zientara</a:t>
            </a:r>
            <a:r>
              <a:rPr lang="en-GB" sz="1400" dirty="0">
                <a:latin typeface="Times New Roman" panose="02020603050405020304" pitchFamily="18" charset="0"/>
                <a:cs typeface="Times New Roman" panose="02020603050405020304" pitchFamily="18" charset="0"/>
              </a:rPr>
              <a:t> et al., 2024).</a:t>
            </a:r>
          </a:p>
          <a:p>
            <a:pPr marL="285750" indent="-285750" algn="just">
              <a:lnSpc>
                <a:spcPct val="150000"/>
              </a:lnSpc>
            </a:pPr>
            <a:r>
              <a:rPr lang="en-GB" sz="1400" dirty="0">
                <a:latin typeface="Times New Roman" panose="02020603050405020304" pitchFamily="18" charset="0"/>
                <a:cs typeface="Times New Roman" panose="02020603050405020304" pitchFamily="18" charset="0"/>
              </a:rPr>
              <a:t>The where employees are provided with long working hours.</a:t>
            </a:r>
          </a:p>
          <a:p>
            <a:pPr marL="285750" indent="-285750" algn="just">
              <a:lnSpc>
                <a:spcPct val="150000"/>
              </a:lnSpc>
            </a:pPr>
            <a:r>
              <a:rPr lang="en-GB" sz="1400" dirty="0">
                <a:latin typeface="Times New Roman" panose="02020603050405020304" pitchFamily="18" charset="0"/>
                <a:cs typeface="Times New Roman" panose="02020603050405020304" pitchFamily="18" charset="0"/>
              </a:rPr>
              <a:t>There is a higher stress and an emotional labour management system (Ford &amp; </a:t>
            </a:r>
            <a:r>
              <a:rPr lang="en-GB" sz="1400" dirty="0" err="1">
                <a:latin typeface="Times New Roman" panose="02020603050405020304" pitchFamily="18" charset="0"/>
                <a:cs typeface="Times New Roman" panose="02020603050405020304" pitchFamily="18" charset="0"/>
              </a:rPr>
              <a:t>Sturman</a:t>
            </a:r>
            <a:r>
              <a:rPr lang="en-GB" sz="1400" dirty="0">
                <a:latin typeface="Times New Roman" panose="02020603050405020304" pitchFamily="18" charset="0"/>
                <a:cs typeface="Times New Roman" panose="02020603050405020304" pitchFamily="18" charset="0"/>
              </a:rPr>
              <a:t>, 2020). </a:t>
            </a:r>
          </a:p>
          <a:p>
            <a:pPr marL="285750" indent="-285750" algn="just">
              <a:lnSpc>
                <a:spcPct val="150000"/>
              </a:lnSpc>
            </a:pPr>
            <a:r>
              <a:rPr lang="en-GB" sz="1400" dirty="0">
                <a:latin typeface="Times New Roman" panose="02020603050405020304" pitchFamily="18" charset="0"/>
                <a:cs typeface="Times New Roman" panose="02020603050405020304" pitchFamily="18" charset="0"/>
              </a:rPr>
              <a:t>The hospitality industry in the UK offers a wider part to develop the UK economy  (Wong et al., 2025).</a:t>
            </a:r>
          </a:p>
          <a:p>
            <a:pPr marL="285750" indent="-285750" algn="just">
              <a:lnSpc>
                <a:spcPct val="150000"/>
              </a:lnSpc>
            </a:pPr>
            <a:r>
              <a:rPr lang="en-GB" sz="1400" dirty="0">
                <a:latin typeface="Times New Roman" panose="02020603050405020304" pitchFamily="18" charset="0"/>
                <a:cs typeface="Times New Roman" panose="02020603050405020304" pitchFamily="18" charset="0"/>
              </a:rPr>
              <a:t>There are limitations of employees for the support from the industry. </a:t>
            </a:r>
            <a:endParaRPr lang="en-US" sz="1400" dirty="0">
              <a:latin typeface="Times New Roman" panose="02020603050405020304" pitchFamily="18" charset="0"/>
              <a:cs typeface="Times New Roman" panose="02020603050405020304" pitchFamily="18" charset="0"/>
            </a:endParaRPr>
          </a:p>
          <a:p>
            <a:pPr marL="285750" indent="-285750" algn="just">
              <a:lnSpc>
                <a:spcPct val="150000"/>
              </a:lnSpc>
            </a:pPr>
            <a:endParaRPr sz="1400" dirty="0">
              <a:solidFill>
                <a:schemeClr val="dk1"/>
              </a:solidFill>
              <a:latin typeface="Times New Roman" panose="02020603050405020304" pitchFamily="18" charset="0"/>
              <a:cs typeface="Times New Roman" panose="02020603050405020304" pitchFamily="18" charset="0"/>
            </a:endParaRPr>
          </a:p>
        </p:txBody>
      </p:sp>
      <p:sp>
        <p:nvSpPr>
          <p:cNvPr id="301" name="Google Shape;301;p38"/>
          <p:cNvSpPr/>
          <p:nvPr/>
        </p:nvSpPr>
        <p:spPr>
          <a:xfrm>
            <a:off x="4310250" y="0"/>
            <a:ext cx="1596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026" name="Picture 2" descr="Hotels Are Offering Bigger Paychecks to Solve Shortages. Is It Work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69850" y="0"/>
            <a:ext cx="4674150"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pic>
        <p:nvPicPr>
          <p:cNvPr id="318" name="Google Shape;318;p39"/>
          <p:cNvPicPr preferRelativeResize="0"/>
          <p:nvPr/>
        </p:nvPicPr>
        <p:blipFill rotWithShape="1">
          <a:blip r:embed="rId3">
            <a:alphaModFix/>
          </a:blip>
          <a:srcRect l="58442" r="2162"/>
          <a:stretch/>
        </p:blipFill>
        <p:spPr>
          <a:xfrm flipH="1">
            <a:off x="0" y="0"/>
            <a:ext cx="3040174" cy="5143501"/>
          </a:xfrm>
          <a:prstGeom prst="rect">
            <a:avLst/>
          </a:prstGeom>
          <a:noFill/>
          <a:ln>
            <a:noFill/>
          </a:ln>
        </p:spPr>
      </p:pic>
      <p:sp>
        <p:nvSpPr>
          <p:cNvPr id="319" name="Google Shape;319;p39"/>
          <p:cNvSpPr/>
          <p:nvPr/>
        </p:nvSpPr>
        <p:spPr>
          <a:xfrm flipH="1">
            <a:off x="3040176" y="150"/>
            <a:ext cx="193200" cy="51435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39"/>
          <p:cNvSpPr txBox="1">
            <a:spLocks noGrp="1"/>
          </p:cNvSpPr>
          <p:nvPr>
            <p:ph type="subTitle" idx="1"/>
          </p:nvPr>
        </p:nvSpPr>
        <p:spPr>
          <a:xfrm>
            <a:off x="3917966" y="1371600"/>
            <a:ext cx="4692300" cy="3505199"/>
          </a:xfrm>
          <a:prstGeom prst="rect">
            <a:avLst/>
          </a:prstGeom>
        </p:spPr>
        <p:txBody>
          <a:bodyPr spcFirstLastPara="1" wrap="square" lIns="91425" tIns="91425" rIns="91425" bIns="91425" anchor="ctr" anchorCtr="0">
            <a:noAutofit/>
          </a:bodyPr>
          <a:lstStyle/>
          <a:p>
            <a:pPr marL="285750" indent="-285750" algn="just">
              <a:lnSpc>
                <a:spcPct val="150000"/>
              </a:lnSpc>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The presentation defines mental health conditions of employees in the UK.</a:t>
            </a:r>
          </a:p>
          <a:p>
            <a:pPr marL="285750" indent="-285750" algn="just">
              <a:lnSpc>
                <a:spcPct val="150000"/>
              </a:lnSpc>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There are highly relevant actions in the hospitality industry (Ueno et al., 2025). </a:t>
            </a:r>
          </a:p>
          <a:p>
            <a:pPr marL="285750" indent="-285750" algn="just">
              <a:lnSpc>
                <a:spcPct val="150000"/>
              </a:lnSpc>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It appears that applying relevant features to the workforce management. </a:t>
            </a:r>
          </a:p>
          <a:p>
            <a:pPr marL="285750" indent="-285750" algn="just">
              <a:lnSpc>
                <a:spcPct val="150000"/>
              </a:lnSpc>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The sector faces staff burnout and higher rates of turnover.</a:t>
            </a:r>
          </a:p>
          <a:p>
            <a:pPr marL="285750" indent="-285750" algn="just">
              <a:lnSpc>
                <a:spcPct val="150000"/>
              </a:lnSpc>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The understanding offers awareness of the urgency for hospitality leaders.</a:t>
            </a:r>
          </a:p>
          <a:p>
            <a:pPr marL="285750" indent="-285750" algn="just">
              <a:lnSpc>
                <a:spcPct val="150000"/>
              </a:lnSpc>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The systemic industry stressors as an effective reform.</a:t>
            </a:r>
            <a:endParaRPr lang="en-US" sz="1400" dirty="0">
              <a:latin typeface="Times New Roman" panose="02020603050405020304" pitchFamily="18" charset="0"/>
              <a:cs typeface="Times New Roman" panose="02020603050405020304" pitchFamily="18" charset="0"/>
            </a:endParaRPr>
          </a:p>
          <a:p>
            <a:pPr marL="285750" lvl="0" indent="-285750" algn="just" rtl="0">
              <a:lnSpc>
                <a:spcPct val="150000"/>
              </a:lnSpc>
              <a:spcBef>
                <a:spcPts val="0"/>
              </a:spcBef>
              <a:spcAft>
                <a:spcPts val="0"/>
              </a:spcAft>
              <a:buFont typeface="Arial" panose="020B0604020202020204" pitchFamily="34" charset="0"/>
              <a:buChar char="•"/>
            </a:pPr>
            <a:endParaRPr sz="1400" b="1"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a:xfrm>
            <a:off x="3482538" y="438178"/>
            <a:ext cx="4692300" cy="614400"/>
          </a:xfrm>
        </p:spPr>
        <p:txBody>
          <a:bodyPr/>
          <a:lstStyle/>
          <a:p>
            <a:r>
              <a:rPr lang="en-GB" sz="3200" b="1" dirty="0">
                <a:latin typeface="Times New Roman" panose="02020603050405020304" pitchFamily="18" charset="0"/>
                <a:cs typeface="Times New Roman" panose="02020603050405020304" pitchFamily="18" charset="0"/>
              </a:rPr>
              <a:t>Overview </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38"/>
          <p:cNvSpPr txBox="1">
            <a:spLocks noGrp="1"/>
          </p:cNvSpPr>
          <p:nvPr>
            <p:ph type="title"/>
          </p:nvPr>
        </p:nvSpPr>
        <p:spPr>
          <a:xfrm>
            <a:off x="730885" y="235982"/>
            <a:ext cx="3388200" cy="755700"/>
          </a:xfrm>
          <a:prstGeom prst="rect">
            <a:avLst/>
          </a:prstGeom>
        </p:spPr>
        <p:txBody>
          <a:bodyPr spcFirstLastPara="1" wrap="square" lIns="91425" tIns="91425" rIns="91425" bIns="91425" anchor="ctr" anchorCtr="0">
            <a:noAutofit/>
          </a:bodyPr>
          <a:lstStyle/>
          <a:p>
            <a:r>
              <a:rPr lang="en-US" sz="3200" b="1" dirty="0">
                <a:latin typeface="Times New Roman" panose="02020603050405020304" pitchFamily="18" charset="0"/>
                <a:cs typeface="Times New Roman" panose="02020603050405020304" pitchFamily="18" charset="0"/>
              </a:rPr>
              <a:t>The Concept of Mental Health </a:t>
            </a:r>
          </a:p>
        </p:txBody>
      </p:sp>
      <p:sp>
        <p:nvSpPr>
          <p:cNvPr id="299" name="Google Shape;299;p38"/>
          <p:cNvSpPr txBox="1">
            <a:spLocks noGrp="1"/>
          </p:cNvSpPr>
          <p:nvPr>
            <p:ph type="body" idx="1"/>
          </p:nvPr>
        </p:nvSpPr>
        <p:spPr>
          <a:xfrm>
            <a:off x="208424" y="1177433"/>
            <a:ext cx="4006243" cy="3721831"/>
          </a:xfrm>
          <a:prstGeom prst="rect">
            <a:avLst/>
          </a:prstGeom>
        </p:spPr>
        <p:txBody>
          <a:bodyPr spcFirstLastPara="1" wrap="square" lIns="91425" tIns="91425" rIns="91425" bIns="91425" anchor="ctr" anchorCtr="0">
            <a:noAutofit/>
          </a:bodyPr>
          <a:lstStyle/>
          <a:p>
            <a:pPr marL="285750" indent="-285750" algn="just">
              <a:lnSpc>
                <a:spcPct val="150000"/>
              </a:lnSpc>
            </a:pPr>
            <a:r>
              <a:rPr lang="en-US" sz="1400" dirty="0">
                <a:latin typeface="Times New Roman" panose="02020603050405020304" pitchFamily="18" charset="0"/>
                <a:cs typeface="Times New Roman" panose="02020603050405020304" pitchFamily="18" charset="0"/>
              </a:rPr>
              <a:t>The mental health is based on workplace stress, emotional </a:t>
            </a:r>
            <a:r>
              <a:rPr lang="en-US" sz="1400" dirty="0" err="1">
                <a:latin typeface="Times New Roman" panose="02020603050405020304" pitchFamily="18" charset="0"/>
                <a:cs typeface="Times New Roman" panose="02020603050405020304" pitchFamily="18" charset="0"/>
              </a:rPr>
              <a:t>labour</a:t>
            </a:r>
            <a:r>
              <a:rPr lang="en-US" sz="1400" dirty="0">
                <a:latin typeface="Times New Roman" panose="02020603050405020304" pitchFamily="18" charset="0"/>
                <a:cs typeface="Times New Roman" panose="02020603050405020304" pitchFamily="18" charset="0"/>
              </a:rPr>
              <a:t>, burnout, and stigma. </a:t>
            </a:r>
          </a:p>
          <a:p>
            <a:pPr marL="285750" indent="-285750" algn="just">
              <a:lnSpc>
                <a:spcPct val="150000"/>
              </a:lnSpc>
            </a:pPr>
            <a:r>
              <a:rPr lang="en-US" sz="1400" dirty="0">
                <a:latin typeface="Times New Roman" panose="02020603050405020304" pitchFamily="18" charset="0"/>
                <a:cs typeface="Times New Roman" panose="02020603050405020304" pitchFamily="18" charset="0"/>
              </a:rPr>
              <a:t>There are higher emotional demands for maintaining efficiency in customer satisfaction.</a:t>
            </a:r>
          </a:p>
          <a:p>
            <a:pPr marL="285750" indent="-285750" algn="just">
              <a:lnSpc>
                <a:spcPct val="150000"/>
              </a:lnSpc>
            </a:pPr>
            <a:r>
              <a:rPr lang="en-US" sz="1400" dirty="0">
                <a:latin typeface="Times New Roman" panose="02020603050405020304" pitchFamily="18" charset="0"/>
                <a:cs typeface="Times New Roman" panose="02020603050405020304" pitchFamily="18" charset="0"/>
              </a:rPr>
              <a:t>The Job Demand-Control model is practical in determining the imbalances in demand (</a:t>
            </a:r>
            <a:r>
              <a:rPr lang="en-US" sz="1400" dirty="0" err="1">
                <a:latin typeface="Times New Roman" panose="02020603050405020304" pitchFamily="18" charset="0"/>
                <a:cs typeface="Times New Roman" panose="02020603050405020304" pitchFamily="18" charset="0"/>
              </a:rPr>
              <a:t>Zientara</a:t>
            </a:r>
            <a:r>
              <a:rPr lang="en-US" sz="1400" dirty="0">
                <a:latin typeface="Times New Roman" panose="02020603050405020304" pitchFamily="18" charset="0"/>
                <a:cs typeface="Times New Roman" panose="02020603050405020304" pitchFamily="18" charset="0"/>
              </a:rPr>
              <a:t> et al., 2024). </a:t>
            </a:r>
          </a:p>
          <a:p>
            <a:pPr marL="285750" indent="-285750" algn="just">
              <a:lnSpc>
                <a:spcPct val="150000"/>
              </a:lnSpc>
            </a:pPr>
            <a:r>
              <a:rPr lang="en-US" sz="1400" dirty="0">
                <a:latin typeface="Times New Roman" panose="02020603050405020304" pitchFamily="18" charset="0"/>
                <a:cs typeface="Times New Roman" panose="02020603050405020304" pitchFamily="18" charset="0"/>
              </a:rPr>
              <a:t>It is also applied to learn about the control management.</a:t>
            </a:r>
          </a:p>
          <a:p>
            <a:pPr marL="285750" indent="-285750" algn="just">
              <a:lnSpc>
                <a:spcPct val="150000"/>
              </a:lnSpc>
            </a:pPr>
            <a:r>
              <a:rPr lang="en-US" sz="1400" dirty="0">
                <a:latin typeface="Times New Roman" panose="02020603050405020304" pitchFamily="18" charset="0"/>
                <a:cs typeface="Times New Roman" panose="02020603050405020304" pitchFamily="18" charset="0"/>
              </a:rPr>
              <a:t>There is increases mental health strain in the workforce due to inefficient management (</a:t>
            </a:r>
            <a:r>
              <a:rPr lang="en-US" sz="1400" dirty="0" err="1">
                <a:latin typeface="Times New Roman" panose="02020603050405020304" pitchFamily="18" charset="0"/>
                <a:cs typeface="Times New Roman" panose="02020603050405020304" pitchFamily="18" charset="0"/>
              </a:rPr>
              <a:t>Akerstrom</a:t>
            </a:r>
            <a:r>
              <a:rPr lang="en-US" sz="1400" dirty="0">
                <a:latin typeface="Times New Roman" panose="02020603050405020304" pitchFamily="18" charset="0"/>
                <a:cs typeface="Times New Roman" panose="02020603050405020304" pitchFamily="18" charset="0"/>
              </a:rPr>
              <a:t> et al., 2021). </a:t>
            </a:r>
            <a:endParaRPr sz="1400" dirty="0">
              <a:solidFill>
                <a:schemeClr val="dk1"/>
              </a:solidFill>
              <a:latin typeface="Times New Roman" panose="02020603050405020304" pitchFamily="18" charset="0"/>
              <a:cs typeface="Times New Roman" panose="02020603050405020304" pitchFamily="18" charset="0"/>
            </a:endParaRPr>
          </a:p>
        </p:txBody>
      </p:sp>
      <p:sp>
        <p:nvSpPr>
          <p:cNvPr id="301" name="Google Shape;301;p38"/>
          <p:cNvSpPr/>
          <p:nvPr/>
        </p:nvSpPr>
        <p:spPr>
          <a:xfrm>
            <a:off x="4310250" y="0"/>
            <a:ext cx="1596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p:cNvPicPr>
            <a:picLocks noChangeAspect="1"/>
          </p:cNvPicPr>
          <p:nvPr/>
        </p:nvPicPr>
        <p:blipFill>
          <a:blip r:embed="rId3"/>
          <a:stretch>
            <a:fillRect/>
          </a:stretch>
        </p:blipFill>
        <p:spPr>
          <a:xfrm>
            <a:off x="4469850" y="9525"/>
            <a:ext cx="4674150" cy="5133975"/>
          </a:xfrm>
          <a:prstGeom prst="rect">
            <a:avLst/>
          </a:prstGeom>
        </p:spPr>
      </p:pic>
    </p:spTree>
    <p:extLst>
      <p:ext uri="{BB962C8B-B14F-4D97-AF65-F5344CB8AC3E}">
        <p14:creationId xmlns:p14="http://schemas.microsoft.com/office/powerpoint/2010/main" val="40342926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9" name="Google Shape;319;p39"/>
          <p:cNvSpPr/>
          <p:nvPr/>
        </p:nvSpPr>
        <p:spPr>
          <a:xfrm flipH="1">
            <a:off x="3040176" y="150"/>
            <a:ext cx="193200" cy="51435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39"/>
          <p:cNvSpPr txBox="1">
            <a:spLocks noGrp="1"/>
          </p:cNvSpPr>
          <p:nvPr>
            <p:ph type="subTitle" idx="1"/>
          </p:nvPr>
        </p:nvSpPr>
        <p:spPr>
          <a:xfrm>
            <a:off x="3917966" y="1371600"/>
            <a:ext cx="4692300" cy="3505199"/>
          </a:xfrm>
          <a:prstGeom prst="rect">
            <a:avLst/>
          </a:prstGeom>
        </p:spPr>
        <p:txBody>
          <a:bodyPr spcFirstLastPara="1" wrap="square" lIns="91425" tIns="91425" rIns="91425" bIns="91425" anchor="ctr" anchorCtr="0">
            <a:noAutofit/>
          </a:bodyPr>
          <a:lstStyle/>
          <a:p>
            <a:pPr marL="285750" lvl="0" indent="-285750" algn="just">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The Workplace social support theory defines development of the supportive working environments (Jolly et al., 2020). </a:t>
            </a:r>
          </a:p>
          <a:p>
            <a:pPr marL="285750" lvl="0" indent="-285750" algn="just">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It mitigates the risks and challenges that emerged in the mental health conditions of the employees.</a:t>
            </a:r>
          </a:p>
          <a:p>
            <a:pPr marL="285750" lvl="0" indent="-285750" algn="just">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 There are some irregular shifts in the hospitality industry.</a:t>
            </a:r>
          </a:p>
          <a:p>
            <a:pPr marL="285750" lvl="0" indent="-285750" algn="just">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There is lower job security and differences in customer abuse that leads towards stress (</a:t>
            </a:r>
            <a:r>
              <a:rPr lang="en-US" sz="1400" dirty="0" err="1">
                <a:latin typeface="Times New Roman" panose="02020603050405020304" pitchFamily="18" charset="0"/>
                <a:cs typeface="Times New Roman" panose="02020603050405020304" pitchFamily="18" charset="0"/>
              </a:rPr>
              <a:t>Giousmpasoglou</a:t>
            </a:r>
            <a:r>
              <a:rPr lang="en-US" sz="1400" dirty="0">
                <a:latin typeface="Times New Roman" panose="02020603050405020304" pitchFamily="18" charset="0"/>
                <a:cs typeface="Times New Roman" panose="02020603050405020304" pitchFamily="18" charset="0"/>
              </a:rPr>
              <a:t>, 2024). </a:t>
            </a:r>
          </a:p>
          <a:p>
            <a:pPr marL="285750" lvl="0" indent="-285750" algn="just">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Some workplace faces anxiety, depression, and fatigue. </a:t>
            </a:r>
            <a:endParaRPr sz="1400"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a:xfrm>
            <a:off x="3482538" y="438178"/>
            <a:ext cx="4692300" cy="614400"/>
          </a:xfrm>
        </p:spPr>
        <p:txBody>
          <a:bodyPr/>
          <a:lstStyle/>
          <a:p>
            <a:r>
              <a:rPr lang="en-GB" sz="3200" b="1" dirty="0">
                <a:latin typeface="Times New Roman" panose="02020603050405020304" pitchFamily="18" charset="0"/>
                <a:cs typeface="Times New Roman" panose="02020603050405020304" pitchFamily="18" charset="0"/>
              </a:rPr>
              <a:t>Workplace Social Support Theory </a:t>
            </a:r>
            <a:endParaRPr lang="en-US" sz="32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0" y="0"/>
            <a:ext cx="3040176" cy="5143500"/>
          </a:xfrm>
          <a:prstGeom prst="rect">
            <a:avLst/>
          </a:prstGeom>
        </p:spPr>
      </p:pic>
    </p:spTree>
    <p:extLst>
      <p:ext uri="{BB962C8B-B14F-4D97-AF65-F5344CB8AC3E}">
        <p14:creationId xmlns:p14="http://schemas.microsoft.com/office/powerpoint/2010/main" val="20988393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38"/>
          <p:cNvSpPr txBox="1">
            <a:spLocks noGrp="1"/>
          </p:cNvSpPr>
          <p:nvPr>
            <p:ph type="title"/>
          </p:nvPr>
        </p:nvSpPr>
        <p:spPr>
          <a:xfrm>
            <a:off x="730885" y="235982"/>
            <a:ext cx="3388200" cy="755700"/>
          </a:xfrm>
          <a:prstGeom prst="rect">
            <a:avLst/>
          </a:prstGeom>
        </p:spPr>
        <p:txBody>
          <a:bodyPr spcFirstLastPara="1" wrap="square" lIns="91425" tIns="91425" rIns="91425" bIns="91425" anchor="ctr" anchorCtr="0">
            <a:noAutofit/>
          </a:bodyPr>
          <a:lstStyle/>
          <a:p>
            <a:r>
              <a:rPr lang="en-US" sz="3200" b="1" dirty="0">
                <a:latin typeface="Times New Roman" panose="02020603050405020304" pitchFamily="18" charset="0"/>
                <a:cs typeface="Times New Roman" panose="02020603050405020304" pitchFamily="18" charset="0"/>
              </a:rPr>
              <a:t>Mental Health Issues in the UK</a:t>
            </a:r>
          </a:p>
        </p:txBody>
      </p:sp>
      <p:sp>
        <p:nvSpPr>
          <p:cNvPr id="299" name="Google Shape;299;p38"/>
          <p:cNvSpPr txBox="1">
            <a:spLocks noGrp="1"/>
          </p:cNvSpPr>
          <p:nvPr>
            <p:ph type="body" idx="1"/>
          </p:nvPr>
        </p:nvSpPr>
        <p:spPr>
          <a:xfrm>
            <a:off x="208424" y="1274710"/>
            <a:ext cx="4006243" cy="3721831"/>
          </a:xfrm>
          <a:prstGeom prst="rect">
            <a:avLst/>
          </a:prstGeom>
        </p:spPr>
        <p:txBody>
          <a:bodyPr spcFirstLastPara="1" wrap="square" lIns="91425" tIns="91425" rIns="91425" bIns="91425" anchor="ctr" anchorCtr="0">
            <a:noAutofit/>
          </a:bodyPr>
          <a:lstStyle/>
          <a:p>
            <a:pPr marL="285750" indent="-285750" algn="just">
              <a:lnSpc>
                <a:spcPct val="150000"/>
              </a:lnSpc>
            </a:pPr>
            <a:r>
              <a:rPr lang="en-US" sz="1400" dirty="0">
                <a:latin typeface="Times New Roman" panose="02020603050405020304" pitchFamily="18" charset="0"/>
                <a:cs typeface="Times New Roman" panose="02020603050405020304" pitchFamily="18" charset="0"/>
              </a:rPr>
              <a:t>There is a significant prevalence of mental health issues in the UK.</a:t>
            </a:r>
          </a:p>
          <a:p>
            <a:pPr marL="285750" indent="-285750" algn="just">
              <a:lnSpc>
                <a:spcPct val="150000"/>
              </a:lnSpc>
            </a:pPr>
            <a:r>
              <a:rPr lang="en-US" sz="1400" dirty="0">
                <a:latin typeface="Times New Roman" panose="02020603050405020304" pitchFamily="18" charset="0"/>
                <a:cs typeface="Times New Roman" panose="02020603050405020304" pitchFamily="18" charset="0"/>
              </a:rPr>
              <a:t>The year 2024 estimated almost 75% of hospitality workers with mental health in the UK (</a:t>
            </a:r>
            <a:r>
              <a:rPr lang="en-US" sz="1400" dirty="0" err="1">
                <a:latin typeface="Times New Roman" panose="02020603050405020304" pitchFamily="18" charset="0"/>
                <a:cs typeface="Times New Roman" panose="02020603050405020304" pitchFamily="18" charset="0"/>
              </a:rPr>
              <a:t>Reuschke</a:t>
            </a:r>
            <a:r>
              <a:rPr lang="en-US" sz="1400" dirty="0">
                <a:latin typeface="Times New Roman" panose="02020603050405020304" pitchFamily="18" charset="0"/>
                <a:cs typeface="Times New Roman" panose="02020603050405020304" pitchFamily="18" charset="0"/>
              </a:rPr>
              <a:t> et al., 2024).</a:t>
            </a:r>
          </a:p>
          <a:p>
            <a:pPr marL="285750" indent="-285750" algn="just">
              <a:lnSpc>
                <a:spcPct val="150000"/>
              </a:lnSpc>
            </a:pPr>
            <a:r>
              <a:rPr lang="en-US" sz="1400" dirty="0">
                <a:latin typeface="Times New Roman" panose="02020603050405020304" pitchFamily="18" charset="0"/>
                <a:cs typeface="Times New Roman" panose="02020603050405020304" pitchFamily="18" charset="0"/>
              </a:rPr>
              <a:t>There is a dual impact of COVID-19 with effective cost-of-living crises. </a:t>
            </a:r>
          </a:p>
          <a:p>
            <a:pPr marL="285750" indent="-285750" algn="just">
              <a:lnSpc>
                <a:spcPct val="150000"/>
              </a:lnSpc>
            </a:pPr>
            <a:r>
              <a:rPr lang="en-US" sz="1400" dirty="0">
                <a:latin typeface="Times New Roman" panose="02020603050405020304" pitchFamily="18" charset="0"/>
                <a:cs typeface="Times New Roman" panose="02020603050405020304" pitchFamily="18" charset="0"/>
              </a:rPr>
              <a:t>There are some intensified challenges to address the ongoing vulnerability</a:t>
            </a:r>
            <a:endParaRPr sz="1400" dirty="0">
              <a:solidFill>
                <a:schemeClr val="dk1"/>
              </a:solidFill>
              <a:latin typeface="Times New Roman" panose="02020603050405020304" pitchFamily="18" charset="0"/>
              <a:cs typeface="Times New Roman" panose="02020603050405020304" pitchFamily="18" charset="0"/>
            </a:endParaRPr>
          </a:p>
        </p:txBody>
      </p:sp>
      <p:sp>
        <p:nvSpPr>
          <p:cNvPr id="301" name="Google Shape;301;p38"/>
          <p:cNvSpPr/>
          <p:nvPr/>
        </p:nvSpPr>
        <p:spPr>
          <a:xfrm>
            <a:off x="4310250" y="0"/>
            <a:ext cx="1596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p:cNvPicPr>
            <a:picLocks noChangeAspect="1"/>
          </p:cNvPicPr>
          <p:nvPr/>
        </p:nvPicPr>
        <p:blipFill>
          <a:blip r:embed="rId3"/>
          <a:stretch>
            <a:fillRect/>
          </a:stretch>
        </p:blipFill>
        <p:spPr>
          <a:xfrm>
            <a:off x="4469850" y="0"/>
            <a:ext cx="4674150" cy="5143500"/>
          </a:xfrm>
          <a:prstGeom prst="rect">
            <a:avLst/>
          </a:prstGeom>
        </p:spPr>
      </p:pic>
    </p:spTree>
    <p:extLst>
      <p:ext uri="{BB962C8B-B14F-4D97-AF65-F5344CB8AC3E}">
        <p14:creationId xmlns:p14="http://schemas.microsoft.com/office/powerpoint/2010/main" val="36457924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850" y="127125"/>
            <a:ext cx="3855720" cy="755700"/>
          </a:xfrm>
        </p:spPr>
        <p:txBody>
          <a:bodyPr/>
          <a:lstStyle/>
          <a:p>
            <a:r>
              <a:rPr lang="en-US" sz="3200" b="1" dirty="0">
                <a:latin typeface="Times New Roman" panose="02020603050405020304" pitchFamily="18" charset="0"/>
                <a:cs typeface="Times New Roman" panose="02020603050405020304" pitchFamily="18" charset="0"/>
              </a:rPr>
              <a:t>The Burnout Theory</a:t>
            </a:r>
          </a:p>
        </p:txBody>
      </p:sp>
      <p:sp>
        <p:nvSpPr>
          <p:cNvPr id="4" name="Rectangle 3"/>
          <p:cNvSpPr/>
          <p:nvPr/>
        </p:nvSpPr>
        <p:spPr>
          <a:xfrm>
            <a:off x="148590" y="882825"/>
            <a:ext cx="4030980" cy="4031873"/>
          </a:xfrm>
          <a:prstGeom prst="rect">
            <a:avLst/>
          </a:prstGeom>
        </p:spPr>
        <p:txBody>
          <a:bodyPr wrap="square">
            <a:spAutoFit/>
          </a:bodyPr>
          <a:lstStyle/>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Burnout theory explains the emotional, physical, and mental exhaustion caused by prolonged stress in the workplace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Batabyal</a:t>
            </a:r>
            <a:r>
              <a:rPr lang="en-US" dirty="0">
                <a:latin typeface="Times New Roman" panose="02020603050405020304" pitchFamily="18" charset="0"/>
                <a:ea typeface="Times New Roman" panose="02020603050405020304" pitchFamily="18" charset="0"/>
                <a:cs typeface="Times New Roman" panose="02020603050405020304" pitchFamily="18" charset="0"/>
              </a:rPr>
              <a:t> &amp; Das, 2019).</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Emotional exhaustion, depersonalization, and a reduced sense of personal accomplishment are key components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Baquero</a:t>
            </a:r>
            <a:r>
              <a:rPr lang="en-US" dirty="0">
                <a:latin typeface="Times New Roman" panose="02020603050405020304" pitchFamily="18" charset="0"/>
                <a:ea typeface="Times New Roman" panose="02020603050405020304" pitchFamily="18" charset="0"/>
                <a:cs typeface="Times New Roman" panose="02020603050405020304" pitchFamily="18" charset="0"/>
              </a:rPr>
              <a:t> et al., 2025.</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It is particularly relevant to hospitality due to high stress, long hours, and emotional labor.</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Addressing burnout involves reducing workplace stressors and fostering better work-life balance.</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4354830" y="882826"/>
            <a:ext cx="4728210" cy="3972184"/>
          </a:xfrm>
          <a:prstGeom prst="rect">
            <a:avLst/>
          </a:prstGeom>
        </p:spPr>
      </p:pic>
    </p:spTree>
    <p:extLst>
      <p:ext uri="{BB962C8B-B14F-4D97-AF65-F5344CB8AC3E}">
        <p14:creationId xmlns:p14="http://schemas.microsoft.com/office/powerpoint/2010/main" val="35069182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86062" y="253261"/>
            <a:ext cx="8276938" cy="830997"/>
          </a:xfrm>
          <a:prstGeom prst="rect">
            <a:avLst/>
          </a:prstGeom>
        </p:spPr>
        <p:txBody>
          <a:bodyPr wrap="square">
            <a:spAutoFit/>
          </a:bodyPr>
          <a:lstStyle/>
          <a:p>
            <a:pPr>
              <a:lnSpc>
                <a:spcPct val="150000"/>
              </a:lnSpc>
              <a:spcAft>
                <a:spcPts val="1000"/>
              </a:spcAft>
            </a:pP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The Challenges in the UK Hospitality Sector</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4191000" y="1232396"/>
            <a:ext cx="4572000" cy="3836948"/>
          </a:xfrm>
          <a:prstGeom prst="rect">
            <a:avLst/>
          </a:prstGeom>
        </p:spPr>
        <p:txBody>
          <a:bodyPr>
            <a:spAutoFit/>
          </a:bodyPr>
          <a:lstStyle/>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High levels of stress and emotional labor are common in the UK hospitality industry.</a:t>
            </a:r>
            <a:endPar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Staff turnover rates are high, leading to operational challenges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Kotera</a:t>
            </a:r>
            <a:r>
              <a:rPr lang="en-US" dirty="0">
                <a:latin typeface="Times New Roman" panose="02020603050405020304" pitchFamily="18" charset="0"/>
                <a:ea typeface="Times New Roman" panose="02020603050405020304" pitchFamily="18" charset="0"/>
                <a:cs typeface="Times New Roman" panose="02020603050405020304" pitchFamily="18" charset="0"/>
              </a:rPr>
              <a:t> et al., 2020).</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The COVID-19 pandemic has exacerbated existing mental health issues.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Mental health support structures are often inadequate in the sector (Cooper &amp; Hall, 2019).</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There is a growing stigma around mental health, preventing open discussions.</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95021" y="1417320"/>
            <a:ext cx="4095979" cy="3581400"/>
          </a:xfrm>
          <a:prstGeom prst="rect">
            <a:avLst/>
          </a:prstGeom>
        </p:spPr>
      </p:pic>
    </p:spTree>
    <p:extLst>
      <p:ext uri="{BB962C8B-B14F-4D97-AF65-F5344CB8AC3E}">
        <p14:creationId xmlns:p14="http://schemas.microsoft.com/office/powerpoint/2010/main" val="37555817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3661" y="192301"/>
            <a:ext cx="4972719" cy="1569660"/>
          </a:xfrm>
          <a:prstGeom prst="rect">
            <a:avLst/>
          </a:prstGeom>
        </p:spPr>
        <p:txBody>
          <a:bodyPr wrap="square">
            <a:spAutoFit/>
          </a:bodyPr>
          <a:lstStyle/>
          <a:p>
            <a:pPr>
              <a:spcAft>
                <a:spcPts val="1000"/>
              </a:spcAft>
            </a:pP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The Challenges in the UK Hospitality Sector (continued)</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4581" y="1967701"/>
            <a:ext cx="4561239" cy="3062377"/>
          </a:xfrm>
          <a:prstGeom prst="rect">
            <a:avLst/>
          </a:prstGeom>
        </p:spPr>
        <p:txBody>
          <a:bodyPr wrap="square">
            <a:spAutoFit/>
          </a:bodyPr>
          <a:lstStyle/>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Hospitality workers are often exposed to physical and emotional exhaustion (Tribe, 2009).</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Long working hours and irregular shifts affect mental well-being.</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Job insecurity and low wages add additional stress to employees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Amissah</a:t>
            </a:r>
            <a:r>
              <a:rPr lang="en-US" dirty="0">
                <a:latin typeface="Times New Roman" panose="02020603050405020304" pitchFamily="18" charset="0"/>
                <a:ea typeface="Times New Roman" panose="02020603050405020304" pitchFamily="18" charset="0"/>
                <a:cs typeface="Times New Roman" panose="02020603050405020304" pitchFamily="18" charset="0"/>
              </a:rPr>
              <a:t> et al., 2021).</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Customer abuse and demanding behavior contribute to staff burnout.</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4754880" y="1349299"/>
            <a:ext cx="4320540" cy="3740861"/>
          </a:xfrm>
          <a:prstGeom prst="rect">
            <a:avLst/>
          </a:prstGeom>
        </p:spPr>
      </p:pic>
    </p:spTree>
    <p:extLst>
      <p:ext uri="{BB962C8B-B14F-4D97-AF65-F5344CB8AC3E}">
        <p14:creationId xmlns:p14="http://schemas.microsoft.com/office/powerpoint/2010/main" val="27900956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808221" y="543342"/>
            <a:ext cx="3754649" cy="1077218"/>
          </a:xfrm>
          <a:prstGeom prst="rect">
            <a:avLst/>
          </a:prstGeom>
        </p:spPr>
        <p:txBody>
          <a:bodyPr wrap="square">
            <a:spAutoFit/>
          </a:bodyPr>
          <a:lstStyle/>
          <a:p>
            <a:r>
              <a:rPr lang="en-US" sz="3200" b="1" dirty="0">
                <a:latin typeface="Times New Roman" panose="02020603050405020304" pitchFamily="18" charset="0"/>
                <a:ea typeface="Times New Roman" panose="02020603050405020304" pitchFamily="18" charset="0"/>
              </a:rPr>
              <a:t>Political and Economic Factors</a:t>
            </a:r>
            <a:endParaRPr lang="en-US" sz="3200" dirty="0"/>
          </a:p>
        </p:txBody>
      </p:sp>
      <p:sp>
        <p:nvSpPr>
          <p:cNvPr id="5" name="Rectangle 4"/>
          <p:cNvSpPr/>
          <p:nvPr/>
        </p:nvSpPr>
        <p:spPr>
          <a:xfrm>
            <a:off x="4440052" y="1819136"/>
            <a:ext cx="4338586" cy="3385542"/>
          </a:xfrm>
          <a:prstGeom prst="rect">
            <a:avLst/>
          </a:prstGeom>
        </p:spPr>
        <p:txBody>
          <a:bodyPr wrap="square">
            <a:spAutoFit/>
          </a:bodyPr>
          <a:lstStyle/>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Government policies on labor rights and workplace mental health need to be enforced more rigorously.</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Economic pressures, such as inflation and the cost-of-living crisis, add stress to workers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Arjona</a:t>
            </a:r>
            <a:r>
              <a:rPr lang="en-US" dirty="0">
                <a:latin typeface="Times New Roman" panose="02020603050405020304" pitchFamily="18" charset="0"/>
                <a:ea typeface="Times New Roman" panose="02020603050405020304" pitchFamily="18" charset="0"/>
                <a:cs typeface="Times New Roman" panose="02020603050405020304" pitchFamily="18" charset="0"/>
              </a:rPr>
              <a:t>-Fuentes et al., 2022).</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A lack of financial support for mental health services in the hospitality sector.</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Rising operational costs put additional pressure on employers, limiting their ability to offer support.</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0" y="0"/>
            <a:ext cx="4440053" cy="5143499"/>
          </a:xfrm>
          <a:prstGeom prst="rect">
            <a:avLst/>
          </a:prstGeom>
        </p:spPr>
      </p:pic>
    </p:spTree>
    <p:extLst>
      <p:ext uri="{BB962C8B-B14F-4D97-AF65-F5344CB8AC3E}">
        <p14:creationId xmlns:p14="http://schemas.microsoft.com/office/powerpoint/2010/main" val="26779284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87417" y="216300"/>
            <a:ext cx="4124625" cy="1077218"/>
          </a:xfrm>
          <a:prstGeom prst="rect">
            <a:avLst/>
          </a:prstGeom>
        </p:spPr>
        <p:txBody>
          <a:bodyPr wrap="square">
            <a:spAutoFit/>
          </a:bodyPr>
          <a:lstStyle/>
          <a:p>
            <a:r>
              <a:rPr lang="en-US" sz="3200" b="1" dirty="0">
                <a:latin typeface="Times New Roman" panose="02020603050405020304" pitchFamily="18" charset="0"/>
                <a:ea typeface="Times New Roman" panose="02020603050405020304" pitchFamily="18" charset="0"/>
              </a:rPr>
              <a:t>Social and Technological Factors</a:t>
            </a:r>
            <a:endParaRPr lang="en-US" sz="3200" dirty="0"/>
          </a:p>
        </p:txBody>
      </p:sp>
      <p:sp>
        <p:nvSpPr>
          <p:cNvPr id="5" name="Rectangle 4"/>
          <p:cNvSpPr/>
          <p:nvPr/>
        </p:nvSpPr>
        <p:spPr>
          <a:xfrm>
            <a:off x="236219" y="1444315"/>
            <a:ext cx="4475823" cy="3385542"/>
          </a:xfrm>
          <a:prstGeom prst="rect">
            <a:avLst/>
          </a:prstGeom>
        </p:spPr>
        <p:txBody>
          <a:bodyPr wrap="square">
            <a:spAutoFit/>
          </a:bodyPr>
          <a:lstStyle/>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Social factors, such as workplace culture, can either support or hinder mental health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Filep</a:t>
            </a:r>
            <a:r>
              <a:rPr lang="en-US" dirty="0">
                <a:latin typeface="Times New Roman" panose="02020603050405020304" pitchFamily="18" charset="0"/>
                <a:ea typeface="Times New Roman" panose="02020603050405020304" pitchFamily="18" charset="0"/>
                <a:cs typeface="Times New Roman" panose="02020603050405020304" pitchFamily="18" charset="0"/>
              </a:rPr>
              <a:t> et al., 2023).</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Technological advancements can either alleviate or worsen stress in the hospitality industry.</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Social media pressure adds stress to hospitality employees, especially in the public eye (Costa &amp; Costa, 2022).</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Digital tools can help with workload management but can also lead to burnout.</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4832580" y="77024"/>
            <a:ext cx="4242839" cy="5066476"/>
          </a:xfrm>
          <a:prstGeom prst="rect">
            <a:avLst/>
          </a:prstGeom>
        </p:spPr>
      </p:pic>
    </p:spTree>
    <p:extLst>
      <p:ext uri="{BB962C8B-B14F-4D97-AF65-F5344CB8AC3E}">
        <p14:creationId xmlns:p14="http://schemas.microsoft.com/office/powerpoint/2010/main" val="6067877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67691" y="261808"/>
            <a:ext cx="4136777" cy="1569660"/>
          </a:xfrm>
          <a:prstGeom prst="rect">
            <a:avLst/>
          </a:prstGeom>
        </p:spPr>
        <p:txBody>
          <a:bodyPr wrap="square">
            <a:spAutoFit/>
          </a:bodyPr>
          <a:lstStyle/>
          <a:p>
            <a:pPr>
              <a:spcAft>
                <a:spcPts val="1000"/>
              </a:spcAft>
            </a:pP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Legal and Environmental Factors</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4450080" y="1956296"/>
            <a:ext cx="4572000" cy="3062377"/>
          </a:xfrm>
          <a:prstGeom prst="rect">
            <a:avLst/>
          </a:prstGeom>
        </p:spPr>
        <p:txBody>
          <a:bodyPr>
            <a:spAutoFit/>
          </a:bodyPr>
          <a:lstStyle/>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Labor laws need to prioritize mental health support for hospitality workers (King et al., 2024).</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There is an increasing need for legal regulations on working hours and breaks.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Environmental factors like workspace conditions also contribute to employee stress.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The rise in sustainability practices could indirectly impact mental health if overburdened.</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11099" y="1"/>
            <a:ext cx="4438981" cy="5143500"/>
          </a:xfrm>
          <a:prstGeom prst="rect">
            <a:avLst/>
          </a:prstGeom>
        </p:spPr>
      </p:pic>
    </p:spTree>
    <p:extLst>
      <p:ext uri="{BB962C8B-B14F-4D97-AF65-F5344CB8AC3E}">
        <p14:creationId xmlns:p14="http://schemas.microsoft.com/office/powerpoint/2010/main" val="11780752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25578" y="443761"/>
            <a:ext cx="3618298" cy="742511"/>
          </a:xfrm>
          <a:prstGeom prst="rect">
            <a:avLst/>
          </a:prstGeom>
        </p:spPr>
        <p:txBody>
          <a:bodyPr wrap="none">
            <a:spAutoFit/>
          </a:bodyPr>
          <a:lstStyle/>
          <a:p>
            <a:pPr>
              <a:lnSpc>
                <a:spcPct val="150000"/>
              </a:lnSpc>
              <a:spcAft>
                <a:spcPts val="1000"/>
              </a:spcAft>
            </a:pP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Industry Responses</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248726" y="1186272"/>
            <a:ext cx="4849053" cy="3836948"/>
          </a:xfrm>
          <a:prstGeom prst="rect">
            <a:avLst/>
          </a:prstGeom>
        </p:spPr>
        <p:txBody>
          <a:bodyPr wrap="square">
            <a:spAutoFit/>
          </a:bodyPr>
          <a:lstStyle/>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Several hospitality organizations have started to implement mental health programs (Sharma et al., 2024).</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Employee assistance programs (EAPs) are being introduced to offer support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Langlieb</a:t>
            </a:r>
            <a:r>
              <a:rPr lang="en-US" dirty="0">
                <a:latin typeface="Times New Roman" panose="02020603050405020304" pitchFamily="18" charset="0"/>
                <a:ea typeface="Times New Roman" panose="02020603050405020304" pitchFamily="18" charset="0"/>
                <a:cs typeface="Times New Roman" panose="02020603050405020304" pitchFamily="18" charset="0"/>
              </a:rPr>
              <a:t> et al., 2022).</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Training for managers is being rolled out to recognize mental health issues in staff.</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Some companies are offering flexible working hours to reduce stress.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Mental health-first aid training is being introduced to enhance workplace awareness.</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4960620" y="0"/>
            <a:ext cx="4183380" cy="5082539"/>
          </a:xfrm>
          <a:prstGeom prst="rect">
            <a:avLst/>
          </a:prstGeom>
        </p:spPr>
      </p:pic>
    </p:spTree>
    <p:extLst>
      <p:ext uri="{BB962C8B-B14F-4D97-AF65-F5344CB8AC3E}">
        <p14:creationId xmlns:p14="http://schemas.microsoft.com/office/powerpoint/2010/main" val="24516435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96365" y="436662"/>
            <a:ext cx="3409908" cy="584775"/>
          </a:xfrm>
          <a:prstGeom prst="rect">
            <a:avLst/>
          </a:prstGeom>
        </p:spPr>
        <p:txBody>
          <a:bodyPr wrap="none">
            <a:spAutoFit/>
          </a:bodyPr>
          <a:lstStyle/>
          <a:p>
            <a:r>
              <a:rPr lang="en-US" sz="3200" b="1" dirty="0">
                <a:latin typeface="Times New Roman" panose="02020603050405020304" pitchFamily="18" charset="0"/>
                <a:ea typeface="Times New Roman" panose="02020603050405020304" pitchFamily="18" charset="0"/>
              </a:rPr>
              <a:t>Critical Reflection</a:t>
            </a:r>
            <a:endParaRPr lang="en-US" sz="3200" dirty="0"/>
          </a:p>
        </p:txBody>
      </p:sp>
      <p:sp>
        <p:nvSpPr>
          <p:cNvPr id="5" name="Rectangle 4"/>
          <p:cNvSpPr/>
          <p:nvPr/>
        </p:nvSpPr>
        <p:spPr>
          <a:xfrm>
            <a:off x="4366260" y="1179056"/>
            <a:ext cx="4777740" cy="3836948"/>
          </a:xfrm>
          <a:prstGeom prst="rect">
            <a:avLst/>
          </a:prstGeom>
        </p:spPr>
        <p:txBody>
          <a:bodyPr wrap="square">
            <a:spAutoFit/>
          </a:bodyPr>
          <a:lstStyle/>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Mental health challenges in the UK hospitality industry have been underappreciated for too long.</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Despite growing awareness, stigma remains a significant barrier to accessing support.</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Many organizations have started addressing mental health but lack comprehensive long-term strategies.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There is a need for industry-wide cultural change to support mental well-being.</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Mental health awareness must be integrated into both training and operational frameworks.</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0" y="0"/>
            <a:ext cx="4366260" cy="5143500"/>
          </a:xfrm>
          <a:prstGeom prst="rect">
            <a:avLst/>
          </a:prstGeom>
        </p:spPr>
      </p:pic>
    </p:spTree>
    <p:extLst>
      <p:ext uri="{BB962C8B-B14F-4D97-AF65-F5344CB8AC3E}">
        <p14:creationId xmlns:p14="http://schemas.microsoft.com/office/powerpoint/2010/main" val="29939873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76143" y="429042"/>
            <a:ext cx="2145139" cy="584775"/>
          </a:xfrm>
          <a:prstGeom prst="rect">
            <a:avLst/>
          </a:prstGeom>
        </p:spPr>
        <p:txBody>
          <a:bodyPr wrap="none">
            <a:spAutoFit/>
          </a:bodyPr>
          <a:lstStyle/>
          <a:p>
            <a:r>
              <a:rPr lang="en-US" sz="3200" b="1" dirty="0">
                <a:latin typeface="Times New Roman" panose="02020603050405020304" pitchFamily="18" charset="0"/>
                <a:ea typeface="Times New Roman" panose="02020603050405020304" pitchFamily="18" charset="0"/>
              </a:rPr>
              <a:t>Conclusion</a:t>
            </a:r>
            <a:endParaRPr lang="en-US" sz="3200" dirty="0"/>
          </a:p>
        </p:txBody>
      </p:sp>
      <p:sp>
        <p:nvSpPr>
          <p:cNvPr id="7" name="Rectangle 6"/>
          <p:cNvSpPr/>
          <p:nvPr/>
        </p:nvSpPr>
        <p:spPr>
          <a:xfrm>
            <a:off x="342900" y="1201916"/>
            <a:ext cx="4572000" cy="3836948"/>
          </a:xfrm>
          <a:prstGeom prst="rect">
            <a:avLst/>
          </a:prstGeom>
        </p:spPr>
        <p:txBody>
          <a:bodyPr>
            <a:spAutoFit/>
          </a:bodyPr>
          <a:lstStyle/>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Mental health remains a critical issue in the UK hospitality sector.</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The industry has recognized the problem but has not yet fully addressed it.</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Employee mental health impacts not only staff but also operational efficiency.</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A holistic approach involving employers, government, and employees is essential.</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Ongoing efforts to reduce stigma and improve support systems must be prioritized.</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4914900" y="815926"/>
            <a:ext cx="4229100" cy="4276579"/>
          </a:xfrm>
          <a:prstGeom prst="rect">
            <a:avLst/>
          </a:prstGeom>
        </p:spPr>
      </p:pic>
    </p:spTree>
    <p:extLst>
      <p:ext uri="{BB962C8B-B14F-4D97-AF65-F5344CB8AC3E}">
        <p14:creationId xmlns:p14="http://schemas.microsoft.com/office/powerpoint/2010/main" val="14787369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60661" y="344701"/>
            <a:ext cx="3421129" cy="742511"/>
          </a:xfrm>
          <a:prstGeom prst="rect">
            <a:avLst/>
          </a:prstGeom>
        </p:spPr>
        <p:txBody>
          <a:bodyPr wrap="none">
            <a:spAutoFit/>
          </a:bodyPr>
          <a:lstStyle/>
          <a:p>
            <a:pPr>
              <a:lnSpc>
                <a:spcPct val="150000"/>
              </a:lnSpc>
              <a:spcAft>
                <a:spcPts val="1000"/>
              </a:spcAft>
            </a:pPr>
            <a:r>
              <a:rPr lang="en-US" sz="3200" b="1">
                <a:latin typeface="Times New Roman" panose="02020603050405020304" pitchFamily="18" charset="0"/>
                <a:ea typeface="Times New Roman" panose="02020603050405020304" pitchFamily="18" charset="0"/>
                <a:cs typeface="Times New Roman" panose="02020603050405020304" pitchFamily="18" charset="0"/>
              </a:rPr>
              <a:t>Recommendations</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4572000" y="1087212"/>
            <a:ext cx="4572000" cy="3836948"/>
          </a:xfrm>
          <a:prstGeom prst="rect">
            <a:avLst/>
          </a:prstGeom>
        </p:spPr>
        <p:txBody>
          <a:bodyPr>
            <a:spAutoFit/>
          </a:bodyPr>
          <a:lstStyle/>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Hospitality organizations should implement mandatory mental health training for all staff.</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Employers should establish clear mental health policies and integrate them into workplace culture (Ford, 2020).</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Mental health-first aid training should be made available to all employees.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Flexible working hours should be considered as a standard policy to alleviate stress.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Government regulations should enforce better mental health support for hospitality workers.</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0" y="0"/>
            <a:ext cx="4572000" cy="5143500"/>
          </a:xfrm>
          <a:prstGeom prst="rect">
            <a:avLst/>
          </a:prstGeom>
        </p:spPr>
      </p:pic>
    </p:spTree>
    <p:extLst>
      <p:ext uri="{BB962C8B-B14F-4D97-AF65-F5344CB8AC3E}">
        <p14:creationId xmlns:p14="http://schemas.microsoft.com/office/powerpoint/2010/main" val="42118285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38"/>
          <p:cNvSpPr txBox="1">
            <a:spLocks noGrp="1"/>
          </p:cNvSpPr>
          <p:nvPr>
            <p:ph type="title"/>
          </p:nvPr>
        </p:nvSpPr>
        <p:spPr>
          <a:xfrm>
            <a:off x="3038656" y="246868"/>
            <a:ext cx="3388200" cy="755700"/>
          </a:xfrm>
          <a:prstGeom prst="rect">
            <a:avLst/>
          </a:prstGeom>
        </p:spPr>
        <p:txBody>
          <a:bodyPr spcFirstLastPara="1" wrap="square" lIns="91425" tIns="91425" rIns="91425" bIns="91425" anchor="ctr" anchorCtr="0">
            <a:noAutofit/>
          </a:bodyPr>
          <a:lstStyle/>
          <a:p>
            <a:r>
              <a:rPr lang="en-US" sz="3200" b="1" dirty="0">
                <a:latin typeface="Times New Roman" panose="02020603050405020304" pitchFamily="18" charset="0"/>
                <a:cs typeface="Times New Roman" panose="02020603050405020304" pitchFamily="18" charset="0"/>
              </a:rPr>
              <a:t>References </a:t>
            </a:r>
          </a:p>
        </p:txBody>
      </p:sp>
      <p:sp>
        <p:nvSpPr>
          <p:cNvPr id="2" name="Rectangle 1"/>
          <p:cNvSpPr/>
          <p:nvPr/>
        </p:nvSpPr>
        <p:spPr>
          <a:xfrm>
            <a:off x="228600" y="850503"/>
            <a:ext cx="8778240" cy="3758016"/>
          </a:xfrm>
          <a:prstGeom prst="rect">
            <a:avLst/>
          </a:prstGeom>
        </p:spPr>
        <p:txBody>
          <a:bodyPr wrap="square">
            <a:spAutoFit/>
          </a:bodyPr>
          <a:lstStyle/>
          <a:p>
            <a:pPr>
              <a:lnSpc>
                <a:spcPct val="150000"/>
              </a:lnSpc>
            </a:pPr>
            <a:r>
              <a:rPr lang="en-US" sz="1000" dirty="0" err="1">
                <a:latin typeface="Times New Roman" panose="02020603050405020304" pitchFamily="18" charset="0"/>
                <a:cs typeface="Times New Roman" panose="02020603050405020304" pitchFamily="18" charset="0"/>
              </a:rPr>
              <a:t>Amissah</a:t>
            </a:r>
            <a:r>
              <a:rPr lang="en-US" sz="1000" dirty="0">
                <a:latin typeface="Times New Roman" panose="02020603050405020304" pitchFamily="18" charset="0"/>
                <a:cs typeface="Times New Roman" panose="02020603050405020304" pitchFamily="18" charset="0"/>
              </a:rPr>
              <a:t>, E.F., </a:t>
            </a:r>
            <a:r>
              <a:rPr lang="en-US" sz="1000" dirty="0" err="1">
                <a:latin typeface="Times New Roman" panose="02020603050405020304" pitchFamily="18" charset="0"/>
                <a:cs typeface="Times New Roman" panose="02020603050405020304" pitchFamily="18" charset="0"/>
              </a:rPr>
              <a:t>Blankson</a:t>
            </a:r>
            <a:r>
              <a:rPr lang="en-US" sz="1000" dirty="0">
                <a:latin typeface="Times New Roman" panose="02020603050405020304" pitchFamily="18" charset="0"/>
                <a:cs typeface="Times New Roman" panose="02020603050405020304" pitchFamily="18" charset="0"/>
              </a:rPr>
              <a:t>-Stiles-</a:t>
            </a:r>
            <a:r>
              <a:rPr lang="en-US" sz="1000" dirty="0" err="1">
                <a:latin typeface="Times New Roman" panose="02020603050405020304" pitchFamily="18" charset="0"/>
                <a:cs typeface="Times New Roman" panose="02020603050405020304" pitchFamily="18" charset="0"/>
              </a:rPr>
              <a:t>Ocran</a:t>
            </a:r>
            <a:r>
              <a:rPr lang="en-US" sz="1000" dirty="0">
                <a:latin typeface="Times New Roman" panose="02020603050405020304" pitchFamily="18" charset="0"/>
                <a:cs typeface="Times New Roman" panose="02020603050405020304" pitchFamily="18" charset="0"/>
              </a:rPr>
              <a:t>, S. and Mensah, I. (2021). Emotional </a:t>
            </a:r>
            <a:r>
              <a:rPr lang="en-US" sz="1000" dirty="0" err="1">
                <a:latin typeface="Times New Roman" panose="02020603050405020304" pitchFamily="18" charset="0"/>
                <a:cs typeface="Times New Roman" panose="02020603050405020304" pitchFamily="18" charset="0"/>
              </a:rPr>
              <a:t>labour</a:t>
            </a:r>
            <a:r>
              <a:rPr lang="en-US" sz="1000" dirty="0">
                <a:latin typeface="Times New Roman" panose="02020603050405020304" pitchFamily="18" charset="0"/>
                <a:cs typeface="Times New Roman" panose="02020603050405020304" pitchFamily="18" charset="0"/>
              </a:rPr>
              <a:t>, emotional exhaustion and job satisfaction in the hospitality industry. </a:t>
            </a:r>
            <a:r>
              <a:rPr lang="en-US" sz="1000" i="1" dirty="0">
                <a:latin typeface="Times New Roman" panose="02020603050405020304" pitchFamily="18" charset="0"/>
                <a:cs typeface="Times New Roman" panose="02020603050405020304" pitchFamily="18" charset="0"/>
              </a:rPr>
              <a:t>Journal of Hospitality and Tourism Insights</a:t>
            </a:r>
            <a:r>
              <a:rPr lang="en-US" sz="1000" dirty="0">
                <a:latin typeface="Times New Roman" panose="02020603050405020304" pitchFamily="18" charset="0"/>
                <a:cs typeface="Times New Roman" panose="02020603050405020304" pitchFamily="18" charset="0"/>
              </a:rPr>
              <a:t>, 5(5). </a:t>
            </a:r>
          </a:p>
          <a:p>
            <a:pPr>
              <a:lnSpc>
                <a:spcPct val="150000"/>
              </a:lnSpc>
            </a:pPr>
            <a:r>
              <a:rPr lang="en-US" sz="1000" dirty="0" err="1">
                <a:latin typeface="Times New Roman" panose="02020603050405020304" pitchFamily="18" charset="0"/>
                <a:cs typeface="Times New Roman" panose="02020603050405020304" pitchFamily="18" charset="0"/>
              </a:rPr>
              <a:t>Arjona</a:t>
            </a:r>
            <a:r>
              <a:rPr lang="en-US" sz="1000" dirty="0">
                <a:latin typeface="Times New Roman" panose="02020603050405020304" pitchFamily="18" charset="0"/>
                <a:cs typeface="Times New Roman" panose="02020603050405020304" pitchFamily="18" charset="0"/>
              </a:rPr>
              <a:t>-Fuentes, J.M., </a:t>
            </a:r>
            <a:r>
              <a:rPr lang="en-US" sz="1000" dirty="0" err="1">
                <a:latin typeface="Times New Roman" panose="02020603050405020304" pitchFamily="18" charset="0"/>
                <a:cs typeface="Times New Roman" panose="02020603050405020304" pitchFamily="18" charset="0"/>
              </a:rPr>
              <a:t>Radic</a:t>
            </a:r>
            <a:r>
              <a:rPr lang="en-US" sz="1000" dirty="0">
                <a:latin typeface="Times New Roman" panose="02020603050405020304" pitchFamily="18" charset="0"/>
                <a:cs typeface="Times New Roman" panose="02020603050405020304" pitchFamily="18" charset="0"/>
              </a:rPr>
              <a:t>, A., </a:t>
            </a:r>
            <a:r>
              <a:rPr lang="en-US" sz="1000" dirty="0" err="1">
                <a:latin typeface="Times New Roman" panose="02020603050405020304" pitchFamily="18" charset="0"/>
                <a:cs typeface="Times New Roman" panose="02020603050405020304" pitchFamily="18" charset="0"/>
              </a:rPr>
              <a:t>Ariza</a:t>
            </a:r>
            <a:r>
              <a:rPr lang="en-US" sz="1000" dirty="0">
                <a:latin typeface="Times New Roman" panose="02020603050405020304" pitchFamily="18" charset="0"/>
                <a:cs typeface="Times New Roman" panose="02020603050405020304" pitchFamily="18" charset="0"/>
              </a:rPr>
              <a:t>-Montes, A., Han, H. and Law, R. (2022). Fear and poor mental health among workers during the global cruise tourism crisis: Impact of low employability and family support. </a:t>
            </a:r>
            <a:r>
              <a:rPr lang="en-US" sz="1000" i="1" dirty="0">
                <a:latin typeface="Times New Roman" panose="02020603050405020304" pitchFamily="18" charset="0"/>
                <a:cs typeface="Times New Roman" panose="02020603050405020304" pitchFamily="18" charset="0"/>
              </a:rPr>
              <a:t>International Journal of Hospitality Management</a:t>
            </a:r>
            <a:r>
              <a:rPr lang="en-US" sz="1000" dirty="0">
                <a:latin typeface="Times New Roman" panose="02020603050405020304" pitchFamily="18" charset="0"/>
                <a:cs typeface="Times New Roman" panose="02020603050405020304" pitchFamily="18" charset="0"/>
              </a:rPr>
              <a:t>, 106, p.103276. </a:t>
            </a:r>
          </a:p>
          <a:p>
            <a:pPr>
              <a:lnSpc>
                <a:spcPct val="150000"/>
              </a:lnSpc>
            </a:pPr>
            <a:r>
              <a:rPr lang="en-US" sz="1000" dirty="0" err="1">
                <a:latin typeface="Times New Roman" panose="02020603050405020304" pitchFamily="18" charset="0"/>
                <a:cs typeface="Times New Roman" panose="02020603050405020304" pitchFamily="18" charset="0"/>
              </a:rPr>
              <a:t>Baquero</a:t>
            </a:r>
            <a:r>
              <a:rPr lang="en-US" sz="1000" dirty="0">
                <a:latin typeface="Times New Roman" panose="02020603050405020304" pitchFamily="18" charset="0"/>
                <a:cs typeface="Times New Roman" panose="02020603050405020304" pitchFamily="18" charset="0"/>
              </a:rPr>
              <a:t>, A., </a:t>
            </a:r>
            <a:r>
              <a:rPr lang="en-US" sz="1000" dirty="0" err="1">
                <a:latin typeface="Times New Roman" panose="02020603050405020304" pitchFamily="18" charset="0"/>
                <a:cs typeface="Times New Roman" panose="02020603050405020304" pitchFamily="18" charset="0"/>
              </a:rPr>
              <a:t>Khairy</a:t>
            </a:r>
            <a:r>
              <a:rPr lang="en-US" sz="1000" dirty="0">
                <a:latin typeface="Times New Roman" panose="02020603050405020304" pitchFamily="18" charset="0"/>
                <a:cs typeface="Times New Roman" panose="02020603050405020304" pitchFamily="18" charset="0"/>
              </a:rPr>
              <a:t>, H.A. and Al-</a:t>
            </a:r>
            <a:r>
              <a:rPr lang="en-US" sz="1000" dirty="0" err="1">
                <a:latin typeface="Times New Roman" panose="02020603050405020304" pitchFamily="18" charset="0"/>
                <a:cs typeface="Times New Roman" panose="02020603050405020304" pitchFamily="18" charset="0"/>
              </a:rPr>
              <a:t>Romeedy</a:t>
            </a:r>
            <a:r>
              <a:rPr lang="en-US" sz="1000" dirty="0">
                <a:latin typeface="Times New Roman" panose="02020603050405020304" pitchFamily="18" charset="0"/>
                <a:cs typeface="Times New Roman" panose="02020603050405020304" pitchFamily="18" charset="0"/>
              </a:rPr>
              <a:t>, B.S. (2025). Workplace Stressors and the Intention to Quit: The Role of Psychological Distress and Psychological Flexibility Among Hospitality Employees. </a:t>
            </a:r>
            <a:r>
              <a:rPr lang="en-US" sz="1000" i="1" dirty="0">
                <a:latin typeface="Times New Roman" panose="02020603050405020304" pitchFamily="18" charset="0"/>
                <a:cs typeface="Times New Roman" panose="02020603050405020304" pitchFamily="18" charset="0"/>
              </a:rPr>
              <a:t>Tourism and Hospitality</a:t>
            </a:r>
            <a:r>
              <a:rPr lang="en-US" sz="1000" dirty="0">
                <a:latin typeface="Times New Roman" panose="02020603050405020304" pitchFamily="18" charset="0"/>
                <a:cs typeface="Times New Roman" panose="02020603050405020304" pitchFamily="18" charset="0"/>
              </a:rPr>
              <a:t>, 6(2), p.72. </a:t>
            </a:r>
          </a:p>
          <a:p>
            <a:pPr>
              <a:lnSpc>
                <a:spcPct val="150000"/>
              </a:lnSpc>
            </a:pPr>
            <a:r>
              <a:rPr lang="en-US" sz="1000" dirty="0" err="1">
                <a:latin typeface="Times New Roman" panose="02020603050405020304" pitchFamily="18" charset="0"/>
                <a:cs typeface="Times New Roman" panose="02020603050405020304" pitchFamily="18" charset="0"/>
              </a:rPr>
              <a:t>Batabyal</a:t>
            </a:r>
            <a:r>
              <a:rPr lang="en-US" sz="1000" dirty="0">
                <a:latin typeface="Times New Roman" panose="02020603050405020304" pitchFamily="18" charset="0"/>
                <a:cs typeface="Times New Roman" panose="02020603050405020304" pitchFamily="18" charset="0"/>
              </a:rPr>
              <a:t>, D. &amp; Das, D.K. (eds.), 2019. </a:t>
            </a:r>
            <a:r>
              <a:rPr lang="en-US" sz="1000" i="1" dirty="0">
                <a:latin typeface="Times New Roman" panose="02020603050405020304" pitchFamily="18" charset="0"/>
                <a:cs typeface="Times New Roman" panose="02020603050405020304" pitchFamily="18" charset="0"/>
              </a:rPr>
              <a:t>Global trends, practices, and challenges in contemporary tourism and hospitality management</a:t>
            </a:r>
            <a:r>
              <a:rPr lang="en-US" sz="1000" dirty="0">
                <a:latin typeface="Times New Roman" panose="02020603050405020304" pitchFamily="18" charset="0"/>
                <a:cs typeface="Times New Roman" panose="02020603050405020304" pitchFamily="18" charset="0"/>
              </a:rPr>
              <a:t>. Hershey, Pennsylvania: Business Science Reference, an imprint of IGI Global.</a:t>
            </a:r>
          </a:p>
          <a:p>
            <a:pPr>
              <a:lnSpc>
                <a:spcPct val="150000"/>
              </a:lnSpc>
            </a:pPr>
            <a:r>
              <a:rPr lang="en-US" sz="1000" dirty="0">
                <a:latin typeface="Times New Roman" panose="02020603050405020304" pitchFamily="18" charset="0"/>
                <a:cs typeface="Times New Roman" panose="02020603050405020304" pitchFamily="18" charset="0"/>
              </a:rPr>
              <a:t>Cooper, C. &amp; Hall, M., 2019. </a:t>
            </a:r>
            <a:r>
              <a:rPr lang="en-US" sz="1000" i="1" dirty="0">
                <a:latin typeface="Times New Roman" panose="02020603050405020304" pitchFamily="18" charset="0"/>
                <a:cs typeface="Times New Roman" panose="02020603050405020304" pitchFamily="18" charset="0"/>
              </a:rPr>
              <a:t>Contemporary Tourism: An International Approach</a:t>
            </a:r>
            <a:r>
              <a:rPr lang="en-US" sz="1000" dirty="0">
                <a:latin typeface="Times New Roman" panose="02020603050405020304" pitchFamily="18" charset="0"/>
                <a:cs typeface="Times New Roman" panose="02020603050405020304" pitchFamily="18" charset="0"/>
              </a:rPr>
              <a:t> (4th </a:t>
            </a:r>
            <a:r>
              <a:rPr lang="en-US" sz="1000" dirty="0" err="1">
                <a:latin typeface="Times New Roman" panose="02020603050405020304" pitchFamily="18" charset="0"/>
                <a:cs typeface="Times New Roman" panose="02020603050405020304" pitchFamily="18" charset="0"/>
              </a:rPr>
              <a:t>edn</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Goodfellows</a:t>
            </a:r>
            <a:r>
              <a:rPr lang="en-US" sz="1000" dirty="0">
                <a:latin typeface="Times New Roman" panose="02020603050405020304" pitchFamily="18" charset="0"/>
                <a:cs typeface="Times New Roman" panose="02020603050405020304" pitchFamily="18" charset="0"/>
              </a:rPr>
              <a:t>, Oxford.</a:t>
            </a:r>
          </a:p>
          <a:p>
            <a:pPr>
              <a:lnSpc>
                <a:spcPct val="150000"/>
              </a:lnSpc>
            </a:pPr>
            <a:r>
              <a:rPr lang="en-US" sz="1000" dirty="0">
                <a:latin typeface="Times New Roman" panose="02020603050405020304" pitchFamily="18" charset="0"/>
                <a:cs typeface="Times New Roman" panose="02020603050405020304" pitchFamily="18" charset="0"/>
              </a:rPr>
              <a:t>Costa, V. &amp; Costa, C. (eds.), 2022. </a:t>
            </a:r>
            <a:r>
              <a:rPr lang="en-US" sz="1000" i="1" dirty="0">
                <a:latin typeface="Times New Roman" panose="02020603050405020304" pitchFamily="18" charset="0"/>
                <a:cs typeface="Times New Roman" panose="02020603050405020304" pitchFamily="18" charset="0"/>
              </a:rPr>
              <a:t>Sustainability and competitiveness in the hospitality industry</a:t>
            </a:r>
            <a:r>
              <a:rPr lang="en-US" sz="1000" dirty="0">
                <a:latin typeface="Times New Roman" panose="02020603050405020304" pitchFamily="18" charset="0"/>
                <a:cs typeface="Times New Roman" panose="02020603050405020304" pitchFamily="18" charset="0"/>
              </a:rPr>
              <a:t>. Hershey, Pennsylvania: Business Science Reference.</a:t>
            </a:r>
          </a:p>
          <a:p>
            <a:pPr>
              <a:lnSpc>
                <a:spcPct val="150000"/>
              </a:lnSpc>
            </a:pPr>
            <a:r>
              <a:rPr lang="en-US" sz="1000" dirty="0" err="1">
                <a:latin typeface="Times New Roman" panose="02020603050405020304" pitchFamily="18" charset="0"/>
                <a:cs typeface="Times New Roman" panose="02020603050405020304" pitchFamily="18" charset="0"/>
              </a:rPr>
              <a:t>Filep</a:t>
            </a:r>
            <a:r>
              <a:rPr lang="en-US" sz="1000" dirty="0">
                <a:latin typeface="Times New Roman" panose="02020603050405020304" pitchFamily="18" charset="0"/>
                <a:cs typeface="Times New Roman" panose="02020603050405020304" pitchFamily="18" charset="0"/>
              </a:rPr>
              <a:t>, S., </a:t>
            </a:r>
            <a:r>
              <a:rPr lang="en-US" sz="1000" dirty="0" err="1">
                <a:latin typeface="Times New Roman" panose="02020603050405020304" pitchFamily="18" charset="0"/>
                <a:cs typeface="Times New Roman" panose="02020603050405020304" pitchFamily="18" charset="0"/>
              </a:rPr>
              <a:t>Kondja</a:t>
            </a:r>
            <a:r>
              <a:rPr lang="en-US" sz="1000" dirty="0">
                <a:latin typeface="Times New Roman" panose="02020603050405020304" pitchFamily="18" charset="0"/>
                <a:cs typeface="Times New Roman" panose="02020603050405020304" pitchFamily="18" charset="0"/>
              </a:rPr>
              <a:t>, A., Wong, C.C., Weber, K., Moyle, B.D. and </a:t>
            </a:r>
            <a:r>
              <a:rPr lang="en-US" sz="1000" dirty="0" err="1">
                <a:latin typeface="Times New Roman" panose="02020603050405020304" pitchFamily="18" charset="0"/>
                <a:cs typeface="Times New Roman" panose="02020603050405020304" pitchFamily="18" charset="0"/>
              </a:rPr>
              <a:t>Liubov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Skavronskaya</a:t>
            </a:r>
            <a:r>
              <a:rPr lang="en-US" sz="1000" dirty="0">
                <a:latin typeface="Times New Roman" panose="02020603050405020304" pitchFamily="18" charset="0"/>
                <a:cs typeface="Times New Roman" panose="02020603050405020304" pitchFamily="18" charset="0"/>
              </a:rPr>
              <a:t> (2023). The role of technology in users’ wellbeing: Conceptualizing digital wellbeing in hospitality and future research directions. </a:t>
            </a:r>
            <a:r>
              <a:rPr lang="en-US" sz="1000" i="1" dirty="0">
                <a:latin typeface="Times New Roman" panose="02020603050405020304" pitchFamily="18" charset="0"/>
                <a:cs typeface="Times New Roman" panose="02020603050405020304" pitchFamily="18" charset="0"/>
              </a:rPr>
              <a:t>Journal of Hospitality Marketing &amp; Management</a:t>
            </a:r>
            <a:r>
              <a:rPr lang="en-US" sz="1000" dirty="0">
                <a:latin typeface="Times New Roman" panose="02020603050405020304" pitchFamily="18" charset="0"/>
                <a:cs typeface="Times New Roman" panose="02020603050405020304" pitchFamily="18" charset="0"/>
              </a:rPr>
              <a:t>, pp.1–19. </a:t>
            </a:r>
          </a:p>
          <a:p>
            <a:pPr>
              <a:lnSpc>
                <a:spcPct val="150000"/>
              </a:lnSpc>
            </a:pPr>
            <a:r>
              <a:rPr lang="en-US" sz="1000" dirty="0">
                <a:latin typeface="Times New Roman" panose="02020603050405020304" pitchFamily="18" charset="0"/>
                <a:cs typeface="Times New Roman" panose="02020603050405020304" pitchFamily="18" charset="0"/>
              </a:rPr>
              <a:t>Ford, R.C. &amp; </a:t>
            </a:r>
            <a:r>
              <a:rPr lang="en-US" sz="1000" dirty="0" err="1">
                <a:latin typeface="Times New Roman" panose="02020603050405020304" pitchFamily="18" charset="0"/>
                <a:cs typeface="Times New Roman" panose="02020603050405020304" pitchFamily="18" charset="0"/>
              </a:rPr>
              <a:t>Sturman</a:t>
            </a:r>
            <a:r>
              <a:rPr lang="en-US" sz="1000" dirty="0">
                <a:latin typeface="Times New Roman" panose="02020603050405020304" pitchFamily="18" charset="0"/>
                <a:cs typeface="Times New Roman" panose="02020603050405020304" pitchFamily="18" charset="0"/>
              </a:rPr>
              <a:t>, M.C., 2020. </a:t>
            </a:r>
            <a:r>
              <a:rPr lang="en-US" sz="1000" i="1" dirty="0">
                <a:latin typeface="Times New Roman" panose="02020603050405020304" pitchFamily="18" charset="0"/>
                <a:cs typeface="Times New Roman" panose="02020603050405020304" pitchFamily="18" charset="0"/>
              </a:rPr>
              <a:t>Managing Hospitality Organizations</a:t>
            </a:r>
            <a:r>
              <a:rPr lang="en-US" sz="1000" dirty="0">
                <a:latin typeface="Times New Roman" panose="02020603050405020304" pitchFamily="18" charset="0"/>
                <a:cs typeface="Times New Roman" panose="02020603050405020304" pitchFamily="18" charset="0"/>
              </a:rPr>
              <a:t> (2nd </a:t>
            </a:r>
            <a:r>
              <a:rPr lang="en-US" sz="1000" dirty="0" err="1">
                <a:latin typeface="Times New Roman" panose="02020603050405020304" pitchFamily="18" charset="0"/>
                <a:cs typeface="Times New Roman" panose="02020603050405020304" pitchFamily="18" charset="0"/>
              </a:rPr>
              <a:t>edn</a:t>
            </a:r>
            <a:r>
              <a:rPr lang="en-US" sz="1000" dirty="0">
                <a:latin typeface="Times New Roman" panose="02020603050405020304" pitchFamily="18" charset="0"/>
                <a:cs typeface="Times New Roman" panose="02020603050405020304" pitchFamily="18" charset="0"/>
              </a:rPr>
              <a:t>). Sage, London.</a:t>
            </a:r>
          </a:p>
          <a:p>
            <a:pPr>
              <a:lnSpc>
                <a:spcPct val="150000"/>
              </a:lnSpc>
            </a:pPr>
            <a:r>
              <a:rPr lang="en-GB" sz="1000" dirty="0" err="1">
                <a:latin typeface="Times New Roman" panose="02020603050405020304" pitchFamily="18" charset="0"/>
                <a:cs typeface="Times New Roman" panose="02020603050405020304" pitchFamily="18" charset="0"/>
              </a:rPr>
              <a:t>Giousmpasoglou</a:t>
            </a:r>
            <a:r>
              <a:rPr lang="en-GB" sz="1000" dirty="0">
                <a:latin typeface="Times New Roman" panose="02020603050405020304" pitchFamily="18" charset="0"/>
                <a:cs typeface="Times New Roman" panose="02020603050405020304" pitchFamily="18" charset="0"/>
              </a:rPr>
              <a:t>, C., (2024). Working conditions in the hospitality industry: the case for a fair and decent work agenda. </a:t>
            </a:r>
            <a:r>
              <a:rPr lang="en-GB" sz="1000" i="1" dirty="0">
                <a:latin typeface="Times New Roman" panose="02020603050405020304" pitchFamily="18" charset="0"/>
                <a:cs typeface="Times New Roman" panose="02020603050405020304" pitchFamily="18" charset="0"/>
              </a:rPr>
              <a:t>Sustainability</a:t>
            </a:r>
            <a:r>
              <a:rPr lang="en-GB" sz="1000" dirty="0">
                <a:latin typeface="Times New Roman" panose="02020603050405020304" pitchFamily="18" charset="0"/>
                <a:cs typeface="Times New Roman" panose="02020603050405020304" pitchFamily="18" charset="0"/>
              </a:rPr>
              <a:t>, </a:t>
            </a:r>
            <a:r>
              <a:rPr lang="en-GB" sz="1000" i="1" dirty="0">
                <a:latin typeface="Times New Roman" panose="02020603050405020304" pitchFamily="18" charset="0"/>
                <a:cs typeface="Times New Roman" panose="02020603050405020304" pitchFamily="18" charset="0"/>
              </a:rPr>
              <a:t>16</a:t>
            </a:r>
            <a:r>
              <a:rPr lang="en-GB" sz="1000" dirty="0">
                <a:latin typeface="Times New Roman" panose="02020603050405020304" pitchFamily="18" charset="0"/>
                <a:cs typeface="Times New Roman" panose="02020603050405020304" pitchFamily="18" charset="0"/>
              </a:rPr>
              <a:t>(19), p.8428.</a:t>
            </a:r>
            <a:endParaRPr lang="en-US" sz="1000" dirty="0">
              <a:latin typeface="Times New Roman" panose="02020603050405020304" pitchFamily="18" charset="0"/>
              <a:cs typeface="Times New Roman" panose="02020603050405020304" pitchFamily="18" charset="0"/>
            </a:endParaRPr>
          </a:p>
          <a:p>
            <a:pPr>
              <a:lnSpc>
                <a:spcPct val="150000"/>
              </a:lnSpc>
            </a:pPr>
            <a:r>
              <a:rPr lang="en-US" sz="1000" dirty="0">
                <a:latin typeface="Times New Roman" panose="02020603050405020304" pitchFamily="18" charset="0"/>
                <a:cs typeface="Times New Roman" panose="02020603050405020304" pitchFamily="18" charset="0"/>
              </a:rPr>
              <a:t>King, A., Kim, S., </a:t>
            </a:r>
            <a:r>
              <a:rPr lang="en-US" sz="1000" dirty="0" err="1">
                <a:latin typeface="Times New Roman" panose="02020603050405020304" pitchFamily="18" charset="0"/>
                <a:cs typeface="Times New Roman" panose="02020603050405020304" pitchFamily="18" charset="0"/>
              </a:rPr>
              <a:t>Gamor</a:t>
            </a:r>
            <a:r>
              <a:rPr lang="en-US" sz="1000" dirty="0">
                <a:latin typeface="Times New Roman" panose="02020603050405020304" pitchFamily="18" charset="0"/>
                <a:cs typeface="Times New Roman" panose="02020603050405020304" pitchFamily="18" charset="0"/>
              </a:rPr>
              <a:t>, E., Mehmet Ali </a:t>
            </a:r>
            <a:r>
              <a:rPr lang="en-US" sz="1000" dirty="0" err="1">
                <a:latin typeface="Times New Roman" panose="02020603050405020304" pitchFamily="18" charset="0"/>
                <a:cs typeface="Times New Roman" panose="02020603050405020304" pitchFamily="18" charset="0"/>
              </a:rPr>
              <a:t>Köseoğlu</a:t>
            </a:r>
            <a:r>
              <a:rPr lang="en-US" sz="1000" dirty="0">
                <a:latin typeface="Times New Roman" panose="02020603050405020304" pitchFamily="18" charset="0"/>
                <a:cs typeface="Times New Roman" panose="02020603050405020304" pitchFamily="18" charset="0"/>
              </a:rPr>
              <a:t> and Yao, Y. (2024). EXPRESS: Advancing employees’ mental health and psychological wellbeing research in hospitality and tourism: Systematic review, critical reflections, and future prospects. </a:t>
            </a:r>
            <a:r>
              <a:rPr lang="en-US" sz="1000" i="1" dirty="0">
                <a:latin typeface="Times New Roman" panose="02020603050405020304" pitchFamily="18" charset="0"/>
                <a:cs typeface="Times New Roman" panose="02020603050405020304" pitchFamily="18" charset="0"/>
              </a:rPr>
              <a:t>Journal of Hospitality &amp; Tourism Research</a:t>
            </a:r>
            <a:r>
              <a:rPr lang="en-US" sz="10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7648353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298;p38"/>
          <p:cNvSpPr txBox="1">
            <a:spLocks noGrp="1"/>
          </p:cNvSpPr>
          <p:nvPr>
            <p:ph type="title"/>
          </p:nvPr>
        </p:nvSpPr>
        <p:spPr>
          <a:xfrm>
            <a:off x="3031036" y="132568"/>
            <a:ext cx="3388200" cy="591332"/>
          </a:xfrm>
          <a:prstGeom prst="rect">
            <a:avLst/>
          </a:prstGeom>
        </p:spPr>
        <p:txBody>
          <a:bodyPr spcFirstLastPara="1" wrap="square" lIns="91425" tIns="91425" rIns="91425" bIns="91425" anchor="ctr" anchorCtr="0">
            <a:noAutofit/>
          </a:bodyPr>
          <a:lstStyle/>
          <a:p>
            <a:r>
              <a:rPr lang="en-US" sz="3200" b="1" dirty="0">
                <a:latin typeface="Times New Roman" panose="02020603050405020304" pitchFamily="18" charset="0"/>
                <a:cs typeface="Times New Roman" panose="02020603050405020304" pitchFamily="18" charset="0"/>
              </a:rPr>
              <a:t>References </a:t>
            </a:r>
          </a:p>
        </p:txBody>
      </p:sp>
      <p:sp>
        <p:nvSpPr>
          <p:cNvPr id="2" name="Rectangle 1"/>
          <p:cNvSpPr/>
          <p:nvPr/>
        </p:nvSpPr>
        <p:spPr>
          <a:xfrm>
            <a:off x="306745" y="625308"/>
            <a:ext cx="8740140" cy="4450514"/>
          </a:xfrm>
          <a:prstGeom prst="rect">
            <a:avLst/>
          </a:prstGeom>
        </p:spPr>
        <p:txBody>
          <a:bodyPr wrap="square">
            <a:spAutoFit/>
          </a:bodyPr>
          <a:lstStyle/>
          <a:p>
            <a:pPr>
              <a:lnSpc>
                <a:spcPct val="150000"/>
              </a:lnSpc>
            </a:pPr>
            <a:r>
              <a:rPr lang="en-US" sz="1000" dirty="0" err="1">
                <a:latin typeface="Times New Roman" panose="02020603050405020304" pitchFamily="18" charset="0"/>
                <a:cs typeface="Times New Roman" panose="02020603050405020304" pitchFamily="18" charset="0"/>
              </a:rPr>
              <a:t>Kotera</a:t>
            </a:r>
            <a:r>
              <a:rPr lang="en-US" sz="1000" dirty="0">
                <a:latin typeface="Times New Roman" panose="02020603050405020304" pitchFamily="18" charset="0"/>
                <a:cs typeface="Times New Roman" panose="02020603050405020304" pitchFamily="18" charset="0"/>
              </a:rPr>
              <a:t>, Y., </a:t>
            </a:r>
            <a:r>
              <a:rPr lang="en-US" sz="1000" dirty="0" err="1">
                <a:latin typeface="Times New Roman" panose="02020603050405020304" pitchFamily="18" charset="0"/>
                <a:cs typeface="Times New Roman" panose="02020603050405020304" pitchFamily="18" charset="0"/>
              </a:rPr>
              <a:t>Adhikari</a:t>
            </a:r>
            <a:r>
              <a:rPr lang="en-US" sz="1000" dirty="0">
                <a:latin typeface="Times New Roman" panose="02020603050405020304" pitchFamily="18" charset="0"/>
                <a:cs typeface="Times New Roman" panose="02020603050405020304" pitchFamily="18" charset="0"/>
              </a:rPr>
              <a:t>, P. and Sheffield, D. (2020). Mental health of UK hospitality workers: shame, self-criticism and self-reassurance. </a:t>
            </a:r>
            <a:r>
              <a:rPr lang="en-US" sz="1000" i="1" dirty="0">
                <a:latin typeface="Times New Roman" panose="02020603050405020304" pitchFamily="18" charset="0"/>
                <a:cs typeface="Times New Roman" panose="02020603050405020304" pitchFamily="18" charset="0"/>
              </a:rPr>
              <a:t>The Service Industries Journal</a:t>
            </a:r>
            <a:r>
              <a:rPr lang="en-US" sz="1000" dirty="0">
                <a:latin typeface="Times New Roman" panose="02020603050405020304" pitchFamily="18" charset="0"/>
                <a:cs typeface="Times New Roman" panose="02020603050405020304" pitchFamily="18" charset="0"/>
              </a:rPr>
              <a:t>, 41(15-16), pp.1–21. </a:t>
            </a:r>
          </a:p>
          <a:p>
            <a:pPr>
              <a:lnSpc>
                <a:spcPct val="150000"/>
              </a:lnSpc>
            </a:pPr>
            <a:r>
              <a:rPr lang="en-US" sz="1000" dirty="0" err="1">
                <a:latin typeface="Times New Roman" panose="02020603050405020304" pitchFamily="18" charset="0"/>
                <a:cs typeface="Times New Roman" panose="02020603050405020304" pitchFamily="18" charset="0"/>
              </a:rPr>
              <a:t>Langlieb</a:t>
            </a:r>
            <a:r>
              <a:rPr lang="en-US" sz="1000" dirty="0">
                <a:latin typeface="Times New Roman" panose="02020603050405020304" pitchFamily="18" charset="0"/>
                <a:cs typeface="Times New Roman" panose="02020603050405020304" pitchFamily="18" charset="0"/>
              </a:rPr>
              <a:t>, A.M., </a:t>
            </a:r>
            <a:r>
              <a:rPr lang="en-US" sz="1000" dirty="0" err="1">
                <a:latin typeface="Times New Roman" panose="02020603050405020304" pitchFamily="18" charset="0"/>
                <a:cs typeface="Times New Roman" panose="02020603050405020304" pitchFamily="18" charset="0"/>
              </a:rPr>
              <a:t>Langlieb</a:t>
            </a:r>
            <a:r>
              <a:rPr lang="en-US" sz="1000" dirty="0">
                <a:latin typeface="Times New Roman" panose="02020603050405020304" pitchFamily="18" charset="0"/>
                <a:cs typeface="Times New Roman" panose="02020603050405020304" pitchFamily="18" charset="0"/>
              </a:rPr>
              <a:t>, M.E. and </a:t>
            </a:r>
            <a:r>
              <a:rPr lang="en-US" sz="1000" dirty="0" err="1">
                <a:latin typeface="Times New Roman" panose="02020603050405020304" pitchFamily="18" charset="0"/>
                <a:cs typeface="Times New Roman" panose="02020603050405020304" pitchFamily="18" charset="0"/>
              </a:rPr>
              <a:t>Xiong</a:t>
            </a:r>
            <a:r>
              <a:rPr lang="en-US" sz="1000" dirty="0">
                <a:latin typeface="Times New Roman" panose="02020603050405020304" pitchFamily="18" charset="0"/>
                <a:cs typeface="Times New Roman" panose="02020603050405020304" pitchFamily="18" charset="0"/>
              </a:rPr>
              <a:t>, W. (2022). EAP 2.0: reimagining the role of the employee assistance program in the new workplace. </a:t>
            </a:r>
            <a:r>
              <a:rPr lang="en-US" sz="1000" i="1" dirty="0">
                <a:latin typeface="Times New Roman" panose="02020603050405020304" pitchFamily="18" charset="0"/>
                <a:cs typeface="Times New Roman" panose="02020603050405020304" pitchFamily="18" charset="0"/>
              </a:rPr>
              <a:t>International Review of Psychiatry</a:t>
            </a:r>
            <a:r>
              <a:rPr lang="en-US" sz="1000" dirty="0">
                <a:latin typeface="Times New Roman" panose="02020603050405020304" pitchFamily="18" charset="0"/>
                <a:cs typeface="Times New Roman" panose="02020603050405020304" pitchFamily="18" charset="0"/>
              </a:rPr>
              <a:t>, 33(8), pp.1–12. </a:t>
            </a:r>
          </a:p>
          <a:p>
            <a:pPr>
              <a:lnSpc>
                <a:spcPct val="150000"/>
              </a:lnSpc>
            </a:pPr>
            <a:r>
              <a:rPr lang="en-GB" sz="1000" dirty="0" err="1">
                <a:latin typeface="Times New Roman" panose="02020603050405020304" pitchFamily="18" charset="0"/>
                <a:cs typeface="Times New Roman" panose="02020603050405020304" pitchFamily="18" charset="0"/>
              </a:rPr>
              <a:t>Reuschke</a:t>
            </a:r>
            <a:r>
              <a:rPr lang="en-GB" sz="1000" dirty="0">
                <a:latin typeface="Times New Roman" panose="02020603050405020304" pitchFamily="18" charset="0"/>
                <a:cs typeface="Times New Roman" panose="02020603050405020304" pitchFamily="18" charset="0"/>
              </a:rPr>
              <a:t>, D., Houston, D. and </a:t>
            </a:r>
            <a:r>
              <a:rPr lang="en-GB" sz="1000" dirty="0" err="1">
                <a:latin typeface="Times New Roman" panose="02020603050405020304" pitchFamily="18" charset="0"/>
                <a:cs typeface="Times New Roman" panose="02020603050405020304" pitchFamily="18" charset="0"/>
              </a:rPr>
              <a:t>Sissons</a:t>
            </a:r>
            <a:r>
              <a:rPr lang="en-GB" sz="1000" dirty="0">
                <a:latin typeface="Times New Roman" panose="02020603050405020304" pitchFamily="18" charset="0"/>
                <a:cs typeface="Times New Roman" panose="02020603050405020304" pitchFamily="18" charset="0"/>
              </a:rPr>
              <a:t>, P., (2024). Impacts of Long COVID on workers: A longitudinal study of employment exit, work hours and mental health in the UK. </a:t>
            </a:r>
            <a:r>
              <a:rPr lang="en-GB" sz="1000" i="1" dirty="0" err="1">
                <a:latin typeface="Times New Roman" panose="02020603050405020304" pitchFamily="18" charset="0"/>
                <a:cs typeface="Times New Roman" panose="02020603050405020304" pitchFamily="18" charset="0"/>
              </a:rPr>
              <a:t>Plos</a:t>
            </a:r>
            <a:r>
              <a:rPr lang="en-GB" sz="1000" i="1" dirty="0">
                <a:latin typeface="Times New Roman" panose="02020603050405020304" pitchFamily="18" charset="0"/>
                <a:cs typeface="Times New Roman" panose="02020603050405020304" pitchFamily="18" charset="0"/>
              </a:rPr>
              <a:t> one</a:t>
            </a:r>
            <a:r>
              <a:rPr lang="en-GB" sz="1000" dirty="0">
                <a:latin typeface="Times New Roman" panose="02020603050405020304" pitchFamily="18" charset="0"/>
                <a:cs typeface="Times New Roman" panose="02020603050405020304" pitchFamily="18" charset="0"/>
              </a:rPr>
              <a:t>, </a:t>
            </a:r>
            <a:r>
              <a:rPr lang="en-GB" sz="1000" i="1" dirty="0">
                <a:latin typeface="Times New Roman" panose="02020603050405020304" pitchFamily="18" charset="0"/>
                <a:cs typeface="Times New Roman" panose="02020603050405020304" pitchFamily="18" charset="0"/>
              </a:rPr>
              <a:t>19</a:t>
            </a:r>
            <a:r>
              <a:rPr lang="en-GB" sz="1000" dirty="0">
                <a:latin typeface="Times New Roman" panose="02020603050405020304" pitchFamily="18" charset="0"/>
                <a:cs typeface="Times New Roman" panose="02020603050405020304" pitchFamily="18" charset="0"/>
              </a:rPr>
              <a:t>(6), p.e0306122.</a:t>
            </a:r>
            <a:endParaRPr lang="en-US" sz="1000" dirty="0">
              <a:latin typeface="Times New Roman" panose="02020603050405020304" pitchFamily="18" charset="0"/>
              <a:cs typeface="Times New Roman" panose="02020603050405020304" pitchFamily="18" charset="0"/>
            </a:endParaRPr>
          </a:p>
          <a:p>
            <a:pPr>
              <a:lnSpc>
                <a:spcPct val="150000"/>
              </a:lnSpc>
            </a:pPr>
            <a:r>
              <a:rPr lang="en-US" sz="1000" dirty="0">
                <a:latin typeface="Times New Roman" panose="02020603050405020304" pitchFamily="18" charset="0"/>
                <a:cs typeface="Times New Roman" panose="02020603050405020304" pitchFamily="18" charset="0"/>
              </a:rPr>
              <a:t>Sharma, M., Singh, A.K. &amp; </a:t>
            </a:r>
            <a:r>
              <a:rPr lang="en-US" sz="1000" dirty="0" err="1">
                <a:latin typeface="Times New Roman" panose="02020603050405020304" pitchFamily="18" charset="0"/>
                <a:cs typeface="Times New Roman" panose="02020603050405020304" pitchFamily="18" charset="0"/>
              </a:rPr>
              <a:t>Tyagi</a:t>
            </a:r>
            <a:r>
              <a:rPr lang="en-US" sz="1000" dirty="0">
                <a:latin typeface="Times New Roman" panose="02020603050405020304" pitchFamily="18" charset="0"/>
                <a:cs typeface="Times New Roman" panose="02020603050405020304" pitchFamily="18" charset="0"/>
              </a:rPr>
              <a:t>, P., 2024. </a:t>
            </a:r>
            <a:r>
              <a:rPr lang="en-US" sz="1000" i="1" dirty="0">
                <a:latin typeface="Times New Roman" panose="02020603050405020304" pitchFamily="18" charset="0"/>
                <a:cs typeface="Times New Roman" panose="02020603050405020304" pitchFamily="18" charset="0"/>
              </a:rPr>
              <a:t>Proceedings of the International Conference on Innovation and Regenerative Trends in Tourism and Hospitality Industry (IRTTHI 2024)</a:t>
            </a:r>
            <a:r>
              <a:rPr lang="en-US" sz="1000" dirty="0">
                <a:latin typeface="Times New Roman" panose="02020603050405020304" pitchFamily="18" charset="0"/>
                <a:cs typeface="Times New Roman" panose="02020603050405020304" pitchFamily="18" charset="0"/>
              </a:rPr>
              <a:t>. (1st </a:t>
            </a:r>
            <a:r>
              <a:rPr lang="en-US" sz="1000" dirty="0" err="1">
                <a:latin typeface="Times New Roman" panose="02020603050405020304" pitchFamily="18" charset="0"/>
                <a:cs typeface="Times New Roman" panose="02020603050405020304" pitchFamily="18" charset="0"/>
              </a:rPr>
              <a:t>edn</a:t>
            </a:r>
            <a:r>
              <a:rPr lang="en-US" sz="1000" dirty="0">
                <a:latin typeface="Times New Roman" panose="02020603050405020304" pitchFamily="18" charset="0"/>
                <a:cs typeface="Times New Roman" panose="02020603050405020304" pitchFamily="18" charset="0"/>
              </a:rPr>
              <a:t>). Dordrecht: Atlantis Press </a:t>
            </a:r>
            <a:r>
              <a:rPr lang="en-US" sz="1000" dirty="0" err="1">
                <a:latin typeface="Times New Roman" panose="02020603050405020304" pitchFamily="18" charset="0"/>
                <a:cs typeface="Times New Roman" panose="02020603050405020304" pitchFamily="18" charset="0"/>
              </a:rPr>
              <a:t>Zeger</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Karssen</a:t>
            </a:r>
            <a:r>
              <a:rPr lang="en-US" sz="1000" dirty="0">
                <a:latin typeface="Times New Roman" panose="02020603050405020304" pitchFamily="18" charset="0"/>
                <a:cs typeface="Times New Roman" panose="02020603050405020304" pitchFamily="18" charset="0"/>
              </a:rPr>
              <a:t>.</a:t>
            </a:r>
          </a:p>
          <a:p>
            <a:pPr>
              <a:lnSpc>
                <a:spcPct val="150000"/>
              </a:lnSpc>
            </a:pPr>
            <a:r>
              <a:rPr lang="en-US" sz="1000" dirty="0">
                <a:latin typeface="Times New Roman" panose="02020603050405020304" pitchFamily="18" charset="0"/>
                <a:cs typeface="Times New Roman" panose="02020603050405020304" pitchFamily="18" charset="0"/>
              </a:rPr>
              <a:t>Tribe, J., 2009. </a:t>
            </a:r>
            <a:r>
              <a:rPr lang="en-US" sz="1000" i="1" dirty="0">
                <a:latin typeface="Times New Roman" panose="02020603050405020304" pitchFamily="18" charset="0"/>
                <a:cs typeface="Times New Roman" panose="02020603050405020304" pitchFamily="18" charset="0"/>
              </a:rPr>
              <a:t>Philosophical issues in Tourism</a:t>
            </a:r>
            <a:r>
              <a:rPr lang="en-US" sz="1000" dirty="0">
                <a:latin typeface="Times New Roman" panose="02020603050405020304" pitchFamily="18" charset="0"/>
                <a:cs typeface="Times New Roman" panose="02020603050405020304" pitchFamily="18" charset="0"/>
              </a:rPr>
              <a:t> (Aspects of Tourism). Channel View.</a:t>
            </a:r>
          </a:p>
          <a:p>
            <a:pPr>
              <a:lnSpc>
                <a:spcPct val="150000"/>
              </a:lnSpc>
            </a:pPr>
            <a:r>
              <a:rPr lang="en-GB" sz="1000" dirty="0">
                <a:latin typeface="Times New Roman" panose="02020603050405020304" pitchFamily="18" charset="0"/>
                <a:cs typeface="Times New Roman" panose="02020603050405020304" pitchFamily="18" charset="0"/>
              </a:rPr>
              <a:t>Ueno, A., Yu, C., Curtis, L. and Dennis, C., (2025). Job demands-resources theory extended: stress, loneliness, and care responsibilities impacting UK doctoral students’ and academics’ mental health. </a:t>
            </a:r>
            <a:r>
              <a:rPr lang="en-GB" sz="1000" i="1" dirty="0">
                <a:latin typeface="Times New Roman" panose="02020603050405020304" pitchFamily="18" charset="0"/>
                <a:cs typeface="Times New Roman" panose="02020603050405020304" pitchFamily="18" charset="0"/>
              </a:rPr>
              <a:t>Studies in Higher Education</a:t>
            </a:r>
            <a:r>
              <a:rPr lang="en-GB" sz="1000" dirty="0">
                <a:latin typeface="Times New Roman" panose="02020603050405020304" pitchFamily="18" charset="0"/>
                <a:cs typeface="Times New Roman" panose="02020603050405020304" pitchFamily="18" charset="0"/>
              </a:rPr>
              <a:t>, </a:t>
            </a:r>
            <a:r>
              <a:rPr lang="en-GB" sz="1000" i="1" dirty="0">
                <a:latin typeface="Times New Roman" panose="02020603050405020304" pitchFamily="18" charset="0"/>
                <a:cs typeface="Times New Roman" panose="02020603050405020304" pitchFamily="18" charset="0"/>
              </a:rPr>
              <a:t>50</a:t>
            </a:r>
            <a:r>
              <a:rPr lang="en-GB" sz="1000" dirty="0">
                <a:latin typeface="Times New Roman" panose="02020603050405020304" pitchFamily="18" charset="0"/>
                <a:cs typeface="Times New Roman" panose="02020603050405020304" pitchFamily="18" charset="0"/>
              </a:rPr>
              <a:t>(4), pp.808-823.</a:t>
            </a:r>
            <a:endParaRPr lang="en-US" sz="1000" dirty="0">
              <a:latin typeface="Times New Roman" panose="02020603050405020304" pitchFamily="18" charset="0"/>
              <a:cs typeface="Times New Roman" panose="02020603050405020304" pitchFamily="18" charset="0"/>
            </a:endParaRPr>
          </a:p>
          <a:p>
            <a:pPr>
              <a:lnSpc>
                <a:spcPct val="150000"/>
              </a:lnSpc>
            </a:pPr>
            <a:r>
              <a:rPr lang="en-GB" sz="1000" dirty="0">
                <a:latin typeface="Times New Roman" panose="02020603050405020304" pitchFamily="18" charset="0"/>
                <a:cs typeface="Times New Roman" panose="02020603050405020304" pitchFamily="18" charset="0"/>
              </a:rPr>
              <a:t>Wong, A.K.F., Kim, S., </a:t>
            </a:r>
            <a:r>
              <a:rPr lang="en-GB" sz="1000" dirty="0" err="1">
                <a:latin typeface="Times New Roman" panose="02020603050405020304" pitchFamily="18" charset="0"/>
                <a:cs typeface="Times New Roman" panose="02020603050405020304" pitchFamily="18" charset="0"/>
              </a:rPr>
              <a:t>Gamor</a:t>
            </a:r>
            <a:r>
              <a:rPr lang="en-GB" sz="1000" dirty="0">
                <a:latin typeface="Times New Roman" panose="02020603050405020304" pitchFamily="18" charset="0"/>
                <a:cs typeface="Times New Roman" panose="02020603050405020304" pitchFamily="18" charset="0"/>
              </a:rPr>
              <a:t>, E., </a:t>
            </a:r>
            <a:r>
              <a:rPr lang="en-GB" sz="1000" dirty="0" err="1">
                <a:latin typeface="Times New Roman" panose="02020603050405020304" pitchFamily="18" charset="0"/>
                <a:cs typeface="Times New Roman" panose="02020603050405020304" pitchFamily="18" charset="0"/>
              </a:rPr>
              <a:t>Koseoglu</a:t>
            </a:r>
            <a:r>
              <a:rPr lang="en-GB" sz="1000" dirty="0">
                <a:latin typeface="Times New Roman" panose="02020603050405020304" pitchFamily="18" charset="0"/>
                <a:cs typeface="Times New Roman" panose="02020603050405020304" pitchFamily="18" charset="0"/>
              </a:rPr>
              <a:t>, M.A. and Liu, Y., (2025). Advancing employees’ mental health and psychological well-being research in hospitality and tourism: Systematic review, critical reflections, and future prospects. </a:t>
            </a:r>
            <a:r>
              <a:rPr lang="en-GB" sz="1000" i="1" dirty="0">
                <a:latin typeface="Times New Roman" panose="02020603050405020304" pitchFamily="18" charset="0"/>
                <a:cs typeface="Times New Roman" panose="02020603050405020304" pitchFamily="18" charset="0"/>
              </a:rPr>
              <a:t>Journal of Hospitality &amp; Tourism Research</a:t>
            </a:r>
            <a:r>
              <a:rPr lang="en-GB" sz="1000" dirty="0">
                <a:latin typeface="Times New Roman" panose="02020603050405020304" pitchFamily="18" charset="0"/>
                <a:cs typeface="Times New Roman" panose="02020603050405020304" pitchFamily="18" charset="0"/>
              </a:rPr>
              <a:t>, </a:t>
            </a:r>
            <a:r>
              <a:rPr lang="en-GB" sz="1000" i="1" dirty="0">
                <a:latin typeface="Times New Roman" panose="02020603050405020304" pitchFamily="18" charset="0"/>
                <a:cs typeface="Times New Roman" panose="02020603050405020304" pitchFamily="18" charset="0"/>
              </a:rPr>
              <a:t>49</a:t>
            </a:r>
            <a:r>
              <a:rPr lang="en-GB" sz="1000" dirty="0">
                <a:latin typeface="Times New Roman" panose="02020603050405020304" pitchFamily="18" charset="0"/>
                <a:cs typeface="Times New Roman" panose="02020603050405020304" pitchFamily="18" charset="0"/>
              </a:rPr>
              <a:t>(5), pp.1014-1031. </a:t>
            </a:r>
            <a:endParaRPr lang="en-US" sz="1000" dirty="0">
              <a:latin typeface="Times New Roman" panose="02020603050405020304" pitchFamily="18" charset="0"/>
              <a:cs typeface="Times New Roman" panose="02020603050405020304" pitchFamily="18" charset="0"/>
            </a:endParaRPr>
          </a:p>
          <a:p>
            <a:pPr>
              <a:lnSpc>
                <a:spcPct val="150000"/>
              </a:lnSpc>
            </a:pPr>
            <a:r>
              <a:rPr lang="en-GB" sz="1000" dirty="0" err="1">
                <a:latin typeface="Times New Roman" panose="02020603050405020304" pitchFamily="18" charset="0"/>
                <a:cs typeface="Times New Roman" panose="02020603050405020304" pitchFamily="18" charset="0"/>
              </a:rPr>
              <a:t>Zientara</a:t>
            </a:r>
            <a:r>
              <a:rPr lang="en-GB" sz="1000" dirty="0">
                <a:latin typeface="Times New Roman" panose="02020603050405020304" pitchFamily="18" charset="0"/>
                <a:cs typeface="Times New Roman" panose="02020603050405020304" pitchFamily="18" charset="0"/>
              </a:rPr>
              <a:t>, P., </a:t>
            </a:r>
            <a:r>
              <a:rPr lang="en-GB" sz="1000" dirty="0" err="1">
                <a:latin typeface="Times New Roman" panose="02020603050405020304" pitchFamily="18" charset="0"/>
                <a:cs typeface="Times New Roman" panose="02020603050405020304" pitchFamily="18" charset="0"/>
              </a:rPr>
              <a:t>Adamska-Mieruszewska</a:t>
            </a:r>
            <a:r>
              <a:rPr lang="en-GB" sz="1000" dirty="0">
                <a:latin typeface="Times New Roman" panose="02020603050405020304" pitchFamily="18" charset="0"/>
                <a:cs typeface="Times New Roman" panose="02020603050405020304" pitchFamily="18" charset="0"/>
              </a:rPr>
              <a:t>, J. and </a:t>
            </a:r>
            <a:r>
              <a:rPr lang="en-GB" sz="1000" dirty="0" err="1">
                <a:latin typeface="Times New Roman" panose="02020603050405020304" pitchFamily="18" charset="0"/>
                <a:cs typeface="Times New Roman" panose="02020603050405020304" pitchFamily="18" charset="0"/>
              </a:rPr>
              <a:t>Bąk</a:t>
            </a:r>
            <a:r>
              <a:rPr lang="en-GB" sz="1000" dirty="0">
                <a:latin typeface="Times New Roman" panose="02020603050405020304" pitchFamily="18" charset="0"/>
                <a:cs typeface="Times New Roman" panose="02020603050405020304" pitchFamily="18" charset="0"/>
              </a:rPr>
              <a:t>, M., (2024). Factors affecting hospitality workers’ intention to leave the industry during the coronavirus pandemic. Evidence from the UK. </a:t>
            </a:r>
            <a:r>
              <a:rPr lang="en-GB" sz="1000" i="1" dirty="0">
                <a:latin typeface="Times New Roman" panose="02020603050405020304" pitchFamily="18" charset="0"/>
                <a:cs typeface="Times New Roman" panose="02020603050405020304" pitchFamily="18" charset="0"/>
              </a:rPr>
              <a:t>Journal of Quality Assurance in Hospitality &amp; Tourism</a:t>
            </a:r>
            <a:r>
              <a:rPr lang="en-GB" sz="1000" dirty="0">
                <a:latin typeface="Times New Roman" panose="02020603050405020304" pitchFamily="18" charset="0"/>
                <a:cs typeface="Times New Roman" panose="02020603050405020304" pitchFamily="18" charset="0"/>
              </a:rPr>
              <a:t>, </a:t>
            </a:r>
            <a:r>
              <a:rPr lang="en-GB" sz="1000" i="1" dirty="0">
                <a:latin typeface="Times New Roman" panose="02020603050405020304" pitchFamily="18" charset="0"/>
                <a:cs typeface="Times New Roman" panose="02020603050405020304" pitchFamily="18" charset="0"/>
              </a:rPr>
              <a:t>25</a:t>
            </a:r>
            <a:r>
              <a:rPr lang="en-GB" sz="1000" dirty="0">
                <a:latin typeface="Times New Roman" panose="02020603050405020304" pitchFamily="18" charset="0"/>
                <a:cs typeface="Times New Roman" panose="02020603050405020304" pitchFamily="18" charset="0"/>
              </a:rPr>
              <a:t>(4), pp.874-907.</a:t>
            </a:r>
            <a:endParaRPr lang="en-US" sz="1000" dirty="0">
              <a:latin typeface="Times New Roman" panose="02020603050405020304" pitchFamily="18" charset="0"/>
              <a:cs typeface="Times New Roman" panose="02020603050405020304" pitchFamily="18" charset="0"/>
            </a:endParaRPr>
          </a:p>
          <a:p>
            <a:pPr>
              <a:lnSpc>
                <a:spcPct val="150000"/>
              </a:lnSpc>
            </a:pPr>
            <a:r>
              <a:rPr lang="en-US" sz="1000" dirty="0" err="1">
                <a:latin typeface="Times New Roman" panose="02020603050405020304" pitchFamily="18" charset="0"/>
                <a:cs typeface="Times New Roman" panose="02020603050405020304" pitchFamily="18" charset="0"/>
              </a:rPr>
              <a:t>Akerstrom</a:t>
            </a:r>
            <a:r>
              <a:rPr lang="en-US" sz="1000" dirty="0">
                <a:latin typeface="Times New Roman" panose="02020603050405020304" pitchFamily="18" charset="0"/>
                <a:cs typeface="Times New Roman" panose="02020603050405020304" pitchFamily="18" charset="0"/>
              </a:rPr>
              <a:t>, M., </a:t>
            </a:r>
            <a:r>
              <a:rPr lang="en-US" sz="1000" dirty="0" err="1">
                <a:latin typeface="Times New Roman" panose="02020603050405020304" pitchFamily="18" charset="0"/>
                <a:cs typeface="Times New Roman" panose="02020603050405020304" pitchFamily="18" charset="0"/>
              </a:rPr>
              <a:t>Corin</a:t>
            </a:r>
            <a:r>
              <a:rPr lang="en-US" sz="1000" dirty="0">
                <a:latin typeface="Times New Roman" panose="02020603050405020304" pitchFamily="18" charset="0"/>
                <a:cs typeface="Times New Roman" panose="02020603050405020304" pitchFamily="18" charset="0"/>
              </a:rPr>
              <a:t>, L., </a:t>
            </a:r>
            <a:r>
              <a:rPr lang="en-US" sz="1000" dirty="0" err="1">
                <a:latin typeface="Times New Roman" panose="02020603050405020304" pitchFamily="18" charset="0"/>
                <a:cs typeface="Times New Roman" panose="02020603050405020304" pitchFamily="18" charset="0"/>
              </a:rPr>
              <a:t>Severin</a:t>
            </a:r>
            <a:r>
              <a:rPr lang="en-US" sz="1000" dirty="0">
                <a:latin typeface="Times New Roman" panose="02020603050405020304" pitchFamily="18" charset="0"/>
                <a:cs typeface="Times New Roman" panose="02020603050405020304" pitchFamily="18" charset="0"/>
              </a:rPr>
              <a:t>, J., </a:t>
            </a:r>
            <a:r>
              <a:rPr lang="en-US" sz="1000" dirty="0" err="1">
                <a:latin typeface="Times New Roman" panose="02020603050405020304" pitchFamily="18" charset="0"/>
                <a:cs typeface="Times New Roman" panose="02020603050405020304" pitchFamily="18" charset="0"/>
              </a:rPr>
              <a:t>Jonsdottir</a:t>
            </a:r>
            <a:r>
              <a:rPr lang="en-US" sz="1000" dirty="0">
                <a:latin typeface="Times New Roman" panose="02020603050405020304" pitchFamily="18" charset="0"/>
                <a:cs typeface="Times New Roman" panose="02020603050405020304" pitchFamily="18" charset="0"/>
              </a:rPr>
              <a:t>, I.H. and </a:t>
            </a:r>
            <a:r>
              <a:rPr lang="en-US" sz="1000" dirty="0" err="1">
                <a:latin typeface="Times New Roman" panose="02020603050405020304" pitchFamily="18" charset="0"/>
                <a:cs typeface="Times New Roman" panose="02020603050405020304" pitchFamily="18" charset="0"/>
              </a:rPr>
              <a:t>Björk</a:t>
            </a:r>
            <a:r>
              <a:rPr lang="en-US" sz="1000" dirty="0">
                <a:latin typeface="Times New Roman" panose="02020603050405020304" pitchFamily="18" charset="0"/>
                <a:cs typeface="Times New Roman" panose="02020603050405020304" pitchFamily="18" charset="0"/>
              </a:rPr>
              <a:t>, L. (2021). Can Working Conditions and Employees’ Mental Health Be Improved via Job Stress Interventions Designed and Implemented by Line Managers and Human Resources on an Operational Level? </a:t>
            </a:r>
            <a:r>
              <a:rPr lang="en-US" sz="1000" i="1" dirty="0">
                <a:latin typeface="Times New Roman" panose="02020603050405020304" pitchFamily="18" charset="0"/>
                <a:cs typeface="Times New Roman" panose="02020603050405020304" pitchFamily="18" charset="0"/>
              </a:rPr>
              <a:t>International Journal of Environmental Research and Public Health</a:t>
            </a:r>
            <a:r>
              <a:rPr lang="en-US" sz="1000" dirty="0">
                <a:latin typeface="Times New Roman" panose="02020603050405020304" pitchFamily="18" charset="0"/>
                <a:cs typeface="Times New Roman" panose="02020603050405020304" pitchFamily="18" charset="0"/>
              </a:rPr>
              <a:t>, 18(4), p.1916. </a:t>
            </a:r>
          </a:p>
          <a:p>
            <a:pPr>
              <a:lnSpc>
                <a:spcPct val="150000"/>
              </a:lnSpc>
            </a:pPr>
            <a:r>
              <a:rPr lang="en-US" sz="1000" dirty="0">
                <a:latin typeface="Times New Roman" panose="02020603050405020304" pitchFamily="18" charset="0"/>
                <a:cs typeface="Times New Roman" panose="02020603050405020304" pitchFamily="18" charset="0"/>
              </a:rPr>
              <a:t>Jolly, P.M., Kong, D.T. and Kim, K.Y. (2020). Social support at work: An integrative review. </a:t>
            </a:r>
            <a:r>
              <a:rPr lang="en-US" sz="1000" i="1" dirty="0">
                <a:latin typeface="Times New Roman" panose="02020603050405020304" pitchFamily="18" charset="0"/>
                <a:cs typeface="Times New Roman" panose="02020603050405020304" pitchFamily="18" charset="0"/>
              </a:rPr>
              <a:t>Journal of Organizational Behavior</a:t>
            </a:r>
            <a:r>
              <a:rPr lang="en-US" sz="1000" dirty="0">
                <a:latin typeface="Times New Roman" panose="02020603050405020304" pitchFamily="18" charset="0"/>
                <a:cs typeface="Times New Roman" panose="02020603050405020304" pitchFamily="18" charset="0"/>
              </a:rPr>
              <a:t>, 42(2), pp.229–251. </a:t>
            </a:r>
          </a:p>
        </p:txBody>
      </p:sp>
    </p:spTree>
    <p:extLst>
      <p:ext uri="{BB962C8B-B14F-4D97-AF65-F5344CB8AC3E}">
        <p14:creationId xmlns:p14="http://schemas.microsoft.com/office/powerpoint/2010/main" val="3067572181"/>
      </p:ext>
    </p:extLst>
  </p:cSld>
  <p:clrMapOvr>
    <a:masterClrMapping/>
  </p:clrMapOvr>
</p:sld>
</file>

<file path=ppt/theme/theme1.xml><?xml version="1.0" encoding="utf-8"?>
<a:theme xmlns:a="http://schemas.openxmlformats.org/drawingml/2006/main" name="Business Major for College: Hotel Management by Slidesgo">
  <a:themeElements>
    <a:clrScheme name="Simple Light">
      <a:dk1>
        <a:srgbClr val="000000"/>
      </a:dk1>
      <a:lt1>
        <a:srgbClr val="FFFBF5"/>
      </a:lt1>
      <a:dk2>
        <a:srgbClr val="B96B15"/>
      </a:dk2>
      <a:lt2>
        <a:srgbClr val="F6ECDE"/>
      </a:lt2>
      <a:accent1>
        <a:srgbClr val="FCB293"/>
      </a:accent1>
      <a:accent2>
        <a:srgbClr val="FE4F1C"/>
      </a:accent2>
      <a:accent3>
        <a:srgbClr val="FFFFFF"/>
      </a:accent3>
      <a:accent4>
        <a:srgbClr val="FFFFFF"/>
      </a:accent4>
      <a:accent5>
        <a:srgbClr val="FFFFFF"/>
      </a:accent5>
      <a:accent6>
        <a:srgbClr val="FFFFFF"/>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233</TotalTime>
  <Words>3834</Words>
  <Application>Microsoft Macintosh PowerPoint</Application>
  <PresentationFormat>On-screen Show (16:9)</PresentationFormat>
  <Paragraphs>128</Paragraphs>
  <Slides>19</Slides>
  <Notes>18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Symbol</vt:lpstr>
      <vt:lpstr>Arial</vt:lpstr>
      <vt:lpstr>Dosis</vt:lpstr>
      <vt:lpstr>Times New Roman</vt:lpstr>
      <vt:lpstr>Philosopher</vt:lpstr>
      <vt:lpstr>Business Major for College: Hotel Management by Slidesgo</vt:lpstr>
      <vt:lpstr>The Deepening Mental Health Crisis in the Hospitality Industry</vt:lpstr>
      <vt:lpstr>Declaration</vt:lpstr>
      <vt:lpstr>Introduction </vt:lpstr>
      <vt:lpstr>Overview </vt:lpstr>
      <vt:lpstr>The Concept of Mental Health </vt:lpstr>
      <vt:lpstr>Workplace Social Support Theory </vt:lpstr>
      <vt:lpstr>Mental Health Issues in the UK</vt:lpstr>
      <vt:lpstr>The Burnout Theory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Deepening Mental Health Crisis in the Hospitality Industry</dc:title>
  <dc:creator>user</dc:creator>
  <cp:lastModifiedBy>Iulia Petronela Ferent</cp:lastModifiedBy>
  <cp:revision>28</cp:revision>
  <dcterms:modified xsi:type="dcterms:W3CDTF">2025-11-05T15:20:42Z</dcterms:modified>
</cp:coreProperties>
</file>