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67" r:id="rId3"/>
    <p:sldId id="265" r:id="rId4"/>
    <p:sldId id="269" r:id="rId5"/>
    <p:sldId id="270" r:id="rId6"/>
    <p:sldId id="272" r:id="rId7"/>
    <p:sldId id="273" r:id="rId8"/>
    <p:sldId id="274" r:id="rId9"/>
    <p:sldId id="276" r:id="rId10"/>
    <p:sldId id="262" r:id="rId11"/>
    <p:sldId id="277" r:id="rId12"/>
    <p:sldId id="279" r:id="rId13"/>
    <p:sldId id="278" r:id="rId14"/>
    <p:sldId id="280" r:id="rId15"/>
  </p:sldIdLst>
  <p:sldSz cx="12192000" cy="6858000"/>
  <p:notesSz cx="6858000" cy="9144000"/>
  <p:defaultTextStyle>
    <a:defPPr>
      <a:defRPr lang="en-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369"/>
    <p:restoredTop sz="94666"/>
  </p:normalViewPr>
  <p:slideViewPr>
    <p:cSldViewPr snapToGrid="0">
      <p:cViewPr varScale="1">
        <p:scale>
          <a:sx n="102" d="100"/>
          <a:sy n="102" d="100"/>
        </p:scale>
        <p:origin x="248"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30A84A-AD17-3CCF-0E75-FEE75F6C220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IT"/>
          </a:p>
        </p:txBody>
      </p:sp>
      <p:sp>
        <p:nvSpPr>
          <p:cNvPr id="3" name="Subtitle 2">
            <a:extLst>
              <a:ext uri="{FF2B5EF4-FFF2-40B4-BE49-F238E27FC236}">
                <a16:creationId xmlns:a16="http://schemas.microsoft.com/office/drawing/2014/main" id="{AC31B8FE-E0D7-2A83-6955-6129921C9F0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IT"/>
          </a:p>
        </p:txBody>
      </p:sp>
      <p:sp>
        <p:nvSpPr>
          <p:cNvPr id="4" name="Date Placeholder 3">
            <a:extLst>
              <a:ext uri="{FF2B5EF4-FFF2-40B4-BE49-F238E27FC236}">
                <a16:creationId xmlns:a16="http://schemas.microsoft.com/office/drawing/2014/main" id="{9E3BD102-55AD-039D-8C74-064651CCA62F}"/>
              </a:ext>
            </a:extLst>
          </p:cNvPr>
          <p:cNvSpPr>
            <a:spLocks noGrp="1"/>
          </p:cNvSpPr>
          <p:nvPr>
            <p:ph type="dt" sz="half" idx="10"/>
          </p:nvPr>
        </p:nvSpPr>
        <p:spPr/>
        <p:txBody>
          <a:bodyPr/>
          <a:lstStyle/>
          <a:p>
            <a:fld id="{5EC9C0CA-9329-C04E-9DA7-FAA24A89FBC1}" type="datetimeFigureOut">
              <a:rPr lang="en-IT" smtClean="0"/>
              <a:t>11/09/23</a:t>
            </a:fld>
            <a:endParaRPr lang="en-IT"/>
          </a:p>
        </p:txBody>
      </p:sp>
      <p:sp>
        <p:nvSpPr>
          <p:cNvPr id="5" name="Footer Placeholder 4">
            <a:extLst>
              <a:ext uri="{FF2B5EF4-FFF2-40B4-BE49-F238E27FC236}">
                <a16:creationId xmlns:a16="http://schemas.microsoft.com/office/drawing/2014/main" id="{0A4EB839-DED8-D897-4EF9-CA476EE8BE6A}"/>
              </a:ext>
            </a:extLst>
          </p:cNvPr>
          <p:cNvSpPr>
            <a:spLocks noGrp="1"/>
          </p:cNvSpPr>
          <p:nvPr>
            <p:ph type="ftr" sz="quarter" idx="11"/>
          </p:nvPr>
        </p:nvSpPr>
        <p:spPr/>
        <p:txBody>
          <a:bodyPr/>
          <a:lstStyle/>
          <a:p>
            <a:endParaRPr lang="en-IT"/>
          </a:p>
        </p:txBody>
      </p:sp>
      <p:sp>
        <p:nvSpPr>
          <p:cNvPr id="6" name="Slide Number Placeholder 5">
            <a:extLst>
              <a:ext uri="{FF2B5EF4-FFF2-40B4-BE49-F238E27FC236}">
                <a16:creationId xmlns:a16="http://schemas.microsoft.com/office/drawing/2014/main" id="{810A1DBF-9A62-C27B-D564-5AE76535150B}"/>
              </a:ext>
            </a:extLst>
          </p:cNvPr>
          <p:cNvSpPr>
            <a:spLocks noGrp="1"/>
          </p:cNvSpPr>
          <p:nvPr>
            <p:ph type="sldNum" sz="quarter" idx="12"/>
          </p:nvPr>
        </p:nvSpPr>
        <p:spPr/>
        <p:txBody>
          <a:bodyPr/>
          <a:lstStyle/>
          <a:p>
            <a:fld id="{B004FB6C-A0DA-3B4F-830F-A5AB453DCDF5}" type="slidenum">
              <a:rPr lang="en-IT" smtClean="0"/>
              <a:t>‹#›</a:t>
            </a:fld>
            <a:endParaRPr lang="en-IT"/>
          </a:p>
        </p:txBody>
      </p:sp>
    </p:spTree>
    <p:extLst>
      <p:ext uri="{BB962C8B-B14F-4D97-AF65-F5344CB8AC3E}">
        <p14:creationId xmlns:p14="http://schemas.microsoft.com/office/powerpoint/2010/main" val="42856749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7E869A-65D4-B152-98E9-94406FC044AD}"/>
              </a:ext>
            </a:extLst>
          </p:cNvPr>
          <p:cNvSpPr>
            <a:spLocks noGrp="1"/>
          </p:cNvSpPr>
          <p:nvPr>
            <p:ph type="title"/>
          </p:nvPr>
        </p:nvSpPr>
        <p:spPr/>
        <p:txBody>
          <a:bodyPr/>
          <a:lstStyle/>
          <a:p>
            <a:r>
              <a:rPr lang="en-GB"/>
              <a:t>Click to edit Master title style</a:t>
            </a:r>
            <a:endParaRPr lang="en-IT"/>
          </a:p>
        </p:txBody>
      </p:sp>
      <p:sp>
        <p:nvSpPr>
          <p:cNvPr id="3" name="Content Placeholder 2">
            <a:extLst>
              <a:ext uri="{FF2B5EF4-FFF2-40B4-BE49-F238E27FC236}">
                <a16:creationId xmlns:a16="http://schemas.microsoft.com/office/drawing/2014/main" id="{F7110145-A301-A3DE-6B66-AE8E3256C2D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T"/>
          </a:p>
        </p:txBody>
      </p:sp>
      <p:sp>
        <p:nvSpPr>
          <p:cNvPr id="4" name="Date Placeholder 3">
            <a:extLst>
              <a:ext uri="{FF2B5EF4-FFF2-40B4-BE49-F238E27FC236}">
                <a16:creationId xmlns:a16="http://schemas.microsoft.com/office/drawing/2014/main" id="{8384A7F3-17AC-5554-0B50-171A2D20B8FB}"/>
              </a:ext>
            </a:extLst>
          </p:cNvPr>
          <p:cNvSpPr>
            <a:spLocks noGrp="1"/>
          </p:cNvSpPr>
          <p:nvPr>
            <p:ph type="dt" sz="half" idx="10"/>
          </p:nvPr>
        </p:nvSpPr>
        <p:spPr/>
        <p:txBody>
          <a:bodyPr/>
          <a:lstStyle/>
          <a:p>
            <a:fld id="{5EC9C0CA-9329-C04E-9DA7-FAA24A89FBC1}" type="datetimeFigureOut">
              <a:rPr lang="en-IT" smtClean="0"/>
              <a:t>11/09/23</a:t>
            </a:fld>
            <a:endParaRPr lang="en-IT"/>
          </a:p>
        </p:txBody>
      </p:sp>
      <p:sp>
        <p:nvSpPr>
          <p:cNvPr id="5" name="Footer Placeholder 4">
            <a:extLst>
              <a:ext uri="{FF2B5EF4-FFF2-40B4-BE49-F238E27FC236}">
                <a16:creationId xmlns:a16="http://schemas.microsoft.com/office/drawing/2014/main" id="{5EB6C3B1-ADCF-B515-EF0E-1A7946A34463}"/>
              </a:ext>
            </a:extLst>
          </p:cNvPr>
          <p:cNvSpPr>
            <a:spLocks noGrp="1"/>
          </p:cNvSpPr>
          <p:nvPr>
            <p:ph type="ftr" sz="quarter" idx="11"/>
          </p:nvPr>
        </p:nvSpPr>
        <p:spPr/>
        <p:txBody>
          <a:bodyPr/>
          <a:lstStyle/>
          <a:p>
            <a:endParaRPr lang="en-IT"/>
          </a:p>
        </p:txBody>
      </p:sp>
      <p:sp>
        <p:nvSpPr>
          <p:cNvPr id="6" name="Slide Number Placeholder 5">
            <a:extLst>
              <a:ext uri="{FF2B5EF4-FFF2-40B4-BE49-F238E27FC236}">
                <a16:creationId xmlns:a16="http://schemas.microsoft.com/office/drawing/2014/main" id="{CEEF21D6-ACC8-06C6-8606-52FA833F92AB}"/>
              </a:ext>
            </a:extLst>
          </p:cNvPr>
          <p:cNvSpPr>
            <a:spLocks noGrp="1"/>
          </p:cNvSpPr>
          <p:nvPr>
            <p:ph type="sldNum" sz="quarter" idx="12"/>
          </p:nvPr>
        </p:nvSpPr>
        <p:spPr/>
        <p:txBody>
          <a:bodyPr/>
          <a:lstStyle/>
          <a:p>
            <a:fld id="{B004FB6C-A0DA-3B4F-830F-A5AB453DCDF5}" type="slidenum">
              <a:rPr lang="en-IT" smtClean="0"/>
              <a:t>‹#›</a:t>
            </a:fld>
            <a:endParaRPr lang="en-IT"/>
          </a:p>
        </p:txBody>
      </p:sp>
    </p:spTree>
    <p:extLst>
      <p:ext uri="{BB962C8B-B14F-4D97-AF65-F5344CB8AC3E}">
        <p14:creationId xmlns:p14="http://schemas.microsoft.com/office/powerpoint/2010/main" val="1682317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C1BA1-476C-F4FF-6C8C-23D6D4D42C5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IT"/>
          </a:p>
        </p:txBody>
      </p:sp>
      <p:sp>
        <p:nvSpPr>
          <p:cNvPr id="3" name="Text Placeholder 2">
            <a:extLst>
              <a:ext uri="{FF2B5EF4-FFF2-40B4-BE49-F238E27FC236}">
                <a16:creationId xmlns:a16="http://schemas.microsoft.com/office/drawing/2014/main" id="{1CED6D96-09AE-84DA-9D31-27BA3E936EB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5671A3D-5D8A-47E1-2284-602F0AB80CAE}"/>
              </a:ext>
            </a:extLst>
          </p:cNvPr>
          <p:cNvSpPr>
            <a:spLocks noGrp="1"/>
          </p:cNvSpPr>
          <p:nvPr>
            <p:ph type="dt" sz="half" idx="10"/>
          </p:nvPr>
        </p:nvSpPr>
        <p:spPr/>
        <p:txBody>
          <a:bodyPr/>
          <a:lstStyle/>
          <a:p>
            <a:fld id="{5EC9C0CA-9329-C04E-9DA7-FAA24A89FBC1}" type="datetimeFigureOut">
              <a:rPr lang="en-IT" smtClean="0"/>
              <a:t>11/09/23</a:t>
            </a:fld>
            <a:endParaRPr lang="en-IT"/>
          </a:p>
        </p:txBody>
      </p:sp>
      <p:sp>
        <p:nvSpPr>
          <p:cNvPr id="5" name="Footer Placeholder 4">
            <a:extLst>
              <a:ext uri="{FF2B5EF4-FFF2-40B4-BE49-F238E27FC236}">
                <a16:creationId xmlns:a16="http://schemas.microsoft.com/office/drawing/2014/main" id="{96F2B05D-21E9-9ABB-F31F-F7669EBE0422}"/>
              </a:ext>
            </a:extLst>
          </p:cNvPr>
          <p:cNvSpPr>
            <a:spLocks noGrp="1"/>
          </p:cNvSpPr>
          <p:nvPr>
            <p:ph type="ftr" sz="quarter" idx="11"/>
          </p:nvPr>
        </p:nvSpPr>
        <p:spPr/>
        <p:txBody>
          <a:bodyPr/>
          <a:lstStyle/>
          <a:p>
            <a:endParaRPr lang="en-IT"/>
          </a:p>
        </p:txBody>
      </p:sp>
      <p:sp>
        <p:nvSpPr>
          <p:cNvPr id="6" name="Slide Number Placeholder 5">
            <a:extLst>
              <a:ext uri="{FF2B5EF4-FFF2-40B4-BE49-F238E27FC236}">
                <a16:creationId xmlns:a16="http://schemas.microsoft.com/office/drawing/2014/main" id="{DA92EC8B-C0D7-4042-421D-67EEA8ABF595}"/>
              </a:ext>
            </a:extLst>
          </p:cNvPr>
          <p:cNvSpPr>
            <a:spLocks noGrp="1"/>
          </p:cNvSpPr>
          <p:nvPr>
            <p:ph type="sldNum" sz="quarter" idx="12"/>
          </p:nvPr>
        </p:nvSpPr>
        <p:spPr/>
        <p:txBody>
          <a:bodyPr/>
          <a:lstStyle/>
          <a:p>
            <a:fld id="{B004FB6C-A0DA-3B4F-830F-A5AB453DCDF5}" type="slidenum">
              <a:rPr lang="en-IT" smtClean="0"/>
              <a:t>‹#›</a:t>
            </a:fld>
            <a:endParaRPr lang="en-IT"/>
          </a:p>
        </p:txBody>
      </p:sp>
    </p:spTree>
    <p:extLst>
      <p:ext uri="{BB962C8B-B14F-4D97-AF65-F5344CB8AC3E}">
        <p14:creationId xmlns:p14="http://schemas.microsoft.com/office/powerpoint/2010/main" val="11095648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F10BDC-6425-CC51-26DA-9E550658A398}"/>
              </a:ext>
            </a:extLst>
          </p:cNvPr>
          <p:cNvSpPr>
            <a:spLocks noGrp="1"/>
          </p:cNvSpPr>
          <p:nvPr>
            <p:ph type="title"/>
          </p:nvPr>
        </p:nvSpPr>
        <p:spPr/>
        <p:txBody>
          <a:bodyPr/>
          <a:lstStyle/>
          <a:p>
            <a:r>
              <a:rPr lang="en-GB"/>
              <a:t>Click to edit Master title style</a:t>
            </a:r>
            <a:endParaRPr lang="en-IT"/>
          </a:p>
        </p:txBody>
      </p:sp>
      <p:sp>
        <p:nvSpPr>
          <p:cNvPr id="3" name="Content Placeholder 2">
            <a:extLst>
              <a:ext uri="{FF2B5EF4-FFF2-40B4-BE49-F238E27FC236}">
                <a16:creationId xmlns:a16="http://schemas.microsoft.com/office/drawing/2014/main" id="{E936C6A4-D718-9AD0-5765-F4810EE811C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T"/>
          </a:p>
        </p:txBody>
      </p:sp>
      <p:sp>
        <p:nvSpPr>
          <p:cNvPr id="4" name="Content Placeholder 3">
            <a:extLst>
              <a:ext uri="{FF2B5EF4-FFF2-40B4-BE49-F238E27FC236}">
                <a16:creationId xmlns:a16="http://schemas.microsoft.com/office/drawing/2014/main" id="{61A2F553-B41C-E30C-6350-78292CFCC61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T"/>
          </a:p>
        </p:txBody>
      </p:sp>
      <p:sp>
        <p:nvSpPr>
          <p:cNvPr id="5" name="Date Placeholder 4">
            <a:extLst>
              <a:ext uri="{FF2B5EF4-FFF2-40B4-BE49-F238E27FC236}">
                <a16:creationId xmlns:a16="http://schemas.microsoft.com/office/drawing/2014/main" id="{1E0B6DD2-15B9-F0BB-662F-C3B38C8F2577}"/>
              </a:ext>
            </a:extLst>
          </p:cNvPr>
          <p:cNvSpPr>
            <a:spLocks noGrp="1"/>
          </p:cNvSpPr>
          <p:nvPr>
            <p:ph type="dt" sz="half" idx="10"/>
          </p:nvPr>
        </p:nvSpPr>
        <p:spPr/>
        <p:txBody>
          <a:bodyPr/>
          <a:lstStyle/>
          <a:p>
            <a:fld id="{5EC9C0CA-9329-C04E-9DA7-FAA24A89FBC1}" type="datetimeFigureOut">
              <a:rPr lang="en-IT" smtClean="0"/>
              <a:t>11/09/23</a:t>
            </a:fld>
            <a:endParaRPr lang="en-IT"/>
          </a:p>
        </p:txBody>
      </p:sp>
      <p:sp>
        <p:nvSpPr>
          <p:cNvPr id="6" name="Footer Placeholder 5">
            <a:extLst>
              <a:ext uri="{FF2B5EF4-FFF2-40B4-BE49-F238E27FC236}">
                <a16:creationId xmlns:a16="http://schemas.microsoft.com/office/drawing/2014/main" id="{6EE090E2-C3D5-F887-0ADF-B0239009769F}"/>
              </a:ext>
            </a:extLst>
          </p:cNvPr>
          <p:cNvSpPr>
            <a:spLocks noGrp="1"/>
          </p:cNvSpPr>
          <p:nvPr>
            <p:ph type="ftr" sz="quarter" idx="11"/>
          </p:nvPr>
        </p:nvSpPr>
        <p:spPr/>
        <p:txBody>
          <a:bodyPr/>
          <a:lstStyle/>
          <a:p>
            <a:endParaRPr lang="en-IT"/>
          </a:p>
        </p:txBody>
      </p:sp>
      <p:sp>
        <p:nvSpPr>
          <p:cNvPr id="7" name="Slide Number Placeholder 6">
            <a:extLst>
              <a:ext uri="{FF2B5EF4-FFF2-40B4-BE49-F238E27FC236}">
                <a16:creationId xmlns:a16="http://schemas.microsoft.com/office/drawing/2014/main" id="{8B1E6E88-BDCD-031E-2F39-8AE8CD6F8EDE}"/>
              </a:ext>
            </a:extLst>
          </p:cNvPr>
          <p:cNvSpPr>
            <a:spLocks noGrp="1"/>
          </p:cNvSpPr>
          <p:nvPr>
            <p:ph type="sldNum" sz="quarter" idx="12"/>
          </p:nvPr>
        </p:nvSpPr>
        <p:spPr/>
        <p:txBody>
          <a:bodyPr/>
          <a:lstStyle/>
          <a:p>
            <a:fld id="{B004FB6C-A0DA-3B4F-830F-A5AB453DCDF5}" type="slidenum">
              <a:rPr lang="en-IT" smtClean="0"/>
              <a:t>‹#›</a:t>
            </a:fld>
            <a:endParaRPr lang="en-IT"/>
          </a:p>
        </p:txBody>
      </p:sp>
    </p:spTree>
    <p:extLst>
      <p:ext uri="{BB962C8B-B14F-4D97-AF65-F5344CB8AC3E}">
        <p14:creationId xmlns:p14="http://schemas.microsoft.com/office/powerpoint/2010/main" val="6273473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40F8C8-AEEB-6401-2A61-9A39207DECAA}"/>
              </a:ext>
            </a:extLst>
          </p:cNvPr>
          <p:cNvSpPr>
            <a:spLocks noGrp="1"/>
          </p:cNvSpPr>
          <p:nvPr>
            <p:ph type="title"/>
          </p:nvPr>
        </p:nvSpPr>
        <p:spPr>
          <a:xfrm>
            <a:off x="839788" y="365125"/>
            <a:ext cx="10515600" cy="1325563"/>
          </a:xfrm>
        </p:spPr>
        <p:txBody>
          <a:bodyPr/>
          <a:lstStyle/>
          <a:p>
            <a:r>
              <a:rPr lang="en-GB"/>
              <a:t>Click to edit Master title style</a:t>
            </a:r>
            <a:endParaRPr lang="en-IT"/>
          </a:p>
        </p:txBody>
      </p:sp>
      <p:sp>
        <p:nvSpPr>
          <p:cNvPr id="3" name="Text Placeholder 2">
            <a:extLst>
              <a:ext uri="{FF2B5EF4-FFF2-40B4-BE49-F238E27FC236}">
                <a16:creationId xmlns:a16="http://schemas.microsoft.com/office/drawing/2014/main" id="{F24EC6E3-5216-6D29-66FA-11B3163EC31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5D47F5F-3AAF-F10B-AE28-9D0CCD04B00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T"/>
          </a:p>
        </p:txBody>
      </p:sp>
      <p:sp>
        <p:nvSpPr>
          <p:cNvPr id="5" name="Text Placeholder 4">
            <a:extLst>
              <a:ext uri="{FF2B5EF4-FFF2-40B4-BE49-F238E27FC236}">
                <a16:creationId xmlns:a16="http://schemas.microsoft.com/office/drawing/2014/main" id="{45A390E0-CC78-AD7B-0A29-E7F63561CBE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883C923-5D91-9876-7F9C-BD8F4DE2024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T"/>
          </a:p>
        </p:txBody>
      </p:sp>
      <p:sp>
        <p:nvSpPr>
          <p:cNvPr id="7" name="Date Placeholder 6">
            <a:extLst>
              <a:ext uri="{FF2B5EF4-FFF2-40B4-BE49-F238E27FC236}">
                <a16:creationId xmlns:a16="http://schemas.microsoft.com/office/drawing/2014/main" id="{A72D024A-5D61-F857-13EF-0DF7C9BEE7C7}"/>
              </a:ext>
            </a:extLst>
          </p:cNvPr>
          <p:cNvSpPr>
            <a:spLocks noGrp="1"/>
          </p:cNvSpPr>
          <p:nvPr>
            <p:ph type="dt" sz="half" idx="10"/>
          </p:nvPr>
        </p:nvSpPr>
        <p:spPr/>
        <p:txBody>
          <a:bodyPr/>
          <a:lstStyle/>
          <a:p>
            <a:fld id="{5EC9C0CA-9329-C04E-9DA7-FAA24A89FBC1}" type="datetimeFigureOut">
              <a:rPr lang="en-IT" smtClean="0"/>
              <a:t>11/09/23</a:t>
            </a:fld>
            <a:endParaRPr lang="en-IT"/>
          </a:p>
        </p:txBody>
      </p:sp>
      <p:sp>
        <p:nvSpPr>
          <p:cNvPr id="8" name="Footer Placeholder 7">
            <a:extLst>
              <a:ext uri="{FF2B5EF4-FFF2-40B4-BE49-F238E27FC236}">
                <a16:creationId xmlns:a16="http://schemas.microsoft.com/office/drawing/2014/main" id="{FF3F0F79-E0DE-9993-B9B8-05040DA448A5}"/>
              </a:ext>
            </a:extLst>
          </p:cNvPr>
          <p:cNvSpPr>
            <a:spLocks noGrp="1"/>
          </p:cNvSpPr>
          <p:nvPr>
            <p:ph type="ftr" sz="quarter" idx="11"/>
          </p:nvPr>
        </p:nvSpPr>
        <p:spPr/>
        <p:txBody>
          <a:bodyPr/>
          <a:lstStyle/>
          <a:p>
            <a:endParaRPr lang="en-IT"/>
          </a:p>
        </p:txBody>
      </p:sp>
      <p:sp>
        <p:nvSpPr>
          <p:cNvPr id="9" name="Slide Number Placeholder 8">
            <a:extLst>
              <a:ext uri="{FF2B5EF4-FFF2-40B4-BE49-F238E27FC236}">
                <a16:creationId xmlns:a16="http://schemas.microsoft.com/office/drawing/2014/main" id="{BDF4D4C8-05D1-F5DB-A9D3-2B165C0BD5E7}"/>
              </a:ext>
            </a:extLst>
          </p:cNvPr>
          <p:cNvSpPr>
            <a:spLocks noGrp="1"/>
          </p:cNvSpPr>
          <p:nvPr>
            <p:ph type="sldNum" sz="quarter" idx="12"/>
          </p:nvPr>
        </p:nvSpPr>
        <p:spPr/>
        <p:txBody>
          <a:bodyPr/>
          <a:lstStyle/>
          <a:p>
            <a:fld id="{B004FB6C-A0DA-3B4F-830F-A5AB453DCDF5}" type="slidenum">
              <a:rPr lang="en-IT" smtClean="0"/>
              <a:t>‹#›</a:t>
            </a:fld>
            <a:endParaRPr lang="en-IT"/>
          </a:p>
        </p:txBody>
      </p:sp>
    </p:spTree>
    <p:extLst>
      <p:ext uri="{BB962C8B-B14F-4D97-AF65-F5344CB8AC3E}">
        <p14:creationId xmlns:p14="http://schemas.microsoft.com/office/powerpoint/2010/main" val="11006690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5DE537-F69C-5C62-F061-1F1FD81FF3FC}"/>
              </a:ext>
            </a:extLst>
          </p:cNvPr>
          <p:cNvSpPr>
            <a:spLocks noGrp="1"/>
          </p:cNvSpPr>
          <p:nvPr>
            <p:ph type="title"/>
          </p:nvPr>
        </p:nvSpPr>
        <p:spPr/>
        <p:txBody>
          <a:bodyPr/>
          <a:lstStyle/>
          <a:p>
            <a:r>
              <a:rPr lang="en-GB"/>
              <a:t>Click to edit Master title style</a:t>
            </a:r>
            <a:endParaRPr lang="en-IT"/>
          </a:p>
        </p:txBody>
      </p:sp>
      <p:sp>
        <p:nvSpPr>
          <p:cNvPr id="3" name="Date Placeholder 2">
            <a:extLst>
              <a:ext uri="{FF2B5EF4-FFF2-40B4-BE49-F238E27FC236}">
                <a16:creationId xmlns:a16="http://schemas.microsoft.com/office/drawing/2014/main" id="{EF925016-AE2C-4A83-DF00-608E357E7C8F}"/>
              </a:ext>
            </a:extLst>
          </p:cNvPr>
          <p:cNvSpPr>
            <a:spLocks noGrp="1"/>
          </p:cNvSpPr>
          <p:nvPr>
            <p:ph type="dt" sz="half" idx="10"/>
          </p:nvPr>
        </p:nvSpPr>
        <p:spPr/>
        <p:txBody>
          <a:bodyPr/>
          <a:lstStyle/>
          <a:p>
            <a:fld id="{5EC9C0CA-9329-C04E-9DA7-FAA24A89FBC1}" type="datetimeFigureOut">
              <a:rPr lang="en-IT" smtClean="0"/>
              <a:t>11/09/23</a:t>
            </a:fld>
            <a:endParaRPr lang="en-IT"/>
          </a:p>
        </p:txBody>
      </p:sp>
      <p:sp>
        <p:nvSpPr>
          <p:cNvPr id="4" name="Footer Placeholder 3">
            <a:extLst>
              <a:ext uri="{FF2B5EF4-FFF2-40B4-BE49-F238E27FC236}">
                <a16:creationId xmlns:a16="http://schemas.microsoft.com/office/drawing/2014/main" id="{408E18A9-85DA-2A84-2DE1-342090CE45DD}"/>
              </a:ext>
            </a:extLst>
          </p:cNvPr>
          <p:cNvSpPr>
            <a:spLocks noGrp="1"/>
          </p:cNvSpPr>
          <p:nvPr>
            <p:ph type="ftr" sz="quarter" idx="11"/>
          </p:nvPr>
        </p:nvSpPr>
        <p:spPr/>
        <p:txBody>
          <a:bodyPr/>
          <a:lstStyle/>
          <a:p>
            <a:endParaRPr lang="en-IT"/>
          </a:p>
        </p:txBody>
      </p:sp>
      <p:sp>
        <p:nvSpPr>
          <p:cNvPr id="5" name="Slide Number Placeholder 4">
            <a:extLst>
              <a:ext uri="{FF2B5EF4-FFF2-40B4-BE49-F238E27FC236}">
                <a16:creationId xmlns:a16="http://schemas.microsoft.com/office/drawing/2014/main" id="{6DDD9F78-0490-1693-85CD-4AC2BAC8C9B5}"/>
              </a:ext>
            </a:extLst>
          </p:cNvPr>
          <p:cNvSpPr>
            <a:spLocks noGrp="1"/>
          </p:cNvSpPr>
          <p:nvPr>
            <p:ph type="sldNum" sz="quarter" idx="12"/>
          </p:nvPr>
        </p:nvSpPr>
        <p:spPr/>
        <p:txBody>
          <a:bodyPr/>
          <a:lstStyle/>
          <a:p>
            <a:fld id="{B004FB6C-A0DA-3B4F-830F-A5AB453DCDF5}" type="slidenum">
              <a:rPr lang="en-IT" smtClean="0"/>
              <a:t>‹#›</a:t>
            </a:fld>
            <a:endParaRPr lang="en-IT"/>
          </a:p>
        </p:txBody>
      </p:sp>
    </p:spTree>
    <p:extLst>
      <p:ext uri="{BB962C8B-B14F-4D97-AF65-F5344CB8AC3E}">
        <p14:creationId xmlns:p14="http://schemas.microsoft.com/office/powerpoint/2010/main" val="41828405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3057638-56E1-40A0-4CC1-9AD5984626FD}"/>
              </a:ext>
            </a:extLst>
          </p:cNvPr>
          <p:cNvSpPr>
            <a:spLocks noGrp="1"/>
          </p:cNvSpPr>
          <p:nvPr>
            <p:ph type="dt" sz="half" idx="10"/>
          </p:nvPr>
        </p:nvSpPr>
        <p:spPr/>
        <p:txBody>
          <a:bodyPr/>
          <a:lstStyle/>
          <a:p>
            <a:fld id="{5EC9C0CA-9329-C04E-9DA7-FAA24A89FBC1}" type="datetimeFigureOut">
              <a:rPr lang="en-IT" smtClean="0"/>
              <a:t>11/09/23</a:t>
            </a:fld>
            <a:endParaRPr lang="en-IT"/>
          </a:p>
        </p:txBody>
      </p:sp>
      <p:sp>
        <p:nvSpPr>
          <p:cNvPr id="3" name="Footer Placeholder 2">
            <a:extLst>
              <a:ext uri="{FF2B5EF4-FFF2-40B4-BE49-F238E27FC236}">
                <a16:creationId xmlns:a16="http://schemas.microsoft.com/office/drawing/2014/main" id="{F184FCAB-9506-741F-24CF-7EA7E5AA3FCD}"/>
              </a:ext>
            </a:extLst>
          </p:cNvPr>
          <p:cNvSpPr>
            <a:spLocks noGrp="1"/>
          </p:cNvSpPr>
          <p:nvPr>
            <p:ph type="ftr" sz="quarter" idx="11"/>
          </p:nvPr>
        </p:nvSpPr>
        <p:spPr/>
        <p:txBody>
          <a:bodyPr/>
          <a:lstStyle/>
          <a:p>
            <a:endParaRPr lang="en-IT"/>
          </a:p>
        </p:txBody>
      </p:sp>
      <p:sp>
        <p:nvSpPr>
          <p:cNvPr id="4" name="Slide Number Placeholder 3">
            <a:extLst>
              <a:ext uri="{FF2B5EF4-FFF2-40B4-BE49-F238E27FC236}">
                <a16:creationId xmlns:a16="http://schemas.microsoft.com/office/drawing/2014/main" id="{FCC955AB-123B-E32E-220C-382D68A8EE37}"/>
              </a:ext>
            </a:extLst>
          </p:cNvPr>
          <p:cNvSpPr>
            <a:spLocks noGrp="1"/>
          </p:cNvSpPr>
          <p:nvPr>
            <p:ph type="sldNum" sz="quarter" idx="12"/>
          </p:nvPr>
        </p:nvSpPr>
        <p:spPr/>
        <p:txBody>
          <a:bodyPr/>
          <a:lstStyle/>
          <a:p>
            <a:fld id="{B004FB6C-A0DA-3B4F-830F-A5AB453DCDF5}" type="slidenum">
              <a:rPr lang="en-IT" smtClean="0"/>
              <a:t>‹#›</a:t>
            </a:fld>
            <a:endParaRPr lang="en-IT"/>
          </a:p>
        </p:txBody>
      </p:sp>
    </p:spTree>
    <p:extLst>
      <p:ext uri="{BB962C8B-B14F-4D97-AF65-F5344CB8AC3E}">
        <p14:creationId xmlns:p14="http://schemas.microsoft.com/office/powerpoint/2010/main" val="40754520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182E37-982E-21E7-83E2-7B41CC998D4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IT"/>
          </a:p>
        </p:txBody>
      </p:sp>
      <p:sp>
        <p:nvSpPr>
          <p:cNvPr id="3" name="Content Placeholder 2">
            <a:extLst>
              <a:ext uri="{FF2B5EF4-FFF2-40B4-BE49-F238E27FC236}">
                <a16:creationId xmlns:a16="http://schemas.microsoft.com/office/drawing/2014/main" id="{5D02C95C-45C0-CBC4-AF30-8BA09B00ECE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T"/>
          </a:p>
        </p:txBody>
      </p:sp>
      <p:sp>
        <p:nvSpPr>
          <p:cNvPr id="4" name="Text Placeholder 3">
            <a:extLst>
              <a:ext uri="{FF2B5EF4-FFF2-40B4-BE49-F238E27FC236}">
                <a16:creationId xmlns:a16="http://schemas.microsoft.com/office/drawing/2014/main" id="{8920074B-4978-BA10-D66D-85B16623C9D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59CF5B0-EF84-BD33-9AEC-369C22088EFB}"/>
              </a:ext>
            </a:extLst>
          </p:cNvPr>
          <p:cNvSpPr>
            <a:spLocks noGrp="1"/>
          </p:cNvSpPr>
          <p:nvPr>
            <p:ph type="dt" sz="half" idx="10"/>
          </p:nvPr>
        </p:nvSpPr>
        <p:spPr/>
        <p:txBody>
          <a:bodyPr/>
          <a:lstStyle/>
          <a:p>
            <a:fld id="{5EC9C0CA-9329-C04E-9DA7-FAA24A89FBC1}" type="datetimeFigureOut">
              <a:rPr lang="en-IT" smtClean="0"/>
              <a:t>11/09/23</a:t>
            </a:fld>
            <a:endParaRPr lang="en-IT"/>
          </a:p>
        </p:txBody>
      </p:sp>
      <p:sp>
        <p:nvSpPr>
          <p:cNvPr id="6" name="Footer Placeholder 5">
            <a:extLst>
              <a:ext uri="{FF2B5EF4-FFF2-40B4-BE49-F238E27FC236}">
                <a16:creationId xmlns:a16="http://schemas.microsoft.com/office/drawing/2014/main" id="{88CECA39-A207-13D5-CF72-8E8DA16B2952}"/>
              </a:ext>
            </a:extLst>
          </p:cNvPr>
          <p:cNvSpPr>
            <a:spLocks noGrp="1"/>
          </p:cNvSpPr>
          <p:nvPr>
            <p:ph type="ftr" sz="quarter" idx="11"/>
          </p:nvPr>
        </p:nvSpPr>
        <p:spPr/>
        <p:txBody>
          <a:bodyPr/>
          <a:lstStyle/>
          <a:p>
            <a:endParaRPr lang="en-IT"/>
          </a:p>
        </p:txBody>
      </p:sp>
      <p:sp>
        <p:nvSpPr>
          <p:cNvPr id="7" name="Slide Number Placeholder 6">
            <a:extLst>
              <a:ext uri="{FF2B5EF4-FFF2-40B4-BE49-F238E27FC236}">
                <a16:creationId xmlns:a16="http://schemas.microsoft.com/office/drawing/2014/main" id="{54715CF4-5C34-98E5-B125-592B5205C2A1}"/>
              </a:ext>
            </a:extLst>
          </p:cNvPr>
          <p:cNvSpPr>
            <a:spLocks noGrp="1"/>
          </p:cNvSpPr>
          <p:nvPr>
            <p:ph type="sldNum" sz="quarter" idx="12"/>
          </p:nvPr>
        </p:nvSpPr>
        <p:spPr/>
        <p:txBody>
          <a:bodyPr/>
          <a:lstStyle/>
          <a:p>
            <a:fld id="{B004FB6C-A0DA-3B4F-830F-A5AB453DCDF5}" type="slidenum">
              <a:rPr lang="en-IT" smtClean="0"/>
              <a:t>‹#›</a:t>
            </a:fld>
            <a:endParaRPr lang="en-IT"/>
          </a:p>
        </p:txBody>
      </p:sp>
    </p:spTree>
    <p:extLst>
      <p:ext uri="{BB962C8B-B14F-4D97-AF65-F5344CB8AC3E}">
        <p14:creationId xmlns:p14="http://schemas.microsoft.com/office/powerpoint/2010/main" val="11465353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FB414-D72E-4119-9F0F-2623972CC6D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IT"/>
          </a:p>
        </p:txBody>
      </p:sp>
      <p:sp>
        <p:nvSpPr>
          <p:cNvPr id="3" name="Picture Placeholder 2">
            <a:extLst>
              <a:ext uri="{FF2B5EF4-FFF2-40B4-BE49-F238E27FC236}">
                <a16:creationId xmlns:a16="http://schemas.microsoft.com/office/drawing/2014/main" id="{C5595A20-F0B7-E2D5-F360-5166ABB5195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T"/>
          </a:p>
        </p:txBody>
      </p:sp>
      <p:sp>
        <p:nvSpPr>
          <p:cNvPr id="4" name="Text Placeholder 3">
            <a:extLst>
              <a:ext uri="{FF2B5EF4-FFF2-40B4-BE49-F238E27FC236}">
                <a16:creationId xmlns:a16="http://schemas.microsoft.com/office/drawing/2014/main" id="{D17BD6A5-5754-1D42-EF86-FEF1C3DC1E2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0F147C7-D98C-7DDE-CFDA-5F08224AA3D5}"/>
              </a:ext>
            </a:extLst>
          </p:cNvPr>
          <p:cNvSpPr>
            <a:spLocks noGrp="1"/>
          </p:cNvSpPr>
          <p:nvPr>
            <p:ph type="dt" sz="half" idx="10"/>
          </p:nvPr>
        </p:nvSpPr>
        <p:spPr/>
        <p:txBody>
          <a:bodyPr/>
          <a:lstStyle/>
          <a:p>
            <a:fld id="{5EC9C0CA-9329-C04E-9DA7-FAA24A89FBC1}" type="datetimeFigureOut">
              <a:rPr lang="en-IT" smtClean="0"/>
              <a:t>11/09/23</a:t>
            </a:fld>
            <a:endParaRPr lang="en-IT"/>
          </a:p>
        </p:txBody>
      </p:sp>
      <p:sp>
        <p:nvSpPr>
          <p:cNvPr id="6" name="Footer Placeholder 5">
            <a:extLst>
              <a:ext uri="{FF2B5EF4-FFF2-40B4-BE49-F238E27FC236}">
                <a16:creationId xmlns:a16="http://schemas.microsoft.com/office/drawing/2014/main" id="{B78D34DE-0EA9-D5CC-6E71-931D05882EB3}"/>
              </a:ext>
            </a:extLst>
          </p:cNvPr>
          <p:cNvSpPr>
            <a:spLocks noGrp="1"/>
          </p:cNvSpPr>
          <p:nvPr>
            <p:ph type="ftr" sz="quarter" idx="11"/>
          </p:nvPr>
        </p:nvSpPr>
        <p:spPr/>
        <p:txBody>
          <a:bodyPr/>
          <a:lstStyle/>
          <a:p>
            <a:endParaRPr lang="en-IT"/>
          </a:p>
        </p:txBody>
      </p:sp>
      <p:sp>
        <p:nvSpPr>
          <p:cNvPr id="7" name="Slide Number Placeholder 6">
            <a:extLst>
              <a:ext uri="{FF2B5EF4-FFF2-40B4-BE49-F238E27FC236}">
                <a16:creationId xmlns:a16="http://schemas.microsoft.com/office/drawing/2014/main" id="{04A15336-4548-C81D-BB3F-C382AF1CBD92}"/>
              </a:ext>
            </a:extLst>
          </p:cNvPr>
          <p:cNvSpPr>
            <a:spLocks noGrp="1"/>
          </p:cNvSpPr>
          <p:nvPr>
            <p:ph type="sldNum" sz="quarter" idx="12"/>
          </p:nvPr>
        </p:nvSpPr>
        <p:spPr/>
        <p:txBody>
          <a:bodyPr/>
          <a:lstStyle/>
          <a:p>
            <a:fld id="{B004FB6C-A0DA-3B4F-830F-A5AB453DCDF5}" type="slidenum">
              <a:rPr lang="en-IT" smtClean="0"/>
              <a:t>‹#›</a:t>
            </a:fld>
            <a:endParaRPr lang="en-IT"/>
          </a:p>
        </p:txBody>
      </p:sp>
    </p:spTree>
    <p:extLst>
      <p:ext uri="{BB962C8B-B14F-4D97-AF65-F5344CB8AC3E}">
        <p14:creationId xmlns:p14="http://schemas.microsoft.com/office/powerpoint/2010/main" val="4874348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95331-01B9-8968-5CE4-AFF47155E899}"/>
              </a:ext>
            </a:extLst>
          </p:cNvPr>
          <p:cNvSpPr>
            <a:spLocks noGrp="1"/>
          </p:cNvSpPr>
          <p:nvPr>
            <p:ph type="title"/>
          </p:nvPr>
        </p:nvSpPr>
        <p:spPr/>
        <p:txBody>
          <a:bodyPr/>
          <a:lstStyle/>
          <a:p>
            <a:r>
              <a:rPr lang="en-GB"/>
              <a:t>Click to edit Master title style</a:t>
            </a:r>
            <a:endParaRPr lang="en-IT"/>
          </a:p>
        </p:txBody>
      </p:sp>
      <p:sp>
        <p:nvSpPr>
          <p:cNvPr id="3" name="Vertical Text Placeholder 2">
            <a:extLst>
              <a:ext uri="{FF2B5EF4-FFF2-40B4-BE49-F238E27FC236}">
                <a16:creationId xmlns:a16="http://schemas.microsoft.com/office/drawing/2014/main" id="{DFE620BA-3536-7043-EA05-2AA55F1AAB0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T"/>
          </a:p>
        </p:txBody>
      </p:sp>
      <p:sp>
        <p:nvSpPr>
          <p:cNvPr id="4" name="Date Placeholder 3">
            <a:extLst>
              <a:ext uri="{FF2B5EF4-FFF2-40B4-BE49-F238E27FC236}">
                <a16:creationId xmlns:a16="http://schemas.microsoft.com/office/drawing/2014/main" id="{F32029FC-D52C-4A83-FB5D-CA3905D72267}"/>
              </a:ext>
            </a:extLst>
          </p:cNvPr>
          <p:cNvSpPr>
            <a:spLocks noGrp="1"/>
          </p:cNvSpPr>
          <p:nvPr>
            <p:ph type="dt" sz="half" idx="10"/>
          </p:nvPr>
        </p:nvSpPr>
        <p:spPr/>
        <p:txBody>
          <a:bodyPr/>
          <a:lstStyle/>
          <a:p>
            <a:fld id="{5EC9C0CA-9329-C04E-9DA7-FAA24A89FBC1}" type="datetimeFigureOut">
              <a:rPr lang="en-IT" smtClean="0"/>
              <a:t>11/09/23</a:t>
            </a:fld>
            <a:endParaRPr lang="en-IT"/>
          </a:p>
        </p:txBody>
      </p:sp>
      <p:sp>
        <p:nvSpPr>
          <p:cNvPr id="5" name="Footer Placeholder 4">
            <a:extLst>
              <a:ext uri="{FF2B5EF4-FFF2-40B4-BE49-F238E27FC236}">
                <a16:creationId xmlns:a16="http://schemas.microsoft.com/office/drawing/2014/main" id="{1BE9A1DF-021B-7D9B-39F7-1F40E1B43122}"/>
              </a:ext>
            </a:extLst>
          </p:cNvPr>
          <p:cNvSpPr>
            <a:spLocks noGrp="1"/>
          </p:cNvSpPr>
          <p:nvPr>
            <p:ph type="ftr" sz="quarter" idx="11"/>
          </p:nvPr>
        </p:nvSpPr>
        <p:spPr/>
        <p:txBody>
          <a:bodyPr/>
          <a:lstStyle/>
          <a:p>
            <a:endParaRPr lang="en-IT"/>
          </a:p>
        </p:txBody>
      </p:sp>
      <p:sp>
        <p:nvSpPr>
          <p:cNvPr id="6" name="Slide Number Placeholder 5">
            <a:extLst>
              <a:ext uri="{FF2B5EF4-FFF2-40B4-BE49-F238E27FC236}">
                <a16:creationId xmlns:a16="http://schemas.microsoft.com/office/drawing/2014/main" id="{07F54A8F-3129-0778-97CF-E153C07B6C88}"/>
              </a:ext>
            </a:extLst>
          </p:cNvPr>
          <p:cNvSpPr>
            <a:spLocks noGrp="1"/>
          </p:cNvSpPr>
          <p:nvPr>
            <p:ph type="sldNum" sz="quarter" idx="12"/>
          </p:nvPr>
        </p:nvSpPr>
        <p:spPr/>
        <p:txBody>
          <a:bodyPr/>
          <a:lstStyle/>
          <a:p>
            <a:fld id="{B004FB6C-A0DA-3B4F-830F-A5AB453DCDF5}" type="slidenum">
              <a:rPr lang="en-IT" smtClean="0"/>
              <a:t>‹#›</a:t>
            </a:fld>
            <a:endParaRPr lang="en-IT"/>
          </a:p>
        </p:txBody>
      </p:sp>
    </p:spTree>
    <p:extLst>
      <p:ext uri="{BB962C8B-B14F-4D97-AF65-F5344CB8AC3E}">
        <p14:creationId xmlns:p14="http://schemas.microsoft.com/office/powerpoint/2010/main" val="11521845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CE94CB0-B5E2-6006-40A3-9B38EA004898}"/>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IT"/>
          </a:p>
        </p:txBody>
      </p:sp>
      <p:sp>
        <p:nvSpPr>
          <p:cNvPr id="3" name="Vertical Text Placeholder 2">
            <a:extLst>
              <a:ext uri="{FF2B5EF4-FFF2-40B4-BE49-F238E27FC236}">
                <a16:creationId xmlns:a16="http://schemas.microsoft.com/office/drawing/2014/main" id="{CBA03649-3854-ADD1-195D-B15BFA7B48E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T"/>
          </a:p>
        </p:txBody>
      </p:sp>
      <p:sp>
        <p:nvSpPr>
          <p:cNvPr id="4" name="Date Placeholder 3">
            <a:extLst>
              <a:ext uri="{FF2B5EF4-FFF2-40B4-BE49-F238E27FC236}">
                <a16:creationId xmlns:a16="http://schemas.microsoft.com/office/drawing/2014/main" id="{FB558BAB-C471-8C5B-FE7F-E0A0647B6036}"/>
              </a:ext>
            </a:extLst>
          </p:cNvPr>
          <p:cNvSpPr>
            <a:spLocks noGrp="1"/>
          </p:cNvSpPr>
          <p:nvPr>
            <p:ph type="dt" sz="half" idx="10"/>
          </p:nvPr>
        </p:nvSpPr>
        <p:spPr/>
        <p:txBody>
          <a:bodyPr/>
          <a:lstStyle/>
          <a:p>
            <a:fld id="{5EC9C0CA-9329-C04E-9DA7-FAA24A89FBC1}" type="datetimeFigureOut">
              <a:rPr lang="en-IT" smtClean="0"/>
              <a:t>11/09/23</a:t>
            </a:fld>
            <a:endParaRPr lang="en-IT"/>
          </a:p>
        </p:txBody>
      </p:sp>
      <p:sp>
        <p:nvSpPr>
          <p:cNvPr id="5" name="Footer Placeholder 4">
            <a:extLst>
              <a:ext uri="{FF2B5EF4-FFF2-40B4-BE49-F238E27FC236}">
                <a16:creationId xmlns:a16="http://schemas.microsoft.com/office/drawing/2014/main" id="{6DC29AA3-AD54-A730-BB41-BFEC347CD56E}"/>
              </a:ext>
            </a:extLst>
          </p:cNvPr>
          <p:cNvSpPr>
            <a:spLocks noGrp="1"/>
          </p:cNvSpPr>
          <p:nvPr>
            <p:ph type="ftr" sz="quarter" idx="11"/>
          </p:nvPr>
        </p:nvSpPr>
        <p:spPr/>
        <p:txBody>
          <a:bodyPr/>
          <a:lstStyle/>
          <a:p>
            <a:endParaRPr lang="en-IT"/>
          </a:p>
        </p:txBody>
      </p:sp>
      <p:sp>
        <p:nvSpPr>
          <p:cNvPr id="6" name="Slide Number Placeholder 5">
            <a:extLst>
              <a:ext uri="{FF2B5EF4-FFF2-40B4-BE49-F238E27FC236}">
                <a16:creationId xmlns:a16="http://schemas.microsoft.com/office/drawing/2014/main" id="{691B44BC-87E0-A22E-849D-6DA4996522E7}"/>
              </a:ext>
            </a:extLst>
          </p:cNvPr>
          <p:cNvSpPr>
            <a:spLocks noGrp="1"/>
          </p:cNvSpPr>
          <p:nvPr>
            <p:ph type="sldNum" sz="quarter" idx="12"/>
          </p:nvPr>
        </p:nvSpPr>
        <p:spPr/>
        <p:txBody>
          <a:bodyPr/>
          <a:lstStyle/>
          <a:p>
            <a:fld id="{B004FB6C-A0DA-3B4F-830F-A5AB453DCDF5}" type="slidenum">
              <a:rPr lang="en-IT" smtClean="0"/>
              <a:t>‹#›</a:t>
            </a:fld>
            <a:endParaRPr lang="en-IT"/>
          </a:p>
        </p:txBody>
      </p:sp>
    </p:spTree>
    <p:extLst>
      <p:ext uri="{BB962C8B-B14F-4D97-AF65-F5344CB8AC3E}">
        <p14:creationId xmlns:p14="http://schemas.microsoft.com/office/powerpoint/2010/main" val="35018240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20000"/>
            <a:lumOff val="80000"/>
            <a:alpha val="75474"/>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5A4D945-C7ED-6BE6-9C1E-C87F00DFECE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IT"/>
          </a:p>
        </p:txBody>
      </p:sp>
      <p:sp>
        <p:nvSpPr>
          <p:cNvPr id="3" name="Text Placeholder 2">
            <a:extLst>
              <a:ext uri="{FF2B5EF4-FFF2-40B4-BE49-F238E27FC236}">
                <a16:creationId xmlns:a16="http://schemas.microsoft.com/office/drawing/2014/main" id="{539BFDF8-985C-F60A-931F-970AEE93960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T"/>
          </a:p>
        </p:txBody>
      </p:sp>
      <p:sp>
        <p:nvSpPr>
          <p:cNvPr id="4" name="Date Placeholder 3">
            <a:extLst>
              <a:ext uri="{FF2B5EF4-FFF2-40B4-BE49-F238E27FC236}">
                <a16:creationId xmlns:a16="http://schemas.microsoft.com/office/drawing/2014/main" id="{429EF06C-314E-3C70-45D1-E7102911560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EC9C0CA-9329-C04E-9DA7-FAA24A89FBC1}" type="datetimeFigureOut">
              <a:rPr lang="en-IT" smtClean="0"/>
              <a:t>11/09/23</a:t>
            </a:fld>
            <a:endParaRPr lang="en-IT"/>
          </a:p>
        </p:txBody>
      </p:sp>
      <p:sp>
        <p:nvSpPr>
          <p:cNvPr id="5" name="Footer Placeholder 4">
            <a:extLst>
              <a:ext uri="{FF2B5EF4-FFF2-40B4-BE49-F238E27FC236}">
                <a16:creationId xmlns:a16="http://schemas.microsoft.com/office/drawing/2014/main" id="{AF31332E-B24F-D38F-9D17-C2E1543EC49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T"/>
          </a:p>
        </p:txBody>
      </p:sp>
      <p:sp>
        <p:nvSpPr>
          <p:cNvPr id="6" name="Slide Number Placeholder 5">
            <a:extLst>
              <a:ext uri="{FF2B5EF4-FFF2-40B4-BE49-F238E27FC236}">
                <a16:creationId xmlns:a16="http://schemas.microsoft.com/office/drawing/2014/main" id="{4528378F-2646-5356-4DB1-AA0B9DA47E3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004FB6C-A0DA-3B4F-830F-A5AB453DCDF5}" type="slidenum">
              <a:rPr lang="en-IT" smtClean="0"/>
              <a:t>‹#›</a:t>
            </a:fld>
            <a:endParaRPr lang="en-IT"/>
          </a:p>
        </p:txBody>
      </p:sp>
    </p:spTree>
    <p:extLst>
      <p:ext uri="{BB962C8B-B14F-4D97-AF65-F5344CB8AC3E}">
        <p14:creationId xmlns:p14="http://schemas.microsoft.com/office/powerpoint/2010/main" val="149837482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file:////Users/Naty/Library/Group%20Containers/UBF8T346G9.ms/WebArchiveCopyPasteTempFiles/com.microsoft.Word/recommendations-logo.png" TargetMode="External"/><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s://doi.org/10.3389/fpubh.2020.00231" TargetMode="External"/><Relationship Id="rId7" Type="http://schemas.openxmlformats.org/officeDocument/2006/relationships/hyperlink" Target="https://www.nuffieldtrust.org.uk/resource/digital-health-care-across-the-uk-where-are-we-now" TargetMode="External"/><Relationship Id="rId2" Type="http://schemas.openxmlformats.org/officeDocument/2006/relationships/hyperlink" Target="https://www.gov.uk/government/news/government-announces-300-million-for-landmark-ageing-society-grand-challenge" TargetMode="External"/><Relationship Id="rId1" Type="http://schemas.openxmlformats.org/officeDocument/2006/relationships/slideLayout" Target="../slideLayouts/slideLayout7.xml"/><Relationship Id="rId6" Type="http://schemas.openxmlformats.org/officeDocument/2006/relationships/hyperlink" Target="https://evidence.nihr.ac.uk/collection/what-is-digital-health-technology/" TargetMode="External"/><Relationship Id="rId5" Type="http://schemas.openxmlformats.org/officeDocument/2006/relationships/hyperlink" Target="https://population.un.org/wpp/?_gl=1*m3ah1d*_ga*MTQ4NjU0MTE2NS4xNjkyMTIxMzg3*_ga_TK9BQL5X7Z*MTY5MjEyMTM4Ni4xLjEuMTY5MjEyMjA0OC4wLjAuMA" TargetMode="External"/><Relationship Id="rId4" Type="http://schemas.openxmlformats.org/officeDocument/2006/relationships/hyperlink" Target="https://www.un.org/en/global-issues/ageing"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evidence.nihr.ac.uk/collection/what-is-digital-health-technology/" TargetMode="External"/><Relationship Id="rId2" Type="http://schemas.openxmlformats.org/officeDocument/2006/relationships/hyperlink" Target="https://population.un.org/wpp/?_gl=1*m3ah1d*_ga*MTQ4NjU0MTE2NS4xNjkyMTIxMzg3*_ga_TK9BQL5X7Z*MTY5MjEyMTM4Ni4xLjEuMTY5MjEyMjA0OC4wLjAuMA" TargetMode="External"/><Relationship Id="rId1" Type="http://schemas.openxmlformats.org/officeDocument/2006/relationships/slideLayout" Target="../slideLayouts/slideLayout7.xml"/><Relationship Id="rId4" Type="http://schemas.openxmlformats.org/officeDocument/2006/relationships/hyperlink" Target="https://www.nuffieldtrust.org.uk/resource/digital-health-care-across-the-uk-where-are-we-now"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A6645D-E1EA-39BC-1E2E-6058766C2D21}"/>
              </a:ext>
            </a:extLst>
          </p:cNvPr>
          <p:cNvSpPr>
            <a:spLocks noGrp="1"/>
          </p:cNvSpPr>
          <p:nvPr>
            <p:ph type="ctrTitle"/>
          </p:nvPr>
        </p:nvSpPr>
        <p:spPr>
          <a:xfrm>
            <a:off x="5488612" y="2758236"/>
            <a:ext cx="6405077" cy="1297115"/>
          </a:xfrm>
        </p:spPr>
        <p:txBody>
          <a:bodyPr anchor="t">
            <a:normAutofit fontScale="90000"/>
          </a:bodyPr>
          <a:lstStyle/>
          <a:p>
            <a:r>
              <a:rPr lang="en-IT" sz="2700" b="1" dirty="0">
                <a:effectLst/>
                <a:latin typeface="Arial" panose="020B0604020202020204" pitchFamily="34" charset="0"/>
                <a:ea typeface="Calibri" panose="020F0502020204030204" pitchFamily="34" charset="0"/>
              </a:rPr>
              <a:t>Investigating the Role of Technology in Assisting Health Older Adults.</a:t>
            </a:r>
            <a:br>
              <a:rPr lang="en-IT" sz="1800" dirty="0">
                <a:effectLst/>
                <a:latin typeface="Times New Roman" panose="02020603050405020304" pitchFamily="18" charset="0"/>
                <a:ea typeface="Times New Roman" panose="02020603050405020304" pitchFamily="18" charset="0"/>
              </a:rPr>
            </a:br>
            <a:endParaRPr lang="en-IT" sz="4000" dirty="0">
              <a:solidFill>
                <a:schemeClr val="tx2"/>
              </a:solidFill>
            </a:endParaRPr>
          </a:p>
        </p:txBody>
      </p:sp>
      <p:sp>
        <p:nvSpPr>
          <p:cNvPr id="3" name="Subtitle 2">
            <a:extLst>
              <a:ext uri="{FF2B5EF4-FFF2-40B4-BE49-F238E27FC236}">
                <a16:creationId xmlns:a16="http://schemas.microsoft.com/office/drawing/2014/main" id="{A26355EE-3A12-6A09-00C6-296DFB835DD2}"/>
              </a:ext>
            </a:extLst>
          </p:cNvPr>
          <p:cNvSpPr>
            <a:spLocks noGrp="1"/>
          </p:cNvSpPr>
          <p:nvPr>
            <p:ph type="subTitle" idx="1"/>
          </p:nvPr>
        </p:nvSpPr>
        <p:spPr>
          <a:xfrm>
            <a:off x="6312339" y="3594970"/>
            <a:ext cx="5426457" cy="3068878"/>
          </a:xfrm>
        </p:spPr>
        <p:txBody>
          <a:bodyPr anchor="b">
            <a:normAutofit fontScale="40000" lnSpcReduction="20000"/>
          </a:bodyPr>
          <a:lstStyle/>
          <a:p>
            <a:pPr algn="ctr">
              <a:lnSpc>
                <a:spcPct val="150000"/>
              </a:lnSpc>
            </a:pPr>
            <a:r>
              <a:rPr lang="en-IT" sz="1800" dirty="0">
                <a:effectLst/>
                <a:latin typeface="Arial" panose="020B0604020202020204" pitchFamily="34" charset="0"/>
                <a:ea typeface="Times New Roman" panose="02020603050405020304" pitchFamily="18" charset="0"/>
              </a:rPr>
              <a:t> </a:t>
            </a:r>
            <a:endParaRPr lang="en-IT" sz="1800" dirty="0">
              <a:effectLst/>
              <a:latin typeface="Times New Roman" panose="02020603050405020304" pitchFamily="18" charset="0"/>
              <a:ea typeface="Times New Roman" panose="02020603050405020304" pitchFamily="18" charset="0"/>
            </a:endParaRPr>
          </a:p>
          <a:p>
            <a:pPr>
              <a:lnSpc>
                <a:spcPct val="150000"/>
              </a:lnSpc>
            </a:pPr>
            <a:r>
              <a:rPr lang="en-IT" sz="1800" dirty="0">
                <a:effectLst/>
                <a:latin typeface="Arial" panose="020B0604020202020204" pitchFamily="34" charset="0"/>
                <a:ea typeface="Times New Roman" panose="02020603050405020304" pitchFamily="18" charset="0"/>
              </a:rPr>
              <a:t> </a:t>
            </a:r>
            <a:endParaRPr lang="en-IT" sz="1800" dirty="0">
              <a:effectLst/>
              <a:latin typeface="Times New Roman" panose="02020603050405020304" pitchFamily="18" charset="0"/>
              <a:ea typeface="Times New Roman" panose="02020603050405020304" pitchFamily="18" charset="0"/>
            </a:endParaRPr>
          </a:p>
          <a:p>
            <a:pPr>
              <a:lnSpc>
                <a:spcPct val="150000"/>
              </a:lnSpc>
            </a:pPr>
            <a:r>
              <a:rPr lang="en-IT" sz="1800" dirty="0">
                <a:effectLst/>
                <a:latin typeface="Arial" panose="020B0604020202020204" pitchFamily="34" charset="0"/>
                <a:ea typeface="Times New Roman" panose="02020603050405020304" pitchFamily="18" charset="0"/>
              </a:rPr>
              <a:t> </a:t>
            </a:r>
            <a:endParaRPr lang="en-IT" sz="1800" dirty="0">
              <a:effectLst/>
              <a:latin typeface="Times New Roman" panose="02020603050405020304" pitchFamily="18" charset="0"/>
              <a:ea typeface="Times New Roman" panose="02020603050405020304" pitchFamily="18" charset="0"/>
            </a:endParaRPr>
          </a:p>
          <a:p>
            <a:pPr>
              <a:lnSpc>
                <a:spcPct val="150000"/>
              </a:lnSpc>
            </a:pPr>
            <a:endParaRPr lang="en-IT" sz="1800" b="1" dirty="0">
              <a:effectLst/>
              <a:latin typeface="Arial" panose="020B0604020202020204" pitchFamily="34" charset="0"/>
              <a:ea typeface="Times New Roman" panose="02020603050405020304" pitchFamily="18" charset="0"/>
            </a:endParaRPr>
          </a:p>
          <a:p>
            <a:pPr>
              <a:lnSpc>
                <a:spcPct val="150000"/>
              </a:lnSpc>
            </a:pPr>
            <a:r>
              <a:rPr lang="en-IT" sz="1800" dirty="0">
                <a:effectLst/>
                <a:latin typeface="Arial" panose="020B0604020202020204" pitchFamily="34" charset="0"/>
                <a:ea typeface="Times New Roman" panose="02020603050405020304" pitchFamily="18" charset="0"/>
              </a:rPr>
              <a:t> </a:t>
            </a:r>
            <a:endParaRPr lang="en-IT" sz="1800" dirty="0">
              <a:effectLst/>
              <a:latin typeface="Times New Roman" panose="02020603050405020304" pitchFamily="18" charset="0"/>
              <a:ea typeface="Times New Roman" panose="02020603050405020304" pitchFamily="18" charset="0"/>
            </a:endParaRPr>
          </a:p>
          <a:p>
            <a:pPr>
              <a:lnSpc>
                <a:spcPct val="150000"/>
              </a:lnSpc>
            </a:pPr>
            <a:r>
              <a:rPr lang="en-IT" sz="3800" b="1" dirty="0">
                <a:effectLst/>
                <a:latin typeface="Arial" panose="020B0604020202020204" pitchFamily="34" charset="0"/>
                <a:ea typeface="Times New Roman" panose="02020603050405020304" pitchFamily="18" charset="0"/>
              </a:rPr>
              <a:t>Student Name</a:t>
            </a:r>
            <a:r>
              <a:rPr lang="en-IT" sz="1800" dirty="0">
                <a:effectLst/>
                <a:latin typeface="Arial" panose="020B0604020202020204" pitchFamily="34" charset="0"/>
                <a:ea typeface="Times New Roman" panose="02020603050405020304" pitchFamily="18" charset="0"/>
              </a:rPr>
              <a:t>: </a:t>
            </a:r>
            <a:r>
              <a:rPr lang="en-IT" sz="3500" dirty="0">
                <a:effectLst/>
                <a:latin typeface="Arial" panose="020B0604020202020204" pitchFamily="34" charset="0"/>
                <a:ea typeface="Times New Roman" panose="02020603050405020304" pitchFamily="18" charset="0"/>
              </a:rPr>
              <a:t>Nataliya Virych</a:t>
            </a:r>
          </a:p>
          <a:p>
            <a:pPr>
              <a:lnSpc>
                <a:spcPct val="150000"/>
              </a:lnSpc>
            </a:pPr>
            <a:r>
              <a:rPr lang="en-IT" sz="3800" b="1" dirty="0">
                <a:effectLst/>
                <a:latin typeface="Arial" panose="020B0604020202020204" pitchFamily="34" charset="0"/>
                <a:ea typeface="Times New Roman" panose="02020603050405020304" pitchFamily="18" charset="0"/>
                <a:cs typeface="Arial" panose="020B0604020202020204" pitchFamily="34" charset="0"/>
              </a:rPr>
              <a:t>Student ID: </a:t>
            </a:r>
            <a:r>
              <a:rPr lang="en-IT" sz="3500" dirty="0">
                <a:effectLst/>
                <a:latin typeface="Arial" panose="020B0604020202020204" pitchFamily="34" charset="0"/>
                <a:ea typeface="Times New Roman" panose="02020603050405020304" pitchFamily="18" charset="0"/>
                <a:cs typeface="Arial" panose="020B0604020202020204" pitchFamily="34" charset="0"/>
              </a:rPr>
              <a:t>1909127</a:t>
            </a:r>
          </a:p>
          <a:p>
            <a:pPr>
              <a:lnSpc>
                <a:spcPct val="150000"/>
              </a:lnSpc>
            </a:pPr>
            <a:r>
              <a:rPr lang="en-IT" sz="1800" dirty="0">
                <a:effectLst/>
                <a:latin typeface="Arial" panose="020B0604020202020204" pitchFamily="34" charset="0"/>
                <a:ea typeface="Times New Roman" panose="02020603050405020304" pitchFamily="18" charset="0"/>
              </a:rPr>
              <a:t> </a:t>
            </a:r>
            <a:endParaRPr lang="en-IT" sz="1800" dirty="0">
              <a:effectLst/>
              <a:latin typeface="Times New Roman" panose="02020603050405020304" pitchFamily="18" charset="0"/>
              <a:ea typeface="Times New Roman" panose="02020603050405020304" pitchFamily="18" charset="0"/>
            </a:endParaRPr>
          </a:p>
          <a:p>
            <a:pPr>
              <a:lnSpc>
                <a:spcPct val="150000"/>
              </a:lnSpc>
            </a:pPr>
            <a:r>
              <a:rPr lang="en-IT" sz="3500" b="1" dirty="0">
                <a:effectLst/>
                <a:latin typeface="Arial" panose="020B0604020202020204" pitchFamily="34" charset="0"/>
                <a:ea typeface="Times New Roman" panose="02020603050405020304" pitchFamily="18" charset="0"/>
                <a:cs typeface="Arial" panose="020B0604020202020204" pitchFamily="34" charset="0"/>
              </a:rPr>
              <a:t>Date of submission</a:t>
            </a:r>
            <a:r>
              <a:rPr lang="en-IT" sz="3500" dirty="0">
                <a:effectLst/>
                <a:latin typeface="Arial" panose="020B0604020202020204" pitchFamily="34" charset="0"/>
                <a:ea typeface="Times New Roman" panose="02020603050405020304" pitchFamily="18" charset="0"/>
                <a:cs typeface="Arial" panose="020B0604020202020204" pitchFamily="34" charset="0"/>
              </a:rPr>
              <a:t>: 12/09/2023</a:t>
            </a:r>
          </a:p>
          <a:p>
            <a:pPr algn="l"/>
            <a:endParaRPr lang="en-IT" sz="2000" dirty="0">
              <a:solidFill>
                <a:schemeClr val="tx2"/>
              </a:solidFill>
            </a:endParaRPr>
          </a:p>
        </p:txBody>
      </p:sp>
      <p:pic>
        <p:nvPicPr>
          <p:cNvPr id="4" name="Picture 3" descr="Text&#10;&#10;Description automatically generated">
            <a:extLst>
              <a:ext uri="{FF2B5EF4-FFF2-40B4-BE49-F238E27FC236}">
                <a16:creationId xmlns:a16="http://schemas.microsoft.com/office/drawing/2014/main" id="{4CDEECE1-14CC-0D64-5A16-17290EC5C6D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503886" y="718019"/>
            <a:ext cx="3680474" cy="1840237"/>
          </a:xfrm>
          <a:custGeom>
            <a:avLst/>
            <a:gdLst/>
            <a:ahLst/>
            <a:cxnLst/>
            <a:rect l="l" t="t" r="r" b="b"/>
            <a:pathLst>
              <a:path w="4141760" h="4377846">
                <a:moveTo>
                  <a:pt x="0" y="0"/>
                </a:moveTo>
                <a:lnTo>
                  <a:pt x="4141760" y="0"/>
                </a:lnTo>
                <a:lnTo>
                  <a:pt x="4141760" y="4377846"/>
                </a:lnTo>
                <a:lnTo>
                  <a:pt x="0" y="4377846"/>
                </a:lnTo>
                <a:close/>
              </a:path>
            </a:pathLst>
          </a:custGeom>
          <a:noFill/>
        </p:spPr>
      </p:pic>
      <p:grpSp>
        <p:nvGrpSpPr>
          <p:cNvPr id="13" name="Group 12">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4" name="Freeform: Shape 13">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Freeform: Shape 14">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6" name="TextBox 5">
            <a:extLst>
              <a:ext uri="{FF2B5EF4-FFF2-40B4-BE49-F238E27FC236}">
                <a16:creationId xmlns:a16="http://schemas.microsoft.com/office/drawing/2014/main" id="{D689BFC7-B04A-7056-416D-1B3F3601A3B3}"/>
              </a:ext>
            </a:extLst>
          </p:cNvPr>
          <p:cNvSpPr txBox="1"/>
          <p:nvPr/>
        </p:nvSpPr>
        <p:spPr>
          <a:xfrm>
            <a:off x="5488612" y="895884"/>
            <a:ext cx="6106438" cy="1484509"/>
          </a:xfrm>
          <a:prstGeom prst="rect">
            <a:avLst/>
          </a:prstGeom>
          <a:noFill/>
        </p:spPr>
        <p:txBody>
          <a:bodyPr wrap="square">
            <a:spAutoFit/>
          </a:bodyPr>
          <a:lstStyle/>
          <a:p>
            <a:pPr algn="ctr">
              <a:lnSpc>
                <a:spcPct val="150000"/>
              </a:lnSpc>
            </a:pPr>
            <a:r>
              <a:rPr lang="en-IT" sz="1800" b="1" dirty="0">
                <a:effectLst/>
                <a:latin typeface="Arial" panose="020B0604020202020204" pitchFamily="34" charset="0"/>
                <a:ea typeface="Times New Roman" panose="02020603050405020304" pitchFamily="18" charset="0"/>
                <a:cs typeface="Arial" panose="020B0604020202020204" pitchFamily="34" charset="0"/>
              </a:rPr>
              <a:t>Course: BSc (Hons) Health and Social Care</a:t>
            </a:r>
            <a:endParaRPr lang="en-IT" sz="1800" dirty="0">
              <a:effectLst/>
              <a:latin typeface="Arial" panose="020B0604020202020204" pitchFamily="34" charset="0"/>
              <a:ea typeface="Times New Roman" panose="02020603050405020304" pitchFamily="18" charset="0"/>
              <a:cs typeface="Arial" panose="020B0604020202020204" pitchFamily="34" charset="0"/>
            </a:endParaRPr>
          </a:p>
          <a:p>
            <a:pPr algn="ctr">
              <a:lnSpc>
                <a:spcPct val="150000"/>
              </a:lnSpc>
            </a:pPr>
            <a:r>
              <a:rPr lang="en-IT" sz="1800" b="1" dirty="0">
                <a:effectLst/>
                <a:latin typeface="Arial" panose="020B0604020202020204" pitchFamily="34" charset="0"/>
                <a:ea typeface="Times New Roman" panose="02020603050405020304" pitchFamily="18" charset="0"/>
                <a:cs typeface="Arial" panose="020B0604020202020204" pitchFamily="34" charset="0"/>
              </a:rPr>
              <a:t>Module: Independent Project (BMHP6020_LON)</a:t>
            </a:r>
            <a:endParaRPr lang="en-IT" sz="1800" dirty="0">
              <a:effectLst/>
              <a:latin typeface="Arial" panose="020B0604020202020204" pitchFamily="34" charset="0"/>
              <a:ea typeface="Times New Roman" panose="02020603050405020304" pitchFamily="18" charset="0"/>
              <a:cs typeface="Arial" panose="020B0604020202020204" pitchFamily="34" charset="0"/>
            </a:endParaRPr>
          </a:p>
          <a:p>
            <a:pPr algn="ctr">
              <a:lnSpc>
                <a:spcPct val="150000"/>
              </a:lnSpc>
            </a:pPr>
            <a:r>
              <a:rPr lang="en-IT" sz="1200" dirty="0">
                <a:effectLst/>
                <a:latin typeface="Arial" panose="020B0604020202020204" pitchFamily="34" charset="0"/>
                <a:ea typeface="Times New Roman" panose="02020603050405020304" pitchFamily="18" charset="0"/>
              </a:rPr>
              <a:t> </a:t>
            </a:r>
            <a:endParaRPr lang="en-IT" sz="1200" dirty="0">
              <a:effectLst/>
              <a:latin typeface="Times New Roman" panose="02020603050405020304" pitchFamily="18" charset="0"/>
              <a:ea typeface="Times New Roman" panose="02020603050405020304" pitchFamily="18" charset="0"/>
            </a:endParaRPr>
          </a:p>
          <a:p>
            <a:pPr algn="ctr">
              <a:lnSpc>
                <a:spcPct val="150000"/>
              </a:lnSpc>
            </a:pPr>
            <a:r>
              <a:rPr lang="en-IT" sz="1400" b="1" dirty="0">
                <a:effectLst/>
                <a:latin typeface="Arial" panose="020B0604020202020204" pitchFamily="34" charset="0"/>
                <a:ea typeface="Times New Roman" panose="02020603050405020304" pitchFamily="18" charset="0"/>
              </a:rPr>
              <a:t>Assessment Part 2</a:t>
            </a:r>
            <a:endParaRPr lang="en-IT" sz="1400" dirty="0">
              <a:effectLst/>
              <a:latin typeface="Times New Roman" panose="02020603050405020304" pitchFamily="18" charset="0"/>
              <a:ea typeface="Times New Roman" panose="02020603050405020304" pitchFamily="18" charset="0"/>
            </a:endParaRPr>
          </a:p>
        </p:txBody>
      </p:sp>
      <p:pic>
        <p:nvPicPr>
          <p:cNvPr id="1026" name="Picture 2" descr="The Future of Sensors and Older Adults -- and other October blogs | Aging  and Health Technology Watch">
            <a:extLst>
              <a:ext uri="{FF2B5EF4-FFF2-40B4-BE49-F238E27FC236}">
                <a16:creationId xmlns:a16="http://schemas.microsoft.com/office/drawing/2014/main" id="{15B616BD-E66B-B45E-E9A0-D5DE8F20C81E}"/>
              </a:ext>
            </a:extLst>
          </p:cNvPr>
          <p:cNvPicPr>
            <a:picLocks noChangeAspect="1" noChangeArrowheads="1"/>
          </p:cNvPicPr>
          <p:nvPr/>
        </p:nvPicPr>
        <p:blipFill>
          <a:blip r:embed="rId3">
            <a:duotone>
              <a:schemeClr val="accent5">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641094" y="2758236"/>
            <a:ext cx="4139378" cy="3125231"/>
          </a:xfrm>
          <a:prstGeom prst="rect">
            <a:avLst/>
          </a:prstGeom>
          <a:ln>
            <a:noFill/>
          </a:ln>
          <a:effectLst>
            <a:softEdge rad="63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148524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30" name="Rectangle 1029">
            <a:extLst>
              <a:ext uri="{FF2B5EF4-FFF2-40B4-BE49-F238E27FC236}">
                <a16:creationId xmlns:a16="http://schemas.microsoft.com/office/drawing/2014/main" id="{D1942232-83D0-49E2-AF9B-1F97E3C1EF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2" name="Rectangle 1031">
            <a:extLst>
              <a:ext uri="{FF2B5EF4-FFF2-40B4-BE49-F238E27FC236}">
                <a16:creationId xmlns:a16="http://schemas.microsoft.com/office/drawing/2014/main" id="{E9E70D72-6E23-4015-A4A6-85C120C191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34" name="Group 1033">
            <a:extLst>
              <a:ext uri="{FF2B5EF4-FFF2-40B4-BE49-F238E27FC236}">
                <a16:creationId xmlns:a16="http://schemas.microsoft.com/office/drawing/2014/main" id="{C28A977F-B603-4D81-B0FC-C8DE048A7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1"/>
            <a:ext cx="3362070" cy="2522848"/>
            <a:chOff x="-305" y="-1"/>
            <a:chExt cx="3832880" cy="2876136"/>
          </a:xfrm>
        </p:grpSpPr>
        <p:sp>
          <p:nvSpPr>
            <p:cNvPr id="1035" name="Freeform: Shape 1034">
              <a:extLst>
                <a:ext uri="{FF2B5EF4-FFF2-40B4-BE49-F238E27FC236}">
                  <a16:creationId xmlns:a16="http://schemas.microsoft.com/office/drawing/2014/main" id="{0183CE8C-E039-4B2F-A36E-5FD5CD5DE1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6" name="Freeform: Shape 1035">
              <a:extLst>
                <a:ext uri="{FF2B5EF4-FFF2-40B4-BE49-F238E27FC236}">
                  <a16:creationId xmlns:a16="http://schemas.microsoft.com/office/drawing/2014/main" id="{3EB77281-FAB4-40D0-B3F3-264EC4AB20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7" name="Freeform: Shape 1036">
              <a:extLst>
                <a:ext uri="{FF2B5EF4-FFF2-40B4-BE49-F238E27FC236}">
                  <a16:creationId xmlns:a16="http://schemas.microsoft.com/office/drawing/2014/main" id="{815E59F3-75FC-494F-8737-5F00A4964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8" name="Freeform: Shape 1037">
              <a:extLst>
                <a:ext uri="{FF2B5EF4-FFF2-40B4-BE49-F238E27FC236}">
                  <a16:creationId xmlns:a16="http://schemas.microsoft.com/office/drawing/2014/main" id="{43ADDCFA-B066-4D79-AB71-062E66E58F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TextBox 2">
            <a:extLst>
              <a:ext uri="{FF2B5EF4-FFF2-40B4-BE49-F238E27FC236}">
                <a16:creationId xmlns:a16="http://schemas.microsoft.com/office/drawing/2014/main" id="{E43C923C-7E8C-B9AA-DCB6-8E29E607522B}"/>
              </a:ext>
            </a:extLst>
          </p:cNvPr>
          <p:cNvSpPr txBox="1"/>
          <p:nvPr/>
        </p:nvSpPr>
        <p:spPr>
          <a:xfrm>
            <a:off x="628651" y="2070346"/>
            <a:ext cx="4929187" cy="3968145"/>
          </a:xfrm>
          <a:prstGeom prst="rect">
            <a:avLst/>
          </a:prstGeom>
        </p:spPr>
        <p:txBody>
          <a:bodyPr vert="horz" lIns="91440" tIns="45720" rIns="91440" bIns="45720" rtlCol="0" anchor="ctr">
            <a:normAutofit/>
          </a:bodyPr>
          <a:lstStyle/>
          <a:p>
            <a:pPr lvl="0"/>
            <a:endParaRPr lang="en-IT" sz="2000" kern="100" dirty="0">
              <a:effectLst/>
              <a:latin typeface="Arial" panose="020B0604020202020204" pitchFamily="34" charset="0"/>
              <a:ea typeface="Calibri" panose="020F0502020204030204" pitchFamily="34" charset="0"/>
              <a:cs typeface="Arial" panose="020B0604020202020204" pitchFamily="34" charset="0"/>
            </a:endParaRPr>
          </a:p>
        </p:txBody>
      </p:sp>
      <p:grpSp>
        <p:nvGrpSpPr>
          <p:cNvPr id="1040" name="Group 1039">
            <a:extLst>
              <a:ext uri="{FF2B5EF4-FFF2-40B4-BE49-F238E27FC236}">
                <a16:creationId xmlns:a16="http://schemas.microsoft.com/office/drawing/2014/main" id="{C78D9229-E61D-4FEE-8321-2F8B64A8CAD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10186037" y="4852038"/>
            <a:ext cx="2151670" cy="1860256"/>
            <a:chOff x="-305" y="-4155"/>
            <a:chExt cx="2514948" cy="2174333"/>
          </a:xfrm>
        </p:grpSpPr>
        <p:sp>
          <p:nvSpPr>
            <p:cNvPr id="1041" name="Freeform: Shape 1040">
              <a:extLst>
                <a:ext uri="{FF2B5EF4-FFF2-40B4-BE49-F238E27FC236}">
                  <a16:creationId xmlns:a16="http://schemas.microsoft.com/office/drawing/2014/main" id="{1FDD3CCB-26A3-4D79-AEB6-7A60CF980D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2" name="Freeform: Shape 1041">
              <a:extLst>
                <a:ext uri="{FF2B5EF4-FFF2-40B4-BE49-F238E27FC236}">
                  <a16:creationId xmlns:a16="http://schemas.microsoft.com/office/drawing/2014/main" id="{E9AC4470-5113-4709-B29F-CDB937F254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3" name="Freeform: Shape 1042">
              <a:extLst>
                <a:ext uri="{FF2B5EF4-FFF2-40B4-BE49-F238E27FC236}">
                  <a16:creationId xmlns:a16="http://schemas.microsoft.com/office/drawing/2014/main" id="{3E0D146C-9DAB-421E-AE88-5F854BF3F7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044" name="Freeform: Shape 1043">
              <a:extLst>
                <a:ext uri="{FF2B5EF4-FFF2-40B4-BE49-F238E27FC236}">
                  <a16:creationId xmlns:a16="http://schemas.microsoft.com/office/drawing/2014/main" id="{12EB32A5-4408-4F6C-84B2-F9A908237A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Rectangle 2">
            <a:extLst>
              <a:ext uri="{FF2B5EF4-FFF2-40B4-BE49-F238E27FC236}">
                <a16:creationId xmlns:a16="http://schemas.microsoft.com/office/drawing/2014/main" id="{0E719A83-A9E7-8457-BADA-42E8935772A0}"/>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IT"/>
          </a:p>
        </p:txBody>
      </p:sp>
      <p:sp>
        <p:nvSpPr>
          <p:cNvPr id="5" name="TextBox 4">
            <a:extLst>
              <a:ext uri="{FF2B5EF4-FFF2-40B4-BE49-F238E27FC236}">
                <a16:creationId xmlns:a16="http://schemas.microsoft.com/office/drawing/2014/main" id="{1AC4B1E2-24C3-7E3E-1FC2-F0DDE9529C71}"/>
              </a:ext>
            </a:extLst>
          </p:cNvPr>
          <p:cNvSpPr txBox="1"/>
          <p:nvPr/>
        </p:nvSpPr>
        <p:spPr>
          <a:xfrm>
            <a:off x="3346946" y="444242"/>
            <a:ext cx="5036343" cy="590931"/>
          </a:xfrm>
          <a:prstGeom prst="rect">
            <a:avLst/>
          </a:prstGeom>
          <a:noFill/>
        </p:spPr>
        <p:txBody>
          <a:bodyPr wrap="square">
            <a:spAutoFit/>
          </a:bodyPr>
          <a:lstStyle/>
          <a:p>
            <a:pPr>
              <a:lnSpc>
                <a:spcPct val="90000"/>
              </a:lnSpc>
              <a:spcBef>
                <a:spcPct val="0"/>
              </a:spcBef>
              <a:spcAft>
                <a:spcPts val="600"/>
              </a:spcAft>
            </a:pPr>
            <a:r>
              <a:rPr lang="en-US" sz="3600" b="1" kern="1200" dirty="0">
                <a:solidFill>
                  <a:schemeClr val="tx2"/>
                </a:solidFill>
                <a:effectLst/>
                <a:latin typeface="+mj-lt"/>
                <a:ea typeface="+mj-ea"/>
                <a:cs typeface="+mj-cs"/>
              </a:rPr>
              <a:t>Chapter 1: Introduction </a:t>
            </a:r>
            <a:endParaRPr lang="en-US" sz="3600" b="1" kern="1200" dirty="0">
              <a:solidFill>
                <a:schemeClr val="tx2"/>
              </a:solidFill>
              <a:latin typeface="+mj-lt"/>
              <a:ea typeface="+mj-ea"/>
              <a:cs typeface="+mj-cs"/>
            </a:endParaRPr>
          </a:p>
        </p:txBody>
      </p:sp>
      <p:sp>
        <p:nvSpPr>
          <p:cNvPr id="9" name="Rounded Rectangle 8">
            <a:extLst>
              <a:ext uri="{FF2B5EF4-FFF2-40B4-BE49-F238E27FC236}">
                <a16:creationId xmlns:a16="http://schemas.microsoft.com/office/drawing/2014/main" id="{A72FF174-B385-3B0C-B6C1-7BF013904DBB}"/>
              </a:ext>
            </a:extLst>
          </p:cNvPr>
          <p:cNvSpPr/>
          <p:nvPr/>
        </p:nvSpPr>
        <p:spPr>
          <a:xfrm>
            <a:off x="399159" y="1172963"/>
            <a:ext cx="5606963" cy="5252892"/>
          </a:xfrm>
          <a:prstGeom prst="roundRect">
            <a:avLst/>
          </a:prstGeom>
        </p:spPr>
        <p:style>
          <a:lnRef idx="2">
            <a:schemeClr val="accent5"/>
          </a:lnRef>
          <a:fillRef idx="1">
            <a:schemeClr val="lt1"/>
          </a:fillRef>
          <a:effectRef idx="0">
            <a:schemeClr val="accent5"/>
          </a:effectRef>
          <a:fontRef idx="minor">
            <a:schemeClr val="dk1"/>
          </a:fontRef>
        </p:style>
        <p:txBody>
          <a:bodyPr rtlCol="0" anchor="ctr"/>
          <a:lstStyle/>
          <a:p>
            <a:pPr algn="ctr"/>
            <a:endParaRPr lang="en-IT" sz="2400" b="1" dirty="0">
              <a:solidFill>
                <a:schemeClr val="tx2"/>
              </a:solidFill>
            </a:endParaRPr>
          </a:p>
          <a:p>
            <a:pPr algn="ctr"/>
            <a:endParaRPr lang="en-IT" sz="2400" b="1" dirty="0">
              <a:solidFill>
                <a:schemeClr val="tx2"/>
              </a:solidFill>
            </a:endParaRPr>
          </a:p>
          <a:p>
            <a:pPr algn="ctr"/>
            <a:endParaRPr lang="en-IT" sz="2400" b="1" dirty="0">
              <a:solidFill>
                <a:schemeClr val="tx2"/>
              </a:solidFill>
            </a:endParaRPr>
          </a:p>
          <a:p>
            <a:pPr algn="ctr"/>
            <a:endParaRPr lang="en-IT" sz="2400" b="1" dirty="0">
              <a:solidFill>
                <a:schemeClr val="tx2"/>
              </a:solidFill>
            </a:endParaRPr>
          </a:p>
          <a:p>
            <a:pPr algn="ctr"/>
            <a:endParaRPr lang="en-IT" sz="2400" b="1" dirty="0">
              <a:solidFill>
                <a:schemeClr val="tx2"/>
              </a:solidFill>
            </a:endParaRPr>
          </a:p>
          <a:p>
            <a:pPr algn="ctr"/>
            <a:endParaRPr lang="en-IT" sz="2400" b="1" dirty="0">
              <a:solidFill>
                <a:schemeClr val="tx2"/>
              </a:solidFill>
            </a:endParaRPr>
          </a:p>
          <a:p>
            <a:pPr algn="ctr"/>
            <a:endParaRPr lang="en-IT" sz="2400" b="1" dirty="0">
              <a:solidFill>
                <a:schemeClr val="tx2"/>
              </a:solidFill>
            </a:endParaRPr>
          </a:p>
          <a:p>
            <a:pPr algn="ctr"/>
            <a:endParaRPr lang="en-IT" sz="2400" b="1" dirty="0">
              <a:solidFill>
                <a:schemeClr val="tx2"/>
              </a:solidFill>
            </a:endParaRPr>
          </a:p>
          <a:p>
            <a:pPr algn="ctr"/>
            <a:endParaRPr lang="en-IT" sz="2400" b="1" dirty="0">
              <a:solidFill>
                <a:schemeClr val="tx2"/>
              </a:solidFill>
            </a:endParaRPr>
          </a:p>
          <a:p>
            <a:pPr algn="ctr"/>
            <a:r>
              <a:rPr lang="en-IT" sz="2400" b="1" dirty="0">
                <a:solidFill>
                  <a:schemeClr val="tx2"/>
                </a:solidFill>
              </a:rPr>
              <a:t>Main concepts of the study</a:t>
            </a:r>
          </a:p>
          <a:p>
            <a:pPr algn="ctr"/>
            <a:r>
              <a:rPr lang="en-IT" sz="2400" b="1" dirty="0">
                <a:solidFill>
                  <a:schemeClr val="tx2"/>
                </a:solidFill>
              </a:rPr>
              <a:t> </a:t>
            </a:r>
            <a:r>
              <a:rPr lang="en-GB" sz="2000" dirty="0">
                <a:solidFill>
                  <a:schemeClr val="tx2"/>
                </a:solidFill>
                <a:latin typeface="Arial" panose="020B0604020202020204" pitchFamily="34" charset="0"/>
                <a:cs typeface="Arial" panose="020B0604020202020204" pitchFamily="34" charset="0"/>
              </a:rPr>
              <a:t> </a:t>
            </a:r>
          </a:p>
          <a:p>
            <a:pPr marL="342900" indent="-342900">
              <a:buFont typeface="Arial" panose="020B0604020202020204" pitchFamily="34" charset="0"/>
              <a:buChar char="•"/>
            </a:pPr>
            <a:r>
              <a:rPr lang="en-GB" b="1" dirty="0">
                <a:solidFill>
                  <a:schemeClr val="tx2"/>
                </a:solidFill>
                <a:latin typeface="Arial" panose="020B0604020202020204" pitchFamily="34" charset="0"/>
                <a:cs typeface="Arial" panose="020B0604020202020204" pitchFamily="34" charset="0"/>
              </a:rPr>
              <a:t>The global population growth.</a:t>
            </a:r>
            <a:r>
              <a:rPr lang="en-GB" dirty="0">
                <a:solidFill>
                  <a:schemeClr val="tx2"/>
                </a:solidFill>
                <a:latin typeface="Arial" panose="020B0604020202020204" pitchFamily="34" charset="0"/>
                <a:cs typeface="Arial" panose="020B0604020202020204" pitchFamily="34" charset="0"/>
              </a:rPr>
              <a:t> </a:t>
            </a:r>
          </a:p>
          <a:p>
            <a:r>
              <a:rPr lang="en-GB" dirty="0">
                <a:solidFill>
                  <a:schemeClr val="tx2"/>
                </a:solidFill>
                <a:latin typeface="Arial" panose="020B0604020202020204" pitchFamily="34" charset="0"/>
                <a:cs typeface="Arial" panose="020B0604020202020204" pitchFamily="34" charset="0"/>
              </a:rPr>
              <a:t>By 2050, the global population is projected to reach 9.7 billion </a:t>
            </a:r>
            <a:r>
              <a:rPr lang="en-IT" kern="0" dirty="0">
                <a:solidFill>
                  <a:schemeClr val="tx2"/>
                </a:solidFill>
                <a:effectLst/>
                <a:latin typeface="Arial" panose="020B0604020202020204" pitchFamily="34" charset="0"/>
                <a:ea typeface="Calibri" panose="020F0502020204030204" pitchFamily="34" charset="0"/>
                <a:cs typeface="Arial" panose="020B0604020202020204" pitchFamily="34" charset="0"/>
              </a:rPr>
              <a:t>(United Nations, 2022)</a:t>
            </a:r>
            <a:r>
              <a:rPr lang="en-GB" dirty="0">
                <a:solidFill>
                  <a:schemeClr val="tx2"/>
                </a:solidFill>
                <a:latin typeface="Arial" panose="020B0604020202020204" pitchFamily="34" charset="0"/>
                <a:cs typeface="Arial" panose="020B0604020202020204" pitchFamily="34" charset="0"/>
              </a:rPr>
              <a:t>.</a:t>
            </a:r>
          </a:p>
          <a:p>
            <a:endParaRPr lang="en-GB" dirty="0">
              <a:solidFill>
                <a:schemeClr val="tx2"/>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b="1" dirty="0">
                <a:solidFill>
                  <a:schemeClr val="tx2"/>
                </a:solidFill>
                <a:latin typeface="Arial" panose="020B0604020202020204" pitchFamily="34" charset="0"/>
                <a:cs typeface="Arial" panose="020B0604020202020204" pitchFamily="34" charset="0"/>
              </a:rPr>
              <a:t>The ageing trend</a:t>
            </a:r>
            <a:r>
              <a:rPr lang="en-GB" dirty="0">
                <a:solidFill>
                  <a:schemeClr val="tx2"/>
                </a:solidFill>
                <a:latin typeface="Arial" panose="020B0604020202020204" pitchFamily="34" charset="0"/>
                <a:cs typeface="Arial" panose="020B0604020202020204" pitchFamily="34" charset="0"/>
              </a:rPr>
              <a:t>,</a:t>
            </a:r>
          </a:p>
          <a:p>
            <a:r>
              <a:rPr lang="en-GB" dirty="0">
                <a:solidFill>
                  <a:schemeClr val="tx2"/>
                </a:solidFill>
                <a:latin typeface="Arial" panose="020B0604020202020204" pitchFamily="34" charset="0"/>
                <a:cs typeface="Arial" panose="020B0604020202020204" pitchFamily="34" charset="0"/>
              </a:rPr>
              <a:t>By 2050, 65 or older will account for 16% of the total population </a:t>
            </a:r>
            <a:r>
              <a:rPr lang="en-IT" sz="1800" kern="0" dirty="0">
                <a:solidFill>
                  <a:schemeClr val="tx2"/>
                </a:solidFill>
                <a:effectLst/>
                <a:latin typeface="Arial" panose="020B0604020202020204" pitchFamily="34" charset="0"/>
                <a:ea typeface="Calibri" panose="020F0502020204030204" pitchFamily="34" charset="0"/>
              </a:rPr>
              <a:t>(UN, 2019)</a:t>
            </a:r>
            <a:r>
              <a:rPr lang="en-GB" dirty="0">
                <a:solidFill>
                  <a:schemeClr val="tx2"/>
                </a:solidFill>
                <a:latin typeface="Arial" panose="020B0604020202020204" pitchFamily="34" charset="0"/>
                <a:cs typeface="Arial" panose="020B0604020202020204" pitchFamily="34" charset="0"/>
              </a:rPr>
              <a:t>.</a:t>
            </a:r>
          </a:p>
          <a:p>
            <a:r>
              <a:rPr lang="en-GB" dirty="0">
                <a:solidFill>
                  <a:schemeClr val="tx2"/>
                </a:solidFill>
                <a:latin typeface="Arial" panose="020B0604020202020204" pitchFamily="34" charset="0"/>
                <a:cs typeface="Arial" panose="020B0604020202020204" pitchFamily="34" charset="0"/>
              </a:rPr>
              <a:t>  </a:t>
            </a:r>
          </a:p>
          <a:p>
            <a:pPr marL="342900" indent="-342900">
              <a:buFont typeface="Arial" panose="020B0604020202020204" pitchFamily="34" charset="0"/>
              <a:buChar char="•"/>
            </a:pPr>
            <a:r>
              <a:rPr lang="en-GB" b="1" dirty="0">
                <a:solidFill>
                  <a:schemeClr val="tx2"/>
                </a:solidFill>
                <a:latin typeface="Arial" panose="020B0604020202020204" pitchFamily="34" charset="0"/>
                <a:cs typeface="Arial" panose="020B0604020202020204" pitchFamily="34" charset="0"/>
              </a:rPr>
              <a:t>Technological progress in the healthcare context</a:t>
            </a:r>
            <a:r>
              <a:rPr lang="en-GB" dirty="0">
                <a:solidFill>
                  <a:schemeClr val="tx2"/>
                </a:solidFill>
                <a:latin typeface="Arial" panose="020B0604020202020204" pitchFamily="34" charset="0"/>
                <a:cs typeface="Arial" panose="020B0604020202020204" pitchFamily="34" charset="0"/>
              </a:rPr>
              <a:t>.  </a:t>
            </a:r>
          </a:p>
          <a:p>
            <a:r>
              <a:rPr lang="en-GB" dirty="0">
                <a:solidFill>
                  <a:schemeClr val="tx2"/>
                </a:solidFill>
                <a:latin typeface="Arial" panose="020B0604020202020204" pitchFamily="34" charset="0"/>
                <a:cs typeface="Arial" panose="020B0604020202020204" pitchFamily="34" charset="0"/>
              </a:rPr>
              <a:t>Electronic health records (EHRs), telemedicine, wearable devices, smartphone apps, and software for symptom tracking, diagnosis, and analysing data from medical devices </a:t>
            </a:r>
          </a:p>
          <a:p>
            <a:r>
              <a:rPr lang="en-GB" dirty="0">
                <a:solidFill>
                  <a:schemeClr val="tx2"/>
                </a:solidFill>
                <a:latin typeface="Arial" panose="020B0604020202020204" pitchFamily="34" charset="0"/>
                <a:cs typeface="Arial" panose="020B0604020202020204" pitchFamily="34" charset="0"/>
              </a:rPr>
              <a:t>(NIHR, 2022).</a:t>
            </a:r>
            <a:endParaRPr lang="en-IT" dirty="0">
              <a:solidFill>
                <a:schemeClr val="tx2"/>
              </a:solidFill>
              <a:latin typeface="Arial" panose="020B0604020202020204" pitchFamily="34" charset="0"/>
              <a:cs typeface="Arial" panose="020B0604020202020204" pitchFamily="34" charset="0"/>
            </a:endParaRPr>
          </a:p>
          <a:p>
            <a:endParaRPr lang="en-IT" sz="2400" dirty="0">
              <a:solidFill>
                <a:schemeClr val="tx2"/>
              </a:solidFill>
            </a:endParaRPr>
          </a:p>
          <a:p>
            <a:pPr algn="ctr"/>
            <a:endParaRPr lang="en-IT" sz="2400" dirty="0">
              <a:solidFill>
                <a:schemeClr val="tx2"/>
              </a:solidFill>
            </a:endParaRPr>
          </a:p>
          <a:p>
            <a:pPr algn="ctr"/>
            <a:endParaRPr lang="en-IT" sz="2400" dirty="0">
              <a:solidFill>
                <a:schemeClr val="tx2"/>
              </a:solidFill>
            </a:endParaRPr>
          </a:p>
          <a:p>
            <a:pPr algn="ctr"/>
            <a:endParaRPr lang="en-IT" sz="2400" dirty="0">
              <a:solidFill>
                <a:schemeClr val="tx2"/>
              </a:solidFill>
            </a:endParaRPr>
          </a:p>
          <a:p>
            <a:pPr algn="ctr"/>
            <a:endParaRPr lang="en-IT" sz="2400" dirty="0">
              <a:solidFill>
                <a:schemeClr val="tx2"/>
              </a:solidFill>
            </a:endParaRPr>
          </a:p>
          <a:p>
            <a:pPr algn="ctr"/>
            <a:endParaRPr lang="en-IT" sz="2400" dirty="0">
              <a:solidFill>
                <a:schemeClr val="tx2"/>
              </a:solidFill>
            </a:endParaRPr>
          </a:p>
          <a:p>
            <a:pPr algn="ctr"/>
            <a:endParaRPr lang="en-IT" sz="2400" dirty="0">
              <a:solidFill>
                <a:schemeClr val="tx2"/>
              </a:solidFill>
            </a:endParaRPr>
          </a:p>
          <a:p>
            <a:pPr algn="ctr"/>
            <a:endParaRPr lang="en-IT" sz="2400" dirty="0">
              <a:solidFill>
                <a:schemeClr val="tx2"/>
              </a:solidFill>
            </a:endParaRPr>
          </a:p>
          <a:p>
            <a:pPr algn="ctr"/>
            <a:endParaRPr lang="en-IT" sz="2400" dirty="0">
              <a:solidFill>
                <a:schemeClr val="tx2"/>
              </a:solidFill>
            </a:endParaRPr>
          </a:p>
          <a:p>
            <a:pPr algn="ctr"/>
            <a:endParaRPr lang="en-IT" sz="2400" dirty="0">
              <a:solidFill>
                <a:schemeClr val="tx2"/>
              </a:solidFill>
            </a:endParaRPr>
          </a:p>
        </p:txBody>
      </p:sp>
      <p:sp>
        <p:nvSpPr>
          <p:cNvPr id="10" name="Rounded Rectangle 9">
            <a:extLst>
              <a:ext uri="{FF2B5EF4-FFF2-40B4-BE49-F238E27FC236}">
                <a16:creationId xmlns:a16="http://schemas.microsoft.com/office/drawing/2014/main" id="{F9066D19-B946-4A7F-97A8-B6A41CAFD370}"/>
              </a:ext>
            </a:extLst>
          </p:cNvPr>
          <p:cNvSpPr/>
          <p:nvPr/>
        </p:nvSpPr>
        <p:spPr>
          <a:xfrm>
            <a:off x="6092349" y="1172963"/>
            <a:ext cx="5606963" cy="5240795"/>
          </a:xfrm>
          <a:prstGeom prst="roundRect">
            <a:avLst/>
          </a:prstGeom>
        </p:spPr>
        <p:style>
          <a:lnRef idx="2">
            <a:schemeClr val="accent5"/>
          </a:lnRef>
          <a:fillRef idx="1">
            <a:schemeClr val="lt1"/>
          </a:fillRef>
          <a:effectRef idx="0">
            <a:schemeClr val="accent5"/>
          </a:effectRef>
          <a:fontRef idx="minor">
            <a:schemeClr val="dk1"/>
          </a:fontRef>
        </p:style>
        <p:txBody>
          <a:bodyPr rtlCol="0" anchor="ctr"/>
          <a:lstStyle/>
          <a:p>
            <a:pPr algn="ctr"/>
            <a:endParaRPr lang="en-IT" sz="2400" dirty="0">
              <a:solidFill>
                <a:schemeClr val="tx2"/>
              </a:solidFill>
            </a:endParaRPr>
          </a:p>
          <a:p>
            <a:pPr algn="ctr"/>
            <a:endParaRPr lang="en-IT" sz="2400" dirty="0">
              <a:solidFill>
                <a:schemeClr val="tx2"/>
              </a:solidFill>
            </a:endParaRPr>
          </a:p>
          <a:p>
            <a:pPr algn="ctr"/>
            <a:endParaRPr lang="en-IT" sz="2400" dirty="0">
              <a:solidFill>
                <a:schemeClr val="tx2"/>
              </a:solidFill>
            </a:endParaRPr>
          </a:p>
          <a:p>
            <a:pPr algn="ctr"/>
            <a:endParaRPr lang="en-IT" sz="2400" dirty="0">
              <a:solidFill>
                <a:schemeClr val="tx2"/>
              </a:solidFill>
            </a:endParaRPr>
          </a:p>
          <a:p>
            <a:pPr algn="ctr"/>
            <a:endParaRPr lang="en-IT" sz="2400" dirty="0">
              <a:solidFill>
                <a:schemeClr val="tx2"/>
              </a:solidFill>
            </a:endParaRPr>
          </a:p>
          <a:p>
            <a:pPr algn="ctr"/>
            <a:endParaRPr lang="en-IT" sz="2400" dirty="0">
              <a:solidFill>
                <a:schemeClr val="tx2"/>
              </a:solidFill>
            </a:endParaRPr>
          </a:p>
          <a:p>
            <a:pPr algn="ctr"/>
            <a:endParaRPr lang="en-IT" sz="2400" dirty="0">
              <a:solidFill>
                <a:schemeClr val="tx2"/>
              </a:solidFill>
            </a:endParaRPr>
          </a:p>
          <a:p>
            <a:pPr algn="ctr"/>
            <a:endParaRPr lang="en-IT" sz="2400" dirty="0">
              <a:solidFill>
                <a:schemeClr val="tx2"/>
              </a:solidFill>
            </a:endParaRPr>
          </a:p>
          <a:p>
            <a:pPr algn="ctr"/>
            <a:endParaRPr lang="en-IT" sz="2400" b="1" dirty="0">
              <a:solidFill>
                <a:schemeClr val="tx2"/>
              </a:solidFill>
            </a:endParaRPr>
          </a:p>
          <a:p>
            <a:pPr algn="ctr"/>
            <a:endParaRPr lang="en-IT" sz="2400" b="1" dirty="0">
              <a:solidFill>
                <a:schemeClr val="tx2"/>
              </a:solidFill>
            </a:endParaRPr>
          </a:p>
          <a:p>
            <a:pPr algn="ctr"/>
            <a:r>
              <a:rPr lang="en-IT" sz="2400" b="1" dirty="0">
                <a:solidFill>
                  <a:schemeClr val="tx2"/>
                </a:solidFill>
              </a:rPr>
              <a:t>Rational of the study</a:t>
            </a:r>
          </a:p>
          <a:p>
            <a:pPr algn="ctr"/>
            <a:endParaRPr lang="en-IT" sz="2400" b="1" dirty="0">
              <a:solidFill>
                <a:schemeClr val="tx2"/>
              </a:solidFill>
            </a:endParaRPr>
          </a:p>
          <a:p>
            <a:pPr marL="342900" indent="-342900">
              <a:buFont typeface="Arial" panose="020B0604020202020204" pitchFamily="34" charset="0"/>
              <a:buChar char="•"/>
            </a:pPr>
            <a:r>
              <a:rPr lang="en-GB" sz="2000" dirty="0">
                <a:solidFill>
                  <a:schemeClr val="tx2"/>
                </a:solidFill>
                <a:latin typeface="Arial" panose="020B0604020202020204" pitchFamily="34" charset="0"/>
                <a:cs typeface="Arial" panose="020B0604020202020204" pitchFamily="34" charset="0"/>
              </a:rPr>
              <a:t>People live longer, older adults experience more health challenges </a:t>
            </a:r>
            <a:r>
              <a:rPr lang="en-GB" sz="2000" kern="0" dirty="0">
                <a:solidFill>
                  <a:schemeClr val="tx2"/>
                </a:solidFill>
                <a:effectLst/>
                <a:latin typeface="Arial" panose="020B0604020202020204" pitchFamily="34" charset="0"/>
                <a:ea typeface="Calibri" panose="020F0502020204030204" pitchFamily="34" charset="0"/>
                <a:cs typeface="Arial" panose="020B0604020202020204" pitchFamily="34" charset="0"/>
              </a:rPr>
              <a:t>(</a:t>
            </a:r>
            <a:r>
              <a:rPr lang="en-GB" sz="2000" kern="0" dirty="0" err="1">
                <a:solidFill>
                  <a:schemeClr val="tx2"/>
                </a:solidFill>
                <a:effectLst/>
                <a:latin typeface="Arial" panose="020B0604020202020204" pitchFamily="34" charset="0"/>
                <a:ea typeface="Calibri" panose="020F0502020204030204" pitchFamily="34" charset="0"/>
                <a:cs typeface="Arial" panose="020B0604020202020204" pitchFamily="34" charset="0"/>
              </a:rPr>
              <a:t>Ibrahimi</a:t>
            </a:r>
            <a:r>
              <a:rPr lang="en-GB" sz="2000" kern="0" dirty="0">
                <a:solidFill>
                  <a:schemeClr val="tx2"/>
                </a:solidFill>
                <a:effectLst/>
                <a:latin typeface="Arial" panose="020B0604020202020204" pitchFamily="34" charset="0"/>
                <a:ea typeface="Calibri" panose="020F0502020204030204" pitchFamily="34" charset="0"/>
                <a:cs typeface="Arial" panose="020B0604020202020204" pitchFamily="34" charset="0"/>
              </a:rPr>
              <a:t>, 2015)</a:t>
            </a:r>
            <a:r>
              <a:rPr lang="en-IT" sz="2000" dirty="0">
                <a:solidFill>
                  <a:schemeClr val="tx2"/>
                </a:solidFill>
                <a:effectLst/>
                <a:latin typeface="Arial" panose="020B0604020202020204" pitchFamily="34" charset="0"/>
                <a:cs typeface="Arial" panose="020B0604020202020204" pitchFamily="34" charset="0"/>
              </a:rPr>
              <a:t> </a:t>
            </a:r>
            <a:r>
              <a:rPr lang="en-GB" sz="2000" dirty="0">
                <a:solidFill>
                  <a:schemeClr val="tx2"/>
                </a:solidFill>
                <a:latin typeface="Arial" panose="020B0604020202020204" pitchFamily="34" charset="0"/>
                <a:cs typeface="Arial" panose="020B0604020202020204" pitchFamily="34" charset="0"/>
              </a:rPr>
              <a:t>, leading to increased healthcare demand and costs </a:t>
            </a:r>
            <a:r>
              <a:rPr lang="en-IT" sz="2000" dirty="0">
                <a:solidFill>
                  <a:schemeClr val="tx2"/>
                </a:solidFill>
                <a:effectLst/>
                <a:latin typeface="Arial" panose="020B0604020202020204" pitchFamily="34" charset="0"/>
                <a:ea typeface="Calibri" panose="020F0502020204030204" pitchFamily="34" charset="0"/>
                <a:cs typeface="Arial" panose="020B0604020202020204" pitchFamily="34" charset="0"/>
              </a:rPr>
              <a:t>(McMaughan et al., 2020).</a:t>
            </a:r>
            <a:endParaRPr lang="en-GB" sz="2000" dirty="0">
              <a:solidFill>
                <a:schemeClr val="tx2"/>
              </a:solidFill>
              <a:latin typeface="Arial" panose="020B0604020202020204" pitchFamily="34" charset="0"/>
              <a:cs typeface="Arial" panose="020B0604020202020204" pitchFamily="34" charset="0"/>
            </a:endParaRPr>
          </a:p>
          <a:p>
            <a:endParaRPr lang="en-GB" sz="2000" dirty="0">
              <a:solidFill>
                <a:schemeClr val="tx2"/>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kern="0" dirty="0">
                <a:solidFill>
                  <a:schemeClr val="tx2"/>
                </a:solidFill>
                <a:effectLst/>
                <a:latin typeface="Arial" panose="020B0604020202020204" pitchFamily="34" charset="0"/>
                <a:ea typeface="Calibri" panose="020F0502020204030204" pitchFamily="34" charset="0"/>
                <a:cs typeface="Arial" panose="020B0604020202020204" pitchFamily="34" charset="0"/>
              </a:rPr>
              <a:t>To </a:t>
            </a:r>
            <a:r>
              <a:rPr lang="en-GB" sz="2000" kern="0" dirty="0">
                <a:solidFill>
                  <a:schemeClr val="tx2"/>
                </a:solidFill>
                <a:latin typeface="Arial" panose="020B0604020202020204" pitchFamily="34" charset="0"/>
                <a:ea typeface="Calibri" panose="020F0502020204030204" pitchFamily="34" charset="0"/>
                <a:cs typeface="Arial" panose="020B0604020202020204" pitchFamily="34" charset="0"/>
              </a:rPr>
              <a:t>address</a:t>
            </a:r>
            <a:r>
              <a:rPr lang="en-GB" sz="2000" kern="0" dirty="0">
                <a:solidFill>
                  <a:schemeClr val="tx2"/>
                </a:solidFill>
                <a:effectLst/>
                <a:latin typeface="Arial" panose="020B0604020202020204" pitchFamily="34" charset="0"/>
                <a:ea typeface="Calibri" panose="020F0502020204030204" pitchFamily="34" charset="0"/>
                <a:cs typeface="Arial" panose="020B0604020202020204" pitchFamily="34" charset="0"/>
              </a:rPr>
              <a:t> these issues, technological advancements like assistive devices were needed to </a:t>
            </a:r>
            <a:r>
              <a:rPr lang="en-GB" sz="2000" kern="0" dirty="0">
                <a:solidFill>
                  <a:schemeClr val="tx2"/>
                </a:solidFill>
                <a:latin typeface="Arial" panose="020B0604020202020204" pitchFamily="34" charset="0"/>
                <a:ea typeface="Calibri" panose="020F0502020204030204" pitchFamily="34" charset="0"/>
                <a:cs typeface="Arial" panose="020B0604020202020204" pitchFamily="34" charset="0"/>
              </a:rPr>
              <a:t>improve</a:t>
            </a:r>
            <a:r>
              <a:rPr lang="en-GB" sz="2000" kern="0" dirty="0">
                <a:solidFill>
                  <a:schemeClr val="tx2"/>
                </a:solidFill>
                <a:effectLst/>
                <a:latin typeface="Arial" panose="020B0604020202020204" pitchFamily="34" charset="0"/>
                <a:ea typeface="Calibri" panose="020F0502020204030204" pitchFamily="34" charset="0"/>
                <a:cs typeface="Arial" panose="020B0604020202020204" pitchFamily="34" charset="0"/>
              </a:rPr>
              <a:t> older adults' well-being, independence, and healthcare management, ultimately improving their quality of life </a:t>
            </a:r>
            <a:r>
              <a:rPr lang="en-IT" sz="2000" kern="0" dirty="0">
                <a:solidFill>
                  <a:schemeClr val="tx2"/>
                </a:solidFill>
                <a:effectLst/>
                <a:latin typeface="Arial" panose="020B0604020202020204" pitchFamily="34" charset="0"/>
                <a:ea typeface="Calibri" panose="020F0502020204030204" pitchFamily="34" charset="0"/>
                <a:cs typeface="Arial" panose="020B0604020202020204" pitchFamily="34" charset="0"/>
              </a:rPr>
              <a:t>(Cicirelli et al., 2021)</a:t>
            </a:r>
            <a:r>
              <a:rPr lang="en-IT" sz="2000" dirty="0">
                <a:solidFill>
                  <a:schemeClr val="tx2"/>
                </a:solidFill>
                <a:effectLst/>
                <a:latin typeface="Arial" panose="020B0604020202020204" pitchFamily="34" charset="0"/>
                <a:cs typeface="Arial" panose="020B0604020202020204" pitchFamily="34" charset="0"/>
              </a:rPr>
              <a:t> </a:t>
            </a:r>
            <a:r>
              <a:rPr lang="en-GB" sz="2000" dirty="0">
                <a:solidFill>
                  <a:schemeClr val="tx2"/>
                </a:solidFill>
                <a:latin typeface="Arial" panose="020B0604020202020204" pitchFamily="34" charset="0"/>
                <a:cs typeface="Arial" panose="020B0604020202020204" pitchFamily="34" charset="0"/>
              </a:rPr>
              <a:t>.</a:t>
            </a:r>
          </a:p>
          <a:p>
            <a:endParaRPr lang="en-IT" sz="2400" dirty="0">
              <a:solidFill>
                <a:schemeClr val="tx2"/>
              </a:solidFill>
            </a:endParaRPr>
          </a:p>
          <a:p>
            <a:pPr algn="ctr"/>
            <a:endParaRPr lang="en-IT" sz="2400" dirty="0">
              <a:solidFill>
                <a:schemeClr val="tx2"/>
              </a:solidFill>
            </a:endParaRPr>
          </a:p>
          <a:p>
            <a:pPr algn="ctr"/>
            <a:endParaRPr lang="en-IT" sz="2400" dirty="0">
              <a:solidFill>
                <a:schemeClr val="tx2"/>
              </a:solidFill>
            </a:endParaRPr>
          </a:p>
          <a:p>
            <a:pPr algn="ctr"/>
            <a:endParaRPr lang="en-IT" sz="2400" dirty="0">
              <a:solidFill>
                <a:schemeClr val="tx2"/>
              </a:solidFill>
            </a:endParaRPr>
          </a:p>
          <a:p>
            <a:pPr algn="ctr"/>
            <a:endParaRPr lang="en-IT" sz="2400" dirty="0">
              <a:solidFill>
                <a:schemeClr val="tx2"/>
              </a:solidFill>
            </a:endParaRPr>
          </a:p>
          <a:p>
            <a:pPr algn="ctr"/>
            <a:endParaRPr lang="en-IT" sz="2400" dirty="0">
              <a:solidFill>
                <a:schemeClr val="tx2"/>
              </a:solidFill>
            </a:endParaRPr>
          </a:p>
          <a:p>
            <a:pPr algn="ctr"/>
            <a:endParaRPr lang="en-IT" sz="2400" dirty="0">
              <a:solidFill>
                <a:schemeClr val="tx2"/>
              </a:solidFill>
            </a:endParaRPr>
          </a:p>
          <a:p>
            <a:pPr algn="ctr"/>
            <a:endParaRPr lang="en-IT" sz="2400" dirty="0">
              <a:solidFill>
                <a:schemeClr val="tx2"/>
              </a:solidFill>
            </a:endParaRPr>
          </a:p>
          <a:p>
            <a:pPr algn="ctr"/>
            <a:endParaRPr lang="en-IT" sz="2400" dirty="0">
              <a:solidFill>
                <a:schemeClr val="tx2"/>
              </a:solidFill>
            </a:endParaRPr>
          </a:p>
          <a:p>
            <a:pPr algn="ctr"/>
            <a:endParaRPr lang="en-IT" sz="2400" dirty="0">
              <a:solidFill>
                <a:schemeClr val="tx2"/>
              </a:solidFill>
            </a:endParaRPr>
          </a:p>
          <a:p>
            <a:pPr algn="ctr"/>
            <a:endParaRPr lang="en-IT" sz="2400" dirty="0">
              <a:solidFill>
                <a:schemeClr val="tx2"/>
              </a:solidFill>
            </a:endParaRPr>
          </a:p>
        </p:txBody>
      </p:sp>
    </p:spTree>
    <p:extLst>
      <p:ext uri="{BB962C8B-B14F-4D97-AF65-F5344CB8AC3E}">
        <p14:creationId xmlns:p14="http://schemas.microsoft.com/office/powerpoint/2010/main" val="33824159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8">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10">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7" name="Group 12">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28" name="Freeform: Shape 13">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14">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Shape 15">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Shape 16">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TextBox 2">
            <a:extLst>
              <a:ext uri="{FF2B5EF4-FFF2-40B4-BE49-F238E27FC236}">
                <a16:creationId xmlns:a16="http://schemas.microsoft.com/office/drawing/2014/main" id="{10B290FD-A06A-FBCE-9977-9A98D5068BC1}"/>
              </a:ext>
            </a:extLst>
          </p:cNvPr>
          <p:cNvSpPr txBox="1"/>
          <p:nvPr/>
        </p:nvSpPr>
        <p:spPr>
          <a:xfrm>
            <a:off x="811947" y="1422801"/>
            <a:ext cx="3519577" cy="2185987"/>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kern="1200" dirty="0">
                <a:solidFill>
                  <a:schemeClr val="tx2"/>
                </a:solidFill>
                <a:effectLst/>
                <a:latin typeface="+mj-lt"/>
                <a:ea typeface="+mj-ea"/>
                <a:cs typeface="+mj-cs"/>
              </a:rPr>
              <a:t>Chapter 1</a:t>
            </a:r>
            <a:r>
              <a:rPr lang="en-US" sz="3600" b="1" kern="1200" dirty="0">
                <a:solidFill>
                  <a:schemeClr val="tx2"/>
                </a:solidFill>
                <a:effectLst/>
                <a:latin typeface="+mj-lt"/>
                <a:ea typeface="+mj-ea"/>
                <a:cs typeface="+mj-cs"/>
              </a:rPr>
              <a:t>: </a:t>
            </a:r>
          </a:p>
          <a:p>
            <a:pPr>
              <a:lnSpc>
                <a:spcPct val="90000"/>
              </a:lnSpc>
              <a:spcBef>
                <a:spcPct val="0"/>
              </a:spcBef>
              <a:spcAft>
                <a:spcPts val="600"/>
              </a:spcAft>
            </a:pPr>
            <a:r>
              <a:rPr lang="en-US" sz="3600" b="1" kern="1200" dirty="0">
                <a:solidFill>
                  <a:schemeClr val="tx2"/>
                </a:solidFill>
                <a:effectLst/>
                <a:latin typeface="+mj-lt"/>
                <a:ea typeface="+mj-ea"/>
                <a:cs typeface="+mj-cs"/>
              </a:rPr>
              <a:t>Introduction </a:t>
            </a:r>
            <a:endParaRPr lang="en-US" sz="3600" b="1" kern="1200" dirty="0">
              <a:solidFill>
                <a:schemeClr val="tx2"/>
              </a:solidFill>
              <a:latin typeface="+mj-lt"/>
              <a:ea typeface="+mj-ea"/>
              <a:cs typeface="+mj-cs"/>
            </a:endParaRPr>
          </a:p>
        </p:txBody>
      </p:sp>
      <p:sp>
        <p:nvSpPr>
          <p:cNvPr id="4" name="TextBox 3">
            <a:extLst>
              <a:ext uri="{FF2B5EF4-FFF2-40B4-BE49-F238E27FC236}">
                <a16:creationId xmlns:a16="http://schemas.microsoft.com/office/drawing/2014/main" id="{3F10CACD-7F23-D0F0-CA7A-7FDE3B6590C3}"/>
              </a:ext>
            </a:extLst>
          </p:cNvPr>
          <p:cNvSpPr txBox="1"/>
          <p:nvPr/>
        </p:nvSpPr>
        <p:spPr>
          <a:xfrm>
            <a:off x="4733849" y="919943"/>
            <a:ext cx="7174352" cy="5742539"/>
          </a:xfrm>
          <a:prstGeom prst="rect">
            <a:avLst/>
          </a:prstGeom>
        </p:spPr>
        <p:txBody>
          <a:bodyPr vert="horz" lIns="91440" tIns="45720" rIns="91440" bIns="45720" rtlCol="0" anchor="ctr">
            <a:normAutofit/>
          </a:bodyPr>
          <a:lstStyle/>
          <a:p>
            <a:pPr>
              <a:lnSpc>
                <a:spcPct val="90000"/>
              </a:lnSpc>
              <a:spcAft>
                <a:spcPts val="600"/>
              </a:spcAft>
            </a:pPr>
            <a:r>
              <a:rPr lang="en-US" sz="2400" b="1" dirty="0">
                <a:solidFill>
                  <a:schemeClr val="tx2"/>
                </a:solidFill>
                <a:latin typeface="Arial" panose="020B0604020202020204" pitchFamily="34" charset="0"/>
                <a:cs typeface="Arial" panose="020B0604020202020204" pitchFamily="34" charset="0"/>
              </a:rPr>
              <a:t>Aim:</a:t>
            </a:r>
            <a:r>
              <a:rPr lang="en-US" sz="2400" dirty="0">
                <a:solidFill>
                  <a:schemeClr val="tx2"/>
                </a:solidFill>
                <a:latin typeface="Arial" panose="020B0604020202020204" pitchFamily="34" charset="0"/>
                <a:cs typeface="Arial" panose="020B0604020202020204" pitchFamily="34" charset="0"/>
              </a:rPr>
              <a:t> </a:t>
            </a:r>
          </a:p>
          <a:p>
            <a:pPr>
              <a:lnSpc>
                <a:spcPct val="90000"/>
              </a:lnSpc>
              <a:spcAft>
                <a:spcPts val="600"/>
              </a:spcAft>
            </a:pPr>
            <a:r>
              <a:rPr lang="en-US" sz="2000" dirty="0">
                <a:solidFill>
                  <a:schemeClr val="tx2"/>
                </a:solidFill>
                <a:effectLst/>
                <a:latin typeface="Arial" panose="020B0604020202020204" pitchFamily="34" charset="0"/>
                <a:cs typeface="Arial" panose="020B0604020202020204" pitchFamily="34" charset="0"/>
              </a:rPr>
              <a:t>Investigating the role of technology in assisting </a:t>
            </a:r>
            <a:r>
              <a:rPr lang="en-US" sz="2000" dirty="0">
                <a:solidFill>
                  <a:schemeClr val="tx2"/>
                </a:solidFill>
                <a:latin typeface="Arial" panose="020B0604020202020204" pitchFamily="34" charset="0"/>
                <a:cs typeface="Arial" panose="020B0604020202020204" pitchFamily="34" charset="0"/>
              </a:rPr>
              <a:t>h</a:t>
            </a:r>
            <a:r>
              <a:rPr lang="en-US" sz="2000" dirty="0">
                <a:solidFill>
                  <a:schemeClr val="tx2"/>
                </a:solidFill>
                <a:effectLst/>
                <a:latin typeface="Arial" panose="020B0604020202020204" pitchFamily="34" charset="0"/>
                <a:cs typeface="Arial" panose="020B0604020202020204" pitchFamily="34" charset="0"/>
              </a:rPr>
              <a:t>ealth in </a:t>
            </a:r>
            <a:r>
              <a:rPr lang="en-US" sz="2000" dirty="0">
                <a:solidFill>
                  <a:schemeClr val="tx2"/>
                </a:solidFill>
                <a:latin typeface="Arial" panose="020B0604020202020204" pitchFamily="34" charset="0"/>
                <a:cs typeface="Arial" panose="020B0604020202020204" pitchFamily="34" charset="0"/>
              </a:rPr>
              <a:t>o</a:t>
            </a:r>
            <a:r>
              <a:rPr lang="en-US" sz="2000" dirty="0">
                <a:solidFill>
                  <a:schemeClr val="tx2"/>
                </a:solidFill>
                <a:effectLst/>
                <a:latin typeface="Arial" panose="020B0604020202020204" pitchFamily="34" charset="0"/>
                <a:cs typeface="Arial" panose="020B0604020202020204" pitchFamily="34" charset="0"/>
              </a:rPr>
              <a:t>lder </a:t>
            </a:r>
            <a:r>
              <a:rPr lang="en-US" sz="2000" dirty="0">
                <a:solidFill>
                  <a:schemeClr val="tx2"/>
                </a:solidFill>
                <a:latin typeface="Arial" panose="020B0604020202020204" pitchFamily="34" charset="0"/>
                <a:cs typeface="Arial" panose="020B0604020202020204" pitchFamily="34" charset="0"/>
              </a:rPr>
              <a:t>a</a:t>
            </a:r>
            <a:r>
              <a:rPr lang="en-US" sz="2000" dirty="0">
                <a:solidFill>
                  <a:schemeClr val="tx2"/>
                </a:solidFill>
                <a:effectLst/>
                <a:latin typeface="Arial" panose="020B0604020202020204" pitchFamily="34" charset="0"/>
                <a:cs typeface="Arial" panose="020B0604020202020204" pitchFamily="34" charset="0"/>
              </a:rPr>
              <a:t>dults.</a:t>
            </a:r>
          </a:p>
          <a:p>
            <a:pPr>
              <a:lnSpc>
                <a:spcPct val="90000"/>
              </a:lnSpc>
              <a:spcAft>
                <a:spcPts val="600"/>
              </a:spcAft>
            </a:pPr>
            <a:endParaRPr lang="en-US" dirty="0">
              <a:solidFill>
                <a:schemeClr val="tx2"/>
              </a:solidFill>
            </a:endParaRPr>
          </a:p>
          <a:p>
            <a:pPr>
              <a:lnSpc>
                <a:spcPct val="90000"/>
              </a:lnSpc>
              <a:spcAft>
                <a:spcPts val="600"/>
              </a:spcAft>
            </a:pPr>
            <a:r>
              <a:rPr lang="en-US" sz="2400" b="1" dirty="0">
                <a:solidFill>
                  <a:schemeClr val="tx2"/>
                </a:solidFill>
                <a:effectLst/>
                <a:latin typeface="Arial" panose="020B0604020202020204" pitchFamily="34" charset="0"/>
                <a:cs typeface="Arial" panose="020B0604020202020204" pitchFamily="34" charset="0"/>
              </a:rPr>
              <a:t>Objectives:</a:t>
            </a:r>
          </a:p>
          <a:p>
            <a:pPr marL="342900" indent="-342900">
              <a:lnSpc>
                <a:spcPct val="90000"/>
              </a:lnSpc>
              <a:spcAft>
                <a:spcPts val="600"/>
              </a:spcAft>
              <a:buFont typeface="Arial" panose="020B0604020202020204" pitchFamily="34" charset="0"/>
              <a:buChar char="•"/>
            </a:pPr>
            <a:r>
              <a:rPr lang="en-GB" sz="2000" dirty="0">
                <a:solidFill>
                  <a:schemeClr val="tx2"/>
                </a:solidFill>
                <a:effectLst/>
                <a:latin typeface="Arial" panose="020B0604020202020204" pitchFamily="34" charset="0"/>
                <a:cs typeface="Arial" panose="020B0604020202020204" pitchFamily="34" charset="0"/>
              </a:rPr>
              <a:t>Define digitalization concepts in elderly healthcare and assess their proficiency in practical applications.</a:t>
            </a:r>
          </a:p>
          <a:p>
            <a:pPr>
              <a:lnSpc>
                <a:spcPct val="90000"/>
              </a:lnSpc>
              <a:spcAft>
                <a:spcPts val="600"/>
              </a:spcAft>
            </a:pPr>
            <a:endParaRPr lang="en-GB" sz="2000" dirty="0">
              <a:solidFill>
                <a:schemeClr val="tx2"/>
              </a:solidFill>
              <a:effectLst/>
              <a:latin typeface="Arial" panose="020B0604020202020204" pitchFamily="34" charset="0"/>
              <a:cs typeface="Arial" panose="020B0604020202020204" pitchFamily="34" charset="0"/>
            </a:endParaRPr>
          </a:p>
          <a:p>
            <a:pPr marL="342900" indent="-342900">
              <a:lnSpc>
                <a:spcPct val="90000"/>
              </a:lnSpc>
              <a:spcAft>
                <a:spcPts val="600"/>
              </a:spcAft>
              <a:buFont typeface="Arial" panose="020B0604020202020204" pitchFamily="34" charset="0"/>
              <a:buChar char="•"/>
            </a:pPr>
            <a:r>
              <a:rPr lang="en-GB" sz="2000" dirty="0">
                <a:solidFill>
                  <a:schemeClr val="tx2"/>
                </a:solidFill>
                <a:effectLst/>
                <a:latin typeface="Arial" panose="020B0604020202020204" pitchFamily="34" charset="0"/>
                <a:cs typeface="Arial" panose="020B0604020202020204" pitchFamily="34" charset="0"/>
              </a:rPr>
              <a:t>Examine data, policies, legislation, and services impacting digital health technology in elderly care.</a:t>
            </a:r>
          </a:p>
          <a:p>
            <a:pPr>
              <a:lnSpc>
                <a:spcPct val="90000"/>
              </a:lnSpc>
              <a:spcAft>
                <a:spcPts val="600"/>
              </a:spcAft>
            </a:pPr>
            <a:endParaRPr lang="en-GB" sz="2000" dirty="0">
              <a:solidFill>
                <a:schemeClr val="tx2"/>
              </a:solidFill>
              <a:effectLst/>
              <a:latin typeface="Arial" panose="020B0604020202020204" pitchFamily="34" charset="0"/>
              <a:cs typeface="Arial" panose="020B0604020202020204" pitchFamily="34" charset="0"/>
            </a:endParaRPr>
          </a:p>
          <a:p>
            <a:pPr marL="342900" indent="-342900">
              <a:lnSpc>
                <a:spcPct val="90000"/>
              </a:lnSpc>
              <a:spcAft>
                <a:spcPts val="600"/>
              </a:spcAft>
              <a:buFont typeface="Arial" panose="020B0604020202020204" pitchFamily="34" charset="0"/>
              <a:buChar char="•"/>
            </a:pPr>
            <a:r>
              <a:rPr lang="en-GB" sz="2000" dirty="0">
                <a:solidFill>
                  <a:schemeClr val="tx2"/>
                </a:solidFill>
                <a:effectLst/>
                <a:latin typeface="Arial" panose="020B0604020202020204" pitchFamily="34" charset="0"/>
                <a:cs typeface="Arial" panose="020B0604020202020204" pitchFamily="34" charset="0"/>
              </a:rPr>
              <a:t>Conduct a systematic literature review on digital health tech for older adults.</a:t>
            </a:r>
          </a:p>
          <a:p>
            <a:pPr marL="342900" indent="-342900">
              <a:lnSpc>
                <a:spcPct val="90000"/>
              </a:lnSpc>
              <a:spcAft>
                <a:spcPts val="600"/>
              </a:spcAft>
              <a:buFont typeface="Arial" panose="020B0604020202020204" pitchFamily="34" charset="0"/>
              <a:buChar char="•"/>
            </a:pPr>
            <a:endParaRPr lang="en-GB" sz="2000" dirty="0">
              <a:solidFill>
                <a:schemeClr val="tx2"/>
              </a:solidFill>
              <a:effectLst/>
              <a:latin typeface="Arial" panose="020B0604020202020204" pitchFamily="34" charset="0"/>
              <a:cs typeface="Arial" panose="020B0604020202020204" pitchFamily="34" charset="0"/>
            </a:endParaRPr>
          </a:p>
          <a:p>
            <a:pPr marL="342900" indent="-342900">
              <a:lnSpc>
                <a:spcPct val="90000"/>
              </a:lnSpc>
              <a:spcAft>
                <a:spcPts val="600"/>
              </a:spcAft>
              <a:buFont typeface="Arial" panose="020B0604020202020204" pitchFamily="34" charset="0"/>
              <a:buChar char="•"/>
            </a:pPr>
            <a:r>
              <a:rPr lang="en-GB" sz="2000" dirty="0">
                <a:solidFill>
                  <a:schemeClr val="tx2"/>
                </a:solidFill>
                <a:effectLst/>
                <a:latin typeface="Arial" panose="020B0604020202020204" pitchFamily="34" charset="0"/>
                <a:cs typeface="Arial" panose="020B0604020202020204" pitchFamily="34" charset="0"/>
              </a:rPr>
              <a:t>Offer recommendations for optimizing digital tech in elderly healthcare research.</a:t>
            </a:r>
          </a:p>
          <a:p>
            <a:pPr marL="342900" indent="-342900">
              <a:lnSpc>
                <a:spcPct val="90000"/>
              </a:lnSpc>
              <a:spcAft>
                <a:spcPts val="600"/>
              </a:spcAft>
              <a:buFont typeface="Arial" panose="020B0604020202020204" pitchFamily="34" charset="0"/>
              <a:buChar char="•"/>
            </a:pPr>
            <a:endParaRPr lang="en-GB" sz="2400" dirty="0">
              <a:solidFill>
                <a:srgbClr val="0E101A"/>
              </a:solidFill>
              <a:effectLst/>
            </a:endParaRPr>
          </a:p>
          <a:p>
            <a:pPr>
              <a:lnSpc>
                <a:spcPct val="90000"/>
              </a:lnSpc>
              <a:spcAft>
                <a:spcPts val="600"/>
              </a:spcAft>
            </a:pPr>
            <a:endParaRPr lang="en-US" sz="2400" b="1" dirty="0">
              <a:solidFill>
                <a:schemeClr val="tx2"/>
              </a:solidFill>
              <a:effectLst/>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dirty="0">
              <a:solidFill>
                <a:schemeClr val="tx2"/>
              </a:solidFill>
              <a:effectLst/>
            </a:endParaRPr>
          </a:p>
        </p:txBody>
      </p:sp>
    </p:spTree>
    <p:extLst>
      <p:ext uri="{BB962C8B-B14F-4D97-AF65-F5344CB8AC3E}">
        <p14:creationId xmlns:p14="http://schemas.microsoft.com/office/powerpoint/2010/main" val="38729524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8">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10">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7" name="Group 12">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28" name="Freeform: Shape 13">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14">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Shape 15">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Shape 16">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TextBox 2">
            <a:extLst>
              <a:ext uri="{FF2B5EF4-FFF2-40B4-BE49-F238E27FC236}">
                <a16:creationId xmlns:a16="http://schemas.microsoft.com/office/drawing/2014/main" id="{10B290FD-A06A-FBCE-9977-9A98D5068BC1}"/>
              </a:ext>
            </a:extLst>
          </p:cNvPr>
          <p:cNvSpPr txBox="1"/>
          <p:nvPr/>
        </p:nvSpPr>
        <p:spPr>
          <a:xfrm>
            <a:off x="597060" y="1639019"/>
            <a:ext cx="3140015" cy="2185987"/>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b="1" kern="1200" dirty="0">
                <a:solidFill>
                  <a:schemeClr val="tx2"/>
                </a:solidFill>
                <a:effectLst/>
                <a:latin typeface="+mj-lt"/>
                <a:ea typeface="+mj-ea"/>
                <a:cs typeface="+mj-cs"/>
              </a:rPr>
              <a:t>Chapter 2: </a:t>
            </a:r>
          </a:p>
          <a:p>
            <a:pPr>
              <a:lnSpc>
                <a:spcPct val="90000"/>
              </a:lnSpc>
              <a:spcBef>
                <a:spcPct val="0"/>
              </a:spcBef>
              <a:spcAft>
                <a:spcPts val="600"/>
              </a:spcAft>
            </a:pPr>
            <a:r>
              <a:rPr lang="en-US" sz="3600" b="1" kern="1200" dirty="0">
                <a:solidFill>
                  <a:schemeClr val="tx2"/>
                </a:solidFill>
                <a:effectLst/>
                <a:latin typeface="+mj-lt"/>
                <a:ea typeface="+mj-ea"/>
                <a:cs typeface="+mj-cs"/>
              </a:rPr>
              <a:t>Background </a:t>
            </a:r>
            <a:endParaRPr lang="en-US" sz="3600" b="1" kern="1200" dirty="0">
              <a:solidFill>
                <a:schemeClr val="tx2"/>
              </a:solidFill>
              <a:latin typeface="+mj-lt"/>
              <a:ea typeface="+mj-ea"/>
              <a:cs typeface="+mj-cs"/>
            </a:endParaRPr>
          </a:p>
        </p:txBody>
      </p:sp>
      <p:sp>
        <p:nvSpPr>
          <p:cNvPr id="4" name="TextBox 3">
            <a:extLst>
              <a:ext uri="{FF2B5EF4-FFF2-40B4-BE49-F238E27FC236}">
                <a16:creationId xmlns:a16="http://schemas.microsoft.com/office/drawing/2014/main" id="{3F10CACD-7F23-D0F0-CA7A-7FDE3B6590C3}"/>
              </a:ext>
            </a:extLst>
          </p:cNvPr>
          <p:cNvSpPr txBox="1"/>
          <p:nvPr/>
        </p:nvSpPr>
        <p:spPr>
          <a:xfrm>
            <a:off x="6095999" y="1639019"/>
            <a:ext cx="5812201" cy="5023463"/>
          </a:xfrm>
          <a:prstGeom prst="rect">
            <a:avLst/>
          </a:prstGeom>
        </p:spPr>
        <p:txBody>
          <a:bodyPr vert="horz" lIns="91440" tIns="45720" rIns="91440" bIns="45720" rtlCol="0" anchor="ctr">
            <a:normAutofit/>
          </a:bodyPr>
          <a:lstStyle/>
          <a:p>
            <a:pPr marL="342900" indent="-342900">
              <a:lnSpc>
                <a:spcPct val="90000"/>
              </a:lnSpc>
              <a:spcAft>
                <a:spcPts val="600"/>
              </a:spcAft>
              <a:buFont typeface="Arial" panose="020B0604020202020204" pitchFamily="34" charset="0"/>
              <a:buChar char="•"/>
            </a:pPr>
            <a:endParaRPr lang="en-GB" sz="2400" dirty="0">
              <a:solidFill>
                <a:srgbClr val="0E101A"/>
              </a:solidFill>
              <a:effectLst/>
            </a:endParaRPr>
          </a:p>
          <a:p>
            <a:pPr>
              <a:lnSpc>
                <a:spcPct val="90000"/>
              </a:lnSpc>
              <a:spcAft>
                <a:spcPts val="600"/>
              </a:spcAft>
            </a:pPr>
            <a:endParaRPr lang="en-US" sz="2400" b="1" dirty="0">
              <a:solidFill>
                <a:schemeClr val="tx2"/>
              </a:solidFill>
              <a:effectLst/>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dirty="0">
              <a:solidFill>
                <a:schemeClr val="tx2"/>
              </a:solidFill>
              <a:effectLst/>
            </a:endParaRPr>
          </a:p>
        </p:txBody>
      </p:sp>
      <p:sp>
        <p:nvSpPr>
          <p:cNvPr id="2" name="TextBox 1">
            <a:extLst>
              <a:ext uri="{FF2B5EF4-FFF2-40B4-BE49-F238E27FC236}">
                <a16:creationId xmlns:a16="http://schemas.microsoft.com/office/drawing/2014/main" id="{E0E6A431-D6EC-0DB8-DC92-AB9007FD7DE3}"/>
              </a:ext>
            </a:extLst>
          </p:cNvPr>
          <p:cNvSpPr txBox="1"/>
          <p:nvPr/>
        </p:nvSpPr>
        <p:spPr>
          <a:xfrm>
            <a:off x="235545" y="3805172"/>
            <a:ext cx="3490058" cy="923330"/>
          </a:xfrm>
          <a:prstGeom prst="rect">
            <a:avLst/>
          </a:prstGeom>
          <a:noFill/>
        </p:spPr>
        <p:txBody>
          <a:bodyPr wrap="none" rtlCol="0">
            <a:spAutoFit/>
          </a:bodyPr>
          <a:lstStyle/>
          <a:p>
            <a:pPr algn="just">
              <a:lnSpc>
                <a:spcPct val="150000"/>
              </a:lnSpc>
            </a:pPr>
            <a:r>
              <a:rPr lang="en-GB" sz="2400" dirty="0">
                <a:solidFill>
                  <a:schemeClr val="tx2"/>
                </a:solidFill>
                <a:effectLst/>
                <a:latin typeface="Arial" panose="020B0604020202020204" pitchFamily="34" charset="0"/>
                <a:ea typeface="Arial Unicode MS" panose="020B0604020202020204" pitchFamily="34" charset="-128"/>
                <a:cs typeface="Arial" panose="020B0604020202020204" pitchFamily="34" charset="0"/>
              </a:rPr>
              <a:t>Theoretical background </a:t>
            </a:r>
            <a:endParaRPr lang="en-IT" sz="2400" dirty="0">
              <a:solidFill>
                <a:schemeClr val="tx2"/>
              </a:solidFill>
              <a:effectLst/>
              <a:latin typeface="Arial" panose="020B0604020202020204" pitchFamily="34" charset="0"/>
              <a:ea typeface="Calibri Light" panose="020F0302020204030204" pitchFamily="34" charset="0"/>
              <a:cs typeface="Arial" panose="020B0604020202020204" pitchFamily="34" charset="0"/>
            </a:endParaRPr>
          </a:p>
          <a:p>
            <a:endParaRPr lang="en-IT" dirty="0"/>
          </a:p>
        </p:txBody>
      </p:sp>
      <p:sp>
        <p:nvSpPr>
          <p:cNvPr id="5" name="TextBox 4">
            <a:extLst>
              <a:ext uri="{FF2B5EF4-FFF2-40B4-BE49-F238E27FC236}">
                <a16:creationId xmlns:a16="http://schemas.microsoft.com/office/drawing/2014/main" id="{413EFC6C-51B4-81DE-2B8D-FD05DE9F9C32}"/>
              </a:ext>
            </a:extLst>
          </p:cNvPr>
          <p:cNvSpPr txBox="1"/>
          <p:nvPr/>
        </p:nvSpPr>
        <p:spPr>
          <a:xfrm>
            <a:off x="3369500" y="445592"/>
            <a:ext cx="8225440" cy="3416320"/>
          </a:xfrm>
          <a:prstGeom prst="rect">
            <a:avLst/>
          </a:prstGeom>
          <a:noFill/>
        </p:spPr>
        <p:txBody>
          <a:bodyPr wrap="square" rtlCol="0">
            <a:spAutoFit/>
          </a:bodyPr>
          <a:lstStyle/>
          <a:p>
            <a:r>
              <a:rPr lang="en-GB" dirty="0">
                <a:solidFill>
                  <a:schemeClr val="tx2"/>
                </a:solidFill>
                <a:latin typeface="Arial" panose="020B0604020202020204" pitchFamily="34" charset="0"/>
                <a:ea typeface="Times New Roman" panose="02020603050405020304" pitchFamily="18" charset="0"/>
                <a:cs typeface="Arial" panose="020B0604020202020204" pitchFamily="34" charset="0"/>
              </a:rPr>
              <a:t>The Health Information Management industry began in the 1920s with paper patient records. Electronic Health Record (HER) software emerged in the 1980s, and by 1992, 80% of UK GP practices used electronic records.</a:t>
            </a:r>
            <a:r>
              <a:rPr lang="en-IT" sz="1800" dirty="0">
                <a:solidFill>
                  <a:schemeClr val="tx2"/>
                </a:solidFill>
                <a:effectLst/>
                <a:latin typeface="Arial" panose="020B0604020202020204" pitchFamily="34" charset="0"/>
                <a:ea typeface="Calibri" panose="020F0502020204030204" pitchFamily="34" charset="0"/>
                <a:cs typeface="Arial" panose="020B0604020202020204" pitchFamily="34" charset="0"/>
              </a:rPr>
              <a:t>The 1980s and 1990s saw significant advancements in healthcare technology.</a:t>
            </a:r>
            <a:r>
              <a:rPr lang="en-IT" dirty="0">
                <a:solidFill>
                  <a:schemeClr val="tx2"/>
                </a:solidFill>
                <a:effectLst/>
                <a:latin typeface="Arial" panose="020B0604020202020204" pitchFamily="34" charset="0"/>
                <a:cs typeface="Arial" panose="020B0604020202020204" pitchFamily="34" charset="0"/>
              </a:rPr>
              <a:t> </a:t>
            </a:r>
            <a:r>
              <a:rPr lang="en-GB" dirty="0">
                <a:solidFill>
                  <a:schemeClr val="tx2"/>
                </a:solidFill>
                <a:latin typeface="Arial" panose="020B0604020202020204" pitchFamily="34" charset="0"/>
                <a:ea typeface="Times New Roman" panose="02020603050405020304" pitchFamily="18" charset="0"/>
                <a:cs typeface="Arial" panose="020B0604020202020204" pitchFamily="34" charset="0"/>
              </a:rPr>
              <a:t>(Benson, 2002).</a:t>
            </a:r>
            <a:endParaRPr lang="en-IT" dirty="0">
              <a:solidFill>
                <a:schemeClr val="tx2"/>
              </a:solidFill>
              <a:latin typeface="Arial" panose="020B0604020202020204" pitchFamily="34" charset="0"/>
              <a:ea typeface="Times New Roman" panose="02020603050405020304" pitchFamily="18" charset="0"/>
              <a:cs typeface="Arial" panose="020B0604020202020204" pitchFamily="34" charset="0"/>
            </a:endParaRPr>
          </a:p>
          <a:p>
            <a:endParaRPr lang="en-IT" sz="1800" i="1" dirty="0">
              <a:solidFill>
                <a:schemeClr val="tx2"/>
              </a:solidFill>
              <a:effectLst/>
              <a:latin typeface="Arial" panose="020B0604020202020204" pitchFamily="34" charset="0"/>
              <a:ea typeface="Times New Roman" panose="02020603050405020304" pitchFamily="18" charset="0"/>
              <a:cs typeface="Arial" panose="020B0604020202020204" pitchFamily="34" charset="0"/>
            </a:endParaRPr>
          </a:p>
          <a:p>
            <a:r>
              <a:rPr lang="en-IT" sz="1800" i="1"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Gerontechnology</a:t>
            </a:r>
            <a:r>
              <a:rPr lang="en-IT" sz="1800"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 is an interdisciplinary field that connects evolving technologies with the needs of older adults. It aims to promote "successful ageing" by integrating various technologies with the biopsychosocial aspects of human ageing </a:t>
            </a:r>
            <a:r>
              <a:rPr lang="en-IT" sz="1800" dirty="0">
                <a:solidFill>
                  <a:schemeClr val="tx2"/>
                </a:solidFill>
                <a:effectLst/>
                <a:latin typeface="Arial" panose="020B0604020202020204" pitchFamily="34" charset="0"/>
                <a:ea typeface="Calibri" panose="020F0502020204030204" pitchFamily="34" charset="0"/>
              </a:rPr>
              <a:t>(Lee et al., 2020)</a:t>
            </a:r>
            <a:r>
              <a:rPr lang="en-IT" sz="1800"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a:t>
            </a:r>
          </a:p>
          <a:p>
            <a:endParaRPr lang="en-IT" sz="1800" dirty="0">
              <a:solidFill>
                <a:schemeClr val="tx2"/>
              </a:solidFill>
              <a:effectLst/>
              <a:latin typeface="Arial" panose="020B0604020202020204" pitchFamily="34" charset="0"/>
              <a:ea typeface="Times New Roman" panose="02020603050405020304" pitchFamily="18" charset="0"/>
              <a:cs typeface="Arial" panose="020B0604020202020204" pitchFamily="34" charset="0"/>
            </a:endParaRPr>
          </a:p>
          <a:p>
            <a:endParaRPr lang="en-IT" dirty="0"/>
          </a:p>
        </p:txBody>
      </p:sp>
      <p:sp>
        <p:nvSpPr>
          <p:cNvPr id="6" name="TextBox 5">
            <a:extLst>
              <a:ext uri="{FF2B5EF4-FFF2-40B4-BE49-F238E27FC236}">
                <a16:creationId xmlns:a16="http://schemas.microsoft.com/office/drawing/2014/main" id="{9F89A043-DC89-B60E-6BC2-A90FA1B6802B}"/>
              </a:ext>
            </a:extLst>
          </p:cNvPr>
          <p:cNvSpPr txBox="1"/>
          <p:nvPr/>
        </p:nvSpPr>
        <p:spPr>
          <a:xfrm>
            <a:off x="235545" y="621228"/>
            <a:ext cx="3233578" cy="1338828"/>
          </a:xfrm>
          <a:prstGeom prst="rect">
            <a:avLst/>
          </a:prstGeom>
          <a:noFill/>
        </p:spPr>
        <p:txBody>
          <a:bodyPr wrap="none" rtlCol="0">
            <a:spAutoFit/>
          </a:bodyPr>
          <a:lstStyle/>
          <a:p>
            <a:pPr algn="just">
              <a:lnSpc>
                <a:spcPct val="150000"/>
              </a:lnSpc>
            </a:pPr>
            <a:r>
              <a:rPr lang="en-GB" sz="2400" dirty="0">
                <a:solidFill>
                  <a:schemeClr val="tx2"/>
                </a:solidFill>
                <a:effectLst/>
                <a:latin typeface="Arial" panose="020B0604020202020204" pitchFamily="34" charset="0"/>
                <a:ea typeface="Arial Unicode MS" panose="020B0604020202020204" pitchFamily="34" charset="-128"/>
                <a:cs typeface="Arial" panose="020B0604020202020204" pitchFamily="34" charset="0"/>
              </a:rPr>
              <a:t>Historical background </a:t>
            </a:r>
            <a:endParaRPr lang="en-IT" sz="2400" dirty="0">
              <a:solidFill>
                <a:schemeClr val="tx2"/>
              </a:solidFill>
              <a:effectLst/>
              <a:latin typeface="Arial" panose="020B0604020202020204" pitchFamily="34" charset="0"/>
              <a:ea typeface="Calibri Light" panose="020F0302020204030204" pitchFamily="34" charset="0"/>
              <a:cs typeface="Arial" panose="020B0604020202020204" pitchFamily="34" charset="0"/>
            </a:endParaRPr>
          </a:p>
          <a:p>
            <a:pPr algn="just">
              <a:lnSpc>
                <a:spcPct val="150000"/>
              </a:lnSpc>
            </a:pPr>
            <a:endParaRPr lang="en-IT" sz="1800" dirty="0">
              <a:effectLst/>
              <a:latin typeface="Calibri Light" panose="020F0302020204030204" pitchFamily="34" charset="0"/>
              <a:ea typeface="Calibri Light" panose="020F0302020204030204" pitchFamily="34" charset="0"/>
            </a:endParaRPr>
          </a:p>
          <a:p>
            <a:endParaRPr lang="en-IT" dirty="0"/>
          </a:p>
        </p:txBody>
      </p:sp>
      <p:sp>
        <p:nvSpPr>
          <p:cNvPr id="7" name="TextBox 6">
            <a:extLst>
              <a:ext uri="{FF2B5EF4-FFF2-40B4-BE49-F238E27FC236}">
                <a16:creationId xmlns:a16="http://schemas.microsoft.com/office/drawing/2014/main" id="{A82CA7B9-F3A1-6D48-6F1C-FAF64E1C5527}"/>
              </a:ext>
            </a:extLst>
          </p:cNvPr>
          <p:cNvSpPr txBox="1"/>
          <p:nvPr/>
        </p:nvSpPr>
        <p:spPr>
          <a:xfrm>
            <a:off x="3528177" y="3965638"/>
            <a:ext cx="8066763" cy="2031325"/>
          </a:xfrm>
          <a:prstGeom prst="rect">
            <a:avLst/>
          </a:prstGeom>
          <a:noFill/>
        </p:spPr>
        <p:txBody>
          <a:bodyPr wrap="square" rtlCol="0">
            <a:spAutoFit/>
          </a:bodyPr>
          <a:lstStyle/>
          <a:p>
            <a:r>
              <a:rPr lang="en-GB" dirty="0">
                <a:solidFill>
                  <a:schemeClr val="tx2"/>
                </a:solidFill>
                <a:latin typeface="Arial" panose="020B0604020202020204" pitchFamily="34" charset="0"/>
                <a:cs typeface="Arial" panose="020B0604020202020204" pitchFamily="34" charset="0"/>
              </a:rPr>
              <a:t> The "Active Ageing" initiative emphasizes the role of lifestyle factors and that health promotion should encompass physical, mental, and social well-being (WHO, 2022). </a:t>
            </a:r>
          </a:p>
          <a:p>
            <a:endParaRPr lang="en-GB" dirty="0">
              <a:solidFill>
                <a:schemeClr val="tx2"/>
              </a:solidFill>
              <a:latin typeface="Arial" panose="020B0604020202020204" pitchFamily="34" charset="0"/>
              <a:cs typeface="Arial" panose="020B0604020202020204" pitchFamily="34" charset="0"/>
            </a:endParaRPr>
          </a:p>
          <a:p>
            <a:r>
              <a:rPr lang="en-GB" dirty="0">
                <a:solidFill>
                  <a:schemeClr val="tx2"/>
                </a:solidFill>
                <a:latin typeface="Arial" panose="020B0604020202020204" pitchFamily="34" charset="0"/>
                <a:cs typeface="Arial" panose="020B0604020202020204" pitchFamily="34" charset="0"/>
              </a:rPr>
              <a:t>"Theory of Healthy Ageing".</a:t>
            </a:r>
          </a:p>
          <a:p>
            <a:r>
              <a:rPr lang="en-GB" dirty="0">
                <a:solidFill>
                  <a:schemeClr val="tx2"/>
                </a:solidFill>
                <a:latin typeface="Arial" panose="020B0604020202020204" pitchFamily="34" charset="0"/>
                <a:cs typeface="Arial" panose="020B0604020202020204" pitchFamily="34" charset="0"/>
              </a:rPr>
              <a:t> Social and spiritual, physical, cognitive, and mental health are four pillars of a comprehensive model for healthy ageing (</a:t>
            </a:r>
            <a:r>
              <a:rPr lang="en-IT" sz="1800" kern="0" dirty="0">
                <a:solidFill>
                  <a:schemeClr val="tx2"/>
                </a:solidFill>
                <a:effectLst/>
                <a:latin typeface="Arial" panose="020B0604020202020204" pitchFamily="34" charset="0"/>
                <a:ea typeface="Calibri" panose="020F0502020204030204" pitchFamily="34" charset="0"/>
                <a:cs typeface="Arial" panose="020B0604020202020204" pitchFamily="34" charset="0"/>
              </a:rPr>
              <a:t>Abbott, 2022).</a:t>
            </a:r>
            <a:r>
              <a:rPr lang="en-IT" dirty="0">
                <a:solidFill>
                  <a:schemeClr val="tx2"/>
                </a:solidFill>
                <a:effectLst/>
                <a:latin typeface="Arial" panose="020B0604020202020204" pitchFamily="34" charset="0"/>
                <a:cs typeface="Arial" panose="020B0604020202020204" pitchFamily="34" charset="0"/>
              </a:rPr>
              <a:t> </a:t>
            </a:r>
            <a:endParaRPr lang="en-IT" dirty="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050959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8">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10">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7" name="Group 12">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28" name="Freeform: Shape 13">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14">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Shape 15">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Shape 16">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TextBox 2">
            <a:extLst>
              <a:ext uri="{FF2B5EF4-FFF2-40B4-BE49-F238E27FC236}">
                <a16:creationId xmlns:a16="http://schemas.microsoft.com/office/drawing/2014/main" id="{10B290FD-A06A-FBCE-9977-9A98D5068BC1}"/>
              </a:ext>
            </a:extLst>
          </p:cNvPr>
          <p:cNvSpPr txBox="1"/>
          <p:nvPr/>
        </p:nvSpPr>
        <p:spPr>
          <a:xfrm>
            <a:off x="0" y="109501"/>
            <a:ext cx="4733849" cy="1017646"/>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b="1" dirty="0">
                <a:solidFill>
                  <a:schemeClr val="tx2"/>
                </a:solidFill>
                <a:latin typeface="+mj-lt"/>
                <a:ea typeface="+mj-ea"/>
                <a:cs typeface="+mj-cs"/>
              </a:rPr>
              <a:t>     </a:t>
            </a:r>
            <a:r>
              <a:rPr lang="en-US" sz="3600" b="1" kern="1200" dirty="0">
                <a:solidFill>
                  <a:schemeClr val="tx2"/>
                </a:solidFill>
                <a:effectLst/>
                <a:latin typeface="+mj-lt"/>
                <a:ea typeface="+mj-ea"/>
                <a:cs typeface="+mj-cs"/>
              </a:rPr>
              <a:t>Background </a:t>
            </a:r>
            <a:endParaRPr lang="en-US" sz="3600" b="1" kern="1200" dirty="0">
              <a:solidFill>
                <a:schemeClr val="tx2"/>
              </a:solidFill>
              <a:latin typeface="+mj-lt"/>
              <a:ea typeface="+mj-ea"/>
              <a:cs typeface="+mj-cs"/>
            </a:endParaRPr>
          </a:p>
        </p:txBody>
      </p:sp>
      <p:sp>
        <p:nvSpPr>
          <p:cNvPr id="4" name="TextBox 3">
            <a:extLst>
              <a:ext uri="{FF2B5EF4-FFF2-40B4-BE49-F238E27FC236}">
                <a16:creationId xmlns:a16="http://schemas.microsoft.com/office/drawing/2014/main" id="{3F10CACD-7F23-D0F0-CA7A-7FDE3B6590C3}"/>
              </a:ext>
            </a:extLst>
          </p:cNvPr>
          <p:cNvSpPr txBox="1"/>
          <p:nvPr/>
        </p:nvSpPr>
        <p:spPr>
          <a:xfrm>
            <a:off x="6095999" y="1639019"/>
            <a:ext cx="5812201" cy="5023463"/>
          </a:xfrm>
          <a:prstGeom prst="rect">
            <a:avLst/>
          </a:prstGeom>
        </p:spPr>
        <p:txBody>
          <a:bodyPr vert="horz" lIns="91440" tIns="45720" rIns="91440" bIns="45720" rtlCol="0" anchor="ctr">
            <a:normAutofit/>
          </a:bodyPr>
          <a:lstStyle/>
          <a:p>
            <a:pPr marL="342900" indent="-342900">
              <a:lnSpc>
                <a:spcPct val="90000"/>
              </a:lnSpc>
              <a:spcAft>
                <a:spcPts val="600"/>
              </a:spcAft>
              <a:buFont typeface="Arial" panose="020B0604020202020204" pitchFamily="34" charset="0"/>
              <a:buChar char="•"/>
            </a:pPr>
            <a:endParaRPr lang="en-GB" sz="2400" dirty="0">
              <a:solidFill>
                <a:srgbClr val="0E101A"/>
              </a:solidFill>
              <a:effectLst/>
            </a:endParaRPr>
          </a:p>
          <a:p>
            <a:pPr>
              <a:lnSpc>
                <a:spcPct val="90000"/>
              </a:lnSpc>
              <a:spcAft>
                <a:spcPts val="600"/>
              </a:spcAft>
            </a:pPr>
            <a:endParaRPr lang="en-US" sz="2400" b="1" dirty="0">
              <a:solidFill>
                <a:schemeClr val="tx2"/>
              </a:solidFill>
              <a:effectLst/>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dirty="0">
              <a:solidFill>
                <a:schemeClr val="tx2"/>
              </a:solidFill>
              <a:effectLst/>
            </a:endParaRPr>
          </a:p>
        </p:txBody>
      </p:sp>
      <p:sp>
        <p:nvSpPr>
          <p:cNvPr id="2" name="TextBox 1">
            <a:extLst>
              <a:ext uri="{FF2B5EF4-FFF2-40B4-BE49-F238E27FC236}">
                <a16:creationId xmlns:a16="http://schemas.microsoft.com/office/drawing/2014/main" id="{2BA6BAA5-A28C-CE55-2CDF-DB69CD487C58}"/>
              </a:ext>
            </a:extLst>
          </p:cNvPr>
          <p:cNvSpPr txBox="1"/>
          <p:nvPr/>
        </p:nvSpPr>
        <p:spPr>
          <a:xfrm>
            <a:off x="267252" y="4561998"/>
            <a:ext cx="1774845" cy="923330"/>
          </a:xfrm>
          <a:prstGeom prst="rect">
            <a:avLst/>
          </a:prstGeom>
          <a:noFill/>
        </p:spPr>
        <p:txBody>
          <a:bodyPr wrap="none" rtlCol="0">
            <a:spAutoFit/>
          </a:bodyPr>
          <a:lstStyle/>
          <a:p>
            <a:pPr algn="just">
              <a:lnSpc>
                <a:spcPct val="150000"/>
              </a:lnSpc>
            </a:pPr>
            <a:r>
              <a:rPr lang="en-GB" sz="2400" dirty="0">
                <a:solidFill>
                  <a:schemeClr val="tx2"/>
                </a:solidFill>
                <a:effectLst/>
                <a:latin typeface="Arial" panose="020B0604020202020204" pitchFamily="34" charset="0"/>
                <a:ea typeface="Arial Unicode MS" panose="020B0604020202020204" pitchFamily="34" charset="-128"/>
                <a:cs typeface="Arial" panose="020B0604020202020204" pitchFamily="34" charset="0"/>
              </a:rPr>
              <a:t>UK context </a:t>
            </a:r>
            <a:endParaRPr lang="en-IT" sz="2400" dirty="0">
              <a:solidFill>
                <a:schemeClr val="tx2"/>
              </a:solidFill>
              <a:effectLst/>
              <a:latin typeface="Arial" panose="020B0604020202020204" pitchFamily="34" charset="0"/>
              <a:ea typeface="Calibri Light" panose="020F0302020204030204" pitchFamily="34" charset="0"/>
              <a:cs typeface="Arial" panose="020B0604020202020204" pitchFamily="34" charset="0"/>
            </a:endParaRPr>
          </a:p>
          <a:p>
            <a:endParaRPr lang="en-IT" dirty="0"/>
          </a:p>
        </p:txBody>
      </p:sp>
      <p:sp>
        <p:nvSpPr>
          <p:cNvPr id="5" name="TextBox 4">
            <a:extLst>
              <a:ext uri="{FF2B5EF4-FFF2-40B4-BE49-F238E27FC236}">
                <a16:creationId xmlns:a16="http://schemas.microsoft.com/office/drawing/2014/main" id="{C4922D28-6943-078A-9288-6ECF3D14EEBB}"/>
              </a:ext>
            </a:extLst>
          </p:cNvPr>
          <p:cNvSpPr txBox="1"/>
          <p:nvPr/>
        </p:nvSpPr>
        <p:spPr>
          <a:xfrm>
            <a:off x="95301" y="1626497"/>
            <a:ext cx="3042821" cy="923330"/>
          </a:xfrm>
          <a:prstGeom prst="rect">
            <a:avLst/>
          </a:prstGeom>
          <a:noFill/>
        </p:spPr>
        <p:txBody>
          <a:bodyPr wrap="none" rtlCol="0">
            <a:spAutoFit/>
          </a:bodyPr>
          <a:lstStyle/>
          <a:p>
            <a:pPr algn="just">
              <a:lnSpc>
                <a:spcPct val="150000"/>
              </a:lnSpc>
            </a:pPr>
            <a:r>
              <a:rPr lang="en-GB" sz="2400" dirty="0">
                <a:solidFill>
                  <a:schemeClr val="tx2"/>
                </a:solidFill>
                <a:effectLst/>
                <a:latin typeface="Arial" panose="020B0604020202020204" pitchFamily="34" charset="0"/>
                <a:ea typeface="Arial Unicode MS" panose="020B0604020202020204" pitchFamily="34" charset="-128"/>
                <a:cs typeface="Arial" panose="020B0604020202020204" pitchFamily="34" charset="0"/>
              </a:rPr>
              <a:t>International context </a:t>
            </a:r>
            <a:endParaRPr lang="en-IT" sz="2400" dirty="0">
              <a:solidFill>
                <a:schemeClr val="tx2"/>
              </a:solidFill>
              <a:effectLst/>
              <a:latin typeface="Arial" panose="020B0604020202020204" pitchFamily="34" charset="0"/>
              <a:ea typeface="Calibri Light" panose="020F0302020204030204" pitchFamily="34" charset="0"/>
              <a:cs typeface="Arial" panose="020B0604020202020204" pitchFamily="34" charset="0"/>
            </a:endParaRPr>
          </a:p>
          <a:p>
            <a:endParaRPr lang="en-IT" dirty="0"/>
          </a:p>
        </p:txBody>
      </p:sp>
      <p:sp>
        <p:nvSpPr>
          <p:cNvPr id="6" name="Rounded Rectangle 5">
            <a:extLst>
              <a:ext uri="{FF2B5EF4-FFF2-40B4-BE49-F238E27FC236}">
                <a16:creationId xmlns:a16="http://schemas.microsoft.com/office/drawing/2014/main" id="{3494C756-2D00-DF2F-7D04-5420B5AC3566}"/>
              </a:ext>
            </a:extLst>
          </p:cNvPr>
          <p:cNvSpPr/>
          <p:nvPr/>
        </p:nvSpPr>
        <p:spPr>
          <a:xfrm>
            <a:off x="3416060" y="445592"/>
            <a:ext cx="8267854" cy="3702328"/>
          </a:xfrm>
          <a:prstGeom prst="roundRect">
            <a:avLst/>
          </a:prstGeom>
        </p:spPr>
        <p:style>
          <a:lnRef idx="2">
            <a:schemeClr val="accent3"/>
          </a:lnRef>
          <a:fillRef idx="1">
            <a:schemeClr val="lt1"/>
          </a:fillRef>
          <a:effectRef idx="0">
            <a:schemeClr val="accent3"/>
          </a:effectRef>
          <a:fontRef idx="minor">
            <a:schemeClr val="dk1"/>
          </a:fontRef>
        </p:style>
        <p:txBody>
          <a:bodyPr rtlCol="0" anchor="ctr"/>
          <a:lstStyle/>
          <a:p>
            <a:endParaRPr lang="en-GB" sz="2000" dirty="0">
              <a:solidFill>
                <a:schemeClr val="tx2"/>
              </a:solidFill>
              <a:latin typeface="Arial" panose="020B0604020202020204" pitchFamily="34" charset="0"/>
              <a:cs typeface="Arial" panose="020B0604020202020204" pitchFamily="34" charset="0"/>
            </a:endParaRPr>
          </a:p>
          <a:p>
            <a:r>
              <a:rPr lang="en-GB" sz="2000" dirty="0">
                <a:solidFill>
                  <a:schemeClr val="tx2"/>
                </a:solidFill>
                <a:latin typeface="Arial" panose="020B0604020202020204" pitchFamily="34" charset="0"/>
                <a:cs typeface="Arial" panose="020B0604020202020204" pitchFamily="34" charset="0"/>
              </a:rPr>
              <a:t>Developed countries, including the United States, Canada, the United Kingdom, Japan, and several European nations, lead in adopting digital health initiatives for older adults, encompassing electronic health records (EHRs), telemedicine, and remote monitoring programs.</a:t>
            </a:r>
          </a:p>
          <a:p>
            <a:r>
              <a:rPr lang="en-GB" sz="2000" dirty="0">
                <a:solidFill>
                  <a:schemeClr val="tx2"/>
                </a:solidFill>
                <a:latin typeface="Arial" panose="020B0604020202020204" pitchFamily="34" charset="0"/>
                <a:cs typeface="Arial" panose="020B0604020202020204" pitchFamily="34" charset="0"/>
              </a:rPr>
              <a:t>Japan is rapidly incorporating robots and intelligent sensors into elderly home care practices due to demographic trends (Hsu et al., 2020).</a:t>
            </a:r>
          </a:p>
          <a:p>
            <a:r>
              <a:rPr lang="en-GB" sz="2000" dirty="0">
                <a:solidFill>
                  <a:schemeClr val="tx2"/>
                </a:solidFill>
                <a:latin typeface="Arial" panose="020B0604020202020204" pitchFamily="34" charset="0"/>
                <a:cs typeface="Arial" panose="020B0604020202020204" pitchFamily="34" charset="0"/>
              </a:rPr>
              <a:t>The European Union’s Strategic Plan 2019-2024 focus on digital health as a priority </a:t>
            </a:r>
            <a:r>
              <a:rPr lang="en-GB" sz="2000" dirty="0">
                <a:solidFill>
                  <a:schemeClr val="tx2"/>
                </a:solidFill>
                <a:effectLst/>
                <a:latin typeface="Arial" panose="020B0604020202020204" pitchFamily="34" charset="0"/>
                <a:ea typeface="Calibri" panose="020F0502020204030204" pitchFamily="34" charset="0"/>
              </a:rPr>
              <a:t>(European Commission, 2019). </a:t>
            </a:r>
            <a:endParaRPr lang="en-IT" sz="2000" dirty="0">
              <a:solidFill>
                <a:schemeClr val="tx2"/>
              </a:solidFill>
              <a:effectLst/>
              <a:latin typeface="Times New Roman" panose="02020603050405020304" pitchFamily="18" charset="0"/>
              <a:ea typeface="Times New Roman" panose="02020603050405020304" pitchFamily="18" charset="0"/>
            </a:endParaRPr>
          </a:p>
          <a:p>
            <a:endParaRPr lang="en-IT" sz="2000" dirty="0">
              <a:solidFill>
                <a:schemeClr val="tx2"/>
              </a:solidFill>
              <a:latin typeface="Arial" panose="020B0604020202020204" pitchFamily="34" charset="0"/>
              <a:cs typeface="Arial" panose="020B0604020202020204" pitchFamily="34" charset="0"/>
            </a:endParaRPr>
          </a:p>
        </p:txBody>
      </p:sp>
      <p:sp>
        <p:nvSpPr>
          <p:cNvPr id="7" name="Rounded Rectangle 6">
            <a:extLst>
              <a:ext uri="{FF2B5EF4-FFF2-40B4-BE49-F238E27FC236}">
                <a16:creationId xmlns:a16="http://schemas.microsoft.com/office/drawing/2014/main" id="{D3B4C994-4135-668F-D71B-327EA03DA74B}"/>
              </a:ext>
            </a:extLst>
          </p:cNvPr>
          <p:cNvSpPr/>
          <p:nvPr/>
        </p:nvSpPr>
        <p:spPr>
          <a:xfrm>
            <a:off x="2309044" y="4222341"/>
            <a:ext cx="9374872" cy="2354310"/>
          </a:xfrm>
          <a:prstGeom prst="roundRect">
            <a:avLst/>
          </a:prstGeom>
        </p:spPr>
        <p:style>
          <a:lnRef idx="2">
            <a:schemeClr val="accent3"/>
          </a:lnRef>
          <a:fillRef idx="1">
            <a:schemeClr val="lt1"/>
          </a:fillRef>
          <a:effectRef idx="0">
            <a:schemeClr val="accent3"/>
          </a:effectRef>
          <a:fontRef idx="minor">
            <a:schemeClr val="dk1"/>
          </a:fontRef>
        </p:style>
        <p:txBody>
          <a:bodyPr rtlCol="0" anchor="ctr"/>
          <a:lstStyle/>
          <a:p>
            <a:endParaRPr lang="en-GB" sz="2000" dirty="0">
              <a:solidFill>
                <a:schemeClr val="tx2"/>
              </a:solidFill>
            </a:endParaRPr>
          </a:p>
          <a:p>
            <a:r>
              <a:rPr lang="en-GB" sz="2000" dirty="0">
                <a:solidFill>
                  <a:schemeClr val="tx2"/>
                </a:solidFill>
                <a:latin typeface="Arial" panose="020B0604020202020204" pitchFamily="34" charset="0"/>
                <a:cs typeface="Arial" panose="020B0604020202020204" pitchFamily="34" charset="0"/>
              </a:rPr>
              <a:t>The UK Government's Industrial Strategy allocates over £300 million to develop innovative care solutions for an ageing population using technology. (</a:t>
            </a:r>
            <a:r>
              <a:rPr lang="en-GB" sz="2000" dirty="0" err="1">
                <a:solidFill>
                  <a:schemeClr val="tx2"/>
                </a:solidFill>
                <a:latin typeface="Arial" panose="020B0604020202020204" pitchFamily="34" charset="0"/>
                <a:cs typeface="Arial" panose="020B0604020202020204" pitchFamily="34" charset="0"/>
              </a:rPr>
              <a:t>Gov.UK</a:t>
            </a:r>
            <a:r>
              <a:rPr lang="en-GB" sz="2000" dirty="0">
                <a:solidFill>
                  <a:schemeClr val="tx2"/>
                </a:solidFill>
                <a:latin typeface="Arial" panose="020B0604020202020204" pitchFamily="34" charset="0"/>
                <a:cs typeface="Arial" panose="020B0604020202020204" pitchFamily="34" charset="0"/>
              </a:rPr>
              <a:t>, 2018).</a:t>
            </a:r>
          </a:p>
          <a:p>
            <a:endParaRPr lang="en-GB" sz="2000" dirty="0">
              <a:solidFill>
                <a:schemeClr val="tx2"/>
              </a:solidFill>
              <a:latin typeface="Arial" panose="020B0604020202020204" pitchFamily="34" charset="0"/>
              <a:cs typeface="Arial" panose="020B0604020202020204" pitchFamily="34" charset="0"/>
            </a:endParaRPr>
          </a:p>
          <a:p>
            <a:r>
              <a:rPr lang="en-GB" sz="2000" dirty="0">
                <a:solidFill>
                  <a:schemeClr val="tx2"/>
                </a:solidFill>
                <a:latin typeface="Arial" panose="020B0604020202020204" pitchFamily="34" charset="0"/>
                <a:cs typeface="Arial" panose="020B0604020202020204" pitchFamily="34" charset="0"/>
              </a:rPr>
              <a:t>The National Health Service (NHS) is actively promoting healthcare digitalisation (developing and implementing electronic health records, digital appointment booking systems, and tools for remote patient monitoring).</a:t>
            </a:r>
          </a:p>
          <a:p>
            <a:endParaRPr lang="en-IT" sz="2000" dirty="0">
              <a:solidFill>
                <a:schemeClr val="tx2"/>
              </a:solidFill>
            </a:endParaRPr>
          </a:p>
        </p:txBody>
      </p:sp>
    </p:spTree>
    <p:extLst>
      <p:ext uri="{BB962C8B-B14F-4D97-AF65-F5344CB8AC3E}">
        <p14:creationId xmlns:p14="http://schemas.microsoft.com/office/powerpoint/2010/main" val="15865702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30" name="Rectangle 1029">
            <a:extLst>
              <a:ext uri="{FF2B5EF4-FFF2-40B4-BE49-F238E27FC236}">
                <a16:creationId xmlns:a16="http://schemas.microsoft.com/office/drawing/2014/main" id="{D1942232-83D0-49E2-AF9B-1F97E3C1EF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2" name="Rectangle 1031">
            <a:extLst>
              <a:ext uri="{FF2B5EF4-FFF2-40B4-BE49-F238E27FC236}">
                <a16:creationId xmlns:a16="http://schemas.microsoft.com/office/drawing/2014/main" id="{E9E70D72-6E23-4015-A4A6-85C120C191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34" name="Group 1033">
            <a:extLst>
              <a:ext uri="{FF2B5EF4-FFF2-40B4-BE49-F238E27FC236}">
                <a16:creationId xmlns:a16="http://schemas.microsoft.com/office/drawing/2014/main" id="{C28A977F-B603-4D81-B0FC-C8DE048A7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1"/>
            <a:ext cx="3362070" cy="2522848"/>
            <a:chOff x="-305" y="-1"/>
            <a:chExt cx="3832880" cy="2876136"/>
          </a:xfrm>
        </p:grpSpPr>
        <p:sp>
          <p:nvSpPr>
            <p:cNvPr id="1035" name="Freeform: Shape 1034">
              <a:extLst>
                <a:ext uri="{FF2B5EF4-FFF2-40B4-BE49-F238E27FC236}">
                  <a16:creationId xmlns:a16="http://schemas.microsoft.com/office/drawing/2014/main" id="{0183CE8C-E039-4B2F-A36E-5FD5CD5DE1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6" name="Freeform: Shape 1035">
              <a:extLst>
                <a:ext uri="{FF2B5EF4-FFF2-40B4-BE49-F238E27FC236}">
                  <a16:creationId xmlns:a16="http://schemas.microsoft.com/office/drawing/2014/main" id="{3EB77281-FAB4-40D0-B3F3-264EC4AB20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7" name="Freeform: Shape 1036">
              <a:extLst>
                <a:ext uri="{FF2B5EF4-FFF2-40B4-BE49-F238E27FC236}">
                  <a16:creationId xmlns:a16="http://schemas.microsoft.com/office/drawing/2014/main" id="{815E59F3-75FC-494F-8737-5F00A4964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8" name="Freeform: Shape 1037">
              <a:extLst>
                <a:ext uri="{FF2B5EF4-FFF2-40B4-BE49-F238E27FC236}">
                  <a16:creationId xmlns:a16="http://schemas.microsoft.com/office/drawing/2014/main" id="{43ADDCFA-B066-4D79-AB71-062E66E58F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TextBox 2">
            <a:extLst>
              <a:ext uri="{FF2B5EF4-FFF2-40B4-BE49-F238E27FC236}">
                <a16:creationId xmlns:a16="http://schemas.microsoft.com/office/drawing/2014/main" id="{E43C923C-7E8C-B9AA-DCB6-8E29E607522B}"/>
              </a:ext>
            </a:extLst>
          </p:cNvPr>
          <p:cNvSpPr txBox="1"/>
          <p:nvPr/>
        </p:nvSpPr>
        <p:spPr>
          <a:xfrm>
            <a:off x="628651" y="2070346"/>
            <a:ext cx="11058524" cy="3968145"/>
          </a:xfrm>
          <a:prstGeom prst="rect">
            <a:avLst/>
          </a:prstGeom>
        </p:spPr>
        <p:txBody>
          <a:bodyPr vert="horz" lIns="91440" tIns="45720" rIns="91440" bIns="45720" rtlCol="0" anchor="ctr">
            <a:normAutofit/>
          </a:bodyPr>
          <a:lstStyle/>
          <a:p>
            <a:pPr lvl="0"/>
            <a:endParaRPr lang="en-IT" sz="2000" kern="100" dirty="0">
              <a:effectLst/>
              <a:latin typeface="Arial" panose="020B0604020202020204" pitchFamily="34" charset="0"/>
              <a:ea typeface="Calibri" panose="020F0502020204030204" pitchFamily="34" charset="0"/>
              <a:cs typeface="Arial" panose="020B0604020202020204" pitchFamily="34" charset="0"/>
            </a:endParaRPr>
          </a:p>
        </p:txBody>
      </p:sp>
      <p:grpSp>
        <p:nvGrpSpPr>
          <p:cNvPr id="1040" name="Group 1039">
            <a:extLst>
              <a:ext uri="{FF2B5EF4-FFF2-40B4-BE49-F238E27FC236}">
                <a16:creationId xmlns:a16="http://schemas.microsoft.com/office/drawing/2014/main" id="{C78D9229-E61D-4FEE-8321-2F8B64A8CAD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10186037" y="4852038"/>
            <a:ext cx="2151670" cy="1860256"/>
            <a:chOff x="-305" y="-4155"/>
            <a:chExt cx="2514948" cy="2174333"/>
          </a:xfrm>
        </p:grpSpPr>
        <p:sp>
          <p:nvSpPr>
            <p:cNvPr id="1041" name="Freeform: Shape 1040">
              <a:extLst>
                <a:ext uri="{FF2B5EF4-FFF2-40B4-BE49-F238E27FC236}">
                  <a16:creationId xmlns:a16="http://schemas.microsoft.com/office/drawing/2014/main" id="{1FDD3CCB-26A3-4D79-AEB6-7A60CF980D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2" name="Freeform: Shape 1041">
              <a:extLst>
                <a:ext uri="{FF2B5EF4-FFF2-40B4-BE49-F238E27FC236}">
                  <a16:creationId xmlns:a16="http://schemas.microsoft.com/office/drawing/2014/main" id="{E9AC4470-5113-4709-B29F-CDB937F254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3" name="Freeform: Shape 1042">
              <a:extLst>
                <a:ext uri="{FF2B5EF4-FFF2-40B4-BE49-F238E27FC236}">
                  <a16:creationId xmlns:a16="http://schemas.microsoft.com/office/drawing/2014/main" id="{3E0D146C-9DAB-421E-AE88-5F854BF3F7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044" name="Freeform: Shape 1043">
              <a:extLst>
                <a:ext uri="{FF2B5EF4-FFF2-40B4-BE49-F238E27FC236}">
                  <a16:creationId xmlns:a16="http://schemas.microsoft.com/office/drawing/2014/main" id="{12EB32A5-4408-4F6C-84B2-F9A908237A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Rectangle 2">
            <a:extLst>
              <a:ext uri="{FF2B5EF4-FFF2-40B4-BE49-F238E27FC236}">
                <a16:creationId xmlns:a16="http://schemas.microsoft.com/office/drawing/2014/main" id="{0E719A83-A9E7-8457-BADA-42E8935772A0}"/>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IT"/>
          </a:p>
        </p:txBody>
      </p:sp>
      <p:sp>
        <p:nvSpPr>
          <p:cNvPr id="4" name="TextBox 3">
            <a:extLst>
              <a:ext uri="{FF2B5EF4-FFF2-40B4-BE49-F238E27FC236}">
                <a16:creationId xmlns:a16="http://schemas.microsoft.com/office/drawing/2014/main" id="{AC73198E-1238-9345-BD5D-E186C2F0C049}"/>
              </a:ext>
            </a:extLst>
          </p:cNvPr>
          <p:cNvSpPr txBox="1"/>
          <p:nvPr/>
        </p:nvSpPr>
        <p:spPr>
          <a:xfrm>
            <a:off x="2244838" y="401923"/>
            <a:ext cx="6901248" cy="584775"/>
          </a:xfrm>
          <a:prstGeom prst="rect">
            <a:avLst/>
          </a:prstGeom>
          <a:noFill/>
        </p:spPr>
        <p:txBody>
          <a:bodyPr wrap="none" rtlCol="0">
            <a:spAutoFit/>
          </a:bodyPr>
          <a:lstStyle/>
          <a:p>
            <a:r>
              <a:rPr lang="en-IT" sz="3200" dirty="0">
                <a:solidFill>
                  <a:schemeClr val="tx2"/>
                </a:solidFill>
                <a:latin typeface="Arial" panose="020B0604020202020204" pitchFamily="34" charset="0"/>
                <a:cs typeface="Arial" panose="020B0604020202020204" pitchFamily="34" charset="0"/>
              </a:rPr>
              <a:t>Chapted 3: Methods and Metodology</a:t>
            </a:r>
          </a:p>
        </p:txBody>
      </p:sp>
      <p:sp>
        <p:nvSpPr>
          <p:cNvPr id="10" name="Rounded Rectangle 9">
            <a:extLst>
              <a:ext uri="{FF2B5EF4-FFF2-40B4-BE49-F238E27FC236}">
                <a16:creationId xmlns:a16="http://schemas.microsoft.com/office/drawing/2014/main" id="{75C8D037-AB07-1173-46F6-68E8A94ABA44}"/>
              </a:ext>
            </a:extLst>
          </p:cNvPr>
          <p:cNvSpPr/>
          <p:nvPr/>
        </p:nvSpPr>
        <p:spPr>
          <a:xfrm>
            <a:off x="369877" y="1250836"/>
            <a:ext cx="11317298" cy="3223636"/>
          </a:xfrm>
          <a:prstGeom prst="roundRect">
            <a:avLst/>
          </a:prstGeom>
        </p:spPr>
        <p:style>
          <a:lnRef idx="2">
            <a:schemeClr val="accent3"/>
          </a:lnRef>
          <a:fillRef idx="1">
            <a:schemeClr val="lt1"/>
          </a:fillRef>
          <a:effectRef idx="0">
            <a:schemeClr val="accent3"/>
          </a:effectRef>
          <a:fontRef idx="minor">
            <a:schemeClr val="dk1"/>
          </a:fontRef>
        </p:style>
        <p:txBody>
          <a:bodyPr rtlCol="0" anchor="ctr"/>
          <a:lstStyle/>
          <a:p>
            <a:pPr marL="285750" indent="-285750">
              <a:buFont typeface="Arial" panose="020B0604020202020204" pitchFamily="34" charset="0"/>
              <a:buChar char="•"/>
            </a:pPr>
            <a:r>
              <a:rPr lang="en-GB" sz="1800" dirty="0">
                <a:solidFill>
                  <a:schemeClr val="tx2"/>
                </a:solidFill>
                <a:latin typeface="Arial" panose="020B0604020202020204" pitchFamily="34" charset="0"/>
                <a:cs typeface="Arial" panose="020B0604020202020204" pitchFamily="34" charset="0"/>
              </a:rPr>
              <a:t>A systematic literature review was performed using qualitative research methods. </a:t>
            </a:r>
          </a:p>
          <a:p>
            <a:pPr marL="285750" indent="-285750">
              <a:buFont typeface="Arial" panose="020B0604020202020204" pitchFamily="34" charset="0"/>
              <a:buChar char="•"/>
            </a:pPr>
            <a:r>
              <a:rPr lang="en-GB" sz="1800" dirty="0">
                <a:solidFill>
                  <a:schemeClr val="tx2"/>
                </a:solidFill>
                <a:latin typeface="Arial" panose="020B0604020202020204" pitchFamily="34" charset="0"/>
                <a:cs typeface="Arial" panose="020B0604020202020204" pitchFamily="34" charset="0"/>
              </a:rPr>
              <a:t>Data was collected using secondary research </a:t>
            </a:r>
            <a:r>
              <a:rPr lang="en-IT" sz="1800" kern="0" dirty="0">
                <a:solidFill>
                  <a:schemeClr val="tx2"/>
                </a:solidFill>
                <a:effectLst/>
                <a:latin typeface="Arial" panose="020B0604020202020204" pitchFamily="34" charset="0"/>
                <a:ea typeface="Arial Unicode MS" panose="020B0604020202020204" pitchFamily="34" charset="-128"/>
              </a:rPr>
              <a:t>on primary data from 10 published articles.</a:t>
            </a:r>
          </a:p>
          <a:p>
            <a:pPr marL="285750" indent="-285750">
              <a:buFont typeface="Arial" panose="020B0604020202020204" pitchFamily="34" charset="0"/>
              <a:buChar char="•"/>
            </a:pPr>
            <a:endParaRPr lang="en-IT" sz="1800" kern="0" dirty="0">
              <a:solidFill>
                <a:schemeClr val="tx2"/>
              </a:solidFill>
              <a:effectLst/>
              <a:latin typeface="Arial" panose="020B0604020202020204" pitchFamily="34" charset="0"/>
              <a:ea typeface="Arial Unicode MS" panose="020B0604020202020204" pitchFamily="34" charset="-128"/>
            </a:endParaRPr>
          </a:p>
          <a:p>
            <a:pPr marL="285750" indent="-285750">
              <a:buFont typeface="Arial" panose="020B0604020202020204" pitchFamily="34" charset="0"/>
              <a:buChar char="•"/>
            </a:pPr>
            <a:r>
              <a:rPr lang="en-GB" sz="1800" dirty="0">
                <a:solidFill>
                  <a:schemeClr val="tx2"/>
                </a:solidFill>
                <a:latin typeface="Arial" panose="020B0604020202020204" pitchFamily="34" charset="0"/>
                <a:cs typeface="Arial" panose="020B0604020202020204" pitchFamily="34" charset="0"/>
              </a:rPr>
              <a:t>A systematic literature review was conducted using the "PRISMA 2009" checklist (Moher et al., 2009)</a:t>
            </a:r>
          </a:p>
          <a:p>
            <a:pPr marL="285750" indent="-285750">
              <a:buFont typeface="Arial" panose="020B0604020202020204" pitchFamily="34" charset="0"/>
              <a:buChar char="•"/>
            </a:pPr>
            <a:r>
              <a:rPr lang="en-GB" sz="1800" dirty="0">
                <a:solidFill>
                  <a:schemeClr val="tx2"/>
                </a:solidFill>
                <a:latin typeface="Arial" panose="020B0604020202020204" pitchFamily="34" charset="0"/>
                <a:cs typeface="Arial" panose="020B0604020202020204" pitchFamily="34" charset="0"/>
              </a:rPr>
              <a:t>Publications from the last ten years was used. </a:t>
            </a:r>
          </a:p>
          <a:p>
            <a:pPr marL="285750" indent="-285750">
              <a:buFont typeface="Arial" panose="020B0604020202020204" pitchFamily="34" charset="0"/>
              <a:buChar char="•"/>
            </a:pPr>
            <a:endParaRPr lang="en-GB" sz="1800" dirty="0">
              <a:solidFill>
                <a:schemeClr val="tx2"/>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800" dirty="0">
                <a:solidFill>
                  <a:schemeClr val="tx2"/>
                </a:solidFill>
                <a:latin typeface="Arial" panose="020B0604020202020204" pitchFamily="34" charset="0"/>
                <a:cs typeface="Arial" panose="020B0604020202020204" pitchFamily="34" charset="0"/>
              </a:rPr>
              <a:t>Only academic articles was included, as published in English and originating from the UK, and all studies reported outcomes for adults 65 and older. </a:t>
            </a:r>
          </a:p>
          <a:p>
            <a:pPr marL="285750" indent="-285750">
              <a:buFont typeface="Arial" panose="020B0604020202020204" pitchFamily="34" charset="0"/>
              <a:buChar char="•"/>
            </a:pPr>
            <a:r>
              <a:rPr lang="en-GB" sz="1800" dirty="0">
                <a:solidFill>
                  <a:schemeClr val="tx2"/>
                </a:solidFill>
                <a:latin typeface="Arial" panose="020B0604020202020204" pitchFamily="34" charset="0"/>
                <a:cs typeface="Arial" panose="020B0604020202020204" pitchFamily="34" charset="0"/>
              </a:rPr>
              <a:t>ProQuest, Google Scholar and PubMed are the databases that have been used for research articles. </a:t>
            </a:r>
            <a:endParaRPr lang="en-IT" sz="1800" dirty="0">
              <a:solidFill>
                <a:schemeClr val="tx2"/>
              </a:solidFill>
              <a:latin typeface="Arial" panose="020B0604020202020204" pitchFamily="34" charset="0"/>
              <a:cs typeface="Arial" panose="020B0604020202020204" pitchFamily="34" charset="0"/>
            </a:endParaRPr>
          </a:p>
          <a:p>
            <a:endParaRPr lang="en-IT" dirty="0">
              <a:latin typeface="Arial" panose="020B0604020202020204" pitchFamily="34" charset="0"/>
              <a:cs typeface="Arial" panose="020B0604020202020204" pitchFamily="34" charset="0"/>
            </a:endParaRPr>
          </a:p>
        </p:txBody>
      </p:sp>
      <p:sp>
        <p:nvSpPr>
          <p:cNvPr id="11" name="Rounded Rectangle 10">
            <a:extLst>
              <a:ext uri="{FF2B5EF4-FFF2-40B4-BE49-F238E27FC236}">
                <a16:creationId xmlns:a16="http://schemas.microsoft.com/office/drawing/2014/main" id="{03E26FE9-0B5C-5A23-21AD-B06CF13799D8}"/>
              </a:ext>
            </a:extLst>
          </p:cNvPr>
          <p:cNvSpPr/>
          <p:nvPr/>
        </p:nvSpPr>
        <p:spPr>
          <a:xfrm>
            <a:off x="369877" y="4650080"/>
            <a:ext cx="11317298" cy="1713686"/>
          </a:xfrm>
          <a:prstGeom prst="roundRect">
            <a:avLst/>
          </a:prstGeom>
        </p:spPr>
        <p:style>
          <a:lnRef idx="2">
            <a:schemeClr val="accent3"/>
          </a:lnRef>
          <a:fillRef idx="1">
            <a:schemeClr val="lt1"/>
          </a:fillRef>
          <a:effectRef idx="0">
            <a:schemeClr val="accent3"/>
          </a:effectRef>
          <a:fontRef idx="minor">
            <a:schemeClr val="dk1"/>
          </a:fontRef>
        </p:style>
        <p:txBody>
          <a:bodyPr rtlCol="0" anchor="ctr"/>
          <a:lstStyle/>
          <a:p>
            <a:pPr algn="ctr">
              <a:lnSpc>
                <a:spcPct val="150000"/>
              </a:lnSpc>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800" b="1" dirty="0">
                <a:solidFill>
                  <a:schemeClr val="tx2"/>
                </a:solidFill>
                <a:effectLst/>
                <a:latin typeface="Arial" panose="020B0604020202020204" pitchFamily="34" charset="0"/>
                <a:ea typeface="Arial Unicode MS" panose="020B0604020202020204" pitchFamily="34" charset="-128"/>
              </a:rPr>
              <a:t>Ethical considerations</a:t>
            </a:r>
          </a:p>
          <a:p>
            <a:pPr>
              <a:lnSpc>
                <a:spcPct val="150000"/>
              </a:lnSpc>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800" dirty="0">
                <a:solidFill>
                  <a:schemeClr val="tx2"/>
                </a:solidFill>
                <a:effectLst/>
                <a:latin typeface="Arial" panose="020B0604020202020204" pitchFamily="34" charset="0"/>
                <a:ea typeface="Calibri Light" panose="020F0302020204030204" pitchFamily="34" charset="0"/>
                <a:cs typeface="Arial" panose="020B0604020202020204" pitchFamily="34" charset="0"/>
              </a:rPr>
              <a:t>The strict adherence to ethical guidelines in the review process, including following UWTSD's standards for research writing and referencing. The review also employed ethical data collection methods and used Turnitin software to prevent plagiarism.</a:t>
            </a:r>
            <a:endParaRPr lang="en-IT" sz="1800" dirty="0">
              <a:solidFill>
                <a:schemeClr val="tx2"/>
              </a:solidFill>
              <a:effectLst/>
              <a:latin typeface="Arial" panose="020B0604020202020204" pitchFamily="34" charset="0"/>
              <a:ea typeface="Calibri Light" panose="020F0302020204030204" pitchFamily="34" charset="0"/>
              <a:cs typeface="Arial" panose="020B0604020202020204" pitchFamily="34" charset="0"/>
            </a:endParaRPr>
          </a:p>
        </p:txBody>
      </p:sp>
    </p:spTree>
    <p:extLst>
      <p:ext uri="{BB962C8B-B14F-4D97-AF65-F5344CB8AC3E}">
        <p14:creationId xmlns:p14="http://schemas.microsoft.com/office/powerpoint/2010/main" val="18800884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30" name="Rectangle 1029">
            <a:extLst>
              <a:ext uri="{FF2B5EF4-FFF2-40B4-BE49-F238E27FC236}">
                <a16:creationId xmlns:a16="http://schemas.microsoft.com/office/drawing/2014/main" id="{D1942232-83D0-49E2-AF9B-1F97E3C1EF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2" name="Rectangle 1031">
            <a:extLst>
              <a:ext uri="{FF2B5EF4-FFF2-40B4-BE49-F238E27FC236}">
                <a16:creationId xmlns:a16="http://schemas.microsoft.com/office/drawing/2014/main" id="{E9E70D72-6E23-4015-A4A6-85C120C191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34" name="Group 1033">
            <a:extLst>
              <a:ext uri="{FF2B5EF4-FFF2-40B4-BE49-F238E27FC236}">
                <a16:creationId xmlns:a16="http://schemas.microsoft.com/office/drawing/2014/main" id="{C28A977F-B603-4D81-B0FC-C8DE048A7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1"/>
            <a:ext cx="3362070" cy="2522848"/>
            <a:chOff x="-305" y="-1"/>
            <a:chExt cx="3832880" cy="2876136"/>
          </a:xfrm>
        </p:grpSpPr>
        <p:sp>
          <p:nvSpPr>
            <p:cNvPr id="1035" name="Freeform: Shape 1034">
              <a:extLst>
                <a:ext uri="{FF2B5EF4-FFF2-40B4-BE49-F238E27FC236}">
                  <a16:creationId xmlns:a16="http://schemas.microsoft.com/office/drawing/2014/main" id="{0183CE8C-E039-4B2F-A36E-5FD5CD5DE1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6" name="Freeform: Shape 1035">
              <a:extLst>
                <a:ext uri="{FF2B5EF4-FFF2-40B4-BE49-F238E27FC236}">
                  <a16:creationId xmlns:a16="http://schemas.microsoft.com/office/drawing/2014/main" id="{3EB77281-FAB4-40D0-B3F3-264EC4AB20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7" name="Freeform: Shape 1036">
              <a:extLst>
                <a:ext uri="{FF2B5EF4-FFF2-40B4-BE49-F238E27FC236}">
                  <a16:creationId xmlns:a16="http://schemas.microsoft.com/office/drawing/2014/main" id="{815E59F3-75FC-494F-8737-5F00A4964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8" name="Freeform: Shape 1037">
              <a:extLst>
                <a:ext uri="{FF2B5EF4-FFF2-40B4-BE49-F238E27FC236}">
                  <a16:creationId xmlns:a16="http://schemas.microsoft.com/office/drawing/2014/main" id="{43ADDCFA-B066-4D79-AB71-062E66E58F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TextBox 2">
            <a:extLst>
              <a:ext uri="{FF2B5EF4-FFF2-40B4-BE49-F238E27FC236}">
                <a16:creationId xmlns:a16="http://schemas.microsoft.com/office/drawing/2014/main" id="{E43C923C-7E8C-B9AA-DCB6-8E29E607522B}"/>
              </a:ext>
            </a:extLst>
          </p:cNvPr>
          <p:cNvSpPr txBox="1"/>
          <p:nvPr/>
        </p:nvSpPr>
        <p:spPr>
          <a:xfrm>
            <a:off x="628651" y="2070346"/>
            <a:ext cx="11058524" cy="3968145"/>
          </a:xfrm>
          <a:prstGeom prst="rect">
            <a:avLst/>
          </a:prstGeom>
        </p:spPr>
        <p:txBody>
          <a:bodyPr vert="horz" lIns="91440" tIns="45720" rIns="91440" bIns="45720" rtlCol="0" anchor="ctr">
            <a:normAutofit/>
          </a:bodyPr>
          <a:lstStyle/>
          <a:p>
            <a:pPr lvl="0"/>
            <a:endParaRPr lang="en-IT" sz="2000" kern="100" dirty="0">
              <a:effectLst/>
              <a:latin typeface="Arial" panose="020B0604020202020204" pitchFamily="34" charset="0"/>
              <a:ea typeface="Calibri" panose="020F0502020204030204" pitchFamily="34" charset="0"/>
              <a:cs typeface="Arial" panose="020B0604020202020204" pitchFamily="34" charset="0"/>
            </a:endParaRPr>
          </a:p>
        </p:txBody>
      </p:sp>
      <p:grpSp>
        <p:nvGrpSpPr>
          <p:cNvPr id="1040" name="Group 1039">
            <a:extLst>
              <a:ext uri="{FF2B5EF4-FFF2-40B4-BE49-F238E27FC236}">
                <a16:creationId xmlns:a16="http://schemas.microsoft.com/office/drawing/2014/main" id="{C78D9229-E61D-4FEE-8321-2F8B64A8CAD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10186037" y="4852038"/>
            <a:ext cx="2151670" cy="1860256"/>
            <a:chOff x="-305" y="-4155"/>
            <a:chExt cx="2514948" cy="2174333"/>
          </a:xfrm>
        </p:grpSpPr>
        <p:sp>
          <p:nvSpPr>
            <p:cNvPr id="1041" name="Freeform: Shape 1040">
              <a:extLst>
                <a:ext uri="{FF2B5EF4-FFF2-40B4-BE49-F238E27FC236}">
                  <a16:creationId xmlns:a16="http://schemas.microsoft.com/office/drawing/2014/main" id="{1FDD3CCB-26A3-4D79-AEB6-7A60CF980D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2" name="Freeform: Shape 1041">
              <a:extLst>
                <a:ext uri="{FF2B5EF4-FFF2-40B4-BE49-F238E27FC236}">
                  <a16:creationId xmlns:a16="http://schemas.microsoft.com/office/drawing/2014/main" id="{E9AC4470-5113-4709-B29F-CDB937F254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3" name="Freeform: Shape 1042">
              <a:extLst>
                <a:ext uri="{FF2B5EF4-FFF2-40B4-BE49-F238E27FC236}">
                  <a16:creationId xmlns:a16="http://schemas.microsoft.com/office/drawing/2014/main" id="{3E0D146C-9DAB-421E-AE88-5F854BF3F7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044" name="Freeform: Shape 1043">
              <a:extLst>
                <a:ext uri="{FF2B5EF4-FFF2-40B4-BE49-F238E27FC236}">
                  <a16:creationId xmlns:a16="http://schemas.microsoft.com/office/drawing/2014/main" id="{12EB32A5-4408-4F6C-84B2-F9A908237A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Rectangle 2">
            <a:extLst>
              <a:ext uri="{FF2B5EF4-FFF2-40B4-BE49-F238E27FC236}">
                <a16:creationId xmlns:a16="http://schemas.microsoft.com/office/drawing/2014/main" id="{0E719A83-A9E7-8457-BADA-42E8935772A0}"/>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IT"/>
          </a:p>
        </p:txBody>
      </p:sp>
      <p:sp>
        <p:nvSpPr>
          <p:cNvPr id="7" name="TextBox 6">
            <a:extLst>
              <a:ext uri="{FF2B5EF4-FFF2-40B4-BE49-F238E27FC236}">
                <a16:creationId xmlns:a16="http://schemas.microsoft.com/office/drawing/2014/main" id="{802A6436-909B-628D-5FCF-B095E10AF5D2}"/>
              </a:ext>
            </a:extLst>
          </p:cNvPr>
          <p:cNvSpPr txBox="1"/>
          <p:nvPr/>
        </p:nvSpPr>
        <p:spPr>
          <a:xfrm>
            <a:off x="3686982" y="249814"/>
            <a:ext cx="4089748" cy="584775"/>
          </a:xfrm>
          <a:prstGeom prst="rect">
            <a:avLst/>
          </a:prstGeom>
          <a:noFill/>
        </p:spPr>
        <p:txBody>
          <a:bodyPr wrap="square">
            <a:spAutoFit/>
          </a:bodyPr>
          <a:lstStyle/>
          <a:p>
            <a:r>
              <a:rPr lang="en-IT" sz="3200" dirty="0">
                <a:solidFill>
                  <a:schemeClr val="tx2"/>
                </a:solidFill>
                <a:effectLst/>
                <a:latin typeface="Arial" panose="020B0604020202020204" pitchFamily="34" charset="0"/>
                <a:ea typeface="Calibri" panose="020F0502020204030204" pitchFamily="34" charset="0"/>
                <a:cs typeface="Arial" panose="020B0604020202020204" pitchFamily="34" charset="0"/>
              </a:rPr>
              <a:t>Chapter 4: Results</a:t>
            </a:r>
            <a:endParaRPr lang="en-IT" sz="3200" dirty="0">
              <a:solidFill>
                <a:schemeClr val="tx2"/>
              </a:solidFill>
              <a:latin typeface="Arial" panose="020B0604020202020204" pitchFamily="34" charset="0"/>
              <a:cs typeface="Arial" panose="020B0604020202020204" pitchFamily="34" charset="0"/>
            </a:endParaRPr>
          </a:p>
        </p:txBody>
      </p:sp>
      <p:sp>
        <p:nvSpPr>
          <p:cNvPr id="12" name="Rounded Rectangle 11">
            <a:extLst>
              <a:ext uri="{FF2B5EF4-FFF2-40B4-BE49-F238E27FC236}">
                <a16:creationId xmlns:a16="http://schemas.microsoft.com/office/drawing/2014/main" id="{1C6CAF65-E437-F264-B8FE-F5AC1C8F3B35}"/>
              </a:ext>
            </a:extLst>
          </p:cNvPr>
          <p:cNvSpPr/>
          <p:nvPr/>
        </p:nvSpPr>
        <p:spPr>
          <a:xfrm>
            <a:off x="124132" y="1163849"/>
            <a:ext cx="5611572" cy="4885150"/>
          </a:xfrm>
          <a:prstGeom prst="roundRect">
            <a:avLst/>
          </a:prstGeom>
        </p:spPr>
        <p:style>
          <a:lnRef idx="2">
            <a:schemeClr val="accent3"/>
          </a:lnRef>
          <a:fillRef idx="1">
            <a:schemeClr val="lt1"/>
          </a:fillRef>
          <a:effectRef idx="0">
            <a:schemeClr val="accent3"/>
          </a:effectRef>
          <a:fontRef idx="minor">
            <a:schemeClr val="dk1"/>
          </a:fontRef>
        </p:style>
        <p:txBody>
          <a:bodyPr rtlCol="0" anchor="ctr"/>
          <a:lstStyle/>
          <a:p>
            <a:pPr algn="ctr"/>
            <a:r>
              <a:rPr lang="en-IT" sz="2000" b="1" dirty="0">
                <a:solidFill>
                  <a:schemeClr val="tx2"/>
                </a:solidFill>
                <a:latin typeface="Arial" panose="020B0604020202020204" pitchFamily="34" charset="0"/>
                <a:cs typeface="Arial" panose="020B0604020202020204" pitchFamily="34" charset="0"/>
              </a:rPr>
              <a:t>Prisma</a:t>
            </a:r>
          </a:p>
          <a:p>
            <a:pPr algn="ctr"/>
            <a:endParaRPr lang="en-IT" sz="2000" b="1" dirty="0">
              <a:solidFill>
                <a:schemeClr val="tx2"/>
              </a:solidFill>
              <a:latin typeface="Arial" panose="020B0604020202020204" pitchFamily="34" charset="0"/>
              <a:cs typeface="Arial" panose="020B0604020202020204" pitchFamily="34" charset="0"/>
            </a:endParaRPr>
          </a:p>
          <a:p>
            <a:pPr marL="342900" indent="-342900">
              <a:buFont typeface="Wingdings" pitchFamily="2" charset="2"/>
              <a:buChar char="§"/>
            </a:pPr>
            <a:r>
              <a:rPr lang="en-GB" sz="2000" b="1" dirty="0">
                <a:solidFill>
                  <a:schemeClr val="tx2"/>
                </a:solidFill>
                <a:latin typeface="Arial" panose="020B0604020202020204" pitchFamily="34" charset="0"/>
                <a:cs typeface="Arial" panose="020B0604020202020204" pitchFamily="34" charset="0"/>
              </a:rPr>
              <a:t>Initial Database Search</a:t>
            </a:r>
            <a:r>
              <a:rPr lang="en-GB" sz="2000" dirty="0">
                <a:solidFill>
                  <a:schemeClr val="tx2"/>
                </a:solidFill>
                <a:latin typeface="Arial" panose="020B0604020202020204" pitchFamily="34" charset="0"/>
                <a:cs typeface="Arial" panose="020B0604020202020204" pitchFamily="34" charset="0"/>
              </a:rPr>
              <a:t>: yielded 502 records, including two from sources beyond the specified databases.</a:t>
            </a:r>
          </a:p>
          <a:p>
            <a:pPr marL="342900" indent="-342900">
              <a:buFont typeface="Wingdings" pitchFamily="2" charset="2"/>
              <a:buChar char="§"/>
            </a:pPr>
            <a:r>
              <a:rPr lang="en-GB" sz="2000" b="1" dirty="0">
                <a:solidFill>
                  <a:schemeClr val="tx2"/>
                </a:solidFill>
                <a:latin typeface="Arial" panose="020B0604020202020204" pitchFamily="34" charset="0"/>
                <a:cs typeface="Arial" panose="020B0604020202020204" pitchFamily="34" charset="0"/>
              </a:rPr>
              <a:t>Duplicate Removal:  </a:t>
            </a:r>
            <a:r>
              <a:rPr lang="en-GB" sz="2000" dirty="0">
                <a:solidFill>
                  <a:schemeClr val="tx2"/>
                </a:solidFill>
                <a:latin typeface="Arial" panose="020B0604020202020204" pitchFamily="34" charset="0"/>
                <a:cs typeface="Arial" panose="020B0604020202020204" pitchFamily="34" charset="0"/>
              </a:rPr>
              <a:t>304 unique articles remained under consideration.</a:t>
            </a:r>
          </a:p>
          <a:p>
            <a:pPr marL="342900" indent="-342900">
              <a:buFont typeface="Wingdings" pitchFamily="2" charset="2"/>
              <a:buChar char="§"/>
            </a:pPr>
            <a:r>
              <a:rPr lang="en-GB" sz="2000" b="1" dirty="0">
                <a:solidFill>
                  <a:schemeClr val="tx2"/>
                </a:solidFill>
                <a:latin typeface="Arial" panose="020B0604020202020204" pitchFamily="34" charset="0"/>
                <a:cs typeface="Arial" panose="020B0604020202020204" pitchFamily="34" charset="0"/>
              </a:rPr>
              <a:t>Title and Abstract Assessment</a:t>
            </a:r>
            <a:r>
              <a:rPr lang="en-GB" sz="2000" dirty="0">
                <a:solidFill>
                  <a:schemeClr val="tx2"/>
                </a:solidFill>
                <a:latin typeface="Arial" panose="020B0604020202020204" pitchFamily="34" charset="0"/>
                <a:cs typeface="Arial" panose="020B0604020202020204" pitchFamily="34" charset="0"/>
              </a:rPr>
              <a:t>: led to the identification of 38 articles. </a:t>
            </a:r>
          </a:p>
          <a:p>
            <a:pPr marL="342900" indent="-342900">
              <a:buFont typeface="Wingdings" pitchFamily="2" charset="2"/>
              <a:buChar char="§"/>
            </a:pPr>
            <a:r>
              <a:rPr lang="en-GB" sz="2000" b="1" dirty="0">
                <a:solidFill>
                  <a:schemeClr val="tx2"/>
                </a:solidFill>
                <a:latin typeface="Arial" panose="020B0604020202020204" pitchFamily="34" charset="0"/>
                <a:cs typeface="Arial" panose="020B0604020202020204" pitchFamily="34" charset="0"/>
              </a:rPr>
              <a:t>Full Content Review</a:t>
            </a:r>
            <a:r>
              <a:rPr lang="en-GB" sz="2000" dirty="0">
                <a:solidFill>
                  <a:schemeClr val="tx2"/>
                </a:solidFill>
                <a:latin typeface="Arial" panose="020B0604020202020204" pitchFamily="34" charset="0"/>
                <a:cs typeface="Arial" panose="020B0604020202020204" pitchFamily="34" charset="0"/>
              </a:rPr>
              <a:t>: 38 selected articles comprehensively reviewed their complete contents.</a:t>
            </a:r>
          </a:p>
          <a:p>
            <a:pPr marL="342900" indent="-342900">
              <a:buFont typeface="Wingdings" pitchFamily="2" charset="2"/>
              <a:buChar char="§"/>
            </a:pPr>
            <a:r>
              <a:rPr lang="en-GB" sz="2000" b="1" dirty="0">
                <a:solidFill>
                  <a:schemeClr val="tx2"/>
                </a:solidFill>
                <a:latin typeface="Arial" panose="020B0604020202020204" pitchFamily="34" charset="0"/>
                <a:cs typeface="Arial" panose="020B0604020202020204" pitchFamily="34" charset="0"/>
              </a:rPr>
              <a:t>Final Selection:</a:t>
            </a:r>
            <a:r>
              <a:rPr lang="en-GB" sz="2000" dirty="0">
                <a:solidFill>
                  <a:schemeClr val="tx2"/>
                </a:solidFill>
                <a:latin typeface="Arial" panose="020B0604020202020204" pitchFamily="34" charset="0"/>
                <a:cs typeface="Arial" panose="020B0604020202020204" pitchFamily="34" charset="0"/>
              </a:rPr>
              <a:t> 10 studies met the criteria and were selected for further in-depth qualitative analysis.</a:t>
            </a:r>
            <a:endParaRPr lang="en-IT" sz="2000" dirty="0">
              <a:solidFill>
                <a:schemeClr val="tx2"/>
              </a:solidFill>
              <a:latin typeface="Arial" panose="020B0604020202020204" pitchFamily="34" charset="0"/>
              <a:cs typeface="Arial" panose="020B0604020202020204" pitchFamily="34" charset="0"/>
            </a:endParaRPr>
          </a:p>
        </p:txBody>
      </p:sp>
      <p:sp>
        <p:nvSpPr>
          <p:cNvPr id="13" name="Rounded Rectangle 12">
            <a:extLst>
              <a:ext uri="{FF2B5EF4-FFF2-40B4-BE49-F238E27FC236}">
                <a16:creationId xmlns:a16="http://schemas.microsoft.com/office/drawing/2014/main" id="{DC8E402D-4258-17A8-D1A2-83C5B8D36D5E}"/>
              </a:ext>
            </a:extLst>
          </p:cNvPr>
          <p:cNvSpPr/>
          <p:nvPr/>
        </p:nvSpPr>
        <p:spPr>
          <a:xfrm>
            <a:off x="5904655" y="1153340"/>
            <a:ext cx="6163213" cy="4885150"/>
          </a:xfrm>
          <a:prstGeom prst="roundRect">
            <a:avLst/>
          </a:prstGeom>
        </p:spPr>
        <p:style>
          <a:lnRef idx="2">
            <a:schemeClr val="accent3"/>
          </a:lnRef>
          <a:fillRef idx="1">
            <a:schemeClr val="lt1"/>
          </a:fillRef>
          <a:effectRef idx="0">
            <a:schemeClr val="accent3"/>
          </a:effectRef>
          <a:fontRef idx="minor">
            <a:schemeClr val="dk1"/>
          </a:fontRef>
        </p:style>
        <p:txBody>
          <a:bodyPr rtlCol="0" anchor="ctr"/>
          <a:lstStyle/>
          <a:p>
            <a:pPr algn="ctr"/>
            <a:endParaRPr lang="en-GB" sz="2000" b="1" dirty="0">
              <a:solidFill>
                <a:srgbClr val="1F3763"/>
              </a:solidFill>
              <a:effectLst/>
              <a:latin typeface="Arial" panose="020B0604020202020204" pitchFamily="34" charset="0"/>
              <a:ea typeface="Calibri" panose="020F0502020204030204" pitchFamily="34" charset="0"/>
              <a:cs typeface="Arial" panose="020B0604020202020204" pitchFamily="34" charset="0"/>
            </a:endParaRPr>
          </a:p>
          <a:p>
            <a:pPr algn="ctr"/>
            <a:endParaRPr lang="en-GB" sz="2000" b="1" dirty="0">
              <a:solidFill>
                <a:srgbClr val="1F3763"/>
              </a:solidFill>
              <a:latin typeface="Arial" panose="020B0604020202020204" pitchFamily="34" charset="0"/>
              <a:ea typeface="Calibri" panose="020F0502020204030204" pitchFamily="34" charset="0"/>
              <a:cs typeface="Arial" panose="020B0604020202020204" pitchFamily="34" charset="0"/>
            </a:endParaRPr>
          </a:p>
          <a:p>
            <a:pPr algn="ctr"/>
            <a:endParaRPr lang="en-GB" sz="2000" b="1" dirty="0">
              <a:solidFill>
                <a:srgbClr val="1F3763"/>
              </a:solidFill>
              <a:effectLst/>
              <a:latin typeface="Arial" panose="020B0604020202020204" pitchFamily="34" charset="0"/>
              <a:ea typeface="Calibri" panose="020F0502020204030204" pitchFamily="34" charset="0"/>
              <a:cs typeface="Arial" panose="020B0604020202020204" pitchFamily="34" charset="0"/>
            </a:endParaRPr>
          </a:p>
          <a:p>
            <a:pPr algn="ctr"/>
            <a:r>
              <a:rPr lang="en-GB" sz="2000" b="1" dirty="0">
                <a:solidFill>
                  <a:srgbClr val="1F3763"/>
                </a:solidFill>
                <a:effectLst/>
                <a:latin typeface="Arial" panose="020B0604020202020204" pitchFamily="34" charset="0"/>
                <a:ea typeface="Calibri" panose="020F0502020204030204" pitchFamily="34" charset="0"/>
                <a:cs typeface="Arial" panose="020B0604020202020204" pitchFamily="34" charset="0"/>
              </a:rPr>
              <a:t>Characteristics of reviewed articles</a:t>
            </a:r>
          </a:p>
          <a:p>
            <a:pPr algn="ctr"/>
            <a:endParaRPr lang="en-GB" sz="2000" b="1" dirty="0">
              <a:solidFill>
                <a:srgbClr val="1F3763"/>
              </a:solidFill>
              <a:latin typeface="Arial" panose="020B0604020202020204" pitchFamily="34" charset="0"/>
              <a:ea typeface="Times New Roman" panose="02020603050405020304" pitchFamily="18" charset="0"/>
              <a:cs typeface="Arial" panose="020B0604020202020204" pitchFamily="34" charset="0"/>
            </a:endParaRPr>
          </a:p>
          <a:p>
            <a:pPr marL="342900" indent="-342900">
              <a:buFont typeface="Arial" panose="020B0604020202020204" pitchFamily="34" charset="0"/>
              <a:buChar char="•"/>
            </a:pPr>
            <a:r>
              <a:rPr lang="en-GB" sz="2000" b="1" dirty="0">
                <a:solidFill>
                  <a:srgbClr val="1F3763"/>
                </a:solidFill>
                <a:latin typeface="Arial" panose="020B0604020202020204" pitchFamily="34" charset="0"/>
                <a:ea typeface="Times New Roman" panose="02020603050405020304" pitchFamily="18" charset="0"/>
                <a:cs typeface="Arial" panose="020B0604020202020204" pitchFamily="34" charset="0"/>
              </a:rPr>
              <a:t>D</a:t>
            </a:r>
            <a:r>
              <a:rPr lang="en-GB" sz="2000" b="1" dirty="0">
                <a:solidFill>
                  <a:srgbClr val="1F3763"/>
                </a:solidFill>
                <a:effectLst/>
                <a:latin typeface="Arial" panose="020B0604020202020204" pitchFamily="34" charset="0"/>
                <a:ea typeface="Times New Roman" panose="02020603050405020304" pitchFamily="18" charset="0"/>
                <a:cs typeface="Arial" panose="020B0604020202020204" pitchFamily="34" charset="0"/>
              </a:rPr>
              <a:t>igital health platform delivery</a:t>
            </a:r>
            <a:r>
              <a:rPr lang="en-GB" sz="2000" dirty="0">
                <a:solidFill>
                  <a:srgbClr val="1F3763"/>
                </a:solidFill>
                <a:effectLst/>
                <a:latin typeface="Arial" panose="020B0604020202020204" pitchFamily="34" charset="0"/>
                <a:ea typeface="Times New Roman" panose="02020603050405020304" pitchFamily="18" charset="0"/>
                <a:cs typeface="Arial" panose="020B0604020202020204" pitchFamily="34" charset="0"/>
              </a:rPr>
              <a:t> </a:t>
            </a:r>
          </a:p>
          <a:p>
            <a:r>
              <a:rPr lang="en-GB" sz="2000" dirty="0">
                <a:solidFill>
                  <a:srgbClr val="1F3763"/>
                </a:solidFill>
                <a:effectLst/>
                <a:latin typeface="Arial" panose="020B0604020202020204" pitchFamily="34" charset="0"/>
                <a:ea typeface="Times New Roman" panose="02020603050405020304" pitchFamily="18" charset="0"/>
                <a:cs typeface="Arial" panose="020B0604020202020204" pitchFamily="34" charset="0"/>
              </a:rPr>
              <a:t>(Currie et al., 2015; Sheng et al., 2022; </a:t>
            </a:r>
            <a:r>
              <a:rPr lang="en-GB" sz="2000" dirty="0" err="1">
                <a:solidFill>
                  <a:srgbClr val="1F3763"/>
                </a:solidFill>
                <a:effectLst/>
                <a:latin typeface="Arial" panose="020B0604020202020204" pitchFamily="34" charset="0"/>
                <a:ea typeface="Times New Roman" panose="02020603050405020304" pitchFamily="18" charset="0"/>
                <a:cs typeface="Arial" panose="020B0604020202020204" pitchFamily="34" charset="0"/>
              </a:rPr>
              <a:t>Gokalp</a:t>
            </a:r>
            <a:r>
              <a:rPr lang="en-GB" sz="2000" dirty="0">
                <a:solidFill>
                  <a:srgbClr val="1F3763"/>
                </a:solidFill>
                <a:effectLst/>
                <a:latin typeface="Arial" panose="020B0604020202020204" pitchFamily="34" charset="0"/>
                <a:ea typeface="Times New Roman" panose="02020603050405020304" pitchFamily="18" charset="0"/>
                <a:cs typeface="Arial" panose="020B0604020202020204" pitchFamily="34" charset="0"/>
              </a:rPr>
              <a:t> et al., 2018)</a:t>
            </a:r>
          </a:p>
          <a:p>
            <a:pPr marL="342900" indent="-342900">
              <a:buFont typeface="Arial" panose="020B0604020202020204" pitchFamily="34" charset="0"/>
              <a:buChar char="•"/>
            </a:pPr>
            <a:r>
              <a:rPr lang="en-GB" sz="2000" b="1" dirty="0">
                <a:solidFill>
                  <a:srgbClr val="1F3763"/>
                </a:solidFill>
                <a:latin typeface="Arial" panose="020B0604020202020204" pitchFamily="34" charset="0"/>
                <a:ea typeface="Times New Roman" panose="02020603050405020304" pitchFamily="18" charset="0"/>
                <a:cs typeface="Arial" panose="020B0604020202020204" pitchFamily="34" charset="0"/>
              </a:rPr>
              <a:t>T</a:t>
            </a:r>
            <a:r>
              <a:rPr lang="en-GB" sz="2000" b="1" dirty="0">
                <a:solidFill>
                  <a:srgbClr val="1F3763"/>
                </a:solidFill>
                <a:effectLst/>
                <a:latin typeface="Arial" panose="020B0604020202020204" pitchFamily="34" charset="0"/>
                <a:ea typeface="Times New Roman" panose="02020603050405020304" pitchFamily="18" charset="0"/>
                <a:cs typeface="Arial" panose="020B0604020202020204" pitchFamily="34" charset="0"/>
              </a:rPr>
              <a:t>ablet usage</a:t>
            </a:r>
          </a:p>
          <a:p>
            <a:r>
              <a:rPr lang="en-GB" sz="2000" dirty="0">
                <a:solidFill>
                  <a:srgbClr val="1F3763"/>
                </a:solidFill>
                <a:effectLst/>
                <a:latin typeface="Arial" panose="020B0604020202020204" pitchFamily="34" charset="0"/>
                <a:ea typeface="Times New Roman" panose="02020603050405020304" pitchFamily="18" charset="0"/>
                <a:cs typeface="Arial" panose="020B0604020202020204" pitchFamily="34" charset="0"/>
              </a:rPr>
              <a:t>(</a:t>
            </a:r>
            <a:r>
              <a:rPr lang="en-GB" sz="2000" dirty="0" err="1">
                <a:solidFill>
                  <a:srgbClr val="1F3763"/>
                </a:solidFill>
                <a:effectLst/>
                <a:latin typeface="Arial" panose="020B0604020202020204" pitchFamily="34" charset="0"/>
                <a:ea typeface="Times New Roman" panose="02020603050405020304" pitchFamily="18" charset="0"/>
                <a:cs typeface="Arial" panose="020B0604020202020204" pitchFamily="34" charset="0"/>
              </a:rPr>
              <a:t>Vaportzis</a:t>
            </a:r>
            <a:r>
              <a:rPr lang="en-GB" sz="2000" dirty="0">
                <a:solidFill>
                  <a:srgbClr val="1F3763"/>
                </a:solidFill>
                <a:effectLst/>
                <a:latin typeface="Arial" panose="020B0604020202020204" pitchFamily="34" charset="0"/>
                <a:ea typeface="Times New Roman" panose="02020603050405020304" pitchFamily="18" charset="0"/>
                <a:cs typeface="Arial" panose="020B0604020202020204" pitchFamily="34" charset="0"/>
              </a:rPr>
              <a:t> et al., 2017; Andrews et al., 2019)</a:t>
            </a:r>
          </a:p>
          <a:p>
            <a:pPr marL="342900" indent="-342900">
              <a:buFont typeface="Arial" panose="020B0604020202020204" pitchFamily="34" charset="0"/>
              <a:buChar char="•"/>
            </a:pPr>
            <a:r>
              <a:rPr lang="en-GB" sz="2000" b="1" dirty="0">
                <a:solidFill>
                  <a:srgbClr val="1F3763"/>
                </a:solidFill>
                <a:latin typeface="Arial" panose="020B0604020202020204" pitchFamily="34" charset="0"/>
                <a:ea typeface="Times New Roman" panose="02020603050405020304" pitchFamily="18" charset="0"/>
                <a:cs typeface="Arial" panose="020B0604020202020204" pitchFamily="34" charset="0"/>
              </a:rPr>
              <a:t>E</a:t>
            </a:r>
            <a:r>
              <a:rPr lang="en-GB" sz="2000" b="1" dirty="0">
                <a:solidFill>
                  <a:srgbClr val="1F3763"/>
                </a:solidFill>
                <a:effectLst/>
                <a:latin typeface="Arial" panose="020B0604020202020204" pitchFamily="34" charset="0"/>
                <a:ea typeface="Times New Roman" panose="02020603050405020304" pitchFamily="18" charset="0"/>
                <a:cs typeface="Arial" panose="020B0604020202020204" pitchFamily="34" charset="0"/>
              </a:rPr>
              <a:t>xperiences with wearable activity trackers and heart rate measures</a:t>
            </a:r>
          </a:p>
          <a:p>
            <a:r>
              <a:rPr lang="en-GB" sz="2000" b="1" dirty="0">
                <a:solidFill>
                  <a:srgbClr val="1F3763"/>
                </a:solidFill>
                <a:effectLst/>
                <a:latin typeface="Arial" panose="020B0604020202020204" pitchFamily="34" charset="0"/>
                <a:ea typeface="Times New Roman" panose="02020603050405020304" pitchFamily="18" charset="0"/>
                <a:cs typeface="Arial" panose="020B0604020202020204" pitchFamily="34" charset="0"/>
              </a:rPr>
              <a:t> </a:t>
            </a:r>
            <a:r>
              <a:rPr lang="en-GB" sz="2000" dirty="0">
                <a:solidFill>
                  <a:srgbClr val="1F3763"/>
                </a:solidFill>
                <a:effectLst/>
                <a:latin typeface="Arial" panose="020B0604020202020204" pitchFamily="34" charset="0"/>
                <a:ea typeface="Times New Roman" panose="02020603050405020304" pitchFamily="18" charset="0"/>
                <a:cs typeface="Arial" panose="020B0604020202020204" pitchFamily="34" charset="0"/>
              </a:rPr>
              <a:t>(Brickwood et al., 2020; </a:t>
            </a:r>
            <a:r>
              <a:rPr lang="en-GB" sz="2000" dirty="0" err="1">
                <a:solidFill>
                  <a:srgbClr val="1F3763"/>
                </a:solidFill>
                <a:effectLst/>
                <a:latin typeface="Arial" panose="020B0604020202020204" pitchFamily="34" charset="0"/>
                <a:ea typeface="Times New Roman" panose="02020603050405020304" pitchFamily="18" charset="0"/>
                <a:cs typeface="Arial" panose="020B0604020202020204" pitchFamily="34" charset="0"/>
              </a:rPr>
              <a:t>Rasche</a:t>
            </a:r>
            <a:r>
              <a:rPr lang="en-GB" sz="2000" dirty="0">
                <a:solidFill>
                  <a:srgbClr val="1F3763"/>
                </a:solidFill>
                <a:effectLst/>
                <a:latin typeface="Arial" panose="020B0604020202020204" pitchFamily="34" charset="0"/>
                <a:ea typeface="Times New Roman" panose="02020603050405020304" pitchFamily="18" charset="0"/>
                <a:cs typeface="Arial" panose="020B0604020202020204" pitchFamily="34" charset="0"/>
              </a:rPr>
              <a:t> et al., 2015; Ravindran et al., 2022)</a:t>
            </a:r>
          </a:p>
          <a:p>
            <a:pPr marL="342900" indent="-342900">
              <a:buFont typeface="Arial" panose="020B0604020202020204" pitchFamily="34" charset="0"/>
              <a:buChar char="•"/>
            </a:pPr>
            <a:r>
              <a:rPr lang="en-GB" sz="2000" b="1" dirty="0">
                <a:solidFill>
                  <a:srgbClr val="1F3763"/>
                </a:solidFill>
                <a:latin typeface="Arial" panose="020B0604020202020204" pitchFamily="34" charset="0"/>
                <a:ea typeface="Times New Roman" panose="02020603050405020304" pitchFamily="18" charset="0"/>
                <a:cs typeface="Arial" panose="020B0604020202020204" pitchFamily="34" charset="0"/>
              </a:rPr>
              <a:t>U</a:t>
            </a:r>
            <a:r>
              <a:rPr lang="en-GB" sz="2000" b="1" dirty="0">
                <a:solidFill>
                  <a:srgbClr val="1F3763"/>
                </a:solidFill>
                <a:effectLst/>
                <a:latin typeface="Arial" panose="020B0604020202020204" pitchFamily="34" charset="0"/>
                <a:ea typeface="Times New Roman" panose="02020603050405020304" pitchFamily="18" charset="0"/>
                <a:cs typeface="Arial" panose="020B0604020202020204" pitchFamily="34" charset="0"/>
              </a:rPr>
              <a:t>tilization of health apps </a:t>
            </a:r>
            <a:r>
              <a:rPr lang="en-GB" sz="2000" dirty="0">
                <a:solidFill>
                  <a:srgbClr val="1F3763"/>
                </a:solidFill>
                <a:effectLst/>
                <a:latin typeface="Arial" panose="020B0604020202020204" pitchFamily="34" charset="0"/>
                <a:ea typeface="Times New Roman" panose="02020603050405020304" pitchFamily="18" charset="0"/>
                <a:cs typeface="Arial" panose="020B0604020202020204" pitchFamily="34" charset="0"/>
              </a:rPr>
              <a:t>(Chowdhury et al., 2023)</a:t>
            </a:r>
          </a:p>
          <a:p>
            <a:pPr marL="342900" indent="-342900">
              <a:buFont typeface="Arial" panose="020B0604020202020204" pitchFamily="34" charset="0"/>
              <a:buChar char="•"/>
            </a:pPr>
            <a:r>
              <a:rPr lang="en-GB" sz="2000" b="1" dirty="0">
                <a:solidFill>
                  <a:srgbClr val="1F3763"/>
                </a:solidFill>
                <a:latin typeface="Arial" panose="020B0604020202020204" pitchFamily="34" charset="0"/>
                <a:ea typeface="Times New Roman" panose="02020603050405020304" pitchFamily="18" charset="0"/>
                <a:cs typeface="Arial" panose="020B0604020202020204" pitchFamily="34" charset="0"/>
              </a:rPr>
              <a:t>A</a:t>
            </a:r>
            <a:r>
              <a:rPr lang="en-GB" sz="2000" b="1" dirty="0">
                <a:solidFill>
                  <a:srgbClr val="1F3763"/>
                </a:solidFill>
                <a:effectLst/>
                <a:latin typeface="Arial" panose="020B0604020202020204" pitchFamily="34" charset="0"/>
                <a:ea typeface="Times New Roman" panose="02020603050405020304" pitchFamily="18" charset="0"/>
                <a:cs typeface="Arial" panose="020B0604020202020204" pitchFamily="34" charset="0"/>
              </a:rPr>
              <a:t>doption of </a:t>
            </a:r>
            <a:r>
              <a:rPr lang="en-GB" sz="2000" dirty="0">
                <a:solidFill>
                  <a:srgbClr val="1F3763"/>
                </a:solidFill>
                <a:effectLst/>
                <a:latin typeface="Arial" panose="020B0604020202020204" pitchFamily="34" charset="0"/>
                <a:ea typeface="Times New Roman" panose="02020603050405020304" pitchFamily="18" charset="0"/>
                <a:cs typeface="Arial" panose="020B0604020202020204" pitchFamily="34" charset="0"/>
              </a:rPr>
              <a:t>smartwatches (Manini et al., 2019). </a:t>
            </a:r>
          </a:p>
          <a:p>
            <a:pPr marL="342900" indent="-342900">
              <a:buFont typeface="Arial" panose="020B0604020202020204" pitchFamily="34" charset="0"/>
              <a:buChar char="•"/>
            </a:pPr>
            <a:endParaRPr lang="en-GB" sz="2000" dirty="0">
              <a:solidFill>
                <a:srgbClr val="1F3763"/>
              </a:solidFill>
              <a:effectLst/>
              <a:latin typeface="Arial" panose="020B0604020202020204" pitchFamily="34" charset="0"/>
              <a:ea typeface="Times New Roman" panose="02020603050405020304" pitchFamily="18" charset="0"/>
              <a:cs typeface="Arial" panose="020B0604020202020204" pitchFamily="34" charset="0"/>
            </a:endParaRPr>
          </a:p>
          <a:p>
            <a:endParaRPr lang="en-IT" sz="2000" b="1" dirty="0">
              <a:solidFill>
                <a:srgbClr val="1F3763"/>
              </a:solidFill>
              <a:effectLst/>
              <a:latin typeface="Arial" panose="020B0604020202020204" pitchFamily="34" charset="0"/>
              <a:ea typeface="Times New Roman" panose="02020603050405020304" pitchFamily="18" charset="0"/>
              <a:cs typeface="Arial" panose="020B0604020202020204" pitchFamily="34" charset="0"/>
            </a:endParaRPr>
          </a:p>
          <a:p>
            <a:pPr algn="ctr"/>
            <a:endParaRPr lang="en-IT" dirty="0"/>
          </a:p>
        </p:txBody>
      </p:sp>
    </p:spTree>
    <p:extLst>
      <p:ext uri="{BB962C8B-B14F-4D97-AF65-F5344CB8AC3E}">
        <p14:creationId xmlns:p14="http://schemas.microsoft.com/office/powerpoint/2010/main" val="2830603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30" name="Rectangle 1029">
            <a:extLst>
              <a:ext uri="{FF2B5EF4-FFF2-40B4-BE49-F238E27FC236}">
                <a16:creationId xmlns:a16="http://schemas.microsoft.com/office/drawing/2014/main" id="{D1942232-83D0-49E2-AF9B-1F97E3C1EF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2" name="Rectangle 1031">
            <a:extLst>
              <a:ext uri="{FF2B5EF4-FFF2-40B4-BE49-F238E27FC236}">
                <a16:creationId xmlns:a16="http://schemas.microsoft.com/office/drawing/2014/main" id="{E9E70D72-6E23-4015-A4A6-85C120C191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34" name="Group 1033">
            <a:extLst>
              <a:ext uri="{FF2B5EF4-FFF2-40B4-BE49-F238E27FC236}">
                <a16:creationId xmlns:a16="http://schemas.microsoft.com/office/drawing/2014/main" id="{C28A977F-B603-4D81-B0FC-C8DE048A7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1"/>
            <a:ext cx="3362070" cy="2522848"/>
            <a:chOff x="-305" y="-1"/>
            <a:chExt cx="3832880" cy="2876136"/>
          </a:xfrm>
        </p:grpSpPr>
        <p:sp>
          <p:nvSpPr>
            <p:cNvPr id="1035" name="Freeform: Shape 1034">
              <a:extLst>
                <a:ext uri="{FF2B5EF4-FFF2-40B4-BE49-F238E27FC236}">
                  <a16:creationId xmlns:a16="http://schemas.microsoft.com/office/drawing/2014/main" id="{0183CE8C-E039-4B2F-A36E-5FD5CD5DE1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6" name="Freeform: Shape 1035">
              <a:extLst>
                <a:ext uri="{FF2B5EF4-FFF2-40B4-BE49-F238E27FC236}">
                  <a16:creationId xmlns:a16="http://schemas.microsoft.com/office/drawing/2014/main" id="{3EB77281-FAB4-40D0-B3F3-264EC4AB20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7" name="Freeform: Shape 1036">
              <a:extLst>
                <a:ext uri="{FF2B5EF4-FFF2-40B4-BE49-F238E27FC236}">
                  <a16:creationId xmlns:a16="http://schemas.microsoft.com/office/drawing/2014/main" id="{815E59F3-75FC-494F-8737-5F00A4964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8" name="Freeform: Shape 1037">
              <a:extLst>
                <a:ext uri="{FF2B5EF4-FFF2-40B4-BE49-F238E27FC236}">
                  <a16:creationId xmlns:a16="http://schemas.microsoft.com/office/drawing/2014/main" id="{43ADDCFA-B066-4D79-AB71-062E66E58F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TextBox 2">
            <a:extLst>
              <a:ext uri="{FF2B5EF4-FFF2-40B4-BE49-F238E27FC236}">
                <a16:creationId xmlns:a16="http://schemas.microsoft.com/office/drawing/2014/main" id="{E43C923C-7E8C-B9AA-DCB6-8E29E607522B}"/>
              </a:ext>
            </a:extLst>
          </p:cNvPr>
          <p:cNvSpPr txBox="1"/>
          <p:nvPr/>
        </p:nvSpPr>
        <p:spPr>
          <a:xfrm>
            <a:off x="628651" y="2070346"/>
            <a:ext cx="11058524" cy="3968145"/>
          </a:xfrm>
          <a:prstGeom prst="rect">
            <a:avLst/>
          </a:prstGeom>
        </p:spPr>
        <p:txBody>
          <a:bodyPr vert="horz" lIns="91440" tIns="45720" rIns="91440" bIns="45720" rtlCol="0" anchor="ctr">
            <a:normAutofit/>
          </a:bodyPr>
          <a:lstStyle/>
          <a:p>
            <a:pPr lvl="0"/>
            <a:endParaRPr lang="en-IT" sz="2000" kern="100" dirty="0">
              <a:effectLst/>
              <a:latin typeface="Arial" panose="020B0604020202020204" pitchFamily="34" charset="0"/>
              <a:ea typeface="Calibri" panose="020F0502020204030204" pitchFamily="34" charset="0"/>
              <a:cs typeface="Arial" panose="020B0604020202020204" pitchFamily="34" charset="0"/>
            </a:endParaRPr>
          </a:p>
        </p:txBody>
      </p:sp>
      <p:grpSp>
        <p:nvGrpSpPr>
          <p:cNvPr id="1040" name="Group 1039">
            <a:extLst>
              <a:ext uri="{FF2B5EF4-FFF2-40B4-BE49-F238E27FC236}">
                <a16:creationId xmlns:a16="http://schemas.microsoft.com/office/drawing/2014/main" id="{C78D9229-E61D-4FEE-8321-2F8B64A8CAD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10186037" y="4852038"/>
            <a:ext cx="2151670" cy="1860256"/>
            <a:chOff x="-305" y="-4155"/>
            <a:chExt cx="2514948" cy="2174333"/>
          </a:xfrm>
        </p:grpSpPr>
        <p:sp>
          <p:nvSpPr>
            <p:cNvPr id="1041" name="Freeform: Shape 1040">
              <a:extLst>
                <a:ext uri="{FF2B5EF4-FFF2-40B4-BE49-F238E27FC236}">
                  <a16:creationId xmlns:a16="http://schemas.microsoft.com/office/drawing/2014/main" id="{1FDD3CCB-26A3-4D79-AEB6-7A60CF980D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2" name="Freeform: Shape 1041">
              <a:extLst>
                <a:ext uri="{FF2B5EF4-FFF2-40B4-BE49-F238E27FC236}">
                  <a16:creationId xmlns:a16="http://schemas.microsoft.com/office/drawing/2014/main" id="{E9AC4470-5113-4709-B29F-CDB937F254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3" name="Freeform: Shape 1042">
              <a:extLst>
                <a:ext uri="{FF2B5EF4-FFF2-40B4-BE49-F238E27FC236}">
                  <a16:creationId xmlns:a16="http://schemas.microsoft.com/office/drawing/2014/main" id="{3E0D146C-9DAB-421E-AE88-5F854BF3F7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044" name="Freeform: Shape 1043">
              <a:extLst>
                <a:ext uri="{FF2B5EF4-FFF2-40B4-BE49-F238E27FC236}">
                  <a16:creationId xmlns:a16="http://schemas.microsoft.com/office/drawing/2014/main" id="{12EB32A5-4408-4F6C-84B2-F9A908237A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Rectangle 2">
            <a:extLst>
              <a:ext uri="{FF2B5EF4-FFF2-40B4-BE49-F238E27FC236}">
                <a16:creationId xmlns:a16="http://schemas.microsoft.com/office/drawing/2014/main" id="{0E719A83-A9E7-8457-BADA-42E8935772A0}"/>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IT"/>
          </a:p>
        </p:txBody>
      </p:sp>
      <p:sp>
        <p:nvSpPr>
          <p:cNvPr id="4" name="TextBox 3">
            <a:extLst>
              <a:ext uri="{FF2B5EF4-FFF2-40B4-BE49-F238E27FC236}">
                <a16:creationId xmlns:a16="http://schemas.microsoft.com/office/drawing/2014/main" id="{7D1DD8A5-3DE4-C00F-7ACF-52C59D3CD4BF}"/>
              </a:ext>
            </a:extLst>
          </p:cNvPr>
          <p:cNvSpPr txBox="1"/>
          <p:nvPr/>
        </p:nvSpPr>
        <p:spPr>
          <a:xfrm>
            <a:off x="3554" y="416050"/>
            <a:ext cx="11563044" cy="5944576"/>
          </a:xfrm>
          <a:prstGeom prst="rect">
            <a:avLst/>
          </a:prstGeom>
          <a:noFill/>
        </p:spPr>
        <p:txBody>
          <a:bodyPr wrap="square">
            <a:spAutoFit/>
          </a:bodyPr>
          <a:lstStyle/>
          <a:p>
            <a:pPr algn="ctr">
              <a:lnSpc>
                <a:spcPct val="150000"/>
              </a:lnSpc>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IT" sz="2000" b="1" dirty="0">
                <a:solidFill>
                  <a:srgbClr val="1F3763"/>
                </a:solidFill>
                <a:effectLst/>
                <a:latin typeface="Arial" panose="020B0604020202020204" pitchFamily="34" charset="0"/>
                <a:ea typeface="Times New Roman" panose="02020603050405020304" pitchFamily="18" charset="0"/>
                <a:cs typeface="Times New Roman" panose="02020603050405020304" pitchFamily="18" charset="0"/>
              </a:rPr>
              <a:t>Themes </a:t>
            </a:r>
            <a:r>
              <a:rPr lang="en-GB" sz="2000" b="1" dirty="0">
                <a:solidFill>
                  <a:srgbClr val="1F3763"/>
                </a:solidFill>
                <a:effectLst/>
                <a:latin typeface="Arial" panose="020B0604020202020204" pitchFamily="34" charset="0"/>
                <a:ea typeface="Times New Roman" panose="02020603050405020304" pitchFamily="18" charset="0"/>
                <a:cs typeface="Times New Roman" panose="02020603050405020304" pitchFamily="18" charset="0"/>
              </a:rPr>
              <a:t>extracted of selected studies:</a:t>
            </a:r>
          </a:p>
          <a:p>
            <a:pPr marL="285750" indent="-285750">
              <a:lnSpc>
                <a:spcPct val="150000"/>
              </a:lnSpc>
              <a:buFont typeface="Arial" panose="020B0604020202020204" pitchFamily="34" charset="0"/>
              <a:buChar char="•"/>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b="1" kern="0"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Strategies that are not technology-based – </a:t>
            </a:r>
            <a:r>
              <a:rPr lang="en-GB" kern="0"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These studies underscore</a:t>
            </a:r>
            <a:r>
              <a:rPr lang="en-GB" kern="0" dirty="0">
                <a:solidFill>
                  <a:schemeClr val="tx2"/>
                </a:solidFill>
                <a:latin typeface="Arial" panose="020B0604020202020204" pitchFamily="34" charset="0"/>
                <a:ea typeface="Times New Roman" panose="02020603050405020304" pitchFamily="18" charset="0"/>
                <a:cs typeface="Arial" panose="020B0604020202020204" pitchFamily="34" charset="0"/>
              </a:rPr>
              <a:t>: collaboration with healthcare professionals positively impacts older adults' cognitive capabilities, reduces depressive symptoms, improves functional abilities, and enhances overall well-being, mentally and physically </a:t>
            </a:r>
            <a:r>
              <a:rPr lang="en-GB" dirty="0">
                <a:solidFill>
                  <a:schemeClr val="tx2"/>
                </a:solidFill>
                <a:effectLst/>
                <a:latin typeface="Arial" panose="020B0604020202020204" pitchFamily="34" charset="0"/>
                <a:ea typeface="Calibri" panose="020F0502020204030204" pitchFamily="34" charset="0"/>
                <a:cs typeface="Arial" panose="020B0604020202020204" pitchFamily="34" charset="0"/>
              </a:rPr>
              <a:t>(Currie et al., 2015; Sheng et al., 2022; </a:t>
            </a:r>
            <a:r>
              <a:rPr lang="en-GB" dirty="0" err="1">
                <a:solidFill>
                  <a:schemeClr val="tx2"/>
                </a:solidFill>
                <a:effectLst/>
                <a:latin typeface="Arial" panose="020B0604020202020204" pitchFamily="34" charset="0"/>
                <a:ea typeface="Calibri" panose="020F0502020204030204" pitchFamily="34" charset="0"/>
                <a:cs typeface="Arial" panose="020B0604020202020204" pitchFamily="34" charset="0"/>
              </a:rPr>
              <a:t>Gokalp</a:t>
            </a:r>
            <a:r>
              <a:rPr lang="en-GB" dirty="0">
                <a:solidFill>
                  <a:schemeClr val="tx2"/>
                </a:solidFill>
                <a:effectLst/>
                <a:latin typeface="Arial" panose="020B0604020202020204" pitchFamily="34" charset="0"/>
                <a:ea typeface="Calibri" panose="020F0502020204030204" pitchFamily="34" charset="0"/>
                <a:cs typeface="Arial" panose="020B0604020202020204" pitchFamily="34" charset="0"/>
              </a:rPr>
              <a:t> et al., 2018; Chowdhury et al., 2023).</a:t>
            </a:r>
          </a:p>
          <a:p>
            <a:pPr marL="285750" indent="-285750">
              <a:lnSpc>
                <a:spcPct val="150000"/>
              </a:lnSpc>
              <a:buFont typeface="Arial" panose="020B0604020202020204" pitchFamily="34" charset="0"/>
              <a:buChar char="•"/>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endParaRPr lang="en-GB" kern="0" dirty="0">
              <a:solidFill>
                <a:schemeClr val="tx2"/>
              </a:solidFill>
              <a:effectLst/>
              <a:latin typeface="Arial" panose="020B0604020202020204" pitchFamily="34" charset="0"/>
              <a:ea typeface="Times New Roman" panose="02020603050405020304" pitchFamily="18" charset="0"/>
              <a:cs typeface="Arial" panose="020B0604020202020204" pitchFamily="34" charset="0"/>
            </a:endParaRPr>
          </a:p>
          <a:p>
            <a:pPr marL="285750" indent="-285750">
              <a:lnSpc>
                <a:spcPct val="150000"/>
              </a:lnSpc>
              <a:buFont typeface="Arial" panose="020B0604020202020204" pitchFamily="34" charset="0"/>
              <a:buChar char="•"/>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b="1" kern="0"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Emotional and physiological impact </a:t>
            </a:r>
            <a:r>
              <a:rPr lang="en-GB" kern="0"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 </a:t>
            </a:r>
            <a:r>
              <a:rPr lang="en-GB" sz="1800" kern="0" dirty="0">
                <a:solidFill>
                  <a:schemeClr val="tx2"/>
                </a:solidFill>
                <a:effectLst/>
                <a:latin typeface="Arial" panose="020B0604020202020204" pitchFamily="34" charset="0"/>
                <a:ea typeface="Times New Roman" panose="02020603050405020304" pitchFamily="18" charset="0"/>
              </a:rPr>
              <a:t>Findings indicated; </a:t>
            </a:r>
            <a:r>
              <a:rPr lang="en-GB" sz="1800" kern="0" dirty="0">
                <a:solidFill>
                  <a:schemeClr val="tx2"/>
                </a:solidFill>
                <a:latin typeface="Arial" panose="020B0604020202020204" pitchFamily="34" charset="0"/>
                <a:ea typeface="Times New Roman" panose="02020603050405020304" pitchFamily="18" charset="0"/>
                <a:cs typeface="Arial" panose="020B0604020202020204" pitchFamily="34" charset="0"/>
              </a:rPr>
              <a:t>o</a:t>
            </a:r>
            <a:r>
              <a:rPr lang="en-GB" kern="0"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lder adults use technology, like listening to music on YouTube, to improve their mood and express their mental states, aiming to ease the burden on themselves and others (</a:t>
            </a:r>
            <a:r>
              <a:rPr lang="en-GB" sz="1800" kern="0" dirty="0">
                <a:solidFill>
                  <a:schemeClr val="tx2"/>
                </a:solidFill>
                <a:effectLst/>
                <a:latin typeface="Arial" panose="020B0604020202020204" pitchFamily="34" charset="0"/>
                <a:ea typeface="Times New Roman" panose="02020603050405020304" pitchFamily="18" charset="0"/>
              </a:rPr>
              <a:t>Andrews et al., 2019; </a:t>
            </a:r>
            <a:r>
              <a:rPr lang="en-GB" sz="1800" kern="0" dirty="0" err="1">
                <a:solidFill>
                  <a:schemeClr val="tx2"/>
                </a:solidFill>
                <a:effectLst/>
                <a:latin typeface="Arial" panose="020B0604020202020204" pitchFamily="34" charset="0"/>
                <a:ea typeface="Times New Roman" panose="02020603050405020304" pitchFamily="18" charset="0"/>
              </a:rPr>
              <a:t>Vaportzis</a:t>
            </a:r>
            <a:r>
              <a:rPr lang="en-GB" sz="1800" kern="0" dirty="0">
                <a:solidFill>
                  <a:schemeClr val="tx2"/>
                </a:solidFill>
                <a:effectLst/>
                <a:latin typeface="Arial" panose="020B0604020202020204" pitchFamily="34" charset="0"/>
                <a:ea typeface="Times New Roman" panose="02020603050405020304" pitchFamily="18" charset="0"/>
              </a:rPr>
              <a:t> et al., 2017).</a:t>
            </a:r>
          </a:p>
          <a:p>
            <a:pPr marL="285750" indent="-285750">
              <a:lnSpc>
                <a:spcPct val="150000"/>
              </a:lnSpc>
              <a:buFont typeface="Arial" panose="020B0604020202020204" pitchFamily="34" charset="0"/>
              <a:buChar char="•"/>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endParaRPr lang="en-GB" kern="0" dirty="0">
              <a:solidFill>
                <a:schemeClr val="tx2"/>
              </a:solidFill>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b="1" kern="0"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Approaches based on technology - </a:t>
            </a:r>
            <a:r>
              <a:rPr lang="en-GB" sz="1800" dirty="0">
                <a:solidFill>
                  <a:schemeClr val="tx2"/>
                </a:solidFill>
                <a:effectLst/>
                <a:latin typeface="Arial" panose="020B0604020202020204" pitchFamily="34" charset="0"/>
                <a:ea typeface="Times New Roman" panose="02020603050405020304" pitchFamily="18" charset="0"/>
              </a:rPr>
              <a:t>These findings highlight the engagement trends among older adults managing intricate chronic conditions through self-management systems at home, aligning with prior studies conducted by Brickwood et al. (2020), </a:t>
            </a:r>
            <a:r>
              <a:rPr lang="en-GB" sz="1800" dirty="0" err="1">
                <a:solidFill>
                  <a:schemeClr val="tx2"/>
                </a:solidFill>
                <a:effectLst/>
                <a:latin typeface="Arial" panose="020B0604020202020204" pitchFamily="34" charset="0"/>
                <a:ea typeface="Times New Roman" panose="02020603050405020304" pitchFamily="18" charset="0"/>
              </a:rPr>
              <a:t>Rasche</a:t>
            </a:r>
            <a:r>
              <a:rPr lang="en-GB" sz="1800" dirty="0">
                <a:solidFill>
                  <a:schemeClr val="tx2"/>
                </a:solidFill>
                <a:effectLst/>
                <a:latin typeface="Arial" panose="020B0604020202020204" pitchFamily="34" charset="0"/>
                <a:ea typeface="Times New Roman" panose="02020603050405020304" pitchFamily="18" charset="0"/>
              </a:rPr>
              <a:t> et al. (2015), Ravindran et al. (2022), and Manini et al. (2019).</a:t>
            </a:r>
            <a:r>
              <a:rPr lang="en-IT" dirty="0">
                <a:solidFill>
                  <a:schemeClr val="tx2"/>
                </a:solidFill>
                <a:effectLst/>
                <a:latin typeface="Arial" panose="020B0604020202020204" pitchFamily="34" charset="0"/>
                <a:cs typeface="Arial" panose="020B0604020202020204" pitchFamily="34" charset="0"/>
              </a:rPr>
              <a:t>  </a:t>
            </a:r>
            <a:endParaRPr lang="en-IT" b="1" dirty="0">
              <a:solidFill>
                <a:schemeClr val="tx2"/>
              </a:solidFill>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50000"/>
              </a:lnSpc>
              <a:buNone/>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endParaRPr lang="en-IT" sz="2000" dirty="0">
              <a:solidFill>
                <a:schemeClr val="tx2"/>
              </a:solidFill>
              <a:effectLst/>
              <a:latin typeface="Arial" panose="020B0604020202020204" pitchFamily="34" charset="0"/>
              <a:ea typeface="Calibri Light" panose="020F0302020204030204" pitchFamily="34" charset="0"/>
              <a:cs typeface="Arial" panose="020B0604020202020204" pitchFamily="34" charset="0"/>
            </a:endParaRPr>
          </a:p>
        </p:txBody>
      </p:sp>
    </p:spTree>
    <p:extLst>
      <p:ext uri="{BB962C8B-B14F-4D97-AF65-F5344CB8AC3E}">
        <p14:creationId xmlns:p14="http://schemas.microsoft.com/office/powerpoint/2010/main" val="13591694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30" name="Rectangle 1029">
            <a:extLst>
              <a:ext uri="{FF2B5EF4-FFF2-40B4-BE49-F238E27FC236}">
                <a16:creationId xmlns:a16="http://schemas.microsoft.com/office/drawing/2014/main" id="{D1942232-83D0-49E2-AF9B-1F97E3C1EF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2" name="Rectangle 1031">
            <a:extLst>
              <a:ext uri="{FF2B5EF4-FFF2-40B4-BE49-F238E27FC236}">
                <a16:creationId xmlns:a16="http://schemas.microsoft.com/office/drawing/2014/main" id="{E9E70D72-6E23-4015-A4A6-85C120C191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34" name="Group 1033">
            <a:extLst>
              <a:ext uri="{FF2B5EF4-FFF2-40B4-BE49-F238E27FC236}">
                <a16:creationId xmlns:a16="http://schemas.microsoft.com/office/drawing/2014/main" id="{C28A977F-B603-4D81-B0FC-C8DE048A7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1"/>
            <a:ext cx="3362070" cy="2522848"/>
            <a:chOff x="-305" y="-1"/>
            <a:chExt cx="3832880" cy="2876136"/>
          </a:xfrm>
        </p:grpSpPr>
        <p:sp>
          <p:nvSpPr>
            <p:cNvPr id="1035" name="Freeform: Shape 1034">
              <a:extLst>
                <a:ext uri="{FF2B5EF4-FFF2-40B4-BE49-F238E27FC236}">
                  <a16:creationId xmlns:a16="http://schemas.microsoft.com/office/drawing/2014/main" id="{0183CE8C-E039-4B2F-A36E-5FD5CD5DE1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6" name="Freeform: Shape 1035">
              <a:extLst>
                <a:ext uri="{FF2B5EF4-FFF2-40B4-BE49-F238E27FC236}">
                  <a16:creationId xmlns:a16="http://schemas.microsoft.com/office/drawing/2014/main" id="{3EB77281-FAB4-40D0-B3F3-264EC4AB20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7" name="Freeform: Shape 1036">
              <a:extLst>
                <a:ext uri="{FF2B5EF4-FFF2-40B4-BE49-F238E27FC236}">
                  <a16:creationId xmlns:a16="http://schemas.microsoft.com/office/drawing/2014/main" id="{815E59F3-75FC-494F-8737-5F00A4964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8" name="Freeform: Shape 1037">
              <a:extLst>
                <a:ext uri="{FF2B5EF4-FFF2-40B4-BE49-F238E27FC236}">
                  <a16:creationId xmlns:a16="http://schemas.microsoft.com/office/drawing/2014/main" id="{43ADDCFA-B066-4D79-AB71-062E66E58F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TextBox 2">
            <a:extLst>
              <a:ext uri="{FF2B5EF4-FFF2-40B4-BE49-F238E27FC236}">
                <a16:creationId xmlns:a16="http://schemas.microsoft.com/office/drawing/2014/main" id="{E43C923C-7E8C-B9AA-DCB6-8E29E607522B}"/>
              </a:ext>
            </a:extLst>
          </p:cNvPr>
          <p:cNvSpPr txBox="1"/>
          <p:nvPr/>
        </p:nvSpPr>
        <p:spPr>
          <a:xfrm>
            <a:off x="67224" y="3582586"/>
            <a:ext cx="6589082" cy="2506147"/>
          </a:xfrm>
          <a:prstGeom prst="rect">
            <a:avLst/>
          </a:prstGeom>
        </p:spPr>
        <p:txBody>
          <a:bodyPr vert="horz" lIns="91440" tIns="45720" rIns="91440" bIns="45720" rtlCol="0" anchor="ctr">
            <a:normAutofit/>
          </a:bodyPr>
          <a:lstStyle/>
          <a:p>
            <a:pPr lvl="0"/>
            <a:endParaRPr lang="en-IT" sz="2000" kern="100" dirty="0">
              <a:effectLst/>
              <a:latin typeface="Arial" panose="020B0604020202020204" pitchFamily="34" charset="0"/>
              <a:ea typeface="Calibri" panose="020F0502020204030204" pitchFamily="34" charset="0"/>
              <a:cs typeface="Arial" panose="020B0604020202020204" pitchFamily="34" charset="0"/>
            </a:endParaRPr>
          </a:p>
        </p:txBody>
      </p:sp>
      <p:grpSp>
        <p:nvGrpSpPr>
          <p:cNvPr id="1040" name="Group 1039">
            <a:extLst>
              <a:ext uri="{FF2B5EF4-FFF2-40B4-BE49-F238E27FC236}">
                <a16:creationId xmlns:a16="http://schemas.microsoft.com/office/drawing/2014/main" id="{C78D9229-E61D-4FEE-8321-2F8B64A8CAD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10186037" y="4852038"/>
            <a:ext cx="2151670" cy="1860256"/>
            <a:chOff x="-305" y="-4155"/>
            <a:chExt cx="2514948" cy="2174333"/>
          </a:xfrm>
        </p:grpSpPr>
        <p:sp>
          <p:nvSpPr>
            <p:cNvPr id="1041" name="Freeform: Shape 1040">
              <a:extLst>
                <a:ext uri="{FF2B5EF4-FFF2-40B4-BE49-F238E27FC236}">
                  <a16:creationId xmlns:a16="http://schemas.microsoft.com/office/drawing/2014/main" id="{1FDD3CCB-26A3-4D79-AEB6-7A60CF980D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2" name="Freeform: Shape 1041">
              <a:extLst>
                <a:ext uri="{FF2B5EF4-FFF2-40B4-BE49-F238E27FC236}">
                  <a16:creationId xmlns:a16="http://schemas.microsoft.com/office/drawing/2014/main" id="{E9AC4470-5113-4709-B29F-CDB937F254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3" name="Freeform: Shape 1042">
              <a:extLst>
                <a:ext uri="{FF2B5EF4-FFF2-40B4-BE49-F238E27FC236}">
                  <a16:creationId xmlns:a16="http://schemas.microsoft.com/office/drawing/2014/main" id="{3E0D146C-9DAB-421E-AE88-5F854BF3F7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044" name="Freeform: Shape 1043">
              <a:extLst>
                <a:ext uri="{FF2B5EF4-FFF2-40B4-BE49-F238E27FC236}">
                  <a16:creationId xmlns:a16="http://schemas.microsoft.com/office/drawing/2014/main" id="{12EB32A5-4408-4F6C-84B2-F9A908237A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Rectangle 2">
            <a:extLst>
              <a:ext uri="{FF2B5EF4-FFF2-40B4-BE49-F238E27FC236}">
                <a16:creationId xmlns:a16="http://schemas.microsoft.com/office/drawing/2014/main" id="{0E719A83-A9E7-8457-BADA-42E8935772A0}"/>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IT"/>
          </a:p>
        </p:txBody>
      </p:sp>
      <p:sp>
        <p:nvSpPr>
          <p:cNvPr id="7" name="TextBox 6">
            <a:extLst>
              <a:ext uri="{FF2B5EF4-FFF2-40B4-BE49-F238E27FC236}">
                <a16:creationId xmlns:a16="http://schemas.microsoft.com/office/drawing/2014/main" id="{802A6436-909B-628D-5FCF-B095E10AF5D2}"/>
              </a:ext>
            </a:extLst>
          </p:cNvPr>
          <p:cNvSpPr txBox="1"/>
          <p:nvPr/>
        </p:nvSpPr>
        <p:spPr>
          <a:xfrm>
            <a:off x="227403" y="246545"/>
            <a:ext cx="2461364" cy="1077218"/>
          </a:xfrm>
          <a:prstGeom prst="rect">
            <a:avLst/>
          </a:prstGeom>
          <a:noFill/>
        </p:spPr>
        <p:txBody>
          <a:bodyPr wrap="square">
            <a:spAutoFit/>
          </a:bodyPr>
          <a:lstStyle/>
          <a:p>
            <a:r>
              <a:rPr lang="en-IT" sz="3200" dirty="0">
                <a:solidFill>
                  <a:schemeClr val="tx2"/>
                </a:solidFill>
                <a:effectLst/>
                <a:latin typeface="Arial" panose="020B0604020202020204" pitchFamily="34" charset="0"/>
                <a:ea typeface="Calibri" panose="020F0502020204030204" pitchFamily="34" charset="0"/>
                <a:cs typeface="Arial" panose="020B0604020202020204" pitchFamily="34" charset="0"/>
              </a:rPr>
              <a:t>Chapter 4: </a:t>
            </a:r>
          </a:p>
          <a:p>
            <a:r>
              <a:rPr lang="en-IT" sz="3200" dirty="0">
                <a:solidFill>
                  <a:schemeClr val="tx2"/>
                </a:solidFill>
                <a:effectLst/>
                <a:latin typeface="Arial" panose="020B0604020202020204" pitchFamily="34" charset="0"/>
                <a:ea typeface="Calibri" panose="020F0502020204030204" pitchFamily="34" charset="0"/>
                <a:cs typeface="Arial" panose="020B0604020202020204" pitchFamily="34" charset="0"/>
              </a:rPr>
              <a:t>Discussion</a:t>
            </a:r>
            <a:endParaRPr lang="en-IT" sz="3200" dirty="0">
              <a:solidFill>
                <a:schemeClr val="tx2"/>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FC5912A8-5B32-9B1E-85AD-104AFB884706}"/>
              </a:ext>
            </a:extLst>
          </p:cNvPr>
          <p:cNvSpPr txBox="1"/>
          <p:nvPr/>
        </p:nvSpPr>
        <p:spPr>
          <a:xfrm>
            <a:off x="2746773" y="478437"/>
            <a:ext cx="4304623" cy="496996"/>
          </a:xfrm>
          <a:prstGeom prst="rect">
            <a:avLst/>
          </a:prstGeom>
          <a:noFill/>
        </p:spPr>
        <p:txBody>
          <a:bodyPr wrap="square">
            <a:spAutoFit/>
          </a:bodyPr>
          <a:lstStyle/>
          <a:p>
            <a:pPr>
              <a:lnSpc>
                <a:spcPct val="150000"/>
              </a:lnSpc>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2000" b="1" dirty="0">
                <a:solidFill>
                  <a:srgbClr val="002060"/>
                </a:solidFill>
                <a:effectLst/>
                <a:latin typeface="Arial" panose="020B0604020202020204" pitchFamily="34" charset="0"/>
                <a:ea typeface="Arial Unicode MS" panose="020B0604020202020204" pitchFamily="34" charset="-128"/>
                <a:cs typeface="Arial" panose="020B0604020202020204" pitchFamily="34" charset="0"/>
              </a:rPr>
              <a:t>Discussion of the findings </a:t>
            </a:r>
            <a:endParaRPr lang="en-IT" sz="2000" b="1" dirty="0">
              <a:solidFill>
                <a:srgbClr val="002060"/>
              </a:solidFill>
              <a:effectLst/>
              <a:latin typeface="Arial" panose="020B0604020202020204" pitchFamily="34" charset="0"/>
              <a:ea typeface="Calibri Light" panose="020F0302020204030204" pitchFamily="34" charset="0"/>
              <a:cs typeface="Arial" panose="020B0604020202020204" pitchFamily="34" charset="0"/>
            </a:endParaRPr>
          </a:p>
        </p:txBody>
      </p:sp>
      <p:sp>
        <p:nvSpPr>
          <p:cNvPr id="6" name="TextBox 5">
            <a:extLst>
              <a:ext uri="{FF2B5EF4-FFF2-40B4-BE49-F238E27FC236}">
                <a16:creationId xmlns:a16="http://schemas.microsoft.com/office/drawing/2014/main" id="{8ED6C119-436C-B5B8-C854-6F4135E0163C}"/>
              </a:ext>
            </a:extLst>
          </p:cNvPr>
          <p:cNvSpPr txBox="1"/>
          <p:nvPr/>
        </p:nvSpPr>
        <p:spPr>
          <a:xfrm>
            <a:off x="227403" y="4357050"/>
            <a:ext cx="11736887" cy="2062103"/>
          </a:xfrm>
          <a:prstGeom prst="rect">
            <a:avLst/>
          </a:prstGeom>
          <a:noFill/>
        </p:spPr>
        <p:txBody>
          <a:bodyPr wrap="square" rtlCol="0">
            <a:spAutoFit/>
          </a:bodyPr>
          <a:lstStyle/>
          <a:p>
            <a:pPr algn="ctr"/>
            <a:r>
              <a:rPr lang="en-IT" sz="2000" b="1" kern="0" dirty="0">
                <a:solidFill>
                  <a:srgbClr val="002060"/>
                </a:solidFill>
                <a:effectLst/>
                <a:latin typeface="Arial" panose="020B0604020202020204" pitchFamily="34" charset="0"/>
                <a:ea typeface="Arial Unicode MS" panose="020B0604020202020204" pitchFamily="34" charset="-128"/>
              </a:rPr>
              <a:t>Limitations of the research</a:t>
            </a:r>
          </a:p>
          <a:p>
            <a:r>
              <a:rPr lang="en-GB" b="1" kern="0" dirty="0">
                <a:solidFill>
                  <a:srgbClr val="002060"/>
                </a:solidFill>
                <a:effectLst/>
                <a:latin typeface="Arial" panose="020B0604020202020204" pitchFamily="34" charset="0"/>
                <a:ea typeface="Arial Unicode MS" panose="020B0604020202020204" pitchFamily="34" charset="-128"/>
              </a:rPr>
              <a:t>Limited Scope of Articles</a:t>
            </a:r>
            <a:r>
              <a:rPr lang="en-GB" kern="0" dirty="0">
                <a:solidFill>
                  <a:srgbClr val="002060"/>
                </a:solidFill>
                <a:effectLst/>
                <a:latin typeface="Arial" panose="020B0604020202020204" pitchFamily="34" charset="0"/>
                <a:ea typeface="Arial Unicode MS" panose="020B0604020202020204" pitchFamily="34" charset="-128"/>
              </a:rPr>
              <a:t>: 10 selected articles may not provide a complete overview of the subject and research inquiries.</a:t>
            </a:r>
          </a:p>
          <a:p>
            <a:r>
              <a:rPr lang="en-GB" b="1" kern="0" dirty="0">
                <a:solidFill>
                  <a:srgbClr val="002060"/>
                </a:solidFill>
                <a:effectLst/>
                <a:latin typeface="Arial" panose="020B0604020202020204" pitchFamily="34" charset="0"/>
                <a:ea typeface="Arial Unicode MS" panose="020B0604020202020204" pitchFamily="34" charset="-128"/>
              </a:rPr>
              <a:t>Language: </a:t>
            </a:r>
            <a:r>
              <a:rPr lang="en-GB" kern="0" dirty="0">
                <a:solidFill>
                  <a:srgbClr val="002060"/>
                </a:solidFill>
                <a:effectLst/>
                <a:latin typeface="Arial" panose="020B0604020202020204" pitchFamily="34" charset="0"/>
                <a:ea typeface="Arial Unicode MS" panose="020B0604020202020204" pitchFamily="34" charset="-128"/>
              </a:rPr>
              <a:t>Study includes only </a:t>
            </a:r>
            <a:r>
              <a:rPr lang="en-GB" kern="0" dirty="0">
                <a:solidFill>
                  <a:srgbClr val="002060"/>
                </a:solidFill>
                <a:latin typeface="Arial" panose="020B0604020202020204" pitchFamily="34" charset="0"/>
                <a:ea typeface="Arial Unicode MS" panose="020B0604020202020204" pitchFamily="34" charset="-128"/>
              </a:rPr>
              <a:t>articl</a:t>
            </a:r>
            <a:r>
              <a:rPr lang="en-GB" kern="0" dirty="0">
                <a:solidFill>
                  <a:srgbClr val="002060"/>
                </a:solidFill>
                <a:effectLst/>
                <a:latin typeface="Arial" panose="020B0604020202020204" pitchFamily="34" charset="0"/>
                <a:ea typeface="Arial Unicode MS" panose="020B0604020202020204" pitchFamily="34" charset="-128"/>
              </a:rPr>
              <a:t>es with complete English texts</a:t>
            </a:r>
            <a:r>
              <a:rPr lang="en-GB" b="1" kern="0" dirty="0">
                <a:solidFill>
                  <a:srgbClr val="002060"/>
                </a:solidFill>
                <a:effectLst/>
                <a:latin typeface="Arial" panose="020B0604020202020204" pitchFamily="34" charset="0"/>
                <a:ea typeface="Arial Unicode MS" panose="020B0604020202020204" pitchFamily="34" charset="-128"/>
              </a:rPr>
              <a:t>.</a:t>
            </a:r>
          </a:p>
          <a:p>
            <a:r>
              <a:rPr lang="en-GB" b="1" kern="0" dirty="0">
                <a:solidFill>
                  <a:srgbClr val="002060"/>
                </a:solidFill>
                <a:effectLst/>
                <a:latin typeface="Arial" panose="020B0604020202020204" pitchFamily="34" charset="0"/>
                <a:ea typeface="Arial Unicode MS" panose="020B0604020202020204" pitchFamily="34" charset="-128"/>
              </a:rPr>
              <a:t>Age Inclusivity</a:t>
            </a:r>
            <a:r>
              <a:rPr lang="en-GB" kern="0" dirty="0">
                <a:solidFill>
                  <a:srgbClr val="002060"/>
                </a:solidFill>
                <a:effectLst/>
                <a:latin typeface="Arial" panose="020B0604020202020204" pitchFamily="34" charset="0"/>
                <a:ea typeface="Arial Unicode MS" panose="020B0604020202020204" pitchFamily="34" charset="-128"/>
              </a:rPr>
              <a:t>: The research involved individuals aged 65 and older but made exceptions for 1 study involving those aged 60 and above (aligned with the UN’s (2023) definition) and another involving those aged 50 and above (consistent with the Mental Health Foundation’s (2018) perspective on later life).</a:t>
            </a:r>
            <a:r>
              <a:rPr lang="en-IT" kern="0" dirty="0">
                <a:solidFill>
                  <a:srgbClr val="002060"/>
                </a:solidFill>
                <a:effectLst/>
                <a:latin typeface="Arial" panose="020B0604020202020204" pitchFamily="34" charset="0"/>
                <a:ea typeface="Arial Unicode MS" panose="020B0604020202020204" pitchFamily="34" charset="-128"/>
              </a:rPr>
              <a:t> </a:t>
            </a:r>
            <a:endParaRPr lang="en-IT" dirty="0">
              <a:solidFill>
                <a:srgbClr val="002060"/>
              </a:solidFill>
            </a:endParaRPr>
          </a:p>
        </p:txBody>
      </p:sp>
      <p:sp>
        <p:nvSpPr>
          <p:cNvPr id="11" name="Rounded Rectangle 10">
            <a:extLst>
              <a:ext uri="{FF2B5EF4-FFF2-40B4-BE49-F238E27FC236}">
                <a16:creationId xmlns:a16="http://schemas.microsoft.com/office/drawing/2014/main" id="{4B25A23C-36DD-8AA1-D792-70E51AF860D9}"/>
              </a:ext>
            </a:extLst>
          </p:cNvPr>
          <p:cNvSpPr/>
          <p:nvPr/>
        </p:nvSpPr>
        <p:spPr>
          <a:xfrm>
            <a:off x="6925311" y="811684"/>
            <a:ext cx="4930460" cy="3415259"/>
          </a:xfrm>
          <a:prstGeom prst="roundRect">
            <a:avLst/>
          </a:prstGeom>
        </p:spPr>
        <p:style>
          <a:lnRef idx="2">
            <a:schemeClr val="accent5"/>
          </a:lnRef>
          <a:fillRef idx="1">
            <a:schemeClr val="lt1"/>
          </a:fillRef>
          <a:effectRef idx="0">
            <a:schemeClr val="accent5"/>
          </a:effectRef>
          <a:fontRef idx="minor">
            <a:schemeClr val="dk1"/>
          </a:fontRef>
        </p:style>
        <p:txBody>
          <a:bodyPr rtlCol="0" anchor="ctr"/>
          <a:lstStyle/>
          <a:p>
            <a:r>
              <a:rPr lang="en-GB" b="1" dirty="0">
                <a:solidFill>
                  <a:schemeClr val="tx2"/>
                </a:solidFill>
                <a:latin typeface="Arial" panose="020B0604020202020204" pitchFamily="34" charset="0"/>
                <a:cs typeface="Arial" panose="020B0604020202020204" pitchFamily="34" charset="0"/>
              </a:rPr>
              <a:t>Technology Challenges</a:t>
            </a:r>
          </a:p>
          <a:p>
            <a:pPr marL="285750" indent="-285750">
              <a:buFont typeface="Arial" panose="020B0604020202020204" pitchFamily="34" charset="0"/>
              <a:buChar char="•"/>
            </a:pPr>
            <a:r>
              <a:rPr lang="en-GB" dirty="0">
                <a:solidFill>
                  <a:schemeClr val="tx2"/>
                </a:solidFill>
                <a:latin typeface="Arial" panose="020B0604020202020204" pitchFamily="34" charset="0"/>
                <a:cs typeface="Arial" panose="020B0604020202020204" pitchFamily="34" charset="0"/>
              </a:rPr>
              <a:t>Lack of Digital literacy (</a:t>
            </a:r>
            <a:r>
              <a:rPr lang="en-GB" dirty="0" err="1">
                <a:solidFill>
                  <a:schemeClr val="tx2"/>
                </a:solidFill>
                <a:latin typeface="Arial" panose="020B0604020202020204" pitchFamily="34" charset="0"/>
                <a:cs typeface="Arial" panose="020B0604020202020204" pitchFamily="34" charset="0"/>
              </a:rPr>
              <a:t>Vaportzis</a:t>
            </a:r>
            <a:r>
              <a:rPr lang="en-GB" dirty="0">
                <a:solidFill>
                  <a:schemeClr val="tx2"/>
                </a:solidFill>
                <a:latin typeface="Arial" panose="020B0604020202020204" pitchFamily="34" charset="0"/>
                <a:cs typeface="Arial" panose="020B0604020202020204" pitchFamily="34" charset="0"/>
              </a:rPr>
              <a:t> et al., 2017) </a:t>
            </a:r>
          </a:p>
          <a:p>
            <a:pPr marL="285750" indent="-285750">
              <a:buFont typeface="Arial" panose="020B0604020202020204" pitchFamily="34" charset="0"/>
              <a:buChar char="•"/>
            </a:pPr>
            <a:r>
              <a:rPr lang="en-GB" dirty="0">
                <a:solidFill>
                  <a:schemeClr val="tx2"/>
                </a:solidFill>
                <a:latin typeface="Arial" panose="020B0604020202020204" pitchFamily="34" charset="0"/>
                <a:cs typeface="Arial" panose="020B0604020202020204" pitchFamily="34" charset="0"/>
              </a:rPr>
              <a:t>The absence of mobile Internet access in rural communities in the UK (Currie et al., 2015).</a:t>
            </a:r>
          </a:p>
          <a:p>
            <a:pPr marL="285750" indent="-285750">
              <a:buFont typeface="Arial" panose="020B0604020202020204" pitchFamily="34" charset="0"/>
              <a:buChar char="•"/>
            </a:pPr>
            <a:r>
              <a:rPr lang="en-GB" dirty="0">
                <a:solidFill>
                  <a:schemeClr val="tx2"/>
                </a:solidFill>
                <a:latin typeface="Arial" panose="020B0604020202020204" pitchFamily="34" charset="0"/>
                <a:cs typeface="Arial" panose="020B0604020202020204" pitchFamily="34" charset="0"/>
              </a:rPr>
              <a:t>Individual Capabilities: visual and auditory impairments, quick fatigue, and physical discomfort.</a:t>
            </a:r>
            <a:endParaRPr lang="en-IT" dirty="0">
              <a:solidFill>
                <a:schemeClr val="tx2"/>
              </a:solidFill>
              <a:latin typeface="Arial" panose="020B0604020202020204" pitchFamily="34" charset="0"/>
              <a:cs typeface="Arial" panose="020B0604020202020204" pitchFamily="34" charset="0"/>
            </a:endParaRPr>
          </a:p>
          <a:p>
            <a:endParaRPr lang="en-IT" dirty="0"/>
          </a:p>
        </p:txBody>
      </p:sp>
      <p:sp>
        <p:nvSpPr>
          <p:cNvPr id="12" name="Rounded Rectangle 11">
            <a:extLst>
              <a:ext uri="{FF2B5EF4-FFF2-40B4-BE49-F238E27FC236}">
                <a16:creationId xmlns:a16="http://schemas.microsoft.com/office/drawing/2014/main" id="{1FC7DE0F-9C3D-566D-DB74-DFE197893B82}"/>
              </a:ext>
            </a:extLst>
          </p:cNvPr>
          <p:cNvSpPr/>
          <p:nvPr/>
        </p:nvSpPr>
        <p:spPr>
          <a:xfrm>
            <a:off x="336229" y="1453870"/>
            <a:ext cx="6100174" cy="2506147"/>
          </a:xfrm>
          <a:prstGeom prst="roundRect">
            <a:avLst/>
          </a:prstGeom>
        </p:spPr>
        <p:style>
          <a:lnRef idx="2">
            <a:schemeClr val="accent5"/>
          </a:lnRef>
          <a:fillRef idx="1">
            <a:schemeClr val="lt1"/>
          </a:fillRef>
          <a:effectRef idx="0">
            <a:schemeClr val="accent5"/>
          </a:effectRef>
          <a:fontRef idx="minor">
            <a:schemeClr val="dk1"/>
          </a:fontRef>
        </p:style>
        <p:txBody>
          <a:bodyPr rtlCol="0" anchor="ctr"/>
          <a:lstStyle/>
          <a:p>
            <a:r>
              <a:rPr lang="en-IT" b="1" dirty="0">
                <a:solidFill>
                  <a:schemeClr val="tx2"/>
                </a:solidFill>
                <a:latin typeface="Arial" panose="020B0604020202020204" pitchFamily="34" charset="0"/>
                <a:cs typeface="Arial" panose="020B0604020202020204" pitchFamily="34" charset="0"/>
              </a:rPr>
              <a:t>Technology benefits</a:t>
            </a:r>
          </a:p>
          <a:p>
            <a:pPr marL="285750" indent="-285750">
              <a:buFont typeface="Arial" panose="020B0604020202020204" pitchFamily="34" charset="0"/>
              <a:buChar char="•"/>
            </a:pPr>
            <a:r>
              <a:rPr lang="en-GB" dirty="0">
                <a:solidFill>
                  <a:schemeClr val="tx2"/>
                </a:solidFill>
                <a:latin typeface="Arial" panose="020B0604020202020204" pitchFamily="34" charset="0"/>
                <a:cs typeface="Arial" panose="020B0604020202020204" pitchFamily="34" charset="0"/>
              </a:rPr>
              <a:t>Physical Well-being</a:t>
            </a:r>
            <a:endParaRPr lang="en-IT" dirty="0">
              <a:solidFill>
                <a:schemeClr val="tx2"/>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solidFill>
                  <a:schemeClr val="tx2"/>
                </a:solidFill>
                <a:latin typeface="Arial" panose="020B0604020202020204" pitchFamily="34" charset="0"/>
                <a:cs typeface="Arial" panose="020B0604020202020204" pitchFamily="34" charset="0"/>
              </a:rPr>
              <a:t>Psychological and Cognitive Functioning</a:t>
            </a:r>
            <a:endParaRPr lang="en-IT" dirty="0">
              <a:solidFill>
                <a:schemeClr val="tx2"/>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solidFill>
                  <a:schemeClr val="tx2"/>
                </a:solidFill>
                <a:latin typeface="Arial" panose="020B0604020202020204" pitchFamily="34" charset="0"/>
                <a:cs typeface="Arial" panose="020B0604020202020204" pitchFamily="34" charset="0"/>
              </a:rPr>
              <a:t>Emotional Support</a:t>
            </a:r>
            <a:endParaRPr lang="en-IT" dirty="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098852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30" name="Rectangle 1029">
            <a:extLst>
              <a:ext uri="{FF2B5EF4-FFF2-40B4-BE49-F238E27FC236}">
                <a16:creationId xmlns:a16="http://schemas.microsoft.com/office/drawing/2014/main" id="{D1942232-83D0-49E2-AF9B-1F97E3C1EF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2" name="Rectangle 1031">
            <a:extLst>
              <a:ext uri="{FF2B5EF4-FFF2-40B4-BE49-F238E27FC236}">
                <a16:creationId xmlns:a16="http://schemas.microsoft.com/office/drawing/2014/main" id="{E9E70D72-6E23-4015-A4A6-85C120C191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34" name="Group 1033">
            <a:extLst>
              <a:ext uri="{FF2B5EF4-FFF2-40B4-BE49-F238E27FC236}">
                <a16:creationId xmlns:a16="http://schemas.microsoft.com/office/drawing/2014/main" id="{C28A977F-B603-4D81-B0FC-C8DE048A7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1"/>
            <a:ext cx="3362070" cy="2522848"/>
            <a:chOff x="-305" y="-1"/>
            <a:chExt cx="3832880" cy="2876136"/>
          </a:xfrm>
        </p:grpSpPr>
        <p:sp>
          <p:nvSpPr>
            <p:cNvPr id="1035" name="Freeform: Shape 1034">
              <a:extLst>
                <a:ext uri="{FF2B5EF4-FFF2-40B4-BE49-F238E27FC236}">
                  <a16:creationId xmlns:a16="http://schemas.microsoft.com/office/drawing/2014/main" id="{0183CE8C-E039-4B2F-A36E-5FD5CD5DE1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6" name="Freeform: Shape 1035">
              <a:extLst>
                <a:ext uri="{FF2B5EF4-FFF2-40B4-BE49-F238E27FC236}">
                  <a16:creationId xmlns:a16="http://schemas.microsoft.com/office/drawing/2014/main" id="{3EB77281-FAB4-40D0-B3F3-264EC4AB20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7" name="Freeform: Shape 1036">
              <a:extLst>
                <a:ext uri="{FF2B5EF4-FFF2-40B4-BE49-F238E27FC236}">
                  <a16:creationId xmlns:a16="http://schemas.microsoft.com/office/drawing/2014/main" id="{815E59F3-75FC-494F-8737-5F00A4964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8" name="Freeform: Shape 1037">
              <a:extLst>
                <a:ext uri="{FF2B5EF4-FFF2-40B4-BE49-F238E27FC236}">
                  <a16:creationId xmlns:a16="http://schemas.microsoft.com/office/drawing/2014/main" id="{43ADDCFA-B066-4D79-AB71-062E66E58F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025" name="Picture 1" descr="content recommendations logo">
            <a:extLst>
              <a:ext uri="{FF2B5EF4-FFF2-40B4-BE49-F238E27FC236}">
                <a16:creationId xmlns:a16="http://schemas.microsoft.com/office/drawing/2014/main" id="{40E1F0A9-D6D1-9B7F-5C0D-D84005E6DA0C}"/>
              </a:ext>
            </a:extLst>
          </p:cNvPr>
          <p:cNvPicPr>
            <a:picLocks noChangeAspect="1" noChangeArrowheads="1"/>
          </p:cNvPicPr>
          <p:nvPr/>
        </p:nvPicPr>
        <p:blipFill>
          <a:blip r:embed="rId2" r:link="rId3">
            <a:extLst>
              <a:ext uri="{28A0092B-C50C-407E-A947-70E740481C1C}">
                <a14:useLocalDpi xmlns:a14="http://schemas.microsoft.com/office/drawing/2010/main" val="0"/>
              </a:ext>
            </a:extLst>
          </a:blip>
          <a:stretch>
            <a:fillRect/>
          </a:stretch>
        </p:blipFill>
        <p:spPr bwMode="auto">
          <a:xfrm>
            <a:off x="3361765" y="441543"/>
            <a:ext cx="4954693" cy="929004"/>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E43C923C-7E8C-B9AA-DCB6-8E29E607522B}"/>
              </a:ext>
            </a:extLst>
          </p:cNvPr>
          <p:cNvSpPr txBox="1"/>
          <p:nvPr/>
        </p:nvSpPr>
        <p:spPr>
          <a:xfrm>
            <a:off x="691281" y="1812089"/>
            <a:ext cx="11058524" cy="4415463"/>
          </a:xfrm>
          <a:prstGeom prst="rect">
            <a:avLst/>
          </a:prstGeom>
        </p:spPr>
        <p:txBody>
          <a:bodyPr vert="horz" lIns="91440" tIns="45720" rIns="91440" bIns="45720" rtlCol="0" anchor="ctr">
            <a:normAutofit/>
          </a:bodyPr>
          <a:lstStyle/>
          <a:p>
            <a:pPr marL="450900" lvl="0" indent="-450900">
              <a:buFont typeface="Arial" panose="020B0604020202020204" pitchFamily="34" charset="0"/>
              <a:buChar char="•"/>
            </a:pPr>
            <a:r>
              <a:rPr lang="en-GB" sz="2000" b="1" kern="100" dirty="0">
                <a:solidFill>
                  <a:schemeClr val="tx2"/>
                </a:solidFill>
                <a:effectLst/>
                <a:latin typeface="Arial" panose="020B0604020202020204" pitchFamily="34" charset="0"/>
                <a:ea typeface="Calibri" panose="020F0502020204030204" pitchFamily="34" charset="0"/>
                <a:cs typeface="Arial" panose="020B0604020202020204" pitchFamily="34" charset="0"/>
              </a:rPr>
              <a:t>Collaboration with Healthcare Experts </a:t>
            </a:r>
            <a:r>
              <a:rPr lang="en-GB" sz="2000" kern="100" dirty="0">
                <a:solidFill>
                  <a:schemeClr val="tx2"/>
                </a:solidFill>
                <a:effectLst/>
                <a:latin typeface="Arial" panose="020B0604020202020204" pitchFamily="34" charset="0"/>
                <a:ea typeface="Calibri" panose="020F0502020204030204" pitchFamily="34" charset="0"/>
                <a:cs typeface="Arial" panose="020B0604020202020204" pitchFamily="34" charset="0"/>
              </a:rPr>
              <a:t>- </a:t>
            </a:r>
            <a:r>
              <a:rPr lang="en-IT" sz="2000" kern="100" dirty="0">
                <a:solidFill>
                  <a:schemeClr val="tx2"/>
                </a:solidFill>
                <a:effectLst/>
                <a:latin typeface="Arial" panose="020B0604020202020204" pitchFamily="34" charset="0"/>
                <a:ea typeface="Calibri" panose="020F0502020204030204" pitchFamily="34" charset="0"/>
                <a:cs typeface="Arial" panose="020B0604020202020204" pitchFamily="34" charset="0"/>
              </a:rPr>
              <a:t>Engage healthcare professionals in developing and implementing digital tools.</a:t>
            </a:r>
          </a:p>
          <a:p>
            <a:pPr marL="450900" lvl="0" indent="-450900">
              <a:buFont typeface="Arial" panose="020B0604020202020204" pitchFamily="34" charset="0"/>
              <a:buChar char="•"/>
            </a:pPr>
            <a:endParaRPr lang="en-IT" sz="2000" kern="100" dirty="0">
              <a:solidFill>
                <a:schemeClr val="tx2"/>
              </a:solidFill>
              <a:effectLst/>
              <a:latin typeface="Arial" panose="020B0604020202020204" pitchFamily="34" charset="0"/>
              <a:ea typeface="Calibri" panose="020F0502020204030204" pitchFamily="34" charset="0"/>
              <a:cs typeface="Arial" panose="020B0604020202020204" pitchFamily="34" charset="0"/>
            </a:endParaRPr>
          </a:p>
          <a:p>
            <a:pPr marL="450900" lvl="0" indent="-450900">
              <a:buFont typeface="Arial" panose="020B0604020202020204" pitchFamily="34" charset="0"/>
              <a:buChar char="•"/>
            </a:pPr>
            <a:r>
              <a:rPr lang="en-GB" sz="2000" b="1" kern="100" dirty="0">
                <a:solidFill>
                  <a:schemeClr val="tx2"/>
                </a:solidFill>
                <a:effectLst/>
                <a:latin typeface="Arial" panose="020B0604020202020204" pitchFamily="34" charset="0"/>
                <a:ea typeface="Calibri" panose="020F0502020204030204" pitchFamily="34" charset="0"/>
                <a:cs typeface="Arial" panose="020B0604020202020204" pitchFamily="34" charset="0"/>
              </a:rPr>
              <a:t>Design focused on Users</a:t>
            </a:r>
            <a:r>
              <a:rPr lang="en-GB" sz="2000" kern="100" dirty="0">
                <a:solidFill>
                  <a:schemeClr val="tx2"/>
                </a:solidFill>
                <a:effectLst/>
                <a:latin typeface="Arial" panose="020B0604020202020204" pitchFamily="34" charset="0"/>
                <a:ea typeface="Calibri" panose="020F0502020204030204" pitchFamily="34" charset="0"/>
                <a:cs typeface="Arial" panose="020B0604020202020204" pitchFamily="34" charset="0"/>
              </a:rPr>
              <a:t> - </a:t>
            </a:r>
            <a:r>
              <a:rPr lang="en-IT" sz="2000" kern="100" dirty="0">
                <a:solidFill>
                  <a:schemeClr val="tx2"/>
                </a:solidFill>
                <a:effectLst/>
                <a:latin typeface="Arial" panose="020B0604020202020204" pitchFamily="34" charset="0"/>
                <a:ea typeface="Calibri" panose="020F0502020204030204" pitchFamily="34" charset="0"/>
                <a:cs typeface="Arial" panose="020B0604020202020204" pitchFamily="34" charset="0"/>
              </a:rPr>
              <a:t>Create digital solutions with an uncomplicated interface and easy to navigate.</a:t>
            </a:r>
          </a:p>
          <a:p>
            <a:pPr marL="450900" lvl="0" indent="-450900">
              <a:buFont typeface="Arial" panose="020B0604020202020204" pitchFamily="34" charset="0"/>
              <a:buChar char="•"/>
            </a:pPr>
            <a:endParaRPr lang="en-IT" sz="2000" kern="100" dirty="0">
              <a:solidFill>
                <a:schemeClr val="tx2"/>
              </a:solidFill>
              <a:effectLst/>
              <a:latin typeface="Arial" panose="020B0604020202020204" pitchFamily="34" charset="0"/>
              <a:ea typeface="Calibri" panose="020F0502020204030204" pitchFamily="34" charset="0"/>
              <a:cs typeface="Arial" panose="020B0604020202020204" pitchFamily="34" charset="0"/>
            </a:endParaRPr>
          </a:p>
          <a:p>
            <a:pPr marL="450900" lvl="0" indent="-450900">
              <a:buFont typeface="Arial" panose="020B0604020202020204" pitchFamily="34" charset="0"/>
              <a:buChar char="•"/>
            </a:pPr>
            <a:r>
              <a:rPr lang="en-GB" sz="2000" b="1" kern="100" dirty="0">
                <a:solidFill>
                  <a:schemeClr val="tx2"/>
                </a:solidFill>
                <a:effectLst/>
                <a:latin typeface="Arial" panose="020B0604020202020204" pitchFamily="34" charset="0"/>
                <a:ea typeface="Calibri" panose="020F0502020204030204" pitchFamily="34" charset="0"/>
                <a:cs typeface="Arial" panose="020B0604020202020204" pitchFamily="34" charset="0"/>
              </a:rPr>
              <a:t>Enhancing accessibility</a:t>
            </a:r>
            <a:r>
              <a:rPr lang="en-GB" sz="2000" kern="100" dirty="0">
                <a:solidFill>
                  <a:schemeClr val="tx2"/>
                </a:solidFill>
                <a:effectLst/>
                <a:latin typeface="Arial" panose="020B0604020202020204" pitchFamily="34" charset="0"/>
                <a:ea typeface="Calibri" panose="020F0502020204030204" pitchFamily="34" charset="0"/>
                <a:cs typeface="Arial" panose="020B0604020202020204" pitchFamily="34" charset="0"/>
              </a:rPr>
              <a:t> </a:t>
            </a:r>
            <a:r>
              <a:rPr lang="en-GB" sz="1800" kern="100" dirty="0">
                <a:solidFill>
                  <a:schemeClr val="tx2"/>
                </a:solidFill>
                <a:effectLst/>
                <a:latin typeface="Arial" panose="020B0604020202020204" pitchFamily="34" charset="0"/>
                <a:ea typeface="Calibri" panose="020F0502020204030204" pitchFamily="34" charset="0"/>
                <a:cs typeface="Arial" panose="020B0604020202020204" pitchFamily="34" charset="0"/>
              </a:rPr>
              <a:t>- </a:t>
            </a:r>
            <a:r>
              <a:rPr lang="en-IT" sz="2000" kern="100" dirty="0">
                <a:solidFill>
                  <a:schemeClr val="tx2"/>
                </a:solidFill>
                <a:effectLst/>
                <a:latin typeface="Arial" panose="020B0604020202020204" pitchFamily="34" charset="0"/>
                <a:ea typeface="Calibri" panose="020F0502020204030204" pitchFamily="34" charset="0"/>
                <a:cs typeface="Arial" panose="020B0604020202020204" pitchFamily="34" charset="0"/>
              </a:rPr>
              <a:t>Guarantee that digital healthcare technologies are usable by individuals with diverse physical and cognitive capacities</a:t>
            </a:r>
          </a:p>
          <a:p>
            <a:pPr marL="450900" lvl="0" indent="-450900">
              <a:buFont typeface="Arial" panose="020B0604020202020204" pitchFamily="34" charset="0"/>
              <a:buChar char="•"/>
            </a:pPr>
            <a:r>
              <a:rPr lang="en-GB" sz="2000" b="1" kern="100" dirty="0">
                <a:solidFill>
                  <a:schemeClr val="tx2"/>
                </a:solidFill>
                <a:effectLst/>
                <a:latin typeface="Arial" panose="020B0604020202020204" pitchFamily="34" charset="0"/>
                <a:ea typeface="Calibri" panose="020F0502020204030204" pitchFamily="34" charset="0"/>
                <a:cs typeface="Arial" panose="020B0604020202020204" pitchFamily="34" charset="0"/>
              </a:rPr>
              <a:t>Guidance and assistance</a:t>
            </a:r>
            <a:r>
              <a:rPr lang="en-GB" sz="2000" kern="100" dirty="0">
                <a:solidFill>
                  <a:schemeClr val="tx2"/>
                </a:solidFill>
                <a:effectLst/>
                <a:latin typeface="Arial" panose="020B0604020202020204" pitchFamily="34" charset="0"/>
                <a:ea typeface="Calibri" panose="020F0502020204030204" pitchFamily="34" charset="0"/>
                <a:cs typeface="Arial" panose="020B0604020202020204" pitchFamily="34" charset="0"/>
              </a:rPr>
              <a:t> - </a:t>
            </a:r>
            <a:r>
              <a:rPr lang="en-IT" sz="2000" kern="100" dirty="0">
                <a:solidFill>
                  <a:schemeClr val="tx2"/>
                </a:solidFill>
                <a:effectLst/>
                <a:latin typeface="Arial" panose="020B0604020202020204" pitchFamily="34" charset="0"/>
                <a:ea typeface="Calibri" panose="020F0502020204030204" pitchFamily="34" charset="0"/>
                <a:cs typeface="Arial" panose="020B0604020202020204" pitchFamily="34" charset="0"/>
              </a:rPr>
              <a:t>Offer thorough training and ongoing support for older adults new to digital tools.</a:t>
            </a:r>
          </a:p>
          <a:p>
            <a:pPr marL="450900" lvl="0" indent="-450900">
              <a:buFont typeface="Arial" panose="020B0604020202020204" pitchFamily="34" charset="0"/>
              <a:buChar char="•"/>
            </a:pPr>
            <a:endParaRPr lang="en-IT" sz="2000" kern="100" dirty="0">
              <a:solidFill>
                <a:schemeClr val="tx2"/>
              </a:solidFill>
              <a:effectLst/>
              <a:latin typeface="Arial" panose="020B0604020202020204" pitchFamily="34" charset="0"/>
              <a:ea typeface="Calibri" panose="020F0502020204030204" pitchFamily="34" charset="0"/>
              <a:cs typeface="Arial" panose="020B0604020202020204" pitchFamily="34" charset="0"/>
            </a:endParaRPr>
          </a:p>
          <a:p>
            <a:pPr marL="450900" lvl="0" indent="-450900">
              <a:buFont typeface="Arial" panose="020B0604020202020204" pitchFamily="34" charset="0"/>
              <a:buChar char="•"/>
            </a:pPr>
            <a:r>
              <a:rPr lang="en-GB" sz="2000" b="1" kern="100" dirty="0">
                <a:solidFill>
                  <a:schemeClr val="tx2"/>
                </a:solidFill>
                <a:effectLst/>
                <a:latin typeface="Arial" panose="020B0604020202020204" pitchFamily="34" charset="0"/>
                <a:ea typeface="Calibri" panose="020F0502020204030204" pitchFamily="34" charset="0"/>
                <a:cs typeface="Arial" panose="020B0604020202020204" pitchFamily="34" charset="0"/>
              </a:rPr>
              <a:t>Personalised Experience </a:t>
            </a:r>
            <a:r>
              <a:rPr lang="en-GB" sz="2000" kern="100" dirty="0">
                <a:solidFill>
                  <a:schemeClr val="tx2"/>
                </a:solidFill>
                <a:effectLst/>
                <a:latin typeface="Arial" panose="020B0604020202020204" pitchFamily="34" charset="0"/>
                <a:ea typeface="Calibri" panose="020F0502020204030204" pitchFamily="34" charset="0"/>
                <a:cs typeface="Arial" panose="020B0604020202020204" pitchFamily="34" charset="0"/>
              </a:rPr>
              <a:t>- </a:t>
            </a:r>
            <a:r>
              <a:rPr lang="en-IT" sz="2000" kern="100" dirty="0">
                <a:solidFill>
                  <a:schemeClr val="tx2"/>
                </a:solidFill>
                <a:effectLst/>
                <a:latin typeface="Arial" panose="020B0604020202020204" pitchFamily="34" charset="0"/>
                <a:ea typeface="Calibri" panose="020F0502020204030204" pitchFamily="34" charset="0"/>
                <a:cs typeface="Arial" panose="020B0604020202020204" pitchFamily="34" charset="0"/>
              </a:rPr>
              <a:t>Develop technologies that can be customized according to individual health necessities and objectives.</a:t>
            </a:r>
          </a:p>
        </p:txBody>
      </p:sp>
      <p:grpSp>
        <p:nvGrpSpPr>
          <p:cNvPr id="1040" name="Group 1039">
            <a:extLst>
              <a:ext uri="{FF2B5EF4-FFF2-40B4-BE49-F238E27FC236}">
                <a16:creationId xmlns:a16="http://schemas.microsoft.com/office/drawing/2014/main" id="{C78D9229-E61D-4FEE-8321-2F8B64A8CAD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10186037" y="4852038"/>
            <a:ext cx="2151670" cy="1860256"/>
            <a:chOff x="-305" y="-4155"/>
            <a:chExt cx="2514948" cy="2174333"/>
          </a:xfrm>
        </p:grpSpPr>
        <p:sp>
          <p:nvSpPr>
            <p:cNvPr id="1041" name="Freeform: Shape 1040">
              <a:extLst>
                <a:ext uri="{FF2B5EF4-FFF2-40B4-BE49-F238E27FC236}">
                  <a16:creationId xmlns:a16="http://schemas.microsoft.com/office/drawing/2014/main" id="{1FDD3CCB-26A3-4D79-AEB6-7A60CF980D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2" name="Freeform: Shape 1041">
              <a:extLst>
                <a:ext uri="{FF2B5EF4-FFF2-40B4-BE49-F238E27FC236}">
                  <a16:creationId xmlns:a16="http://schemas.microsoft.com/office/drawing/2014/main" id="{E9AC4470-5113-4709-B29F-CDB937F254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3" name="Freeform: Shape 1042">
              <a:extLst>
                <a:ext uri="{FF2B5EF4-FFF2-40B4-BE49-F238E27FC236}">
                  <a16:creationId xmlns:a16="http://schemas.microsoft.com/office/drawing/2014/main" id="{3E0D146C-9DAB-421E-AE88-5F854BF3F7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044" name="Freeform: Shape 1043">
              <a:extLst>
                <a:ext uri="{FF2B5EF4-FFF2-40B4-BE49-F238E27FC236}">
                  <a16:creationId xmlns:a16="http://schemas.microsoft.com/office/drawing/2014/main" id="{12EB32A5-4408-4F6C-84B2-F9A908237A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Rectangle 2">
            <a:extLst>
              <a:ext uri="{FF2B5EF4-FFF2-40B4-BE49-F238E27FC236}">
                <a16:creationId xmlns:a16="http://schemas.microsoft.com/office/drawing/2014/main" id="{0E719A83-A9E7-8457-BADA-42E8935772A0}"/>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IT"/>
          </a:p>
        </p:txBody>
      </p:sp>
    </p:spTree>
    <p:extLst>
      <p:ext uri="{BB962C8B-B14F-4D97-AF65-F5344CB8AC3E}">
        <p14:creationId xmlns:p14="http://schemas.microsoft.com/office/powerpoint/2010/main" val="13452864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30" name="Rectangle 1029">
            <a:extLst>
              <a:ext uri="{FF2B5EF4-FFF2-40B4-BE49-F238E27FC236}">
                <a16:creationId xmlns:a16="http://schemas.microsoft.com/office/drawing/2014/main" id="{D1942232-83D0-49E2-AF9B-1F97E3C1EF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2" name="Rectangle 1031">
            <a:extLst>
              <a:ext uri="{FF2B5EF4-FFF2-40B4-BE49-F238E27FC236}">
                <a16:creationId xmlns:a16="http://schemas.microsoft.com/office/drawing/2014/main" id="{E9E70D72-6E23-4015-A4A6-85C120C191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34" name="Group 1033">
            <a:extLst>
              <a:ext uri="{FF2B5EF4-FFF2-40B4-BE49-F238E27FC236}">
                <a16:creationId xmlns:a16="http://schemas.microsoft.com/office/drawing/2014/main" id="{C28A977F-B603-4D81-B0FC-C8DE048A7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1"/>
            <a:ext cx="3362070" cy="2522848"/>
            <a:chOff x="-305" y="-1"/>
            <a:chExt cx="3832880" cy="2876136"/>
          </a:xfrm>
        </p:grpSpPr>
        <p:sp>
          <p:nvSpPr>
            <p:cNvPr id="1035" name="Freeform: Shape 1034">
              <a:extLst>
                <a:ext uri="{FF2B5EF4-FFF2-40B4-BE49-F238E27FC236}">
                  <a16:creationId xmlns:a16="http://schemas.microsoft.com/office/drawing/2014/main" id="{0183CE8C-E039-4B2F-A36E-5FD5CD5DE1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6" name="Freeform: Shape 1035">
              <a:extLst>
                <a:ext uri="{FF2B5EF4-FFF2-40B4-BE49-F238E27FC236}">
                  <a16:creationId xmlns:a16="http://schemas.microsoft.com/office/drawing/2014/main" id="{3EB77281-FAB4-40D0-B3F3-264EC4AB20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7" name="Freeform: Shape 1036">
              <a:extLst>
                <a:ext uri="{FF2B5EF4-FFF2-40B4-BE49-F238E27FC236}">
                  <a16:creationId xmlns:a16="http://schemas.microsoft.com/office/drawing/2014/main" id="{815E59F3-75FC-494F-8737-5F00A4964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8" name="Freeform: Shape 1037">
              <a:extLst>
                <a:ext uri="{FF2B5EF4-FFF2-40B4-BE49-F238E27FC236}">
                  <a16:creationId xmlns:a16="http://schemas.microsoft.com/office/drawing/2014/main" id="{43ADDCFA-B066-4D79-AB71-062E66E58F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TextBox 2">
            <a:extLst>
              <a:ext uri="{FF2B5EF4-FFF2-40B4-BE49-F238E27FC236}">
                <a16:creationId xmlns:a16="http://schemas.microsoft.com/office/drawing/2014/main" id="{E43C923C-7E8C-B9AA-DCB6-8E29E607522B}"/>
              </a:ext>
            </a:extLst>
          </p:cNvPr>
          <p:cNvSpPr txBox="1"/>
          <p:nvPr/>
        </p:nvSpPr>
        <p:spPr>
          <a:xfrm>
            <a:off x="628651" y="2070346"/>
            <a:ext cx="11058524" cy="3968145"/>
          </a:xfrm>
          <a:prstGeom prst="rect">
            <a:avLst/>
          </a:prstGeom>
        </p:spPr>
        <p:txBody>
          <a:bodyPr vert="horz" lIns="91440" tIns="45720" rIns="91440" bIns="45720" rtlCol="0" anchor="ctr">
            <a:normAutofit/>
          </a:bodyPr>
          <a:lstStyle/>
          <a:p>
            <a:pPr lvl="0"/>
            <a:endParaRPr lang="en-IT" sz="2000" kern="100" dirty="0">
              <a:effectLst/>
              <a:latin typeface="Arial" panose="020B0604020202020204" pitchFamily="34" charset="0"/>
              <a:ea typeface="Calibri" panose="020F0502020204030204" pitchFamily="34" charset="0"/>
              <a:cs typeface="Arial" panose="020B0604020202020204" pitchFamily="34" charset="0"/>
            </a:endParaRPr>
          </a:p>
        </p:txBody>
      </p:sp>
      <p:grpSp>
        <p:nvGrpSpPr>
          <p:cNvPr id="1040" name="Group 1039">
            <a:extLst>
              <a:ext uri="{FF2B5EF4-FFF2-40B4-BE49-F238E27FC236}">
                <a16:creationId xmlns:a16="http://schemas.microsoft.com/office/drawing/2014/main" id="{C78D9229-E61D-4FEE-8321-2F8B64A8CAD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10186037" y="4852038"/>
            <a:ext cx="2151670" cy="1860256"/>
            <a:chOff x="-305" y="-4155"/>
            <a:chExt cx="2514948" cy="2174333"/>
          </a:xfrm>
        </p:grpSpPr>
        <p:sp>
          <p:nvSpPr>
            <p:cNvPr id="1041" name="Freeform: Shape 1040">
              <a:extLst>
                <a:ext uri="{FF2B5EF4-FFF2-40B4-BE49-F238E27FC236}">
                  <a16:creationId xmlns:a16="http://schemas.microsoft.com/office/drawing/2014/main" id="{1FDD3CCB-26A3-4D79-AEB6-7A60CF980D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2" name="Freeform: Shape 1041">
              <a:extLst>
                <a:ext uri="{FF2B5EF4-FFF2-40B4-BE49-F238E27FC236}">
                  <a16:creationId xmlns:a16="http://schemas.microsoft.com/office/drawing/2014/main" id="{E9AC4470-5113-4709-B29F-CDB937F254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3" name="Freeform: Shape 1042">
              <a:extLst>
                <a:ext uri="{FF2B5EF4-FFF2-40B4-BE49-F238E27FC236}">
                  <a16:creationId xmlns:a16="http://schemas.microsoft.com/office/drawing/2014/main" id="{3E0D146C-9DAB-421E-AE88-5F854BF3F7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044" name="Freeform: Shape 1043">
              <a:extLst>
                <a:ext uri="{FF2B5EF4-FFF2-40B4-BE49-F238E27FC236}">
                  <a16:creationId xmlns:a16="http://schemas.microsoft.com/office/drawing/2014/main" id="{12EB32A5-4408-4F6C-84B2-F9A908237A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Rectangle 2">
            <a:extLst>
              <a:ext uri="{FF2B5EF4-FFF2-40B4-BE49-F238E27FC236}">
                <a16:creationId xmlns:a16="http://schemas.microsoft.com/office/drawing/2014/main" id="{0E719A83-A9E7-8457-BADA-42E8935772A0}"/>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IT"/>
          </a:p>
        </p:txBody>
      </p:sp>
      <p:sp>
        <p:nvSpPr>
          <p:cNvPr id="4" name="TextBox 3">
            <a:extLst>
              <a:ext uri="{FF2B5EF4-FFF2-40B4-BE49-F238E27FC236}">
                <a16:creationId xmlns:a16="http://schemas.microsoft.com/office/drawing/2014/main" id="{B0D7E25D-1AA8-9826-D2E4-5B4B059FF799}"/>
              </a:ext>
            </a:extLst>
          </p:cNvPr>
          <p:cNvSpPr txBox="1"/>
          <p:nvPr/>
        </p:nvSpPr>
        <p:spPr>
          <a:xfrm>
            <a:off x="3361765" y="373307"/>
            <a:ext cx="5195639" cy="584775"/>
          </a:xfrm>
          <a:prstGeom prst="rect">
            <a:avLst/>
          </a:prstGeom>
          <a:noFill/>
        </p:spPr>
        <p:txBody>
          <a:bodyPr wrap="square">
            <a:spAutoFit/>
          </a:bodyPr>
          <a:lstStyle/>
          <a:p>
            <a:r>
              <a:rPr lang="en-IT" sz="3200"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Chapter 5: Conclusion</a:t>
            </a:r>
          </a:p>
        </p:txBody>
      </p:sp>
      <p:sp>
        <p:nvSpPr>
          <p:cNvPr id="6" name="Rounded Rectangle 5">
            <a:extLst>
              <a:ext uri="{FF2B5EF4-FFF2-40B4-BE49-F238E27FC236}">
                <a16:creationId xmlns:a16="http://schemas.microsoft.com/office/drawing/2014/main" id="{105F2015-5490-82A5-9E95-411ABCFA45FE}"/>
              </a:ext>
            </a:extLst>
          </p:cNvPr>
          <p:cNvSpPr/>
          <p:nvPr/>
        </p:nvSpPr>
        <p:spPr>
          <a:xfrm>
            <a:off x="672312" y="1331387"/>
            <a:ext cx="10200280" cy="4605949"/>
          </a:xfrm>
          <a:prstGeom prst="roundRect">
            <a:avLst/>
          </a:prstGeom>
        </p:spPr>
        <p:style>
          <a:lnRef idx="2">
            <a:schemeClr val="accent3"/>
          </a:lnRef>
          <a:fillRef idx="1">
            <a:schemeClr val="lt1"/>
          </a:fillRef>
          <a:effectRef idx="0">
            <a:schemeClr val="accent3"/>
          </a:effectRef>
          <a:fontRef idx="minor">
            <a:schemeClr val="dk1"/>
          </a:fontRef>
        </p:style>
        <p:txBody>
          <a:bodyPr rtlCol="0" anchor="ctr"/>
          <a:lstStyle/>
          <a:p>
            <a:pPr algn="ctr"/>
            <a:r>
              <a:rPr lang="en-GB" sz="2000" dirty="0">
                <a:solidFill>
                  <a:schemeClr val="tx2"/>
                </a:solidFill>
                <a:latin typeface="Arial" panose="020B0604020202020204" pitchFamily="34" charset="0"/>
                <a:cs typeface="Arial" panose="020B0604020202020204" pitchFamily="34" charset="0"/>
              </a:rPr>
              <a:t>The thesis highlights these points:</a:t>
            </a:r>
          </a:p>
          <a:p>
            <a:pPr algn="ctr"/>
            <a:endParaRPr lang="en-GB" sz="2000" dirty="0">
              <a:solidFill>
                <a:schemeClr val="tx2"/>
              </a:solidFill>
              <a:latin typeface="Arial" panose="020B0604020202020204" pitchFamily="34" charset="0"/>
              <a:cs typeface="Arial" panose="020B0604020202020204" pitchFamily="34" charset="0"/>
            </a:endParaRPr>
          </a:p>
          <a:p>
            <a:pPr marL="342900" indent="-342900" algn="ctr">
              <a:buFont typeface="Arial" panose="020B0604020202020204" pitchFamily="34" charset="0"/>
              <a:buChar char="•"/>
            </a:pPr>
            <a:r>
              <a:rPr lang="en-GB" sz="2000" b="1" dirty="0">
                <a:solidFill>
                  <a:schemeClr val="tx2"/>
                </a:solidFill>
                <a:latin typeface="Arial" panose="020B0604020202020204" pitchFamily="34" charset="0"/>
                <a:cs typeface="Arial" panose="020B0604020202020204" pitchFamily="34" charset="0"/>
              </a:rPr>
              <a:t>Role of digital technology</a:t>
            </a:r>
          </a:p>
          <a:p>
            <a:pPr algn="ctr"/>
            <a:endParaRPr lang="en-GB" sz="2000" b="1" dirty="0">
              <a:solidFill>
                <a:schemeClr val="tx2"/>
              </a:solidFill>
              <a:latin typeface="Arial" panose="020B0604020202020204" pitchFamily="34" charset="0"/>
              <a:cs typeface="Arial" panose="020B0604020202020204" pitchFamily="34" charset="0"/>
            </a:endParaRPr>
          </a:p>
          <a:p>
            <a:pPr marL="342900" indent="-342900" algn="ctr">
              <a:buFont typeface="Arial" panose="020B0604020202020204" pitchFamily="34" charset="0"/>
              <a:buChar char="•"/>
            </a:pPr>
            <a:r>
              <a:rPr lang="en-GB" sz="2000" b="1" dirty="0">
                <a:solidFill>
                  <a:schemeClr val="tx2"/>
                </a:solidFill>
                <a:latin typeface="Arial" panose="020B0604020202020204" pitchFamily="34" charset="0"/>
                <a:cs typeface="Arial" panose="020B0604020202020204" pitchFamily="34" charset="0"/>
              </a:rPr>
              <a:t>Importance of Self-Monitoring</a:t>
            </a:r>
          </a:p>
          <a:p>
            <a:pPr algn="ctr"/>
            <a:endParaRPr lang="en-GB" sz="2000" b="1" dirty="0">
              <a:solidFill>
                <a:schemeClr val="tx2"/>
              </a:solidFill>
              <a:latin typeface="Arial" panose="020B0604020202020204" pitchFamily="34" charset="0"/>
              <a:cs typeface="Arial" panose="020B0604020202020204" pitchFamily="34" charset="0"/>
            </a:endParaRPr>
          </a:p>
          <a:p>
            <a:pPr marL="342900" indent="-342900" algn="ctr">
              <a:buFont typeface="Arial" panose="020B0604020202020204" pitchFamily="34" charset="0"/>
              <a:buChar char="•"/>
            </a:pPr>
            <a:r>
              <a:rPr lang="en-GB" sz="2000" b="1" dirty="0">
                <a:solidFill>
                  <a:schemeClr val="tx2"/>
                </a:solidFill>
                <a:latin typeface="Arial" panose="020B0604020202020204" pitchFamily="34" charset="0"/>
                <a:cs typeface="Arial" panose="020B0604020202020204" pitchFamily="34" charset="0"/>
              </a:rPr>
              <a:t>Challenges and Barriers</a:t>
            </a:r>
          </a:p>
          <a:p>
            <a:pPr algn="ctr"/>
            <a:endParaRPr lang="en-GB" sz="2000" b="1" dirty="0">
              <a:solidFill>
                <a:schemeClr val="tx2"/>
              </a:solidFill>
              <a:latin typeface="Arial" panose="020B0604020202020204" pitchFamily="34" charset="0"/>
              <a:cs typeface="Arial" panose="020B0604020202020204" pitchFamily="34" charset="0"/>
            </a:endParaRPr>
          </a:p>
          <a:p>
            <a:pPr marL="342900" indent="-342900" algn="ctr">
              <a:buFont typeface="Arial" panose="020B0604020202020204" pitchFamily="34" charset="0"/>
              <a:buChar char="•"/>
            </a:pPr>
            <a:r>
              <a:rPr lang="en-GB" sz="2000" b="1" dirty="0">
                <a:solidFill>
                  <a:schemeClr val="tx2"/>
                </a:solidFill>
                <a:latin typeface="Arial" panose="020B0604020202020204" pitchFamily="34" charset="0"/>
                <a:cs typeface="Arial" panose="020B0604020202020204" pitchFamily="34" charset="0"/>
              </a:rPr>
              <a:t>Adopting Technological Advancements</a:t>
            </a:r>
            <a:endParaRPr lang="en-IT" sz="2000" b="1" dirty="0">
              <a:solidFill>
                <a:schemeClr val="tx2"/>
              </a:solidFill>
              <a:latin typeface="Arial" panose="020B0604020202020204" pitchFamily="34" charset="0"/>
              <a:cs typeface="Arial" panose="020B0604020202020204" pitchFamily="34" charset="0"/>
            </a:endParaRPr>
          </a:p>
          <a:p>
            <a:endParaRPr lang="en-IT" dirty="0"/>
          </a:p>
        </p:txBody>
      </p:sp>
    </p:spTree>
    <p:extLst>
      <p:ext uri="{BB962C8B-B14F-4D97-AF65-F5344CB8AC3E}">
        <p14:creationId xmlns:p14="http://schemas.microsoft.com/office/powerpoint/2010/main" val="19886597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30" name="Rectangle 1029">
            <a:extLst>
              <a:ext uri="{FF2B5EF4-FFF2-40B4-BE49-F238E27FC236}">
                <a16:creationId xmlns:a16="http://schemas.microsoft.com/office/drawing/2014/main" id="{D1942232-83D0-49E2-AF9B-1F97E3C1EF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2" name="Rectangle 1031">
            <a:extLst>
              <a:ext uri="{FF2B5EF4-FFF2-40B4-BE49-F238E27FC236}">
                <a16:creationId xmlns:a16="http://schemas.microsoft.com/office/drawing/2014/main" id="{E9E70D72-6E23-4015-A4A6-85C120C191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34" name="Group 1033">
            <a:extLst>
              <a:ext uri="{FF2B5EF4-FFF2-40B4-BE49-F238E27FC236}">
                <a16:creationId xmlns:a16="http://schemas.microsoft.com/office/drawing/2014/main" id="{C28A977F-B603-4D81-B0FC-C8DE048A7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1"/>
            <a:ext cx="3362070" cy="2522848"/>
            <a:chOff x="-305" y="-1"/>
            <a:chExt cx="3832880" cy="2876136"/>
          </a:xfrm>
        </p:grpSpPr>
        <p:sp>
          <p:nvSpPr>
            <p:cNvPr id="1035" name="Freeform: Shape 1034">
              <a:extLst>
                <a:ext uri="{FF2B5EF4-FFF2-40B4-BE49-F238E27FC236}">
                  <a16:creationId xmlns:a16="http://schemas.microsoft.com/office/drawing/2014/main" id="{0183CE8C-E039-4B2F-A36E-5FD5CD5DE1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6" name="Freeform: Shape 1035">
              <a:extLst>
                <a:ext uri="{FF2B5EF4-FFF2-40B4-BE49-F238E27FC236}">
                  <a16:creationId xmlns:a16="http://schemas.microsoft.com/office/drawing/2014/main" id="{3EB77281-FAB4-40D0-B3F3-264EC4AB20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7" name="Freeform: Shape 1036">
              <a:extLst>
                <a:ext uri="{FF2B5EF4-FFF2-40B4-BE49-F238E27FC236}">
                  <a16:creationId xmlns:a16="http://schemas.microsoft.com/office/drawing/2014/main" id="{815E59F3-75FC-494F-8737-5F00A4964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8" name="Freeform: Shape 1037">
              <a:extLst>
                <a:ext uri="{FF2B5EF4-FFF2-40B4-BE49-F238E27FC236}">
                  <a16:creationId xmlns:a16="http://schemas.microsoft.com/office/drawing/2014/main" id="{43ADDCFA-B066-4D79-AB71-062E66E58F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TextBox 2">
            <a:extLst>
              <a:ext uri="{FF2B5EF4-FFF2-40B4-BE49-F238E27FC236}">
                <a16:creationId xmlns:a16="http://schemas.microsoft.com/office/drawing/2014/main" id="{E43C923C-7E8C-B9AA-DCB6-8E29E607522B}"/>
              </a:ext>
            </a:extLst>
          </p:cNvPr>
          <p:cNvSpPr txBox="1"/>
          <p:nvPr/>
        </p:nvSpPr>
        <p:spPr>
          <a:xfrm>
            <a:off x="628651" y="2070346"/>
            <a:ext cx="11058524" cy="3968145"/>
          </a:xfrm>
          <a:prstGeom prst="rect">
            <a:avLst/>
          </a:prstGeom>
        </p:spPr>
        <p:txBody>
          <a:bodyPr vert="horz" lIns="91440" tIns="45720" rIns="91440" bIns="45720" rtlCol="0" anchor="ctr">
            <a:normAutofit/>
          </a:bodyPr>
          <a:lstStyle/>
          <a:p>
            <a:pPr lvl="0"/>
            <a:endParaRPr lang="en-IT" sz="2000" kern="100" dirty="0">
              <a:effectLst/>
              <a:latin typeface="Arial" panose="020B0604020202020204" pitchFamily="34" charset="0"/>
              <a:ea typeface="Calibri" panose="020F0502020204030204" pitchFamily="34" charset="0"/>
              <a:cs typeface="Arial" panose="020B0604020202020204" pitchFamily="34" charset="0"/>
            </a:endParaRPr>
          </a:p>
        </p:txBody>
      </p:sp>
      <p:grpSp>
        <p:nvGrpSpPr>
          <p:cNvPr id="1040" name="Group 1039">
            <a:extLst>
              <a:ext uri="{FF2B5EF4-FFF2-40B4-BE49-F238E27FC236}">
                <a16:creationId xmlns:a16="http://schemas.microsoft.com/office/drawing/2014/main" id="{C78D9229-E61D-4FEE-8321-2F8B64A8CAD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10186037" y="4852038"/>
            <a:ext cx="2151670" cy="1860256"/>
            <a:chOff x="-305" y="-4155"/>
            <a:chExt cx="2514948" cy="2174333"/>
          </a:xfrm>
        </p:grpSpPr>
        <p:sp>
          <p:nvSpPr>
            <p:cNvPr id="1041" name="Freeform: Shape 1040">
              <a:extLst>
                <a:ext uri="{FF2B5EF4-FFF2-40B4-BE49-F238E27FC236}">
                  <a16:creationId xmlns:a16="http://schemas.microsoft.com/office/drawing/2014/main" id="{1FDD3CCB-26A3-4D79-AEB6-7A60CF980D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2" name="Freeform: Shape 1041">
              <a:extLst>
                <a:ext uri="{FF2B5EF4-FFF2-40B4-BE49-F238E27FC236}">
                  <a16:creationId xmlns:a16="http://schemas.microsoft.com/office/drawing/2014/main" id="{E9AC4470-5113-4709-B29F-CDB937F254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3" name="Freeform: Shape 1042">
              <a:extLst>
                <a:ext uri="{FF2B5EF4-FFF2-40B4-BE49-F238E27FC236}">
                  <a16:creationId xmlns:a16="http://schemas.microsoft.com/office/drawing/2014/main" id="{3E0D146C-9DAB-421E-AE88-5F854BF3F7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044" name="Freeform: Shape 1043">
              <a:extLst>
                <a:ext uri="{FF2B5EF4-FFF2-40B4-BE49-F238E27FC236}">
                  <a16:creationId xmlns:a16="http://schemas.microsoft.com/office/drawing/2014/main" id="{12EB32A5-4408-4F6C-84B2-F9A908237A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Rectangle 2">
            <a:extLst>
              <a:ext uri="{FF2B5EF4-FFF2-40B4-BE49-F238E27FC236}">
                <a16:creationId xmlns:a16="http://schemas.microsoft.com/office/drawing/2014/main" id="{0E719A83-A9E7-8457-BADA-42E8935772A0}"/>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IT"/>
          </a:p>
        </p:txBody>
      </p:sp>
      <p:sp>
        <p:nvSpPr>
          <p:cNvPr id="4" name="TextBox 3">
            <a:extLst>
              <a:ext uri="{FF2B5EF4-FFF2-40B4-BE49-F238E27FC236}">
                <a16:creationId xmlns:a16="http://schemas.microsoft.com/office/drawing/2014/main" id="{5BD91ED6-8660-47C5-589B-59612B7F9C6C}"/>
              </a:ext>
            </a:extLst>
          </p:cNvPr>
          <p:cNvSpPr txBox="1"/>
          <p:nvPr/>
        </p:nvSpPr>
        <p:spPr>
          <a:xfrm>
            <a:off x="4357043" y="211526"/>
            <a:ext cx="2279791" cy="584775"/>
          </a:xfrm>
          <a:prstGeom prst="rect">
            <a:avLst/>
          </a:prstGeom>
          <a:noFill/>
        </p:spPr>
        <p:txBody>
          <a:bodyPr wrap="none" rtlCol="0">
            <a:spAutoFit/>
          </a:bodyPr>
          <a:lstStyle/>
          <a:p>
            <a:r>
              <a:rPr lang="en-IT" sz="3200" dirty="0">
                <a:solidFill>
                  <a:schemeClr val="tx2"/>
                </a:solidFill>
                <a:latin typeface="Arial" panose="020B0604020202020204" pitchFamily="34" charset="0"/>
                <a:cs typeface="Arial" panose="020B0604020202020204" pitchFamily="34" charset="0"/>
              </a:rPr>
              <a:t>References</a:t>
            </a:r>
          </a:p>
        </p:txBody>
      </p:sp>
      <p:sp>
        <p:nvSpPr>
          <p:cNvPr id="7" name="Rectangle 1">
            <a:extLst>
              <a:ext uri="{FF2B5EF4-FFF2-40B4-BE49-F238E27FC236}">
                <a16:creationId xmlns:a16="http://schemas.microsoft.com/office/drawing/2014/main" id="{F6D93C29-27B0-BC53-8276-9CC54EB25607}"/>
              </a:ext>
            </a:extLst>
          </p:cNvPr>
          <p:cNvSpPr>
            <a:spLocks noChangeArrowheads="1"/>
          </p:cNvSpPr>
          <p:nvPr/>
        </p:nvSpPr>
        <p:spPr bwMode="auto">
          <a:xfrm>
            <a:off x="697627" y="933599"/>
            <a:ext cx="10462224" cy="66941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GB" altLang="en-IT"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Abbott, 2022. </a:t>
            </a:r>
            <a:r>
              <a:rPr kumimoji="0" lang="en-GB" altLang="en-IT" sz="14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What is healthy aging. </a:t>
            </a:r>
            <a:r>
              <a:rPr kumimoji="0" lang="en-GB" altLang="en-IT"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[Online] </a:t>
            </a:r>
            <a:br>
              <a:rPr kumimoji="0" lang="en-GB" altLang="en-IT"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GB" altLang="en-IT"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Available at: </a:t>
            </a:r>
            <a:r>
              <a:rPr kumimoji="0" lang="en-GB" altLang="en-IT" sz="140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https://</a:t>
            </a:r>
            <a:r>
              <a:rPr kumimoji="0" lang="en-GB" altLang="en-IT" sz="1400" b="0" i="0" u="sng" strike="noStrike" cap="none" normalizeH="0" baseline="0" dirty="0" err="1">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www.nutritionnews.abbott</a:t>
            </a:r>
            <a:r>
              <a:rPr kumimoji="0" lang="en-GB" altLang="en-IT" sz="140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/healthy-living/aging-well/What-Is-Healthy-Aging-/</a:t>
            </a:r>
            <a:br>
              <a:rPr kumimoji="0" lang="en-GB" altLang="en-IT"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GB" altLang="en-IT"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[Accessed 28 August 2023].</a:t>
            </a:r>
          </a:p>
          <a:p>
            <a:pPr marL="285750" indent="-285750" eaLnBrk="0" fontAlgn="base" hangingPunct="0">
              <a:lnSpc>
                <a:spcPct val="150000"/>
              </a:lnSpc>
              <a:spcBef>
                <a:spcPct val="0"/>
              </a:spcBef>
              <a:spcAft>
                <a:spcPct val="0"/>
              </a:spcAft>
              <a:buFont typeface="Arial" panose="020B0604020202020204" pitchFamily="34" charset="0"/>
              <a:buChar char="•"/>
            </a:pPr>
            <a:r>
              <a:rPr lang="en-IT" sz="1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Andrews, J.A., Brown, L.J., Hawley, M.S. and Astell, A.J., 2019. Older adults’ perspectives on using digital technology to maintain good mental health: interactive group study. </a:t>
            </a:r>
            <a:r>
              <a:rPr lang="en-IT" sz="14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Journal of Medical Internet Research</a:t>
            </a:r>
            <a:r>
              <a:rPr lang="en-IT" sz="1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IT" sz="14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21</a:t>
            </a:r>
            <a:r>
              <a:rPr lang="en-IT" sz="1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(2), p.e11694.</a:t>
            </a:r>
            <a:endParaRPr lang="en-IT" sz="1400"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eaLnBrk="0" fontAlgn="base" hangingPunct="0">
              <a:lnSpc>
                <a:spcPct val="150000"/>
              </a:lnSpc>
              <a:spcBef>
                <a:spcPct val="0"/>
              </a:spcBef>
              <a:spcAft>
                <a:spcPct val="0"/>
              </a:spcAft>
              <a:buFont typeface="Arial" panose="020B0604020202020204" pitchFamily="34" charset="0"/>
              <a:buChar char="•"/>
            </a:pPr>
            <a:r>
              <a:rPr lang="en-IT" sz="1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Benson, T., 2002. Why general practitioners use computers and hospital doctors do not—Part 1: incentives.</a:t>
            </a:r>
            <a:r>
              <a:rPr lang="en-IT" sz="1400" dirty="0">
                <a:solidFill>
                  <a:srgbClr val="000000"/>
                </a:solidFill>
                <a:effectLst/>
                <a:latin typeface="Arial" panose="020B0604020202020204" pitchFamily="34" charset="0"/>
                <a:ea typeface="Calibri Light" panose="020F0302020204030204" pitchFamily="34" charset="0"/>
                <a:cs typeface="Arial" panose="020B0604020202020204" pitchFamily="34" charset="0"/>
              </a:rPr>
              <a:t> </a:t>
            </a:r>
            <a:r>
              <a:rPr lang="en-IT" sz="14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Bmj</a:t>
            </a:r>
            <a:r>
              <a:rPr lang="en-IT" sz="1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r>
              <a:rPr lang="en-IT" sz="1400" dirty="0">
                <a:solidFill>
                  <a:srgbClr val="000000"/>
                </a:solidFill>
                <a:effectLst/>
                <a:latin typeface="Arial" panose="020B0604020202020204" pitchFamily="34" charset="0"/>
                <a:ea typeface="Calibri Light" panose="020F0302020204030204" pitchFamily="34" charset="0"/>
                <a:cs typeface="Arial" panose="020B0604020202020204" pitchFamily="34" charset="0"/>
              </a:rPr>
              <a:t> </a:t>
            </a:r>
            <a:r>
              <a:rPr lang="en-IT" sz="14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325</a:t>
            </a:r>
            <a:r>
              <a:rPr lang="en-IT" sz="1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(7372), pp.1086-1089</a:t>
            </a:r>
            <a:endParaRPr lang="en-IT" sz="1400"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eaLnBrk="0" fontAlgn="base" hangingPunct="0">
              <a:lnSpc>
                <a:spcPct val="150000"/>
              </a:lnSpc>
              <a:spcBef>
                <a:spcPct val="0"/>
              </a:spcBef>
              <a:spcAft>
                <a:spcPct val="0"/>
              </a:spcAft>
              <a:buFont typeface="Arial" panose="020B0604020202020204" pitchFamily="34" charset="0"/>
              <a:buChar char="•"/>
            </a:pPr>
            <a:r>
              <a:rPr lang="en-IT" sz="14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Brickwood, K.J., Williams, A.D., Watson, G. and O’Brien, J., 2020. Older adults’ experiences of using a wearable activity tracker with health professional feedback over a 12-month randomised controlled trial. </a:t>
            </a:r>
            <a:r>
              <a:rPr lang="en-IT" sz="1400" i="1"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Digital health</a:t>
            </a:r>
            <a:r>
              <a:rPr lang="en-IT" sz="14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a:t>
            </a:r>
            <a:r>
              <a:rPr lang="en-IT" sz="1400" i="1"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6</a:t>
            </a:r>
            <a:r>
              <a:rPr lang="en-IT" sz="14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p.2055207620921678.</a:t>
            </a:r>
          </a:p>
          <a:p>
            <a:pPr marL="285750" indent="-285750">
              <a:lnSpc>
                <a:spcPct val="150000"/>
              </a:lnSpc>
              <a:buFont typeface="Arial" panose="020B0604020202020204" pitchFamily="34" charset="0"/>
              <a:buChar char="•"/>
            </a:pPr>
            <a:r>
              <a:rPr lang="en-IT" sz="1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Cicirelli, G., Marani, R., Petitti, A., Milella, A. and D’Orazio, T., 2021. Ambient assisted living: a review of technologies, methodologies and future perspectives for healthy aging of population. </a:t>
            </a:r>
            <a:r>
              <a:rPr lang="en-IT" sz="14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Sensors</a:t>
            </a:r>
            <a:r>
              <a:rPr lang="en-IT" sz="1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IT" sz="14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21</a:t>
            </a:r>
            <a:r>
              <a:rPr lang="en-IT" sz="1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(10), p.3549.</a:t>
            </a:r>
            <a:endParaRPr lang="en-IT" sz="1400"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a:lnSpc>
                <a:spcPct val="150000"/>
              </a:lnSpc>
              <a:buFont typeface="Arial" panose="020B0604020202020204" pitchFamily="34" charset="0"/>
              <a:buChar char="•"/>
            </a:pPr>
            <a:r>
              <a:rPr lang="en-IT" sz="14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Chowdhury, S.Z., Stevens, S., Wu, C., Woodward, C., Andrews, T., Ashall-Payne, L. and Leigh, S., 2023. An age-old problem or an old-age problem? A UK survey of attitudes, historical use and recommendations by healthcare professionals to use healthcare apps. </a:t>
            </a:r>
            <a:r>
              <a:rPr lang="en-IT" sz="1400" i="1"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BMC geriatrics</a:t>
            </a:r>
            <a:r>
              <a:rPr lang="en-IT" sz="14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a:t>
            </a:r>
            <a:r>
              <a:rPr lang="en-IT" sz="1400" i="1"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23</a:t>
            </a:r>
            <a:r>
              <a:rPr lang="en-IT" sz="14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(1), pp.1-11</a:t>
            </a:r>
          </a:p>
          <a:p>
            <a:pPr marL="285750" indent="-285750">
              <a:lnSpc>
                <a:spcPct val="150000"/>
              </a:lnSpc>
              <a:buFont typeface="Arial" panose="020B0604020202020204" pitchFamily="34" charset="0"/>
              <a:buChar char="•"/>
            </a:pPr>
            <a:r>
              <a:rPr lang="en-IT" sz="14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Currie, M., Philip, L.J. and Roberts, A., 2015. Attitudes towards the use and acceptance of eHealth technologies: a case study of older adults living with chronic pain and implications for rural healthcare. </a:t>
            </a:r>
            <a:r>
              <a:rPr lang="en-IT" sz="1400" i="1"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BMC health services research</a:t>
            </a:r>
            <a:r>
              <a:rPr lang="en-IT" sz="14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a:t>
            </a:r>
            <a:r>
              <a:rPr lang="en-IT" sz="1400" i="1"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15</a:t>
            </a:r>
            <a:r>
              <a:rPr lang="en-IT" sz="14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(1), pp.1-12.</a:t>
            </a:r>
            <a:endParaRPr lang="en-IT" sz="1400"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a:lnSpc>
                <a:spcPct val="150000"/>
              </a:lnSpc>
              <a:buFont typeface="Arial" panose="020B0604020202020204" pitchFamily="34" charset="0"/>
              <a:buChar char="•"/>
            </a:pPr>
            <a:endParaRPr lang="en-IT" sz="1400"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eaLnBrk="0" fontAlgn="base" hangingPunct="0">
              <a:spcBef>
                <a:spcPct val="0"/>
              </a:spcBef>
              <a:spcAft>
                <a:spcPct val="0"/>
              </a:spcAft>
              <a:buFont typeface="Arial" panose="020B0604020202020204" pitchFamily="34" charset="0"/>
              <a:buChar char="•"/>
            </a:pPr>
            <a:endParaRPr lang="en-IT" sz="1800" dirty="0">
              <a:effectLst/>
              <a:latin typeface="Times New Roman" panose="02020603050405020304" pitchFamily="18" charset="0"/>
              <a:ea typeface="Times New Roman" panose="02020603050405020304" pitchFamily="18"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GB" altLang="en-IT"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IT"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IT"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9888483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30" name="Rectangle 1029">
            <a:extLst>
              <a:ext uri="{FF2B5EF4-FFF2-40B4-BE49-F238E27FC236}">
                <a16:creationId xmlns:a16="http://schemas.microsoft.com/office/drawing/2014/main" id="{D1942232-83D0-49E2-AF9B-1F97E3C1EF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2" name="Rectangle 1031">
            <a:extLst>
              <a:ext uri="{FF2B5EF4-FFF2-40B4-BE49-F238E27FC236}">
                <a16:creationId xmlns:a16="http://schemas.microsoft.com/office/drawing/2014/main" id="{E9E70D72-6E23-4015-A4A6-85C120C191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34" name="Group 1033">
            <a:extLst>
              <a:ext uri="{FF2B5EF4-FFF2-40B4-BE49-F238E27FC236}">
                <a16:creationId xmlns:a16="http://schemas.microsoft.com/office/drawing/2014/main" id="{C28A977F-B603-4D81-B0FC-C8DE048A7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1"/>
            <a:ext cx="3362070" cy="2522848"/>
            <a:chOff x="-305" y="-1"/>
            <a:chExt cx="3832880" cy="2876136"/>
          </a:xfrm>
        </p:grpSpPr>
        <p:sp>
          <p:nvSpPr>
            <p:cNvPr id="1035" name="Freeform: Shape 1034">
              <a:extLst>
                <a:ext uri="{FF2B5EF4-FFF2-40B4-BE49-F238E27FC236}">
                  <a16:creationId xmlns:a16="http://schemas.microsoft.com/office/drawing/2014/main" id="{0183CE8C-E039-4B2F-A36E-5FD5CD5DE1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6" name="Freeform: Shape 1035">
              <a:extLst>
                <a:ext uri="{FF2B5EF4-FFF2-40B4-BE49-F238E27FC236}">
                  <a16:creationId xmlns:a16="http://schemas.microsoft.com/office/drawing/2014/main" id="{3EB77281-FAB4-40D0-B3F3-264EC4AB20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7" name="Freeform: Shape 1036">
              <a:extLst>
                <a:ext uri="{FF2B5EF4-FFF2-40B4-BE49-F238E27FC236}">
                  <a16:creationId xmlns:a16="http://schemas.microsoft.com/office/drawing/2014/main" id="{815E59F3-75FC-494F-8737-5F00A4964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8" name="Freeform: Shape 1037">
              <a:extLst>
                <a:ext uri="{FF2B5EF4-FFF2-40B4-BE49-F238E27FC236}">
                  <a16:creationId xmlns:a16="http://schemas.microsoft.com/office/drawing/2014/main" id="{43ADDCFA-B066-4D79-AB71-062E66E58F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TextBox 2">
            <a:extLst>
              <a:ext uri="{FF2B5EF4-FFF2-40B4-BE49-F238E27FC236}">
                <a16:creationId xmlns:a16="http://schemas.microsoft.com/office/drawing/2014/main" id="{E43C923C-7E8C-B9AA-DCB6-8E29E607522B}"/>
              </a:ext>
            </a:extLst>
          </p:cNvPr>
          <p:cNvSpPr txBox="1"/>
          <p:nvPr/>
        </p:nvSpPr>
        <p:spPr>
          <a:xfrm>
            <a:off x="628651" y="2070346"/>
            <a:ext cx="11058524" cy="3968145"/>
          </a:xfrm>
          <a:prstGeom prst="rect">
            <a:avLst/>
          </a:prstGeom>
        </p:spPr>
        <p:txBody>
          <a:bodyPr vert="horz" lIns="91440" tIns="45720" rIns="91440" bIns="45720" rtlCol="0" anchor="ctr">
            <a:normAutofit/>
          </a:bodyPr>
          <a:lstStyle/>
          <a:p>
            <a:pPr lvl="0"/>
            <a:endParaRPr lang="en-IT" sz="2000" kern="100" dirty="0">
              <a:effectLst/>
              <a:latin typeface="Arial" panose="020B0604020202020204" pitchFamily="34" charset="0"/>
              <a:ea typeface="Calibri" panose="020F0502020204030204" pitchFamily="34" charset="0"/>
              <a:cs typeface="Arial" panose="020B0604020202020204" pitchFamily="34" charset="0"/>
            </a:endParaRPr>
          </a:p>
        </p:txBody>
      </p:sp>
      <p:grpSp>
        <p:nvGrpSpPr>
          <p:cNvPr id="1040" name="Group 1039">
            <a:extLst>
              <a:ext uri="{FF2B5EF4-FFF2-40B4-BE49-F238E27FC236}">
                <a16:creationId xmlns:a16="http://schemas.microsoft.com/office/drawing/2014/main" id="{C78D9229-E61D-4FEE-8321-2F8B64A8CAD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10186037" y="4852038"/>
            <a:ext cx="2151670" cy="1860256"/>
            <a:chOff x="-305" y="-4155"/>
            <a:chExt cx="2514948" cy="2174333"/>
          </a:xfrm>
        </p:grpSpPr>
        <p:sp>
          <p:nvSpPr>
            <p:cNvPr id="1041" name="Freeform: Shape 1040">
              <a:extLst>
                <a:ext uri="{FF2B5EF4-FFF2-40B4-BE49-F238E27FC236}">
                  <a16:creationId xmlns:a16="http://schemas.microsoft.com/office/drawing/2014/main" id="{1FDD3CCB-26A3-4D79-AEB6-7A60CF980D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2" name="Freeform: Shape 1041">
              <a:extLst>
                <a:ext uri="{FF2B5EF4-FFF2-40B4-BE49-F238E27FC236}">
                  <a16:creationId xmlns:a16="http://schemas.microsoft.com/office/drawing/2014/main" id="{E9AC4470-5113-4709-B29F-CDB937F254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3" name="Freeform: Shape 1042">
              <a:extLst>
                <a:ext uri="{FF2B5EF4-FFF2-40B4-BE49-F238E27FC236}">
                  <a16:creationId xmlns:a16="http://schemas.microsoft.com/office/drawing/2014/main" id="{3E0D146C-9DAB-421E-AE88-5F854BF3F7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044" name="Freeform: Shape 1043">
              <a:extLst>
                <a:ext uri="{FF2B5EF4-FFF2-40B4-BE49-F238E27FC236}">
                  <a16:creationId xmlns:a16="http://schemas.microsoft.com/office/drawing/2014/main" id="{12EB32A5-4408-4F6C-84B2-F9A908237A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Rectangle 2">
            <a:extLst>
              <a:ext uri="{FF2B5EF4-FFF2-40B4-BE49-F238E27FC236}">
                <a16:creationId xmlns:a16="http://schemas.microsoft.com/office/drawing/2014/main" id="{0E719A83-A9E7-8457-BADA-42E8935772A0}"/>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IT"/>
          </a:p>
        </p:txBody>
      </p:sp>
      <p:sp>
        <p:nvSpPr>
          <p:cNvPr id="5" name="TextBox 4">
            <a:extLst>
              <a:ext uri="{FF2B5EF4-FFF2-40B4-BE49-F238E27FC236}">
                <a16:creationId xmlns:a16="http://schemas.microsoft.com/office/drawing/2014/main" id="{30740939-E083-62BD-EABC-F607D4E6FA00}"/>
              </a:ext>
            </a:extLst>
          </p:cNvPr>
          <p:cNvSpPr txBox="1"/>
          <p:nvPr/>
        </p:nvSpPr>
        <p:spPr>
          <a:xfrm>
            <a:off x="4331768" y="0"/>
            <a:ext cx="2883224" cy="584775"/>
          </a:xfrm>
          <a:prstGeom prst="rect">
            <a:avLst/>
          </a:prstGeom>
          <a:noFill/>
        </p:spPr>
        <p:txBody>
          <a:bodyPr wrap="square">
            <a:spAutoFit/>
          </a:bodyPr>
          <a:lstStyle/>
          <a:p>
            <a:r>
              <a:rPr lang="en-IT" sz="3200" dirty="0">
                <a:solidFill>
                  <a:schemeClr val="tx2"/>
                </a:solidFill>
                <a:effectLst/>
                <a:latin typeface="Arial" panose="020B0604020202020204" pitchFamily="34" charset="0"/>
                <a:ea typeface="Calibri" panose="020F0502020204030204" pitchFamily="34" charset="0"/>
                <a:cs typeface="Arial" panose="020B0604020202020204" pitchFamily="34" charset="0"/>
              </a:rPr>
              <a:t>References</a:t>
            </a:r>
            <a:r>
              <a:rPr lang="en-IT" sz="1800" dirty="0">
                <a:effectLst/>
                <a:latin typeface="Calibri" panose="020F0502020204030204" pitchFamily="34" charset="0"/>
                <a:ea typeface="Calibri" panose="020F0502020204030204" pitchFamily="34" charset="0"/>
                <a:cs typeface="Times New Roman" panose="02020603050405020304" pitchFamily="18" charset="0"/>
              </a:rPr>
              <a:t> </a:t>
            </a:r>
            <a:endParaRPr lang="en-IT" dirty="0"/>
          </a:p>
        </p:txBody>
      </p:sp>
      <p:sp>
        <p:nvSpPr>
          <p:cNvPr id="6" name="TextBox 5">
            <a:extLst>
              <a:ext uri="{FF2B5EF4-FFF2-40B4-BE49-F238E27FC236}">
                <a16:creationId xmlns:a16="http://schemas.microsoft.com/office/drawing/2014/main" id="{583EB5DB-9E14-2F12-AF8D-7DBB10324A10}"/>
              </a:ext>
            </a:extLst>
          </p:cNvPr>
          <p:cNvSpPr txBox="1"/>
          <p:nvPr/>
        </p:nvSpPr>
        <p:spPr>
          <a:xfrm>
            <a:off x="628651" y="850477"/>
            <a:ext cx="11058524" cy="9848850"/>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IT" sz="14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Gokalp, H., de Folter, J., Verma, V., Fursse, J., Jones, R. and Clarke, M., 2018. Integrated telehealth and telecare for monitoring frail elderly with chronic disease. </a:t>
            </a:r>
            <a:r>
              <a:rPr lang="en-IT" sz="1400" i="1"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Telemedicine and e-Health</a:t>
            </a:r>
            <a:r>
              <a:rPr lang="en-IT" sz="14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a:t>
            </a:r>
            <a:r>
              <a:rPr lang="en-IT" sz="1400" i="1"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24</a:t>
            </a:r>
            <a:r>
              <a:rPr lang="en-IT" sz="14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(12), pp.940-957</a:t>
            </a:r>
          </a:p>
          <a:p>
            <a:pPr marL="285750" indent="-285750">
              <a:lnSpc>
                <a:spcPct val="150000"/>
              </a:lnSpc>
              <a:buFont typeface="Arial" panose="020B0604020202020204" pitchFamily="34" charset="0"/>
              <a:buChar char="•"/>
            </a:pPr>
            <a:r>
              <a:rPr lang="en-GB" sz="1400" dirty="0" err="1">
                <a:effectLst/>
                <a:latin typeface="Arial" panose="020B0604020202020204" pitchFamily="34" charset="0"/>
                <a:ea typeface="Times New Roman" panose="02020603050405020304" pitchFamily="18" charset="0"/>
                <a:cs typeface="Arial" panose="020B0604020202020204" pitchFamily="34" charset="0"/>
              </a:rPr>
              <a:t>Gov.uk</a:t>
            </a:r>
            <a:r>
              <a:rPr lang="en-GB" sz="1400" dirty="0">
                <a:effectLst/>
                <a:latin typeface="Arial" panose="020B0604020202020204" pitchFamily="34" charset="0"/>
                <a:ea typeface="Times New Roman" panose="02020603050405020304" pitchFamily="18" charset="0"/>
                <a:cs typeface="Arial" panose="020B0604020202020204" pitchFamily="34" charset="0"/>
              </a:rPr>
              <a:t>, 2018. </a:t>
            </a:r>
            <a:r>
              <a:rPr lang="en-GB" sz="1400" i="1" dirty="0">
                <a:effectLst/>
                <a:latin typeface="Arial" panose="020B0604020202020204" pitchFamily="34" charset="0"/>
                <a:ea typeface="Times New Roman" panose="02020603050405020304" pitchFamily="18" charset="0"/>
                <a:cs typeface="Arial" panose="020B0604020202020204" pitchFamily="34" charset="0"/>
              </a:rPr>
              <a:t>https://</a:t>
            </a:r>
            <a:r>
              <a:rPr lang="en-GB" sz="1400" i="1" dirty="0" err="1">
                <a:effectLst/>
                <a:latin typeface="Arial" panose="020B0604020202020204" pitchFamily="34" charset="0"/>
                <a:ea typeface="Times New Roman" panose="02020603050405020304" pitchFamily="18" charset="0"/>
                <a:cs typeface="Arial" panose="020B0604020202020204" pitchFamily="34" charset="0"/>
              </a:rPr>
              <a:t>www.gov.uk</a:t>
            </a:r>
            <a:r>
              <a:rPr lang="en-GB" sz="1400" i="1" dirty="0">
                <a:effectLst/>
                <a:latin typeface="Arial" panose="020B0604020202020204" pitchFamily="34" charset="0"/>
                <a:ea typeface="Times New Roman" panose="02020603050405020304" pitchFamily="18" charset="0"/>
                <a:cs typeface="Arial" panose="020B0604020202020204" pitchFamily="34" charset="0"/>
              </a:rPr>
              <a:t>/government/news/government-announces-300-million-for-landmark-ageing-society-grand-challenge. </a:t>
            </a:r>
            <a:r>
              <a:rPr lang="en-GB" sz="1400" dirty="0">
                <a:effectLst/>
                <a:latin typeface="Arial" panose="020B0604020202020204" pitchFamily="34" charset="0"/>
                <a:ea typeface="Times New Roman" panose="02020603050405020304" pitchFamily="18" charset="0"/>
                <a:cs typeface="Arial" panose="020B0604020202020204" pitchFamily="34" charset="0"/>
              </a:rPr>
              <a:t>[Online]  Available at: </a:t>
            </a:r>
            <a:r>
              <a:rPr lang="en-GB" sz="1400" u="sng" dirty="0">
                <a:effectLst/>
                <a:latin typeface="Arial" panose="020B0604020202020204" pitchFamily="34" charset="0"/>
                <a:ea typeface="Times New Roman" panose="02020603050405020304" pitchFamily="18" charset="0"/>
                <a:cs typeface="Arial" panose="020B0604020202020204" pitchFamily="34" charset="0"/>
                <a:hlinkClick r:id="rId2"/>
              </a:rPr>
              <a:t>https://www.gov.uk/government/news/government-announces-300-million-for-landmark-ageing-society-grand-challenge</a:t>
            </a:r>
            <a:r>
              <a:rPr lang="en-GB" sz="1400" u="sng" dirty="0">
                <a:latin typeface="Arial" panose="020B0604020202020204" pitchFamily="34" charset="0"/>
                <a:ea typeface="Times New Roman" panose="02020603050405020304" pitchFamily="18" charset="0"/>
                <a:cs typeface="Arial" panose="020B0604020202020204" pitchFamily="34" charset="0"/>
              </a:rPr>
              <a:t> </a:t>
            </a:r>
            <a:r>
              <a:rPr lang="en-GB" sz="1400" dirty="0">
                <a:effectLst/>
                <a:latin typeface="Arial" panose="020B0604020202020204" pitchFamily="34" charset="0"/>
                <a:ea typeface="Times New Roman" panose="02020603050405020304" pitchFamily="18" charset="0"/>
                <a:cs typeface="Arial" panose="020B0604020202020204" pitchFamily="34" charset="0"/>
              </a:rPr>
              <a:t>[Accessed 28 August 2023].</a:t>
            </a:r>
          </a:p>
          <a:p>
            <a:pPr marL="285750" indent="-285750">
              <a:lnSpc>
                <a:spcPct val="150000"/>
              </a:lnSpc>
              <a:buFont typeface="Arial" panose="020B0604020202020204" pitchFamily="34" charset="0"/>
              <a:buChar char="•"/>
            </a:pPr>
            <a:r>
              <a:rPr lang="en-IT" sz="14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Ibrahimi, E., 2015. Effects of loneliness on mental health of elderly people: The role of the nurse.</a:t>
            </a:r>
          </a:p>
          <a:p>
            <a:pPr marL="285750" indent="-285750">
              <a:lnSpc>
                <a:spcPct val="150000"/>
              </a:lnSpc>
              <a:buFont typeface="Arial" panose="020B0604020202020204" pitchFamily="34" charset="0"/>
              <a:buChar char="•"/>
            </a:pPr>
            <a:r>
              <a:rPr lang="en-IT" sz="14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Lee, W.J., Peng, L.N., Lin, M.H., Loh, C.H. and Chen, L.K., 2020. Determinants and indicators of successful ageing associated with mortality: a 4-year population-based study. </a:t>
            </a:r>
            <a:r>
              <a:rPr lang="en-IT" sz="1400" i="1"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Aging (Albany NY)</a:t>
            </a:r>
            <a:r>
              <a:rPr lang="en-IT" sz="14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a:t>
            </a:r>
            <a:r>
              <a:rPr lang="en-IT" sz="1400" i="1"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12</a:t>
            </a:r>
            <a:r>
              <a:rPr lang="en-IT" sz="14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(3), p.2670</a:t>
            </a:r>
          </a:p>
          <a:p>
            <a:pPr marL="285750" indent="-285750">
              <a:lnSpc>
                <a:spcPct val="150000"/>
              </a:lnSpc>
              <a:buFont typeface="Arial" panose="020B0604020202020204" pitchFamily="34" charset="0"/>
              <a:buChar char="•"/>
            </a:pPr>
            <a:r>
              <a:rPr lang="en-IT" sz="1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Manini, T.M., Mendoza, T., Battula, M., Davoudi, A., Kheirkhahan, M., Young, M.E., Weber, E., Fillingim, R.B. and Rashidi, P., 2019. Perception of older adults toward smartwatch technology for assessing pain and related patient-reported outcomes: pilot study. </a:t>
            </a:r>
            <a:r>
              <a:rPr lang="en-IT" sz="14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JMIR mHealth and uHealth</a:t>
            </a:r>
            <a:r>
              <a:rPr lang="en-IT" sz="1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IT" sz="14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7</a:t>
            </a:r>
            <a:r>
              <a:rPr lang="en-IT" sz="1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(3), p.e10044</a:t>
            </a:r>
            <a:endParaRPr lang="en-IT" sz="1400"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a:lnSpc>
                <a:spcPct val="150000"/>
              </a:lnSpc>
              <a:buFont typeface="Arial" panose="020B0604020202020204" pitchFamily="34" charset="0"/>
              <a:buChar char="•"/>
            </a:pPr>
            <a:r>
              <a:rPr lang="en-IT" sz="1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McMaughan, D. J., Oloruntoba, O., &amp; Smith, M. L. (2020). Socioeconomic Status and Access to Healthcare: Interrelated Drivers for Healthy Aging. </a:t>
            </a:r>
            <a:r>
              <a:rPr lang="en-IT" sz="14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Frontiers in public health</a:t>
            </a:r>
            <a:r>
              <a:rPr lang="en-IT" sz="1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IT" sz="14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8</a:t>
            </a:r>
            <a:r>
              <a:rPr lang="en-IT" sz="1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231. </a:t>
            </a:r>
            <a:r>
              <a:rPr lang="en-IT" sz="14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3"/>
              </a:rPr>
              <a:t>https://doi</a:t>
            </a:r>
            <a:r>
              <a:rPr lang="en-IT" sz="1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3"/>
              </a:rPr>
              <a:t>.org/10.3389/fpubh.2020.00231</a:t>
            </a:r>
            <a:endParaRPr lang="en-IT" sz="1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pPr marL="285750" indent="-285750">
              <a:lnSpc>
                <a:spcPct val="150000"/>
              </a:lnSpc>
              <a:buFont typeface="Arial" panose="020B0604020202020204" pitchFamily="34" charset="0"/>
              <a:buChar char="•"/>
            </a:pPr>
            <a:r>
              <a:rPr lang="en-IT" sz="1400" dirty="0">
                <a:effectLst/>
                <a:latin typeface="Arial" panose="020B0604020202020204" pitchFamily="34" charset="0"/>
                <a:ea typeface="Times New Roman" panose="02020603050405020304" pitchFamily="18" charset="0"/>
                <a:cs typeface="Arial" panose="020B0604020202020204" pitchFamily="34" charset="0"/>
              </a:rPr>
              <a:t>Moher D, Liberati A, Tetzlaff J, et al. Preferred reporting items for systematic reviews and meta-analyses: the PRISMA statement. Ann Intern Med. 2009;151:264–269. </a:t>
            </a:r>
          </a:p>
          <a:p>
            <a:pPr marL="285750" indent="-285750">
              <a:lnSpc>
                <a:spcPct val="150000"/>
              </a:lnSpc>
              <a:buFont typeface="Arial" panose="020B0604020202020204" pitchFamily="34" charset="0"/>
              <a:buChar char="•"/>
            </a:pPr>
            <a:r>
              <a:rPr lang="en-GB" sz="1400" dirty="0">
                <a:effectLst/>
                <a:latin typeface="Arial" panose="020B0604020202020204" pitchFamily="34" charset="0"/>
                <a:ea typeface="Times New Roman" panose="02020603050405020304" pitchFamily="18" charset="0"/>
                <a:cs typeface="Arial" panose="020B0604020202020204" pitchFamily="34" charset="0"/>
              </a:rPr>
              <a:t>Nations, U., 2019. </a:t>
            </a:r>
            <a:r>
              <a:rPr lang="en-GB" sz="1400" i="1" dirty="0">
                <a:effectLst/>
                <a:latin typeface="Arial" panose="020B0604020202020204" pitchFamily="34" charset="0"/>
                <a:ea typeface="Times New Roman" panose="02020603050405020304" pitchFamily="18" charset="0"/>
                <a:cs typeface="Arial" panose="020B0604020202020204" pitchFamily="34" charset="0"/>
              </a:rPr>
              <a:t>Ageing. </a:t>
            </a:r>
            <a:r>
              <a:rPr lang="en-GB" sz="1400" dirty="0">
                <a:effectLst/>
                <a:latin typeface="Arial" panose="020B0604020202020204" pitchFamily="34" charset="0"/>
                <a:ea typeface="Times New Roman" panose="02020603050405020304" pitchFamily="18" charset="0"/>
                <a:cs typeface="Arial" panose="020B0604020202020204" pitchFamily="34" charset="0"/>
              </a:rPr>
              <a:t>[Online]  Available at: </a:t>
            </a:r>
            <a:r>
              <a:rPr lang="en-GB" sz="1400" u="sng" dirty="0">
                <a:effectLst/>
                <a:latin typeface="Arial" panose="020B0604020202020204" pitchFamily="34" charset="0"/>
                <a:ea typeface="Times New Roman" panose="02020603050405020304" pitchFamily="18" charset="0"/>
                <a:cs typeface="Arial" panose="020B0604020202020204" pitchFamily="34" charset="0"/>
                <a:hlinkClick r:id="rId4"/>
              </a:rPr>
              <a:t>https://www.un.org/en/global-issues/ageing</a:t>
            </a:r>
            <a:r>
              <a:rPr lang="en-GB" sz="1400" u="sng" dirty="0">
                <a:latin typeface="Arial" panose="020B0604020202020204" pitchFamily="34" charset="0"/>
                <a:ea typeface="Times New Roman" panose="02020603050405020304" pitchFamily="18" charset="0"/>
                <a:cs typeface="Arial" panose="020B0604020202020204" pitchFamily="34" charset="0"/>
              </a:rPr>
              <a:t> </a:t>
            </a:r>
            <a:r>
              <a:rPr lang="en-GB" sz="1400" dirty="0">
                <a:effectLst/>
                <a:latin typeface="Arial" panose="020B0604020202020204" pitchFamily="34" charset="0"/>
                <a:ea typeface="Times New Roman" panose="02020603050405020304" pitchFamily="18" charset="0"/>
                <a:cs typeface="Arial" panose="020B0604020202020204" pitchFamily="34" charset="0"/>
              </a:rPr>
              <a:t>[Accessed 13 August 2023].</a:t>
            </a:r>
          </a:p>
          <a:p>
            <a:pPr marL="285750" indent="-285750">
              <a:lnSpc>
                <a:spcPct val="150000"/>
              </a:lnSpc>
              <a:buFont typeface="Arial" panose="020B0604020202020204" pitchFamily="34" charset="0"/>
              <a:buChar char="•"/>
            </a:pPr>
            <a:r>
              <a:rPr lang="en-GB" sz="1400" dirty="0">
                <a:effectLst/>
                <a:latin typeface="Arial" panose="020B0604020202020204" pitchFamily="34" charset="0"/>
                <a:ea typeface="Times New Roman" panose="02020603050405020304" pitchFamily="18" charset="0"/>
                <a:cs typeface="Arial" panose="020B0604020202020204" pitchFamily="34" charset="0"/>
              </a:rPr>
              <a:t>Nation, U., 2022. </a:t>
            </a:r>
            <a:r>
              <a:rPr lang="en-GB" sz="1400" i="1" dirty="0">
                <a:effectLst/>
                <a:latin typeface="Arial" panose="020B0604020202020204" pitchFamily="34" charset="0"/>
                <a:ea typeface="Times New Roman" panose="02020603050405020304" pitchFamily="18" charset="0"/>
                <a:cs typeface="Arial" panose="020B0604020202020204" pitchFamily="34" charset="0"/>
              </a:rPr>
              <a:t>World Population Prospects 2022. </a:t>
            </a:r>
            <a:r>
              <a:rPr lang="en-GB" sz="1400" dirty="0">
                <a:effectLst/>
                <a:latin typeface="Arial" panose="020B0604020202020204" pitchFamily="34" charset="0"/>
                <a:ea typeface="Times New Roman" panose="02020603050405020304" pitchFamily="18" charset="0"/>
                <a:cs typeface="Arial" panose="020B0604020202020204" pitchFamily="34" charset="0"/>
              </a:rPr>
              <a:t>[Online] </a:t>
            </a:r>
            <a:br>
              <a:rPr lang="en-GB" sz="1400" dirty="0">
                <a:effectLst/>
                <a:latin typeface="Arial" panose="020B0604020202020204" pitchFamily="34" charset="0"/>
                <a:ea typeface="Times New Roman" panose="02020603050405020304" pitchFamily="18" charset="0"/>
                <a:cs typeface="Arial" panose="020B0604020202020204" pitchFamily="34" charset="0"/>
              </a:rPr>
            </a:br>
            <a:r>
              <a:rPr lang="en-GB" sz="1400" dirty="0">
                <a:effectLst/>
                <a:latin typeface="Arial" panose="020B0604020202020204" pitchFamily="34" charset="0"/>
                <a:ea typeface="Times New Roman" panose="02020603050405020304" pitchFamily="18" charset="0"/>
                <a:cs typeface="Arial" panose="020B0604020202020204" pitchFamily="34" charset="0"/>
              </a:rPr>
              <a:t>Available at: </a:t>
            </a:r>
            <a:r>
              <a:rPr lang="en-GB" sz="1400" u="sng" dirty="0">
                <a:effectLst/>
                <a:latin typeface="Arial" panose="020B0604020202020204" pitchFamily="34" charset="0"/>
                <a:ea typeface="Times New Roman" panose="02020603050405020304" pitchFamily="18" charset="0"/>
                <a:cs typeface="Arial" panose="020B0604020202020204" pitchFamily="34" charset="0"/>
                <a:hlinkClick r:id="rId5"/>
              </a:rPr>
              <a:t>https://population.un.org/wpp/?_gl=1*m3ah1d*_ga*MTQ4NjU0MTE2NS4xNjkyMTIxMzg3*_ga_TK9BQL5X7Z*MTY5MjEyMTM4Ni4xLjEuMTY5MjEyMjA0OC4wLjAuMA</a:t>
            </a:r>
            <a:r>
              <a:rPr lang="en-GB" sz="1400" u="sng" dirty="0">
                <a:effectLst/>
                <a:latin typeface="Arial" panose="020B0604020202020204" pitchFamily="34" charset="0"/>
                <a:ea typeface="Times New Roman" panose="02020603050405020304" pitchFamily="18" charset="0"/>
                <a:cs typeface="Arial" panose="020B0604020202020204" pitchFamily="34" charset="0"/>
              </a:rPr>
              <a:t>..</a:t>
            </a:r>
            <a:r>
              <a:rPr lang="en-GB" sz="1400" u="sng" dirty="0">
                <a:latin typeface="Arial" panose="020B0604020202020204" pitchFamily="34" charset="0"/>
                <a:ea typeface="Times New Roman" panose="02020603050405020304" pitchFamily="18" charset="0"/>
                <a:cs typeface="Arial" panose="020B0604020202020204" pitchFamily="34" charset="0"/>
              </a:rPr>
              <a:t> </a:t>
            </a:r>
            <a:r>
              <a:rPr lang="en-GB" sz="1400" dirty="0">
                <a:effectLst/>
                <a:latin typeface="Arial" panose="020B0604020202020204" pitchFamily="34" charset="0"/>
                <a:ea typeface="Times New Roman" panose="02020603050405020304" pitchFamily="18" charset="0"/>
                <a:cs typeface="Arial" panose="020B0604020202020204" pitchFamily="34" charset="0"/>
              </a:rPr>
              <a:t>[Accessed 13 August 2023].</a:t>
            </a:r>
          </a:p>
          <a:p>
            <a:pPr marL="285750" indent="-285750">
              <a:lnSpc>
                <a:spcPct val="150000"/>
              </a:lnSpc>
              <a:buFont typeface="Arial" panose="020B0604020202020204" pitchFamily="34" charset="0"/>
              <a:buChar char="•"/>
            </a:pPr>
            <a:r>
              <a:rPr lang="en-GB" sz="1400" dirty="0">
                <a:effectLst/>
                <a:latin typeface="Arial" panose="020B0604020202020204" pitchFamily="34" charset="0"/>
                <a:ea typeface="Times New Roman" panose="02020603050405020304" pitchFamily="18" charset="0"/>
                <a:cs typeface="Arial" panose="020B0604020202020204" pitchFamily="34" charset="0"/>
              </a:rPr>
              <a:t>NIHR, 2022. </a:t>
            </a:r>
            <a:r>
              <a:rPr lang="en-GB" sz="1400" i="1" dirty="0">
                <a:effectLst/>
                <a:latin typeface="Arial" panose="020B0604020202020204" pitchFamily="34" charset="0"/>
                <a:ea typeface="Times New Roman" panose="02020603050405020304" pitchFamily="18" charset="0"/>
                <a:cs typeface="Arial" panose="020B0604020202020204" pitchFamily="34" charset="0"/>
              </a:rPr>
              <a:t>What is digital health technology and what can it do for me?. </a:t>
            </a:r>
            <a:r>
              <a:rPr lang="en-GB" sz="1400" dirty="0">
                <a:effectLst/>
                <a:latin typeface="Arial" panose="020B0604020202020204" pitchFamily="34" charset="0"/>
                <a:ea typeface="Times New Roman" panose="02020603050405020304" pitchFamily="18" charset="0"/>
                <a:cs typeface="Arial" panose="020B0604020202020204" pitchFamily="34" charset="0"/>
              </a:rPr>
              <a:t>[Online] </a:t>
            </a:r>
            <a:br>
              <a:rPr lang="en-GB" sz="1400" dirty="0">
                <a:effectLst/>
                <a:latin typeface="Arial" panose="020B0604020202020204" pitchFamily="34" charset="0"/>
                <a:ea typeface="Times New Roman" panose="02020603050405020304" pitchFamily="18" charset="0"/>
                <a:cs typeface="Arial" panose="020B0604020202020204" pitchFamily="34" charset="0"/>
              </a:rPr>
            </a:br>
            <a:r>
              <a:rPr lang="en-GB" sz="1400" dirty="0">
                <a:effectLst/>
                <a:latin typeface="Arial" panose="020B0604020202020204" pitchFamily="34" charset="0"/>
                <a:ea typeface="Times New Roman" panose="02020603050405020304" pitchFamily="18" charset="0"/>
                <a:cs typeface="Arial" panose="020B0604020202020204" pitchFamily="34" charset="0"/>
              </a:rPr>
              <a:t>Available at: </a:t>
            </a:r>
            <a:r>
              <a:rPr lang="en-GB" sz="1400" u="sng" dirty="0">
                <a:effectLst/>
                <a:latin typeface="Arial" panose="020B0604020202020204" pitchFamily="34" charset="0"/>
                <a:ea typeface="Times New Roman" panose="02020603050405020304" pitchFamily="18" charset="0"/>
                <a:cs typeface="Arial" panose="020B0604020202020204" pitchFamily="34" charset="0"/>
                <a:hlinkClick r:id="rId6"/>
              </a:rPr>
              <a:t>https://evidence.nihr.ac.uk/collection/what-is-digital-health-technology/</a:t>
            </a:r>
            <a:r>
              <a:rPr lang="en-GB" sz="1400" u="sng" dirty="0">
                <a:latin typeface="Arial" panose="020B0604020202020204" pitchFamily="34" charset="0"/>
                <a:ea typeface="Times New Roman" panose="02020603050405020304" pitchFamily="18" charset="0"/>
                <a:cs typeface="Arial" panose="020B0604020202020204" pitchFamily="34" charset="0"/>
              </a:rPr>
              <a:t> </a:t>
            </a:r>
            <a:r>
              <a:rPr lang="en-GB" sz="1400" dirty="0">
                <a:effectLst/>
                <a:latin typeface="Arial" panose="020B0604020202020204" pitchFamily="34" charset="0"/>
                <a:ea typeface="Times New Roman" panose="02020603050405020304" pitchFamily="18" charset="0"/>
                <a:cs typeface="Arial" panose="020B0604020202020204" pitchFamily="34" charset="0"/>
              </a:rPr>
              <a:t>[Accessed 28 August 2023].</a:t>
            </a:r>
          </a:p>
          <a:p>
            <a:pPr marL="285750" indent="-285750">
              <a:lnSpc>
                <a:spcPct val="150000"/>
              </a:lnSpc>
              <a:buFont typeface="Arial" panose="020B0604020202020204" pitchFamily="34" charset="0"/>
              <a:buChar char="•"/>
            </a:pPr>
            <a:r>
              <a:rPr lang="en-GB" sz="1400" dirty="0">
                <a:effectLst/>
                <a:latin typeface="Arial" panose="020B0604020202020204" pitchFamily="34" charset="0"/>
                <a:ea typeface="Times New Roman" panose="02020603050405020304" pitchFamily="18" charset="0"/>
                <a:cs typeface="Arial" panose="020B0604020202020204" pitchFamily="34" charset="0"/>
              </a:rPr>
              <a:t>Rachel Hutchings, J. M., 2022. </a:t>
            </a:r>
            <a:r>
              <a:rPr lang="en-GB" sz="1400" i="1" dirty="0">
                <a:effectLst/>
                <a:latin typeface="Arial" panose="020B0604020202020204" pitchFamily="34" charset="0"/>
                <a:ea typeface="Times New Roman" panose="02020603050405020304" pitchFamily="18" charset="0"/>
                <a:cs typeface="Arial" panose="020B0604020202020204" pitchFamily="34" charset="0"/>
              </a:rPr>
              <a:t>Digital health care across the UK: where are we now?. </a:t>
            </a:r>
            <a:r>
              <a:rPr lang="en-GB" sz="1400" dirty="0">
                <a:effectLst/>
                <a:latin typeface="Arial" panose="020B0604020202020204" pitchFamily="34" charset="0"/>
                <a:ea typeface="Times New Roman" panose="02020603050405020304" pitchFamily="18" charset="0"/>
                <a:cs typeface="Arial" panose="020B0604020202020204" pitchFamily="34" charset="0"/>
              </a:rPr>
              <a:t>[Online] </a:t>
            </a:r>
            <a:br>
              <a:rPr lang="en-GB" sz="1400" dirty="0">
                <a:effectLst/>
                <a:latin typeface="Arial" panose="020B0604020202020204" pitchFamily="34" charset="0"/>
                <a:ea typeface="Times New Roman" panose="02020603050405020304" pitchFamily="18" charset="0"/>
                <a:cs typeface="Arial" panose="020B0604020202020204" pitchFamily="34" charset="0"/>
              </a:rPr>
            </a:br>
            <a:r>
              <a:rPr lang="en-GB" sz="1400" dirty="0">
                <a:effectLst/>
                <a:latin typeface="Arial" panose="020B0604020202020204" pitchFamily="34" charset="0"/>
                <a:ea typeface="Times New Roman" panose="02020603050405020304" pitchFamily="18" charset="0"/>
                <a:cs typeface="Arial" panose="020B0604020202020204" pitchFamily="34" charset="0"/>
              </a:rPr>
              <a:t>Available at: </a:t>
            </a:r>
            <a:r>
              <a:rPr lang="en-GB" sz="1400" u="sng" dirty="0">
                <a:effectLst/>
                <a:latin typeface="Arial" panose="020B0604020202020204" pitchFamily="34" charset="0"/>
                <a:ea typeface="Times New Roman" panose="02020603050405020304" pitchFamily="18" charset="0"/>
                <a:cs typeface="Arial" panose="020B0604020202020204" pitchFamily="34" charset="0"/>
                <a:hlinkClick r:id="rId7"/>
              </a:rPr>
              <a:t>https://www.nuffieldtrust.org.uk/resource/digital-health-care-across-the-uk-where-are-we-now</a:t>
            </a:r>
            <a:r>
              <a:rPr lang="en-GB" sz="1400" u="sng" dirty="0">
                <a:latin typeface="Arial" panose="020B0604020202020204" pitchFamily="34" charset="0"/>
                <a:ea typeface="Times New Roman" panose="02020603050405020304" pitchFamily="18" charset="0"/>
                <a:cs typeface="Arial" panose="020B0604020202020204" pitchFamily="34" charset="0"/>
              </a:rPr>
              <a:t> </a:t>
            </a:r>
            <a:r>
              <a:rPr lang="en-GB" sz="1400" dirty="0">
                <a:effectLst/>
                <a:latin typeface="Arial" panose="020B0604020202020204" pitchFamily="34" charset="0"/>
                <a:ea typeface="Times New Roman" panose="02020603050405020304" pitchFamily="18" charset="0"/>
                <a:cs typeface="Arial" panose="020B0604020202020204" pitchFamily="34" charset="0"/>
              </a:rPr>
              <a:t>[Accessed 13 August 2023].</a:t>
            </a:r>
            <a:endParaRPr lang="en-IT" sz="1400"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endParaRPr lang="en-IT" sz="1400"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endParaRPr lang="en-IT" sz="1400"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endParaRPr lang="en-IT" sz="1400"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endParaRPr lang="en-IT" sz="1400"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endParaRPr lang="en-IT" sz="1400"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endParaRPr lang="en-IT" sz="1400"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endParaRPr lang="en-IT" sz="1400"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a:buFont typeface="Arial" panose="020B0604020202020204" pitchFamily="34" charset="0"/>
              <a:buChar char="•"/>
            </a:pPr>
            <a:endParaRPr lang="en-IT" sz="1400" dirty="0">
              <a:effectLst/>
              <a:latin typeface="Arial" panose="020B0604020202020204" pitchFamily="34" charset="0"/>
              <a:ea typeface="Times New Roman" panose="02020603050405020304" pitchFamily="18" charset="0"/>
              <a:cs typeface="Arial" panose="020B0604020202020204" pitchFamily="34" charset="0"/>
            </a:endParaRPr>
          </a:p>
          <a:p>
            <a:endParaRPr lang="en-IT" dirty="0"/>
          </a:p>
        </p:txBody>
      </p:sp>
    </p:spTree>
    <p:extLst>
      <p:ext uri="{BB962C8B-B14F-4D97-AF65-F5344CB8AC3E}">
        <p14:creationId xmlns:p14="http://schemas.microsoft.com/office/powerpoint/2010/main" val="33644356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30" name="Rectangle 1029">
            <a:extLst>
              <a:ext uri="{FF2B5EF4-FFF2-40B4-BE49-F238E27FC236}">
                <a16:creationId xmlns:a16="http://schemas.microsoft.com/office/drawing/2014/main" id="{D1942232-83D0-49E2-AF9B-1F97E3C1EF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2" name="Rectangle 1031">
            <a:extLst>
              <a:ext uri="{FF2B5EF4-FFF2-40B4-BE49-F238E27FC236}">
                <a16:creationId xmlns:a16="http://schemas.microsoft.com/office/drawing/2014/main" id="{E9E70D72-6E23-4015-A4A6-85C120C191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34" name="Group 1033">
            <a:extLst>
              <a:ext uri="{FF2B5EF4-FFF2-40B4-BE49-F238E27FC236}">
                <a16:creationId xmlns:a16="http://schemas.microsoft.com/office/drawing/2014/main" id="{C28A977F-B603-4D81-B0FC-C8DE048A7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1"/>
            <a:ext cx="3362070" cy="2522848"/>
            <a:chOff x="-305" y="-1"/>
            <a:chExt cx="3832880" cy="2876136"/>
          </a:xfrm>
        </p:grpSpPr>
        <p:sp>
          <p:nvSpPr>
            <p:cNvPr id="1035" name="Freeform: Shape 1034">
              <a:extLst>
                <a:ext uri="{FF2B5EF4-FFF2-40B4-BE49-F238E27FC236}">
                  <a16:creationId xmlns:a16="http://schemas.microsoft.com/office/drawing/2014/main" id="{0183CE8C-E039-4B2F-A36E-5FD5CD5DE1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6" name="Freeform: Shape 1035">
              <a:extLst>
                <a:ext uri="{FF2B5EF4-FFF2-40B4-BE49-F238E27FC236}">
                  <a16:creationId xmlns:a16="http://schemas.microsoft.com/office/drawing/2014/main" id="{3EB77281-FAB4-40D0-B3F3-264EC4AB20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7" name="Freeform: Shape 1036">
              <a:extLst>
                <a:ext uri="{FF2B5EF4-FFF2-40B4-BE49-F238E27FC236}">
                  <a16:creationId xmlns:a16="http://schemas.microsoft.com/office/drawing/2014/main" id="{815E59F3-75FC-494F-8737-5F00A4964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8" name="Freeform: Shape 1037">
              <a:extLst>
                <a:ext uri="{FF2B5EF4-FFF2-40B4-BE49-F238E27FC236}">
                  <a16:creationId xmlns:a16="http://schemas.microsoft.com/office/drawing/2014/main" id="{43ADDCFA-B066-4D79-AB71-062E66E58F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TextBox 2">
            <a:extLst>
              <a:ext uri="{FF2B5EF4-FFF2-40B4-BE49-F238E27FC236}">
                <a16:creationId xmlns:a16="http://schemas.microsoft.com/office/drawing/2014/main" id="{E43C923C-7E8C-B9AA-DCB6-8E29E607522B}"/>
              </a:ext>
            </a:extLst>
          </p:cNvPr>
          <p:cNvSpPr txBox="1"/>
          <p:nvPr/>
        </p:nvSpPr>
        <p:spPr>
          <a:xfrm>
            <a:off x="628651" y="2070346"/>
            <a:ext cx="11058524" cy="3968145"/>
          </a:xfrm>
          <a:prstGeom prst="rect">
            <a:avLst/>
          </a:prstGeom>
        </p:spPr>
        <p:txBody>
          <a:bodyPr vert="horz" lIns="91440" tIns="45720" rIns="91440" bIns="45720" rtlCol="0" anchor="ctr">
            <a:normAutofit/>
          </a:bodyPr>
          <a:lstStyle/>
          <a:p>
            <a:pPr lvl="0"/>
            <a:endParaRPr lang="en-IT" sz="2000" kern="100" dirty="0">
              <a:effectLst/>
              <a:latin typeface="Arial" panose="020B0604020202020204" pitchFamily="34" charset="0"/>
              <a:ea typeface="Calibri" panose="020F0502020204030204" pitchFamily="34" charset="0"/>
              <a:cs typeface="Arial" panose="020B0604020202020204" pitchFamily="34" charset="0"/>
            </a:endParaRPr>
          </a:p>
        </p:txBody>
      </p:sp>
      <p:grpSp>
        <p:nvGrpSpPr>
          <p:cNvPr id="1040" name="Group 1039">
            <a:extLst>
              <a:ext uri="{FF2B5EF4-FFF2-40B4-BE49-F238E27FC236}">
                <a16:creationId xmlns:a16="http://schemas.microsoft.com/office/drawing/2014/main" id="{C78D9229-E61D-4FEE-8321-2F8B64A8CAD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10186037" y="4852038"/>
            <a:ext cx="2151670" cy="1860256"/>
            <a:chOff x="-305" y="-4155"/>
            <a:chExt cx="2514948" cy="2174333"/>
          </a:xfrm>
        </p:grpSpPr>
        <p:sp>
          <p:nvSpPr>
            <p:cNvPr id="1041" name="Freeform: Shape 1040">
              <a:extLst>
                <a:ext uri="{FF2B5EF4-FFF2-40B4-BE49-F238E27FC236}">
                  <a16:creationId xmlns:a16="http://schemas.microsoft.com/office/drawing/2014/main" id="{1FDD3CCB-26A3-4D79-AEB6-7A60CF980D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2" name="Freeform: Shape 1041">
              <a:extLst>
                <a:ext uri="{FF2B5EF4-FFF2-40B4-BE49-F238E27FC236}">
                  <a16:creationId xmlns:a16="http://schemas.microsoft.com/office/drawing/2014/main" id="{E9AC4470-5113-4709-B29F-CDB937F254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3" name="Freeform: Shape 1042">
              <a:extLst>
                <a:ext uri="{FF2B5EF4-FFF2-40B4-BE49-F238E27FC236}">
                  <a16:creationId xmlns:a16="http://schemas.microsoft.com/office/drawing/2014/main" id="{3E0D146C-9DAB-421E-AE88-5F854BF3F7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044" name="Freeform: Shape 1043">
              <a:extLst>
                <a:ext uri="{FF2B5EF4-FFF2-40B4-BE49-F238E27FC236}">
                  <a16:creationId xmlns:a16="http://schemas.microsoft.com/office/drawing/2014/main" id="{12EB32A5-4408-4F6C-84B2-F9A908237A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Rectangle 2">
            <a:extLst>
              <a:ext uri="{FF2B5EF4-FFF2-40B4-BE49-F238E27FC236}">
                <a16:creationId xmlns:a16="http://schemas.microsoft.com/office/drawing/2014/main" id="{0E719A83-A9E7-8457-BADA-42E8935772A0}"/>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IT"/>
          </a:p>
        </p:txBody>
      </p:sp>
      <p:sp>
        <p:nvSpPr>
          <p:cNvPr id="5" name="TextBox 4">
            <a:extLst>
              <a:ext uri="{FF2B5EF4-FFF2-40B4-BE49-F238E27FC236}">
                <a16:creationId xmlns:a16="http://schemas.microsoft.com/office/drawing/2014/main" id="{30740939-E083-62BD-EABC-F607D4E6FA00}"/>
              </a:ext>
            </a:extLst>
          </p:cNvPr>
          <p:cNvSpPr txBox="1"/>
          <p:nvPr/>
        </p:nvSpPr>
        <p:spPr>
          <a:xfrm>
            <a:off x="4331768" y="0"/>
            <a:ext cx="2883224" cy="584775"/>
          </a:xfrm>
          <a:prstGeom prst="rect">
            <a:avLst/>
          </a:prstGeom>
          <a:noFill/>
        </p:spPr>
        <p:txBody>
          <a:bodyPr wrap="square">
            <a:spAutoFit/>
          </a:bodyPr>
          <a:lstStyle/>
          <a:p>
            <a:r>
              <a:rPr lang="en-IT" sz="3200" dirty="0">
                <a:solidFill>
                  <a:schemeClr val="tx2"/>
                </a:solidFill>
                <a:effectLst/>
                <a:latin typeface="Arial" panose="020B0604020202020204" pitchFamily="34" charset="0"/>
                <a:ea typeface="Calibri" panose="020F0502020204030204" pitchFamily="34" charset="0"/>
                <a:cs typeface="Arial" panose="020B0604020202020204" pitchFamily="34" charset="0"/>
              </a:rPr>
              <a:t>References</a:t>
            </a:r>
            <a:r>
              <a:rPr lang="en-IT" sz="1800" dirty="0">
                <a:effectLst/>
                <a:latin typeface="Calibri" panose="020F0502020204030204" pitchFamily="34" charset="0"/>
                <a:ea typeface="Calibri" panose="020F0502020204030204" pitchFamily="34" charset="0"/>
                <a:cs typeface="Times New Roman" panose="02020603050405020304" pitchFamily="18" charset="0"/>
              </a:rPr>
              <a:t> </a:t>
            </a:r>
            <a:endParaRPr lang="en-IT" dirty="0"/>
          </a:p>
        </p:txBody>
      </p:sp>
      <p:sp>
        <p:nvSpPr>
          <p:cNvPr id="4" name="TextBox 3">
            <a:extLst>
              <a:ext uri="{FF2B5EF4-FFF2-40B4-BE49-F238E27FC236}">
                <a16:creationId xmlns:a16="http://schemas.microsoft.com/office/drawing/2014/main" id="{14F741E6-39BF-5055-4A95-568AA60381B9}"/>
              </a:ext>
            </a:extLst>
          </p:cNvPr>
          <p:cNvSpPr txBox="1"/>
          <p:nvPr/>
        </p:nvSpPr>
        <p:spPr>
          <a:xfrm>
            <a:off x="283917" y="819509"/>
            <a:ext cx="11778647" cy="6370975"/>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1400" dirty="0">
                <a:effectLst/>
                <a:latin typeface="Arial" panose="020B0604020202020204" pitchFamily="34" charset="0"/>
                <a:ea typeface="Times New Roman" panose="02020603050405020304" pitchFamily="18" charset="0"/>
                <a:cs typeface="Arial" panose="020B0604020202020204" pitchFamily="34" charset="0"/>
              </a:rPr>
              <a:t>Nation, U., 2022. </a:t>
            </a:r>
            <a:r>
              <a:rPr lang="en-GB" sz="1400" i="1" dirty="0">
                <a:effectLst/>
                <a:latin typeface="Arial" panose="020B0604020202020204" pitchFamily="34" charset="0"/>
                <a:ea typeface="Times New Roman" panose="02020603050405020304" pitchFamily="18" charset="0"/>
                <a:cs typeface="Arial" panose="020B0604020202020204" pitchFamily="34" charset="0"/>
              </a:rPr>
              <a:t>World Population Prospects 2022. </a:t>
            </a:r>
            <a:r>
              <a:rPr lang="en-GB" sz="1400" dirty="0">
                <a:effectLst/>
                <a:latin typeface="Arial" panose="020B0604020202020204" pitchFamily="34" charset="0"/>
                <a:ea typeface="Times New Roman" panose="02020603050405020304" pitchFamily="18" charset="0"/>
                <a:cs typeface="Arial" panose="020B0604020202020204" pitchFamily="34" charset="0"/>
              </a:rPr>
              <a:t>[Online] </a:t>
            </a:r>
            <a:br>
              <a:rPr lang="en-GB" sz="1400" dirty="0">
                <a:effectLst/>
                <a:latin typeface="Arial" panose="020B0604020202020204" pitchFamily="34" charset="0"/>
                <a:ea typeface="Times New Roman" panose="02020603050405020304" pitchFamily="18" charset="0"/>
                <a:cs typeface="Arial" panose="020B0604020202020204" pitchFamily="34" charset="0"/>
              </a:rPr>
            </a:br>
            <a:r>
              <a:rPr lang="en-GB" sz="1400" dirty="0">
                <a:effectLst/>
                <a:latin typeface="Arial" panose="020B0604020202020204" pitchFamily="34" charset="0"/>
                <a:ea typeface="Times New Roman" panose="02020603050405020304" pitchFamily="18" charset="0"/>
                <a:cs typeface="Arial" panose="020B0604020202020204" pitchFamily="34" charset="0"/>
              </a:rPr>
              <a:t>Available at: </a:t>
            </a:r>
            <a:r>
              <a:rPr lang="en-GB" sz="1400" u="sng" dirty="0">
                <a:effectLst/>
                <a:latin typeface="Arial" panose="020B0604020202020204" pitchFamily="34" charset="0"/>
                <a:ea typeface="Times New Roman" panose="02020603050405020304" pitchFamily="18" charset="0"/>
                <a:cs typeface="Arial" panose="020B0604020202020204" pitchFamily="34" charset="0"/>
                <a:hlinkClick r:id="rId2"/>
              </a:rPr>
              <a:t>https://population.un.org/wpp/?_gl=1*m3ah1d*_ga*MTQ4NjU0MTE2NS4xNjkyMTIxMzg3*_ga_TK9BQL5X7Z*MTY5MjEyMTM4Ni4xLjEuMTY5MjEyMjA0OC4wLjAuMA</a:t>
            </a:r>
            <a:r>
              <a:rPr lang="en-GB" sz="1400" u="sng" dirty="0">
                <a:effectLst/>
                <a:latin typeface="Arial" panose="020B0604020202020204" pitchFamily="34" charset="0"/>
                <a:ea typeface="Times New Roman" panose="02020603050405020304" pitchFamily="18" charset="0"/>
                <a:cs typeface="Arial" panose="020B0604020202020204" pitchFamily="34" charset="0"/>
              </a:rPr>
              <a:t>..</a:t>
            </a:r>
            <a:r>
              <a:rPr lang="en-GB" sz="1400" u="sng" dirty="0">
                <a:latin typeface="Arial" panose="020B0604020202020204" pitchFamily="34" charset="0"/>
                <a:ea typeface="Times New Roman" panose="02020603050405020304" pitchFamily="18" charset="0"/>
                <a:cs typeface="Arial" panose="020B0604020202020204" pitchFamily="34" charset="0"/>
              </a:rPr>
              <a:t> </a:t>
            </a:r>
            <a:r>
              <a:rPr lang="en-GB" sz="1400" dirty="0">
                <a:effectLst/>
                <a:latin typeface="Arial" panose="020B0604020202020204" pitchFamily="34" charset="0"/>
                <a:ea typeface="Times New Roman" panose="02020603050405020304" pitchFamily="18" charset="0"/>
                <a:cs typeface="Arial" panose="020B0604020202020204" pitchFamily="34" charset="0"/>
              </a:rPr>
              <a:t>[Accessed 13 August 2023].</a:t>
            </a:r>
          </a:p>
          <a:p>
            <a:pPr marL="285750" indent="-285750">
              <a:lnSpc>
                <a:spcPct val="150000"/>
              </a:lnSpc>
              <a:buFont typeface="Arial" panose="020B0604020202020204" pitchFamily="34" charset="0"/>
              <a:buChar char="•"/>
            </a:pPr>
            <a:r>
              <a:rPr lang="en-GB" sz="1400" dirty="0">
                <a:effectLst/>
                <a:latin typeface="Arial" panose="020B0604020202020204" pitchFamily="34" charset="0"/>
                <a:ea typeface="Times New Roman" panose="02020603050405020304" pitchFamily="18" charset="0"/>
                <a:cs typeface="Arial" panose="020B0604020202020204" pitchFamily="34" charset="0"/>
              </a:rPr>
              <a:t>NIHR, 2022. </a:t>
            </a:r>
            <a:r>
              <a:rPr lang="en-GB" sz="1400" i="1" dirty="0">
                <a:effectLst/>
                <a:latin typeface="Arial" panose="020B0604020202020204" pitchFamily="34" charset="0"/>
                <a:ea typeface="Times New Roman" panose="02020603050405020304" pitchFamily="18" charset="0"/>
                <a:cs typeface="Arial" panose="020B0604020202020204" pitchFamily="34" charset="0"/>
              </a:rPr>
              <a:t>What is digital health technology and what can it do for me?. </a:t>
            </a:r>
            <a:r>
              <a:rPr lang="en-GB" sz="1400" dirty="0">
                <a:effectLst/>
                <a:latin typeface="Arial" panose="020B0604020202020204" pitchFamily="34" charset="0"/>
                <a:ea typeface="Times New Roman" panose="02020603050405020304" pitchFamily="18" charset="0"/>
                <a:cs typeface="Arial" panose="020B0604020202020204" pitchFamily="34" charset="0"/>
              </a:rPr>
              <a:t>[Online] </a:t>
            </a:r>
            <a:br>
              <a:rPr lang="en-GB" sz="1400" dirty="0">
                <a:effectLst/>
                <a:latin typeface="Arial" panose="020B0604020202020204" pitchFamily="34" charset="0"/>
                <a:ea typeface="Times New Roman" panose="02020603050405020304" pitchFamily="18" charset="0"/>
                <a:cs typeface="Arial" panose="020B0604020202020204" pitchFamily="34" charset="0"/>
              </a:rPr>
            </a:br>
            <a:r>
              <a:rPr lang="en-GB" sz="1400" dirty="0">
                <a:effectLst/>
                <a:latin typeface="Arial" panose="020B0604020202020204" pitchFamily="34" charset="0"/>
                <a:ea typeface="Times New Roman" panose="02020603050405020304" pitchFamily="18" charset="0"/>
                <a:cs typeface="Arial" panose="020B0604020202020204" pitchFamily="34" charset="0"/>
              </a:rPr>
              <a:t>Available at: </a:t>
            </a:r>
            <a:r>
              <a:rPr lang="en-GB" sz="1400" u="sng" dirty="0">
                <a:effectLst/>
                <a:latin typeface="Arial" panose="020B0604020202020204" pitchFamily="34" charset="0"/>
                <a:ea typeface="Times New Roman" panose="02020603050405020304" pitchFamily="18" charset="0"/>
                <a:cs typeface="Arial" panose="020B0604020202020204" pitchFamily="34" charset="0"/>
                <a:hlinkClick r:id="rId3"/>
              </a:rPr>
              <a:t>https://evidence.nihr.ac.uk/collection/what-is-digital-health-technology/</a:t>
            </a:r>
            <a:r>
              <a:rPr lang="en-GB" sz="1400" u="sng" dirty="0">
                <a:latin typeface="Arial" panose="020B0604020202020204" pitchFamily="34" charset="0"/>
                <a:ea typeface="Times New Roman" panose="02020603050405020304" pitchFamily="18" charset="0"/>
                <a:cs typeface="Arial" panose="020B0604020202020204" pitchFamily="34" charset="0"/>
              </a:rPr>
              <a:t> </a:t>
            </a:r>
            <a:r>
              <a:rPr lang="en-GB" sz="1400" dirty="0">
                <a:effectLst/>
                <a:latin typeface="Arial" panose="020B0604020202020204" pitchFamily="34" charset="0"/>
                <a:ea typeface="Times New Roman" panose="02020603050405020304" pitchFamily="18" charset="0"/>
                <a:cs typeface="Arial" panose="020B0604020202020204" pitchFamily="34" charset="0"/>
              </a:rPr>
              <a:t>[Accessed 28 August 2023].</a:t>
            </a:r>
          </a:p>
          <a:p>
            <a:pPr marL="285750" indent="-285750">
              <a:lnSpc>
                <a:spcPct val="150000"/>
              </a:lnSpc>
              <a:buFont typeface="Arial" panose="020B0604020202020204" pitchFamily="34" charset="0"/>
              <a:buChar char="•"/>
            </a:pPr>
            <a:r>
              <a:rPr lang="en-GB" sz="1400" dirty="0">
                <a:effectLst/>
                <a:latin typeface="Arial" panose="020B0604020202020204" pitchFamily="34" charset="0"/>
                <a:ea typeface="Times New Roman" panose="02020603050405020304" pitchFamily="18" charset="0"/>
                <a:cs typeface="Arial" panose="020B0604020202020204" pitchFamily="34" charset="0"/>
              </a:rPr>
              <a:t>Rachel Hutchings, J. M., 2022. </a:t>
            </a:r>
            <a:r>
              <a:rPr lang="en-GB" sz="1400" i="1" dirty="0">
                <a:effectLst/>
                <a:latin typeface="Arial" panose="020B0604020202020204" pitchFamily="34" charset="0"/>
                <a:ea typeface="Times New Roman" panose="02020603050405020304" pitchFamily="18" charset="0"/>
                <a:cs typeface="Arial" panose="020B0604020202020204" pitchFamily="34" charset="0"/>
              </a:rPr>
              <a:t>Digital health care across the UK: where are we now?. </a:t>
            </a:r>
            <a:r>
              <a:rPr lang="en-GB" sz="1400" dirty="0">
                <a:effectLst/>
                <a:latin typeface="Arial" panose="020B0604020202020204" pitchFamily="34" charset="0"/>
                <a:ea typeface="Times New Roman" panose="02020603050405020304" pitchFamily="18" charset="0"/>
                <a:cs typeface="Arial" panose="020B0604020202020204" pitchFamily="34" charset="0"/>
              </a:rPr>
              <a:t>[Online] </a:t>
            </a:r>
            <a:br>
              <a:rPr lang="en-GB" sz="1400" dirty="0">
                <a:effectLst/>
                <a:latin typeface="Arial" panose="020B0604020202020204" pitchFamily="34" charset="0"/>
                <a:ea typeface="Times New Roman" panose="02020603050405020304" pitchFamily="18" charset="0"/>
                <a:cs typeface="Arial" panose="020B0604020202020204" pitchFamily="34" charset="0"/>
              </a:rPr>
            </a:br>
            <a:r>
              <a:rPr lang="en-GB" sz="1400" dirty="0">
                <a:effectLst/>
                <a:latin typeface="Arial" panose="020B0604020202020204" pitchFamily="34" charset="0"/>
                <a:ea typeface="Times New Roman" panose="02020603050405020304" pitchFamily="18" charset="0"/>
                <a:cs typeface="Arial" panose="020B0604020202020204" pitchFamily="34" charset="0"/>
              </a:rPr>
              <a:t>Available at: </a:t>
            </a:r>
            <a:r>
              <a:rPr lang="en-GB" sz="1400" u="sng" dirty="0">
                <a:effectLst/>
                <a:latin typeface="Arial" panose="020B0604020202020204" pitchFamily="34" charset="0"/>
                <a:ea typeface="Times New Roman" panose="02020603050405020304" pitchFamily="18" charset="0"/>
                <a:cs typeface="Arial" panose="020B0604020202020204" pitchFamily="34" charset="0"/>
                <a:hlinkClick r:id="rId4"/>
              </a:rPr>
              <a:t>https://www.nuffieldtrust.org.uk/resource/digital-health-care-across-the-uk-where-are-we-now</a:t>
            </a:r>
            <a:r>
              <a:rPr lang="en-GB" sz="1400" u="sng" dirty="0">
                <a:latin typeface="Arial" panose="020B0604020202020204" pitchFamily="34" charset="0"/>
                <a:ea typeface="Times New Roman" panose="02020603050405020304" pitchFamily="18" charset="0"/>
                <a:cs typeface="Arial" panose="020B0604020202020204" pitchFamily="34" charset="0"/>
              </a:rPr>
              <a:t> </a:t>
            </a:r>
            <a:r>
              <a:rPr lang="en-GB" sz="1400" dirty="0">
                <a:effectLst/>
                <a:latin typeface="Arial" panose="020B0604020202020204" pitchFamily="34" charset="0"/>
                <a:ea typeface="Times New Roman" panose="02020603050405020304" pitchFamily="18" charset="0"/>
                <a:cs typeface="Arial" panose="020B0604020202020204" pitchFamily="34" charset="0"/>
              </a:rPr>
              <a:t>[Accessed 13 August 2023].</a:t>
            </a:r>
          </a:p>
          <a:p>
            <a:pPr marL="285750" indent="-285750">
              <a:lnSpc>
                <a:spcPct val="150000"/>
              </a:lnSpc>
              <a:buFont typeface="Arial" panose="020B0604020202020204" pitchFamily="34" charset="0"/>
              <a:buChar char="•"/>
            </a:pPr>
            <a:r>
              <a:rPr lang="en-IT" sz="14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Ravindran, K.K., Della Monica, C., Atzori, G., Lambert, D., Revell, V. and Dijk, D.J., 2022, July. Evaluating the Empatica E4 Derived Heart Rate and Heart Rate Variability Measures in Older Men and Women. In </a:t>
            </a:r>
            <a:r>
              <a:rPr lang="en-IT" sz="1400" i="1"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2022 44th Annual International Conference of the IEEE Engineering in Medicine &amp; Biology Society (EMBC)</a:t>
            </a:r>
            <a:r>
              <a:rPr lang="en-IT" sz="14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(pp. 3370-3373). IEEE.</a:t>
            </a:r>
            <a:endParaRPr lang="en-IT" sz="1400"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a:lnSpc>
                <a:spcPct val="150000"/>
              </a:lnSpc>
              <a:buFont typeface="Arial" panose="020B0604020202020204" pitchFamily="34" charset="0"/>
              <a:buChar char="•"/>
            </a:pPr>
            <a:r>
              <a:rPr lang="en-IT" sz="14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Sheng, Y., Doyle, J., Bond, R., Jaiswal, R., Gavin, S. and Dinsmore, J., 2022. Home-based digital health technologies for older adults to self-manage multiple chronic conditions: A data-informed analysis of user engagement from a longitudinal trial. </a:t>
            </a:r>
            <a:r>
              <a:rPr lang="en-IT" sz="1400" i="1"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Digital Health</a:t>
            </a:r>
            <a:r>
              <a:rPr lang="en-IT" sz="14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a:t>
            </a:r>
            <a:r>
              <a:rPr lang="en-IT" sz="1400" i="1"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8</a:t>
            </a:r>
            <a:r>
              <a:rPr lang="en-IT" sz="14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p.20552076221125957.</a:t>
            </a:r>
          </a:p>
          <a:p>
            <a:pPr marL="285750" indent="-285750">
              <a:lnSpc>
                <a:spcPct val="150000"/>
              </a:lnSpc>
              <a:buFont typeface="Arial" panose="020B0604020202020204" pitchFamily="34" charset="0"/>
              <a:buChar char="•"/>
            </a:pPr>
            <a:r>
              <a:rPr lang="en-IT" sz="14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Vaportzis, E., Giatsi Clausen, M. and Gow, A.J., 2017. Older adults perceptions of technology and barriers to interacting with tablet computers: a focus group study. </a:t>
            </a:r>
            <a:r>
              <a:rPr lang="en-IT" sz="1400" i="1"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Frontiers in psychology</a:t>
            </a:r>
            <a:r>
              <a:rPr lang="en-IT" sz="14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a:t>
            </a:r>
            <a:r>
              <a:rPr lang="en-IT" sz="1400" i="1"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8</a:t>
            </a:r>
            <a:r>
              <a:rPr lang="en-IT" sz="14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p.1687</a:t>
            </a:r>
            <a:endParaRPr lang="en-IT" sz="14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pPr>
            <a:endParaRPr lang="en-IT" sz="1400"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a:lnSpc>
                <a:spcPct val="150000"/>
              </a:lnSpc>
              <a:buFont typeface="Arial" panose="020B0604020202020204" pitchFamily="34" charset="0"/>
              <a:buChar char="•"/>
            </a:pPr>
            <a:endParaRPr lang="en-IT" sz="1400" dirty="0">
              <a:effectLst/>
              <a:latin typeface="Arial" panose="020B0604020202020204" pitchFamily="34" charset="0"/>
              <a:ea typeface="Times New Roman" panose="02020603050405020304" pitchFamily="18" charset="0"/>
              <a:cs typeface="Arial" panose="020B0604020202020204" pitchFamily="34" charset="0"/>
            </a:endParaRPr>
          </a:p>
          <a:p>
            <a:endParaRPr lang="en-IT" dirty="0"/>
          </a:p>
        </p:txBody>
      </p:sp>
    </p:spTree>
    <p:extLst>
      <p:ext uri="{BB962C8B-B14F-4D97-AF65-F5344CB8AC3E}">
        <p14:creationId xmlns:p14="http://schemas.microsoft.com/office/powerpoint/2010/main" val="919688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8098</TotalTime>
  <Words>2561</Words>
  <Application>Microsoft Macintosh PowerPoint</Application>
  <PresentationFormat>Widescreen</PresentationFormat>
  <Paragraphs>215</Paragraphs>
  <Slides>14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Calibri Light</vt:lpstr>
      <vt:lpstr>Times New Roman</vt:lpstr>
      <vt:lpstr>Wingdings</vt:lpstr>
      <vt:lpstr>Office Theme</vt:lpstr>
      <vt:lpstr>Investigating the Role of Technology in Assisting Health Older Adults.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Investigating the Role of Technology in Assisting Health Older Adults. </dc:title>
  <dc:creator>Nataliya Virych</dc:creator>
  <cp:lastModifiedBy>Nataliya Virych</cp:lastModifiedBy>
  <cp:revision>66</cp:revision>
  <dcterms:created xsi:type="dcterms:W3CDTF">2023-09-04T15:10:55Z</dcterms:created>
  <dcterms:modified xsi:type="dcterms:W3CDTF">2023-09-11T22:01:32Z</dcterms:modified>
</cp:coreProperties>
</file>