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40"/>
  </p:notes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7" r:id="rId14"/>
    <p:sldId id="272" r:id="rId15"/>
    <p:sldId id="269" r:id="rId16"/>
    <p:sldId id="270" r:id="rId17"/>
    <p:sldId id="271" r:id="rId18"/>
    <p:sldId id="273" r:id="rId19"/>
    <p:sldId id="275" r:id="rId20"/>
    <p:sldId id="276" r:id="rId21"/>
    <p:sldId id="277" r:id="rId22"/>
    <p:sldId id="278" r:id="rId23"/>
    <p:sldId id="279" r:id="rId24"/>
    <p:sldId id="280" r:id="rId25"/>
    <p:sldId id="281" r:id="rId26"/>
    <p:sldId id="282" r:id="rId27"/>
    <p:sldId id="283" r:id="rId28"/>
    <p:sldId id="285" r:id="rId29"/>
    <p:sldId id="286" r:id="rId30"/>
    <p:sldId id="287" r:id="rId31"/>
    <p:sldId id="288" r:id="rId32"/>
    <p:sldId id="284" r:id="rId33"/>
    <p:sldId id="289" r:id="rId34"/>
    <p:sldId id="291" r:id="rId35"/>
    <p:sldId id="292" r:id="rId36"/>
    <p:sldId id="293" r:id="rId37"/>
    <p:sldId id="294" r:id="rId38"/>
    <p:sldId id="290"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7" d="100"/>
          <a:sy n="107" d="100"/>
        </p:scale>
        <p:origin x="-84" y="-12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13093B9-202F-4611-A0B4-2B5998A8D3C3}" type="datetimeFigureOut">
              <a:rPr lang="en-GB" smtClean="0"/>
              <a:t>10/08/2016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CA5B1AA-E8FF-42DE-BA88-F0CAA8260108}" type="slidenum">
              <a:rPr lang="en-GB" smtClean="0"/>
              <a:t>‹#›</a:t>
            </a:fld>
            <a:endParaRPr lang="en-GB"/>
          </a:p>
        </p:txBody>
      </p:sp>
    </p:spTree>
    <p:extLst>
      <p:ext uri="{BB962C8B-B14F-4D97-AF65-F5344CB8AC3E}">
        <p14:creationId xmlns:p14="http://schemas.microsoft.com/office/powerpoint/2010/main" val="20023774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know each stack layer has different trade-offs</a:t>
            </a:r>
            <a:r>
              <a:rPr lang="en-GB" baseline="0" dirty="0" smtClean="0"/>
              <a:t> in terms of flexibility and functionality. This is the case for </a:t>
            </a:r>
            <a:endParaRPr lang="en-GB" dirty="0"/>
          </a:p>
        </p:txBody>
      </p:sp>
      <p:sp>
        <p:nvSpPr>
          <p:cNvPr id="4" name="Slide Number Placeholder 3"/>
          <p:cNvSpPr>
            <a:spLocks noGrp="1"/>
          </p:cNvSpPr>
          <p:nvPr>
            <p:ph type="sldNum" sz="quarter" idx="10"/>
          </p:nvPr>
        </p:nvSpPr>
        <p:spPr/>
        <p:txBody>
          <a:bodyPr/>
          <a:lstStyle/>
          <a:p>
            <a:fld id="{DCA5B1AA-E8FF-42DE-BA88-F0CAA8260108}" type="slidenum">
              <a:rPr lang="en-GB" smtClean="0"/>
              <a:t>4</a:t>
            </a:fld>
            <a:endParaRPr lang="en-GB"/>
          </a:p>
        </p:txBody>
      </p:sp>
    </p:spTree>
    <p:extLst>
      <p:ext uri="{BB962C8B-B14F-4D97-AF65-F5344CB8AC3E}">
        <p14:creationId xmlns:p14="http://schemas.microsoft.com/office/powerpoint/2010/main" val="15845002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know each stack layer has different trade-offs</a:t>
            </a:r>
            <a:r>
              <a:rPr lang="en-GB" baseline="0" dirty="0" smtClean="0"/>
              <a:t> in terms of flexibility and functionality. This is the case for </a:t>
            </a:r>
            <a:endParaRPr lang="en-GB" dirty="0"/>
          </a:p>
        </p:txBody>
      </p:sp>
      <p:sp>
        <p:nvSpPr>
          <p:cNvPr id="4" name="Slide Number Placeholder 3"/>
          <p:cNvSpPr>
            <a:spLocks noGrp="1"/>
          </p:cNvSpPr>
          <p:nvPr>
            <p:ph type="sldNum" sz="quarter" idx="10"/>
          </p:nvPr>
        </p:nvSpPr>
        <p:spPr/>
        <p:txBody>
          <a:bodyPr/>
          <a:lstStyle/>
          <a:p>
            <a:fld id="{DCA5B1AA-E8FF-42DE-BA88-F0CAA8260108}" type="slidenum">
              <a:rPr lang="en-GB" smtClean="0"/>
              <a:t>5</a:t>
            </a:fld>
            <a:endParaRPr lang="en-GB"/>
          </a:p>
        </p:txBody>
      </p:sp>
    </p:spTree>
    <p:extLst>
      <p:ext uri="{BB962C8B-B14F-4D97-AF65-F5344CB8AC3E}">
        <p14:creationId xmlns:p14="http://schemas.microsoft.com/office/powerpoint/2010/main" val="15845002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know each stack layer has different trade-offs</a:t>
            </a:r>
            <a:r>
              <a:rPr lang="en-GB" baseline="0" dirty="0" smtClean="0"/>
              <a:t> in terms of flexibility and functionality. This is the case for </a:t>
            </a:r>
            <a:endParaRPr lang="en-GB" dirty="0"/>
          </a:p>
        </p:txBody>
      </p:sp>
      <p:sp>
        <p:nvSpPr>
          <p:cNvPr id="4" name="Slide Number Placeholder 3"/>
          <p:cNvSpPr>
            <a:spLocks noGrp="1"/>
          </p:cNvSpPr>
          <p:nvPr>
            <p:ph type="sldNum" sz="quarter" idx="10"/>
          </p:nvPr>
        </p:nvSpPr>
        <p:spPr/>
        <p:txBody>
          <a:bodyPr/>
          <a:lstStyle/>
          <a:p>
            <a:fld id="{DCA5B1AA-E8FF-42DE-BA88-F0CAA8260108}" type="slidenum">
              <a:rPr lang="en-GB" smtClean="0"/>
              <a:t>6</a:t>
            </a:fld>
            <a:endParaRPr lang="en-GB"/>
          </a:p>
        </p:txBody>
      </p:sp>
    </p:spTree>
    <p:extLst>
      <p:ext uri="{BB962C8B-B14F-4D97-AF65-F5344CB8AC3E}">
        <p14:creationId xmlns:p14="http://schemas.microsoft.com/office/powerpoint/2010/main" val="15845002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good security requirements document will cover all of the following</a:t>
            </a:r>
            <a:r>
              <a:rPr lang="en-GB" baseline="0" dirty="0" smtClean="0"/>
              <a:t> for a cloud service.</a:t>
            </a:r>
            <a:endParaRPr lang="en-GB" dirty="0"/>
          </a:p>
        </p:txBody>
      </p:sp>
      <p:sp>
        <p:nvSpPr>
          <p:cNvPr id="4" name="Slide Number Placeholder 3"/>
          <p:cNvSpPr>
            <a:spLocks noGrp="1"/>
          </p:cNvSpPr>
          <p:nvPr>
            <p:ph type="sldNum" sz="quarter" idx="10"/>
          </p:nvPr>
        </p:nvSpPr>
        <p:spPr/>
        <p:txBody>
          <a:bodyPr/>
          <a:lstStyle/>
          <a:p>
            <a:fld id="{DCA5B1AA-E8FF-42DE-BA88-F0CAA8260108}" type="slidenum">
              <a:rPr lang="en-GB" smtClean="0"/>
              <a:t>14</a:t>
            </a:fld>
            <a:endParaRPr lang="en-GB"/>
          </a:p>
        </p:txBody>
      </p:sp>
    </p:spTree>
    <p:extLst>
      <p:ext uri="{BB962C8B-B14F-4D97-AF65-F5344CB8AC3E}">
        <p14:creationId xmlns:p14="http://schemas.microsoft.com/office/powerpoint/2010/main" val="21075282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Consider regional regulations, contractual</a:t>
            </a:r>
            <a:r>
              <a:rPr lang="en-GB" baseline="0" dirty="0" smtClean="0"/>
              <a:t> and jurisdiction issues of each location. </a:t>
            </a:r>
            <a:endParaRPr lang="en-GB" dirty="0"/>
          </a:p>
        </p:txBody>
      </p:sp>
      <p:sp>
        <p:nvSpPr>
          <p:cNvPr id="4" name="Slide Number Placeholder 3"/>
          <p:cNvSpPr>
            <a:spLocks noGrp="1"/>
          </p:cNvSpPr>
          <p:nvPr>
            <p:ph type="sldNum" sz="quarter" idx="10"/>
          </p:nvPr>
        </p:nvSpPr>
        <p:spPr/>
        <p:txBody>
          <a:bodyPr/>
          <a:lstStyle/>
          <a:p>
            <a:fld id="{DCA5B1AA-E8FF-42DE-BA88-F0CAA8260108}" type="slidenum">
              <a:rPr lang="en-GB" smtClean="0"/>
              <a:t>20</a:t>
            </a:fld>
            <a:endParaRPr lang="en-GB"/>
          </a:p>
        </p:txBody>
      </p:sp>
    </p:spTree>
    <p:extLst>
      <p:ext uri="{BB962C8B-B14F-4D97-AF65-F5344CB8AC3E}">
        <p14:creationId xmlns:p14="http://schemas.microsoft.com/office/powerpoint/2010/main" val="4712607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EF69B2D-F7A2-41AD-A338-85364D84CC6D}" type="datetimeFigureOut">
              <a:rPr lang="en-GB" smtClean="0"/>
              <a:t>10/08/2016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423DCE-6242-4952-B766-30D48DC52E7D}"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EF69B2D-F7A2-41AD-A338-85364D84CC6D}" type="datetimeFigureOut">
              <a:rPr lang="en-GB" smtClean="0"/>
              <a:t>10/08/2016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423DCE-6242-4952-B766-30D48DC52E7D}"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EF69B2D-F7A2-41AD-A338-85364D84CC6D}" type="datetimeFigureOut">
              <a:rPr lang="en-GB" smtClean="0"/>
              <a:t>10/08/2016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423DCE-6242-4952-B766-30D48DC52E7D}"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4EF69B2D-F7A2-41AD-A338-85364D84CC6D}" type="datetimeFigureOut">
              <a:rPr lang="en-GB" smtClean="0"/>
              <a:t>10/08/2016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423DCE-6242-4952-B766-30D48DC52E7D}"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EF69B2D-F7A2-41AD-A338-85364D84CC6D}" type="datetimeFigureOut">
              <a:rPr lang="en-GB" smtClean="0"/>
              <a:t>10/08/2016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5423DCE-6242-4952-B766-30D48DC52E7D}"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4EF69B2D-F7A2-41AD-A338-85364D84CC6D}" type="datetimeFigureOut">
              <a:rPr lang="en-GB" smtClean="0"/>
              <a:t>10/08/2016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5423DCE-6242-4952-B766-30D48DC52E7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4EF69B2D-F7A2-41AD-A338-85364D84CC6D}" type="datetimeFigureOut">
              <a:rPr lang="en-GB" smtClean="0"/>
              <a:t>10/08/2016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5423DCE-6242-4952-B766-30D48DC52E7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4EF69B2D-F7A2-41AD-A338-85364D84CC6D}" type="datetimeFigureOut">
              <a:rPr lang="en-GB" smtClean="0"/>
              <a:t>10/08/2016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423DCE-6242-4952-B766-30D48DC52E7D}"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EF69B2D-F7A2-41AD-A338-85364D84CC6D}" type="datetimeFigureOut">
              <a:rPr lang="en-GB" smtClean="0"/>
              <a:t>10/08/2016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423DCE-6242-4952-B766-30D48DC52E7D}"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EF69B2D-F7A2-41AD-A338-85364D84CC6D}" type="datetimeFigureOut">
              <a:rPr lang="en-GB" smtClean="0"/>
              <a:t>10/08/2016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423DCE-6242-4952-B766-30D48DC52E7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4EF69B2D-F7A2-41AD-A338-85364D84CC6D}" type="datetimeFigureOut">
              <a:rPr lang="en-GB" smtClean="0"/>
              <a:t>10/08/2016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423DCE-6242-4952-B766-30D48DC52E7D}"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4EF69B2D-F7A2-41AD-A338-85364D84CC6D}" type="datetimeFigureOut">
              <a:rPr lang="en-GB" smtClean="0"/>
              <a:t>10/08/2016</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65423DCE-6242-4952-B766-30D48DC52E7D}"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Cloud Computing Technologies</a:t>
            </a:r>
            <a:endParaRPr lang="en-GB" dirty="0"/>
          </a:p>
        </p:txBody>
      </p:sp>
      <p:sp>
        <p:nvSpPr>
          <p:cNvPr id="3" name="Subtitle 2"/>
          <p:cNvSpPr>
            <a:spLocks noGrp="1"/>
          </p:cNvSpPr>
          <p:nvPr>
            <p:ph type="subTitle" idx="1"/>
          </p:nvPr>
        </p:nvSpPr>
        <p:spPr/>
        <p:txBody>
          <a:bodyPr/>
          <a:lstStyle/>
          <a:p>
            <a:r>
              <a:rPr lang="en-GB" dirty="0" smtClean="0"/>
              <a:t>Lecture 6 – </a:t>
            </a:r>
            <a:r>
              <a:rPr lang="en-GB" dirty="0" err="1" smtClean="0"/>
              <a:t>Virtulisation</a:t>
            </a:r>
            <a:endParaRPr lang="en-GB" dirty="0" smtClean="0"/>
          </a:p>
          <a:p>
            <a:r>
              <a:rPr lang="en-GB" dirty="0" smtClean="0"/>
              <a:t>E. Court</a:t>
            </a:r>
            <a:endParaRPr lang="en-GB" dirty="0"/>
          </a:p>
        </p:txBody>
      </p:sp>
      <p:pic>
        <p:nvPicPr>
          <p:cNvPr id="1026" name="Picture 2" descr="Logo new (bulleti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635" y="5661248"/>
            <a:ext cx="2857500" cy="942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81539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Shared responsibility. </a:t>
            </a:r>
          </a:p>
          <a:p>
            <a:pPr lvl="1"/>
            <a:r>
              <a:rPr lang="en-GB" dirty="0" smtClean="0"/>
              <a:t>Roles and responsibilities.</a:t>
            </a:r>
          </a:p>
          <a:p>
            <a:r>
              <a:rPr lang="en-GB" dirty="0" smtClean="0"/>
              <a:t>Risk Analysis.</a:t>
            </a:r>
          </a:p>
          <a:p>
            <a:pPr lvl="1"/>
            <a:r>
              <a:rPr lang="en-GB" dirty="0" smtClean="0"/>
              <a:t>Asset ownership.</a:t>
            </a:r>
          </a:p>
          <a:p>
            <a:r>
              <a:rPr lang="en-GB" dirty="0" smtClean="0"/>
              <a:t>Cloud Security Challenges.</a:t>
            </a:r>
          </a:p>
          <a:p>
            <a:endParaRPr lang="en-GB" dirty="0" smtClean="0"/>
          </a:p>
          <a:p>
            <a:pPr lvl="1"/>
            <a:endParaRPr lang="en-GB" dirty="0" smtClean="0"/>
          </a:p>
        </p:txBody>
      </p:sp>
      <p:sp>
        <p:nvSpPr>
          <p:cNvPr id="3" name="Title 2"/>
          <p:cNvSpPr>
            <a:spLocks noGrp="1"/>
          </p:cNvSpPr>
          <p:nvPr>
            <p:ph type="title"/>
          </p:nvPr>
        </p:nvSpPr>
        <p:spPr/>
        <p:txBody>
          <a:bodyPr/>
          <a:lstStyle/>
          <a:p>
            <a:r>
              <a:rPr lang="en-GB" dirty="0" smtClean="0"/>
              <a:t>Topics to cover</a:t>
            </a:r>
            <a:endParaRPr lang="en-GB" dirty="0"/>
          </a:p>
        </p:txBody>
      </p:sp>
    </p:spTree>
    <p:extLst>
      <p:ext uri="{BB962C8B-B14F-4D97-AF65-F5344CB8AC3E}">
        <p14:creationId xmlns:p14="http://schemas.microsoft.com/office/powerpoint/2010/main" val="25883597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We know the different service/deployment models. </a:t>
            </a:r>
          </a:p>
          <a:p>
            <a:pPr lvl="1"/>
            <a:r>
              <a:rPr lang="en-GB" dirty="0" smtClean="0"/>
              <a:t>How do these relate to who is in charge of which aspect of the stack. </a:t>
            </a:r>
          </a:p>
        </p:txBody>
      </p:sp>
      <p:sp>
        <p:nvSpPr>
          <p:cNvPr id="3" name="Title 2"/>
          <p:cNvSpPr>
            <a:spLocks noGrp="1"/>
          </p:cNvSpPr>
          <p:nvPr>
            <p:ph type="title"/>
          </p:nvPr>
        </p:nvSpPr>
        <p:spPr/>
        <p:txBody>
          <a:bodyPr/>
          <a:lstStyle/>
          <a:p>
            <a:r>
              <a:rPr lang="en-GB" dirty="0" smtClean="0"/>
              <a:t>Shared Responsibility.</a:t>
            </a:r>
            <a:endParaRPr lang="en-GB" dirty="0"/>
          </a:p>
        </p:txBody>
      </p:sp>
    </p:spTree>
    <p:extLst>
      <p:ext uri="{BB962C8B-B14F-4D97-AF65-F5344CB8AC3E}">
        <p14:creationId xmlns:p14="http://schemas.microsoft.com/office/powerpoint/2010/main" val="1285893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0" y="1988840"/>
            <a:ext cx="3708400" cy="4137323"/>
          </a:xfrm>
        </p:spPr>
        <p:txBody>
          <a:bodyPr/>
          <a:lstStyle/>
          <a:p>
            <a:r>
              <a:rPr lang="en-GB" dirty="0" smtClean="0"/>
              <a:t>Infrastructure</a:t>
            </a:r>
          </a:p>
          <a:p>
            <a:r>
              <a:rPr lang="en-GB" dirty="0" smtClean="0"/>
              <a:t>Platform</a:t>
            </a:r>
          </a:p>
          <a:p>
            <a:r>
              <a:rPr lang="en-GB" dirty="0" smtClean="0"/>
              <a:t>Software</a:t>
            </a:r>
          </a:p>
          <a:p>
            <a:r>
              <a:rPr lang="en-GB" dirty="0" smtClean="0"/>
              <a:t>Known as SPI stack</a:t>
            </a:r>
          </a:p>
          <a:p>
            <a:endParaRPr lang="en-GB" dirty="0"/>
          </a:p>
          <a:p>
            <a:r>
              <a:rPr lang="en-GB" dirty="0" smtClean="0"/>
              <a:t>Each aspect and which ever deployment we have, has different responsibilities. </a:t>
            </a:r>
            <a:endParaRPr lang="en-GB" dirty="0"/>
          </a:p>
        </p:txBody>
      </p:sp>
      <p:sp>
        <p:nvSpPr>
          <p:cNvPr id="3" name="Title 2"/>
          <p:cNvSpPr>
            <a:spLocks noGrp="1"/>
          </p:cNvSpPr>
          <p:nvPr>
            <p:ph type="title"/>
          </p:nvPr>
        </p:nvSpPr>
        <p:spPr>
          <a:xfrm>
            <a:off x="4318694" y="338328"/>
            <a:ext cx="4368105" cy="1252728"/>
          </a:xfrm>
        </p:spPr>
        <p:txBody>
          <a:bodyPr/>
          <a:lstStyle/>
          <a:p>
            <a:r>
              <a:rPr lang="en-GB" dirty="0" smtClean="0"/>
              <a:t>The Stack</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257175"/>
            <a:ext cx="4067175" cy="6600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612554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0" y="1988840"/>
            <a:ext cx="3960440" cy="4137323"/>
          </a:xfrm>
        </p:spPr>
        <p:txBody>
          <a:bodyPr/>
          <a:lstStyle/>
          <a:p>
            <a:r>
              <a:rPr lang="en-GB" dirty="0"/>
              <a:t>We know each stack layer has different trade-offs in terms of flexibility and functionality. </a:t>
            </a:r>
            <a:endParaRPr lang="en-GB" dirty="0" smtClean="0"/>
          </a:p>
          <a:p>
            <a:endParaRPr lang="en-GB" dirty="0"/>
          </a:p>
          <a:p>
            <a:r>
              <a:rPr lang="en-GB" dirty="0" smtClean="0"/>
              <a:t>This </a:t>
            </a:r>
            <a:r>
              <a:rPr lang="en-GB" dirty="0"/>
              <a:t>is </a:t>
            </a:r>
            <a:r>
              <a:rPr lang="en-GB" dirty="0" smtClean="0"/>
              <a:t>also the case for integrated security and responsibility. </a:t>
            </a:r>
            <a:endParaRPr lang="en-GB" dirty="0"/>
          </a:p>
        </p:txBody>
      </p:sp>
      <p:sp>
        <p:nvSpPr>
          <p:cNvPr id="3" name="Title 2"/>
          <p:cNvSpPr>
            <a:spLocks noGrp="1"/>
          </p:cNvSpPr>
          <p:nvPr>
            <p:ph type="title"/>
          </p:nvPr>
        </p:nvSpPr>
        <p:spPr>
          <a:xfrm>
            <a:off x="4318694" y="338328"/>
            <a:ext cx="4368105" cy="1252728"/>
          </a:xfrm>
        </p:spPr>
        <p:txBody>
          <a:bodyPr/>
          <a:lstStyle/>
          <a:p>
            <a:r>
              <a:rPr lang="en-GB" dirty="0" smtClean="0"/>
              <a:t>The Stack</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257175"/>
            <a:ext cx="4067175" cy="6600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014303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0" y="1988840"/>
            <a:ext cx="3960440" cy="4137323"/>
          </a:xfrm>
        </p:spPr>
        <p:txBody>
          <a:bodyPr/>
          <a:lstStyle/>
          <a:p>
            <a:r>
              <a:rPr lang="en-GB" dirty="0" smtClean="0"/>
              <a:t>Key take away – The lower the stack the consumer is the more responsibility they have for implementing and managing security. </a:t>
            </a:r>
            <a:endParaRPr lang="en-GB" dirty="0"/>
          </a:p>
        </p:txBody>
      </p:sp>
      <p:sp>
        <p:nvSpPr>
          <p:cNvPr id="3" name="Title 2"/>
          <p:cNvSpPr>
            <a:spLocks noGrp="1"/>
          </p:cNvSpPr>
          <p:nvPr>
            <p:ph type="title"/>
          </p:nvPr>
        </p:nvSpPr>
        <p:spPr>
          <a:xfrm>
            <a:off x="4318694" y="338328"/>
            <a:ext cx="4368105" cy="1252728"/>
          </a:xfrm>
        </p:spPr>
        <p:txBody>
          <a:bodyPr/>
          <a:lstStyle/>
          <a:p>
            <a:r>
              <a:rPr lang="en-GB" dirty="0" smtClean="0"/>
              <a:t>The Stack</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257175"/>
            <a:ext cx="4067175" cy="6600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4588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marL="457200" indent="-457200">
              <a:buFont typeface="+mj-lt"/>
              <a:buAutoNum type="arabicPeriod"/>
            </a:pPr>
            <a:r>
              <a:rPr lang="en-GB" dirty="0" smtClean="0"/>
              <a:t>Evaluate the asset –-</a:t>
            </a:r>
          </a:p>
          <a:p>
            <a:pPr lvl="1"/>
            <a:r>
              <a:rPr lang="en-GB" dirty="0" smtClean="0"/>
              <a:t>Which part of the SPI stack is it in?</a:t>
            </a:r>
          </a:p>
          <a:p>
            <a:pPr lvl="1"/>
            <a:r>
              <a:rPr lang="en-GB" dirty="0" smtClean="0"/>
              <a:t>This can be done before or after migration.</a:t>
            </a:r>
          </a:p>
          <a:p>
            <a:pPr lvl="2"/>
            <a:r>
              <a:rPr lang="en-GB" dirty="0" smtClean="0"/>
              <a:t>Refer back to technical assessment. </a:t>
            </a:r>
            <a:endParaRPr lang="en-GB" dirty="0"/>
          </a:p>
          <a:p>
            <a:pPr lvl="1"/>
            <a:endParaRPr lang="en-GB" dirty="0" smtClean="0"/>
          </a:p>
          <a:p>
            <a:pPr marL="457200" indent="-457200">
              <a:buFont typeface="+mj-lt"/>
              <a:buAutoNum type="arabicPeriod"/>
            </a:pPr>
            <a:r>
              <a:rPr lang="en-GB" dirty="0" smtClean="0"/>
              <a:t>Evaluate the importance to organisation</a:t>
            </a:r>
          </a:p>
          <a:p>
            <a:pPr lvl="1"/>
            <a:r>
              <a:rPr lang="en-GB" dirty="0" smtClean="0"/>
              <a:t>How important is the data/function to the org</a:t>
            </a:r>
          </a:p>
          <a:p>
            <a:pPr lvl="1"/>
            <a:r>
              <a:rPr lang="en-GB" dirty="0" smtClean="0"/>
              <a:t>No need for details analysis unless your organisation follows various procedures. </a:t>
            </a:r>
          </a:p>
          <a:p>
            <a:pPr lvl="1"/>
            <a:r>
              <a:rPr lang="en-GB" dirty="0" smtClean="0"/>
              <a:t>Simply – how sensitive is the asset and how important is it? </a:t>
            </a:r>
          </a:p>
        </p:txBody>
      </p:sp>
      <p:sp>
        <p:nvSpPr>
          <p:cNvPr id="3" name="Title 2"/>
          <p:cNvSpPr>
            <a:spLocks noGrp="1"/>
          </p:cNvSpPr>
          <p:nvPr>
            <p:ph type="title"/>
          </p:nvPr>
        </p:nvSpPr>
        <p:spPr/>
        <p:txBody>
          <a:bodyPr/>
          <a:lstStyle/>
          <a:p>
            <a:r>
              <a:rPr lang="en-GB" dirty="0" smtClean="0"/>
              <a:t>What next? </a:t>
            </a:r>
            <a:endParaRPr lang="en-GB" dirty="0"/>
          </a:p>
        </p:txBody>
      </p:sp>
    </p:spTree>
    <p:extLst>
      <p:ext uri="{BB962C8B-B14F-4D97-AF65-F5344CB8AC3E}">
        <p14:creationId xmlns:p14="http://schemas.microsoft.com/office/powerpoint/2010/main" val="11001765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ln>
            <a:solidFill>
              <a:schemeClr val="accent1"/>
            </a:solidFill>
          </a:ln>
        </p:spPr>
        <p:txBody>
          <a:bodyPr>
            <a:normAutofit fontScale="92500" lnSpcReduction="10000"/>
          </a:bodyPr>
          <a:lstStyle/>
          <a:p>
            <a:r>
              <a:rPr lang="en-GB" dirty="0"/>
              <a:t>How would we be harmed </a:t>
            </a:r>
            <a:r>
              <a:rPr lang="en-GB" dirty="0" smtClean="0"/>
              <a:t>:-</a:t>
            </a:r>
          </a:p>
          <a:p>
            <a:pPr lvl="1"/>
            <a:r>
              <a:rPr lang="en-GB" dirty="0" smtClean="0"/>
              <a:t>if </a:t>
            </a:r>
            <a:r>
              <a:rPr lang="en-GB" dirty="0"/>
              <a:t>the asset became widely public and widely distributed</a:t>
            </a:r>
            <a:r>
              <a:rPr lang="en-GB" dirty="0" smtClean="0"/>
              <a:t>?</a:t>
            </a:r>
          </a:p>
          <a:p>
            <a:pPr lvl="1"/>
            <a:r>
              <a:rPr lang="en-GB" dirty="0" smtClean="0"/>
              <a:t>if an employee of our cloud provider accessed the asset?</a:t>
            </a:r>
          </a:p>
          <a:p>
            <a:pPr lvl="1"/>
            <a:r>
              <a:rPr lang="en-GB" dirty="0" smtClean="0"/>
              <a:t>if </a:t>
            </a:r>
            <a:r>
              <a:rPr lang="en-GB" dirty="0"/>
              <a:t>the process or function were manipulated by an outsider</a:t>
            </a:r>
            <a:r>
              <a:rPr lang="en-GB" dirty="0" smtClean="0"/>
              <a:t>?</a:t>
            </a:r>
          </a:p>
          <a:p>
            <a:pPr lvl="1"/>
            <a:r>
              <a:rPr lang="en-GB" dirty="0" smtClean="0"/>
              <a:t>if </a:t>
            </a:r>
            <a:r>
              <a:rPr lang="en-GB" dirty="0"/>
              <a:t>the process or function failed to provide expected results</a:t>
            </a:r>
            <a:r>
              <a:rPr lang="en-GB" dirty="0" smtClean="0"/>
              <a:t>?</a:t>
            </a:r>
          </a:p>
          <a:p>
            <a:pPr lvl="1"/>
            <a:r>
              <a:rPr lang="en-GB" dirty="0" smtClean="0"/>
              <a:t>if </a:t>
            </a:r>
            <a:r>
              <a:rPr lang="en-GB" dirty="0"/>
              <a:t>the information/data were unexpectedly changed</a:t>
            </a:r>
            <a:r>
              <a:rPr lang="en-GB" dirty="0" smtClean="0"/>
              <a:t>?</a:t>
            </a:r>
          </a:p>
          <a:p>
            <a:pPr lvl="1"/>
            <a:r>
              <a:rPr lang="en-GB" dirty="0" smtClean="0"/>
              <a:t>if </a:t>
            </a:r>
            <a:r>
              <a:rPr lang="en-GB" dirty="0"/>
              <a:t>the asset were unavailable for a period of time</a:t>
            </a:r>
            <a:r>
              <a:rPr lang="en-GB" dirty="0" smtClean="0"/>
              <a:t>?</a:t>
            </a:r>
          </a:p>
          <a:p>
            <a:pPr lvl="1"/>
            <a:endParaRPr lang="en-GB" dirty="0"/>
          </a:p>
          <a:p>
            <a:r>
              <a:rPr lang="en-GB" dirty="0" smtClean="0"/>
              <a:t>Assess the confidentiality, integrity and availability requirements. </a:t>
            </a:r>
            <a:endParaRPr lang="en-GB" dirty="0"/>
          </a:p>
        </p:txBody>
      </p:sp>
      <p:sp>
        <p:nvSpPr>
          <p:cNvPr id="3" name="Title 2"/>
          <p:cNvSpPr>
            <a:spLocks noGrp="1"/>
          </p:cNvSpPr>
          <p:nvPr>
            <p:ph type="title"/>
          </p:nvPr>
        </p:nvSpPr>
        <p:spPr/>
        <p:txBody>
          <a:bodyPr/>
          <a:lstStyle/>
          <a:p>
            <a:r>
              <a:rPr lang="en-GB" dirty="0" smtClean="0"/>
              <a:t>For each asset ask:</a:t>
            </a:r>
            <a:endParaRPr lang="en-GB" dirty="0"/>
          </a:p>
        </p:txBody>
      </p:sp>
    </p:spTree>
    <p:extLst>
      <p:ext uri="{BB962C8B-B14F-4D97-AF65-F5344CB8AC3E}">
        <p14:creationId xmlns:p14="http://schemas.microsoft.com/office/powerpoint/2010/main" val="32802840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Public/Private?</a:t>
            </a:r>
          </a:p>
          <a:p>
            <a:r>
              <a:rPr lang="en-GB" dirty="0" smtClean="0"/>
              <a:t>Private external? </a:t>
            </a:r>
          </a:p>
          <a:p>
            <a:r>
              <a:rPr lang="en-GB" dirty="0" smtClean="0"/>
              <a:t>Community? – location, provider, identification, other members?</a:t>
            </a:r>
          </a:p>
          <a:p>
            <a:r>
              <a:rPr lang="en-GB" dirty="0" smtClean="0"/>
              <a:t>Hybrid. </a:t>
            </a:r>
          </a:p>
          <a:p>
            <a:endParaRPr lang="en-GB" dirty="0"/>
          </a:p>
          <a:p>
            <a:r>
              <a:rPr lang="en-GB" dirty="0" smtClean="0"/>
              <a:t>We should have in mind from our technical assessment where our services/application will sit, this relates to security risks. </a:t>
            </a:r>
            <a:endParaRPr lang="en-GB" dirty="0"/>
          </a:p>
        </p:txBody>
      </p:sp>
      <p:sp>
        <p:nvSpPr>
          <p:cNvPr id="3" name="Title 2"/>
          <p:cNvSpPr>
            <a:spLocks noGrp="1"/>
          </p:cNvSpPr>
          <p:nvPr>
            <p:ph type="title"/>
          </p:nvPr>
        </p:nvSpPr>
        <p:spPr/>
        <p:txBody>
          <a:bodyPr/>
          <a:lstStyle/>
          <a:p>
            <a:r>
              <a:rPr lang="en-GB" dirty="0" smtClean="0"/>
              <a:t>Assess the deployment model</a:t>
            </a:r>
            <a:endParaRPr lang="en-GB" dirty="0"/>
          </a:p>
        </p:txBody>
      </p:sp>
    </p:spTree>
    <p:extLst>
      <p:ext uri="{BB962C8B-B14F-4D97-AF65-F5344CB8AC3E}">
        <p14:creationId xmlns:p14="http://schemas.microsoft.com/office/powerpoint/2010/main" val="37589785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Risk = value + vulnerability </a:t>
            </a:r>
          </a:p>
          <a:p>
            <a:endParaRPr lang="en-GB" dirty="0"/>
          </a:p>
          <a:p>
            <a:r>
              <a:rPr lang="en-GB" dirty="0" smtClean="0"/>
              <a:t>The risk involved with our asset evaluation will dictate our security measures. </a:t>
            </a:r>
            <a:endParaRPr lang="en-GB" dirty="0"/>
          </a:p>
        </p:txBody>
      </p:sp>
      <p:sp>
        <p:nvSpPr>
          <p:cNvPr id="3" name="Title 2"/>
          <p:cNvSpPr>
            <a:spLocks noGrp="1"/>
          </p:cNvSpPr>
          <p:nvPr>
            <p:ph type="title"/>
          </p:nvPr>
        </p:nvSpPr>
        <p:spPr/>
        <p:txBody>
          <a:bodyPr/>
          <a:lstStyle/>
          <a:p>
            <a:r>
              <a:rPr lang="en-GB" dirty="0" smtClean="0"/>
              <a:t>Security Risk</a:t>
            </a:r>
            <a:endParaRPr lang="en-GB" dirty="0"/>
          </a:p>
        </p:txBody>
      </p:sp>
    </p:spTree>
    <p:extLst>
      <p:ext uri="{BB962C8B-B14F-4D97-AF65-F5344CB8AC3E}">
        <p14:creationId xmlns:p14="http://schemas.microsoft.com/office/powerpoint/2010/main" val="2265787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Whose responsibility will it be? </a:t>
            </a:r>
          </a:p>
          <a:p>
            <a:r>
              <a:rPr lang="en-GB" dirty="0" smtClean="0"/>
              <a:t>Risk assessment through understanding of:</a:t>
            </a:r>
          </a:p>
          <a:p>
            <a:pPr lvl="1"/>
            <a:r>
              <a:rPr lang="en-GB" dirty="0" smtClean="0"/>
              <a:t>Service Models</a:t>
            </a:r>
          </a:p>
          <a:p>
            <a:pPr lvl="1"/>
            <a:r>
              <a:rPr lang="en-GB" dirty="0" smtClean="0"/>
              <a:t>Deployment Models</a:t>
            </a:r>
          </a:p>
          <a:p>
            <a:pPr lvl="1"/>
            <a:r>
              <a:rPr lang="en-GB" dirty="0" smtClean="0"/>
              <a:t>Value + Vulnerability. </a:t>
            </a:r>
          </a:p>
          <a:p>
            <a:pPr lvl="1"/>
            <a:endParaRPr lang="en-GB" dirty="0"/>
          </a:p>
          <a:p>
            <a:r>
              <a:rPr lang="en-GB" dirty="0" smtClean="0"/>
              <a:t>But which service falls into which category???</a:t>
            </a:r>
          </a:p>
          <a:p>
            <a:pPr lvl="1"/>
            <a:r>
              <a:rPr lang="en-GB" b="1" dirty="0"/>
              <a:t>http://cloudtaxonomy.opencrowd.com/</a:t>
            </a:r>
          </a:p>
        </p:txBody>
      </p:sp>
      <p:sp>
        <p:nvSpPr>
          <p:cNvPr id="3" name="Title 2"/>
          <p:cNvSpPr>
            <a:spLocks noGrp="1"/>
          </p:cNvSpPr>
          <p:nvPr>
            <p:ph type="title"/>
          </p:nvPr>
        </p:nvSpPr>
        <p:spPr/>
        <p:txBody>
          <a:bodyPr/>
          <a:lstStyle/>
          <a:p>
            <a:r>
              <a:rPr lang="en-GB" dirty="0" smtClean="0"/>
              <a:t>Summary</a:t>
            </a:r>
            <a:endParaRPr lang="en-GB" dirty="0"/>
          </a:p>
        </p:txBody>
      </p:sp>
    </p:spTree>
    <p:extLst>
      <p:ext uri="{BB962C8B-B14F-4D97-AF65-F5344CB8AC3E}">
        <p14:creationId xmlns:p14="http://schemas.microsoft.com/office/powerpoint/2010/main" val="4165853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9" y="1052736"/>
            <a:ext cx="3418519" cy="55480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38439"/>
          <a:stretch/>
        </p:blipFill>
        <p:spPr bwMode="auto">
          <a:xfrm>
            <a:off x="2699792" y="3219486"/>
            <a:ext cx="3384377" cy="33813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33053"/>
          <a:stretch/>
        </p:blipFill>
        <p:spPr bwMode="auto">
          <a:xfrm>
            <a:off x="5508104" y="4336035"/>
            <a:ext cx="3389313" cy="22647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10" name="Straight Arrow Connector 9"/>
          <p:cNvCxnSpPr/>
          <p:nvPr/>
        </p:nvCxnSpPr>
        <p:spPr>
          <a:xfrm flipH="1">
            <a:off x="3059832" y="2060848"/>
            <a:ext cx="2016224" cy="7920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a:off x="4211960" y="2060848"/>
            <a:ext cx="864096" cy="108012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5076056" y="2060848"/>
            <a:ext cx="2126704" cy="208823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4499992" y="602104"/>
            <a:ext cx="2160240" cy="1477328"/>
          </a:xfrm>
          <a:prstGeom prst="rect">
            <a:avLst/>
          </a:prstGeom>
          <a:noFill/>
        </p:spPr>
        <p:txBody>
          <a:bodyPr wrap="square" rtlCol="0">
            <a:spAutoFit/>
          </a:bodyPr>
          <a:lstStyle/>
          <a:p>
            <a:r>
              <a:rPr lang="en-GB" dirty="0" smtClean="0"/>
              <a:t>Each one has different security concerns for us as solution creators in our organisation</a:t>
            </a:r>
            <a:endParaRPr lang="en-GB" dirty="0"/>
          </a:p>
        </p:txBody>
      </p:sp>
    </p:spTree>
    <p:extLst>
      <p:ext uri="{BB962C8B-B14F-4D97-AF65-F5344CB8AC3E}">
        <p14:creationId xmlns:p14="http://schemas.microsoft.com/office/powerpoint/2010/main" val="37015630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204864"/>
            <a:ext cx="7732381" cy="3921299"/>
          </a:xfrm>
        </p:spPr>
        <p:txBody>
          <a:bodyPr/>
          <a:lstStyle/>
          <a:p>
            <a:r>
              <a:rPr lang="en-GB" dirty="0" smtClean="0"/>
              <a:t>1 – Classify the service against the Cloud Architecture</a:t>
            </a:r>
          </a:p>
          <a:p>
            <a:pPr lvl="1"/>
            <a:r>
              <a:rPr lang="en-GB" dirty="0" smtClean="0"/>
              <a:t>SPI – Who has the responsibility? </a:t>
            </a:r>
          </a:p>
          <a:p>
            <a:pPr lvl="1"/>
            <a:r>
              <a:rPr lang="en-GB" dirty="0" smtClean="0"/>
              <a:t>Greatly varies</a:t>
            </a:r>
          </a:p>
          <a:p>
            <a:pPr lvl="2"/>
            <a:r>
              <a:rPr lang="en-GB" dirty="0" smtClean="0"/>
              <a:t>Amazon EC2 instance – vendor is responsible for security up to Hypervisor level</a:t>
            </a:r>
          </a:p>
          <a:p>
            <a:pPr lvl="2"/>
            <a:r>
              <a:rPr lang="en-GB" dirty="0" smtClean="0"/>
              <a:t>Conversely – a </a:t>
            </a:r>
            <a:r>
              <a:rPr lang="en-GB" dirty="0" err="1" smtClean="0"/>
              <a:t>SaaS</a:t>
            </a:r>
            <a:r>
              <a:rPr lang="en-GB" dirty="0" smtClean="0"/>
              <a:t> provides whole stack – needs to control Infrastructure, application and data. </a:t>
            </a:r>
          </a:p>
          <a:p>
            <a:r>
              <a:rPr lang="en-GB" dirty="0" smtClean="0"/>
              <a:t>2 – Map its security architecture</a:t>
            </a:r>
          </a:p>
          <a:p>
            <a:pPr lvl="1"/>
            <a:r>
              <a:rPr lang="en-GB" dirty="0" smtClean="0"/>
              <a:t>Business, regulatory and compliance requirements. </a:t>
            </a:r>
          </a:p>
          <a:p>
            <a:pPr lvl="1"/>
            <a:r>
              <a:rPr lang="en-GB" dirty="0" smtClean="0"/>
              <a:t>Gap-Analysis exercise. </a:t>
            </a:r>
          </a:p>
          <a:p>
            <a:pPr lvl="1"/>
            <a:endParaRPr lang="en-GB" dirty="0" smtClean="0"/>
          </a:p>
          <a:p>
            <a:endParaRPr lang="en-GB" dirty="0"/>
          </a:p>
        </p:txBody>
      </p:sp>
      <p:sp>
        <p:nvSpPr>
          <p:cNvPr id="3" name="Title 2"/>
          <p:cNvSpPr>
            <a:spLocks noGrp="1"/>
          </p:cNvSpPr>
          <p:nvPr>
            <p:ph type="title"/>
          </p:nvPr>
        </p:nvSpPr>
        <p:spPr/>
        <p:txBody>
          <a:bodyPr/>
          <a:lstStyle/>
          <a:p>
            <a:r>
              <a:rPr lang="en-GB" dirty="0" smtClean="0"/>
              <a:t>What needs to be done? </a:t>
            </a:r>
            <a:endParaRPr lang="en-GB" dirty="0"/>
          </a:p>
        </p:txBody>
      </p:sp>
    </p:spTree>
    <p:extLst>
      <p:ext uri="{BB962C8B-B14F-4D97-AF65-F5344CB8AC3E}">
        <p14:creationId xmlns:p14="http://schemas.microsoft.com/office/powerpoint/2010/main" val="17694609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1412776"/>
            <a:ext cx="7408333" cy="4713387"/>
          </a:xfrm>
        </p:spPr>
        <p:txBody>
          <a:bodyPr>
            <a:normAutofit fontScale="70000" lnSpcReduction="20000"/>
          </a:bodyPr>
          <a:lstStyle/>
          <a:p>
            <a:r>
              <a:rPr lang="en-GB" dirty="0" smtClean="0"/>
              <a:t>Documentation –</a:t>
            </a:r>
          </a:p>
          <a:p>
            <a:pPr lvl="1"/>
            <a:r>
              <a:rPr lang="en-GB" dirty="0" smtClean="0"/>
              <a:t>Personnel requirements </a:t>
            </a:r>
            <a:r>
              <a:rPr lang="en-GB" dirty="0"/>
              <a:t>including clearances, roles, and responsibilities </a:t>
            </a:r>
            <a:endParaRPr lang="en-GB" dirty="0" smtClean="0"/>
          </a:p>
          <a:p>
            <a:pPr lvl="1"/>
            <a:r>
              <a:rPr lang="en-GB" dirty="0" smtClean="0"/>
              <a:t>Regulatory </a:t>
            </a:r>
            <a:r>
              <a:rPr lang="en-GB" dirty="0"/>
              <a:t>requirements </a:t>
            </a:r>
            <a:endParaRPr lang="en-GB" dirty="0" smtClean="0"/>
          </a:p>
          <a:p>
            <a:pPr lvl="1"/>
            <a:r>
              <a:rPr lang="en-GB" dirty="0" smtClean="0"/>
              <a:t>Service </a:t>
            </a:r>
            <a:r>
              <a:rPr lang="en-GB" dirty="0"/>
              <a:t>availability </a:t>
            </a:r>
            <a:endParaRPr lang="en-GB" dirty="0" smtClean="0"/>
          </a:p>
          <a:p>
            <a:pPr lvl="1"/>
            <a:r>
              <a:rPr lang="en-GB" dirty="0" smtClean="0"/>
              <a:t>Problem </a:t>
            </a:r>
            <a:r>
              <a:rPr lang="en-GB" dirty="0"/>
              <a:t>reporting, review, and </a:t>
            </a:r>
            <a:r>
              <a:rPr lang="en-GB" dirty="0" smtClean="0"/>
              <a:t>resolution</a:t>
            </a:r>
          </a:p>
          <a:p>
            <a:pPr lvl="1"/>
            <a:r>
              <a:rPr lang="en-GB" dirty="0" smtClean="0"/>
              <a:t> Information </a:t>
            </a:r>
            <a:r>
              <a:rPr lang="en-GB" dirty="0"/>
              <a:t>handling and disclosure agreements and procedures </a:t>
            </a:r>
            <a:endParaRPr lang="en-GB" dirty="0" smtClean="0"/>
          </a:p>
          <a:p>
            <a:pPr lvl="1"/>
            <a:r>
              <a:rPr lang="en-GB" dirty="0" smtClean="0"/>
              <a:t> </a:t>
            </a:r>
            <a:r>
              <a:rPr lang="en-GB" dirty="0"/>
              <a:t>Physical and logical access controls </a:t>
            </a:r>
            <a:endParaRPr lang="en-GB" dirty="0" smtClean="0"/>
          </a:p>
          <a:p>
            <a:pPr lvl="1"/>
            <a:r>
              <a:rPr lang="en-GB" dirty="0" smtClean="0"/>
              <a:t> </a:t>
            </a:r>
            <a:r>
              <a:rPr lang="en-GB" dirty="0"/>
              <a:t>Network access control, connectivity, and </a:t>
            </a:r>
            <a:r>
              <a:rPr lang="en-GB" dirty="0" smtClean="0"/>
              <a:t>filtering</a:t>
            </a:r>
          </a:p>
          <a:p>
            <a:pPr lvl="1"/>
            <a:r>
              <a:rPr lang="en-GB" dirty="0" smtClean="0"/>
              <a:t> Data </a:t>
            </a:r>
            <a:r>
              <a:rPr lang="en-GB" dirty="0"/>
              <a:t>protection </a:t>
            </a:r>
            <a:endParaRPr lang="en-GB" dirty="0" smtClean="0"/>
          </a:p>
          <a:p>
            <a:pPr lvl="1"/>
            <a:r>
              <a:rPr lang="en-GB" dirty="0" smtClean="0"/>
              <a:t>System </a:t>
            </a:r>
            <a:r>
              <a:rPr lang="en-GB" dirty="0"/>
              <a:t>configuration and patch </a:t>
            </a:r>
            <a:r>
              <a:rPr lang="en-GB" dirty="0" smtClean="0"/>
              <a:t>management</a:t>
            </a:r>
          </a:p>
          <a:p>
            <a:pPr lvl="1"/>
            <a:r>
              <a:rPr lang="en-GB" dirty="0" smtClean="0"/>
              <a:t>Backup </a:t>
            </a:r>
            <a:r>
              <a:rPr lang="en-GB" dirty="0"/>
              <a:t>and recovery </a:t>
            </a:r>
            <a:endParaRPr lang="en-GB" dirty="0" smtClean="0"/>
          </a:p>
          <a:p>
            <a:pPr lvl="1"/>
            <a:r>
              <a:rPr lang="en-GB" dirty="0" smtClean="0"/>
              <a:t>Data </a:t>
            </a:r>
            <a:r>
              <a:rPr lang="en-GB" dirty="0"/>
              <a:t>retention and </a:t>
            </a:r>
            <a:r>
              <a:rPr lang="en-GB" dirty="0" smtClean="0"/>
              <a:t>sanitization</a:t>
            </a:r>
          </a:p>
          <a:p>
            <a:pPr lvl="1"/>
            <a:r>
              <a:rPr lang="en-GB" dirty="0" smtClean="0"/>
              <a:t>Security </a:t>
            </a:r>
            <a:r>
              <a:rPr lang="en-GB" dirty="0"/>
              <a:t>and vulnerability scanning </a:t>
            </a:r>
            <a:endParaRPr lang="en-GB" dirty="0" smtClean="0"/>
          </a:p>
          <a:p>
            <a:pPr lvl="1"/>
            <a:r>
              <a:rPr lang="en-GB" dirty="0" smtClean="0"/>
              <a:t>Risk </a:t>
            </a:r>
            <a:r>
              <a:rPr lang="en-GB" dirty="0"/>
              <a:t>management </a:t>
            </a:r>
            <a:endParaRPr lang="en-GB" dirty="0" smtClean="0"/>
          </a:p>
          <a:p>
            <a:pPr lvl="1"/>
            <a:r>
              <a:rPr lang="en-GB" dirty="0" smtClean="0"/>
              <a:t>Incident </a:t>
            </a:r>
            <a:r>
              <a:rPr lang="en-GB" dirty="0"/>
              <a:t>reporting, handling, and response </a:t>
            </a:r>
            <a:endParaRPr lang="en-GB" dirty="0" smtClean="0"/>
          </a:p>
          <a:p>
            <a:pPr lvl="1"/>
            <a:r>
              <a:rPr lang="en-GB" dirty="0" smtClean="0"/>
              <a:t>Continuity </a:t>
            </a:r>
            <a:r>
              <a:rPr lang="en-GB" dirty="0"/>
              <a:t>of operations </a:t>
            </a:r>
            <a:endParaRPr lang="en-GB" dirty="0" smtClean="0"/>
          </a:p>
          <a:p>
            <a:pPr lvl="1"/>
            <a:r>
              <a:rPr lang="en-GB" dirty="0" smtClean="0"/>
              <a:t>Resource </a:t>
            </a:r>
            <a:r>
              <a:rPr lang="en-GB" dirty="0"/>
              <a:t>management </a:t>
            </a:r>
            <a:endParaRPr lang="en-GB" dirty="0" smtClean="0"/>
          </a:p>
          <a:p>
            <a:pPr lvl="1"/>
            <a:r>
              <a:rPr lang="en-GB" dirty="0" smtClean="0"/>
              <a:t>Certification </a:t>
            </a:r>
            <a:r>
              <a:rPr lang="en-GB" dirty="0"/>
              <a:t>and accreditation </a:t>
            </a:r>
            <a:endParaRPr lang="en-GB" dirty="0" smtClean="0"/>
          </a:p>
          <a:p>
            <a:pPr lvl="1"/>
            <a:r>
              <a:rPr lang="en-GB" dirty="0" smtClean="0"/>
              <a:t>Assurance </a:t>
            </a:r>
            <a:r>
              <a:rPr lang="en-GB" dirty="0"/>
              <a:t>levels </a:t>
            </a:r>
            <a:endParaRPr lang="en-GB" dirty="0" smtClean="0"/>
          </a:p>
          <a:p>
            <a:pPr lvl="1"/>
            <a:r>
              <a:rPr lang="en-GB" dirty="0" smtClean="0"/>
              <a:t>Independent </a:t>
            </a:r>
            <a:r>
              <a:rPr lang="en-GB" dirty="0"/>
              <a:t>auditing of services. </a:t>
            </a:r>
          </a:p>
        </p:txBody>
      </p:sp>
      <p:sp>
        <p:nvSpPr>
          <p:cNvPr id="3" name="Title 2"/>
          <p:cNvSpPr>
            <a:spLocks noGrp="1"/>
          </p:cNvSpPr>
          <p:nvPr>
            <p:ph type="title"/>
          </p:nvPr>
        </p:nvSpPr>
        <p:spPr/>
        <p:txBody>
          <a:bodyPr/>
          <a:lstStyle/>
          <a:p>
            <a:r>
              <a:rPr lang="en-GB" dirty="0" smtClean="0"/>
              <a:t>Specify Requirements</a:t>
            </a:r>
            <a:endParaRPr lang="en-GB" dirty="0"/>
          </a:p>
        </p:txBody>
      </p:sp>
    </p:spTree>
    <p:extLst>
      <p:ext uri="{BB962C8B-B14F-4D97-AF65-F5344CB8AC3E}">
        <p14:creationId xmlns:p14="http://schemas.microsoft.com/office/powerpoint/2010/main" val="5223562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r>
              <a:rPr lang="en-GB" dirty="0" smtClean="0"/>
              <a:t>Summary of what to do:</a:t>
            </a:r>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1315244"/>
            <a:ext cx="6887689" cy="55427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844164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endParaRPr lang="en-GB"/>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1640" y="158536"/>
            <a:ext cx="6180669" cy="66922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212444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420888"/>
            <a:ext cx="7408333" cy="3705275"/>
          </a:xfrm>
        </p:spPr>
        <p:txBody>
          <a:bodyPr/>
          <a:lstStyle/>
          <a:p>
            <a:r>
              <a:rPr lang="en-GB" dirty="0"/>
              <a:t>Elasticity, multi-tenancy, new physical and logical architectures, and abstracted controls require new data security </a:t>
            </a:r>
            <a:r>
              <a:rPr lang="en-GB" dirty="0" smtClean="0"/>
              <a:t>strategies.</a:t>
            </a:r>
          </a:p>
          <a:p>
            <a:endParaRPr lang="en-GB" dirty="0"/>
          </a:p>
        </p:txBody>
      </p:sp>
      <p:sp>
        <p:nvSpPr>
          <p:cNvPr id="3" name="Title 2"/>
          <p:cNvSpPr>
            <a:spLocks noGrp="1"/>
          </p:cNvSpPr>
          <p:nvPr>
            <p:ph type="title"/>
          </p:nvPr>
        </p:nvSpPr>
        <p:spPr/>
        <p:txBody>
          <a:bodyPr/>
          <a:lstStyle/>
          <a:p>
            <a:r>
              <a:rPr lang="en-GB" dirty="0" smtClean="0"/>
              <a:t>Data Security </a:t>
            </a:r>
            <a:endParaRPr lang="en-GB" dirty="0"/>
          </a:p>
        </p:txBody>
      </p:sp>
    </p:spTree>
    <p:extLst>
      <p:ext uri="{BB962C8B-B14F-4D97-AF65-F5344CB8AC3E}">
        <p14:creationId xmlns:p14="http://schemas.microsoft.com/office/powerpoint/2010/main" val="1508297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1700808"/>
            <a:ext cx="7408333" cy="4425355"/>
          </a:xfrm>
        </p:spPr>
        <p:txBody>
          <a:bodyPr>
            <a:normAutofit fontScale="85000" lnSpcReduction="10000"/>
          </a:bodyPr>
          <a:lstStyle/>
          <a:p>
            <a:r>
              <a:rPr lang="en-GB" dirty="0" smtClean="0"/>
              <a:t>Cloud Information Architectures:</a:t>
            </a:r>
          </a:p>
          <a:p>
            <a:pPr lvl="1"/>
            <a:r>
              <a:rPr lang="en-GB" dirty="0" err="1" smtClean="0"/>
              <a:t>IaaS</a:t>
            </a:r>
            <a:endParaRPr lang="en-GB" dirty="0" smtClean="0"/>
          </a:p>
          <a:p>
            <a:pPr lvl="2"/>
            <a:r>
              <a:rPr lang="en-GB" dirty="0" smtClean="0"/>
              <a:t>Raw Storage – Physical Media that’s mapped.</a:t>
            </a:r>
          </a:p>
          <a:p>
            <a:pPr lvl="2"/>
            <a:r>
              <a:rPr lang="en-GB" dirty="0" smtClean="0"/>
              <a:t>Volume Storage – Virtual HDD attached</a:t>
            </a:r>
          </a:p>
          <a:p>
            <a:pPr lvl="2"/>
            <a:r>
              <a:rPr lang="en-GB" dirty="0" smtClean="0"/>
              <a:t>Object Storage – Shared file and accessed via API</a:t>
            </a:r>
          </a:p>
          <a:p>
            <a:pPr lvl="2"/>
            <a:r>
              <a:rPr lang="en-GB" dirty="0" smtClean="0"/>
              <a:t>CDN – stored in object but then distributed</a:t>
            </a:r>
          </a:p>
          <a:p>
            <a:pPr lvl="1"/>
            <a:r>
              <a:rPr lang="en-GB" dirty="0" err="1" smtClean="0"/>
              <a:t>PaaS</a:t>
            </a:r>
            <a:r>
              <a:rPr lang="en-GB" dirty="0" smtClean="0"/>
              <a:t> – Uses a wide variety </a:t>
            </a:r>
          </a:p>
          <a:p>
            <a:pPr lvl="2"/>
            <a:r>
              <a:rPr lang="en-GB" dirty="0" smtClean="0"/>
              <a:t>Database – Consume via API or SQL calls. </a:t>
            </a:r>
          </a:p>
          <a:p>
            <a:pPr lvl="2"/>
            <a:r>
              <a:rPr lang="en-GB" dirty="0" err="1" smtClean="0"/>
              <a:t>Hadoop</a:t>
            </a:r>
            <a:r>
              <a:rPr lang="en-GB" dirty="0" smtClean="0"/>
              <a:t>/</a:t>
            </a:r>
            <a:r>
              <a:rPr lang="en-GB" dirty="0" err="1" smtClean="0"/>
              <a:t>MapReduce</a:t>
            </a:r>
            <a:r>
              <a:rPr lang="en-GB" dirty="0" smtClean="0"/>
              <a:t>/Big Table – File/Documents Databases</a:t>
            </a:r>
          </a:p>
          <a:p>
            <a:pPr lvl="2"/>
            <a:r>
              <a:rPr lang="en-GB" dirty="0" smtClean="0"/>
              <a:t>Can consume – databases, file/object/document databases, volume storage.</a:t>
            </a:r>
          </a:p>
          <a:p>
            <a:pPr lvl="1"/>
            <a:r>
              <a:rPr lang="en-GB" dirty="0" err="1" smtClean="0"/>
              <a:t>SaaS</a:t>
            </a:r>
            <a:endParaRPr lang="en-GB" dirty="0" smtClean="0"/>
          </a:p>
          <a:p>
            <a:pPr lvl="2"/>
            <a:r>
              <a:rPr lang="en-GB" dirty="0" smtClean="0"/>
              <a:t>Storage management – Web interfaced</a:t>
            </a:r>
          </a:p>
          <a:p>
            <a:pPr lvl="2"/>
            <a:r>
              <a:rPr lang="en-GB" dirty="0" smtClean="0"/>
              <a:t>Content/File Storage – Web interfaced</a:t>
            </a:r>
          </a:p>
          <a:p>
            <a:pPr lvl="2"/>
            <a:r>
              <a:rPr lang="en-GB" dirty="0" smtClean="0"/>
              <a:t>Can consume – Databases, file/object/documents databases, volume.</a:t>
            </a:r>
          </a:p>
          <a:p>
            <a:pPr marL="627063" lvl="2" indent="0">
              <a:buNone/>
            </a:pPr>
            <a:endParaRPr lang="en-GB" dirty="0" smtClean="0"/>
          </a:p>
          <a:p>
            <a:endParaRPr lang="en-GB" dirty="0"/>
          </a:p>
        </p:txBody>
      </p:sp>
      <p:sp>
        <p:nvSpPr>
          <p:cNvPr id="3" name="Title 2"/>
          <p:cNvSpPr>
            <a:spLocks noGrp="1"/>
          </p:cNvSpPr>
          <p:nvPr>
            <p:ph type="title"/>
          </p:nvPr>
        </p:nvSpPr>
        <p:spPr/>
        <p:txBody>
          <a:bodyPr/>
          <a:lstStyle/>
          <a:p>
            <a:r>
              <a:rPr lang="en-GB" dirty="0" smtClean="0"/>
              <a:t>Data Security </a:t>
            </a:r>
            <a:endParaRPr lang="en-GB" dirty="0"/>
          </a:p>
        </p:txBody>
      </p:sp>
    </p:spTree>
    <p:extLst>
      <p:ext uri="{BB962C8B-B14F-4D97-AF65-F5344CB8AC3E}">
        <p14:creationId xmlns:p14="http://schemas.microsoft.com/office/powerpoint/2010/main" val="1666193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1844824"/>
            <a:ext cx="2619813" cy="4281339"/>
          </a:xfrm>
        </p:spPr>
        <p:txBody>
          <a:bodyPr>
            <a:normAutofit fontScale="92500"/>
          </a:bodyPr>
          <a:lstStyle/>
          <a:p>
            <a:r>
              <a:rPr lang="en-GB" dirty="0" smtClean="0"/>
              <a:t>Create/Update</a:t>
            </a:r>
          </a:p>
          <a:p>
            <a:r>
              <a:rPr lang="en-GB" dirty="0" smtClean="0"/>
              <a:t>Store</a:t>
            </a:r>
          </a:p>
          <a:p>
            <a:r>
              <a:rPr lang="en-GB" dirty="0" smtClean="0"/>
              <a:t>Use</a:t>
            </a:r>
          </a:p>
          <a:p>
            <a:r>
              <a:rPr lang="en-GB" dirty="0" smtClean="0"/>
              <a:t>Share</a:t>
            </a:r>
          </a:p>
          <a:p>
            <a:r>
              <a:rPr lang="en-GB" dirty="0" smtClean="0"/>
              <a:t>Archive</a:t>
            </a:r>
          </a:p>
          <a:p>
            <a:r>
              <a:rPr lang="en-GB" dirty="0" smtClean="0"/>
              <a:t>Destroy</a:t>
            </a:r>
          </a:p>
          <a:p>
            <a:endParaRPr lang="en-GB" dirty="0"/>
          </a:p>
          <a:p>
            <a:r>
              <a:rPr lang="en-GB" dirty="0" smtClean="0"/>
              <a:t>Not all data goes through all phases</a:t>
            </a:r>
          </a:p>
          <a:p>
            <a:pPr lvl="1"/>
            <a:r>
              <a:rPr lang="en-GB" dirty="0" smtClean="0"/>
              <a:t>Not all data is destroyed. </a:t>
            </a:r>
            <a:endParaRPr lang="en-GB" dirty="0"/>
          </a:p>
        </p:txBody>
      </p:sp>
      <p:sp>
        <p:nvSpPr>
          <p:cNvPr id="3" name="Title 2"/>
          <p:cNvSpPr>
            <a:spLocks noGrp="1"/>
          </p:cNvSpPr>
          <p:nvPr>
            <p:ph type="title"/>
          </p:nvPr>
        </p:nvSpPr>
        <p:spPr/>
        <p:txBody>
          <a:bodyPr/>
          <a:lstStyle/>
          <a:p>
            <a:r>
              <a:rPr lang="en-GB" dirty="0" smtClean="0"/>
              <a:t>Information Management</a:t>
            </a:r>
            <a:endParaRPr lang="en-GB" dirty="0"/>
          </a:p>
        </p:txBody>
      </p:sp>
      <p:pic>
        <p:nvPicPr>
          <p:cNvPr id="512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5856" y="1268760"/>
            <a:ext cx="5581650" cy="5067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761771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1556792"/>
            <a:ext cx="7408333" cy="4569371"/>
          </a:xfrm>
        </p:spPr>
        <p:txBody>
          <a:bodyPr/>
          <a:lstStyle/>
          <a:p>
            <a:r>
              <a:rPr lang="en-GB" dirty="0" smtClean="0"/>
              <a:t>Location – Following the life cycle linearly we can see each stage may take place as a different location. In, out and between environments</a:t>
            </a:r>
            <a:endParaRPr lang="en-GB" dirty="0"/>
          </a:p>
        </p:txBody>
      </p:sp>
      <p:sp>
        <p:nvSpPr>
          <p:cNvPr id="3" name="Title 2"/>
          <p:cNvSpPr>
            <a:spLocks noGrp="1"/>
          </p:cNvSpPr>
          <p:nvPr>
            <p:ph type="title"/>
          </p:nvPr>
        </p:nvSpPr>
        <p:spPr/>
        <p:txBody>
          <a:bodyPr>
            <a:normAutofit fontScale="90000"/>
          </a:bodyPr>
          <a:lstStyle/>
          <a:p>
            <a:r>
              <a:rPr lang="en-GB" dirty="0" smtClean="0"/>
              <a:t>Things to consider about data in the Cloud</a:t>
            </a:r>
            <a:endParaRPr lang="en-GB" dirty="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7904" y="2636912"/>
            <a:ext cx="4829175" cy="3790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252592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132856"/>
            <a:ext cx="7408333" cy="3993307"/>
          </a:xfrm>
        </p:spPr>
        <p:txBody>
          <a:bodyPr/>
          <a:lstStyle/>
          <a:p>
            <a:r>
              <a:rPr lang="en-GB" dirty="0" smtClean="0"/>
              <a:t>Access – Regarding location</a:t>
            </a:r>
          </a:p>
          <a:p>
            <a:pPr lvl="1"/>
            <a:r>
              <a:rPr lang="en-GB" dirty="0" smtClean="0"/>
              <a:t>1. Who accesses the data?</a:t>
            </a:r>
          </a:p>
          <a:p>
            <a:pPr lvl="1"/>
            <a:r>
              <a:rPr lang="en-GB" dirty="0" smtClean="0"/>
              <a:t>2. How can they access it. </a:t>
            </a:r>
          </a:p>
          <a:p>
            <a:pPr lvl="2"/>
            <a:r>
              <a:rPr lang="en-GB" dirty="0" smtClean="0"/>
              <a:t>Varied – each one has different security issues. </a:t>
            </a:r>
            <a:endParaRPr lang="en-GB" dirty="0"/>
          </a:p>
        </p:txBody>
      </p:sp>
      <p:sp>
        <p:nvSpPr>
          <p:cNvPr id="3" name="Title 2"/>
          <p:cNvSpPr>
            <a:spLocks noGrp="1"/>
          </p:cNvSpPr>
          <p:nvPr>
            <p:ph type="title"/>
          </p:nvPr>
        </p:nvSpPr>
        <p:spPr/>
        <p:txBody>
          <a:bodyPr/>
          <a:lstStyle/>
          <a:p>
            <a:r>
              <a:rPr lang="en-GB" dirty="0" smtClean="0"/>
              <a:t>Cont.</a:t>
            </a:r>
            <a:endParaRPr lang="en-GB" dirty="0"/>
          </a:p>
        </p:txBody>
      </p:sp>
    </p:spTree>
    <p:extLst>
      <p:ext uri="{BB962C8B-B14F-4D97-AF65-F5344CB8AC3E}">
        <p14:creationId xmlns:p14="http://schemas.microsoft.com/office/powerpoint/2010/main" val="39680673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Functions of the data</a:t>
            </a:r>
          </a:p>
          <a:p>
            <a:pPr lvl="1"/>
            <a:r>
              <a:rPr lang="en-GB" dirty="0" smtClean="0"/>
              <a:t>Identify what can be done with the data by each actor at a given location. </a:t>
            </a:r>
          </a:p>
          <a:p>
            <a:pPr lvl="1"/>
            <a:endParaRPr lang="en-GB" dirty="0"/>
          </a:p>
          <a:p>
            <a:r>
              <a:rPr lang="en-GB" dirty="0" smtClean="0"/>
              <a:t>Three main </a:t>
            </a:r>
            <a:r>
              <a:rPr lang="en-GB" dirty="0" err="1" smtClean="0"/>
              <a:t>catagories</a:t>
            </a:r>
            <a:r>
              <a:rPr lang="en-GB" dirty="0" smtClean="0"/>
              <a:t> </a:t>
            </a:r>
          </a:p>
          <a:p>
            <a:pPr lvl="1"/>
            <a:r>
              <a:rPr lang="en-GB" dirty="0" smtClean="0"/>
              <a:t>Access – view, including copying, creating </a:t>
            </a:r>
            <a:r>
              <a:rPr lang="en-GB" dirty="0" err="1" smtClean="0"/>
              <a:t>etc</a:t>
            </a:r>
            <a:endParaRPr lang="en-GB" dirty="0" smtClean="0"/>
          </a:p>
          <a:p>
            <a:pPr lvl="1"/>
            <a:r>
              <a:rPr lang="en-GB" dirty="0" smtClean="0"/>
              <a:t>Process – make changes and/or use it</a:t>
            </a:r>
          </a:p>
          <a:p>
            <a:pPr lvl="1"/>
            <a:r>
              <a:rPr lang="en-GB" dirty="0" smtClean="0"/>
              <a:t>Store – hold the data</a:t>
            </a:r>
            <a:endParaRPr lang="en-GB" dirty="0"/>
          </a:p>
        </p:txBody>
      </p:sp>
      <p:sp>
        <p:nvSpPr>
          <p:cNvPr id="3" name="Title 2"/>
          <p:cNvSpPr>
            <a:spLocks noGrp="1"/>
          </p:cNvSpPr>
          <p:nvPr>
            <p:ph type="title"/>
          </p:nvPr>
        </p:nvSpPr>
        <p:spPr/>
        <p:txBody>
          <a:bodyPr/>
          <a:lstStyle/>
          <a:p>
            <a:r>
              <a:rPr lang="en-GB" dirty="0" smtClean="0"/>
              <a:t>Next step - -</a:t>
            </a:r>
            <a:endParaRPr lang="en-GB" dirty="0"/>
          </a:p>
        </p:txBody>
      </p:sp>
    </p:spTree>
    <p:extLst>
      <p:ext uri="{BB962C8B-B14F-4D97-AF65-F5344CB8AC3E}">
        <p14:creationId xmlns:p14="http://schemas.microsoft.com/office/powerpoint/2010/main" val="26047914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204864"/>
            <a:ext cx="7408333" cy="3921299"/>
          </a:xfrm>
        </p:spPr>
        <p:txBody>
          <a:bodyPr/>
          <a:lstStyle/>
          <a:p>
            <a:r>
              <a:rPr lang="en-GB" dirty="0" smtClean="0"/>
              <a:t>We should list functions, actor and locations to see who can do what with the data. </a:t>
            </a:r>
          </a:p>
          <a:p>
            <a:r>
              <a:rPr lang="en-GB" dirty="0" err="1" smtClean="0"/>
              <a:t>Eg</a:t>
            </a:r>
            <a:r>
              <a:rPr lang="en-GB" dirty="0" smtClean="0"/>
              <a:t>…</a:t>
            </a:r>
            <a:endParaRPr lang="en-GB" dirty="0"/>
          </a:p>
        </p:txBody>
      </p:sp>
      <p:sp>
        <p:nvSpPr>
          <p:cNvPr id="3" name="Title 2"/>
          <p:cNvSpPr>
            <a:spLocks noGrp="1"/>
          </p:cNvSpPr>
          <p:nvPr>
            <p:ph type="title"/>
          </p:nvPr>
        </p:nvSpPr>
        <p:spPr/>
        <p:txBody>
          <a:bodyPr/>
          <a:lstStyle/>
          <a:p>
            <a:r>
              <a:rPr lang="en-GB" dirty="0" smtClean="0"/>
              <a:t>Cont. </a:t>
            </a:r>
            <a:endParaRPr lang="en-GB" dirty="0"/>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4005064"/>
            <a:ext cx="5832648" cy="18640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035916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We identify where we need to utilise it. </a:t>
            </a:r>
          </a:p>
          <a:p>
            <a:pPr lvl="1"/>
            <a:r>
              <a:rPr lang="en-GB" dirty="0" smtClean="0"/>
              <a:t>Initial movement/migration </a:t>
            </a:r>
          </a:p>
          <a:p>
            <a:pPr lvl="2"/>
            <a:r>
              <a:rPr lang="en-GB" dirty="0" smtClean="0"/>
              <a:t>How sensitive is the data we hold in-house and how likely it will be compromised on movement? </a:t>
            </a:r>
          </a:p>
          <a:p>
            <a:pPr lvl="1"/>
            <a:r>
              <a:rPr lang="en-GB" dirty="0" smtClean="0"/>
              <a:t>Storage – volumes and objects</a:t>
            </a:r>
          </a:p>
          <a:p>
            <a:pPr lvl="2"/>
            <a:r>
              <a:rPr lang="en-GB" dirty="0" smtClean="0"/>
              <a:t>Are our vendors responsible? Refer to previous slides</a:t>
            </a:r>
          </a:p>
          <a:p>
            <a:pPr lvl="1"/>
            <a:r>
              <a:rPr lang="en-GB" dirty="0" smtClean="0"/>
              <a:t>Client/Application</a:t>
            </a:r>
          </a:p>
          <a:p>
            <a:pPr lvl="2"/>
            <a:r>
              <a:rPr lang="en-GB" dirty="0" smtClean="0"/>
              <a:t>Do we have an online application – are we responsible? </a:t>
            </a:r>
          </a:p>
          <a:p>
            <a:pPr lvl="2"/>
            <a:r>
              <a:rPr lang="en-GB" dirty="0" smtClean="0"/>
              <a:t>Is it </a:t>
            </a:r>
            <a:r>
              <a:rPr lang="en-GB" dirty="0" err="1" smtClean="0"/>
              <a:t>SaaS</a:t>
            </a:r>
            <a:r>
              <a:rPr lang="en-GB" dirty="0" smtClean="0"/>
              <a:t> – so provider managed</a:t>
            </a:r>
          </a:p>
          <a:p>
            <a:pPr lvl="1"/>
            <a:r>
              <a:rPr lang="en-GB" dirty="0" smtClean="0"/>
              <a:t>Link/Network</a:t>
            </a:r>
          </a:p>
          <a:p>
            <a:pPr lvl="2"/>
            <a:endParaRPr lang="en-GB" dirty="0" smtClean="0"/>
          </a:p>
          <a:p>
            <a:pPr lvl="1"/>
            <a:endParaRPr lang="en-GB" dirty="0"/>
          </a:p>
        </p:txBody>
      </p:sp>
      <p:sp>
        <p:nvSpPr>
          <p:cNvPr id="3" name="Title 2"/>
          <p:cNvSpPr>
            <a:spLocks noGrp="1"/>
          </p:cNvSpPr>
          <p:nvPr>
            <p:ph type="title"/>
          </p:nvPr>
        </p:nvSpPr>
        <p:spPr/>
        <p:txBody>
          <a:bodyPr/>
          <a:lstStyle/>
          <a:p>
            <a:r>
              <a:rPr lang="en-GB" dirty="0" smtClean="0"/>
              <a:t>Encryption</a:t>
            </a:r>
            <a:endParaRPr lang="en-GB" dirty="0"/>
          </a:p>
        </p:txBody>
      </p:sp>
    </p:spTree>
    <p:extLst>
      <p:ext uri="{BB962C8B-B14F-4D97-AF65-F5344CB8AC3E}">
        <p14:creationId xmlns:p14="http://schemas.microsoft.com/office/powerpoint/2010/main" val="24244427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132856"/>
            <a:ext cx="7408333" cy="3993307"/>
          </a:xfrm>
        </p:spPr>
        <p:txBody>
          <a:bodyPr>
            <a:normAutofit fontScale="92500" lnSpcReduction="10000"/>
          </a:bodyPr>
          <a:lstStyle/>
          <a:p>
            <a:r>
              <a:rPr lang="en-GB" i="1" dirty="0"/>
              <a:t>“Products that, based on central policies, identify, monitor, and protect data at rest, in motion, and in use, through deep content analysis</a:t>
            </a:r>
            <a:r>
              <a:rPr lang="en-GB" i="1" dirty="0" smtClean="0"/>
              <a:t>.”</a:t>
            </a:r>
          </a:p>
          <a:p>
            <a:endParaRPr lang="en-GB" i="1" dirty="0" smtClean="0"/>
          </a:p>
          <a:p>
            <a:r>
              <a:rPr lang="en-GB" dirty="0" smtClean="0"/>
              <a:t>Comes in the following forms</a:t>
            </a:r>
          </a:p>
          <a:p>
            <a:pPr lvl="1"/>
            <a:r>
              <a:rPr lang="en-GB" dirty="0" smtClean="0"/>
              <a:t>Dedicated App/Server – hardware placed at network choke point (gateway </a:t>
            </a:r>
            <a:r>
              <a:rPr lang="en-GB" dirty="0" err="1" smtClean="0"/>
              <a:t>etc</a:t>
            </a:r>
            <a:r>
              <a:rPr lang="en-GB" dirty="0" smtClean="0"/>
              <a:t>)</a:t>
            </a:r>
          </a:p>
          <a:p>
            <a:pPr lvl="1"/>
            <a:r>
              <a:rPr lang="en-GB" dirty="0" smtClean="0"/>
              <a:t>Virtual Appliance</a:t>
            </a:r>
          </a:p>
          <a:p>
            <a:pPr lvl="1"/>
            <a:r>
              <a:rPr lang="en-GB" dirty="0" smtClean="0"/>
              <a:t>Endpoint Agent</a:t>
            </a:r>
          </a:p>
          <a:p>
            <a:pPr lvl="1"/>
            <a:r>
              <a:rPr lang="en-GB" dirty="0" smtClean="0"/>
              <a:t>Hypervisor –agent – embedded at hypervisor level</a:t>
            </a:r>
          </a:p>
          <a:p>
            <a:pPr lvl="1"/>
            <a:r>
              <a:rPr lang="en-GB" dirty="0" smtClean="0"/>
              <a:t>DLP </a:t>
            </a:r>
            <a:r>
              <a:rPr lang="en-GB" dirty="0" err="1" smtClean="0"/>
              <a:t>SaaS</a:t>
            </a:r>
            <a:r>
              <a:rPr lang="en-GB" dirty="0" smtClean="0"/>
              <a:t> – provided by the vendor. </a:t>
            </a:r>
            <a:endParaRPr lang="en-GB" dirty="0"/>
          </a:p>
          <a:p>
            <a:endParaRPr lang="en-GB" i="1" dirty="0"/>
          </a:p>
        </p:txBody>
      </p:sp>
      <p:sp>
        <p:nvSpPr>
          <p:cNvPr id="3" name="Title 2"/>
          <p:cNvSpPr>
            <a:spLocks noGrp="1"/>
          </p:cNvSpPr>
          <p:nvPr>
            <p:ph type="title"/>
          </p:nvPr>
        </p:nvSpPr>
        <p:spPr/>
        <p:txBody>
          <a:bodyPr/>
          <a:lstStyle/>
          <a:p>
            <a:r>
              <a:rPr lang="en-GB" dirty="0" smtClean="0"/>
              <a:t>Data Loss Prevention (DLP)</a:t>
            </a:r>
            <a:endParaRPr lang="en-GB" dirty="0"/>
          </a:p>
        </p:txBody>
      </p:sp>
    </p:spTree>
    <p:extLst>
      <p:ext uri="{BB962C8B-B14F-4D97-AF65-F5344CB8AC3E}">
        <p14:creationId xmlns:p14="http://schemas.microsoft.com/office/powerpoint/2010/main" val="17862351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1800" i="1" dirty="0"/>
              <a:t>“Database Activity Monitors capture and record, at a minimum, all Structured Query Language (SQL) activity in real time or near real time, including database administrator activity, across multiple database platforms; and can generate alerts on policy violations</a:t>
            </a:r>
            <a:r>
              <a:rPr lang="en-GB" sz="1800" i="1" dirty="0" smtClean="0"/>
              <a:t>.”</a:t>
            </a:r>
          </a:p>
          <a:p>
            <a:endParaRPr lang="en-GB" sz="1800" i="1" dirty="0"/>
          </a:p>
          <a:p>
            <a:r>
              <a:rPr lang="en-GB" sz="1800" dirty="0" smtClean="0"/>
              <a:t>Real-time monitoring of activity – SQL injections </a:t>
            </a:r>
            <a:r>
              <a:rPr lang="en-GB" sz="1800" dirty="0" err="1" smtClean="0"/>
              <a:t>etc</a:t>
            </a:r>
            <a:endParaRPr lang="en-GB" sz="1800" dirty="0" smtClean="0"/>
          </a:p>
          <a:p>
            <a:r>
              <a:rPr lang="en-GB" sz="1800" dirty="0" smtClean="0"/>
              <a:t>For cloud – agent based connecting to centralised server</a:t>
            </a:r>
          </a:p>
          <a:p>
            <a:r>
              <a:rPr lang="en-GB" sz="1800" dirty="0" smtClean="0"/>
              <a:t>FAM – File activity monitoring </a:t>
            </a:r>
          </a:p>
          <a:p>
            <a:pPr lvl="1"/>
            <a:r>
              <a:rPr lang="en-GB" sz="1600" dirty="0" smtClean="0"/>
              <a:t>Generates alerts on file change </a:t>
            </a:r>
            <a:r>
              <a:rPr lang="en-GB" sz="1600" dirty="0" err="1" smtClean="0"/>
              <a:t>etc</a:t>
            </a:r>
            <a:endParaRPr lang="en-GB" sz="1600" dirty="0"/>
          </a:p>
        </p:txBody>
      </p:sp>
      <p:sp>
        <p:nvSpPr>
          <p:cNvPr id="3" name="Title 2"/>
          <p:cNvSpPr>
            <a:spLocks noGrp="1"/>
          </p:cNvSpPr>
          <p:nvPr>
            <p:ph type="title"/>
          </p:nvPr>
        </p:nvSpPr>
        <p:spPr/>
        <p:txBody>
          <a:bodyPr/>
          <a:lstStyle/>
          <a:p>
            <a:r>
              <a:rPr lang="en-GB" dirty="0" smtClean="0"/>
              <a:t>Database Activity Monitoring</a:t>
            </a:r>
            <a:endParaRPr lang="en-GB" dirty="0"/>
          </a:p>
        </p:txBody>
      </p:sp>
    </p:spTree>
    <p:extLst>
      <p:ext uri="{BB962C8B-B14F-4D97-AF65-F5344CB8AC3E}">
        <p14:creationId xmlns:p14="http://schemas.microsoft.com/office/powerpoint/2010/main" val="41598952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1844824"/>
            <a:ext cx="7408333" cy="4281339"/>
          </a:xfrm>
        </p:spPr>
        <p:txBody>
          <a:bodyPr>
            <a:normAutofit fontScale="92500" lnSpcReduction="20000"/>
          </a:bodyPr>
          <a:lstStyle/>
          <a:p>
            <a:r>
              <a:rPr lang="en-GB" dirty="0"/>
              <a:t>Use the Data Security Lifecycle to identify security exposures and determine the most appropriate controls. </a:t>
            </a:r>
            <a:endParaRPr lang="en-GB" dirty="0" smtClean="0"/>
          </a:p>
          <a:p>
            <a:r>
              <a:rPr lang="en-GB" dirty="0" smtClean="0"/>
              <a:t>Due </a:t>
            </a:r>
            <a:r>
              <a:rPr lang="en-GB" dirty="0"/>
              <a:t>to all the potential regulatory, contractual, and other jurisdictional issues it is extremely important to understand both the logical and physical locations of data</a:t>
            </a:r>
            <a:r>
              <a:rPr lang="en-GB" dirty="0" smtClean="0"/>
              <a:t>.</a:t>
            </a:r>
          </a:p>
          <a:p>
            <a:r>
              <a:rPr lang="en-GB" dirty="0" smtClean="0"/>
              <a:t> Monitor </a:t>
            </a:r>
            <a:r>
              <a:rPr lang="en-GB" dirty="0"/>
              <a:t>employee Internet access with URL filtering and/or DLP tools to identify sensitive data moving to the cloud</a:t>
            </a:r>
            <a:r>
              <a:rPr lang="en-GB" dirty="0" smtClean="0"/>
              <a:t>.</a:t>
            </a:r>
          </a:p>
          <a:p>
            <a:r>
              <a:rPr lang="en-GB" dirty="0" smtClean="0"/>
              <a:t> </a:t>
            </a:r>
            <a:r>
              <a:rPr lang="en-GB" dirty="0"/>
              <a:t>Encrypt all sensitive data moving to or within the cloud at the network layer, or at nodes before network transmission</a:t>
            </a:r>
            <a:r>
              <a:rPr lang="en-GB" dirty="0" smtClean="0"/>
              <a:t>.</a:t>
            </a:r>
          </a:p>
          <a:p>
            <a:r>
              <a:rPr lang="en-GB" dirty="0" smtClean="0"/>
              <a:t> </a:t>
            </a:r>
            <a:r>
              <a:rPr lang="en-GB" dirty="0"/>
              <a:t>Encrypt sensitive volumes in </a:t>
            </a:r>
            <a:r>
              <a:rPr lang="en-GB" dirty="0" err="1"/>
              <a:t>IaaS</a:t>
            </a:r>
            <a:r>
              <a:rPr lang="en-GB" dirty="0"/>
              <a:t> to limit exposure due to snapshots or unapproved administrator access. </a:t>
            </a:r>
            <a:endParaRPr lang="en-GB" dirty="0" smtClean="0"/>
          </a:p>
          <a:p>
            <a:r>
              <a:rPr lang="en-GB" dirty="0" smtClean="0"/>
              <a:t>Encrypt </a:t>
            </a:r>
            <a:r>
              <a:rPr lang="en-GB" dirty="0"/>
              <a:t>sensitive data in </a:t>
            </a:r>
            <a:r>
              <a:rPr lang="en-GB" dirty="0" err="1"/>
              <a:t>PaaS</a:t>
            </a:r>
            <a:r>
              <a:rPr lang="en-GB" dirty="0"/>
              <a:t> applications and storage. </a:t>
            </a:r>
          </a:p>
        </p:txBody>
      </p:sp>
      <p:sp>
        <p:nvSpPr>
          <p:cNvPr id="3" name="Title 2"/>
          <p:cNvSpPr>
            <a:spLocks noGrp="1"/>
          </p:cNvSpPr>
          <p:nvPr>
            <p:ph type="title"/>
          </p:nvPr>
        </p:nvSpPr>
        <p:spPr/>
        <p:txBody>
          <a:bodyPr/>
          <a:lstStyle/>
          <a:p>
            <a:r>
              <a:rPr lang="en-GB" dirty="0" smtClean="0"/>
              <a:t>Recommendations</a:t>
            </a:r>
            <a:endParaRPr lang="en-GB" dirty="0"/>
          </a:p>
        </p:txBody>
      </p:sp>
    </p:spTree>
    <p:extLst>
      <p:ext uri="{BB962C8B-B14F-4D97-AF65-F5344CB8AC3E}">
        <p14:creationId xmlns:p14="http://schemas.microsoft.com/office/powerpoint/2010/main" val="19898755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204864"/>
            <a:ext cx="7408333" cy="3921299"/>
          </a:xfrm>
        </p:spPr>
        <p:txBody>
          <a:bodyPr>
            <a:normAutofit fontScale="62500" lnSpcReduction="20000"/>
          </a:bodyPr>
          <a:lstStyle/>
          <a:p>
            <a:r>
              <a:rPr lang="en-GB" dirty="0" smtClean="0"/>
              <a:t>1. Preparation – What to do in an incident. </a:t>
            </a:r>
          </a:p>
          <a:p>
            <a:pPr lvl="1"/>
            <a:r>
              <a:rPr lang="en-GB" dirty="0" smtClean="0"/>
              <a:t>Creation of IRP </a:t>
            </a:r>
          </a:p>
          <a:p>
            <a:pPr lvl="1"/>
            <a:r>
              <a:rPr lang="en-GB" dirty="0" smtClean="0"/>
              <a:t>Starts with understanding of responsibilities of an asset.</a:t>
            </a:r>
          </a:p>
          <a:p>
            <a:pPr lvl="1"/>
            <a:r>
              <a:rPr lang="en-GB" dirty="0" smtClean="0"/>
              <a:t>Data location, flow and actors</a:t>
            </a:r>
          </a:p>
          <a:p>
            <a:pPr lvl="1"/>
            <a:endParaRPr lang="en-GB" dirty="0"/>
          </a:p>
          <a:p>
            <a:r>
              <a:rPr lang="en-GB" dirty="0" smtClean="0"/>
              <a:t>SLA between you and vendor, or you and customer should include:</a:t>
            </a:r>
          </a:p>
          <a:p>
            <a:pPr lvl="1"/>
            <a:r>
              <a:rPr lang="en-GB" dirty="0"/>
              <a:t>Points of Contact, communication channels, and availability of IR teams for each party </a:t>
            </a:r>
            <a:endParaRPr lang="en-GB" dirty="0" smtClean="0"/>
          </a:p>
          <a:p>
            <a:pPr lvl="1"/>
            <a:r>
              <a:rPr lang="en-GB" dirty="0" smtClean="0"/>
              <a:t> </a:t>
            </a:r>
            <a:r>
              <a:rPr lang="en-GB" dirty="0"/>
              <a:t>Incident definitions and notification criteria, both from provider to customer as well as to any external parties </a:t>
            </a:r>
            <a:endParaRPr lang="en-GB" dirty="0" smtClean="0"/>
          </a:p>
          <a:p>
            <a:pPr lvl="1"/>
            <a:r>
              <a:rPr lang="en-GB" dirty="0" smtClean="0"/>
              <a:t>CSP’s </a:t>
            </a:r>
            <a:r>
              <a:rPr lang="en-GB" dirty="0"/>
              <a:t>support to customer for incident detection (e.g., available event data, notification about suspicious events, etc</a:t>
            </a:r>
            <a:r>
              <a:rPr lang="en-GB" dirty="0" smtClean="0"/>
              <a:t>.)</a:t>
            </a:r>
          </a:p>
          <a:p>
            <a:pPr lvl="1"/>
            <a:r>
              <a:rPr lang="en-GB" dirty="0" smtClean="0"/>
              <a:t> </a:t>
            </a:r>
            <a:r>
              <a:rPr lang="en-GB" dirty="0"/>
              <a:t> Definition of roles/responsibilities during a security incident, explicitly specifying support for incident handling provided by the CSP (e.g., forensic support via collection of incident data/</a:t>
            </a:r>
            <a:r>
              <a:rPr lang="en-GB" dirty="0" err="1"/>
              <a:t>artifacts</a:t>
            </a:r>
            <a:r>
              <a:rPr lang="en-GB" dirty="0"/>
              <a:t>, participation/support in incident analysis, etc</a:t>
            </a:r>
            <a:r>
              <a:rPr lang="en-GB" dirty="0" smtClean="0"/>
              <a:t>.)</a:t>
            </a:r>
          </a:p>
          <a:p>
            <a:pPr lvl="1"/>
            <a:r>
              <a:rPr lang="en-GB" dirty="0" smtClean="0"/>
              <a:t> </a:t>
            </a:r>
            <a:r>
              <a:rPr lang="en-GB" dirty="0"/>
              <a:t> Specification of regular IR testing carried out by the parties to the contract and whether results will be shared </a:t>
            </a:r>
            <a:endParaRPr lang="en-GB" dirty="0" smtClean="0"/>
          </a:p>
          <a:p>
            <a:pPr lvl="1"/>
            <a:r>
              <a:rPr lang="en-GB" dirty="0" smtClean="0"/>
              <a:t>Scope </a:t>
            </a:r>
            <a:r>
              <a:rPr lang="en-GB" dirty="0"/>
              <a:t>of post-mortem activities (</a:t>
            </a:r>
            <a:r>
              <a:rPr lang="en-GB" dirty="0" err="1"/>
              <a:t>e.g</a:t>
            </a:r>
            <a:r>
              <a:rPr lang="en-GB" dirty="0"/>
              <a:t>, root cause analysis, IR report, integration of lessons learned into security management, etc.)  Clear identification of responsibilities around IR between provider and consumer as part of SLA</a:t>
            </a:r>
          </a:p>
        </p:txBody>
      </p:sp>
      <p:sp>
        <p:nvSpPr>
          <p:cNvPr id="3" name="Title 2"/>
          <p:cNvSpPr>
            <a:spLocks noGrp="1"/>
          </p:cNvSpPr>
          <p:nvPr>
            <p:ph type="title"/>
          </p:nvPr>
        </p:nvSpPr>
        <p:spPr/>
        <p:txBody>
          <a:bodyPr/>
          <a:lstStyle/>
          <a:p>
            <a:r>
              <a:rPr lang="en-GB" dirty="0" smtClean="0"/>
              <a:t>Incidence Response</a:t>
            </a:r>
            <a:endParaRPr lang="en-GB" dirty="0"/>
          </a:p>
        </p:txBody>
      </p:sp>
    </p:spTree>
    <p:extLst>
      <p:ext uri="{BB962C8B-B14F-4D97-AF65-F5344CB8AC3E}">
        <p14:creationId xmlns:p14="http://schemas.microsoft.com/office/powerpoint/2010/main" val="34239198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204864"/>
            <a:ext cx="7408333" cy="3921299"/>
          </a:xfrm>
        </p:spPr>
        <p:txBody>
          <a:bodyPr>
            <a:normAutofit/>
          </a:bodyPr>
          <a:lstStyle/>
          <a:p>
            <a:r>
              <a:rPr lang="en-GB" dirty="0" smtClean="0"/>
              <a:t>2. Detection and Analysis </a:t>
            </a:r>
          </a:p>
          <a:p>
            <a:pPr lvl="1"/>
            <a:r>
              <a:rPr lang="en-GB" dirty="0" smtClean="0"/>
              <a:t>Still in its rudimentary stage for Cloud Computing</a:t>
            </a:r>
          </a:p>
          <a:p>
            <a:pPr lvl="1"/>
            <a:r>
              <a:rPr lang="en-GB" dirty="0" smtClean="0"/>
              <a:t>Would be done in the form of monitoring</a:t>
            </a:r>
          </a:p>
          <a:p>
            <a:pPr lvl="2"/>
            <a:r>
              <a:rPr lang="en-GB" dirty="0" smtClean="0"/>
              <a:t>Decide what data is relevant to the incident monitoring/detection and analysis. </a:t>
            </a:r>
          </a:p>
          <a:p>
            <a:pPr lvl="2"/>
            <a:r>
              <a:rPr lang="en-GB" dirty="0" smtClean="0"/>
              <a:t>Correct flagging</a:t>
            </a:r>
          </a:p>
          <a:p>
            <a:r>
              <a:rPr lang="en-GB" dirty="0" smtClean="0"/>
              <a:t>3. Logging requirements </a:t>
            </a:r>
          </a:p>
          <a:p>
            <a:pPr lvl="1"/>
            <a:r>
              <a:rPr lang="en-GB" dirty="0" smtClean="0"/>
              <a:t> Which info, consistent and complete, true reflection, tamper resistant</a:t>
            </a:r>
          </a:p>
          <a:p>
            <a:pPr lvl="1"/>
            <a:r>
              <a:rPr lang="en-GB" dirty="0" smtClean="0"/>
              <a:t>Detection can be difficult with share responsibilities.</a:t>
            </a:r>
          </a:p>
          <a:p>
            <a:pPr marL="627063" lvl="2" indent="0">
              <a:buNone/>
            </a:pPr>
            <a:endParaRPr lang="en-GB" dirty="0"/>
          </a:p>
        </p:txBody>
      </p:sp>
      <p:sp>
        <p:nvSpPr>
          <p:cNvPr id="3" name="Title 2"/>
          <p:cNvSpPr>
            <a:spLocks noGrp="1"/>
          </p:cNvSpPr>
          <p:nvPr>
            <p:ph type="title"/>
          </p:nvPr>
        </p:nvSpPr>
        <p:spPr/>
        <p:txBody>
          <a:bodyPr/>
          <a:lstStyle/>
          <a:p>
            <a:r>
              <a:rPr lang="en-GB" dirty="0" err="1" smtClean="0"/>
              <a:t>Cont</a:t>
            </a:r>
            <a:endParaRPr lang="en-GB" dirty="0"/>
          </a:p>
        </p:txBody>
      </p:sp>
    </p:spTree>
    <p:extLst>
      <p:ext uri="{BB962C8B-B14F-4D97-AF65-F5344CB8AC3E}">
        <p14:creationId xmlns:p14="http://schemas.microsoft.com/office/powerpoint/2010/main" val="29529876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Containment, Eradication, Recovery</a:t>
            </a:r>
          </a:p>
          <a:p>
            <a:pPr lvl="1"/>
            <a:r>
              <a:rPr lang="en-GB" dirty="0" smtClean="0"/>
              <a:t>Coordination </a:t>
            </a:r>
            <a:r>
              <a:rPr lang="en-GB" dirty="0"/>
              <a:t>with all stakeholders is required to ensure that strategies developed to contain, eradicate, and recover from an incident are effective, efficient, and take into consideration all legal and privacy implications. The strategies must be also consistent with business goals and seek to minimize disruption to service</a:t>
            </a:r>
          </a:p>
        </p:txBody>
      </p:sp>
      <p:sp>
        <p:nvSpPr>
          <p:cNvPr id="3" name="Title 2"/>
          <p:cNvSpPr>
            <a:spLocks noGrp="1"/>
          </p:cNvSpPr>
          <p:nvPr>
            <p:ph type="title"/>
          </p:nvPr>
        </p:nvSpPr>
        <p:spPr/>
        <p:txBody>
          <a:bodyPr/>
          <a:lstStyle/>
          <a:p>
            <a:r>
              <a:rPr lang="en-GB" dirty="0" err="1" smtClean="0"/>
              <a:t>Cont</a:t>
            </a:r>
            <a:endParaRPr lang="en-GB" dirty="0"/>
          </a:p>
        </p:txBody>
      </p:sp>
    </p:spTree>
    <p:extLst>
      <p:ext uri="{BB962C8B-B14F-4D97-AF65-F5344CB8AC3E}">
        <p14:creationId xmlns:p14="http://schemas.microsoft.com/office/powerpoint/2010/main" val="31720345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11560" y="1988840"/>
            <a:ext cx="7848871" cy="4137323"/>
          </a:xfrm>
        </p:spPr>
        <p:txBody>
          <a:bodyPr>
            <a:normAutofit fontScale="55000" lnSpcReduction="20000"/>
          </a:bodyPr>
          <a:lstStyle/>
          <a:p>
            <a:r>
              <a:rPr lang="en-GB" dirty="0"/>
              <a:t>Cloud customers must understand how the CSP defines events of interest versus security incidents and what events/incidents the cloud-service provider reports to the cloud customer in which way. Event information that is supplied using an open standard can facilitate the processing of these reports at the customer side. </a:t>
            </a:r>
            <a:endParaRPr lang="en-GB" dirty="0" smtClean="0"/>
          </a:p>
          <a:p>
            <a:r>
              <a:rPr lang="en-GB" dirty="0"/>
              <a:t>Cloud customers must set up proper communication paths with the CSP that can be utilized in the event of an incident. Existing open standards can facilitate incident communication. </a:t>
            </a:r>
          </a:p>
          <a:p>
            <a:r>
              <a:rPr lang="en-GB" dirty="0" smtClean="0"/>
              <a:t>Cloud </a:t>
            </a:r>
            <a:r>
              <a:rPr lang="en-GB" dirty="0"/>
              <a:t>customers must understand the CSP's support for incident analysis, particularly the nature (content and format) of data the CSP will supply for analysis purposes and the level of interaction with the CSP's incident response team. In particular, it must be evaluated whether the available data for incident analysis satisfies legal requirements on forensic investigations that may be relevant to the cloud customer. </a:t>
            </a:r>
          </a:p>
          <a:p>
            <a:r>
              <a:rPr lang="en-GB" dirty="0" smtClean="0"/>
              <a:t>Especially </a:t>
            </a:r>
            <a:r>
              <a:rPr lang="en-GB" dirty="0"/>
              <a:t>in case of </a:t>
            </a:r>
            <a:r>
              <a:rPr lang="en-GB" dirty="0" err="1"/>
              <a:t>IaaS</a:t>
            </a:r>
            <a:r>
              <a:rPr lang="en-GB" dirty="0"/>
              <a:t>, cloud customers should </a:t>
            </a:r>
            <a:r>
              <a:rPr lang="en-GB" dirty="0" err="1"/>
              <a:t>favor</a:t>
            </a:r>
            <a:r>
              <a:rPr lang="en-GB" dirty="0"/>
              <a:t> CSP’s that leverage the opportunities virtualization offers for forensic analysis and incident recovery such as access/roll-back to snapshots of virtual environments, </a:t>
            </a:r>
            <a:r>
              <a:rPr lang="en-GB" dirty="0" err="1"/>
              <a:t>virtualmachine</a:t>
            </a:r>
            <a:r>
              <a:rPr lang="en-GB" dirty="0"/>
              <a:t> introspection, etc. </a:t>
            </a:r>
            <a:endParaRPr lang="en-GB" dirty="0" smtClean="0"/>
          </a:p>
          <a:p>
            <a:r>
              <a:rPr lang="en-GB" dirty="0" smtClean="0"/>
              <a:t> </a:t>
            </a:r>
            <a:r>
              <a:rPr lang="en-GB" dirty="0"/>
              <a:t>Cloud customers should </a:t>
            </a:r>
            <a:r>
              <a:rPr lang="en-GB" dirty="0" err="1"/>
              <a:t>favor</a:t>
            </a:r>
            <a:r>
              <a:rPr lang="en-GB" dirty="0"/>
              <a:t> CSP’s that leverage hardware assisted virtualization and hardened hypervisors with forensic analytic capabilities</a:t>
            </a:r>
            <a:r>
              <a:rPr lang="en-GB" dirty="0" smtClean="0"/>
              <a:t>.</a:t>
            </a:r>
          </a:p>
          <a:p>
            <a:r>
              <a:rPr lang="en-GB" dirty="0" smtClean="0"/>
              <a:t> </a:t>
            </a:r>
            <a:r>
              <a:rPr lang="en-GB" dirty="0"/>
              <a:t>For each cloud service, cloud customers should identify the most relevant incident classes and prepare strategies for the incident containment, eradication, and recovery incidents; it must be assured that each cloud provider can deliver the necessary assistance to execute those strategies. </a:t>
            </a:r>
          </a:p>
          <a:p>
            <a:r>
              <a:rPr lang="en-GB" dirty="0" smtClean="0"/>
              <a:t>Cloud </a:t>
            </a:r>
            <a:r>
              <a:rPr lang="en-GB" dirty="0"/>
              <a:t>customers should obtain and review a CSP’s history for incident response. A CSP can provide industry recommendations from existing customers about its IRP</a:t>
            </a:r>
          </a:p>
          <a:p>
            <a:endParaRPr lang="en-GB" dirty="0"/>
          </a:p>
        </p:txBody>
      </p:sp>
      <p:sp>
        <p:nvSpPr>
          <p:cNvPr id="3" name="Title 2"/>
          <p:cNvSpPr>
            <a:spLocks noGrp="1"/>
          </p:cNvSpPr>
          <p:nvPr>
            <p:ph type="title"/>
          </p:nvPr>
        </p:nvSpPr>
        <p:spPr/>
        <p:txBody>
          <a:bodyPr/>
          <a:lstStyle/>
          <a:p>
            <a:r>
              <a:rPr lang="en-GB" dirty="0" smtClean="0"/>
              <a:t>Recommendations for IR</a:t>
            </a:r>
            <a:endParaRPr lang="en-GB" dirty="0"/>
          </a:p>
        </p:txBody>
      </p:sp>
    </p:spTree>
    <p:extLst>
      <p:ext uri="{BB962C8B-B14F-4D97-AF65-F5344CB8AC3E}">
        <p14:creationId xmlns:p14="http://schemas.microsoft.com/office/powerpoint/2010/main" val="15434938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556792"/>
            <a:ext cx="8640959" cy="4569371"/>
          </a:xfrm>
        </p:spPr>
        <p:txBody>
          <a:bodyPr>
            <a:normAutofit fontScale="47500" lnSpcReduction="20000"/>
          </a:bodyPr>
          <a:lstStyle/>
          <a:p>
            <a:r>
              <a:rPr lang="en-GB" dirty="0"/>
              <a:t>Risk Analysis  </a:t>
            </a:r>
            <a:endParaRPr lang="en-GB" dirty="0" smtClean="0"/>
          </a:p>
          <a:p>
            <a:r>
              <a:rPr lang="en-GB" dirty="0" smtClean="0"/>
              <a:t>Risk </a:t>
            </a:r>
            <a:r>
              <a:rPr lang="en-GB" dirty="0"/>
              <a:t>Assessments  </a:t>
            </a:r>
            <a:endParaRPr lang="en-GB" dirty="0" smtClean="0"/>
          </a:p>
          <a:p>
            <a:r>
              <a:rPr lang="en-GB" dirty="0" smtClean="0"/>
              <a:t>Vulnerability </a:t>
            </a:r>
            <a:r>
              <a:rPr lang="en-GB" dirty="0"/>
              <a:t>Assessments </a:t>
            </a:r>
            <a:endParaRPr lang="en-GB" dirty="0" smtClean="0"/>
          </a:p>
          <a:p>
            <a:r>
              <a:rPr lang="en-GB" dirty="0" smtClean="0"/>
              <a:t>Business </a:t>
            </a:r>
            <a:r>
              <a:rPr lang="en-GB" dirty="0"/>
              <a:t>Continuity Plans </a:t>
            </a:r>
            <a:endParaRPr lang="en-GB" dirty="0" smtClean="0"/>
          </a:p>
          <a:p>
            <a:r>
              <a:rPr lang="en-GB" dirty="0" smtClean="0"/>
              <a:t>Disaster </a:t>
            </a:r>
            <a:r>
              <a:rPr lang="en-GB" dirty="0"/>
              <a:t>Recovery </a:t>
            </a:r>
            <a:r>
              <a:rPr lang="en-GB" dirty="0" smtClean="0"/>
              <a:t>Plan</a:t>
            </a:r>
          </a:p>
          <a:p>
            <a:r>
              <a:rPr lang="en-GB" dirty="0" smtClean="0"/>
              <a:t> </a:t>
            </a:r>
            <a:r>
              <a:rPr lang="en-GB" dirty="0"/>
              <a:t>Physical and Environmental Security </a:t>
            </a:r>
            <a:r>
              <a:rPr lang="en-GB" dirty="0" smtClean="0"/>
              <a:t>Policy</a:t>
            </a:r>
          </a:p>
          <a:p>
            <a:r>
              <a:rPr lang="en-GB" dirty="0" smtClean="0"/>
              <a:t> User </a:t>
            </a:r>
            <a:r>
              <a:rPr lang="en-GB" dirty="0"/>
              <a:t>Account Termination Procedures </a:t>
            </a:r>
            <a:endParaRPr lang="en-GB" dirty="0" smtClean="0"/>
          </a:p>
          <a:p>
            <a:r>
              <a:rPr lang="en-GB" dirty="0" smtClean="0"/>
              <a:t>Contingency </a:t>
            </a:r>
            <a:r>
              <a:rPr lang="en-GB" dirty="0"/>
              <a:t>Plan, including test </a:t>
            </a:r>
            <a:r>
              <a:rPr lang="en-GB" dirty="0" smtClean="0"/>
              <a:t>protocols</a:t>
            </a:r>
          </a:p>
          <a:p>
            <a:r>
              <a:rPr lang="en-GB" dirty="0" smtClean="0"/>
              <a:t>  </a:t>
            </a:r>
            <a:r>
              <a:rPr lang="en-GB" dirty="0"/>
              <a:t>Incident Reporting and Response Plan, including test protocols </a:t>
            </a:r>
            <a:endParaRPr lang="en-GB" dirty="0" smtClean="0"/>
          </a:p>
          <a:p>
            <a:r>
              <a:rPr lang="en-GB" dirty="0" smtClean="0"/>
              <a:t> </a:t>
            </a:r>
            <a:r>
              <a:rPr lang="en-GB" dirty="0"/>
              <a:t>Emergency Response Plan </a:t>
            </a:r>
            <a:endParaRPr lang="en-GB" dirty="0" smtClean="0"/>
          </a:p>
          <a:p>
            <a:r>
              <a:rPr lang="en-GB" dirty="0" smtClean="0"/>
              <a:t> </a:t>
            </a:r>
            <a:r>
              <a:rPr lang="en-GB" dirty="0"/>
              <a:t>Facility Layout – emergency exits, positioning of CCTV cameras, secure entry </a:t>
            </a:r>
            <a:r>
              <a:rPr lang="en-GB" dirty="0" smtClean="0"/>
              <a:t>points</a:t>
            </a:r>
          </a:p>
          <a:p>
            <a:r>
              <a:rPr lang="en-GB" dirty="0" smtClean="0"/>
              <a:t>  </a:t>
            </a:r>
            <a:r>
              <a:rPr lang="en-GB" dirty="0"/>
              <a:t>Fire Exit Route Map and Fire Order Instructions </a:t>
            </a:r>
            <a:endParaRPr lang="en-GB" dirty="0" smtClean="0"/>
          </a:p>
          <a:p>
            <a:r>
              <a:rPr lang="en-GB" dirty="0" smtClean="0"/>
              <a:t> Emergency </a:t>
            </a:r>
            <a:r>
              <a:rPr lang="en-GB" dirty="0"/>
              <a:t>Evacuation Plan and Procedures </a:t>
            </a:r>
            <a:endParaRPr lang="en-GB" dirty="0" smtClean="0"/>
          </a:p>
          <a:p>
            <a:r>
              <a:rPr lang="en-GB" dirty="0" smtClean="0"/>
              <a:t> </a:t>
            </a:r>
            <a:r>
              <a:rPr lang="en-GB" dirty="0"/>
              <a:t>Crisis Communication Procedures </a:t>
            </a:r>
            <a:endParaRPr lang="en-GB" dirty="0" smtClean="0"/>
          </a:p>
          <a:p>
            <a:r>
              <a:rPr lang="en-GB" dirty="0" smtClean="0"/>
              <a:t> </a:t>
            </a:r>
            <a:r>
              <a:rPr lang="en-GB" dirty="0"/>
              <a:t>Emergency Contact Numbers </a:t>
            </a:r>
            <a:endParaRPr lang="en-GB" dirty="0" smtClean="0"/>
          </a:p>
          <a:p>
            <a:r>
              <a:rPr lang="en-GB" dirty="0" smtClean="0"/>
              <a:t>User </a:t>
            </a:r>
            <a:r>
              <a:rPr lang="en-GB" dirty="0"/>
              <a:t>Facility Access Review/Audit Records </a:t>
            </a:r>
            <a:endParaRPr lang="en-GB" dirty="0" smtClean="0"/>
          </a:p>
          <a:p>
            <a:r>
              <a:rPr lang="en-GB" dirty="0" smtClean="0"/>
              <a:t> </a:t>
            </a:r>
            <a:r>
              <a:rPr lang="en-GB" dirty="0"/>
              <a:t>Security Awareness Training documentation, presentation, </a:t>
            </a:r>
            <a:r>
              <a:rPr lang="en-GB" dirty="0" err="1"/>
              <a:t>handouts</a:t>
            </a:r>
            <a:r>
              <a:rPr lang="en-GB" dirty="0"/>
              <a:t>, etc. </a:t>
            </a:r>
            <a:endParaRPr lang="en-GB" dirty="0" smtClean="0"/>
          </a:p>
          <a:p>
            <a:r>
              <a:rPr lang="en-GB" dirty="0" smtClean="0"/>
              <a:t>Security </a:t>
            </a:r>
            <a:r>
              <a:rPr lang="en-GB" dirty="0"/>
              <a:t>Awareness Attendance </a:t>
            </a:r>
            <a:r>
              <a:rPr lang="en-GB" dirty="0" smtClean="0"/>
              <a:t>Records</a:t>
            </a:r>
          </a:p>
          <a:p>
            <a:r>
              <a:rPr lang="en-GB" dirty="0" smtClean="0"/>
              <a:t> </a:t>
            </a:r>
            <a:r>
              <a:rPr lang="en-GB" dirty="0"/>
              <a:t>Succession Planning for key </a:t>
            </a:r>
            <a:r>
              <a:rPr lang="en-GB" dirty="0" smtClean="0"/>
              <a:t>executives</a:t>
            </a:r>
          </a:p>
          <a:p>
            <a:r>
              <a:rPr lang="en-GB" dirty="0" smtClean="0"/>
              <a:t> </a:t>
            </a:r>
            <a:r>
              <a:rPr lang="en-GB" dirty="0"/>
              <a:t>Technical Documents – electrical wiring diagrams, BMS, UPS, AHU details </a:t>
            </a:r>
            <a:r>
              <a:rPr lang="en-GB" dirty="0" smtClean="0"/>
              <a:t></a:t>
            </a:r>
          </a:p>
          <a:p>
            <a:r>
              <a:rPr lang="en-GB" dirty="0" smtClean="0"/>
              <a:t> </a:t>
            </a:r>
            <a:r>
              <a:rPr lang="en-GB" dirty="0"/>
              <a:t>Maintenance Schedule of Electrical, Generator, and CCTV </a:t>
            </a:r>
            <a:endParaRPr lang="en-GB" dirty="0" smtClean="0"/>
          </a:p>
          <a:p>
            <a:r>
              <a:rPr lang="en-GB" dirty="0" smtClean="0"/>
              <a:t>Emergency </a:t>
            </a:r>
            <a:r>
              <a:rPr lang="en-GB" dirty="0"/>
              <a:t>fuel service providers contracts </a:t>
            </a:r>
            <a:endParaRPr lang="en-GB" dirty="0" smtClean="0"/>
          </a:p>
          <a:p>
            <a:r>
              <a:rPr lang="en-GB" dirty="0" smtClean="0"/>
              <a:t>List </a:t>
            </a:r>
            <a:r>
              <a:rPr lang="en-GB" dirty="0"/>
              <a:t>of Authorized Personnel allowed entry inside facility </a:t>
            </a:r>
            <a:endParaRPr lang="en-GB" dirty="0" smtClean="0"/>
          </a:p>
          <a:p>
            <a:r>
              <a:rPr lang="en-GB" dirty="0" smtClean="0"/>
              <a:t> </a:t>
            </a:r>
            <a:r>
              <a:rPr lang="en-GB" dirty="0"/>
              <a:t>Security Staff profiles – bio and background information </a:t>
            </a:r>
            <a:endParaRPr lang="en-GB" dirty="0" smtClean="0"/>
          </a:p>
          <a:p>
            <a:r>
              <a:rPr lang="en-GB" dirty="0" smtClean="0"/>
              <a:t>Background </a:t>
            </a:r>
            <a:r>
              <a:rPr lang="en-GB" dirty="0"/>
              <a:t>Check Reports of Security Staff (must be performed every year) </a:t>
            </a:r>
            <a:endParaRPr lang="en-GB" dirty="0" smtClean="0"/>
          </a:p>
          <a:p>
            <a:r>
              <a:rPr lang="en-GB" dirty="0" smtClean="0"/>
              <a:t>Annual </a:t>
            </a:r>
            <a:r>
              <a:rPr lang="en-GB" dirty="0"/>
              <a:t>Maintenance Contracts for key equipment and devices (focus on SLA’s 39 for equipment/devices downtime and restoration)</a:t>
            </a:r>
          </a:p>
        </p:txBody>
      </p:sp>
      <p:sp>
        <p:nvSpPr>
          <p:cNvPr id="3" name="Title 2"/>
          <p:cNvSpPr>
            <a:spLocks noGrp="1"/>
          </p:cNvSpPr>
          <p:nvPr>
            <p:ph type="title"/>
          </p:nvPr>
        </p:nvSpPr>
        <p:spPr/>
        <p:txBody>
          <a:bodyPr/>
          <a:lstStyle/>
          <a:p>
            <a:r>
              <a:rPr lang="en-GB" dirty="0" smtClean="0"/>
              <a:t>Documentation Check list </a:t>
            </a:r>
            <a:endParaRPr lang="en-GB" dirty="0"/>
          </a:p>
        </p:txBody>
      </p:sp>
      <p:sp>
        <p:nvSpPr>
          <p:cNvPr id="4" name="AutoShape 2" descr="data:image/jpeg;base64,/9j/4AAQSkZJRgABAQAAAQABAAD/2wCEAAkGBxMSEhUSEhEVFRUWFxgYFhUXGR0YFRgVHxcYFxggFRciICggGB4mHhgaIj0iJSkrLi4xGSAzODMtNygtLisBCgoKDg0OGxAQGi0lICUtMC0tLy8uLS0tLi8tNS0tLy0tLS0tLS0tLS0tLi8tLy0tLS0tLS0wLS0tLS0tLS0tLf/AABEIAOEA4AMBIgACEQEDEQH/xAAcAAEAAgIDAQAAAAAAAAAAAAAABgcEBQECAwj/xABMEAACAQMDAQYCBAkICAUFAAABAgMABBEFEiExBgcTIkFRFGEjMnGBFUJSVGKRk6HRFiQzU1VyktIXNHOUorGywTVDguHwCCVjs9P/xAAbAQEAAwEBAQEAAAAAAAAAAAAAAgMEAQUGB//EADARAAICAQMBBQUJAQAAAAAAAAABAgMRBCExEgUTQVGxIjJSYXEUQkOBkaHB0fAV/9oADAMBAAIRAxEAPwC8aUpQClKUApSlAKUpQClKUApSlAcGqF7VdrtTW/u4YtQaOOKXaiiKM4XaCOSM1fRr5w7V/wDimof7cf8AQKo1M3CtuPJ6nY2mq1GsjXasxefNeD8ji47R6lIBv1O4yP6vbEPX0UD39a8PwvqH9qXn7U14Ury/tNvxH3i7D7PSx3S/V/2ZLatekEHUrw5GD9MRUh7lg41afdJI++zLFncsWIliUZJ64HAz0zUVqTd1DkawoB62soPzG9Dz94FaNLdOVmJM8jt7s3S0aNzqgk01wXyKUpXpnwwpSlAKUpQClKUApSlAKUpQClKUApSlAKUpQClKUApSlAcGqk1DuuvLi8uZ3vIIUlmd1CxtI23ACbgSuDgc8nkfPi2zVa95XeE9tIbGzH8425kldTthRlypQHAd/MCOqj1zyBCaj0+1waNLK5WruG+p7LHO5WPbPs+1jMLaPUjcz4y6CBUSJT08R/EOGIOQuCemcZGfBQcDJyccn3P2V5wQhAeSzMSzuxyzseSzHqSTXrXj32Rm/ZWEfo/ZWit09eb7JSk+cttL6f2edxOsalnOAP8A5x71ZPdV2KuY7gajcYiDRFI4CMybG2sGkOcIf0cZ98VWek3E0F0LkLbytGSYkmDsiHjD7VZcsPnkAnPXBFi9jO8C/uNSt7eZ4GimMu4JHtK7YnkXadxPVcc54B+2tmljXF85kz57t67WXwfsONUfPGW+M4zn/ZZcNK4Fc1vPkRSlKAUpSgFKUoBSlKAUpSgFKUoBSlKAUpWHqGrQQKWnniiUYBMjqgyegySOaAzKVDL3vP05P6OV7gjqIInkA4JGWA2/dnNbfsf2oh1GDx4Q6gOyOkgAkR16hgCQOCD99AbylKUAqgO+cMmql8EA2iEH5B3Bx9hq/wCqW76Oz17c38LWtrJMPhtpZR5ARMWIZjgDII4zzniozXUsF2ns7q1T8iuXc+UEnlnx8+JcZ+WAP1Chc85JOMnHvh5OAPfgCpLpndpq8mS9tDGPKw8WUZJIIbGzcQefUDGfWsuLum1bIybMDPJ3yHHmJzjbz1P66yKiXke/LtSlpe0/3+RDXt+jZHUdfnLH/l/fW97EuY9T08qcZkx78MkgYfqYj762kndJq2SA1owB4JeQZwysDjbxyoP3mvfTO7LVo7u0kYW+yKdJGaKQgoikM2cgE5AK4GevOBzUq6Zxksler7Q01tU4xzlpY/UvgVzXArmtZ88KUpQClKUApSlAKUpQClKUApSlAKV4Xt5HCjSSuqIoyzsQFA+ZNVP2170rrwWk0y1cQYP88lTAPQZgib6wG5fMwI6+XgmgJL3gySSXVhZrcyQxzfENMsTBXdEjVlG76ygnIyPc/LHhp3Y2wgIZLVCwOd8mZXzgL9ZySOB0HA9Krzs7DKt9Bc3NxI8/xEcEhkcMF8S23MFHQDfLGnHsMHzYFw1j1EnnZltaQUY6cfZUb0Ob4bXJIsBY763Ei8nzXERIbC9NxTk49gfepJUX7VnwrzS7kKSVuxAcD8WdTGct6AHHHrmoUPEyU1sWXSuBXNbygUpSgFU3rHaG4PaWO2FxIsccsKCFWIjZHtvEcuv4x3HqenFXJVH9uLFpu0tskEe5wbSaQrgbUjdzIZG9PJt69fKPUCh2LLwpSlDgpSlAKUpQClKUApSlAKUpQClKUAqKdp+2sdtILaCJru7YZFvGQNo4GZ5DxEvI6+4rr3na1cWlnutNomllSFGbkIXz5sdCePX39ehjvdxoHwtu7sS0lw/itI+DK4Kj67c8FtzgZJHic85quyzoWSUY5Z6ns093IJ9UdZ2GSlsuRaRZx9VTzI2B1b3PHSpK8YIKkAggjHpgjBGPbFdqVglOUnll6SRENR7LnxEMEShUu4Z+CMtma3aUkk58oic4PUMAOmKl9KVyUnLkJYFRfvGiLWiMDjZc2zH3/pkTj55YVKKiferMyaXO6nDK0DKeuCLiIjg8Hmu1++jkuCz6V0iOQD8hXevTM4pStV2i7RW1jF4t1MI1Jwo5Ls3siDJY/YOPXFAbWox2n7UWNpu8W7ggnIVNxXxZAMhgGjXz482ecAbs1Ae0PeBd3gaO1VrOAjHjNj4pgQc7ACRF1HP1hjg+0ah06JedgZs5Lv5pCfUs5ySfvrPZqIw25L69PKW/BYOs95BtoBNGbS/RHxM8EwjdULAKxhO78pVJDYyR0B4y+wHb17tJY7qLZdxq0giQr9NFyVMRJC5HCnJxnByM8VbeaLBKCGiXnnco2tn7R/3rjUJXtkS4gLCW3K7GxuYrwjhvVgVJyPWox1Sk0sEpaZpNn0TaXayAlc8EA59yiuP3OKyKqrsJ3gfESfBRwSLctIHdpBlFiyC+4BvLsiVIx+UxU4GSBatajMKUpQClKUApSlAKUpQClKUBV/eT2ttne3to2d5INQtTLtRtilXyV8Qjbu5HGf8AkaluKprvBuhDeaiqiPCT21zGgyWeT6PefKeANsm4Hnz54xVyhgeQcg8gjoR8qxajkurFKUrMWClKUAqLd5TL8FsZdwlntkI9MeOjHPywpH31KaiXeX/q0K+rXlsFHqT4nQD1NWVe+iMuCzwK5pSvSM4r5973ey0wnW4nuVlmuLp1hhDN4cdooyPKRngbd2CBk8bs5H0Ea+Y+3HakzarJIjM4EhjjUc/RoPDCp1/pJFLZHuv2Dks42Oxxnc2txdJEAZHVB0yTj9Vapu08ewyCGdolO0yiP6Pd7bieDyODU2TstHbRLbMkE+rXILySyKJVtIcnzorKQNvCqOCzEnOBwOhm1DJI0VzYB4ka3KgvGx2fTSt1Zi7b2BP1XyOABWHuIR2luzZ38pcLYj1neJKC0bBgDgkehxnH769VcHODnBwfkawp9Bl06aKF5oZBOZm8ONChQA5Vjx0IwuCeOgzjNetvEwds4C5JAHTk56Y+8nqSx9hVE61F7P6F0Jtrg4+AAlM8cksMhXaXhkaNivsSuCeg/UPauey+tzaVeGeaSSa2kJjWFZn3AsRtbY+RIVGRjP4xOR0rKrFu7IOySKzRyxHdHIhwyt1H2jODip03uL3exG2lSWy3PoqlQju37XPdh7a5x8TAqlnGAs0Z4EgX8U5GGA4BIx1wJvXpJprKPPaw8MUpSunBSlKAUpSgFRjW9ZlllNlYkibpPclN0VopXcCQSBJKQRhATjOW4GDte0l60FrNLGAZFjbwgehlIxGD9rlR99efZjQksoFhTk/WlkJJeWZseJJIx5ZmPqfkOgFAU7247Mi0uzbQLM6XdkwY79zS3Ks+ZbnJycb1Ylec5wpzipx2F1H4jT7aXOT4Sqx4HnUbG4HA5U1ld5XZme7+Gkto4nkhdwVlYqhidcMDjr5lQ+/l46moz2Bs306efS7h1L8XMRXhGRwFcRqecK6kYx6E8VmvhlNlkHuTmlKViLhUc1PVZI9Ts7dT9HNFPvX9JAGUj1zwR95qR1FO1ist9pcoIAE0sZPGfPEcD79p/dU4LLIsldRLtupe50qJR5jfxy/LbF5n598Hj7KljsACSQABkk8AAdcn0qIWrre69AqMrR2Vu8rMpDAyyeQDg8YBVs/d86nQszOTexadKUr0CgVXc3djDHdWM9vsWK3mmmnEmWd3cKysDjGQyKPTAGRkjmYdpNdisbdribcVUqAqAF2ZmCqqAkZJJ96iF3dz6mMOPAsWBBiDgzz+hEzJxEoOQUViSQQTjioymorLJRi5PCI3o3aKOJtTuJpQ0r3VyIAzZM0UIAjWLrkDdgbc9fXFSrs3p7QQKJCTM/0kzE5Jmbl/uH1QPZRUL7aXempizvbV4xFsMD24zsgYjz7sDYN42lfMc4IyTxIex+kSQhmGpyXcJX6JWwwQHDKS+SW8u3A4GCTjkYx2brPGTTDZ48ivu0N9/wDcrySSUStGBHFgBQvOdi8nO0soZvfd6V66bchogxPAGNxPXHGSff3+ea0+q9hrmK7toQ8c93cvI5CsQCMk5YEDCgKzE+uSAPLk3F2e7pbKJFN2Gu5doDNIx8McYIjQYAHzOTVkqFNbMjG5wfBWFvq6SyCG2SS4lOcJEpJwASSScDAx+8VmfB6jn/wm6xjrgZz9n/vV0x9jtPUqyWFsjIysrJEiOGU5BDKAeo963lSWlrRF6mbKB7BCXTLyS71C11BUKMscpVnSNPrOJVGTjgYYeo6eouPQe11lekra3UcrL1UZDfaFIBI+YGK89S0Scyme2vZY3JUtFJ9LbOAMY8M8xZHrGy88kGorqWkaffy/D3tn8JffW8WIbckA7GjuQoWXKoSFfkbG4G3NXpYKW8lk0qt7bVtR0gbdRBvbNQAt5CuZowOM3MZOSMclgTjHJYmrCs7pJUWWNw6OAyspypU8gg104e1dWcAEk4A5JPQD512NU9rGptrV1JGGddPtnKFQ2BdzKwJLY/8ALGAQOfQ8E8cbwss5JpLLJrc95OlIzI19HlThtoZhn+8qkH7jW70TXLe8j8W2mSVM4JU9D1ww6qeRwfeoLFpcKxG3SJUiZSpRQACCMHI9Tz1NQju8uxafg68jykc7m0ulH1XJZ1icgcZDZ5xnH31CNmSuFqkXj2g09ri3khR9jsvkfGQsgIZCR6gMAceta0apqIRt2mxmQHC7LpfCYcc7mQMueeNp9Pu3DapACQZ4gRwQXXIPz5rr+F7f84i/aL/GrC0jmr6/f2qLcXFvarD4sSOizO8irI6x7g5jVSQzA4xjAPNefeN2UN0iXUE4trq1y8c5yE2AEssmM+T16H1GCCRWV2h13S7iGa0n1C2USK0bgTxh1PQ4yeGB55HUVUPeLdl0giOvx3LuxjbwiEgW3x5mnCM25ydvU8+gOM0Bl2vfDKSkf4PWR2fwwyTFUkfIHkzGcZyvU+oqQWnaDVZkylvZRlhkF5mbByBgquSTyBWj7M6TZBzv1G3mcnCKjqo8HZ5lEZY+HnLAhfRE6EGpda29sjbvGjzhRw6qMq8kmdoOOWkYn3wPasNjguF6l8U3yzVXOnazOpEmoQQbjgiCIkquMHY5w2fXqDnoRWFN3cl9jSaldvKrxv4jMThl6mME5RvZsnbj1qaWjxnIjZWxjO1t2OABnk44X91ZG0+1Vd7JcbfkWdCZDewXZa3upbi31MzXNzbOp+mmd4niYN4bomR6ZBBzjA6ZxVqaRo1vapstoI4V9QihcnGMsRyx+Z5qubqb4XWbCcEKLkSWsmTjcOGj+Wd5AHqeBVqV6FcuqKZmksPB0mnVBl2VRnGWIAyeg5r0qne0Gh3GsyXdvcXxjFtc7YoEiUqg27kd+Q77kkI/FGQeuK0Ood2VxaRNcxajukt1aRWMRVwscbHareI3lI424xz9x47Yp4bHS+SR9udQl1qOW2s7dTBBL/rEr4Es0eQUiQfWXnG5iByccio7onbP4QPbzo1m2XMcDwFokLZCiJkIbbvO7BU5wwDc5qd9lI44LK0iDKu6JAoOFLOyGRsD1J8zcfM1jdqBZ3qvp8lxEJzgopYeJHLglGUZB3D2HOD7Gs8rep4a2NCr6VlPc1tlaXN3AWi1JJRIGimE1svkPSQIg2shH5D5zweK3PZzs1FYAiAkRsi+IpycyqMbxzwWGcgccD55i3ZzUbiOV4Xgk+PVEMkbuFgu0TEXjI5U4faF5yA2PU9Nn257dx2UYQLm5kXiJiPosgcz4Jxjd0HXB5xzUZKWeleP0Opxxlm97rNM8RZdVl5mu2bwiwwY7VWKxIvA4IUNkfWG0nmp/UM7uNTtEsra0W/t55Y4gCFkUtnPQLw2AWCjIB6Z5qZZrclgyM5pSod2n7b+DcCxtYfibvYXdd2yGCPAO64k/EGCDj5jpuXIExrQ9rOysN+gWTyuv1ZAOdpI3ow43IwGCufYjBAIyOzGoNcQCV5LaQkt5rZzJDgHGA5+sR68D7K21Aa7R7GSOMpNMZyceZgP6tFbIxjBYM2P0sVAtQ099Bla8tstp0si/E2vOLcscGaH2AOAVA9QOgBWzq87iBZFZHUMrAqynoVIwQfuoCI953aP4bS5JoXy84WKAryWaQcFPns3MPsrQdn9OS2gjtlK5jRQ+3jLEcsR+kQTzUC7XaibaAaPcSN/M71WilG7xWtjHI0JB913gcDA8oHTNbPQnlF2ZWA25MbuW4IPiOXOSd2EtoxnjBdjzVdiyiq1ZRPBVZ6NGV0zTQwOTfQkc+hmcgn349OP+1TPtTqSw2U82QcRsF9i5ygHX8o4/XWih08+Jo2nDzYkWaTORhYgHOcDIyS2OnQA9c1XWVVL1MzsRoFofi43tYGeC9mQZjVmRAwMY3YyR1xz6Y9KmH4Mh/qIv8C/wrZ672B0+7l8ea3+myD4qM0bkjgEspGSOOevA9qiPeL2Fjt9Onms3uUlhUOP5xMw2Ajf5SxH1cn06detY9R2fKybkp8+B6dd6isYN5+Dov6mP/Av8K4k0uFgVaCIggggouCD1zxVX3eiqt3HH+ELsQTNG0T/ABG6QwtHG3CgZc5djuA2qE9cnHrD2cfZIGvLkzCNnSNbvOXWODerHHpK8ikjp5fas3/On8ZZ9oXkT09lLH8xtv2SD/tWJ/ITTfzKP/i/jWJB2SiXITUdSibfKCTLvyIpViyF25IPiKcjpz6Vs/8AR9L/AGxf/wCNf4VB6eyP4nqO8i/u+hhXPd7prjBtFXnPlZ1P3kNWN/ox0z83b9rJ/mrbf6Ppf7Yv/wDGv8K6y93s2Dt1m+DYOCWBAOOMjjI+WR9tdVdy/F9R1Q+H0NYvdlpn5uf2kn+as3+QmnfmUf8Axfxrxg7vtRQ5Gvyn080AcfqaUj76yP5F6n/bp/3SP/PSVVz/ABf3l/R1Sh8PoYlx3b6a5ybbHyV3UfqDVHu8HRre2t4Yo2mXxpFj5nmZUhAzIdhLAgKAOhwD04qWfyL1P+3T/ukf+eo12u7F6orxSidtSG2aPZtWDw2kjaNW2hiGwXzn9EA8ci3T12KxOdmV5Zf8kJyi1tH0MTT9b+JuLVgStvDfrHCH8pEb230K7f8A0NgkknxBWo1naLW/kaBJC2qSxvMyb2hi8vKnORzgDnHOPUVtL/sPNpj2l3NI1zCrwtdBEwYmiQrEygEl0RSeePq5I548ewOknUZ555UPwQupbhY2/wDMnY+UOOhCKTnHq2DkcV6D6WsrhFSy9jB7I2McLQtqU+oWLFAsU4b6FojkhN20mHgDy8+/lqzk7to123WmXpSSRBvkmC3cdyhw4LFuhJCncvGB0rd3MKOjJIqshGGVgChX9IHjFQmx1kaSz3Fq7S6Z4ojnhGWFu7YPiW7ZwUJYZXplhj5TruUnwLKnHxPfVOwmpXT7Ln4Pw2fyvDHGUiTCjJgkjEh3bTnbMCNx6gAH01CC/SGK2k0rxLqLalpfwyb0Q5+s8jfSxqB1VshhlTwas8lLiHyvmOVOHRsZR14KMOnByCKqSx7xPBS3tbm4b4m2vZYZWZ1UPDGGjLTnowCybhxl3h455q8pLgklCIWcgBVyx6KABknnoK+dLLsbPqcr6p4saieaSRIplL+TewUMM9MDAHsB6VMO8jvPtJrdrKyucyTkRvNgiKOMld+XOM5UkZUH16HFZGl9p9Ngt44kvYdkSrGMt5jhepXGecZJxjJrDrrrK4pVrd/LJdTCMn7RtewGrXMd4+m3JhZVtlnhMMQhjRRJ4bKFHH4ynj2NWHVXdg7pbvWJ7uBt9vFaCDfg7TK0qyYQ4wcBefuq0a00OUq4ufONyuaSk8ClKVaRKf79ex4k8LUlDHwiqXKoMsYN2d6/NckfYwPAWo52ei3HfzIZIVV23YUSnw4t0Y4wHWdicAdBwCav+eJXUo6hlYFWVhlSpGCCD1B9qonSdDtbPUtQiSaMQxPAyqxGFJ3yBdxPVGwM8np61GfBCfBg2rm+nisjFsjjKXF0v4rN4MJVPYguWznr19Km/dpD8XqF5fkZjhxa27HkZHMzL7fi8+zdfSojbIs2/TdIYzSTEm4umYssUfAJaXHnwPKMZ+8mrs7NaJHZW0VrF9SJcZPVj1Zj8yST99civE5Bb5NnWPf2izRSROAVkRkYEZBVgVPHrwayKGplhQMKSS2VnkH6NJLO7QbCxkgkUwRkZBcHeybQcEPycEmpDp2i3VxIkrRrgYILBkyC3iSgnahIaXaMYHlhB/GxW07PWKpqN/BuKmK6W8jGFwyTwMjhR1A3ZyR7L71OKw22uD6UXRjncxNNshCm3JZjjc3PmYIqZwSduQg4Hrk9Say6UrG3nctFKUoBSlKAUpXDtgEnoOT9lAQjvM1YlY9MgP8AOL0hTg8x2+cyuR7FVZfs3Y6VttL06O3iSCFdscYwo+/JJ9ySSSfc1EuwbG9uLrVXziVjDbg9VgQj9WTjj5H35z9a1ueW5/B2n7fiNu6aZwTHbxkDBx+M53KQORyM+uNLj9xeHIi0l1M69qrq2KN8fMYbflVi3sjzHlXYqvnZPQKODyx6riqO0/bWPwGsNPh8G0JO5mJaSTJDHg52DPpyTgdORV29newlrAWll/ndySPEuJgHbfjB2KciMYP1euMDJwK3C9nLMRtCLSARuQWTw12sQcjIxzzzXVdCPzIyzIi/ZvvDh+CtobO3uLydIIo2SONljWRY0BEkzDaoz6jP/LMV/kLcyvPfXkMccs0zyIgYPsV0YBZdoxtGcbhzkA/I3FbwLGoRFVFHRVAVR68AcV1vIBJGyH8YEeo59OQQevsa69U29lsQVZDu7/TLdknuBEhWdkIyA2Y9vjrkFRgr4+wDnyxp6g1jdzWjxSw3d68MbC6upWjBQbBGGONisMqNzMOp+qB1BraapGum6TPtwoihcKQTyceHF5uu7GwZ+QqDdie+G0sbKC1ktZt0S4Ji2FGJ8xbllwSSSRjr61dQ+pykQnthF5QQKgCoqqo6KoAA5ycAV6VUkvfnbvhILKdpWxsWRkjQ5GRltxxxz05rXXfe1fE+RdMixkMksxkYMCfVWUD7Oa0kC7KjXbjtlb6bCXkYNKwPgwjO+R8cDgEqucZbGBn3wKpbUu8zUpgyi+iQnPltYWdsHOAHI8vPzz8zUf0uG83NM7IZZeWmlDPOOBxycDpUowlLhEZTjHlksk70r5LGOCNJPGdist5MpG1pGdgsC552ggbj0C/V5BqOrpFmdIeZo3fUWuzbBi7kGQkPnHA+pnk55PPXA9hp2XEksjyuvKljhVP6KjAH/sK40B3FzMxybazaS8YehmMQCZPqcqcD5NUrqnVX1MjVYrJ9KLR7l9Hjia/liHkM0cC4xtPgxgOVPU5d259cA1Z1Q3ui00waXbljl5gbh29WMh3gnk87Sv6qmVVJYRaxSlK6cILcwmPXtw2hLiw835RkimA+7yuOntUpqLdu8RahpVyWC5mltiNuS3jR+TkdMMmP/XnjBqU152rXt5L6nsKUpWYsFKUoBSlKAVg67erBbTTOfLHG7HkDOFPAyQMk8D5kVgdse0i2EAkKGSSR1ihjHG+Vs7QW6KOCc/KqP7w+0F1INt0ztu+qgzHaryQdiDBkZSp87nnOQMYNX00Oe/gQnNLYsjuoTGlW3GCfFPTGczSYP6sfurQd6sbW88F3FcvbmVXgmaM4YxgFxjoSfT5eXp66Ps922mihmjhLP4FpbMiOOFKGIXG0bQQNrtySeVyMggVgd7N+bpra6TcbaSH6E+iy7z4qv+kMYx+iPStMa2rMsSmnXg9tDvEtEXU7Qy4hlCzo0m7x422q+8cYbL8cexx0r6HjbIB9wD+sZqn+7LsI09tFJfMDbgiSG3QqVk4BDTlc5Hrs45zu9QbiAqnVTi5bHK00hSlKylhBe+aUDTTGWI8aaGMYzz595Bx6YQn7qqCTszCWyMhTyV9j+i3UD3HP3VYXfbqYWaxhZwq7pZn55BChYyfTBJcdKh0eoRNjbLGSeg3DP6s5r3uza4OrMvM83Vzmp+ya6XszCTldyH7mX71YHNdfAkh48GF0/KVdpB/SHPHzA49a3XiD8ofrrxkvolOGljB9iwB/VmvRdUFutjGrJPZ7iG5ydrKUY+h6H+63Rv8An8qyKwH1W3PBljP355rrJrluoyZl+7J/cBU1OK5aIuDfCZsawtGtWuPGtkJDX15Fb4HVYogXlce4wwzxgetYl5fzNGZIIJPCGN87I2xVOOV9+ufl99WJ3M6RBLcPcRbpIbRBFDKwx4k8mXuHwcEEDaoB9G9awau2NmIL6m3S1uGZP6FwwxhVCqMBQAB7ADArvSlZjQKUpQEC76FK6eLlRlrW4gnHucOFwG6r9br8qlasCAQQQeQRyCD0wfWsXtvp/wARp93COrwSBecDcFJXJ9twFazsFfmfTrSUnJMKBicDLKNjcDjqprHq1smW1Pc31KZpWEuFKUoBURue012buaxgsfpFw0c8j4t/CKjzyEDcTuONi8n3HWpdSuxaXKONZKu7weyl0bUXjXD3VzbyrNsA2QCNT5hFDzjACkkkk7T74qAdsIIrqMXsJjZdv0pMh3KwQhAVLYGCQMAZJbPQ5P0gRUSm7tdKZ2kNkm592cNIF8wIO1A21evGAMHBGCK1VanpWJFcq88FKrG8Wo/EJBJPBHHb/EbAWGyW2jSRWxx+OwwfbHzrf9m7G/WS4i0yzE1g8ikC9TaisQuSAzKz7SMcbjhVOM9bg7M9mbewRo7ZCodtzFmLMTjAyT6Aelbik9TnhHVBkX7uuzL6daeDJIHdnaRgv9GhYKCsY/JGPvJNSilKyyk5PLJpYFKUrh0pnt1LBPr8cVw8fhQW/mWUAJvZWYLlsAnEiN69Me+NledktMcZe3hAHOVYx8DPUqw/f/2qIdoJYptR1uWSPxhHbOkZK5KT+Lb26Fc4wVYsMj0Bxmoh200lILuSKFCESOIkcsQTGhYsT08zfvr04x2is+Bisrcn1Jll/wAnNC97b/em/wD61lxWGiqAo+BwOOZI2P3sWJP3mrF07sPpoSN/wfbbtqnPhKecA56Vs/5NWX5lbfsU/wAtS7t+ZX3T+JlWfhXSBxvs+P0U/hXeLW9KUhlltFI6EBAR9hAq0P5N2X5lbfsU/wAtfNOk6fGO0Pw7IrRi/kjKlRtKCVlwV6Yx6U7peY7leZN9X7e2DwSpHL4rtGypH4cnmYgqBymPWrM7stH+E0y2iaMI+zfIvrvfzHd8+QPljHpVHdxeYtYEbkKxjmjZTjJYYbb8yCmePya+manGKjwThBR4FKUqRMUpSgODVbd00ZhgubM5/ml3NEucZ8MkMpYjgty3THpVlVBtKj8HVr+HBCzR290owuNxDwyHjnkovX1DH15o1KzWycPeNsZ9l1hiMSxoI+DnchmaTLdMYZOPn6+myqNdudP8WFfozJyyOFBJETqfEIwQRwuMjnnjk1m6XqsjbFmiaNmeRDkHAcKJUAOMMDGT5hxlCOvFYHHMVJFyeHg3FKUqskKUpQClKUApSlAKUpQHDHHJ6CvOzm8REfBXeqtg9RkA4PzGa0Gs9oRuEMDqzMBkgFsFkLxjptCuFI3E8Z4ySMb2YrHGTnaqIeSeiqvUn5AVNwaSz4kcnz/p0rTfhnbhTPd2wI6gb7xzgnHTOOflWo7RyCS91Nl6KjA+n1ZYYz/xV37DTMJFhkZg11c2smCOZIkM7ltxH9YI+cgn5jNYjJLLNqkkYQIVlMhckYU3KSAIR1clOAeDg+uK9GW0vy/kqXun1fp/9FH/AHF/6RWRWPp/9FH/AHF/6RWRVxWK+Zu06eF2m3R4T+ewnjGdzGJnJHXkuTn1yfnX0zXy53pYGq3rqWWVJ4CrBguF8Jc45Dbt2wjaDjnpQG97P2kkHaCOZx9D8dd20fALKS0xUEYzyZM7vY9fSvoaqN7bXPw19PMcfQalZ3D8Z2wNAEz88lSMDngVeVRi85OtClKVI4KUpQCq97Yyra6zp1yRxcxy2btgkA7leEZ6Al2I/X6Diwq0navsvb6jEsVwG2o4kUo21gwBHB+81GUepNHU8Gh7w9VntreJ7Zwkj3MEeWUOu1mIIZT6HjoQfYiuuo6Vrfl8K406TByfFhkj2kfVK4Z8nr7YrrD3XQ5jM19f3AjYOiTT7kDKRtO3GOMH/EantVV0RisPck5tsgFtadoQcu2lOMdMzrz9uyu0r68CQLXT2HuJZcH7MgH91T2lS7ivyOdT8ytn1TX0fB0m3mTHJiuFTPHoXbIwf0a9U7U6iuRNoVwG/wDxSxyrjHHmHGevFWJSuPT1vwHXIgK9sZ1Vml0bUFA58iJJx9m8H9QNedt3gKzBTpmqIDnzNaEqOPXaxb5cD1qwqVH7LWd7yRXR70NP97j9hJ/CvT/SfpYxuu9hx9VopQw+0bKsGvKS2RjlkUn3IBNR+yQ+Z3vGQL/SjpP58v7OX/JWLL3n6bKjKJJyrBlLJFIDgjB2sBlTz1HIqxfgo/6tP8I/hXpHGFGFAA9gMCurSw82O8ZU3ZzWLG5vVgjkuCwzJEGhKJtEpn2ljk4U5GSAMFQDkczLtlc+HYXb4ztt5Tjp+IR1rU9ruzN+dQj1KwaBmWHwXinLAFd+fo8DHIPqRjHrWr1Xs9rmoI1vcvZ21s7L4nhF2lMYIJCnBB6D1XPTOMiozok5prgKawV/ZaW9lPpF3dzQhJrdymMgJEsG6PxGbqx8YdOAR1NTTu+7ubO90+G5uYpFln8R5gsjosq+OzJuXOMbQuMY9+vNe3e9oMs81okUc+xIJkhaBCx8ZjGgSQ/VjQp+MSAPNzxVmaHp629vDAgwsUaIB/dUDk+p+frWhL2myOdsGYiAAADAAwB8q7UpUyIqne2/Ya8utRnEVsgt7r4Ytc7lHheHjedn1mY+2OeOeuLipTAKL739sd1fRuGPxVrbyodjEBoWdT5hwOADk+rCri7M3njWdtMAR4kET4JyRujVuT6nmq7714bcX9o954Xgvb3CZk/FdWjbIzxnzADr68VIe5pnOj2niZztcDIx5PEfZ/w459ahH3n/AL/cEnwia0pSpkRSlKAUpSgFKUoBSlKAUpSgFKUoBSlKAUpSgOKUpQCgpShw5pSlDopSlAVB/wDUj/qdt/tz/wDrarP7Pf6rb/7GL/oWlKA2FKUoD//Z"/>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http://www.picgifs.com/clip-art/activities/sleeping/clip-art-sleeping-760851.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9359803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1916832"/>
            <a:ext cx="7408333" cy="4209331"/>
          </a:xfrm>
        </p:spPr>
        <p:txBody>
          <a:bodyPr/>
          <a:lstStyle/>
          <a:p>
            <a:r>
              <a:rPr lang="en-GB" dirty="0" smtClean="0"/>
              <a:t>What are the threats I should be worried about??</a:t>
            </a:r>
          </a:p>
          <a:p>
            <a:pPr lvl="1"/>
            <a:r>
              <a:rPr lang="en-GB" dirty="0"/>
              <a:t>OWASP </a:t>
            </a:r>
            <a:r>
              <a:rPr lang="en-GB" dirty="0" smtClean="0"/>
              <a:t>Top  </a:t>
            </a:r>
            <a:r>
              <a:rPr lang="en-GB" dirty="0"/>
              <a:t>10 </a:t>
            </a:r>
            <a:r>
              <a:rPr lang="en-GB" dirty="0" smtClean="0"/>
              <a:t>vulnerabilities – can be used to check your applications deployed in the cloud. </a:t>
            </a:r>
          </a:p>
          <a:p>
            <a:r>
              <a:rPr lang="en-GB" dirty="0" smtClean="0"/>
              <a:t>Categorise vulnerabilities based on impact to organisation. </a:t>
            </a:r>
          </a:p>
          <a:p>
            <a:r>
              <a:rPr lang="en-GB" dirty="0" smtClean="0"/>
              <a:t>For applications moving to </a:t>
            </a:r>
            <a:r>
              <a:rPr lang="en-GB" dirty="0" err="1" smtClean="0"/>
              <a:t>IaaS</a:t>
            </a:r>
            <a:r>
              <a:rPr lang="en-GB" dirty="0" smtClean="0"/>
              <a:t> or </a:t>
            </a:r>
            <a:r>
              <a:rPr lang="en-GB" dirty="0" err="1" smtClean="0"/>
              <a:t>PaaS</a:t>
            </a:r>
            <a:r>
              <a:rPr lang="en-GB" dirty="0" smtClean="0"/>
              <a:t> security analysis based on multi-</a:t>
            </a:r>
            <a:r>
              <a:rPr lang="en-GB" dirty="0" err="1" smtClean="0"/>
              <a:t>tenacy</a:t>
            </a:r>
            <a:r>
              <a:rPr lang="en-GB" dirty="0" smtClean="0"/>
              <a:t> should be carried out. </a:t>
            </a:r>
            <a:endParaRPr lang="en-GB" dirty="0"/>
          </a:p>
        </p:txBody>
      </p:sp>
      <p:sp>
        <p:nvSpPr>
          <p:cNvPr id="3" name="Title 2"/>
          <p:cNvSpPr>
            <a:spLocks noGrp="1"/>
          </p:cNvSpPr>
          <p:nvPr>
            <p:ph type="title"/>
          </p:nvPr>
        </p:nvSpPr>
        <p:spPr/>
        <p:txBody>
          <a:bodyPr/>
          <a:lstStyle/>
          <a:p>
            <a:r>
              <a:rPr lang="en-GB" dirty="0" smtClean="0"/>
              <a:t>Other</a:t>
            </a:r>
            <a:endParaRPr lang="en-GB" dirty="0"/>
          </a:p>
        </p:txBody>
      </p:sp>
    </p:spTree>
    <p:extLst>
      <p:ext uri="{BB962C8B-B14F-4D97-AF65-F5344CB8AC3E}">
        <p14:creationId xmlns:p14="http://schemas.microsoft.com/office/powerpoint/2010/main" val="3440919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1. Common physical security architecture is “clouded”.</a:t>
            </a:r>
          </a:p>
          <a:p>
            <a:r>
              <a:rPr lang="en-GB" dirty="0" smtClean="0"/>
              <a:t>2. Location laws and violations.</a:t>
            </a:r>
          </a:p>
          <a:p>
            <a:r>
              <a:rPr lang="en-GB" dirty="0" smtClean="0"/>
              <a:t>3. </a:t>
            </a:r>
            <a:r>
              <a:rPr lang="en-GB" dirty="0" err="1" smtClean="0"/>
              <a:t>Compatiblity</a:t>
            </a:r>
            <a:r>
              <a:rPr lang="en-GB" dirty="0" smtClean="0"/>
              <a:t> between vendors.</a:t>
            </a:r>
          </a:p>
          <a:p>
            <a:r>
              <a:rPr lang="en-GB" dirty="0" smtClean="0"/>
              <a:t>4. Shared responsibility – who controls what</a:t>
            </a:r>
          </a:p>
          <a:p>
            <a:r>
              <a:rPr lang="en-GB" dirty="0" smtClean="0"/>
              <a:t>5. No cloud standard for data integrity</a:t>
            </a:r>
          </a:p>
          <a:p>
            <a:r>
              <a:rPr lang="en-GB" dirty="0" smtClean="0"/>
              <a:t>6. Inconsistency and elasticity of machines/instances will make it hard to monitor. </a:t>
            </a:r>
          </a:p>
          <a:p>
            <a:endParaRPr lang="en-GB" dirty="0" smtClean="0"/>
          </a:p>
        </p:txBody>
      </p:sp>
      <p:sp>
        <p:nvSpPr>
          <p:cNvPr id="3" name="Title 2"/>
          <p:cNvSpPr>
            <a:spLocks noGrp="1"/>
          </p:cNvSpPr>
          <p:nvPr>
            <p:ph type="title"/>
          </p:nvPr>
        </p:nvSpPr>
        <p:spPr/>
        <p:txBody>
          <a:bodyPr>
            <a:normAutofit fontScale="90000"/>
          </a:bodyPr>
          <a:lstStyle/>
          <a:p>
            <a:r>
              <a:rPr lang="en-GB" dirty="0" smtClean="0"/>
              <a:t>Common Security Issues and Challenges </a:t>
            </a:r>
            <a:endParaRPr lang="en-GB" dirty="0"/>
          </a:p>
        </p:txBody>
      </p:sp>
    </p:spTree>
    <p:extLst>
      <p:ext uri="{BB962C8B-B14F-4D97-AF65-F5344CB8AC3E}">
        <p14:creationId xmlns:p14="http://schemas.microsoft.com/office/powerpoint/2010/main" val="16655585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Shared Responsibility</a:t>
            </a:r>
          </a:p>
          <a:p>
            <a:r>
              <a:rPr lang="en-GB" dirty="0" smtClean="0"/>
              <a:t>Data location complications and issues</a:t>
            </a:r>
          </a:p>
          <a:p>
            <a:r>
              <a:rPr lang="en-GB" dirty="0" smtClean="0"/>
              <a:t>Data segregation </a:t>
            </a:r>
          </a:p>
          <a:p>
            <a:r>
              <a:rPr lang="en-GB" dirty="0" smtClean="0"/>
              <a:t>Recovery </a:t>
            </a:r>
          </a:p>
          <a:p>
            <a:r>
              <a:rPr lang="en-GB" dirty="0" smtClean="0"/>
              <a:t>Long-term viability</a:t>
            </a:r>
          </a:p>
          <a:p>
            <a:endParaRPr lang="en-GB" dirty="0"/>
          </a:p>
        </p:txBody>
      </p:sp>
      <p:sp>
        <p:nvSpPr>
          <p:cNvPr id="3" name="Title 2"/>
          <p:cNvSpPr>
            <a:spLocks noGrp="1"/>
          </p:cNvSpPr>
          <p:nvPr>
            <p:ph type="title"/>
          </p:nvPr>
        </p:nvSpPr>
        <p:spPr/>
        <p:txBody>
          <a:bodyPr/>
          <a:lstStyle/>
          <a:p>
            <a:r>
              <a:rPr lang="en-GB" dirty="0" smtClean="0"/>
              <a:t>Key Points in Cloud Security</a:t>
            </a:r>
            <a:endParaRPr lang="en-GB" dirty="0"/>
          </a:p>
        </p:txBody>
      </p:sp>
    </p:spTree>
    <p:extLst>
      <p:ext uri="{BB962C8B-B14F-4D97-AF65-F5344CB8AC3E}">
        <p14:creationId xmlns:p14="http://schemas.microsoft.com/office/powerpoint/2010/main" val="32356115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132856"/>
            <a:ext cx="7408333" cy="3993307"/>
          </a:xfrm>
        </p:spPr>
        <p:txBody>
          <a:bodyPr>
            <a:normAutofit lnSpcReduction="10000"/>
          </a:bodyPr>
          <a:lstStyle/>
          <a:p>
            <a:r>
              <a:rPr lang="en-GB" dirty="0" smtClean="0"/>
              <a:t>Management (People) – responsibilities and roles.</a:t>
            </a:r>
          </a:p>
          <a:p>
            <a:r>
              <a:rPr lang="en-GB" dirty="0" smtClean="0"/>
              <a:t>Governance – Cloud Security is very unregulated and governed – Cloud Security Alliance changing this.</a:t>
            </a:r>
          </a:p>
          <a:p>
            <a:r>
              <a:rPr lang="en-GB" dirty="0" smtClean="0"/>
              <a:t>Risk Management – Identify assets, data links, applications and data stores. </a:t>
            </a:r>
          </a:p>
          <a:p>
            <a:r>
              <a:rPr lang="en-GB" dirty="0" smtClean="0"/>
              <a:t>Awareness – Education can help security, just like traditional computing, now we have to educate about cloud security.</a:t>
            </a:r>
          </a:p>
          <a:p>
            <a:r>
              <a:rPr lang="en-GB" dirty="0" smtClean="0"/>
              <a:t>Standards – Only recently standards for cloud computing have been finalised. </a:t>
            </a:r>
          </a:p>
          <a:p>
            <a:endParaRPr lang="en-GB" dirty="0"/>
          </a:p>
        </p:txBody>
      </p:sp>
      <p:sp>
        <p:nvSpPr>
          <p:cNvPr id="3" name="Title 2"/>
          <p:cNvSpPr>
            <a:spLocks noGrp="1"/>
          </p:cNvSpPr>
          <p:nvPr>
            <p:ph type="title"/>
          </p:nvPr>
        </p:nvSpPr>
        <p:spPr/>
        <p:txBody>
          <a:bodyPr/>
          <a:lstStyle/>
          <a:p>
            <a:r>
              <a:rPr lang="en-GB" dirty="0" smtClean="0"/>
              <a:t>Cloud Security Key Topics:</a:t>
            </a:r>
            <a:endParaRPr lang="en-GB" dirty="0"/>
          </a:p>
        </p:txBody>
      </p:sp>
    </p:spTree>
    <p:extLst>
      <p:ext uri="{BB962C8B-B14F-4D97-AF65-F5344CB8AC3E}">
        <p14:creationId xmlns:p14="http://schemas.microsoft.com/office/powerpoint/2010/main" val="29452497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r>
              <a:rPr lang="en-GB" dirty="0" smtClean="0"/>
              <a:t>Keys to remember “5 core epics”</a:t>
            </a:r>
            <a:endParaRPr lang="en-GB" dirty="0"/>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720" y="1916832"/>
            <a:ext cx="5407521" cy="38997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881606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276872"/>
            <a:ext cx="7408333" cy="3849291"/>
          </a:xfrm>
        </p:spPr>
        <p:txBody>
          <a:bodyPr/>
          <a:lstStyle/>
          <a:p>
            <a:r>
              <a:rPr lang="en-GB" dirty="0"/>
              <a:t>SECURITY GUIDANCE FOR CRITICAL AREAS OF FOCUS IN CLOUD COMPUTING </a:t>
            </a:r>
            <a:r>
              <a:rPr lang="en-GB" dirty="0" smtClean="0"/>
              <a:t>V3.0 - CSA</a:t>
            </a:r>
          </a:p>
          <a:p>
            <a:endParaRPr lang="en-GB" dirty="0"/>
          </a:p>
          <a:p>
            <a:r>
              <a:rPr lang="en-GB" dirty="0" smtClean="0"/>
              <a:t>Guidelines on Security and Privacy in </a:t>
            </a:r>
            <a:r>
              <a:rPr lang="en-GB" dirty="0"/>
              <a:t>Public Cloud </a:t>
            </a:r>
            <a:r>
              <a:rPr lang="en-GB" dirty="0" smtClean="0"/>
              <a:t>Computing - NIST</a:t>
            </a:r>
          </a:p>
          <a:p>
            <a:endParaRPr lang="en-GB" dirty="0"/>
          </a:p>
          <a:p>
            <a:r>
              <a:rPr lang="en-GB" dirty="0" smtClean="0"/>
              <a:t>ISO 27002</a:t>
            </a:r>
          </a:p>
          <a:p>
            <a:endParaRPr lang="en-GB" dirty="0"/>
          </a:p>
        </p:txBody>
      </p:sp>
      <p:sp>
        <p:nvSpPr>
          <p:cNvPr id="3" name="Title 2"/>
          <p:cNvSpPr>
            <a:spLocks noGrp="1"/>
          </p:cNvSpPr>
          <p:nvPr>
            <p:ph type="title"/>
          </p:nvPr>
        </p:nvSpPr>
        <p:spPr/>
        <p:txBody>
          <a:bodyPr/>
          <a:lstStyle/>
          <a:p>
            <a:r>
              <a:rPr lang="en-GB" dirty="0" smtClean="0"/>
              <a:t>Reference Points</a:t>
            </a:r>
            <a:endParaRPr lang="en-GB" dirty="0"/>
          </a:p>
        </p:txBody>
      </p:sp>
    </p:spTree>
    <p:extLst>
      <p:ext uri="{BB962C8B-B14F-4D97-AF65-F5344CB8AC3E}">
        <p14:creationId xmlns:p14="http://schemas.microsoft.com/office/powerpoint/2010/main" val="6180266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441</TotalTime>
  <Words>2276</Words>
  <Application>Microsoft Office PowerPoint</Application>
  <PresentationFormat>On-screen Show (4:3)</PresentationFormat>
  <Paragraphs>276</Paragraphs>
  <Slides>38</Slides>
  <Notes>5</Notes>
  <HiddenSlides>0</HiddenSlides>
  <MMClips>0</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Waveform</vt:lpstr>
      <vt:lpstr>Cloud Computing Technologies</vt:lpstr>
      <vt:lpstr>Topics to cover</vt:lpstr>
      <vt:lpstr>Shared Responsibility.</vt:lpstr>
      <vt:lpstr>The Stack</vt:lpstr>
      <vt:lpstr>The Stack</vt:lpstr>
      <vt:lpstr>The Stack</vt:lpstr>
      <vt:lpstr>What next? </vt:lpstr>
      <vt:lpstr>For each asset ask:</vt:lpstr>
      <vt:lpstr>Assess the deployment model</vt:lpstr>
      <vt:lpstr>Security Risk</vt:lpstr>
      <vt:lpstr>Summary</vt:lpstr>
      <vt:lpstr>PowerPoint Presentation</vt:lpstr>
      <vt:lpstr>What needs to be done? </vt:lpstr>
      <vt:lpstr>Specify Requirements</vt:lpstr>
      <vt:lpstr>Summary of what to do:</vt:lpstr>
      <vt:lpstr>PowerPoint Presentation</vt:lpstr>
      <vt:lpstr>Data Security </vt:lpstr>
      <vt:lpstr>Data Security </vt:lpstr>
      <vt:lpstr>Information Management</vt:lpstr>
      <vt:lpstr>Things to consider about data in the Cloud</vt:lpstr>
      <vt:lpstr>Cont.</vt:lpstr>
      <vt:lpstr>Next step - -</vt:lpstr>
      <vt:lpstr>Cont. </vt:lpstr>
      <vt:lpstr>Encryption</vt:lpstr>
      <vt:lpstr>Data Loss Prevention (DLP)</vt:lpstr>
      <vt:lpstr>Database Activity Monitoring</vt:lpstr>
      <vt:lpstr>Recommendations</vt:lpstr>
      <vt:lpstr>Incidence Response</vt:lpstr>
      <vt:lpstr>Cont</vt:lpstr>
      <vt:lpstr>Cont</vt:lpstr>
      <vt:lpstr>Recommendations for IR</vt:lpstr>
      <vt:lpstr>Documentation Check list </vt:lpstr>
      <vt:lpstr>Other</vt:lpstr>
      <vt:lpstr>Common Security Issues and Challenges </vt:lpstr>
      <vt:lpstr>Key Points in Cloud Security</vt:lpstr>
      <vt:lpstr>Cloud Security Key Topics:</vt:lpstr>
      <vt:lpstr>Keys to remember “5 core epics”</vt:lpstr>
      <vt:lpstr>Reference Points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Cloud Computing Technologies</dc:title>
  <dc:creator>Ethan</dc:creator>
  <cp:lastModifiedBy>Ethan</cp:lastModifiedBy>
  <cp:revision>39</cp:revision>
  <dcterms:created xsi:type="dcterms:W3CDTF">2016-05-02T13:57:48Z</dcterms:created>
  <dcterms:modified xsi:type="dcterms:W3CDTF">2016-08-10T21:34:46Z</dcterms:modified>
</cp:coreProperties>
</file>