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handoutMasterIdLst>
    <p:handoutMasterId r:id="rId31"/>
  </p:handoutMasterIdLst>
  <p:sldIdLst>
    <p:sldId id="256" r:id="rId2"/>
    <p:sldId id="273" r:id="rId3"/>
    <p:sldId id="283" r:id="rId4"/>
    <p:sldId id="284" r:id="rId5"/>
    <p:sldId id="285" r:id="rId6"/>
    <p:sldId id="286" r:id="rId7"/>
    <p:sldId id="287" r:id="rId8"/>
    <p:sldId id="288" r:id="rId9"/>
    <p:sldId id="289" r:id="rId10"/>
    <p:sldId id="290" r:id="rId11"/>
    <p:sldId id="291" r:id="rId12"/>
    <p:sldId id="292" r:id="rId13"/>
    <p:sldId id="293" r:id="rId14"/>
    <p:sldId id="294" r:id="rId15"/>
    <p:sldId id="263" r:id="rId16"/>
    <p:sldId id="296" r:id="rId17"/>
    <p:sldId id="297" r:id="rId18"/>
    <p:sldId id="298" r:id="rId19"/>
    <p:sldId id="299" r:id="rId20"/>
    <p:sldId id="262" r:id="rId21"/>
    <p:sldId id="265" r:id="rId22"/>
    <p:sldId id="269" r:id="rId23"/>
    <p:sldId id="270" r:id="rId24"/>
    <p:sldId id="271" r:id="rId25"/>
    <p:sldId id="272" r:id="rId26"/>
    <p:sldId id="268" r:id="rId27"/>
    <p:sldId id="300" r:id="rId28"/>
    <p:sldId id="301" r:id="rId29"/>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6EA08C48-4A2A-4379-BF58-BFDF36D778D8}" type="datetimeFigureOut">
              <a:rPr lang="en-GB" smtClean="0"/>
              <a:t>07/10/2020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673221E5-7D78-454C-8438-22F76AF2FADF}" type="slidenum">
              <a:rPr lang="en-GB" smtClean="0"/>
              <a:t>‹#›</a:t>
            </a:fld>
            <a:endParaRPr lang="en-GB"/>
          </a:p>
        </p:txBody>
      </p:sp>
    </p:spTree>
    <p:extLst>
      <p:ext uri="{BB962C8B-B14F-4D97-AF65-F5344CB8AC3E}">
        <p14:creationId xmlns:p14="http://schemas.microsoft.com/office/powerpoint/2010/main" val="11866302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3AB895FD-E4F7-4A5E-B591-B50871713211}" type="datetimeFigureOut">
              <a:rPr lang="en-GB" smtClean="0"/>
              <a:t>07/10/2020</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F7523C12-86B0-4882-8938-0F83EE23C0A4}" type="slidenum">
              <a:rPr lang="en-GB" smtClean="0"/>
              <a:t>‹#›</a:t>
            </a:fld>
            <a:endParaRPr lang="en-GB"/>
          </a:p>
        </p:txBody>
      </p:sp>
    </p:spTree>
    <p:extLst>
      <p:ext uri="{BB962C8B-B14F-4D97-AF65-F5344CB8AC3E}">
        <p14:creationId xmlns:p14="http://schemas.microsoft.com/office/powerpoint/2010/main" val="1625534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12BF50BC-D6F4-452B-BD90-BBEDDDE71E5D}" type="slidenum">
              <a:rPr lang="en-GB" altLang="en-US"/>
              <a:pPr eaLnBrk="1" hangingPunct="1">
                <a:spcBef>
                  <a:spcPct val="0"/>
                </a:spcBef>
              </a:pPr>
              <a:t>3</a:t>
            </a:fld>
            <a:endParaRPr lang="en-GB" altLang="en-US"/>
          </a:p>
        </p:txBody>
      </p:sp>
    </p:spTree>
    <p:extLst>
      <p:ext uri="{BB962C8B-B14F-4D97-AF65-F5344CB8AC3E}">
        <p14:creationId xmlns:p14="http://schemas.microsoft.com/office/powerpoint/2010/main" val="256819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DA6AD70B-7553-4F06-9E1E-04439AA90809}" type="slidenum">
              <a:rPr lang="en-GB" altLang="en-US"/>
              <a:pPr eaLnBrk="1" hangingPunct="1">
                <a:spcBef>
                  <a:spcPct val="0"/>
                </a:spcBef>
              </a:pPr>
              <a:t>4</a:t>
            </a:fld>
            <a:endParaRPr lang="en-GB" altLang="en-US"/>
          </a:p>
        </p:txBody>
      </p:sp>
    </p:spTree>
    <p:extLst>
      <p:ext uri="{BB962C8B-B14F-4D97-AF65-F5344CB8AC3E}">
        <p14:creationId xmlns:p14="http://schemas.microsoft.com/office/powerpoint/2010/main" val="4117661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8795E546-20AB-49B7-8491-0CCFF69BC7AD}" type="slidenum">
              <a:rPr lang="en-GB" altLang="en-US"/>
              <a:pPr eaLnBrk="1" hangingPunct="1">
                <a:spcBef>
                  <a:spcPct val="0"/>
                </a:spcBef>
              </a:pPr>
              <a:t>5</a:t>
            </a:fld>
            <a:endParaRPr lang="en-GB" altLang="en-US"/>
          </a:p>
        </p:txBody>
      </p:sp>
    </p:spTree>
    <p:extLst>
      <p:ext uri="{BB962C8B-B14F-4D97-AF65-F5344CB8AC3E}">
        <p14:creationId xmlns:p14="http://schemas.microsoft.com/office/powerpoint/2010/main" val="10878218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3A2EC2E-200E-4D4F-BB92-3DEFC250054E}" type="slidenum">
              <a:rPr lang="en-GB" altLang="en-US"/>
              <a:pPr eaLnBrk="1" hangingPunct="1">
                <a:spcBef>
                  <a:spcPct val="0"/>
                </a:spcBef>
              </a:pPr>
              <a:t>6</a:t>
            </a:fld>
            <a:endParaRPr lang="en-GB" altLang="en-US"/>
          </a:p>
        </p:txBody>
      </p:sp>
    </p:spTree>
    <p:extLst>
      <p:ext uri="{BB962C8B-B14F-4D97-AF65-F5344CB8AC3E}">
        <p14:creationId xmlns:p14="http://schemas.microsoft.com/office/powerpoint/2010/main" val="4029957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7C3D225-4299-49F3-934A-E0CE9376DBC9}" type="slidenum">
              <a:rPr lang="en-GB" altLang="en-US"/>
              <a:pPr eaLnBrk="1" hangingPunct="1">
                <a:spcBef>
                  <a:spcPct val="0"/>
                </a:spcBef>
              </a:pPr>
              <a:t>7</a:t>
            </a:fld>
            <a:endParaRPr lang="en-GB" altLang="en-US"/>
          </a:p>
        </p:txBody>
      </p:sp>
    </p:spTree>
    <p:extLst>
      <p:ext uri="{BB962C8B-B14F-4D97-AF65-F5344CB8AC3E}">
        <p14:creationId xmlns:p14="http://schemas.microsoft.com/office/powerpoint/2010/main" val="2696541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B2C7D78-3012-4CCF-8685-5C9E7883BC7F}" type="slidenum">
              <a:rPr lang="en-GB" altLang="en-US"/>
              <a:pPr eaLnBrk="1" hangingPunct="1">
                <a:spcBef>
                  <a:spcPct val="0"/>
                </a:spcBef>
              </a:pPr>
              <a:t>8</a:t>
            </a:fld>
            <a:endParaRPr lang="en-GB" altLang="en-US"/>
          </a:p>
        </p:txBody>
      </p:sp>
    </p:spTree>
    <p:extLst>
      <p:ext uri="{BB962C8B-B14F-4D97-AF65-F5344CB8AC3E}">
        <p14:creationId xmlns:p14="http://schemas.microsoft.com/office/powerpoint/2010/main" val="3892682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CC3B5A33-4CCC-4455-B0B6-362A2CEF5925}" type="slidenum">
              <a:rPr lang="en-GB" altLang="en-US"/>
              <a:pPr eaLnBrk="1" hangingPunct="1">
                <a:spcBef>
                  <a:spcPct val="0"/>
                </a:spcBef>
              </a:pPr>
              <a:t>9</a:t>
            </a:fld>
            <a:endParaRPr lang="en-GB" altLang="en-US"/>
          </a:p>
        </p:txBody>
      </p:sp>
    </p:spTree>
    <p:extLst>
      <p:ext uri="{BB962C8B-B14F-4D97-AF65-F5344CB8AC3E}">
        <p14:creationId xmlns:p14="http://schemas.microsoft.com/office/powerpoint/2010/main" val="378698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8D65C9B-CE34-4D3D-8605-1B74ED591A2F}" type="slidenum">
              <a:rPr lang="en-GB" altLang="en-US"/>
              <a:pPr eaLnBrk="1" hangingPunct="1">
                <a:spcBef>
                  <a:spcPct val="0"/>
                </a:spcBef>
              </a:pPr>
              <a:t>10</a:t>
            </a:fld>
            <a:endParaRPr lang="en-GB" altLang="en-US"/>
          </a:p>
        </p:txBody>
      </p:sp>
    </p:spTree>
    <p:extLst>
      <p:ext uri="{BB962C8B-B14F-4D97-AF65-F5344CB8AC3E}">
        <p14:creationId xmlns:p14="http://schemas.microsoft.com/office/powerpoint/2010/main" val="15919694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4DB9584-7430-41E3-A706-C1DFBC62F403}" type="slidenum">
              <a:rPr lang="en-GB" altLang="en-US"/>
              <a:pPr eaLnBrk="1" hangingPunct="1">
                <a:spcBef>
                  <a:spcPct val="0"/>
                </a:spcBef>
              </a:pPr>
              <a:t>11</a:t>
            </a:fld>
            <a:endParaRPr lang="en-GB" altLang="en-US"/>
          </a:p>
        </p:txBody>
      </p:sp>
    </p:spTree>
    <p:extLst>
      <p:ext uri="{BB962C8B-B14F-4D97-AF65-F5344CB8AC3E}">
        <p14:creationId xmlns:p14="http://schemas.microsoft.com/office/powerpoint/2010/main" val="29227774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E1C1B205-5BB4-4347-AE73-5D2A1BA561C0}" type="slidenum">
              <a:rPr lang="en-GB" altLang="en-US"/>
              <a:pPr eaLnBrk="1" hangingPunct="1">
                <a:spcBef>
                  <a:spcPct val="0"/>
                </a:spcBef>
              </a:pPr>
              <a:t>12</a:t>
            </a:fld>
            <a:endParaRPr lang="en-GB" altLang="en-US"/>
          </a:p>
        </p:txBody>
      </p:sp>
    </p:spTree>
    <p:extLst>
      <p:ext uri="{BB962C8B-B14F-4D97-AF65-F5344CB8AC3E}">
        <p14:creationId xmlns:p14="http://schemas.microsoft.com/office/powerpoint/2010/main" val="23204101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58B668D-B7E9-4FD9-93FE-25F2651DF067}" type="slidenum">
              <a:rPr lang="en-GB" altLang="en-US"/>
              <a:pPr eaLnBrk="1" hangingPunct="1">
                <a:spcBef>
                  <a:spcPct val="0"/>
                </a:spcBef>
              </a:pPr>
              <a:t>13</a:t>
            </a:fld>
            <a:endParaRPr lang="en-GB" altLang="en-US"/>
          </a:p>
        </p:txBody>
      </p:sp>
    </p:spTree>
    <p:extLst>
      <p:ext uri="{BB962C8B-B14F-4D97-AF65-F5344CB8AC3E}">
        <p14:creationId xmlns:p14="http://schemas.microsoft.com/office/powerpoint/2010/main" val="4975857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C5A0B48-FBBB-44C6-869D-999A78A47228}" type="slidenum">
              <a:rPr lang="en-GB" altLang="en-US"/>
              <a:pPr eaLnBrk="1" hangingPunct="1">
                <a:spcBef>
                  <a:spcPct val="0"/>
                </a:spcBef>
              </a:pPr>
              <a:t>14</a:t>
            </a:fld>
            <a:endParaRPr lang="en-GB" altLang="en-US"/>
          </a:p>
        </p:txBody>
      </p:sp>
    </p:spTree>
    <p:extLst>
      <p:ext uri="{BB962C8B-B14F-4D97-AF65-F5344CB8AC3E}">
        <p14:creationId xmlns:p14="http://schemas.microsoft.com/office/powerpoint/2010/main" val="21313561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58EE7A4-17BD-4903-8E48-BFA7EE01B0E7}" type="slidenum">
              <a:rPr lang="en-GB" altLang="en-US"/>
              <a:pPr eaLnBrk="1" hangingPunct="1">
                <a:spcBef>
                  <a:spcPct val="0"/>
                </a:spcBef>
              </a:pPr>
              <a:t>16</a:t>
            </a:fld>
            <a:endParaRPr lang="en-GB" altLang="en-US"/>
          </a:p>
        </p:txBody>
      </p:sp>
    </p:spTree>
    <p:extLst>
      <p:ext uri="{BB962C8B-B14F-4D97-AF65-F5344CB8AC3E}">
        <p14:creationId xmlns:p14="http://schemas.microsoft.com/office/powerpoint/2010/main" val="19664827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219B5EE-684D-4CDE-9F25-9CB0A195CAA8}" type="slidenum">
              <a:rPr lang="en-GB" altLang="en-US"/>
              <a:pPr eaLnBrk="1" hangingPunct="1">
                <a:spcBef>
                  <a:spcPct val="0"/>
                </a:spcBef>
              </a:pPr>
              <a:t>17</a:t>
            </a:fld>
            <a:endParaRPr lang="en-GB" altLang="en-US"/>
          </a:p>
        </p:txBody>
      </p:sp>
    </p:spTree>
    <p:extLst>
      <p:ext uri="{BB962C8B-B14F-4D97-AF65-F5344CB8AC3E}">
        <p14:creationId xmlns:p14="http://schemas.microsoft.com/office/powerpoint/2010/main" val="1994616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Tree>
    <p:extLst>
      <p:ext uri="{BB962C8B-B14F-4D97-AF65-F5344CB8AC3E}">
        <p14:creationId xmlns:p14="http://schemas.microsoft.com/office/powerpoint/2010/main" val="31901868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Tree>
    <p:extLst>
      <p:ext uri="{BB962C8B-B14F-4D97-AF65-F5344CB8AC3E}">
        <p14:creationId xmlns:p14="http://schemas.microsoft.com/office/powerpoint/2010/main" val="18791550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C9CEDC7A-3E93-4A5C-AC43-B55908BFB11F}" type="slidenum">
              <a:rPr lang="en-GB" altLang="en-US"/>
              <a:pPr eaLnBrk="1" hangingPunct="1">
                <a:spcBef>
                  <a:spcPct val="0"/>
                </a:spcBef>
              </a:pPr>
              <a:t>28</a:t>
            </a:fld>
            <a:endParaRPr lang="en-GB" altLang="en-US"/>
          </a:p>
        </p:txBody>
      </p:sp>
    </p:spTree>
    <p:extLst>
      <p:ext uri="{BB962C8B-B14F-4D97-AF65-F5344CB8AC3E}">
        <p14:creationId xmlns:p14="http://schemas.microsoft.com/office/powerpoint/2010/main" val="275247472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33F7B771-281B-4AC9-8FD5-CF9DF4842956}" type="datetimeFigureOut">
              <a:rPr lang="en-GB" smtClean="0"/>
              <a:t>07/10/2020</a:t>
            </a:fld>
            <a:endParaRPr lang="en-GB"/>
          </a:p>
        </p:txBody>
      </p:sp>
      <p:sp>
        <p:nvSpPr>
          <p:cNvPr id="5" name="Footer Placeholder 4"/>
          <p:cNvSpPr>
            <a:spLocks noGrp="1"/>
          </p:cNvSpPr>
          <p:nvPr>
            <p:ph type="ftr" sz="quarter" idx="11"/>
          </p:nvPr>
        </p:nvSpPr>
        <p:spPr>
          <a:xfrm>
            <a:off x="1921934" y="5054602"/>
            <a:ext cx="4064860" cy="279400"/>
          </a:xfrm>
        </p:spPr>
        <p:txBody>
          <a:bodyPr/>
          <a:lstStyle/>
          <a:p>
            <a:endParaRPr lang="en-GB"/>
          </a:p>
        </p:txBody>
      </p:sp>
      <p:sp>
        <p:nvSpPr>
          <p:cNvPr id="6" name="Slide Number Placeholder 5"/>
          <p:cNvSpPr>
            <a:spLocks noGrp="1"/>
          </p:cNvSpPr>
          <p:nvPr>
            <p:ph type="sldNum" sz="quarter" idx="12"/>
          </p:nvPr>
        </p:nvSpPr>
        <p:spPr>
          <a:xfrm>
            <a:off x="6817317" y="5054602"/>
            <a:ext cx="413483" cy="279400"/>
          </a:xfrm>
        </p:spPr>
        <p:txBody>
          <a:bodyPr/>
          <a:lstStyle/>
          <a:p>
            <a:fld id="{8AA3BA0F-916F-438F-9775-20947B0F54C5}" type="slidenum">
              <a:rPr lang="en-GB" smtClean="0"/>
              <a:t>‹#›</a:t>
            </a:fld>
            <a:endParaRPr lang="en-GB"/>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3546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3F7B771-281B-4AC9-8FD5-CF9DF4842956}"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3BA0F-916F-438F-9775-20947B0F54C5}" type="slidenum">
              <a:rPr lang="en-GB" smtClean="0"/>
              <a:t>‹#›</a:t>
            </a:fld>
            <a:endParaRPr lang="en-GB"/>
          </a:p>
        </p:txBody>
      </p:sp>
    </p:spTree>
    <p:extLst>
      <p:ext uri="{BB962C8B-B14F-4D97-AF65-F5344CB8AC3E}">
        <p14:creationId xmlns:p14="http://schemas.microsoft.com/office/powerpoint/2010/main" val="2917112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3F7B771-281B-4AC9-8FD5-CF9DF4842956}"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A3BA0F-916F-438F-9775-20947B0F54C5}" type="slidenum">
              <a:rPr lang="en-GB" smtClean="0"/>
              <a:t>‹#›</a:t>
            </a:fld>
            <a:endParaRPr lang="en-GB"/>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9714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3F7B771-281B-4AC9-8FD5-CF9DF4842956}"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A3BA0F-916F-438F-9775-20947B0F54C5}" type="slidenum">
              <a:rPr lang="en-GB" smtClean="0"/>
              <a:t>‹#›</a:t>
            </a:fld>
            <a:endParaRPr lang="en-GB"/>
          </a:p>
        </p:txBody>
      </p:sp>
    </p:spTree>
    <p:extLst>
      <p:ext uri="{BB962C8B-B14F-4D97-AF65-F5344CB8AC3E}">
        <p14:creationId xmlns:p14="http://schemas.microsoft.com/office/powerpoint/2010/main" val="3386491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3F7B771-281B-4AC9-8FD5-CF9DF4842956}" type="datetimeFigureOut">
              <a:rPr lang="en-GB" smtClean="0"/>
              <a:t>07/10/2020</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A3BA0F-916F-438F-9775-20947B0F54C5}" type="slidenum">
              <a:rPr lang="en-GB" smtClean="0"/>
              <a:t>‹#›</a:t>
            </a:fld>
            <a:endParaRPr lang="en-GB"/>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1914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3F7B771-281B-4AC9-8FD5-CF9DF4842956}" type="datetimeFigureOut">
              <a:rPr lang="en-GB" smtClean="0"/>
              <a:t>07/10/2020</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A3BA0F-916F-438F-9775-20947B0F54C5}" type="slidenum">
              <a:rPr lang="en-GB" smtClean="0"/>
              <a:t>‹#›</a:t>
            </a:fld>
            <a:endParaRPr lang="en-GB"/>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9442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F7B771-281B-4AC9-8FD5-CF9DF4842956}" type="datetimeFigureOut">
              <a:rPr lang="en-GB" smtClean="0"/>
              <a:t>07/10/2020</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A3BA0F-916F-438F-9775-20947B0F54C5}" type="slidenum">
              <a:rPr lang="en-GB" smtClean="0"/>
              <a:t>‹#›</a:t>
            </a:fld>
            <a:endParaRPr lang="en-GB"/>
          </a:p>
        </p:txBody>
      </p:sp>
    </p:spTree>
    <p:extLst>
      <p:ext uri="{BB962C8B-B14F-4D97-AF65-F5344CB8AC3E}">
        <p14:creationId xmlns:p14="http://schemas.microsoft.com/office/powerpoint/2010/main" val="3706446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3F7B771-281B-4AC9-8FD5-CF9DF4842956}"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A3BA0F-916F-438F-9775-20947B0F54C5}" type="slidenum">
              <a:rPr lang="en-GB" smtClean="0"/>
              <a:t>‹#›</a:t>
            </a:fld>
            <a:endParaRPr lang="en-GB"/>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1902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3F7B771-281B-4AC9-8FD5-CF9DF4842956}"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A3BA0F-916F-438F-9775-20947B0F54C5}" type="slidenum">
              <a:rPr lang="en-GB" smtClean="0"/>
              <a:t>‹#›</a:t>
            </a:fld>
            <a:endParaRPr lang="en-GB"/>
          </a:p>
        </p:txBody>
      </p:sp>
    </p:spTree>
    <p:extLst>
      <p:ext uri="{BB962C8B-B14F-4D97-AF65-F5344CB8AC3E}">
        <p14:creationId xmlns:p14="http://schemas.microsoft.com/office/powerpoint/2010/main" val="1263701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3F7B771-281B-4AC9-8FD5-CF9DF4842956}"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A3BA0F-916F-438F-9775-20947B0F54C5}" type="slidenum">
              <a:rPr lang="en-GB" smtClean="0"/>
              <a:t>‹#›</a:t>
            </a:fld>
            <a:endParaRPr lang="en-GB"/>
          </a:p>
        </p:txBody>
      </p:sp>
    </p:spTree>
    <p:extLst>
      <p:ext uri="{BB962C8B-B14F-4D97-AF65-F5344CB8AC3E}">
        <p14:creationId xmlns:p14="http://schemas.microsoft.com/office/powerpoint/2010/main" val="2970666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3F7B771-281B-4AC9-8FD5-CF9DF4842956}"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A3BA0F-916F-438F-9775-20947B0F54C5}" type="slidenum">
              <a:rPr lang="en-GB" smtClean="0"/>
              <a:t>‹#›</a:t>
            </a:fld>
            <a:endParaRPr lang="en-GB"/>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3605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3F7B771-281B-4AC9-8FD5-CF9DF4842956}"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A3BA0F-916F-438F-9775-20947B0F54C5}" type="slidenum">
              <a:rPr lang="en-GB" smtClean="0"/>
              <a:t>‹#›</a:t>
            </a:fld>
            <a:endParaRPr lang="en-GB"/>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8002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3F7B771-281B-4AC9-8FD5-CF9DF4842956}"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A3BA0F-916F-438F-9775-20947B0F54C5}" type="slidenum">
              <a:rPr lang="en-GB" smtClean="0"/>
              <a:t>‹#›</a:t>
            </a:fld>
            <a:endParaRPr lang="en-GB"/>
          </a:p>
        </p:txBody>
      </p:sp>
    </p:spTree>
    <p:extLst>
      <p:ext uri="{BB962C8B-B14F-4D97-AF65-F5344CB8AC3E}">
        <p14:creationId xmlns:p14="http://schemas.microsoft.com/office/powerpoint/2010/main" val="26947344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3F7B771-281B-4AC9-8FD5-CF9DF4842956}"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A3BA0F-916F-438F-9775-20947B0F54C5}" type="slidenum">
              <a:rPr lang="en-GB" smtClean="0"/>
              <a:t>‹#›</a:t>
            </a:fld>
            <a:endParaRPr lang="en-GB"/>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260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3F7B771-281B-4AC9-8FD5-CF9DF4842956}"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A3BA0F-916F-438F-9775-20947B0F54C5}" type="slidenum">
              <a:rPr lang="en-GB" smtClean="0"/>
              <a:t>‹#›</a:t>
            </a:fld>
            <a:endParaRPr lang="en-GB"/>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457092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3F7B771-281B-4AC9-8FD5-CF9DF4842956}"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A3BA0F-916F-438F-9775-20947B0F54C5}" type="slidenum">
              <a:rPr lang="en-GB" smtClean="0"/>
              <a:t>‹#›</a:t>
            </a:fld>
            <a:endParaRPr lang="en-GB"/>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97734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3F7B771-281B-4AC9-8FD5-CF9DF4842956}"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A3BA0F-916F-438F-9775-20947B0F54C5}" type="slidenum">
              <a:rPr lang="en-GB" smtClean="0"/>
              <a:t>‹#›</a:t>
            </a:fld>
            <a:endParaRPr lang="en-GB"/>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393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F7B771-281B-4AC9-8FD5-CF9DF4842956}" type="datetimeFigureOut">
              <a:rPr lang="en-GB" smtClean="0"/>
              <a:t>07/10/2020</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AA3BA0F-916F-438F-9775-20947B0F54C5}" type="slidenum">
              <a:rPr lang="en-GB" smtClean="0"/>
              <a:t>‹#›</a:t>
            </a:fld>
            <a:endParaRPr lang="en-GB"/>
          </a:p>
        </p:txBody>
      </p:sp>
    </p:spTree>
    <p:extLst>
      <p:ext uri="{BB962C8B-B14F-4D97-AF65-F5344CB8AC3E}">
        <p14:creationId xmlns:p14="http://schemas.microsoft.com/office/powerpoint/2010/main" val="12084350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youthandpolicy.org/images/stories/journal90-103/youthandpolicy103.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www.infed.org/youthwork/ragged_school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MA Youth and Community Work </a:t>
            </a:r>
            <a:endParaRPr lang="en-GB" b="1" dirty="0"/>
          </a:p>
        </p:txBody>
      </p:sp>
      <p:sp>
        <p:nvSpPr>
          <p:cNvPr id="3" name="Subtitle 2"/>
          <p:cNvSpPr>
            <a:spLocks noGrp="1"/>
          </p:cNvSpPr>
          <p:nvPr>
            <p:ph type="subTitle" idx="1"/>
          </p:nvPr>
        </p:nvSpPr>
        <p:spPr/>
        <p:txBody>
          <a:bodyPr/>
          <a:lstStyle/>
          <a:p>
            <a:pPr algn="l"/>
            <a:r>
              <a:rPr lang="en-GB" b="1" dirty="0" smtClean="0"/>
              <a:t>SJYW7012 Critical Social Education</a:t>
            </a:r>
          </a:p>
          <a:p>
            <a:pPr algn="l"/>
            <a:r>
              <a:rPr lang="en-GB" b="1" dirty="0" smtClean="0"/>
              <a:t>Lecture 1:  Principles, Purposes and Values </a:t>
            </a:r>
          </a:p>
        </p:txBody>
      </p:sp>
    </p:spTree>
    <p:extLst>
      <p:ext uri="{BB962C8B-B14F-4D97-AF65-F5344CB8AC3E}">
        <p14:creationId xmlns:p14="http://schemas.microsoft.com/office/powerpoint/2010/main" val="1688875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Aim of sessions </a:t>
            </a:r>
            <a:endParaRPr lang="en-GB" b="1" dirty="0"/>
          </a:p>
        </p:txBody>
      </p:sp>
      <p:sp>
        <p:nvSpPr>
          <p:cNvPr id="3" name="Content Placeholder 2"/>
          <p:cNvSpPr>
            <a:spLocks noGrp="1"/>
          </p:cNvSpPr>
          <p:nvPr>
            <p:ph idx="1"/>
          </p:nvPr>
        </p:nvSpPr>
        <p:spPr/>
        <p:txBody>
          <a:bodyPr/>
          <a:lstStyle/>
          <a:p>
            <a:r>
              <a:rPr lang="en-GB" dirty="0" smtClean="0"/>
              <a:t>Explore principles, purposes and values of youth work practice </a:t>
            </a:r>
          </a:p>
          <a:p>
            <a:r>
              <a:rPr lang="en-GB" dirty="0" smtClean="0"/>
              <a:t>Set the:</a:t>
            </a:r>
          </a:p>
          <a:p>
            <a:pPr lvl="1"/>
            <a:r>
              <a:rPr lang="en-GB" dirty="0" smtClean="0"/>
              <a:t>Directed </a:t>
            </a:r>
            <a:r>
              <a:rPr lang="en-GB" dirty="0"/>
              <a:t>Study Task: </a:t>
            </a:r>
            <a:r>
              <a:rPr lang="en-GB" dirty="0" smtClean="0"/>
              <a:t>Online </a:t>
            </a:r>
            <a:r>
              <a:rPr lang="en-GB" dirty="0"/>
              <a:t>Discussion Contribution 1 </a:t>
            </a:r>
            <a:endParaRPr lang="en-GB" dirty="0" smtClean="0"/>
          </a:p>
          <a:p>
            <a:endParaRPr lang="en-GB" dirty="0" smtClean="0"/>
          </a:p>
          <a:p>
            <a:endParaRPr lang="en-GB" dirty="0" smtClean="0"/>
          </a:p>
        </p:txBody>
      </p:sp>
    </p:spTree>
    <p:extLst>
      <p:ext uri="{BB962C8B-B14F-4D97-AF65-F5344CB8AC3E}">
        <p14:creationId xmlns:p14="http://schemas.microsoft.com/office/powerpoint/2010/main" val="885365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algn="l"/>
            <a:r>
              <a:rPr lang="en-US" altLang="en-US" b="1" dirty="0" smtClean="0"/>
              <a:t>Youth Work</a:t>
            </a:r>
          </a:p>
        </p:txBody>
      </p:sp>
      <p:sp>
        <p:nvSpPr>
          <p:cNvPr id="5123" name="Rectangle 3"/>
          <p:cNvSpPr>
            <a:spLocks noGrp="1" noChangeArrowheads="1"/>
          </p:cNvSpPr>
          <p:nvPr>
            <p:ph type="body" idx="1"/>
          </p:nvPr>
        </p:nvSpPr>
        <p:spPr/>
        <p:txBody>
          <a:bodyPr>
            <a:normAutofit/>
          </a:bodyPr>
          <a:lstStyle/>
          <a:p>
            <a:pPr algn="just">
              <a:lnSpc>
                <a:spcPct val="80000"/>
              </a:lnSpc>
            </a:pPr>
            <a:r>
              <a:rPr lang="en-GB" altLang="en-US" sz="2800" dirty="0" smtClean="0"/>
              <a:t>For very many years, men and women in all their diversity have been supporting and guiding young people as they make their transition from dependence to interdependence, through a way of working referred to as youth work.  </a:t>
            </a:r>
          </a:p>
          <a:p>
            <a:pPr algn="just">
              <a:lnSpc>
                <a:spcPct val="80000"/>
              </a:lnSpc>
            </a:pPr>
            <a:r>
              <a:rPr lang="en-GB" altLang="en-US" sz="2800" dirty="0" smtClean="0"/>
              <a:t>Defining this form of work can be somewhat challenging, and can ignite fierce debate (Davies 2010, p. 1).  </a:t>
            </a:r>
          </a:p>
        </p:txBody>
      </p:sp>
    </p:spTree>
    <p:extLst>
      <p:ext uri="{BB962C8B-B14F-4D97-AF65-F5344CB8AC3E}">
        <p14:creationId xmlns:p14="http://schemas.microsoft.com/office/powerpoint/2010/main" val="3709172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type="body" idx="1"/>
          </p:nvPr>
        </p:nvSpPr>
        <p:spPr>
          <a:xfrm>
            <a:off x="1176865" y="2490135"/>
            <a:ext cx="6798736" cy="3747177"/>
          </a:xfrm>
        </p:spPr>
        <p:txBody>
          <a:bodyPr>
            <a:normAutofit/>
          </a:bodyPr>
          <a:lstStyle/>
          <a:p>
            <a:pPr algn="just">
              <a:lnSpc>
                <a:spcPct val="80000"/>
              </a:lnSpc>
            </a:pPr>
            <a:r>
              <a:rPr lang="en-GB" altLang="en-US" sz="2800" dirty="0" smtClean="0"/>
              <a:t>This is particularly true of contemporary youth work practice.  Taking place in a variety of settings and contexts, under many guises and using a range of methods, youth workers currently undertake diverse roles working to a myriad of priorities often determined and set by individuals who do not understand nor appreciate the purpose or value of the work.  </a:t>
            </a:r>
          </a:p>
        </p:txBody>
      </p:sp>
      <p:sp>
        <p:nvSpPr>
          <p:cNvPr id="4" name="Rectangle 2"/>
          <p:cNvSpPr>
            <a:spLocks noGrp="1" noChangeArrowheads="1"/>
          </p:cNvSpPr>
          <p:nvPr>
            <p:ph type="title"/>
          </p:nvPr>
        </p:nvSpPr>
        <p:spPr/>
        <p:txBody>
          <a:bodyPr/>
          <a:lstStyle/>
          <a:p>
            <a:pPr algn="l"/>
            <a:r>
              <a:rPr lang="en-US" altLang="en-US" b="1" dirty="0" smtClean="0"/>
              <a:t>Youth Work</a:t>
            </a:r>
          </a:p>
        </p:txBody>
      </p:sp>
    </p:spTree>
    <p:extLst>
      <p:ext uri="{BB962C8B-B14F-4D97-AF65-F5344CB8AC3E}">
        <p14:creationId xmlns:p14="http://schemas.microsoft.com/office/powerpoint/2010/main" val="271113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type="body" idx="1"/>
          </p:nvPr>
        </p:nvSpPr>
        <p:spPr>
          <a:xfrm>
            <a:off x="899592" y="2564904"/>
            <a:ext cx="7344816" cy="4293096"/>
          </a:xfrm>
        </p:spPr>
        <p:txBody>
          <a:bodyPr>
            <a:normAutofit/>
          </a:bodyPr>
          <a:lstStyle/>
          <a:p>
            <a:pPr algn="just">
              <a:lnSpc>
                <a:spcPct val="80000"/>
              </a:lnSpc>
            </a:pPr>
            <a:r>
              <a:rPr lang="en-GB" altLang="en-US" sz="2800" dirty="0" smtClean="0"/>
              <a:t>Throughout history, individuals and groups of people have, and continue, to work with young people.  </a:t>
            </a:r>
          </a:p>
          <a:p>
            <a:pPr algn="just">
              <a:lnSpc>
                <a:spcPct val="80000"/>
              </a:lnSpc>
            </a:pPr>
            <a:r>
              <a:rPr lang="en-GB" altLang="en-US" sz="2800" dirty="0" smtClean="0"/>
              <a:t>Those individuals who do so as youth workers are involved in a unique, distinctive and powerful form of practice which defines it as something quite unlike any other form of work with young people.  </a:t>
            </a:r>
          </a:p>
        </p:txBody>
      </p:sp>
      <p:sp>
        <p:nvSpPr>
          <p:cNvPr id="4" name="Rectangle 2"/>
          <p:cNvSpPr>
            <a:spLocks noGrp="1" noChangeArrowheads="1"/>
          </p:cNvSpPr>
          <p:nvPr>
            <p:ph type="title"/>
          </p:nvPr>
        </p:nvSpPr>
        <p:spPr/>
        <p:txBody>
          <a:bodyPr/>
          <a:lstStyle/>
          <a:p>
            <a:pPr algn="l"/>
            <a:r>
              <a:rPr lang="en-US" altLang="en-US" b="1" dirty="0" smtClean="0"/>
              <a:t>Youth Work</a:t>
            </a:r>
          </a:p>
        </p:txBody>
      </p:sp>
    </p:spTree>
    <p:extLst>
      <p:ext uri="{BB962C8B-B14F-4D97-AF65-F5344CB8AC3E}">
        <p14:creationId xmlns:p14="http://schemas.microsoft.com/office/powerpoint/2010/main" val="2558604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type="body" idx="1"/>
          </p:nvPr>
        </p:nvSpPr>
        <p:spPr>
          <a:xfrm>
            <a:off x="1176866" y="2564904"/>
            <a:ext cx="6798734" cy="3744416"/>
          </a:xfrm>
        </p:spPr>
        <p:txBody>
          <a:bodyPr>
            <a:normAutofit fontScale="92500" lnSpcReduction="10000"/>
          </a:bodyPr>
          <a:lstStyle/>
          <a:p>
            <a:pPr algn="just">
              <a:lnSpc>
                <a:spcPct val="80000"/>
              </a:lnSpc>
            </a:pPr>
            <a:r>
              <a:rPr lang="en-GB" altLang="en-US" sz="2800" dirty="0" smtClean="0"/>
              <a:t>At the core of youth work practice are specific dynamics, philosophical and theoretical approaches which form the essence of the work.  These can be characterised as being elements ‘fused to delineate what we now know as youth work and to distinguish it from other welfare activities’ (</a:t>
            </a:r>
            <a:r>
              <a:rPr lang="en-GB" altLang="en-US" sz="2800" dirty="0" err="1" smtClean="0"/>
              <a:t>Jeffs</a:t>
            </a:r>
            <a:r>
              <a:rPr lang="en-GB" altLang="en-US" sz="2800" dirty="0" smtClean="0"/>
              <a:t> and Smith, 2008, p. 277).  </a:t>
            </a:r>
          </a:p>
          <a:p>
            <a:pPr algn="just">
              <a:lnSpc>
                <a:spcPct val="80000"/>
              </a:lnSpc>
            </a:pPr>
            <a:r>
              <a:rPr lang="en-GB" altLang="en-US" sz="2800" dirty="0" err="1" smtClean="0"/>
              <a:t>Jeffs</a:t>
            </a:r>
            <a:r>
              <a:rPr lang="en-GB" altLang="en-US" sz="2800" dirty="0" smtClean="0"/>
              <a:t> and Smith continue, noting that youth work can only be deemed distinctive when all of the dynamics are present; ‘Remove one and what is observed may possess a resemblance to, but is unquestionably not, youth work’ (ibid).</a:t>
            </a:r>
            <a:r>
              <a:rPr lang="en-GB" altLang="en-US" sz="1400" dirty="0" smtClean="0"/>
              <a:t>  </a:t>
            </a:r>
          </a:p>
        </p:txBody>
      </p:sp>
      <p:sp>
        <p:nvSpPr>
          <p:cNvPr id="4" name="Rectangle 2"/>
          <p:cNvSpPr>
            <a:spLocks noGrp="1" noChangeArrowheads="1"/>
          </p:cNvSpPr>
          <p:nvPr>
            <p:ph type="title"/>
          </p:nvPr>
        </p:nvSpPr>
        <p:spPr>
          <a:xfrm>
            <a:off x="1176866" y="915337"/>
            <a:ext cx="6798734" cy="1303867"/>
          </a:xfrm>
        </p:spPr>
        <p:txBody>
          <a:bodyPr/>
          <a:lstStyle/>
          <a:p>
            <a:pPr algn="l"/>
            <a:r>
              <a:rPr lang="en-US" altLang="en-US" b="1" dirty="0" smtClean="0"/>
              <a:t>Youth Work</a:t>
            </a:r>
          </a:p>
        </p:txBody>
      </p:sp>
    </p:spTree>
    <p:extLst>
      <p:ext uri="{BB962C8B-B14F-4D97-AF65-F5344CB8AC3E}">
        <p14:creationId xmlns:p14="http://schemas.microsoft.com/office/powerpoint/2010/main" val="3347601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body" idx="1"/>
          </p:nvPr>
        </p:nvSpPr>
        <p:spPr>
          <a:xfrm>
            <a:off x="755576" y="2492896"/>
            <a:ext cx="7560840" cy="4176192"/>
          </a:xfrm>
        </p:spPr>
        <p:txBody>
          <a:bodyPr>
            <a:normAutofit/>
          </a:bodyPr>
          <a:lstStyle/>
          <a:p>
            <a:pPr algn="just">
              <a:lnSpc>
                <a:spcPct val="80000"/>
              </a:lnSpc>
            </a:pPr>
            <a:r>
              <a:rPr lang="en-GB" altLang="en-US" dirty="0" smtClean="0"/>
              <a:t>The principle of youth work being based on a voluntary relationship between young person and youth worker is considered key to how this form of work delineates from other forms of work with young people (</a:t>
            </a:r>
            <a:r>
              <a:rPr lang="en-GB" altLang="en-US" dirty="0" err="1" smtClean="0"/>
              <a:t>Jeffs</a:t>
            </a:r>
            <a:r>
              <a:rPr lang="en-GB" altLang="en-US" dirty="0" smtClean="0"/>
              <a:t> and Smith, 2008, p. 277; WAG, 2007, p. 3, WG, 2019).  </a:t>
            </a:r>
          </a:p>
          <a:p>
            <a:pPr algn="just">
              <a:lnSpc>
                <a:spcPct val="80000"/>
              </a:lnSpc>
            </a:pPr>
            <a:r>
              <a:rPr lang="en-GB" altLang="en-US" dirty="0" smtClean="0"/>
              <a:t>It is considered a benchmark of the profession, and a ‘necessary precursor’ (Ord, 2009, p. 39) to the work.  Young people can enter freely into the youth work provision (and into the relationship with the youth worker), and can choose to exit any provision and end any relationships when the time is right for them.  </a:t>
            </a:r>
          </a:p>
        </p:txBody>
      </p:sp>
      <p:sp>
        <p:nvSpPr>
          <p:cNvPr id="4" name="Rectangle 2"/>
          <p:cNvSpPr>
            <a:spLocks noGrp="1" noChangeArrowheads="1"/>
          </p:cNvSpPr>
          <p:nvPr>
            <p:ph type="title"/>
          </p:nvPr>
        </p:nvSpPr>
        <p:spPr/>
        <p:txBody>
          <a:bodyPr/>
          <a:lstStyle/>
          <a:p>
            <a:pPr algn="l"/>
            <a:r>
              <a:rPr lang="en-US" altLang="en-US" b="1" dirty="0" smtClean="0"/>
              <a:t>Youth Work</a:t>
            </a:r>
          </a:p>
        </p:txBody>
      </p:sp>
    </p:spTree>
    <p:extLst>
      <p:ext uri="{BB962C8B-B14F-4D97-AF65-F5344CB8AC3E}">
        <p14:creationId xmlns:p14="http://schemas.microsoft.com/office/powerpoint/2010/main" val="2977238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type="body" idx="1"/>
          </p:nvPr>
        </p:nvSpPr>
        <p:spPr>
          <a:xfrm>
            <a:off x="827584" y="2564904"/>
            <a:ext cx="7488832" cy="4104184"/>
          </a:xfrm>
        </p:spPr>
        <p:txBody>
          <a:bodyPr>
            <a:normAutofit lnSpcReduction="10000"/>
          </a:bodyPr>
          <a:lstStyle/>
          <a:p>
            <a:pPr algn="just">
              <a:lnSpc>
                <a:spcPct val="80000"/>
              </a:lnSpc>
            </a:pPr>
            <a:r>
              <a:rPr lang="en-GB" altLang="en-US" sz="2800" dirty="0" smtClean="0"/>
              <a:t>Indeed, this shift of power from adult to young person embodies the purpose of youth work.  </a:t>
            </a:r>
          </a:p>
          <a:p>
            <a:pPr algn="just">
              <a:lnSpc>
                <a:spcPct val="80000"/>
              </a:lnSpc>
            </a:pPr>
            <a:r>
              <a:rPr lang="en-GB" altLang="en-US" sz="2800" dirty="0" smtClean="0"/>
              <a:t>This is supported by Ord (2009, p. 40) who notes that there is ‘greater parity between youth worker and young person than between young people and other professionals’.  </a:t>
            </a:r>
          </a:p>
          <a:p>
            <a:pPr algn="just">
              <a:lnSpc>
                <a:spcPct val="80000"/>
              </a:lnSpc>
            </a:pPr>
            <a:r>
              <a:rPr lang="en-GB" altLang="en-US" sz="2800" dirty="0" smtClean="0"/>
              <a:t>The voluntary principle is, and traditionally has been, an important part of our practice, and was a key and significant feature within the Albemarle, Milson-Fairbairn and Thompson government reports (Ord, 2009, p. 40).  </a:t>
            </a:r>
          </a:p>
        </p:txBody>
      </p:sp>
      <p:sp>
        <p:nvSpPr>
          <p:cNvPr id="4" name="Rectangle 2"/>
          <p:cNvSpPr>
            <a:spLocks noGrp="1" noChangeArrowheads="1"/>
          </p:cNvSpPr>
          <p:nvPr>
            <p:ph type="title"/>
          </p:nvPr>
        </p:nvSpPr>
        <p:spPr/>
        <p:txBody>
          <a:bodyPr/>
          <a:lstStyle/>
          <a:p>
            <a:pPr algn="l"/>
            <a:r>
              <a:rPr lang="en-US" altLang="en-US" b="1" dirty="0" smtClean="0"/>
              <a:t>Youth Work</a:t>
            </a:r>
          </a:p>
        </p:txBody>
      </p:sp>
    </p:spTree>
    <p:extLst>
      <p:ext uri="{BB962C8B-B14F-4D97-AF65-F5344CB8AC3E}">
        <p14:creationId xmlns:p14="http://schemas.microsoft.com/office/powerpoint/2010/main" val="3281153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type="body" idx="1"/>
          </p:nvPr>
        </p:nvSpPr>
        <p:spPr>
          <a:xfrm>
            <a:off x="1176865" y="2490135"/>
            <a:ext cx="6798736" cy="3747177"/>
          </a:xfrm>
        </p:spPr>
        <p:txBody>
          <a:bodyPr>
            <a:normAutofit fontScale="85000" lnSpcReduction="20000"/>
          </a:bodyPr>
          <a:lstStyle/>
          <a:p>
            <a:pPr algn="just">
              <a:lnSpc>
                <a:spcPct val="80000"/>
              </a:lnSpc>
            </a:pPr>
            <a:r>
              <a:rPr lang="en-GB" altLang="en-US" sz="2400" dirty="0" err="1" smtClean="0"/>
              <a:t>Jeffs</a:t>
            </a:r>
            <a:r>
              <a:rPr lang="en-GB" altLang="en-US" sz="2400" dirty="0" smtClean="0"/>
              <a:t> and Smith (2008, p. 277) note another defining characteristic of youth work as being based on education and welfare.  </a:t>
            </a:r>
          </a:p>
          <a:p>
            <a:pPr algn="just">
              <a:lnSpc>
                <a:spcPct val="80000"/>
              </a:lnSpc>
            </a:pPr>
            <a:r>
              <a:rPr lang="en-GB" altLang="en-US" sz="2400" dirty="0" smtClean="0"/>
              <a:t>The very early origins of youth work illustrate this, with the emergence of the ragged school movement in the early nineteenth century (Smith, 2001), without forgetting the earlier Sunday Schools which surfaced in the late eighteenth century.  </a:t>
            </a:r>
          </a:p>
          <a:p>
            <a:pPr algn="just">
              <a:lnSpc>
                <a:spcPct val="80000"/>
              </a:lnSpc>
            </a:pPr>
            <a:r>
              <a:rPr lang="en-GB" altLang="en-US" sz="2400" dirty="0" smtClean="0"/>
              <a:t>Education continues to be a cornerstone of our work as youth workers, with youth workers utilising non-formal and informal learning methods to encourage young people to learn (Jolly, 2010, p. 5).  </a:t>
            </a:r>
          </a:p>
          <a:p>
            <a:pPr algn="just">
              <a:lnSpc>
                <a:spcPct val="80000"/>
              </a:lnSpc>
            </a:pPr>
            <a:r>
              <a:rPr lang="en-GB" altLang="en-US" sz="2400" dirty="0" smtClean="0"/>
              <a:t>The National Youth Service Strategy for Wales (WAG, 2007, p. 3) and the Youth Work Strategy for Wales (WG, 2019) also identify this key characteristic as forming the essence of the profession, but with particular emphasis on the non-formal education paradigm.  </a:t>
            </a:r>
          </a:p>
        </p:txBody>
      </p:sp>
      <p:sp>
        <p:nvSpPr>
          <p:cNvPr id="4" name="Rectangle 2"/>
          <p:cNvSpPr>
            <a:spLocks noGrp="1" noChangeArrowheads="1"/>
          </p:cNvSpPr>
          <p:nvPr>
            <p:ph type="title"/>
          </p:nvPr>
        </p:nvSpPr>
        <p:spPr/>
        <p:txBody>
          <a:bodyPr/>
          <a:lstStyle/>
          <a:p>
            <a:pPr algn="l"/>
            <a:r>
              <a:rPr lang="en-US" altLang="en-US" b="1" dirty="0" smtClean="0"/>
              <a:t>Youth Work</a:t>
            </a:r>
          </a:p>
        </p:txBody>
      </p:sp>
    </p:spTree>
    <p:extLst>
      <p:ext uri="{BB962C8B-B14F-4D97-AF65-F5344CB8AC3E}">
        <p14:creationId xmlns:p14="http://schemas.microsoft.com/office/powerpoint/2010/main" val="847222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1"/>
          </p:nvPr>
        </p:nvSpPr>
        <p:spPr>
          <a:xfrm>
            <a:off x="971600" y="2348880"/>
            <a:ext cx="7416824" cy="5445125"/>
          </a:xfrm>
        </p:spPr>
        <p:txBody>
          <a:bodyPr/>
          <a:lstStyle/>
          <a:p>
            <a:pPr algn="just">
              <a:lnSpc>
                <a:spcPct val="90000"/>
              </a:lnSpc>
            </a:pPr>
            <a:r>
              <a:rPr lang="en-GB" altLang="en-US" dirty="0" smtClean="0"/>
              <a:t>A third dynamic presented by </a:t>
            </a:r>
            <a:r>
              <a:rPr lang="en-GB" altLang="en-US" dirty="0" err="1" smtClean="0"/>
              <a:t>Jeffs</a:t>
            </a:r>
            <a:r>
              <a:rPr lang="en-GB" altLang="en-US" dirty="0" smtClean="0"/>
              <a:t> and Smith (2008, p. 278) is </a:t>
            </a:r>
            <a:r>
              <a:rPr lang="en-GB" altLang="en-US" b="1" dirty="0" smtClean="0"/>
              <a:t>young people.</a:t>
            </a:r>
          </a:p>
          <a:p>
            <a:pPr algn="just">
              <a:lnSpc>
                <a:spcPct val="90000"/>
              </a:lnSpc>
            </a:pPr>
            <a:r>
              <a:rPr lang="en-GB" altLang="en-US" dirty="0" smtClean="0"/>
              <a:t>The National Youth Service Strategy for Wales (WAG, 2007, p. 3) and the Youth Work Strategy for Wales (WG, 2019) also affirm this notion, specifying the age specific nature of the work, defined as working with young people between the ages of 11 and 25.</a:t>
            </a:r>
          </a:p>
          <a:p>
            <a:pPr algn="just">
              <a:lnSpc>
                <a:spcPct val="90000"/>
              </a:lnSpc>
            </a:pPr>
            <a:endParaRPr lang="en-GB" altLang="en-US" sz="2400" dirty="0" smtClean="0"/>
          </a:p>
        </p:txBody>
      </p:sp>
      <p:sp>
        <p:nvSpPr>
          <p:cNvPr id="4" name="Rectangle 2"/>
          <p:cNvSpPr>
            <a:spLocks noGrp="1" noChangeArrowheads="1"/>
          </p:cNvSpPr>
          <p:nvPr>
            <p:ph type="title"/>
          </p:nvPr>
        </p:nvSpPr>
        <p:spPr/>
        <p:txBody>
          <a:bodyPr/>
          <a:lstStyle/>
          <a:p>
            <a:pPr algn="l"/>
            <a:r>
              <a:rPr lang="en-US" altLang="en-US" b="1" dirty="0" smtClean="0"/>
              <a:t>Youth Work</a:t>
            </a:r>
          </a:p>
        </p:txBody>
      </p:sp>
    </p:spTree>
    <p:extLst>
      <p:ext uri="{BB962C8B-B14F-4D97-AF65-F5344CB8AC3E}">
        <p14:creationId xmlns:p14="http://schemas.microsoft.com/office/powerpoint/2010/main" val="4266493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idx="1"/>
          </p:nvPr>
        </p:nvSpPr>
        <p:spPr>
          <a:xfrm>
            <a:off x="827583" y="2420888"/>
            <a:ext cx="7416825" cy="4437112"/>
          </a:xfrm>
        </p:spPr>
        <p:txBody>
          <a:bodyPr/>
          <a:lstStyle/>
          <a:p>
            <a:pPr algn="just">
              <a:lnSpc>
                <a:spcPct val="90000"/>
              </a:lnSpc>
            </a:pPr>
            <a:r>
              <a:rPr lang="en-GB" altLang="en-US" sz="2500" dirty="0" smtClean="0"/>
              <a:t>‘Association, relationship and community’ (</a:t>
            </a:r>
            <a:r>
              <a:rPr lang="en-GB" altLang="en-US" sz="2500" dirty="0" err="1" smtClean="0"/>
              <a:t>Jeffs</a:t>
            </a:r>
            <a:r>
              <a:rPr lang="en-GB" altLang="en-US" sz="2500" dirty="0" smtClean="0"/>
              <a:t> and Smith, 2008, p. 278) is a further important dynamic, along with ‘being friendly, accessible and responsive while acting with integrity’ (ibid).  </a:t>
            </a:r>
          </a:p>
          <a:p>
            <a:pPr algn="just">
              <a:lnSpc>
                <a:spcPct val="90000"/>
              </a:lnSpc>
            </a:pPr>
            <a:r>
              <a:rPr lang="en-GB" altLang="en-US" sz="2500" dirty="0" smtClean="0"/>
              <a:t>Additional key characteristics of youth work to consider, as defined by the National Youth Service Strategy for Wales (WAG, 2007, p. 3) and the Youth Service Strategy for Wales (WG, 2019), is it being driven by a young person first approach, with this approach being universal. </a:t>
            </a:r>
          </a:p>
          <a:p>
            <a:pPr algn="just">
              <a:lnSpc>
                <a:spcPct val="90000"/>
              </a:lnSpc>
            </a:pPr>
            <a:endParaRPr lang="en-GB" altLang="en-US" sz="2400" dirty="0" smtClean="0"/>
          </a:p>
        </p:txBody>
      </p:sp>
      <p:sp>
        <p:nvSpPr>
          <p:cNvPr id="4" name="Rectangle 2"/>
          <p:cNvSpPr>
            <a:spLocks noGrp="1" noChangeArrowheads="1"/>
          </p:cNvSpPr>
          <p:nvPr>
            <p:ph type="title"/>
          </p:nvPr>
        </p:nvSpPr>
        <p:spPr/>
        <p:txBody>
          <a:bodyPr/>
          <a:lstStyle/>
          <a:p>
            <a:pPr algn="l"/>
            <a:r>
              <a:rPr lang="en-US" altLang="en-US" b="1" dirty="0" smtClean="0"/>
              <a:t>Youth Work</a:t>
            </a:r>
          </a:p>
        </p:txBody>
      </p:sp>
    </p:spTree>
    <p:extLst>
      <p:ext uri="{BB962C8B-B14F-4D97-AF65-F5344CB8AC3E}">
        <p14:creationId xmlns:p14="http://schemas.microsoft.com/office/powerpoint/2010/main" val="3193775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type="body" idx="1"/>
          </p:nvPr>
        </p:nvSpPr>
        <p:spPr/>
        <p:txBody>
          <a:bodyPr>
            <a:normAutofit/>
          </a:bodyPr>
          <a:lstStyle/>
          <a:p>
            <a:pPr algn="just">
              <a:lnSpc>
                <a:spcPct val="90000"/>
              </a:lnSpc>
            </a:pPr>
            <a:r>
              <a:rPr lang="en-GB" altLang="en-US" sz="2800" dirty="0" smtClean="0"/>
              <a:t>Youth work is, therefore, a unique and individual profession, and resulting from this distinctiveness opportunities are created for young people to participate in a plethora of programmes and activities.  </a:t>
            </a:r>
          </a:p>
          <a:p>
            <a:pPr algn="just">
              <a:lnSpc>
                <a:spcPct val="90000"/>
              </a:lnSpc>
            </a:pPr>
            <a:r>
              <a:rPr lang="en-GB" altLang="en-US" sz="2800" dirty="0" smtClean="0"/>
              <a:t>The consequent outcomes gained by young people are not only of significant value to the young people themselves, but also to society. </a:t>
            </a:r>
          </a:p>
        </p:txBody>
      </p:sp>
      <p:sp>
        <p:nvSpPr>
          <p:cNvPr id="4" name="Rectangle 2"/>
          <p:cNvSpPr>
            <a:spLocks noGrp="1" noChangeArrowheads="1"/>
          </p:cNvSpPr>
          <p:nvPr>
            <p:ph type="title"/>
          </p:nvPr>
        </p:nvSpPr>
        <p:spPr/>
        <p:txBody>
          <a:bodyPr/>
          <a:lstStyle/>
          <a:p>
            <a:pPr algn="l"/>
            <a:r>
              <a:rPr lang="en-US" altLang="en-US" b="1" dirty="0" smtClean="0"/>
              <a:t>Youth Work</a:t>
            </a:r>
          </a:p>
        </p:txBody>
      </p:sp>
    </p:spTree>
    <p:extLst>
      <p:ext uri="{BB962C8B-B14F-4D97-AF65-F5344CB8AC3E}">
        <p14:creationId xmlns:p14="http://schemas.microsoft.com/office/powerpoint/2010/main" val="5984305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800337" y="957809"/>
            <a:ext cx="8229600" cy="1143000"/>
          </a:xfrm>
        </p:spPr>
        <p:txBody>
          <a:bodyPr/>
          <a:lstStyle/>
          <a:p>
            <a:pPr algn="l" eaLnBrk="1" hangingPunct="1"/>
            <a:r>
              <a:rPr lang="en-GB" altLang="en-US" sz="3200" b="1" dirty="0" smtClean="0"/>
              <a:t>Purpose of youth work</a:t>
            </a:r>
          </a:p>
        </p:txBody>
      </p:sp>
      <p:sp>
        <p:nvSpPr>
          <p:cNvPr id="15363" name="Rectangle 11"/>
          <p:cNvSpPr>
            <a:spLocks noGrp="1" noChangeArrowheads="1"/>
          </p:cNvSpPr>
          <p:nvPr>
            <p:ph type="body" sz="half" idx="2"/>
          </p:nvPr>
        </p:nvSpPr>
        <p:spPr>
          <a:xfrm>
            <a:off x="827583" y="2564904"/>
            <a:ext cx="7560841" cy="4997450"/>
          </a:xfrm>
        </p:spPr>
        <p:txBody>
          <a:bodyPr/>
          <a:lstStyle/>
          <a:p>
            <a:pPr algn="just" eaLnBrk="1" hangingPunct="1"/>
            <a:r>
              <a:rPr lang="en-GB" altLang="en-US" dirty="0" smtClean="0"/>
              <a:t>There is widespread consensus that youth work’s core purpose is the personal and social development of young people, provided through informal/non-formal education. </a:t>
            </a:r>
          </a:p>
          <a:p>
            <a:pPr algn="just" eaLnBrk="1" hangingPunct="1"/>
            <a:endParaRPr lang="en-GB" altLang="en-US" dirty="0" smtClean="0"/>
          </a:p>
          <a:p>
            <a:pPr algn="just" eaLnBrk="1" hangingPunct="1"/>
            <a:r>
              <a:rPr lang="en-GB" altLang="en-US" dirty="0" smtClean="0"/>
              <a:t>Linked to this, its purpose is increasingly framed in terms of its contribution to social inclusion.</a:t>
            </a:r>
          </a:p>
          <a:p>
            <a:pPr algn="just" eaLnBrk="1" hangingPunct="1"/>
            <a:endParaRPr lang="en-GB" altLang="en-US" dirty="0" smtClean="0"/>
          </a:p>
        </p:txBody>
      </p:sp>
      <p:sp>
        <p:nvSpPr>
          <p:cNvPr id="15364" name="Text Box 9"/>
          <p:cNvSpPr txBox="1">
            <a:spLocks noChangeArrowheads="1"/>
          </p:cNvSpPr>
          <p:nvPr/>
        </p:nvSpPr>
        <p:spPr bwMode="auto">
          <a:xfrm>
            <a:off x="1476375" y="476250"/>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endParaRPr lang="en-GB" altLang="en-US" sz="2800"/>
          </a:p>
          <a:p>
            <a:pPr eaLnBrk="1" hangingPunct="1">
              <a:spcBef>
                <a:spcPct val="50000"/>
              </a:spcBef>
            </a:pPr>
            <a:endParaRPr lang="en-GB" altLang="en-US" sz="2800"/>
          </a:p>
        </p:txBody>
      </p:sp>
    </p:spTree>
    <p:extLst>
      <p:ext uri="{BB962C8B-B14F-4D97-AF65-F5344CB8AC3E}">
        <p14:creationId xmlns:p14="http://schemas.microsoft.com/office/powerpoint/2010/main" val="18571477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6"/>
          <p:cNvSpPr>
            <a:spLocks noGrp="1" noChangeArrowheads="1"/>
          </p:cNvSpPr>
          <p:nvPr>
            <p:ph idx="1"/>
          </p:nvPr>
        </p:nvSpPr>
        <p:spPr>
          <a:xfrm>
            <a:off x="683568" y="1487812"/>
            <a:ext cx="7632848" cy="794849"/>
          </a:xfrm>
        </p:spPr>
        <p:txBody>
          <a:bodyPr>
            <a:normAutofit fontScale="85000" lnSpcReduction="10000"/>
          </a:bodyPr>
          <a:lstStyle/>
          <a:p>
            <a:pPr marL="0" indent="0" eaLnBrk="1" hangingPunct="1">
              <a:buNone/>
            </a:pPr>
            <a:r>
              <a:rPr lang="en-GB" altLang="en-US" sz="3300" b="1" dirty="0" smtClean="0"/>
              <a:t>According to Harrison and Wise (2005, p. 17)</a:t>
            </a:r>
          </a:p>
          <a:p>
            <a:pPr marL="0" indent="0">
              <a:buNone/>
            </a:pPr>
            <a:endParaRPr lang="en-GB" altLang="en-US" dirty="0" smtClean="0"/>
          </a:p>
        </p:txBody>
      </p:sp>
      <p:sp>
        <p:nvSpPr>
          <p:cNvPr id="16389" name="Rectangle 3"/>
          <p:cNvSpPr>
            <a:spLocks noChangeArrowheads="1"/>
          </p:cNvSpPr>
          <p:nvPr/>
        </p:nvSpPr>
        <p:spPr bwMode="auto">
          <a:xfrm>
            <a:off x="755576" y="2636912"/>
            <a:ext cx="7416800" cy="262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just" eaLnBrk="1" hangingPunct="1">
              <a:lnSpc>
                <a:spcPct val="80000"/>
              </a:lnSpc>
              <a:buFontTx/>
              <a:buNone/>
            </a:pPr>
            <a:r>
              <a:rPr lang="en-GB" altLang="en-US" sz="2800" dirty="0" smtClean="0">
                <a:latin typeface="Garamond" panose="02020404030301010803" pitchFamily="18" charset="0"/>
              </a:rPr>
              <a:t>“</a:t>
            </a:r>
            <a:r>
              <a:rPr lang="en-GB" altLang="en-US" sz="2800" dirty="0">
                <a:latin typeface="Garamond" panose="02020404030301010803" pitchFamily="18" charset="0"/>
              </a:rPr>
              <a:t>The purpose of youth work is to facilitate and support young people’s growth through dependence to interdependence, by encouraging their personal and social development and enabling them to have a voice, influence and place in their communities and society”</a:t>
            </a:r>
          </a:p>
          <a:p>
            <a:pPr algn="r" eaLnBrk="1" hangingPunct="1">
              <a:buFontTx/>
              <a:buNone/>
            </a:pPr>
            <a:r>
              <a:rPr lang="en-GB" altLang="en-US" sz="2400" dirty="0" smtClean="0">
                <a:latin typeface="+mn-lt"/>
              </a:rPr>
              <a:t>(</a:t>
            </a:r>
            <a:r>
              <a:rPr lang="en-GB" altLang="en-US" sz="2400" dirty="0">
                <a:latin typeface="+mn-lt"/>
              </a:rPr>
              <a:t>Harrison and Wise, 2005, p. 17)</a:t>
            </a:r>
          </a:p>
          <a:p>
            <a:pPr algn="just" eaLnBrk="1" hangingPunct="1">
              <a:lnSpc>
                <a:spcPct val="80000"/>
              </a:lnSpc>
              <a:buFontTx/>
              <a:buNone/>
            </a:pPr>
            <a:endParaRPr lang="en-GB" altLang="en-US" sz="2800" dirty="0">
              <a:latin typeface="+mn-lt"/>
            </a:endParaRPr>
          </a:p>
          <a:p>
            <a:pPr algn="just" eaLnBrk="1" hangingPunct="1">
              <a:lnSpc>
                <a:spcPct val="80000"/>
              </a:lnSpc>
              <a:buFontTx/>
              <a:buNone/>
            </a:pPr>
            <a:endParaRPr lang="en-GB" altLang="en-US" sz="2800" dirty="0"/>
          </a:p>
          <a:p>
            <a:pPr algn="just" eaLnBrk="1" hangingPunct="1">
              <a:lnSpc>
                <a:spcPct val="80000"/>
              </a:lnSpc>
            </a:pPr>
            <a:endParaRPr lang="en-GB" altLang="en-US" sz="2800" dirty="0"/>
          </a:p>
        </p:txBody>
      </p:sp>
    </p:spTree>
    <p:extLst>
      <p:ext uri="{BB962C8B-B14F-4D97-AF65-F5344CB8AC3E}">
        <p14:creationId xmlns:p14="http://schemas.microsoft.com/office/powerpoint/2010/main" val="39319150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Youth Work Values</a:t>
            </a:r>
            <a:r>
              <a:rPr lang="en-GB" dirty="0" smtClean="0"/>
              <a:t> </a:t>
            </a:r>
            <a:endParaRPr lang="en-GB" dirty="0"/>
          </a:p>
        </p:txBody>
      </p:sp>
      <p:sp>
        <p:nvSpPr>
          <p:cNvPr id="3" name="Content Placeholder 2"/>
          <p:cNvSpPr>
            <a:spLocks noGrp="1"/>
          </p:cNvSpPr>
          <p:nvPr>
            <p:ph sz="half" idx="1"/>
          </p:nvPr>
        </p:nvSpPr>
        <p:spPr>
          <a:xfrm>
            <a:off x="827584" y="2492896"/>
            <a:ext cx="3337560" cy="3447288"/>
          </a:xfrm>
        </p:spPr>
        <p:txBody>
          <a:bodyPr>
            <a:normAutofit fontScale="92500" lnSpcReduction="20000"/>
          </a:bodyPr>
          <a:lstStyle/>
          <a:p>
            <a:r>
              <a:rPr lang="en-GB" dirty="0" smtClean="0"/>
              <a:t>National Occupational Standards for Youth Work (NOS) (</a:t>
            </a:r>
            <a:r>
              <a:rPr lang="en-US" dirty="0"/>
              <a:t>CLD Standards Council Scotland, </a:t>
            </a:r>
            <a:r>
              <a:rPr lang="en-US" dirty="0" smtClean="0"/>
              <a:t>2019</a:t>
            </a:r>
            <a:r>
              <a:rPr lang="en-GB" dirty="0" smtClean="0"/>
              <a:t>)</a:t>
            </a:r>
          </a:p>
          <a:p>
            <a:pPr lvl="1"/>
            <a:r>
              <a:rPr lang="en-US" dirty="0" smtClean="0"/>
              <a:t>Youth </a:t>
            </a:r>
            <a:r>
              <a:rPr lang="en-US" dirty="0"/>
              <a:t>Work is a profession with a clearly stated purpose, values, and principles.  </a:t>
            </a:r>
            <a:endParaRPr lang="en-US" dirty="0" smtClean="0"/>
          </a:p>
          <a:p>
            <a:pPr lvl="1"/>
            <a:r>
              <a:rPr lang="en-US" dirty="0" smtClean="0"/>
              <a:t>The </a:t>
            </a:r>
            <a:r>
              <a:rPr lang="en-US" dirty="0"/>
              <a:t>key purpose of Youth Work in the United Kingdom is to: </a:t>
            </a:r>
          </a:p>
          <a:p>
            <a:endParaRPr lang="en-GB" dirty="0"/>
          </a:p>
        </p:txBody>
      </p:sp>
      <p:sp>
        <p:nvSpPr>
          <p:cNvPr id="5" name="Rounded Rectangle 4"/>
          <p:cNvSpPr/>
          <p:nvPr/>
        </p:nvSpPr>
        <p:spPr>
          <a:xfrm>
            <a:off x="4427984" y="2636912"/>
            <a:ext cx="3456384" cy="27363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smtClean="0"/>
              <a:t>‘</a:t>
            </a:r>
            <a:endParaRPr lang="en-US" dirty="0"/>
          </a:p>
          <a:p>
            <a:pPr algn="just"/>
            <a:r>
              <a:rPr lang="en-US" dirty="0" smtClean="0"/>
              <a:t>“</a:t>
            </a:r>
          </a:p>
          <a:p>
            <a:pPr algn="just"/>
            <a:endParaRPr lang="en-US" dirty="0"/>
          </a:p>
          <a:p>
            <a:pPr algn="just"/>
            <a:r>
              <a:rPr lang="en-US" dirty="0" smtClean="0"/>
              <a:t>Enable </a:t>
            </a:r>
            <a:r>
              <a:rPr lang="en-US" dirty="0"/>
              <a:t>young people to develop holistically, working with them to facilitate their personal, social and educational development, to enable them to develop their voice, influence and place in society and to reach their full </a:t>
            </a:r>
            <a:r>
              <a:rPr lang="en-US" dirty="0" smtClean="0"/>
              <a:t>potential” </a:t>
            </a:r>
            <a:r>
              <a:rPr lang="en-GB" dirty="0"/>
              <a:t>(</a:t>
            </a:r>
            <a:r>
              <a:rPr lang="en-US" dirty="0"/>
              <a:t>CLD Standards Council Scotland, </a:t>
            </a:r>
            <a:r>
              <a:rPr lang="en-US" dirty="0" smtClean="0"/>
              <a:t>2019, p. 4</a:t>
            </a:r>
            <a:r>
              <a:rPr lang="en-GB" dirty="0" smtClean="0"/>
              <a:t>)</a:t>
            </a:r>
            <a:endParaRPr lang="en-GB" dirty="0"/>
          </a:p>
          <a:p>
            <a:pPr algn="just"/>
            <a:endParaRPr lang="en-GB" dirty="0"/>
          </a:p>
          <a:p>
            <a:pPr algn="just"/>
            <a:endParaRPr lang="en-US" dirty="0"/>
          </a:p>
          <a:p>
            <a:pPr algn="ctr"/>
            <a:endParaRPr lang="en-GB" dirty="0"/>
          </a:p>
        </p:txBody>
      </p:sp>
    </p:spTree>
    <p:extLst>
      <p:ext uri="{BB962C8B-B14F-4D97-AF65-F5344CB8AC3E}">
        <p14:creationId xmlns:p14="http://schemas.microsoft.com/office/powerpoint/2010/main" val="865601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0"/>
          <p:cNvSpPr>
            <a:spLocks noGrp="1" noChangeArrowheads="1"/>
          </p:cNvSpPr>
          <p:nvPr>
            <p:ph type="title"/>
          </p:nvPr>
        </p:nvSpPr>
        <p:spPr>
          <a:xfrm>
            <a:off x="683568" y="1268760"/>
            <a:ext cx="8229600" cy="1143000"/>
          </a:xfrm>
        </p:spPr>
        <p:txBody>
          <a:bodyPr/>
          <a:lstStyle/>
          <a:p>
            <a:pPr algn="l" eaLnBrk="1" hangingPunct="1"/>
            <a:r>
              <a:rPr lang="cy-GB" altLang="en-US" b="1" dirty="0" err="1" smtClean="0"/>
              <a:t>Youth</a:t>
            </a:r>
            <a:r>
              <a:rPr lang="cy-GB" altLang="en-US" b="1" dirty="0" smtClean="0"/>
              <a:t> </a:t>
            </a:r>
            <a:r>
              <a:rPr lang="cy-GB" altLang="en-US" b="1" dirty="0" err="1" smtClean="0"/>
              <a:t>Work</a:t>
            </a:r>
            <a:r>
              <a:rPr lang="cy-GB" altLang="en-US" b="1" dirty="0" smtClean="0"/>
              <a:t>...</a:t>
            </a:r>
            <a:endParaRPr lang="en-GB" altLang="en-US" b="1" dirty="0" smtClean="0"/>
          </a:p>
        </p:txBody>
      </p:sp>
      <p:sp>
        <p:nvSpPr>
          <p:cNvPr id="18435" name="Rectangle 11"/>
          <p:cNvSpPr>
            <a:spLocks noGrp="1" noChangeArrowheads="1"/>
          </p:cNvSpPr>
          <p:nvPr>
            <p:ph type="body" sz="half" idx="2"/>
          </p:nvPr>
        </p:nvSpPr>
        <p:spPr>
          <a:xfrm>
            <a:off x="802692" y="2780928"/>
            <a:ext cx="7560841" cy="3672408"/>
          </a:xfrm>
        </p:spPr>
        <p:txBody>
          <a:bodyPr>
            <a:normAutofit fontScale="92500" lnSpcReduction="20000"/>
          </a:bodyPr>
          <a:lstStyle/>
          <a:p>
            <a:pPr algn="just" eaLnBrk="1" hangingPunct="1">
              <a:lnSpc>
                <a:spcPct val="90000"/>
              </a:lnSpc>
            </a:pPr>
            <a:r>
              <a:rPr lang="en-GB" altLang="en-US" sz="2000" smtClean="0"/>
              <a:t>Involves a broad range of activities, concerned with education in its widest sense.</a:t>
            </a:r>
          </a:p>
          <a:p>
            <a:pPr algn="just" eaLnBrk="1" hangingPunct="1">
              <a:lnSpc>
                <a:spcPct val="90000"/>
              </a:lnSpc>
            </a:pPr>
            <a:r>
              <a:rPr lang="en-GB" altLang="en-US" sz="2000" dirty="0" smtClean="0"/>
              <a:t>Concerned with the education and development, both social and personal, of young people aged between 11 and 25 years old.</a:t>
            </a:r>
          </a:p>
          <a:p>
            <a:pPr algn="just" eaLnBrk="1" hangingPunct="1">
              <a:lnSpc>
                <a:spcPct val="90000"/>
              </a:lnSpc>
            </a:pPr>
            <a:r>
              <a:rPr lang="en-GB" altLang="en-US" sz="2000" dirty="0" smtClean="0"/>
              <a:t>Supports young people in their transition from dependence to interdependence;</a:t>
            </a:r>
          </a:p>
          <a:p>
            <a:pPr algn="just" eaLnBrk="1" hangingPunct="1">
              <a:lnSpc>
                <a:spcPct val="90000"/>
              </a:lnSpc>
            </a:pPr>
            <a:r>
              <a:rPr lang="en-GB" altLang="en-US" sz="2000" dirty="0" smtClean="0"/>
              <a:t>Assists their personal and social development through informal and non-formal education, and seeks to engage them in lifelong learning.</a:t>
            </a:r>
          </a:p>
          <a:p>
            <a:pPr algn="just" eaLnBrk="1" hangingPunct="1">
              <a:lnSpc>
                <a:spcPct val="90000"/>
              </a:lnSpc>
            </a:pPr>
            <a:r>
              <a:rPr lang="en-GB" altLang="en-US" sz="2000" dirty="0" smtClean="0"/>
              <a:t>Enables them to have a voice and influence in the services provided for them</a:t>
            </a:r>
          </a:p>
          <a:p>
            <a:pPr algn="just" eaLnBrk="1" hangingPunct="1">
              <a:lnSpc>
                <a:spcPct val="90000"/>
              </a:lnSpc>
            </a:pPr>
            <a:r>
              <a:rPr lang="en-GB" altLang="en-US" sz="2000" dirty="0" smtClean="0"/>
              <a:t>Is a universal service open to all young people; and</a:t>
            </a:r>
          </a:p>
          <a:p>
            <a:pPr algn="just" eaLnBrk="1" hangingPunct="1">
              <a:lnSpc>
                <a:spcPct val="90000"/>
              </a:lnSpc>
            </a:pPr>
            <a:r>
              <a:rPr lang="en-GB" altLang="en-US" sz="2000" dirty="0" smtClean="0"/>
              <a:t>Promotes equality of opportunity.</a:t>
            </a:r>
          </a:p>
          <a:p>
            <a:pPr algn="just" eaLnBrk="1" hangingPunct="1">
              <a:lnSpc>
                <a:spcPct val="90000"/>
              </a:lnSpc>
            </a:pPr>
            <a:endParaRPr lang="en-GB" altLang="en-US" sz="2000" dirty="0" smtClean="0"/>
          </a:p>
        </p:txBody>
      </p:sp>
    </p:spTree>
    <p:extLst>
      <p:ext uri="{BB962C8B-B14F-4D97-AF65-F5344CB8AC3E}">
        <p14:creationId xmlns:p14="http://schemas.microsoft.com/office/powerpoint/2010/main" val="41328097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algn="l" eaLnBrk="1" hangingPunct="1"/>
            <a:r>
              <a:rPr lang="en-GB" altLang="en-US" sz="3600" b="1" dirty="0" smtClean="0"/>
              <a:t>Characteristics</a:t>
            </a:r>
          </a:p>
        </p:txBody>
      </p:sp>
      <p:sp>
        <p:nvSpPr>
          <p:cNvPr id="19459" name="Rectangle 10"/>
          <p:cNvSpPr>
            <a:spLocks noGrp="1" noChangeArrowheads="1"/>
          </p:cNvSpPr>
          <p:nvPr>
            <p:ph type="body" sz="half" idx="2"/>
          </p:nvPr>
        </p:nvSpPr>
        <p:spPr>
          <a:xfrm>
            <a:off x="869920" y="2564904"/>
            <a:ext cx="7412626" cy="3600400"/>
          </a:xfrm>
        </p:spPr>
        <p:txBody>
          <a:bodyPr>
            <a:normAutofit fontScale="92500" lnSpcReduction="10000"/>
          </a:bodyPr>
          <a:lstStyle/>
          <a:p>
            <a:pPr eaLnBrk="1" hangingPunct="1"/>
            <a:r>
              <a:rPr lang="en-GB" altLang="en-US" dirty="0" smtClean="0"/>
              <a:t>According to the National Youth Service Strategy for Wales (WAG, 2007, p. 3), Youth Work is underpinned by the following characteristics:</a:t>
            </a:r>
          </a:p>
          <a:p>
            <a:pPr lvl="1" eaLnBrk="1" hangingPunct="1"/>
            <a:r>
              <a:rPr lang="en-GB" altLang="en-US" dirty="0" smtClean="0"/>
              <a:t>Voluntary involvement by young people;</a:t>
            </a:r>
          </a:p>
          <a:p>
            <a:pPr lvl="1" eaLnBrk="1" hangingPunct="1"/>
            <a:r>
              <a:rPr lang="en-GB" altLang="en-US" dirty="0" smtClean="0"/>
              <a:t>Age specific;</a:t>
            </a:r>
          </a:p>
          <a:p>
            <a:pPr lvl="1" eaLnBrk="1" hangingPunct="1"/>
            <a:r>
              <a:rPr lang="en-GB" altLang="en-US" dirty="0" smtClean="0"/>
              <a:t>A predominantly non-formal education approach;</a:t>
            </a:r>
          </a:p>
          <a:p>
            <a:pPr lvl="1" eaLnBrk="1" hangingPunct="1"/>
            <a:r>
              <a:rPr lang="en-GB" altLang="en-US" dirty="0" smtClean="0"/>
              <a:t>Young people first approach;</a:t>
            </a:r>
          </a:p>
          <a:p>
            <a:pPr lvl="1" eaLnBrk="1" hangingPunct="1"/>
            <a:r>
              <a:rPr lang="en-GB" altLang="en-US" dirty="0" smtClean="0"/>
              <a:t>Open access</a:t>
            </a:r>
          </a:p>
          <a:p>
            <a:pPr algn="r" eaLnBrk="1" hangingPunct="1">
              <a:buFont typeface="Wingdings" panose="05000000000000000000" pitchFamily="2" charset="2"/>
              <a:buNone/>
            </a:pPr>
            <a:r>
              <a:rPr lang="en-GB" altLang="en-US" sz="1800" dirty="0" smtClean="0"/>
              <a:t>(WAG, 2007, p. 3)</a:t>
            </a:r>
          </a:p>
          <a:p>
            <a:pPr eaLnBrk="1" hangingPunct="1"/>
            <a:endParaRPr lang="en-GB" altLang="en-US" dirty="0" smtClean="0"/>
          </a:p>
        </p:txBody>
      </p:sp>
      <p:sp>
        <p:nvSpPr>
          <p:cNvPr id="19460" name="Text Box 9"/>
          <p:cNvSpPr txBox="1">
            <a:spLocks noChangeArrowheads="1"/>
          </p:cNvSpPr>
          <p:nvPr/>
        </p:nvSpPr>
        <p:spPr bwMode="auto">
          <a:xfrm>
            <a:off x="1475656" y="1844824"/>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endParaRPr lang="en-GB" altLang="en-US" sz="2800"/>
          </a:p>
          <a:p>
            <a:pPr eaLnBrk="1" hangingPunct="1">
              <a:spcBef>
                <a:spcPct val="50000"/>
              </a:spcBef>
            </a:pPr>
            <a:endParaRPr lang="en-GB" altLang="en-US" sz="2800"/>
          </a:p>
        </p:txBody>
      </p:sp>
    </p:spTree>
    <p:extLst>
      <p:ext uri="{BB962C8B-B14F-4D97-AF65-F5344CB8AC3E}">
        <p14:creationId xmlns:p14="http://schemas.microsoft.com/office/powerpoint/2010/main" val="6131725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algn="l" eaLnBrk="1" hangingPunct="1"/>
            <a:r>
              <a:rPr lang="cy-GB" altLang="en-US" b="1" dirty="0" err="1" smtClean="0"/>
              <a:t>Youth</a:t>
            </a:r>
            <a:r>
              <a:rPr lang="cy-GB" altLang="en-US" b="1" dirty="0" smtClean="0"/>
              <a:t> </a:t>
            </a:r>
            <a:r>
              <a:rPr lang="cy-GB" altLang="en-US" b="1" dirty="0" err="1" smtClean="0"/>
              <a:t>Work</a:t>
            </a:r>
            <a:endParaRPr lang="cy-GB" altLang="en-US" b="1" dirty="0" smtClean="0"/>
          </a:p>
        </p:txBody>
      </p:sp>
      <p:sp>
        <p:nvSpPr>
          <p:cNvPr id="20483" name="Rectangle 9"/>
          <p:cNvSpPr>
            <a:spLocks noGrp="1" noChangeArrowheads="1"/>
          </p:cNvSpPr>
          <p:nvPr>
            <p:ph type="body" idx="1"/>
          </p:nvPr>
        </p:nvSpPr>
        <p:spPr/>
        <p:txBody>
          <a:bodyPr>
            <a:normAutofit fontScale="92500" lnSpcReduction="20000"/>
          </a:bodyPr>
          <a:lstStyle/>
          <a:p>
            <a:pPr eaLnBrk="1" hangingPunct="1">
              <a:lnSpc>
                <a:spcPct val="80000"/>
              </a:lnSpc>
            </a:pPr>
            <a:r>
              <a:rPr lang="en-GB" altLang="en-US" sz="2800" dirty="0" smtClean="0"/>
              <a:t>According to </a:t>
            </a:r>
            <a:r>
              <a:rPr lang="en-GB" altLang="en-US" sz="2800" dirty="0" err="1" smtClean="0"/>
              <a:t>Jeffs</a:t>
            </a:r>
            <a:r>
              <a:rPr lang="en-GB" altLang="en-US" sz="2800" dirty="0" smtClean="0"/>
              <a:t> and Smith (2008), for work with young people to be seen as ‘youth work’ three elements have to be present:</a:t>
            </a:r>
          </a:p>
          <a:p>
            <a:pPr eaLnBrk="1" hangingPunct="1">
              <a:lnSpc>
                <a:spcPct val="80000"/>
              </a:lnSpc>
            </a:pPr>
            <a:endParaRPr lang="en-GB" altLang="en-US" sz="2800" dirty="0" smtClean="0"/>
          </a:p>
          <a:p>
            <a:pPr lvl="1">
              <a:lnSpc>
                <a:spcPct val="80000"/>
              </a:lnSpc>
            </a:pPr>
            <a:r>
              <a:rPr lang="en-GB" altLang="en-US" sz="2400" dirty="0" smtClean="0"/>
              <a:t>the relationship between the young person and the worker is </a:t>
            </a:r>
            <a:r>
              <a:rPr lang="en-GB" altLang="en-US" sz="2400" i="1" u="sng" dirty="0" smtClean="0"/>
              <a:t>voluntary</a:t>
            </a:r>
          </a:p>
          <a:p>
            <a:pPr lvl="1">
              <a:lnSpc>
                <a:spcPct val="80000"/>
              </a:lnSpc>
            </a:pPr>
            <a:r>
              <a:rPr lang="en-GB" altLang="en-US" sz="2400" dirty="0" smtClean="0"/>
              <a:t>the work has an </a:t>
            </a:r>
            <a:r>
              <a:rPr lang="en-GB" altLang="en-US" sz="2400" i="1" u="sng" dirty="0" smtClean="0"/>
              <a:t>educational purpose</a:t>
            </a:r>
          </a:p>
          <a:p>
            <a:pPr lvl="1">
              <a:lnSpc>
                <a:spcPct val="80000"/>
              </a:lnSpc>
            </a:pPr>
            <a:r>
              <a:rPr lang="en-GB" altLang="en-US" sz="2400" dirty="0" smtClean="0"/>
              <a:t>the focus of the work is directed towards </a:t>
            </a:r>
            <a:r>
              <a:rPr lang="en-GB" altLang="en-US" sz="2400" i="1" u="sng" dirty="0" smtClean="0"/>
              <a:t>young people</a:t>
            </a:r>
          </a:p>
          <a:p>
            <a:pPr eaLnBrk="1" hangingPunct="1">
              <a:lnSpc>
                <a:spcPct val="80000"/>
              </a:lnSpc>
            </a:pPr>
            <a:endParaRPr lang="en-GB" altLang="en-US" sz="2800" dirty="0" smtClean="0"/>
          </a:p>
          <a:p>
            <a:pPr marL="0" indent="0" algn="r" eaLnBrk="1" hangingPunct="1">
              <a:lnSpc>
                <a:spcPct val="80000"/>
              </a:lnSpc>
              <a:buNone/>
            </a:pPr>
            <a:r>
              <a:rPr lang="en-GB" altLang="en-US" sz="2800" dirty="0" smtClean="0"/>
              <a:t>(</a:t>
            </a:r>
            <a:r>
              <a:rPr lang="en-GB" altLang="en-US" sz="2800" dirty="0" err="1" smtClean="0"/>
              <a:t>Jeffs</a:t>
            </a:r>
            <a:r>
              <a:rPr lang="en-GB" altLang="en-US" sz="2800" dirty="0" smtClean="0"/>
              <a:t> &amp; Smith 2008)</a:t>
            </a:r>
          </a:p>
          <a:p>
            <a:pPr eaLnBrk="1" hangingPunct="1">
              <a:lnSpc>
                <a:spcPct val="80000"/>
              </a:lnSpc>
            </a:pPr>
            <a:endParaRPr lang="en-GB" altLang="en-US" sz="2800" dirty="0" smtClean="0"/>
          </a:p>
        </p:txBody>
      </p:sp>
    </p:spTree>
    <p:extLst>
      <p:ext uri="{BB962C8B-B14F-4D97-AF65-F5344CB8AC3E}">
        <p14:creationId xmlns:p14="http://schemas.microsoft.com/office/powerpoint/2010/main" val="297137099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algn="l" eaLnBrk="1" hangingPunct="1"/>
            <a:r>
              <a:rPr lang="en-GB" altLang="en-US" sz="3600" b="1" dirty="0" smtClean="0"/>
              <a:t>Characteristics!</a:t>
            </a:r>
          </a:p>
        </p:txBody>
      </p:sp>
      <p:sp>
        <p:nvSpPr>
          <p:cNvPr id="21507" name="Rectangle 10"/>
          <p:cNvSpPr>
            <a:spLocks noGrp="1" noChangeArrowheads="1"/>
          </p:cNvSpPr>
          <p:nvPr>
            <p:ph type="body" idx="1"/>
          </p:nvPr>
        </p:nvSpPr>
        <p:spPr/>
        <p:txBody>
          <a:bodyPr/>
          <a:lstStyle/>
          <a:p>
            <a:pPr algn="just" eaLnBrk="1" hangingPunct="1">
              <a:lnSpc>
                <a:spcPct val="90000"/>
              </a:lnSpc>
            </a:pPr>
            <a:r>
              <a:rPr lang="en-GB" altLang="en-US" sz="2400" dirty="0" smtClean="0"/>
              <a:t> </a:t>
            </a:r>
            <a:r>
              <a:rPr lang="en-GB" altLang="en-US" sz="2800" dirty="0" smtClean="0"/>
              <a:t>The distinctive characteristics of youth work include, the </a:t>
            </a:r>
            <a:r>
              <a:rPr lang="en-GB" altLang="en-US" sz="2800" i="1" u="sng" dirty="0" smtClean="0"/>
              <a:t>voluntary engagement</a:t>
            </a:r>
            <a:r>
              <a:rPr lang="en-GB" altLang="en-US" sz="2800" dirty="0" smtClean="0"/>
              <a:t> of young people; </a:t>
            </a:r>
            <a:r>
              <a:rPr lang="en-GB" altLang="en-US" sz="2800" i="1" u="sng" dirty="0" smtClean="0"/>
              <a:t>young people’s active involvement</a:t>
            </a:r>
            <a:r>
              <a:rPr lang="en-GB" altLang="en-US" sz="2800" dirty="0" smtClean="0"/>
              <a:t> in different features of local youth work provision; the use of </a:t>
            </a:r>
            <a:r>
              <a:rPr lang="en-GB" altLang="en-US" sz="2800" i="1" u="sng" dirty="0" smtClean="0"/>
              <a:t>informal and non-formal education</a:t>
            </a:r>
            <a:r>
              <a:rPr lang="en-GB" altLang="en-US" sz="2800" dirty="0" smtClean="0"/>
              <a:t> as the primary methods of youth work; and a flexible approach to provision which is responsive to their preferences.</a:t>
            </a:r>
            <a:endParaRPr lang="en-GB" altLang="en-US" sz="2800" i="1" dirty="0" smtClean="0"/>
          </a:p>
          <a:p>
            <a:pPr eaLnBrk="1" hangingPunct="1">
              <a:lnSpc>
                <a:spcPct val="90000"/>
              </a:lnSpc>
            </a:pPr>
            <a:endParaRPr lang="en-GB" altLang="en-US" sz="2400" dirty="0" smtClean="0"/>
          </a:p>
        </p:txBody>
      </p:sp>
    </p:spTree>
    <p:extLst>
      <p:ext uri="{BB962C8B-B14F-4D97-AF65-F5344CB8AC3E}">
        <p14:creationId xmlns:p14="http://schemas.microsoft.com/office/powerpoint/2010/main" val="36969630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Youth Work Values </a:t>
            </a:r>
            <a:endParaRPr lang="en-GB" sz="3200" b="1" dirty="0"/>
          </a:p>
        </p:txBody>
      </p:sp>
      <p:pic>
        <p:nvPicPr>
          <p:cNvPr id="6" name="Picture 9" descr="CIMG0390"/>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4119563" y="2026948"/>
            <a:ext cx="3856037" cy="2804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Placeholder 4"/>
          <p:cNvSpPr>
            <a:spLocks noGrp="1"/>
          </p:cNvSpPr>
          <p:nvPr>
            <p:ph type="body" sz="half" idx="2"/>
          </p:nvPr>
        </p:nvSpPr>
        <p:spPr/>
        <p:txBody>
          <a:bodyPr>
            <a:normAutofit/>
          </a:bodyPr>
          <a:lstStyle/>
          <a:p>
            <a:r>
              <a:rPr lang="en-GB" sz="2800" dirty="0"/>
              <a:t>What do you believe these </a:t>
            </a:r>
            <a:r>
              <a:rPr lang="en-GB" sz="2800" dirty="0" smtClean="0"/>
              <a:t>are?</a:t>
            </a:r>
            <a:endParaRPr lang="en-GB" sz="2800" dirty="0"/>
          </a:p>
        </p:txBody>
      </p:sp>
    </p:spTree>
    <p:extLst>
      <p:ext uri="{BB962C8B-B14F-4D97-AF65-F5344CB8AC3E}">
        <p14:creationId xmlns:p14="http://schemas.microsoft.com/office/powerpoint/2010/main" val="33511366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Youth Work Values</a:t>
            </a:r>
            <a:endParaRPr lang="en-GB" b="1" dirty="0"/>
          </a:p>
        </p:txBody>
      </p:sp>
      <p:sp>
        <p:nvSpPr>
          <p:cNvPr id="5" name="Content Placeholder 4"/>
          <p:cNvSpPr>
            <a:spLocks noGrp="1"/>
          </p:cNvSpPr>
          <p:nvPr>
            <p:ph sz="half" idx="1"/>
          </p:nvPr>
        </p:nvSpPr>
        <p:spPr>
          <a:xfrm>
            <a:off x="1176866" y="2420888"/>
            <a:ext cx="4043206" cy="3750144"/>
          </a:xfrm>
        </p:spPr>
        <p:txBody>
          <a:bodyPr>
            <a:noAutofit/>
          </a:bodyPr>
          <a:lstStyle/>
          <a:p>
            <a:pPr algn="just"/>
            <a:r>
              <a:rPr lang="en-US" sz="1600" dirty="0"/>
              <a:t>Youth Work regards itself as rare among wider services for young people; being driven by a clear set of agreed values, these values are </a:t>
            </a:r>
            <a:r>
              <a:rPr lang="en-US" sz="1600" dirty="0" err="1" smtClean="0"/>
              <a:t>summarised</a:t>
            </a:r>
            <a:r>
              <a:rPr lang="en-US" sz="1600" dirty="0" smtClean="0"/>
              <a:t> </a:t>
            </a:r>
            <a:r>
              <a:rPr lang="en-US" sz="1600" dirty="0"/>
              <a:t>in the National Occupational Standards for Youth Work </a:t>
            </a:r>
            <a:r>
              <a:rPr lang="en-US" sz="1600" dirty="0" smtClean="0"/>
              <a:t>(CLD </a:t>
            </a:r>
            <a:r>
              <a:rPr lang="en-US" sz="1600" dirty="0"/>
              <a:t>Standards Council Scotland, 2019</a:t>
            </a:r>
            <a:r>
              <a:rPr lang="en-GB" sz="1600" dirty="0" smtClean="0"/>
              <a:t>) </a:t>
            </a:r>
            <a:r>
              <a:rPr lang="en-US" sz="1600" dirty="0" smtClean="0"/>
              <a:t>and </a:t>
            </a:r>
            <a:r>
              <a:rPr lang="en-US" sz="1600" dirty="0"/>
              <a:t>include: </a:t>
            </a:r>
            <a:endParaRPr lang="en-US" sz="1600" dirty="0" smtClean="0"/>
          </a:p>
          <a:p>
            <a:pPr lvl="1" algn="just"/>
            <a:r>
              <a:rPr lang="en-GB" sz="1400" dirty="0" smtClean="0"/>
              <a:t>Participation </a:t>
            </a:r>
            <a:r>
              <a:rPr lang="en-GB" sz="1400" dirty="0"/>
              <a:t>and active </a:t>
            </a:r>
            <a:r>
              <a:rPr lang="en-GB" sz="1400" dirty="0" smtClean="0"/>
              <a:t>involvement</a:t>
            </a:r>
          </a:p>
          <a:p>
            <a:pPr lvl="1" algn="just"/>
            <a:r>
              <a:rPr lang="en-GB" sz="1400" dirty="0" smtClean="0"/>
              <a:t>Equity</a:t>
            </a:r>
            <a:r>
              <a:rPr lang="en-GB" sz="1400" dirty="0"/>
              <a:t>, diversity and </a:t>
            </a:r>
            <a:r>
              <a:rPr lang="en-GB" sz="1400" dirty="0" smtClean="0"/>
              <a:t>inclusion</a:t>
            </a:r>
          </a:p>
          <a:p>
            <a:pPr lvl="1" algn="just"/>
            <a:r>
              <a:rPr lang="en-GB" sz="1400" dirty="0" smtClean="0"/>
              <a:t>Partnership </a:t>
            </a:r>
            <a:r>
              <a:rPr lang="en-GB" sz="1400" dirty="0"/>
              <a:t>with young people and </a:t>
            </a:r>
            <a:r>
              <a:rPr lang="en-GB" sz="1400" dirty="0" smtClean="0"/>
              <a:t>other</a:t>
            </a:r>
          </a:p>
          <a:p>
            <a:pPr lvl="1" algn="just"/>
            <a:r>
              <a:rPr lang="en-GB" sz="1400" dirty="0" smtClean="0"/>
              <a:t>Personal</a:t>
            </a:r>
            <a:r>
              <a:rPr lang="en-GB" sz="1400" dirty="0"/>
              <a:t>, social and political </a:t>
            </a:r>
            <a:r>
              <a:rPr lang="en-GB" sz="1400" dirty="0" smtClean="0"/>
              <a:t>development</a:t>
            </a:r>
          </a:p>
          <a:p>
            <a:pPr algn="just"/>
            <a:r>
              <a:rPr lang="en-GB" sz="1600" dirty="0" smtClean="0"/>
              <a:t>Please see handout</a:t>
            </a:r>
          </a:p>
          <a:p>
            <a:pPr lvl="1" algn="just"/>
            <a:r>
              <a:rPr lang="en-GB" sz="1200" dirty="0" smtClean="0"/>
              <a:t>Moodle - Youth Work National Occupational Standards folder - “YouthWorkNOS2019Intro” document</a:t>
            </a:r>
            <a:endParaRPr lang="en-US" sz="1200" dirty="0"/>
          </a:p>
        </p:txBody>
      </p:sp>
      <p:sp>
        <p:nvSpPr>
          <p:cNvPr id="3" name="Oval Callout 2"/>
          <p:cNvSpPr/>
          <p:nvPr/>
        </p:nvSpPr>
        <p:spPr>
          <a:xfrm>
            <a:off x="5436096" y="2852936"/>
            <a:ext cx="2520280" cy="201622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mtClean="0"/>
              <a:t>What </a:t>
            </a:r>
            <a:r>
              <a:rPr lang="en-GB" dirty="0"/>
              <a:t>does this look like in </a:t>
            </a:r>
            <a:r>
              <a:rPr lang="en-GB" dirty="0" smtClean="0"/>
              <a:t>practice? </a:t>
            </a:r>
            <a:endParaRPr lang="en-GB" dirty="0"/>
          </a:p>
        </p:txBody>
      </p:sp>
    </p:spTree>
    <p:extLst>
      <p:ext uri="{BB962C8B-B14F-4D97-AF65-F5344CB8AC3E}">
        <p14:creationId xmlns:p14="http://schemas.microsoft.com/office/powerpoint/2010/main" val="23764469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85800" y="620688"/>
            <a:ext cx="7772400" cy="665187"/>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pPr>
              <a:defRPr/>
            </a:pPr>
            <a:r>
              <a:rPr lang="en-GB" sz="3200" b="1" dirty="0" smtClean="0">
                <a:solidFill>
                  <a:schemeClr val="tx1"/>
                </a:solidFill>
                <a:latin typeface="+mn-lt"/>
              </a:rPr>
              <a:t>Approaches to working with young people </a:t>
            </a:r>
          </a:p>
        </p:txBody>
      </p:sp>
      <p:sp>
        <p:nvSpPr>
          <p:cNvPr id="5" name="Oval 4"/>
          <p:cNvSpPr>
            <a:spLocks noChangeArrowheads="1"/>
          </p:cNvSpPr>
          <p:nvPr/>
        </p:nvSpPr>
        <p:spPr bwMode="auto">
          <a:xfrm>
            <a:off x="4429125" y="1428750"/>
            <a:ext cx="4429125" cy="4643438"/>
          </a:xfrm>
          <a:prstGeom prst="ellipse">
            <a:avLst/>
          </a:prstGeom>
          <a:solidFill>
            <a:srgbClr val="FF0000"/>
          </a:solidFill>
          <a:ln w="9525">
            <a:solidFill>
              <a:schemeClr val="accent1"/>
            </a:solidFill>
            <a:round/>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endParaRPr lang="en-US" altLang="en-US"/>
          </a:p>
        </p:txBody>
      </p:sp>
      <p:sp>
        <p:nvSpPr>
          <p:cNvPr id="6" name="Oval 2"/>
          <p:cNvSpPr>
            <a:spLocks noChangeArrowheads="1"/>
          </p:cNvSpPr>
          <p:nvPr/>
        </p:nvSpPr>
        <p:spPr bwMode="auto">
          <a:xfrm>
            <a:off x="285750" y="1571625"/>
            <a:ext cx="4000500" cy="4429125"/>
          </a:xfrm>
          <a:prstGeom prst="ellipse">
            <a:avLst/>
          </a:prstGeom>
          <a:solidFill>
            <a:schemeClr val="accent6">
              <a:lumMod val="20000"/>
              <a:lumOff val="80000"/>
            </a:schemeClr>
          </a:solidFill>
          <a:ln w="9525">
            <a:solidFill>
              <a:srgbClr val="000000"/>
            </a:solidFill>
            <a:round/>
            <a:headEnd/>
            <a:tailEnd/>
          </a:ln>
        </p:spPr>
        <p:txBody>
          <a:bodyPr/>
          <a:lstStyle/>
          <a:p>
            <a:pPr>
              <a:defRPr/>
            </a:pPr>
            <a:endParaRPr lang="en-GB"/>
          </a:p>
        </p:txBody>
      </p:sp>
      <p:sp>
        <p:nvSpPr>
          <p:cNvPr id="7" name="Oval 2"/>
          <p:cNvSpPr>
            <a:spLocks noChangeArrowheads="1"/>
          </p:cNvSpPr>
          <p:nvPr/>
        </p:nvSpPr>
        <p:spPr bwMode="auto">
          <a:xfrm>
            <a:off x="2214563" y="1428750"/>
            <a:ext cx="4357687" cy="4572000"/>
          </a:xfrm>
          <a:prstGeom prst="ellipse">
            <a:avLst/>
          </a:prstGeom>
          <a:solidFill>
            <a:srgbClr val="FFC000"/>
          </a:solidFill>
          <a:ln w="9525">
            <a:solidFill>
              <a:srgbClr val="000000"/>
            </a:solidFill>
            <a:round/>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endParaRPr lang="en-US" altLang="en-US"/>
          </a:p>
        </p:txBody>
      </p:sp>
      <p:sp>
        <p:nvSpPr>
          <p:cNvPr id="8" name="Text Box 3"/>
          <p:cNvSpPr txBox="1">
            <a:spLocks noChangeArrowheads="1"/>
          </p:cNvSpPr>
          <p:nvPr/>
        </p:nvSpPr>
        <p:spPr bwMode="auto">
          <a:xfrm>
            <a:off x="3214688" y="2000250"/>
            <a:ext cx="2300287" cy="3429000"/>
          </a:xfrm>
          <a:prstGeom prst="rect">
            <a:avLst/>
          </a:prstGeom>
          <a:solidFill>
            <a:srgbClr val="FFFFFF"/>
          </a:solidFill>
          <a:ln w="9525">
            <a:solidFill>
              <a:srgbClr val="FFFFFF"/>
            </a:solidFill>
            <a:miter lim="800000"/>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pPr algn="ctr">
              <a:spcAft>
                <a:spcPts val="1000"/>
              </a:spcAft>
            </a:pPr>
            <a:endParaRPr lang="en-US" altLang="en-US" sz="1600"/>
          </a:p>
        </p:txBody>
      </p:sp>
      <p:sp>
        <p:nvSpPr>
          <p:cNvPr id="9" name="Text Box 4"/>
          <p:cNvSpPr txBox="1">
            <a:spLocks noChangeArrowheads="1"/>
          </p:cNvSpPr>
          <p:nvPr/>
        </p:nvSpPr>
        <p:spPr bwMode="auto">
          <a:xfrm>
            <a:off x="5786438" y="2071688"/>
            <a:ext cx="2357437" cy="3286125"/>
          </a:xfrm>
          <a:prstGeom prst="rect">
            <a:avLst/>
          </a:prstGeom>
          <a:solidFill>
            <a:srgbClr val="FFFFFF"/>
          </a:solidFill>
          <a:ln w="9525">
            <a:solidFill>
              <a:srgbClr val="FFFFFF"/>
            </a:solidFill>
            <a:miter lim="800000"/>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r>
              <a:rPr lang="en-GB" altLang="en-US" sz="1800" b="1" dirty="0">
                <a:latin typeface="Arial" charset="0"/>
              </a:rPr>
              <a:t>Youth social work</a:t>
            </a:r>
          </a:p>
          <a:p>
            <a:r>
              <a:rPr lang="en-GB" altLang="en-US" sz="1600" dirty="0">
                <a:latin typeface="Arial" charset="0"/>
              </a:rPr>
              <a:t>Care, education  &amp; control, including advice, counselling, compulsory youth programmes (individual &amp; group work).</a:t>
            </a:r>
          </a:p>
          <a:p>
            <a:r>
              <a:rPr lang="en-GB" altLang="en-US" sz="1800" b="1" dirty="0">
                <a:latin typeface="Arial" charset="0"/>
              </a:rPr>
              <a:t>Youth training</a:t>
            </a:r>
          </a:p>
          <a:p>
            <a:r>
              <a:rPr lang="en-GB" altLang="en-US" sz="1600" dirty="0">
                <a:latin typeface="Arial" charset="0"/>
              </a:rPr>
              <a:t>Formal education &amp; training to prepare for jobs, enhance life skills (individual &amp; group work)</a:t>
            </a:r>
            <a:endParaRPr lang="en-GB" altLang="en-US" sz="1400" dirty="0">
              <a:latin typeface="Times New Roman" pitchFamily="18" charset="0"/>
            </a:endParaRPr>
          </a:p>
        </p:txBody>
      </p:sp>
      <p:sp>
        <p:nvSpPr>
          <p:cNvPr id="10" name="Text Box 5"/>
          <p:cNvSpPr txBox="1">
            <a:spLocks noChangeArrowheads="1"/>
          </p:cNvSpPr>
          <p:nvPr/>
        </p:nvSpPr>
        <p:spPr bwMode="auto">
          <a:xfrm>
            <a:off x="785813" y="2071688"/>
            <a:ext cx="2214562" cy="3429000"/>
          </a:xfrm>
          <a:prstGeom prst="rect">
            <a:avLst/>
          </a:prstGeom>
          <a:solidFill>
            <a:srgbClr val="FFFFFF"/>
          </a:solidFill>
          <a:ln w="9525">
            <a:solidFill>
              <a:srgbClr val="FFFFFF"/>
            </a:solidFill>
            <a:miter lim="800000"/>
            <a:headEnd/>
            <a:tailEnd/>
          </a:ln>
        </p:spPr>
        <p:txBody>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r>
              <a:rPr lang="en-GB" altLang="en-US" sz="2000" b="1" dirty="0">
                <a:latin typeface="Arial" charset="0"/>
              </a:rPr>
              <a:t>Youth leisure work – </a:t>
            </a:r>
            <a:r>
              <a:rPr lang="en-GB" altLang="en-US" sz="2000" dirty="0" err="1">
                <a:latin typeface="Arial" charset="0"/>
              </a:rPr>
              <a:t>Recreat-ional</a:t>
            </a:r>
            <a:r>
              <a:rPr lang="en-GB" altLang="en-US" sz="2000" dirty="0">
                <a:latin typeface="Arial" charset="0"/>
              </a:rPr>
              <a:t> activities,  often in groups, voluntary engagement, may have informal educational process &amp; outcomes e.g. sports teams.</a:t>
            </a:r>
          </a:p>
        </p:txBody>
      </p:sp>
      <p:sp>
        <p:nvSpPr>
          <p:cNvPr id="11" name="Rectangle 10"/>
          <p:cNvSpPr>
            <a:spLocks noChangeArrowheads="1"/>
          </p:cNvSpPr>
          <p:nvPr/>
        </p:nvSpPr>
        <p:spPr bwMode="auto">
          <a:xfrm>
            <a:off x="3214688" y="2127250"/>
            <a:ext cx="2286000" cy="300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defRPr sz="2400">
                <a:solidFill>
                  <a:schemeClr val="tx1"/>
                </a:solidFill>
                <a:latin typeface="Times" pitchFamily="18" charset="0"/>
              </a:defRPr>
            </a:lvl1pPr>
            <a:lvl2pPr marL="742950" indent="-285750">
              <a:defRPr sz="2400">
                <a:solidFill>
                  <a:schemeClr val="tx1"/>
                </a:solidFill>
                <a:latin typeface="Times" pitchFamily="18" charset="0"/>
              </a:defRPr>
            </a:lvl2pPr>
            <a:lvl3pPr marL="1143000" indent="-228600">
              <a:defRPr sz="2400">
                <a:solidFill>
                  <a:schemeClr val="tx1"/>
                </a:solidFill>
                <a:latin typeface="Times" pitchFamily="18" charset="0"/>
              </a:defRPr>
            </a:lvl3pPr>
            <a:lvl4pPr marL="1600200" indent="-228600">
              <a:defRPr sz="2400">
                <a:solidFill>
                  <a:schemeClr val="tx1"/>
                </a:solidFill>
                <a:latin typeface="Times" pitchFamily="18" charset="0"/>
              </a:defRPr>
            </a:lvl4pPr>
            <a:lvl5pPr marL="2057400" indent="-228600">
              <a:defRPr sz="2400">
                <a:solidFill>
                  <a:schemeClr val="tx1"/>
                </a:solidFill>
                <a:latin typeface="Times" pitchFamily="18" charset="0"/>
              </a:defRPr>
            </a:lvl5pPr>
            <a:lvl6pPr marL="2514600" indent="-228600" eaLnBrk="0" fontAlgn="base" hangingPunct="0">
              <a:spcBef>
                <a:spcPct val="0"/>
              </a:spcBef>
              <a:spcAft>
                <a:spcPct val="0"/>
              </a:spcAft>
              <a:defRPr sz="2400">
                <a:solidFill>
                  <a:schemeClr val="tx1"/>
                </a:solidFill>
                <a:latin typeface="Times" pitchFamily="18" charset="0"/>
              </a:defRPr>
            </a:lvl6pPr>
            <a:lvl7pPr marL="2971800" indent="-228600" eaLnBrk="0" fontAlgn="base" hangingPunct="0">
              <a:spcBef>
                <a:spcPct val="0"/>
              </a:spcBef>
              <a:spcAft>
                <a:spcPct val="0"/>
              </a:spcAft>
              <a:defRPr sz="2400">
                <a:solidFill>
                  <a:schemeClr val="tx1"/>
                </a:solidFill>
                <a:latin typeface="Times" pitchFamily="18" charset="0"/>
              </a:defRPr>
            </a:lvl7pPr>
            <a:lvl8pPr marL="3429000" indent="-228600" eaLnBrk="0" fontAlgn="base" hangingPunct="0">
              <a:spcBef>
                <a:spcPct val="0"/>
              </a:spcBef>
              <a:spcAft>
                <a:spcPct val="0"/>
              </a:spcAft>
              <a:defRPr sz="2400">
                <a:solidFill>
                  <a:schemeClr val="tx1"/>
                </a:solidFill>
                <a:latin typeface="Times" pitchFamily="18" charset="0"/>
              </a:defRPr>
            </a:lvl8pPr>
            <a:lvl9pPr marL="3886200" indent="-228600" eaLnBrk="0" fontAlgn="base" hangingPunct="0">
              <a:spcBef>
                <a:spcPct val="0"/>
              </a:spcBef>
              <a:spcAft>
                <a:spcPct val="0"/>
              </a:spcAft>
              <a:defRPr sz="2400">
                <a:solidFill>
                  <a:schemeClr val="tx1"/>
                </a:solidFill>
                <a:latin typeface="Times" pitchFamily="18" charset="0"/>
              </a:defRPr>
            </a:lvl9pPr>
          </a:lstStyle>
          <a:p>
            <a:r>
              <a:rPr lang="en-GB" altLang="en-US" sz="2100" b="1" dirty="0">
                <a:latin typeface="Arial" charset="0"/>
                <a:ea typeface="Times New Roman" pitchFamily="18" charset="0"/>
                <a:cs typeface="Arial" charset="0"/>
              </a:rPr>
              <a:t>Youth work</a:t>
            </a:r>
            <a:endParaRPr lang="en-GB" altLang="en-US" sz="2100" dirty="0">
              <a:ea typeface="Times New Roman" pitchFamily="18" charset="0"/>
              <a:cs typeface="Arial" charset="0"/>
            </a:endParaRPr>
          </a:p>
          <a:p>
            <a:r>
              <a:rPr lang="en-GB" altLang="en-US" sz="2100" dirty="0" smtClean="0">
                <a:latin typeface="Arial" charset="0"/>
                <a:ea typeface="Calibri" pitchFamily="34" charset="0"/>
                <a:cs typeface="Arial" charset="0"/>
              </a:rPr>
              <a:t>Informal/non formal </a:t>
            </a:r>
            <a:r>
              <a:rPr lang="en-GB" altLang="en-US" sz="2100" dirty="0">
                <a:latin typeface="Arial" charset="0"/>
                <a:ea typeface="Calibri" pitchFamily="34" charset="0"/>
                <a:cs typeface="Arial" charset="0"/>
              </a:rPr>
              <a:t>education, usually with group work; often based on voluntary engagement of young people</a:t>
            </a:r>
            <a:r>
              <a:rPr lang="en-GB" altLang="en-US" sz="2100" dirty="0">
                <a:ea typeface="Calibri" pitchFamily="34" charset="0"/>
                <a:cs typeface="Times New Roman" pitchFamily="18" charset="0"/>
              </a:rPr>
              <a:t>.</a:t>
            </a:r>
            <a:endParaRPr lang="en-GB" altLang="en-US" sz="2100" dirty="0"/>
          </a:p>
        </p:txBody>
      </p:sp>
    </p:spTree>
    <p:extLst>
      <p:ext uri="{BB962C8B-B14F-4D97-AF65-F5344CB8AC3E}">
        <p14:creationId xmlns:p14="http://schemas.microsoft.com/office/powerpoint/2010/main" val="21312066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Approaches to work with Young People </a:t>
            </a:r>
            <a:endParaRPr lang="en-GB" b="1" dirty="0"/>
          </a:p>
        </p:txBody>
      </p:sp>
      <p:sp>
        <p:nvSpPr>
          <p:cNvPr id="3" name="Content Placeholder 2"/>
          <p:cNvSpPr>
            <a:spLocks noGrp="1"/>
          </p:cNvSpPr>
          <p:nvPr>
            <p:ph idx="1"/>
          </p:nvPr>
        </p:nvSpPr>
        <p:spPr/>
        <p:txBody>
          <a:bodyPr/>
          <a:lstStyle/>
          <a:p>
            <a:r>
              <a:rPr lang="en-GB" dirty="0" smtClean="0"/>
              <a:t>Where would you place your work? </a:t>
            </a:r>
          </a:p>
          <a:p>
            <a:endParaRPr lang="en-GB" dirty="0"/>
          </a:p>
        </p:txBody>
      </p:sp>
      <p:pic>
        <p:nvPicPr>
          <p:cNvPr id="3079" name="Picture 7" descr="C:\Users\n.welton.CAMPUS\AppData\Local\Microsoft\Windows\Temporary Internet Files\Content.IE5\K3TK8S9U\young%20peopl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1084" y="3036009"/>
            <a:ext cx="4290297" cy="3196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5354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79512" y="836712"/>
            <a:ext cx="8534400" cy="1256184"/>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b="1" dirty="0" smtClean="0">
                <a:solidFill>
                  <a:schemeClr val="tx1"/>
                </a:solidFill>
              </a:rPr>
              <a:t>Values Activity  </a:t>
            </a:r>
            <a:endParaRPr lang="en-US" b="1" dirty="0">
              <a:solidFill>
                <a:schemeClr val="tx1"/>
              </a:solidFill>
            </a:endParaRPr>
          </a:p>
        </p:txBody>
      </p:sp>
      <p:sp>
        <p:nvSpPr>
          <p:cNvPr id="5" name="Content Placeholder 2"/>
          <p:cNvSpPr txBox="1">
            <a:spLocks/>
          </p:cNvSpPr>
          <p:nvPr/>
        </p:nvSpPr>
        <p:spPr>
          <a:xfrm>
            <a:off x="1115616" y="2092896"/>
            <a:ext cx="6552728" cy="4067944"/>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What are your own values?</a:t>
            </a:r>
          </a:p>
          <a:p>
            <a:r>
              <a:rPr lang="en-GB" dirty="0" smtClean="0"/>
              <a:t>Are there values shared by the group? </a:t>
            </a:r>
          </a:p>
          <a:p>
            <a:r>
              <a:rPr lang="en-GB" dirty="0"/>
              <a:t>A</a:t>
            </a:r>
            <a:r>
              <a:rPr lang="en-GB" dirty="0" smtClean="0"/>
              <a:t>re the values of youth work implented in the work place? </a:t>
            </a:r>
          </a:p>
        </p:txBody>
      </p:sp>
    </p:spTree>
    <p:extLst>
      <p:ext uri="{BB962C8B-B14F-4D97-AF65-F5344CB8AC3E}">
        <p14:creationId xmlns:p14="http://schemas.microsoft.com/office/powerpoint/2010/main" val="16119735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58" y="915337"/>
            <a:ext cx="7920882" cy="1303867"/>
          </a:xfrm>
        </p:spPr>
        <p:txBody>
          <a:bodyPr>
            <a:normAutofit fontScale="90000"/>
          </a:bodyPr>
          <a:lstStyle/>
          <a:p>
            <a:pPr algn="just"/>
            <a:r>
              <a:rPr lang="en-US" sz="2700" dirty="0" smtClean="0"/>
              <a:t/>
            </a:r>
            <a:br>
              <a:rPr lang="en-US" sz="2700" dirty="0" smtClean="0"/>
            </a:br>
            <a:r>
              <a:rPr lang="en-US" sz="2700" dirty="0"/>
              <a:t/>
            </a:r>
            <a:br>
              <a:rPr lang="en-US" sz="2700" dirty="0"/>
            </a:br>
            <a:r>
              <a:rPr lang="en-US" sz="2700" b="1" dirty="0" smtClean="0"/>
              <a:t>Code </a:t>
            </a:r>
            <a:r>
              <a:rPr lang="en-US" sz="2700" b="1" dirty="0"/>
              <a:t>of Occupational Ethics for the Youth Service in </a:t>
            </a:r>
            <a:r>
              <a:rPr lang="en-US" sz="2700" b="1" dirty="0" smtClean="0"/>
              <a:t>Wales (YMCA Wales Community College and ETS Wales, 2002)</a:t>
            </a:r>
            <a:r>
              <a:rPr lang="en-US" sz="2700" dirty="0" smtClean="0"/>
              <a:t/>
            </a:r>
            <a:br>
              <a:rPr lang="en-US" sz="2700" dirty="0" smtClean="0"/>
            </a:br>
            <a:r>
              <a:rPr lang="en-US" sz="2700" dirty="0"/>
              <a:t/>
            </a:r>
            <a:br>
              <a:rPr lang="en-US" sz="2700" dirty="0"/>
            </a:br>
            <a:r>
              <a:rPr lang="en-GB" sz="3600" dirty="0" smtClean="0"/>
              <a:t>   </a:t>
            </a:r>
            <a:endParaRPr lang="en-GB" sz="3600" dirty="0"/>
          </a:p>
        </p:txBody>
      </p:sp>
      <p:sp>
        <p:nvSpPr>
          <p:cNvPr id="6" name="Content Placeholder 5"/>
          <p:cNvSpPr>
            <a:spLocks noGrp="1"/>
          </p:cNvSpPr>
          <p:nvPr>
            <p:ph sz="half" idx="1"/>
          </p:nvPr>
        </p:nvSpPr>
        <p:spPr/>
        <p:txBody>
          <a:bodyPr/>
          <a:lstStyle/>
          <a:p>
            <a:endParaRPr lang="en-US" dirty="0" smtClean="0"/>
          </a:p>
          <a:p>
            <a:pPr lvl="1"/>
            <a:endParaRPr lang="en-GB"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24725" y="5413750"/>
            <a:ext cx="713061" cy="7473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58" y="5158620"/>
            <a:ext cx="2887873" cy="10024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851572" y="2713789"/>
            <a:ext cx="3816424" cy="2308324"/>
          </a:xfrm>
          <a:prstGeom prst="rect">
            <a:avLst/>
          </a:prstGeom>
        </p:spPr>
        <p:txBody>
          <a:bodyPr wrap="square">
            <a:spAutoFit/>
          </a:bodyPr>
          <a:lstStyle/>
          <a:p>
            <a:r>
              <a:rPr lang="en-GB" b="1" dirty="0"/>
              <a:t>Code of Occupational Ethics</a:t>
            </a:r>
          </a:p>
          <a:p>
            <a:r>
              <a:rPr lang="en-US" dirty="0"/>
              <a:t>The Code of Ethics is concerned with 5 specific areas. These are:</a:t>
            </a:r>
          </a:p>
          <a:p>
            <a:r>
              <a:rPr lang="en-GB" dirty="0"/>
              <a:t>1. Occupational intervention;</a:t>
            </a:r>
          </a:p>
          <a:p>
            <a:r>
              <a:rPr lang="en-US" dirty="0"/>
              <a:t>2. Responsibility for young people;</a:t>
            </a:r>
          </a:p>
          <a:p>
            <a:r>
              <a:rPr lang="en-GB" dirty="0"/>
              <a:t>3. Responsibility to colleagues;</a:t>
            </a:r>
          </a:p>
          <a:p>
            <a:r>
              <a:rPr lang="en-GB" dirty="0"/>
              <a:t>4. Responsibility to employers;</a:t>
            </a:r>
          </a:p>
          <a:p>
            <a:r>
              <a:rPr lang="en-US" dirty="0"/>
              <a:t>5. Responsibility to the occupation.</a:t>
            </a:r>
            <a:endParaRPr lang="en-GB" dirty="0"/>
          </a:p>
        </p:txBody>
      </p:sp>
      <p:sp>
        <p:nvSpPr>
          <p:cNvPr id="9" name="Oval Callout 8"/>
          <p:cNvSpPr/>
          <p:nvPr/>
        </p:nvSpPr>
        <p:spPr>
          <a:xfrm>
            <a:off x="5040051" y="2708920"/>
            <a:ext cx="2700301" cy="165618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Any examples? </a:t>
            </a:r>
            <a:endParaRPr lang="en-GB" dirty="0"/>
          </a:p>
        </p:txBody>
      </p:sp>
    </p:spTree>
    <p:extLst>
      <p:ext uri="{BB962C8B-B14F-4D97-AF65-F5344CB8AC3E}">
        <p14:creationId xmlns:p14="http://schemas.microsoft.com/office/powerpoint/2010/main" val="9576398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a:t>Directed Study Task: </a:t>
            </a:r>
            <a:br>
              <a:rPr lang="en-GB" b="1" dirty="0"/>
            </a:br>
            <a:r>
              <a:rPr lang="en-GB" b="1" dirty="0"/>
              <a:t>Online Discussion Contribution 1 </a:t>
            </a:r>
            <a:endParaRPr lang="en-GB" dirty="0"/>
          </a:p>
        </p:txBody>
      </p:sp>
      <p:sp>
        <p:nvSpPr>
          <p:cNvPr id="3" name="Content Placeholder 2"/>
          <p:cNvSpPr>
            <a:spLocks noGrp="1"/>
          </p:cNvSpPr>
          <p:nvPr>
            <p:ph idx="1"/>
          </p:nvPr>
        </p:nvSpPr>
        <p:spPr>
          <a:xfrm>
            <a:off x="1176865" y="2490135"/>
            <a:ext cx="6798736" cy="3891193"/>
          </a:xfrm>
        </p:spPr>
        <p:txBody>
          <a:bodyPr>
            <a:normAutofit fontScale="85000" lnSpcReduction="20000"/>
          </a:bodyPr>
          <a:lstStyle/>
          <a:p>
            <a:r>
              <a:rPr lang="en-US" dirty="0"/>
              <a:t>Please read the </a:t>
            </a:r>
            <a:r>
              <a:rPr lang="en-US" dirty="0" smtClean="0"/>
              <a:t>two articles provided on Moodle: </a:t>
            </a:r>
            <a:endParaRPr lang="en-US" dirty="0"/>
          </a:p>
          <a:p>
            <a:pPr lvl="1"/>
            <a:r>
              <a:rPr lang="en-US" dirty="0"/>
              <a:t>Mason, M (2015) Austerity youth policy: exploring the distinctions between youth work </a:t>
            </a:r>
            <a:r>
              <a:rPr lang="en-US" dirty="0" smtClean="0"/>
              <a:t>in principle </a:t>
            </a:r>
            <a:r>
              <a:rPr lang="en-US" dirty="0"/>
              <a:t>and youth work in practice. </a:t>
            </a:r>
            <a:r>
              <a:rPr lang="en-US" i="1" dirty="0"/>
              <a:t>Youth and Policy </a:t>
            </a:r>
            <a:r>
              <a:rPr lang="en-US" dirty="0"/>
              <a:t>2015. </a:t>
            </a:r>
            <a:endParaRPr lang="en-US" dirty="0" smtClean="0"/>
          </a:p>
          <a:p>
            <a:pPr lvl="1"/>
            <a:r>
              <a:rPr lang="en-US" dirty="0" smtClean="0"/>
              <a:t>Rose, J (2018) Challenges and Opportunities for Youth Workers in Wales. </a:t>
            </a:r>
            <a:r>
              <a:rPr lang="en-US" i="1" dirty="0" smtClean="0"/>
              <a:t>Youth Work Wales </a:t>
            </a:r>
            <a:r>
              <a:rPr lang="en-US" dirty="0" smtClean="0"/>
              <a:t>2018</a:t>
            </a:r>
            <a:endParaRPr lang="en-US" dirty="0"/>
          </a:p>
          <a:p>
            <a:r>
              <a:rPr lang="en-US" dirty="0"/>
              <a:t>Post a contribution to the discussion forum based on the </a:t>
            </a:r>
            <a:r>
              <a:rPr lang="en-US" dirty="0" smtClean="0"/>
              <a:t>themes from the articles.  Critically </a:t>
            </a:r>
            <a:r>
              <a:rPr lang="en-US" dirty="0"/>
              <a:t>reflect on your own </a:t>
            </a:r>
            <a:r>
              <a:rPr lang="en-US" dirty="0" smtClean="0"/>
              <a:t>practice </a:t>
            </a:r>
            <a:r>
              <a:rPr lang="en-US" dirty="0"/>
              <a:t>in relation to the </a:t>
            </a:r>
            <a:r>
              <a:rPr lang="en-US" dirty="0" smtClean="0"/>
              <a:t>articles’ content. </a:t>
            </a:r>
            <a:endParaRPr lang="en-US" dirty="0"/>
          </a:p>
          <a:p>
            <a:r>
              <a:rPr lang="en-US" dirty="0" smtClean="0"/>
              <a:t>You may </a:t>
            </a:r>
            <a:r>
              <a:rPr lang="en-US" dirty="0"/>
              <a:t>want to contribute to </a:t>
            </a:r>
            <a:r>
              <a:rPr lang="en-US" dirty="0" smtClean="0"/>
              <a:t>another's </a:t>
            </a:r>
            <a:r>
              <a:rPr lang="en-US" dirty="0"/>
              <a:t>response.</a:t>
            </a:r>
          </a:p>
          <a:p>
            <a:r>
              <a:rPr lang="en-US" dirty="0"/>
              <a:t>Total words: </a:t>
            </a:r>
            <a:r>
              <a:rPr lang="en-US" dirty="0" smtClean="0"/>
              <a:t>500</a:t>
            </a:r>
          </a:p>
          <a:p>
            <a:r>
              <a:rPr lang="en-GB" dirty="0"/>
              <a:t>Deadline : </a:t>
            </a:r>
            <a:r>
              <a:rPr lang="en-GB" dirty="0" smtClean="0"/>
              <a:t>2</a:t>
            </a:r>
            <a:r>
              <a:rPr lang="en-GB" baseline="30000" dirty="0" smtClean="0"/>
              <a:t>nd</a:t>
            </a:r>
            <a:r>
              <a:rPr lang="en-GB" dirty="0" smtClean="0"/>
              <a:t> November 2020</a:t>
            </a:r>
            <a:endParaRPr lang="en-US" dirty="0" smtClean="0"/>
          </a:p>
          <a:p>
            <a:endParaRPr lang="en-US" dirty="0" smtClean="0"/>
          </a:p>
          <a:p>
            <a:pPr marL="0" indent="0">
              <a:buNone/>
            </a:pPr>
            <a:endParaRPr lang="en-US" dirty="0"/>
          </a:p>
          <a:p>
            <a:endParaRPr lang="en-GB" dirty="0"/>
          </a:p>
        </p:txBody>
      </p:sp>
    </p:spTree>
    <p:extLst>
      <p:ext uri="{BB962C8B-B14F-4D97-AF65-F5344CB8AC3E}">
        <p14:creationId xmlns:p14="http://schemas.microsoft.com/office/powerpoint/2010/main" val="1280580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Reference List</a:t>
            </a:r>
            <a:endParaRPr lang="en-GB" b="1" dirty="0"/>
          </a:p>
        </p:txBody>
      </p:sp>
      <p:sp>
        <p:nvSpPr>
          <p:cNvPr id="3" name="Content Placeholder 2"/>
          <p:cNvSpPr>
            <a:spLocks noGrp="1"/>
          </p:cNvSpPr>
          <p:nvPr>
            <p:ph idx="1"/>
          </p:nvPr>
        </p:nvSpPr>
        <p:spPr>
          <a:xfrm>
            <a:off x="1176865" y="2490135"/>
            <a:ext cx="6798736" cy="3747177"/>
          </a:xfrm>
        </p:spPr>
        <p:txBody>
          <a:bodyPr>
            <a:normAutofit fontScale="85000" lnSpcReduction="20000"/>
          </a:bodyPr>
          <a:lstStyle/>
          <a:p>
            <a:pPr>
              <a:lnSpc>
                <a:spcPct val="80000"/>
              </a:lnSpc>
            </a:pPr>
            <a:r>
              <a:rPr lang="en-US" dirty="0"/>
              <a:t>CLD Standards Council Scotland</a:t>
            </a:r>
            <a:r>
              <a:rPr lang="en-GB" altLang="en-US" dirty="0"/>
              <a:t>. (2019) Youth work National Occupational Standards, </a:t>
            </a:r>
            <a:r>
              <a:rPr lang="en-GB" altLang="en-US" dirty="0" smtClean="0"/>
              <a:t>Glasgow: </a:t>
            </a:r>
            <a:r>
              <a:rPr lang="en-US" dirty="0"/>
              <a:t>CLD Standards Council Scotland</a:t>
            </a:r>
            <a:r>
              <a:rPr lang="en-GB" altLang="en-US" dirty="0"/>
              <a:t>.</a:t>
            </a:r>
          </a:p>
          <a:p>
            <a:pPr>
              <a:lnSpc>
                <a:spcPct val="80000"/>
              </a:lnSpc>
            </a:pPr>
            <a:r>
              <a:rPr lang="en-GB" altLang="en-US" dirty="0" smtClean="0"/>
              <a:t>Davies </a:t>
            </a:r>
            <a:r>
              <a:rPr lang="en-GB" altLang="en-US" dirty="0"/>
              <a:t>B. (2010) What do we mean by youth work?. In </a:t>
            </a:r>
            <a:r>
              <a:rPr lang="en-GB" altLang="en-US" dirty="0" err="1"/>
              <a:t>Batsleer</a:t>
            </a:r>
            <a:r>
              <a:rPr lang="en-GB" altLang="en-US" dirty="0"/>
              <a:t> J, Davies B., </a:t>
            </a:r>
            <a:r>
              <a:rPr lang="en-GB" altLang="en-US" i="1" dirty="0"/>
              <a:t>What is Youth Work?</a:t>
            </a:r>
            <a:r>
              <a:rPr lang="en-GB" altLang="en-US" dirty="0"/>
              <a:t>, Exeter: Learning Matters Ltd, pp. 1-6.</a:t>
            </a:r>
          </a:p>
          <a:p>
            <a:pPr>
              <a:lnSpc>
                <a:spcPct val="80000"/>
              </a:lnSpc>
            </a:pPr>
            <a:r>
              <a:rPr lang="en-GB" altLang="en-US" dirty="0"/>
              <a:t>Harrison, R. &amp; Wise, C. (2005) (eds.) Working with Young People. London: Sage.</a:t>
            </a:r>
          </a:p>
          <a:p>
            <a:pPr>
              <a:lnSpc>
                <a:spcPct val="80000"/>
              </a:lnSpc>
            </a:pPr>
            <a:r>
              <a:rPr lang="en-GB" altLang="en-US" dirty="0" err="1"/>
              <a:t>Jeffs</a:t>
            </a:r>
            <a:r>
              <a:rPr lang="en-GB" altLang="en-US" dirty="0"/>
              <a:t> T, Smith M. (2008) Valuing Youth Work.  In The National Youth Agency, Youth and Policy 100th Anniversary Edition, Leicester: The NYA, pp. 277-302.</a:t>
            </a:r>
          </a:p>
          <a:p>
            <a:pPr>
              <a:lnSpc>
                <a:spcPct val="80000"/>
              </a:lnSpc>
            </a:pPr>
            <a:r>
              <a:rPr lang="en-GB" altLang="en-US" dirty="0"/>
              <a:t>Jolly J, (2010) Local Youth Work. In Rogers A, Smith M., Journeying Together: Growing youth work and youth workers in local communities, Dorset: Russell House Publishing, pp. 1-12</a:t>
            </a:r>
            <a:r>
              <a:rPr lang="en-GB" altLang="en-US" dirty="0" smtClean="0"/>
              <a:t>.</a:t>
            </a:r>
          </a:p>
          <a:p>
            <a:endParaRPr lang="en-GB" dirty="0"/>
          </a:p>
        </p:txBody>
      </p:sp>
    </p:spTree>
    <p:extLst>
      <p:ext uri="{BB962C8B-B14F-4D97-AF65-F5344CB8AC3E}">
        <p14:creationId xmlns:p14="http://schemas.microsoft.com/office/powerpoint/2010/main" val="22389650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algn="l"/>
            <a:r>
              <a:rPr lang="en-GB" altLang="en-US" b="1" dirty="0" smtClean="0"/>
              <a:t>Reference</a:t>
            </a:r>
            <a:r>
              <a:rPr lang="en-GB" altLang="en-US" sz="3600" b="1" dirty="0" smtClean="0"/>
              <a:t> List</a:t>
            </a:r>
          </a:p>
        </p:txBody>
      </p:sp>
      <p:sp>
        <p:nvSpPr>
          <p:cNvPr id="35843" name="Rectangle 3"/>
          <p:cNvSpPr>
            <a:spLocks noGrp="1" noChangeArrowheads="1"/>
          </p:cNvSpPr>
          <p:nvPr>
            <p:ph type="body" idx="1"/>
          </p:nvPr>
        </p:nvSpPr>
        <p:spPr>
          <a:xfrm>
            <a:off x="1176865" y="2490135"/>
            <a:ext cx="6798736" cy="4035209"/>
          </a:xfrm>
        </p:spPr>
        <p:txBody>
          <a:bodyPr>
            <a:normAutofit/>
          </a:bodyPr>
          <a:lstStyle/>
          <a:p>
            <a:pPr>
              <a:lnSpc>
                <a:spcPct val="80000"/>
              </a:lnSpc>
            </a:pPr>
            <a:r>
              <a:rPr lang="en-GB" altLang="en-US" sz="1750" dirty="0" smtClean="0"/>
              <a:t>Ord </a:t>
            </a:r>
            <a:r>
              <a:rPr lang="en-GB" altLang="en-US" sz="1750" dirty="0"/>
              <a:t>J (2009)‘Thinking the Unthinkable: Youth Work without Voluntary </a:t>
            </a:r>
            <a:r>
              <a:rPr lang="en-GB" altLang="en-US" sz="1750" dirty="0" smtClean="0"/>
              <a:t>Participation</a:t>
            </a:r>
            <a:r>
              <a:rPr lang="en-GB" altLang="en-US" sz="1750" dirty="0"/>
              <a:t>?’.  In Youth and Policy no. 103, Summer [Online] Available at:</a:t>
            </a:r>
          </a:p>
          <a:p>
            <a:pPr>
              <a:lnSpc>
                <a:spcPct val="80000"/>
              </a:lnSpc>
              <a:buFontTx/>
              <a:buNone/>
            </a:pPr>
            <a:r>
              <a:rPr lang="en-GB" altLang="en-US" sz="1750" dirty="0"/>
              <a:t>	</a:t>
            </a:r>
            <a:r>
              <a:rPr lang="en-GB" altLang="en-US" sz="1750" dirty="0">
                <a:hlinkClick r:id="rId3"/>
              </a:rPr>
              <a:t>http://www.youthandpolicy.org/images/stories/journal90-103/youthandpolicy103.pdf</a:t>
            </a:r>
            <a:r>
              <a:rPr lang="en-GB" altLang="en-US" sz="1750" dirty="0"/>
              <a:t> (Accessed: 5 January 2011).</a:t>
            </a:r>
          </a:p>
          <a:p>
            <a:pPr>
              <a:lnSpc>
                <a:spcPct val="80000"/>
              </a:lnSpc>
            </a:pPr>
            <a:r>
              <a:rPr lang="en-GB" altLang="en-US" sz="1750" dirty="0"/>
              <a:t>Smith M, (2001)'Ragged schools and the development of youth work and informal education‘, the encyclopaedia of informal education. [Online]. Available at: </a:t>
            </a:r>
            <a:r>
              <a:rPr lang="en-GB" altLang="en-US" sz="1750" dirty="0">
                <a:hlinkClick r:id="rId4"/>
              </a:rPr>
              <a:t>www.infed.org/youthwork/ragged_schools.htm</a:t>
            </a:r>
            <a:r>
              <a:rPr lang="en-GB" altLang="en-US" sz="1750" dirty="0"/>
              <a:t> (Accessed 6 January 2011).</a:t>
            </a:r>
          </a:p>
          <a:p>
            <a:pPr>
              <a:lnSpc>
                <a:spcPct val="80000"/>
              </a:lnSpc>
            </a:pPr>
            <a:r>
              <a:rPr lang="en-GB" altLang="en-US" sz="1750" dirty="0"/>
              <a:t>Welsh Assembly Government, (2007) </a:t>
            </a:r>
            <a:r>
              <a:rPr lang="en-GB" altLang="en-US" sz="1750" i="1" dirty="0"/>
              <a:t>Young People, Youth Work, Youth Service: National Youth Service Strategy for Wales</a:t>
            </a:r>
            <a:r>
              <a:rPr lang="en-GB" altLang="en-US" sz="1750" dirty="0"/>
              <a:t>, Cardiff: Welsh Assembly Government</a:t>
            </a:r>
            <a:r>
              <a:rPr lang="en-GB" altLang="en-US" sz="1750" dirty="0" smtClean="0"/>
              <a:t>.</a:t>
            </a:r>
          </a:p>
          <a:p>
            <a:pPr>
              <a:lnSpc>
                <a:spcPct val="80000"/>
              </a:lnSpc>
            </a:pPr>
            <a:r>
              <a:rPr lang="en-GB" altLang="en-US" sz="1750" dirty="0" smtClean="0"/>
              <a:t>YMCA Wales Community College and ETS Cymru (2012) Code of Occupational Ethics for the Youth Service in Wales, Cardiff: </a:t>
            </a:r>
            <a:r>
              <a:rPr lang="en-GB" altLang="en-US" sz="1750" dirty="0"/>
              <a:t>YMCA Wales Community College and ETS Cymru </a:t>
            </a:r>
          </a:p>
          <a:p>
            <a:pPr>
              <a:lnSpc>
                <a:spcPct val="80000"/>
              </a:lnSpc>
            </a:pPr>
            <a:endParaRPr lang="en-GB" altLang="en-US" sz="1600" dirty="0" smtClean="0"/>
          </a:p>
        </p:txBody>
      </p:sp>
    </p:spTree>
    <p:extLst>
      <p:ext uri="{BB962C8B-B14F-4D97-AF65-F5344CB8AC3E}">
        <p14:creationId xmlns:p14="http://schemas.microsoft.com/office/powerpoint/2010/main" val="185785347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690</TotalTime>
  <Words>2194</Words>
  <Application>Microsoft Office PowerPoint</Application>
  <PresentationFormat>On-screen Show (4:3)</PresentationFormat>
  <Paragraphs>152</Paragraphs>
  <Slides>28</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Garamond</vt:lpstr>
      <vt:lpstr>Times</vt:lpstr>
      <vt:lpstr>Times New Roman</vt:lpstr>
      <vt:lpstr>Wingdings</vt:lpstr>
      <vt:lpstr>Wingdings 2</vt:lpstr>
      <vt:lpstr>Organic</vt:lpstr>
      <vt:lpstr>MA Youth and Community Work </vt:lpstr>
      <vt:lpstr>Aim of sessions </vt:lpstr>
      <vt:lpstr>Youth Work</vt:lpstr>
      <vt:lpstr>Youth Work</vt:lpstr>
      <vt:lpstr>Youth Work</vt:lpstr>
      <vt:lpstr>Youth Work</vt:lpstr>
      <vt:lpstr>Youth Work</vt:lpstr>
      <vt:lpstr>Youth Work</vt:lpstr>
      <vt:lpstr>Youth Work</vt:lpstr>
      <vt:lpstr>Youth Work</vt:lpstr>
      <vt:lpstr>Youth Work</vt:lpstr>
      <vt:lpstr>Youth Work</vt:lpstr>
      <vt:lpstr>Purpose of youth work</vt:lpstr>
      <vt:lpstr>PowerPoint Presentation</vt:lpstr>
      <vt:lpstr>Youth Work Values </vt:lpstr>
      <vt:lpstr>Youth Work...</vt:lpstr>
      <vt:lpstr>Characteristics</vt:lpstr>
      <vt:lpstr>Youth Work</vt:lpstr>
      <vt:lpstr>Characteristics!</vt:lpstr>
      <vt:lpstr>Youth Work Values </vt:lpstr>
      <vt:lpstr>Youth Work Values</vt:lpstr>
      <vt:lpstr>PowerPoint Presentation</vt:lpstr>
      <vt:lpstr>Approaches to work with Young People </vt:lpstr>
      <vt:lpstr>PowerPoint Presentation</vt:lpstr>
      <vt:lpstr>  Code of Occupational Ethics for the Youth Service in Wales (YMCA Wales Community College and ETS Wales, 2002)     </vt:lpstr>
      <vt:lpstr>Directed Study Task:  Online Discussion Contribution 1 </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Youth and Community Work</dc:title>
  <dc:creator>Administrator</dc:creator>
  <cp:lastModifiedBy>Angharad Lewis</cp:lastModifiedBy>
  <cp:revision>57</cp:revision>
  <cp:lastPrinted>2015-10-14T13:26:43Z</cp:lastPrinted>
  <dcterms:created xsi:type="dcterms:W3CDTF">2015-10-13T15:31:34Z</dcterms:created>
  <dcterms:modified xsi:type="dcterms:W3CDTF">2020-10-07T16:00:13Z</dcterms:modified>
</cp:coreProperties>
</file>