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2"/>
    <p:sldId id="256" r:id="rId3"/>
  </p:sldIdLst>
  <p:sldSz cx="21383625" cy="30275213"/>
  <p:notesSz cx="6858000" cy="9144000"/>
  <p:defaultTextStyle>
    <a:defPPr>
      <a:defRPr lang="en-US"/>
    </a:defPPr>
    <a:lvl1pPr marL="0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1pPr>
    <a:lvl2pPr marL="323215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2pPr>
    <a:lvl3pPr marL="646430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3pPr>
    <a:lvl4pPr marL="969645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4pPr>
    <a:lvl5pPr marL="1292860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5pPr>
    <a:lvl6pPr marL="1615440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6pPr>
    <a:lvl7pPr marL="1938655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7pPr>
    <a:lvl8pPr marL="2261870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8pPr>
    <a:lvl9pPr marL="2585085" algn="l" defTabSz="323215" rtl="0" eaLnBrk="1" latinLnBrk="0" hangingPunct="1">
      <a:defRPr sz="127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24" d="100"/>
          <a:sy n="24" d="100"/>
        </p:scale>
        <p:origin x="32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#1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F941EA-6804-41D7-8790-CC1C34A6526F}" type="doc">
      <dgm:prSet loTypeId="urn:microsoft.com/office/officeart/2005/8/layout/vList5" loCatId="list" qsTypeId="urn:microsoft.com/office/officeart/2005/8/quickstyle/simple4#1" qsCatId="simple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5A37FFD1-1E46-43CC-B069-A47B472783B2}">
      <dgm:prSet custT="1"/>
      <dgm:spPr/>
      <dgm:t>
        <a:bodyPr/>
        <a:lstStyle/>
        <a:p>
          <a:r>
            <a:rPr lang="en-US" sz="4800" b="1" dirty="0">
              <a:latin typeface="Bahnschrift" panose="020B0502040204020203" pitchFamily="34" charset="0"/>
            </a:rPr>
            <a:t>Market Appeal &amp; Trends</a:t>
          </a:r>
          <a:endParaRPr lang="en-GB" sz="4800" dirty="0">
            <a:latin typeface="Bahnschrift" panose="020B0502040204020203" pitchFamily="34" charset="0"/>
          </a:endParaRPr>
        </a:p>
      </dgm:t>
    </dgm:pt>
    <dgm:pt modelId="{922E30C9-0013-4ECC-B22A-4D7175D1E8D9}" type="parTrans" cxnId="{D65AA619-AA34-41D9-A099-562FD138CE1E}">
      <dgm:prSet/>
      <dgm:spPr/>
      <dgm:t>
        <a:bodyPr/>
        <a:lstStyle/>
        <a:p>
          <a:endParaRPr lang="en-GB"/>
        </a:p>
      </dgm:t>
    </dgm:pt>
    <dgm:pt modelId="{D0C4255F-9D6B-48AD-8411-4350E936B936}" type="sibTrans" cxnId="{D65AA619-AA34-41D9-A099-562FD138CE1E}">
      <dgm:prSet/>
      <dgm:spPr/>
      <dgm:t>
        <a:bodyPr/>
        <a:lstStyle/>
        <a:p>
          <a:endParaRPr lang="en-GB"/>
        </a:p>
      </dgm:t>
    </dgm:pt>
    <dgm:pt modelId="{1091DCD4-CE8C-4333-A023-B8DF79D1D2B4}">
      <dgm:prSet custT="1"/>
      <dgm:spPr/>
      <dgm:t>
        <a:bodyPr/>
        <a:lstStyle/>
        <a:p>
          <a:r>
            <a:rPr lang="en-US" sz="3600" dirty="0">
              <a:latin typeface="Bahnschrift" panose="020B0502040204020203" pitchFamily="34" charset="0"/>
            </a:rPr>
            <a:t>Emerging Trend: By 2026, the global shift toward "The Quantified Self" and "Hospital-at-Home" models has accelerated (PwC, 2025).</a:t>
          </a:r>
          <a:endParaRPr lang="en-GB" sz="3600" dirty="0">
            <a:latin typeface="Bahnschrift" panose="020B0502040204020203" pitchFamily="34" charset="0"/>
          </a:endParaRPr>
        </a:p>
      </dgm:t>
    </dgm:pt>
    <dgm:pt modelId="{BDBA59BA-88E1-4401-8847-0FBCE6C1D7FB}" type="parTrans" cxnId="{4106D116-C679-4694-AA00-0380C0F5BD56}">
      <dgm:prSet/>
      <dgm:spPr/>
      <dgm:t>
        <a:bodyPr/>
        <a:lstStyle/>
        <a:p>
          <a:endParaRPr lang="en-GB"/>
        </a:p>
      </dgm:t>
    </dgm:pt>
    <dgm:pt modelId="{DDBD6787-9D54-4EE1-97ED-0B6675EF0791}" type="sibTrans" cxnId="{4106D116-C679-4694-AA00-0380C0F5BD56}">
      <dgm:prSet/>
      <dgm:spPr/>
      <dgm:t>
        <a:bodyPr/>
        <a:lstStyle/>
        <a:p>
          <a:endParaRPr lang="en-GB"/>
        </a:p>
      </dgm:t>
    </dgm:pt>
    <dgm:pt modelId="{B7D695C9-2414-4F32-91A8-792ED41F49F3}">
      <dgm:prSet custT="1"/>
      <dgm:spPr/>
      <dgm:t>
        <a:bodyPr/>
        <a:lstStyle/>
        <a:p>
          <a:r>
            <a:rPr lang="en-US" sz="3600" dirty="0">
              <a:latin typeface="Bahnschrift" panose="020B0502040204020203" pitchFamily="34" charset="0"/>
            </a:rPr>
            <a:t>Market Need: Consumers are increasingly seeking preventive, data-driven health solutions that reduce the need for physical clinic visits (Hernandez, 2024).</a:t>
          </a:r>
          <a:endParaRPr lang="en-GB" sz="3600" dirty="0">
            <a:latin typeface="Bahnschrift" panose="020B0502040204020203" pitchFamily="34" charset="0"/>
          </a:endParaRPr>
        </a:p>
      </dgm:t>
    </dgm:pt>
    <dgm:pt modelId="{6322AC17-C0C2-4F86-B36E-0D8DCA7CEA29}" type="parTrans" cxnId="{6443BC60-68FD-40FB-9E34-9AF115A41526}">
      <dgm:prSet/>
      <dgm:spPr/>
      <dgm:t>
        <a:bodyPr/>
        <a:lstStyle/>
        <a:p>
          <a:endParaRPr lang="en-GB"/>
        </a:p>
      </dgm:t>
    </dgm:pt>
    <dgm:pt modelId="{B3B9AC35-66C7-410A-9424-DFC0E2935F91}" type="sibTrans" cxnId="{6443BC60-68FD-40FB-9E34-9AF115A41526}">
      <dgm:prSet/>
      <dgm:spPr/>
      <dgm:t>
        <a:bodyPr/>
        <a:lstStyle/>
        <a:p>
          <a:endParaRPr lang="en-GB"/>
        </a:p>
      </dgm:t>
    </dgm:pt>
    <dgm:pt modelId="{96058A41-3F1C-418A-9186-53351280B3EE}">
      <dgm:prSet custT="1"/>
      <dgm:spPr/>
      <dgm:t>
        <a:bodyPr/>
        <a:lstStyle/>
        <a:p>
          <a:r>
            <a:rPr lang="en-US" sz="3600" dirty="0">
              <a:latin typeface="Bahnschrift" panose="020B0502040204020203" pitchFamily="34" charset="0"/>
            </a:rPr>
            <a:t>Strategic Appeal: Tesla Vita appeals to the current market by offering a premium, autonomous "Health Guardian" that integrates seamlessly into the existing Tesla ecosystem.</a:t>
          </a:r>
          <a:endParaRPr lang="en-GB" sz="3600" dirty="0">
            <a:latin typeface="Bahnschrift" panose="020B0502040204020203" pitchFamily="34" charset="0"/>
          </a:endParaRPr>
        </a:p>
      </dgm:t>
    </dgm:pt>
    <dgm:pt modelId="{727065A5-ABDF-402F-B885-5147BADD7D43}" type="parTrans" cxnId="{51D7474E-EBA7-4EDD-91E7-61223C2C3C99}">
      <dgm:prSet/>
      <dgm:spPr/>
      <dgm:t>
        <a:bodyPr/>
        <a:lstStyle/>
        <a:p>
          <a:endParaRPr lang="en-GB"/>
        </a:p>
      </dgm:t>
    </dgm:pt>
    <dgm:pt modelId="{F2FF8B58-5E0E-417A-907B-D871C533314C}" type="sibTrans" cxnId="{51D7474E-EBA7-4EDD-91E7-61223C2C3C99}">
      <dgm:prSet/>
      <dgm:spPr/>
      <dgm:t>
        <a:bodyPr/>
        <a:lstStyle/>
        <a:p>
          <a:endParaRPr lang="en-GB"/>
        </a:p>
      </dgm:t>
    </dgm:pt>
    <dgm:pt modelId="{C5A2CD67-8563-4D95-A1DB-9F1B49C4CFD6}" type="pres">
      <dgm:prSet presAssocID="{8AF941EA-6804-41D7-8790-CC1C34A6526F}" presName="Name0" presStyleCnt="0">
        <dgm:presLayoutVars>
          <dgm:dir/>
          <dgm:animLvl val="lvl"/>
          <dgm:resizeHandles val="exact"/>
        </dgm:presLayoutVars>
      </dgm:prSet>
      <dgm:spPr/>
    </dgm:pt>
    <dgm:pt modelId="{A4B69FD9-0534-41A5-BCB0-9A7D6B994543}" type="pres">
      <dgm:prSet presAssocID="{5A37FFD1-1E46-43CC-B069-A47B472783B2}" presName="linNode" presStyleCnt="0"/>
      <dgm:spPr/>
    </dgm:pt>
    <dgm:pt modelId="{BF96DC71-F3E4-4FD8-BBEA-DA835F03C520}" type="pres">
      <dgm:prSet presAssocID="{5A37FFD1-1E46-43CC-B069-A47B472783B2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FBE66F56-D5A1-46E2-AB6E-86D67D871F33}" type="pres">
      <dgm:prSet presAssocID="{5A37FFD1-1E46-43CC-B069-A47B472783B2}" presName="descendantText" presStyleLbl="alignAccFollowNode1" presStyleIdx="0" presStyleCnt="1" custScaleX="200142" custScaleY="125000">
        <dgm:presLayoutVars>
          <dgm:bulletEnabled val="1"/>
        </dgm:presLayoutVars>
      </dgm:prSet>
      <dgm:spPr/>
    </dgm:pt>
  </dgm:ptLst>
  <dgm:cxnLst>
    <dgm:cxn modelId="{4106D116-C679-4694-AA00-0380C0F5BD56}" srcId="{5A37FFD1-1E46-43CC-B069-A47B472783B2}" destId="{1091DCD4-CE8C-4333-A023-B8DF79D1D2B4}" srcOrd="0" destOrd="0" parTransId="{BDBA59BA-88E1-4401-8847-0FBCE6C1D7FB}" sibTransId="{DDBD6787-9D54-4EE1-97ED-0B6675EF0791}"/>
    <dgm:cxn modelId="{D65AA619-AA34-41D9-A099-562FD138CE1E}" srcId="{8AF941EA-6804-41D7-8790-CC1C34A6526F}" destId="{5A37FFD1-1E46-43CC-B069-A47B472783B2}" srcOrd="0" destOrd="0" parTransId="{922E30C9-0013-4ECC-B22A-4D7175D1E8D9}" sibTransId="{D0C4255F-9D6B-48AD-8411-4350E936B936}"/>
    <dgm:cxn modelId="{202F7C5B-8D51-40B1-A593-9AF27390C00D}" type="presOf" srcId="{5A37FFD1-1E46-43CC-B069-A47B472783B2}" destId="{BF96DC71-F3E4-4FD8-BBEA-DA835F03C520}" srcOrd="0" destOrd="0" presId="urn:microsoft.com/office/officeart/2005/8/layout/vList5"/>
    <dgm:cxn modelId="{FBC5A65E-9CB6-4DC8-AA9E-0FF1E4998AEF}" type="presOf" srcId="{96058A41-3F1C-418A-9186-53351280B3EE}" destId="{FBE66F56-D5A1-46E2-AB6E-86D67D871F33}" srcOrd="0" destOrd="2" presId="urn:microsoft.com/office/officeart/2005/8/layout/vList5"/>
    <dgm:cxn modelId="{6443BC60-68FD-40FB-9E34-9AF115A41526}" srcId="{5A37FFD1-1E46-43CC-B069-A47B472783B2}" destId="{B7D695C9-2414-4F32-91A8-792ED41F49F3}" srcOrd="1" destOrd="0" parTransId="{6322AC17-C0C2-4F86-B36E-0D8DCA7CEA29}" sibTransId="{B3B9AC35-66C7-410A-9424-DFC0E2935F91}"/>
    <dgm:cxn modelId="{51D7474E-EBA7-4EDD-91E7-61223C2C3C99}" srcId="{5A37FFD1-1E46-43CC-B069-A47B472783B2}" destId="{96058A41-3F1C-418A-9186-53351280B3EE}" srcOrd="2" destOrd="0" parTransId="{727065A5-ABDF-402F-B885-5147BADD7D43}" sibTransId="{F2FF8B58-5E0E-417A-907B-D871C533314C}"/>
    <dgm:cxn modelId="{ACD82E50-38D8-43D4-8BB4-7DB27717CCBD}" type="presOf" srcId="{1091DCD4-CE8C-4333-A023-B8DF79D1D2B4}" destId="{FBE66F56-D5A1-46E2-AB6E-86D67D871F33}" srcOrd="0" destOrd="0" presId="urn:microsoft.com/office/officeart/2005/8/layout/vList5"/>
    <dgm:cxn modelId="{FB38A372-206C-4DA6-91DF-0319EE86CD94}" type="presOf" srcId="{B7D695C9-2414-4F32-91A8-792ED41F49F3}" destId="{FBE66F56-D5A1-46E2-AB6E-86D67D871F33}" srcOrd="0" destOrd="1" presId="urn:microsoft.com/office/officeart/2005/8/layout/vList5"/>
    <dgm:cxn modelId="{3F5FBCB7-5C6B-4A45-BC24-3C4F18D529E2}" type="presOf" srcId="{8AF941EA-6804-41D7-8790-CC1C34A6526F}" destId="{C5A2CD67-8563-4D95-A1DB-9F1B49C4CFD6}" srcOrd="0" destOrd="0" presId="urn:microsoft.com/office/officeart/2005/8/layout/vList5"/>
    <dgm:cxn modelId="{57C48444-EB07-4201-825B-3138BCE3F300}" type="presParOf" srcId="{C5A2CD67-8563-4D95-A1DB-9F1B49C4CFD6}" destId="{A4B69FD9-0534-41A5-BCB0-9A7D6B994543}" srcOrd="0" destOrd="0" presId="urn:microsoft.com/office/officeart/2005/8/layout/vList5"/>
    <dgm:cxn modelId="{0D52792B-0626-4443-9937-AB2D30F24395}" type="presParOf" srcId="{A4B69FD9-0534-41A5-BCB0-9A7D6B994543}" destId="{BF96DC71-F3E4-4FD8-BBEA-DA835F03C520}" srcOrd="0" destOrd="0" presId="urn:microsoft.com/office/officeart/2005/8/layout/vList5"/>
    <dgm:cxn modelId="{774C5747-7BB5-460D-80B4-5D126E3923F8}" type="presParOf" srcId="{A4B69FD9-0534-41A5-BCB0-9A7D6B994543}" destId="{FBE66F56-D5A1-46E2-AB6E-86D67D871F3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0B548A-ADAD-468D-8FE0-FA083A283688}" type="doc">
      <dgm:prSet loTypeId="urn:microsoft.com/office/officeart/2005/8/layout/hierarchy3#1" loCatId="list" qsTypeId="urn:microsoft.com/office/officeart/2005/8/quickstyle/simple1#1" qsCatId="simple" csTypeId="urn:microsoft.com/office/officeart/2005/8/colors/colorful3#1" csCatId="colorful"/>
      <dgm:spPr/>
      <dgm:t>
        <a:bodyPr/>
        <a:lstStyle/>
        <a:p>
          <a:endParaRPr lang="en-GB"/>
        </a:p>
      </dgm:t>
    </dgm:pt>
    <dgm:pt modelId="{385E3C5E-E6B4-4F0A-AD71-278EB0EB03C4}">
      <dgm:prSet custT="1"/>
      <dgm:spPr/>
      <dgm:t>
        <a:bodyPr/>
        <a:lstStyle/>
        <a:p>
          <a:r>
            <a:rPr lang="en-US" sz="6000" b="1" dirty="0">
              <a:latin typeface="Bahnschrift" panose="020B0502040204020203" pitchFamily="34" charset="0"/>
            </a:rPr>
            <a:t>Persuasive Investment Pitch</a:t>
          </a:r>
          <a:endParaRPr lang="en-GB" sz="6000" dirty="0">
            <a:latin typeface="Bahnschrift" panose="020B0502040204020203" pitchFamily="34" charset="0"/>
          </a:endParaRPr>
        </a:p>
      </dgm:t>
    </dgm:pt>
    <dgm:pt modelId="{28DFF744-A711-4E5D-BA0A-3413CACF6015}" type="parTrans" cxnId="{4E3CBE8A-C7E9-4D3A-9ACA-5DB8E8ED59C1}">
      <dgm:prSet/>
      <dgm:spPr/>
      <dgm:t>
        <a:bodyPr/>
        <a:lstStyle/>
        <a:p>
          <a:endParaRPr lang="en-GB"/>
        </a:p>
      </dgm:t>
    </dgm:pt>
    <dgm:pt modelId="{43BE6C01-DE5C-48FB-94D6-82A66E563F17}" type="sibTrans" cxnId="{4E3CBE8A-C7E9-4D3A-9ACA-5DB8E8ED59C1}">
      <dgm:prSet/>
      <dgm:spPr/>
      <dgm:t>
        <a:bodyPr/>
        <a:lstStyle/>
        <a:p>
          <a:endParaRPr lang="en-GB"/>
        </a:p>
      </dgm:t>
    </dgm:pt>
    <dgm:pt modelId="{36D8276F-750F-4018-A9C3-144F4DE8698E}">
      <dgm:prSet custT="1"/>
      <dgm:spPr/>
      <dgm:t>
        <a:bodyPr/>
        <a:lstStyle/>
        <a:p>
          <a:r>
            <a:rPr lang="en-US" sz="3600" dirty="0">
              <a:latin typeface="Bahnschrift" panose="020B0502040204020203" pitchFamily="34" charset="0"/>
            </a:rPr>
            <a:t>Investment Case: Entering the $400B digital health market allows Tesla to diversify its revenue streams while maintaining its high-innovation brand image.</a:t>
          </a:r>
          <a:endParaRPr lang="en-GB" sz="3600" dirty="0">
            <a:latin typeface="Bahnschrift" panose="020B0502040204020203" pitchFamily="34" charset="0"/>
          </a:endParaRPr>
        </a:p>
      </dgm:t>
    </dgm:pt>
    <dgm:pt modelId="{B3B2D18D-755E-4178-B7D1-81787ED418ED}" type="parTrans" cxnId="{3BE792A9-E601-4D84-A56F-A817A6F06A76}">
      <dgm:prSet/>
      <dgm:spPr/>
      <dgm:t>
        <a:bodyPr/>
        <a:lstStyle/>
        <a:p>
          <a:endParaRPr lang="en-GB"/>
        </a:p>
      </dgm:t>
    </dgm:pt>
    <dgm:pt modelId="{3AA0D241-9BD0-46A6-A3AA-E2E0CF52DF36}" type="sibTrans" cxnId="{3BE792A9-E601-4D84-A56F-A817A6F06A76}">
      <dgm:prSet/>
      <dgm:spPr/>
      <dgm:t>
        <a:bodyPr/>
        <a:lstStyle/>
        <a:p>
          <a:endParaRPr lang="en-GB"/>
        </a:p>
      </dgm:t>
    </dgm:pt>
    <dgm:pt modelId="{0AB594CD-2565-4A3E-B781-DFE79AAF37A5}">
      <dgm:prSet custT="1"/>
      <dgm:spPr/>
      <dgm:t>
        <a:bodyPr/>
        <a:lstStyle/>
        <a:p>
          <a:r>
            <a:rPr lang="en-US" sz="3600" dirty="0">
              <a:latin typeface="Bahnschrift" panose="020B0502040204020203" pitchFamily="34" charset="0"/>
            </a:rPr>
            <a:t>Customer Value: For the customer, it provides peace of mind through military-grade health monitoring and a commitment to a sustainable future.</a:t>
          </a:r>
          <a:endParaRPr lang="en-GB" sz="3600" dirty="0">
            <a:latin typeface="Bahnschrift" panose="020B0502040204020203" pitchFamily="34" charset="0"/>
          </a:endParaRPr>
        </a:p>
      </dgm:t>
    </dgm:pt>
    <dgm:pt modelId="{CC9F87E3-9A4C-4B00-A9DF-9525E095D34D}" type="parTrans" cxnId="{0112FC41-E085-4C80-9654-1FC4B694BAC6}">
      <dgm:prSet/>
      <dgm:spPr/>
      <dgm:t>
        <a:bodyPr/>
        <a:lstStyle/>
        <a:p>
          <a:endParaRPr lang="en-GB"/>
        </a:p>
      </dgm:t>
    </dgm:pt>
    <dgm:pt modelId="{28FEE5BA-9877-4359-937A-270EC02E3391}" type="sibTrans" cxnId="{0112FC41-E085-4C80-9654-1FC4B694BAC6}">
      <dgm:prSet/>
      <dgm:spPr/>
      <dgm:t>
        <a:bodyPr/>
        <a:lstStyle/>
        <a:p>
          <a:endParaRPr lang="en-GB"/>
        </a:p>
      </dgm:t>
    </dgm:pt>
    <dgm:pt modelId="{A43D9F1E-13F1-4E78-8307-5CDD0049466A}" type="pres">
      <dgm:prSet presAssocID="{D40B548A-ADAD-468D-8FE0-FA083A28368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CCEE910-F2D4-4131-9F8B-6356A8D16C84}" type="pres">
      <dgm:prSet presAssocID="{385E3C5E-E6B4-4F0A-AD71-278EB0EB03C4}" presName="root" presStyleCnt="0"/>
      <dgm:spPr/>
    </dgm:pt>
    <dgm:pt modelId="{23C68BF4-076B-4B1A-8B48-9553FC859219}" type="pres">
      <dgm:prSet presAssocID="{385E3C5E-E6B4-4F0A-AD71-278EB0EB03C4}" presName="rootComposite" presStyleCnt="0"/>
      <dgm:spPr/>
    </dgm:pt>
    <dgm:pt modelId="{7AE27369-5909-4933-92E6-4661ECC5E45A}" type="pres">
      <dgm:prSet presAssocID="{385E3C5E-E6B4-4F0A-AD71-278EB0EB03C4}" presName="rootText" presStyleLbl="node1" presStyleIdx="0" presStyleCnt="1"/>
      <dgm:spPr/>
    </dgm:pt>
    <dgm:pt modelId="{4F377C60-F004-4DF7-9E42-CE3D756A37DF}" type="pres">
      <dgm:prSet presAssocID="{385E3C5E-E6B4-4F0A-AD71-278EB0EB03C4}" presName="rootConnector" presStyleLbl="node1" presStyleIdx="0" presStyleCnt="1"/>
      <dgm:spPr/>
    </dgm:pt>
    <dgm:pt modelId="{781C41A3-EC03-4602-AFF2-90B4648E4D57}" type="pres">
      <dgm:prSet presAssocID="{385E3C5E-E6B4-4F0A-AD71-278EB0EB03C4}" presName="childShape" presStyleCnt="0"/>
      <dgm:spPr/>
    </dgm:pt>
    <dgm:pt modelId="{1031EEB7-5354-4372-B74F-0466F085880F}" type="pres">
      <dgm:prSet presAssocID="{B3B2D18D-755E-4178-B7D1-81787ED418ED}" presName="Name13" presStyleLbl="parChTrans1D2" presStyleIdx="0" presStyleCnt="2"/>
      <dgm:spPr/>
    </dgm:pt>
    <dgm:pt modelId="{718F1825-97FA-4EF6-AD2C-AFE20B8918CD}" type="pres">
      <dgm:prSet presAssocID="{36D8276F-750F-4018-A9C3-144F4DE8698E}" presName="childText" presStyleLbl="bgAcc1" presStyleIdx="0" presStyleCnt="2" custScaleX="106522" custScaleY="108143">
        <dgm:presLayoutVars>
          <dgm:bulletEnabled val="1"/>
        </dgm:presLayoutVars>
      </dgm:prSet>
      <dgm:spPr/>
    </dgm:pt>
    <dgm:pt modelId="{02BB501A-4B3F-4CD6-B4FD-9BABDB44D74A}" type="pres">
      <dgm:prSet presAssocID="{CC9F87E3-9A4C-4B00-A9DF-9525E095D34D}" presName="Name13" presStyleLbl="parChTrans1D2" presStyleIdx="1" presStyleCnt="2"/>
      <dgm:spPr/>
    </dgm:pt>
    <dgm:pt modelId="{977CE060-A10F-4C15-8269-9B441160BC06}" type="pres">
      <dgm:prSet presAssocID="{0AB594CD-2565-4A3E-B781-DFE79AAF37A5}" presName="childText" presStyleLbl="bgAcc1" presStyleIdx="1" presStyleCnt="2" custScaleX="113350" custScaleY="114264">
        <dgm:presLayoutVars>
          <dgm:bulletEnabled val="1"/>
        </dgm:presLayoutVars>
      </dgm:prSet>
      <dgm:spPr/>
    </dgm:pt>
  </dgm:ptLst>
  <dgm:cxnLst>
    <dgm:cxn modelId="{0112FC41-E085-4C80-9654-1FC4B694BAC6}" srcId="{385E3C5E-E6B4-4F0A-AD71-278EB0EB03C4}" destId="{0AB594CD-2565-4A3E-B781-DFE79AAF37A5}" srcOrd="1" destOrd="0" parTransId="{CC9F87E3-9A4C-4B00-A9DF-9525E095D34D}" sibTransId="{28FEE5BA-9877-4359-937A-270EC02E3391}"/>
    <dgm:cxn modelId="{CBF6FE69-C5B0-468C-B5F5-17FD30C655A5}" type="presOf" srcId="{D40B548A-ADAD-468D-8FE0-FA083A283688}" destId="{A43D9F1E-13F1-4E78-8307-5CDD0049466A}" srcOrd="0" destOrd="0" presId="urn:microsoft.com/office/officeart/2005/8/layout/hierarchy3#1"/>
    <dgm:cxn modelId="{0887BC4D-CAC5-4288-8DD2-B3765188B497}" type="presOf" srcId="{36D8276F-750F-4018-A9C3-144F4DE8698E}" destId="{718F1825-97FA-4EF6-AD2C-AFE20B8918CD}" srcOrd="0" destOrd="0" presId="urn:microsoft.com/office/officeart/2005/8/layout/hierarchy3#1"/>
    <dgm:cxn modelId="{2CF77750-5D48-4596-AD70-4B5F928A1AAC}" type="presOf" srcId="{385E3C5E-E6B4-4F0A-AD71-278EB0EB03C4}" destId="{7AE27369-5909-4933-92E6-4661ECC5E45A}" srcOrd="0" destOrd="0" presId="urn:microsoft.com/office/officeart/2005/8/layout/hierarchy3#1"/>
    <dgm:cxn modelId="{E813C179-BBB8-4F2E-ABB9-6D6E45E3810D}" type="presOf" srcId="{385E3C5E-E6B4-4F0A-AD71-278EB0EB03C4}" destId="{4F377C60-F004-4DF7-9E42-CE3D756A37DF}" srcOrd="1" destOrd="0" presId="urn:microsoft.com/office/officeart/2005/8/layout/hierarchy3#1"/>
    <dgm:cxn modelId="{4E3CBE8A-C7E9-4D3A-9ACA-5DB8E8ED59C1}" srcId="{D40B548A-ADAD-468D-8FE0-FA083A283688}" destId="{385E3C5E-E6B4-4F0A-AD71-278EB0EB03C4}" srcOrd="0" destOrd="0" parTransId="{28DFF744-A711-4E5D-BA0A-3413CACF6015}" sibTransId="{43BE6C01-DE5C-48FB-94D6-82A66E563F17}"/>
    <dgm:cxn modelId="{B14EBE95-C01F-47F4-B9B1-60EEC99BC771}" type="presOf" srcId="{0AB594CD-2565-4A3E-B781-DFE79AAF37A5}" destId="{977CE060-A10F-4C15-8269-9B441160BC06}" srcOrd="0" destOrd="0" presId="urn:microsoft.com/office/officeart/2005/8/layout/hierarchy3#1"/>
    <dgm:cxn modelId="{3BE792A9-E601-4D84-A56F-A817A6F06A76}" srcId="{385E3C5E-E6B4-4F0A-AD71-278EB0EB03C4}" destId="{36D8276F-750F-4018-A9C3-144F4DE8698E}" srcOrd="0" destOrd="0" parTransId="{B3B2D18D-755E-4178-B7D1-81787ED418ED}" sibTransId="{3AA0D241-9BD0-46A6-A3AA-E2E0CF52DF36}"/>
    <dgm:cxn modelId="{B6057DE7-12B3-48E6-A36A-3D8A98C64B94}" type="presOf" srcId="{CC9F87E3-9A4C-4B00-A9DF-9525E095D34D}" destId="{02BB501A-4B3F-4CD6-B4FD-9BABDB44D74A}" srcOrd="0" destOrd="0" presId="urn:microsoft.com/office/officeart/2005/8/layout/hierarchy3#1"/>
    <dgm:cxn modelId="{D55170FD-23D7-4963-9B6B-1BB72393C283}" type="presOf" srcId="{B3B2D18D-755E-4178-B7D1-81787ED418ED}" destId="{1031EEB7-5354-4372-B74F-0466F085880F}" srcOrd="0" destOrd="0" presId="urn:microsoft.com/office/officeart/2005/8/layout/hierarchy3#1"/>
    <dgm:cxn modelId="{472B2F8D-F222-4433-A8E4-CAF9BBB82346}" type="presParOf" srcId="{A43D9F1E-13F1-4E78-8307-5CDD0049466A}" destId="{4CCEE910-F2D4-4131-9F8B-6356A8D16C84}" srcOrd="0" destOrd="0" presId="urn:microsoft.com/office/officeart/2005/8/layout/hierarchy3#1"/>
    <dgm:cxn modelId="{837E6944-96F3-4716-B9D4-52F2DFDD38C4}" type="presParOf" srcId="{4CCEE910-F2D4-4131-9F8B-6356A8D16C84}" destId="{23C68BF4-076B-4B1A-8B48-9553FC859219}" srcOrd="0" destOrd="0" presId="urn:microsoft.com/office/officeart/2005/8/layout/hierarchy3#1"/>
    <dgm:cxn modelId="{BD810921-6271-4629-8AB3-0E2703AEDA3B}" type="presParOf" srcId="{23C68BF4-076B-4B1A-8B48-9553FC859219}" destId="{7AE27369-5909-4933-92E6-4661ECC5E45A}" srcOrd="0" destOrd="0" presId="urn:microsoft.com/office/officeart/2005/8/layout/hierarchy3#1"/>
    <dgm:cxn modelId="{C297FA6C-32C0-4162-99D7-8A851932B23F}" type="presParOf" srcId="{23C68BF4-076B-4B1A-8B48-9553FC859219}" destId="{4F377C60-F004-4DF7-9E42-CE3D756A37DF}" srcOrd="1" destOrd="0" presId="urn:microsoft.com/office/officeart/2005/8/layout/hierarchy3#1"/>
    <dgm:cxn modelId="{F75F9960-0225-4546-A95E-7AC6B0BD0AC0}" type="presParOf" srcId="{4CCEE910-F2D4-4131-9F8B-6356A8D16C84}" destId="{781C41A3-EC03-4602-AFF2-90B4648E4D57}" srcOrd="1" destOrd="0" presId="urn:microsoft.com/office/officeart/2005/8/layout/hierarchy3#1"/>
    <dgm:cxn modelId="{271263B1-8CD0-4825-9535-9682A56E25BD}" type="presParOf" srcId="{781C41A3-EC03-4602-AFF2-90B4648E4D57}" destId="{1031EEB7-5354-4372-B74F-0466F085880F}" srcOrd="0" destOrd="0" presId="urn:microsoft.com/office/officeart/2005/8/layout/hierarchy3#1"/>
    <dgm:cxn modelId="{3BA10BA7-BA1D-4508-9F05-ACA5CEFA40A9}" type="presParOf" srcId="{781C41A3-EC03-4602-AFF2-90B4648E4D57}" destId="{718F1825-97FA-4EF6-AD2C-AFE20B8918CD}" srcOrd="1" destOrd="0" presId="urn:microsoft.com/office/officeart/2005/8/layout/hierarchy3#1"/>
    <dgm:cxn modelId="{962A499D-977B-4040-9D92-063F0A212605}" type="presParOf" srcId="{781C41A3-EC03-4602-AFF2-90B4648E4D57}" destId="{02BB501A-4B3F-4CD6-B4FD-9BABDB44D74A}" srcOrd="2" destOrd="0" presId="urn:microsoft.com/office/officeart/2005/8/layout/hierarchy3#1"/>
    <dgm:cxn modelId="{DD568B03-3540-4A9C-9EAC-613723B71ABC}" type="presParOf" srcId="{781C41A3-EC03-4602-AFF2-90B4648E4D57}" destId="{977CE060-A10F-4C15-8269-9B441160BC06}" srcOrd="3" destOrd="0" presId="urn:microsoft.com/office/officeart/2005/8/layout/hierarchy3#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E66F56-D5A1-46E2-AB6E-86D67D871F33}">
      <dsp:nvSpPr>
        <dsp:cNvPr id="0" name=""/>
        <dsp:cNvSpPr/>
      </dsp:nvSpPr>
      <dsp:spPr>
        <a:xfrm rot="5400000">
          <a:off x="3676197" y="-899932"/>
          <a:ext cx="8054828" cy="9862566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>
              <a:latin typeface="Bahnschrift" panose="020B0502040204020203" pitchFamily="34" charset="0"/>
            </a:rPr>
            <a:t>Emerging Trend: By 2026, the global shift toward "The Quantified Self" and "Hospital-at-Home" models has accelerated (PwC, 2025).</a:t>
          </a:r>
          <a:endParaRPr lang="en-GB" sz="3600" kern="1200" dirty="0">
            <a:latin typeface="Bahnschrift" panose="020B0502040204020203" pitchFamily="34" charset="0"/>
          </a:endParaRP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>
              <a:latin typeface="Bahnschrift" panose="020B0502040204020203" pitchFamily="34" charset="0"/>
            </a:rPr>
            <a:t>Market Need: Consumers are increasingly seeking preventive, data-driven health solutions that reduce the need for physical clinic visits (Hernandez, 2024).</a:t>
          </a:r>
          <a:endParaRPr lang="en-GB" sz="3600" kern="1200" dirty="0">
            <a:latin typeface="Bahnschrift" panose="020B0502040204020203" pitchFamily="34" charset="0"/>
          </a:endParaRP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>
              <a:latin typeface="Bahnschrift" panose="020B0502040204020203" pitchFamily="34" charset="0"/>
            </a:rPr>
            <a:t>Strategic Appeal: Tesla Vita appeals to the current market by offering a premium, autonomous "Health Guardian" that integrates seamlessly into the existing Tesla ecosystem.</a:t>
          </a:r>
          <a:endParaRPr lang="en-GB" sz="3600" kern="1200" dirty="0">
            <a:latin typeface="Bahnschrift" panose="020B0502040204020203" pitchFamily="34" charset="0"/>
          </a:endParaRPr>
        </a:p>
      </dsp:txBody>
      <dsp:txXfrm rot="-5400000">
        <a:off x="2772328" y="397141"/>
        <a:ext cx="9469362" cy="7268420"/>
      </dsp:txXfrm>
    </dsp:sp>
    <dsp:sp modelId="{BF96DC71-F3E4-4FD8-BBEA-DA835F03C520}">
      <dsp:nvSpPr>
        <dsp:cNvPr id="0" name=""/>
        <dsp:cNvSpPr/>
      </dsp:nvSpPr>
      <dsp:spPr>
        <a:xfrm>
          <a:off x="449" y="3936"/>
          <a:ext cx="2771878" cy="80548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1" kern="1200" dirty="0">
              <a:latin typeface="Bahnschrift" panose="020B0502040204020203" pitchFamily="34" charset="0"/>
            </a:rPr>
            <a:t>Market Appeal &amp; Trends</a:t>
          </a:r>
          <a:endParaRPr lang="en-GB" sz="4800" kern="1200" dirty="0">
            <a:latin typeface="Bahnschrift" panose="020B0502040204020203" pitchFamily="34" charset="0"/>
          </a:endParaRPr>
        </a:p>
      </dsp:txBody>
      <dsp:txXfrm>
        <a:off x="135761" y="139248"/>
        <a:ext cx="2501254" cy="77842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27369-5909-4933-92E6-4661ECC5E45A}">
      <dsp:nvSpPr>
        <dsp:cNvPr id="0" name=""/>
        <dsp:cNvSpPr/>
      </dsp:nvSpPr>
      <dsp:spPr>
        <a:xfrm>
          <a:off x="1273157" y="1694"/>
          <a:ext cx="6711215" cy="33556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76200" rIns="114300" bIns="762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0" b="1" kern="1200" dirty="0">
              <a:latin typeface="Bahnschrift" panose="020B0502040204020203" pitchFamily="34" charset="0"/>
            </a:rPr>
            <a:t>Persuasive Investment Pitch</a:t>
          </a:r>
          <a:endParaRPr lang="en-GB" sz="6000" kern="1200" dirty="0">
            <a:latin typeface="Bahnschrift" panose="020B0502040204020203" pitchFamily="34" charset="0"/>
          </a:endParaRPr>
        </a:p>
      </dsp:txBody>
      <dsp:txXfrm>
        <a:off x="1371439" y="99976"/>
        <a:ext cx="6514651" cy="3159043"/>
      </dsp:txXfrm>
    </dsp:sp>
    <dsp:sp modelId="{1031EEB7-5354-4372-B74F-0466F085880F}">
      <dsp:nvSpPr>
        <dsp:cNvPr id="0" name=""/>
        <dsp:cNvSpPr/>
      </dsp:nvSpPr>
      <dsp:spPr>
        <a:xfrm>
          <a:off x="1944279" y="3357302"/>
          <a:ext cx="671121" cy="26533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53329"/>
              </a:lnTo>
              <a:lnTo>
                <a:pt x="671121" y="2653329"/>
              </a:lnTo>
            </a:path>
          </a:pathLst>
        </a:custGeom>
        <a:noFill/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8F1825-97FA-4EF6-AD2C-AFE20B8918CD}">
      <dsp:nvSpPr>
        <dsp:cNvPr id="0" name=""/>
        <dsp:cNvSpPr/>
      </dsp:nvSpPr>
      <dsp:spPr>
        <a:xfrm>
          <a:off x="2615400" y="4196204"/>
          <a:ext cx="5719137" cy="36288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Bahnschrift" panose="020B0502040204020203" pitchFamily="34" charset="0"/>
            </a:rPr>
            <a:t>Investment Case: Entering the $400B digital health market allows Tesla to diversify its revenue streams while maintaining its high-innovation brand image.</a:t>
          </a:r>
          <a:endParaRPr lang="en-GB" sz="3600" kern="1200" dirty="0">
            <a:latin typeface="Bahnschrift" panose="020B0502040204020203" pitchFamily="34" charset="0"/>
          </a:endParaRPr>
        </a:p>
      </dsp:txBody>
      <dsp:txXfrm>
        <a:off x="2721686" y="4302490"/>
        <a:ext cx="5506565" cy="3416283"/>
      </dsp:txXfrm>
    </dsp:sp>
    <dsp:sp modelId="{02BB501A-4B3F-4CD6-B4FD-9BABDB44D74A}">
      <dsp:nvSpPr>
        <dsp:cNvPr id="0" name=""/>
        <dsp:cNvSpPr/>
      </dsp:nvSpPr>
      <dsp:spPr>
        <a:xfrm>
          <a:off x="1944279" y="3357302"/>
          <a:ext cx="671121" cy="72237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223785"/>
              </a:lnTo>
              <a:lnTo>
                <a:pt x="671121" y="7223785"/>
              </a:lnTo>
            </a:path>
          </a:pathLst>
        </a:custGeom>
        <a:noFill/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7CE060-A10F-4C15-8269-9B441160BC06}">
      <dsp:nvSpPr>
        <dsp:cNvPr id="0" name=""/>
        <dsp:cNvSpPr/>
      </dsp:nvSpPr>
      <dsp:spPr>
        <a:xfrm>
          <a:off x="2615400" y="8663961"/>
          <a:ext cx="6085730" cy="38342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16421869"/>
              <a:satOff val="-4260"/>
              <a:lumOff val="4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latin typeface="Bahnschrift" panose="020B0502040204020203" pitchFamily="34" charset="0"/>
            </a:rPr>
            <a:t>Customer Value: For the customer, it provides peace of mind through military-grade health monitoring and a commitment to a sustainable future.</a:t>
          </a:r>
          <a:endParaRPr lang="en-GB" sz="3600" kern="1200" dirty="0">
            <a:latin typeface="Bahnschrift" panose="020B0502040204020203" pitchFamily="34" charset="0"/>
          </a:endParaRPr>
        </a:p>
      </dsp:txBody>
      <dsp:txXfrm>
        <a:off x="2727701" y="8776262"/>
        <a:ext cx="5861128" cy="36096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#1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linDir" val="fromT"/>
              <dgm:param type="chAlign" val="l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srcNode" val="rootConnector"/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srcNode" val="rootConnector"/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2"/>
            <a:ext cx="21383630" cy="30275217"/>
          </a:xfrm>
          <a:prstGeom prst="rect">
            <a:avLst/>
          </a:prstGeom>
          <a:noFill/>
        </p:spPr>
      </p:pic>
      <p:grpSp>
        <p:nvGrpSpPr>
          <p:cNvPr id="66" name="Group 65"/>
          <p:cNvGrpSpPr/>
          <p:nvPr/>
        </p:nvGrpSpPr>
        <p:grpSpPr>
          <a:xfrm>
            <a:off x="1" y="3"/>
            <a:ext cx="5390458" cy="30275217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43787" y="4954766"/>
            <a:ext cx="15419598" cy="10540259"/>
          </a:xfrm>
        </p:spPr>
        <p:txBody>
          <a:bodyPr anchor="b">
            <a:normAutofit/>
          </a:bodyPr>
          <a:lstStyle>
            <a:lvl1pPr algn="l">
              <a:defRPr sz="1589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3787" y="15901498"/>
            <a:ext cx="15419598" cy="7309499"/>
          </a:xfrm>
        </p:spPr>
        <p:txBody>
          <a:bodyPr>
            <a:normAutofit/>
          </a:bodyPr>
          <a:lstStyle>
            <a:lvl1pPr marL="0" indent="0" algn="l">
              <a:buNone/>
              <a:defRPr sz="6620" cap="all" baseline="0">
                <a:solidFill>
                  <a:schemeClr val="tx2"/>
                </a:solidFill>
              </a:defRPr>
            </a:lvl1pPr>
            <a:lvl2pPr marL="1513840" indent="0" algn="ctr">
              <a:buNone/>
              <a:defRPr sz="6620"/>
            </a:lvl2pPr>
            <a:lvl3pPr marL="3027680" indent="0" algn="ctr">
              <a:buNone/>
              <a:defRPr sz="5960"/>
            </a:lvl3pPr>
            <a:lvl4pPr marL="4541520" indent="0" algn="ctr">
              <a:buNone/>
              <a:defRPr sz="5295"/>
            </a:lvl4pPr>
            <a:lvl5pPr marL="6054725" indent="0" algn="ctr">
              <a:buNone/>
              <a:defRPr sz="5295"/>
            </a:lvl5pPr>
            <a:lvl6pPr marL="7568565" indent="0" algn="ctr">
              <a:buNone/>
              <a:defRPr sz="5295"/>
            </a:lvl6pPr>
            <a:lvl7pPr marL="9082405" indent="0" algn="ctr">
              <a:buNone/>
              <a:defRPr sz="5295"/>
            </a:lvl7pPr>
            <a:lvl8pPr marL="10596245" indent="0" algn="ctr">
              <a:buNone/>
              <a:defRPr sz="5295"/>
            </a:lvl8pPr>
            <a:lvl9pPr marL="12110085" indent="0" algn="ctr">
              <a:buNone/>
              <a:defRPr sz="5295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3566002" y="23883790"/>
            <a:ext cx="4811316" cy="1611875"/>
          </a:xfrm>
        </p:spPr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43785" y="23883790"/>
            <a:ext cx="8988571" cy="161187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8510969" y="23883781"/>
            <a:ext cx="1352418" cy="1611875"/>
          </a:xfrm>
        </p:spPr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2001933" y="2730499"/>
            <a:ext cx="17374193" cy="652727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2001933" y="9930548"/>
            <a:ext cx="17374193" cy="15635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13078741" y="25972219"/>
            <a:ext cx="4811316" cy="1611875"/>
          </a:xfrm>
        </p:spPr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001930" y="25972214"/>
            <a:ext cx="10943164" cy="1611875"/>
          </a:xfrm>
        </p:spPr>
        <p:txBody>
          <a:bodyPr/>
          <a:lstStyle/>
          <a:p>
            <a:endParaRPr lang="en-GB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8023706" y="25972210"/>
            <a:ext cx="1352418" cy="1611875"/>
          </a:xfrm>
        </p:spPr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7" y="6265299"/>
            <a:ext cx="17374196" cy="12593645"/>
          </a:xfrm>
        </p:spPr>
        <p:txBody>
          <a:bodyPr anchor="b">
            <a:normAutofit/>
          </a:bodyPr>
          <a:lstStyle>
            <a:lvl1pPr>
              <a:defRPr sz="119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01927" y="19531715"/>
            <a:ext cx="17374196" cy="6069063"/>
          </a:xfrm>
        </p:spPr>
        <p:txBody>
          <a:bodyPr>
            <a:normAutofit/>
          </a:bodyPr>
          <a:lstStyle>
            <a:lvl1pPr marL="0" indent="0">
              <a:buNone/>
              <a:defRPr sz="596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1513840" indent="0">
              <a:buNone/>
              <a:defRPr sz="5960">
                <a:solidFill>
                  <a:schemeClr val="tx1">
                    <a:tint val="75000"/>
                  </a:schemeClr>
                </a:solidFill>
              </a:defRPr>
            </a:lvl2pPr>
            <a:lvl3pPr marL="3027680" indent="0">
              <a:buNone/>
              <a:defRPr sz="5960">
                <a:solidFill>
                  <a:schemeClr val="tx1">
                    <a:tint val="75000"/>
                  </a:schemeClr>
                </a:solidFill>
              </a:defRPr>
            </a:lvl3pPr>
            <a:lvl4pPr marL="4541520" indent="0">
              <a:buNone/>
              <a:defRPr sz="5295">
                <a:solidFill>
                  <a:schemeClr val="tx1">
                    <a:tint val="75000"/>
                  </a:schemeClr>
                </a:solidFill>
              </a:defRPr>
            </a:lvl4pPr>
            <a:lvl5pPr marL="6054725" indent="0">
              <a:buNone/>
              <a:defRPr sz="5295">
                <a:solidFill>
                  <a:schemeClr val="tx1">
                    <a:tint val="75000"/>
                  </a:schemeClr>
                </a:solidFill>
              </a:defRPr>
            </a:lvl5pPr>
            <a:lvl6pPr marL="7568565" indent="0">
              <a:buNone/>
              <a:defRPr sz="5295">
                <a:solidFill>
                  <a:schemeClr val="tx1">
                    <a:tint val="75000"/>
                  </a:schemeClr>
                </a:solidFill>
              </a:defRPr>
            </a:lvl6pPr>
            <a:lvl7pPr marL="9082405" indent="0">
              <a:buNone/>
              <a:defRPr sz="5295">
                <a:solidFill>
                  <a:schemeClr val="tx1">
                    <a:tint val="75000"/>
                  </a:schemeClr>
                </a:solidFill>
              </a:defRPr>
            </a:lvl7pPr>
            <a:lvl8pPr marL="10596245" indent="0">
              <a:buNone/>
              <a:defRPr sz="5295">
                <a:solidFill>
                  <a:schemeClr val="tx1">
                    <a:tint val="75000"/>
                  </a:schemeClr>
                </a:solidFill>
              </a:defRPr>
            </a:lvl8pPr>
            <a:lvl9pPr marL="12110085" indent="0">
              <a:buNone/>
              <a:defRPr sz="529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01927" y="9930544"/>
            <a:ext cx="8556238" cy="15635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3" y="9930544"/>
            <a:ext cx="8550663" cy="15635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7" y="2733190"/>
            <a:ext cx="17374196" cy="652458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23059" y="9930544"/>
            <a:ext cx="8035110" cy="363722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7945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01929" y="13567775"/>
            <a:ext cx="8556240" cy="119979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346587" y="9930539"/>
            <a:ext cx="8029535" cy="363722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7945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0" y="13567775"/>
            <a:ext cx="8550663" cy="119979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213" y="2691134"/>
            <a:ext cx="6763128" cy="7239405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3493" y="2616374"/>
            <a:ext cx="10332629" cy="2294936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11213" y="9930544"/>
            <a:ext cx="6763128" cy="15635192"/>
          </a:xfrm>
        </p:spPr>
        <p:txBody>
          <a:bodyPr/>
          <a:lstStyle>
            <a:lvl1pPr marL="0" indent="0">
              <a:buNone/>
              <a:defRPr sz="5295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34" y="2691130"/>
            <a:ext cx="8778797" cy="7239413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301860" y="2691130"/>
            <a:ext cx="8074267" cy="22874614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0595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930" y="9930544"/>
            <a:ext cx="8778801" cy="15635192"/>
          </a:xfrm>
        </p:spPr>
        <p:txBody>
          <a:bodyPr/>
          <a:lstStyle>
            <a:lvl1pPr marL="0" indent="0">
              <a:buNone/>
              <a:defRPr sz="5295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8" y="19003305"/>
            <a:ext cx="17385340" cy="3617111"/>
          </a:xfrm>
        </p:spPr>
        <p:txBody>
          <a:bodyPr anchor="b">
            <a:normAutofit/>
          </a:bodyPr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01928" y="2677118"/>
            <a:ext cx="17385340" cy="14567145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0595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848" y="22620414"/>
            <a:ext cx="17382717" cy="3012830"/>
          </a:xfrm>
        </p:spPr>
        <p:txBody>
          <a:bodyPr>
            <a:normAutofit/>
          </a:bodyPr>
          <a:lstStyle>
            <a:lvl1pPr marL="0" indent="0">
              <a:buNone/>
              <a:defRPr sz="5295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2009" y="2691130"/>
            <a:ext cx="17374116" cy="15137607"/>
          </a:xfrm>
        </p:spPr>
        <p:txBody>
          <a:bodyPr anchor="ctr">
            <a:normAutofit/>
          </a:bodyPr>
          <a:lstStyle>
            <a:lvl1pPr>
              <a:defRPr sz="119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928" y="19510695"/>
            <a:ext cx="17371492" cy="6055038"/>
          </a:xfrm>
        </p:spPr>
        <p:txBody>
          <a:bodyPr anchor="ctr">
            <a:normAutofit/>
          </a:bodyPr>
          <a:lstStyle>
            <a:lvl1pPr marL="0" indent="0">
              <a:buNone/>
              <a:defRPr sz="5960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6520" y="2691132"/>
            <a:ext cx="16316155" cy="12133169"/>
          </a:xfrm>
        </p:spPr>
        <p:txBody>
          <a:bodyPr anchor="ctr">
            <a:normAutofit/>
          </a:bodyPr>
          <a:lstStyle>
            <a:lvl1pPr>
              <a:defRPr sz="119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3017850" y="14857532"/>
            <a:ext cx="15350712" cy="2423465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928" y="19026497"/>
            <a:ext cx="17374200" cy="6575504"/>
          </a:xfrm>
        </p:spPr>
        <p:txBody>
          <a:bodyPr anchor="ctr">
            <a:normAutofit/>
          </a:bodyPr>
          <a:lstStyle>
            <a:lvl1pPr marL="0" indent="0">
              <a:buNone/>
              <a:defRPr sz="5960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1628979" y="3171693"/>
            <a:ext cx="1069181" cy="2581543"/>
          </a:xfrm>
          <a:prstGeom prst="rect">
            <a:avLst/>
          </a:prstGeom>
        </p:spPr>
        <p:txBody>
          <a:bodyPr vert="horz" lIns="302752" tIns="151376" rIns="302752" bIns="15137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 panose="020B0603020202020204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26485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8281487" y="12206200"/>
            <a:ext cx="1069181" cy="2581543"/>
          </a:xfrm>
          <a:prstGeom prst="rect">
            <a:avLst/>
          </a:prstGeom>
        </p:spPr>
        <p:txBody>
          <a:bodyPr vert="horz" lIns="302752" tIns="151376" rIns="302752" bIns="15137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 panose="020B0603020202020204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26485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8" y="9420909"/>
            <a:ext cx="17374198" cy="11088705"/>
          </a:xfrm>
        </p:spPr>
        <p:txBody>
          <a:bodyPr anchor="b">
            <a:normAutofit/>
          </a:bodyPr>
          <a:lstStyle>
            <a:lvl1pPr>
              <a:defRPr sz="119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847" y="20561607"/>
            <a:ext cx="17371574" cy="5035468"/>
          </a:xfrm>
        </p:spPr>
        <p:txBody>
          <a:bodyPr anchor="t">
            <a:normAutofit/>
          </a:bodyPr>
          <a:lstStyle>
            <a:lvl1pPr marL="0" indent="0">
              <a:buNone/>
              <a:defRPr sz="5960"/>
            </a:lvl1pPr>
            <a:lvl2pPr marL="1513840" indent="0">
              <a:buNone/>
              <a:defRPr sz="4635"/>
            </a:lvl2pPr>
            <a:lvl3pPr marL="3027680" indent="0">
              <a:buNone/>
              <a:defRPr sz="3975"/>
            </a:lvl3pPr>
            <a:lvl4pPr marL="4541520" indent="0">
              <a:buNone/>
              <a:defRPr sz="3310"/>
            </a:lvl4pPr>
            <a:lvl5pPr marL="6054725" indent="0">
              <a:buNone/>
              <a:defRPr sz="3310"/>
            </a:lvl5pPr>
            <a:lvl6pPr marL="7568565" indent="0">
              <a:buNone/>
              <a:defRPr sz="3310"/>
            </a:lvl6pPr>
            <a:lvl7pPr marL="9082405" indent="0">
              <a:buNone/>
              <a:defRPr sz="3310"/>
            </a:lvl7pPr>
            <a:lvl8pPr marL="10596245" indent="0">
              <a:buNone/>
              <a:defRPr sz="3310"/>
            </a:lvl8pPr>
            <a:lvl9pPr marL="12110085" indent="0">
              <a:buNone/>
              <a:defRPr sz="331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001933" y="2691130"/>
            <a:ext cx="17374193" cy="840978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2001928" y="11806640"/>
            <a:ext cx="5607061" cy="302752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20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2001930" y="14834161"/>
            <a:ext cx="5604156" cy="10731570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3975"/>
            </a:lvl2pPr>
            <a:lvl3pPr marL="3027680" indent="0">
              <a:buNone/>
              <a:defRPr sz="3310"/>
            </a:lvl3pPr>
            <a:lvl4pPr marL="4541520" indent="0">
              <a:buNone/>
              <a:defRPr sz="2980"/>
            </a:lvl4pPr>
            <a:lvl5pPr marL="6054725" indent="0">
              <a:buNone/>
              <a:defRPr sz="2980"/>
            </a:lvl5pPr>
            <a:lvl6pPr marL="7568565" indent="0">
              <a:buNone/>
              <a:defRPr sz="2980"/>
            </a:lvl6pPr>
            <a:lvl7pPr marL="9082405" indent="0">
              <a:buNone/>
              <a:defRPr sz="2980"/>
            </a:lvl7pPr>
            <a:lvl8pPr marL="10596245" indent="0">
              <a:buNone/>
              <a:defRPr sz="2980"/>
            </a:lvl8pPr>
            <a:lvl9pPr marL="12110085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918478" y="11820643"/>
            <a:ext cx="5585114" cy="302752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20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7918478" y="14848164"/>
            <a:ext cx="5586678" cy="10731570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3975"/>
            </a:lvl2pPr>
            <a:lvl3pPr marL="3027680" indent="0">
              <a:buNone/>
              <a:defRPr sz="3310"/>
            </a:lvl3pPr>
            <a:lvl4pPr marL="4541520" indent="0">
              <a:buNone/>
              <a:defRPr sz="2980"/>
            </a:lvl4pPr>
            <a:lvl5pPr marL="6054725" indent="0">
              <a:buNone/>
              <a:defRPr sz="2980"/>
            </a:lvl5pPr>
            <a:lvl6pPr marL="7568565" indent="0">
              <a:buNone/>
              <a:defRPr sz="2980"/>
            </a:lvl6pPr>
            <a:lvl7pPr marL="9082405" indent="0">
              <a:buNone/>
              <a:defRPr sz="2980"/>
            </a:lvl7pPr>
            <a:lvl8pPr marL="10596245" indent="0">
              <a:buNone/>
              <a:defRPr sz="2980"/>
            </a:lvl8pPr>
            <a:lvl9pPr marL="12110085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3772448" y="11806640"/>
            <a:ext cx="5603675" cy="302752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20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3772448" y="14834161"/>
            <a:ext cx="5603675" cy="10731570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3975"/>
            </a:lvl2pPr>
            <a:lvl3pPr marL="3027680" indent="0">
              <a:buNone/>
              <a:defRPr sz="3310"/>
            </a:lvl3pPr>
            <a:lvl4pPr marL="4541520" indent="0">
              <a:buNone/>
              <a:defRPr sz="2980"/>
            </a:lvl4pPr>
            <a:lvl5pPr marL="6054725" indent="0">
              <a:buNone/>
              <a:defRPr sz="2980"/>
            </a:lvl5pPr>
            <a:lvl6pPr marL="7568565" indent="0">
              <a:buNone/>
              <a:defRPr sz="2980"/>
            </a:lvl6pPr>
            <a:lvl7pPr marL="9082405" indent="0">
              <a:buNone/>
              <a:defRPr sz="2980"/>
            </a:lvl7pPr>
            <a:lvl8pPr marL="10596245" indent="0">
              <a:buNone/>
              <a:defRPr sz="2980"/>
            </a:lvl8pPr>
            <a:lvl9pPr marL="12110085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001931" y="2691130"/>
            <a:ext cx="17374193" cy="840978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2001932" y="19444456"/>
            <a:ext cx="5604151" cy="254395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20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2001932" y="11773686"/>
            <a:ext cx="5604151" cy="6727825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596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2001932" y="21988420"/>
            <a:ext cx="5604151" cy="3610436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3975"/>
            </a:lvl2pPr>
            <a:lvl3pPr marL="3027680" indent="0">
              <a:buNone/>
              <a:defRPr sz="3310"/>
            </a:lvl3pPr>
            <a:lvl4pPr marL="4541520" indent="0">
              <a:buNone/>
              <a:defRPr sz="2980"/>
            </a:lvl4pPr>
            <a:lvl5pPr marL="6054725" indent="0">
              <a:buNone/>
              <a:defRPr sz="2980"/>
            </a:lvl5pPr>
            <a:lvl6pPr marL="7568565" indent="0">
              <a:buNone/>
              <a:defRPr sz="2980"/>
            </a:lvl6pPr>
            <a:lvl7pPr marL="9082405" indent="0">
              <a:buNone/>
              <a:defRPr sz="2980"/>
            </a:lvl7pPr>
            <a:lvl8pPr marL="10596245" indent="0">
              <a:buNone/>
              <a:defRPr sz="2980"/>
            </a:lvl8pPr>
            <a:lvl9pPr marL="12110085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73380" y="19444456"/>
            <a:ext cx="5613201" cy="254395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20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7873380" y="11773686"/>
            <a:ext cx="5610641" cy="6727825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596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7870819" y="21988409"/>
            <a:ext cx="5613201" cy="3577322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3975"/>
            </a:lvl2pPr>
            <a:lvl3pPr marL="3027680" indent="0">
              <a:buNone/>
              <a:defRPr sz="3310"/>
            </a:lvl3pPr>
            <a:lvl4pPr marL="4541520" indent="0">
              <a:buNone/>
              <a:defRPr sz="2980"/>
            </a:lvl4pPr>
            <a:lvl5pPr marL="6054725" indent="0">
              <a:buNone/>
              <a:defRPr sz="2980"/>
            </a:lvl5pPr>
            <a:lvl6pPr marL="7568565" indent="0">
              <a:buNone/>
              <a:defRPr sz="2980"/>
            </a:lvl6pPr>
            <a:lvl7pPr marL="9082405" indent="0">
              <a:buNone/>
              <a:defRPr sz="2980"/>
            </a:lvl7pPr>
            <a:lvl8pPr marL="10596245" indent="0">
              <a:buNone/>
              <a:defRPr sz="2980"/>
            </a:lvl8pPr>
            <a:lvl9pPr marL="12110085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3772669" y="19444452"/>
            <a:ext cx="5596261" cy="254395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20" b="0" cap="all" baseline="0">
                <a:solidFill>
                  <a:schemeClr val="tx1"/>
                </a:solidFill>
              </a:defRPr>
            </a:lvl1pPr>
            <a:lvl2pPr marL="1513840" indent="0">
              <a:buNone/>
              <a:defRPr sz="6620" b="1"/>
            </a:lvl2pPr>
            <a:lvl3pPr marL="3027680" indent="0">
              <a:buNone/>
              <a:defRPr sz="5960" b="1"/>
            </a:lvl3pPr>
            <a:lvl4pPr marL="4541520" indent="0">
              <a:buNone/>
              <a:defRPr sz="5295" b="1"/>
            </a:lvl4pPr>
            <a:lvl5pPr marL="6054725" indent="0">
              <a:buNone/>
              <a:defRPr sz="5295" b="1"/>
            </a:lvl5pPr>
            <a:lvl6pPr marL="7568565" indent="0">
              <a:buNone/>
              <a:defRPr sz="5295" b="1"/>
            </a:lvl6pPr>
            <a:lvl7pPr marL="9082405" indent="0">
              <a:buNone/>
              <a:defRPr sz="5295" b="1"/>
            </a:lvl7pPr>
            <a:lvl8pPr marL="10596245" indent="0">
              <a:buNone/>
              <a:defRPr sz="5295" b="1"/>
            </a:lvl8pPr>
            <a:lvl9pPr marL="12110085" indent="0">
              <a:buNone/>
              <a:defRPr sz="52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3772449" y="11773686"/>
            <a:ext cx="5603677" cy="6727825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596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3772448" y="21988402"/>
            <a:ext cx="5603675" cy="3577336"/>
          </a:xfrm>
        </p:spPr>
        <p:txBody>
          <a:bodyPr anchor="t">
            <a:normAutofit/>
          </a:bodyPr>
          <a:lstStyle>
            <a:lvl1pPr marL="0" indent="0">
              <a:buNone/>
              <a:defRPr sz="4635"/>
            </a:lvl1pPr>
            <a:lvl2pPr marL="1513840" indent="0">
              <a:buNone/>
              <a:defRPr sz="3975"/>
            </a:lvl2pPr>
            <a:lvl3pPr marL="3027680" indent="0">
              <a:buNone/>
              <a:defRPr sz="3310"/>
            </a:lvl3pPr>
            <a:lvl4pPr marL="4541520" indent="0">
              <a:buNone/>
              <a:defRPr sz="2980"/>
            </a:lvl4pPr>
            <a:lvl5pPr marL="6054725" indent="0">
              <a:buNone/>
              <a:defRPr sz="2980"/>
            </a:lvl5pPr>
            <a:lvl6pPr marL="7568565" indent="0">
              <a:buNone/>
              <a:defRPr sz="2980"/>
            </a:lvl6pPr>
            <a:lvl7pPr marL="9082405" indent="0">
              <a:buNone/>
              <a:defRPr sz="2980"/>
            </a:lvl7pPr>
            <a:lvl8pPr marL="10596245" indent="0">
              <a:buNone/>
              <a:defRPr sz="2980"/>
            </a:lvl8pPr>
            <a:lvl9pPr marL="12110085" indent="0">
              <a:buNone/>
              <a:defRPr sz="29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859525" y="2691132"/>
            <a:ext cx="3516601" cy="2287461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01926" y="2691132"/>
            <a:ext cx="13590302" cy="2287461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2"/>
            <a:ext cx="21383630" cy="30275217"/>
          </a:xfrm>
          <a:prstGeom prst="rect">
            <a:avLst/>
          </a:prstGeom>
          <a:noFill/>
        </p:spPr>
      </p:pic>
      <p:grpSp>
        <p:nvGrpSpPr>
          <p:cNvPr id="8" name="Group 7"/>
          <p:cNvGrpSpPr/>
          <p:nvPr/>
        </p:nvGrpSpPr>
        <p:grpSpPr>
          <a:xfrm>
            <a:off x="-33413" y="3"/>
            <a:ext cx="21144565" cy="30275217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01933" y="2730499"/>
            <a:ext cx="17374193" cy="65272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01933" y="9930548"/>
            <a:ext cx="17374193" cy="15635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078741" y="25972219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4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80753-57B4-4A73-BFCF-BDFB8041036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01930" y="25972214"/>
            <a:ext cx="10943164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4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8023706" y="25972210"/>
            <a:ext cx="1352418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4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C90488-CFE2-42C7-B5CA-F7CEDF461F22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l" defTabSz="3027680" rtl="0" eaLnBrk="1" latinLnBrk="0" hangingPunct="1">
        <a:lnSpc>
          <a:spcPct val="90000"/>
        </a:lnSpc>
        <a:spcBef>
          <a:spcPct val="0"/>
        </a:spcBef>
        <a:buNone/>
        <a:defRPr sz="1192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56920" indent="-756920" algn="l" defTabSz="3027680" rtl="0" eaLnBrk="1" latinLnBrk="0" hangingPunct="1">
        <a:lnSpc>
          <a:spcPct val="120000"/>
        </a:lnSpc>
        <a:spcBef>
          <a:spcPts val="3310"/>
        </a:spcBef>
        <a:buSzPct val="125000"/>
        <a:buFont typeface="Arial" panose="020B0604020202020204" pitchFamily="34" charset="0"/>
        <a:buChar char="•"/>
        <a:defRPr sz="7945" kern="1200">
          <a:solidFill>
            <a:schemeClr val="tx1"/>
          </a:solidFill>
          <a:latin typeface="+mn-lt"/>
          <a:ea typeface="+mn-ea"/>
          <a:cs typeface="+mn-cs"/>
        </a:defRPr>
      </a:lvl1pPr>
      <a:lvl2pPr marL="2270760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6620" kern="1200">
          <a:solidFill>
            <a:schemeClr val="tx1"/>
          </a:solidFill>
          <a:latin typeface="+mn-lt"/>
          <a:ea typeface="+mn-ea"/>
          <a:cs typeface="+mn-cs"/>
        </a:defRPr>
      </a:lvl2pPr>
      <a:lvl3pPr marL="3784600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5297805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5295" kern="1200">
          <a:solidFill>
            <a:schemeClr val="tx1"/>
          </a:solidFill>
          <a:latin typeface="+mn-lt"/>
          <a:ea typeface="+mn-ea"/>
          <a:cs typeface="+mn-cs"/>
        </a:defRPr>
      </a:lvl4pPr>
      <a:lvl5pPr marL="6811645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5295" kern="1200">
          <a:solidFill>
            <a:schemeClr val="tx1"/>
          </a:solidFill>
          <a:latin typeface="+mn-lt"/>
          <a:ea typeface="+mn-ea"/>
          <a:cs typeface="+mn-cs"/>
        </a:defRPr>
      </a:lvl5pPr>
      <a:lvl6pPr marL="8325485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4635" kern="1200">
          <a:solidFill>
            <a:schemeClr val="tx1"/>
          </a:solidFill>
          <a:latin typeface="+mn-lt"/>
          <a:ea typeface="+mn-ea"/>
          <a:cs typeface="+mn-cs"/>
        </a:defRPr>
      </a:lvl6pPr>
      <a:lvl7pPr marL="9839325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4635" kern="1200">
          <a:solidFill>
            <a:schemeClr val="tx1"/>
          </a:solidFill>
          <a:latin typeface="+mn-lt"/>
          <a:ea typeface="+mn-ea"/>
          <a:cs typeface="+mn-cs"/>
        </a:defRPr>
      </a:lvl7pPr>
      <a:lvl8pPr marL="11353165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4635" kern="1200">
          <a:solidFill>
            <a:schemeClr val="tx1"/>
          </a:solidFill>
          <a:latin typeface="+mn-lt"/>
          <a:ea typeface="+mn-ea"/>
          <a:cs typeface="+mn-cs"/>
        </a:defRPr>
      </a:lvl8pPr>
      <a:lvl9pPr marL="12867005" indent="-756920" algn="l" defTabSz="3027680" rtl="0" eaLnBrk="1" latinLnBrk="0" hangingPunct="1">
        <a:lnSpc>
          <a:spcPct val="120000"/>
        </a:lnSpc>
        <a:spcBef>
          <a:spcPts val="1655"/>
        </a:spcBef>
        <a:buSzPct val="125000"/>
        <a:buFont typeface="Arial" panose="020B0604020202020204" pitchFamily="34" charset="0"/>
        <a:buChar char="•"/>
        <a:defRPr sz="463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1pPr>
      <a:lvl2pPr marL="1513840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2pPr>
      <a:lvl3pPr marL="3027680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4541520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054725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7568565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082405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0596245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110085" algn="l" defTabSz="3027680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13" Type="http://schemas.openxmlformats.org/officeDocument/2006/relationships/diagramLayout" Target="../diagrams/layout2.xml"/><Relationship Id="rId18" Type="http://schemas.microsoft.com/office/2007/relationships/hdphoto" Target="../media/hdphoto3.wdp"/><Relationship Id="rId3" Type="http://schemas.openxmlformats.org/officeDocument/2006/relationships/image" Target="../media/image4.png"/><Relationship Id="rId21" Type="http://schemas.openxmlformats.org/officeDocument/2006/relationships/image" Target="../media/image8.png"/><Relationship Id="rId7" Type="http://schemas.openxmlformats.org/officeDocument/2006/relationships/diagramData" Target="../diagrams/data1.xml"/><Relationship Id="rId12" Type="http://schemas.openxmlformats.org/officeDocument/2006/relationships/diagramData" Target="../diagrams/data2.xml"/><Relationship Id="rId17" Type="http://schemas.openxmlformats.org/officeDocument/2006/relationships/image" Target="../media/image6.png"/><Relationship Id="rId2" Type="http://schemas.openxmlformats.org/officeDocument/2006/relationships/image" Target="../media/image3.png"/><Relationship Id="rId16" Type="http://schemas.microsoft.com/office/2007/relationships/diagramDrawing" Target="../diagrams/drawing2.xml"/><Relationship Id="rId20" Type="http://schemas.microsoft.com/office/2007/relationships/hdphoto" Target="../media/hdphoto4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microsoft.com/office/2007/relationships/diagramDrawing" Target="../diagrams/drawing1.xml"/><Relationship Id="rId5" Type="http://schemas.openxmlformats.org/officeDocument/2006/relationships/image" Target="../media/image5.png"/><Relationship Id="rId15" Type="http://schemas.openxmlformats.org/officeDocument/2006/relationships/diagramColors" Target="../diagrams/colors2.xml"/><Relationship Id="rId23" Type="http://schemas.microsoft.com/office/2007/relationships/hdphoto" Target="../media/hdphoto5.wdp"/><Relationship Id="rId10" Type="http://schemas.openxmlformats.org/officeDocument/2006/relationships/diagramColors" Target="../diagrams/colors1.xml"/><Relationship Id="rId19" Type="http://schemas.openxmlformats.org/officeDocument/2006/relationships/image" Target="../media/image7.png"/><Relationship Id="rId4" Type="http://schemas.microsoft.com/office/2007/relationships/hdphoto" Target="../media/hdphoto1.wdp"/><Relationship Id="rId9" Type="http://schemas.openxmlformats.org/officeDocument/2006/relationships/diagramQuickStyle" Target="../diagrams/quickStyle1.xml"/><Relationship Id="rId14" Type="http://schemas.openxmlformats.org/officeDocument/2006/relationships/diagramQuickStyle" Target="../diagrams/quickStyle2.xml"/><Relationship Id="rId22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8841529B-A105-382A-9F3E-4C0D892F94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0183679"/>
              </p:ext>
            </p:extLst>
          </p:nvPr>
        </p:nvGraphicFramePr>
        <p:xfrm>
          <a:off x="2476501" y="7204568"/>
          <a:ext cx="16954500" cy="15866077"/>
        </p:xfrm>
        <a:graphic>
          <a:graphicData uri="http://schemas.openxmlformats.org/drawingml/2006/table">
            <a:tbl>
              <a:tblPr firstRow="1" firstCol="1" bandRow="1"/>
              <a:tblGrid>
                <a:gridCol w="6799048">
                  <a:extLst>
                    <a:ext uri="{9D8B030D-6E8A-4147-A177-3AD203B41FA5}">
                      <a16:colId xmlns:a16="http://schemas.microsoft.com/office/drawing/2014/main" val="2585274480"/>
                    </a:ext>
                  </a:extLst>
                </a:gridCol>
                <a:gridCol w="10155452">
                  <a:extLst>
                    <a:ext uri="{9D8B030D-6E8A-4147-A177-3AD203B41FA5}">
                      <a16:colId xmlns:a16="http://schemas.microsoft.com/office/drawing/2014/main" val="3118090046"/>
                    </a:ext>
                  </a:extLst>
                </a:gridCol>
              </a:tblGrid>
              <a:tr h="108621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Student Name</a:t>
                      </a:r>
                      <a:endParaRPr lang="en-US" sz="52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0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MD JUEL MIAH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0278108"/>
                  </a:ext>
                </a:extLst>
              </a:tr>
              <a:tr h="23212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Student ID Number</a:t>
                      </a:r>
                      <a:endParaRPr lang="en-US" sz="52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0" spc="5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2522339</a:t>
                      </a:r>
                      <a:endParaRPr lang="en-US" sz="5200" b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66411916"/>
                  </a:ext>
                </a:extLst>
              </a:tr>
              <a:tr h="16013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Module Title</a:t>
                      </a:r>
                      <a:endParaRPr lang="en-US" sz="52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 Management  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0649816"/>
                  </a:ext>
                </a:extLst>
              </a:tr>
              <a:tr h="174480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Module Code</a:t>
                      </a:r>
                      <a:endParaRPr lang="en-US" sz="520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LCMB7024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7213667"/>
                  </a:ext>
                </a:extLst>
              </a:tr>
              <a:tr h="322682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Lecturer’s Name</a:t>
                      </a:r>
                      <a:endParaRPr lang="en-US" sz="520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52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Laila </a:t>
                      </a:r>
                      <a:r>
                        <a:rPr lang="en-US" sz="5200" b="0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Maazouz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52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Dian </a:t>
                      </a:r>
                      <a:r>
                        <a:rPr lang="en-US" sz="5200" b="0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Mayasari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6883097"/>
                  </a:ext>
                </a:extLst>
              </a:tr>
              <a:tr h="35643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Assignment Title</a:t>
                      </a:r>
                      <a:endParaRPr lang="en-US" sz="520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52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Assessment Component 2: Marketing Strategies Portfolio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764612"/>
                  </a:ext>
                </a:extLst>
              </a:tr>
              <a:tr h="23212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1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Submission Date</a:t>
                      </a:r>
                      <a:endParaRPr lang="en-US" sz="52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5200" b="0" spc="5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07</a:t>
                      </a:r>
                      <a:r>
                        <a:rPr lang="en-US" sz="5200" b="0" spc="50" baseline="300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US" sz="5200" b="0" spc="5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March </a:t>
                      </a:r>
                      <a:r>
                        <a:rPr lang="en-US" sz="5200" b="0" spc="5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2026</a:t>
                      </a:r>
                      <a:endParaRPr lang="en-US" sz="5200" b="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80826" marR="808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8902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7367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5980372" y="3468283"/>
            <a:ext cx="7620000" cy="42767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  <a:headEnd/>
            <a:tailEnd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65034" y="-269816"/>
            <a:ext cx="3666684" cy="36666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032655" y="-412605"/>
            <a:ext cx="3682788" cy="395226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680693" y="391396"/>
            <a:ext cx="14171611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8000" b="1" dirty="0">
                <a:latin typeface="Bahnschrift" panose="020B0502040204020203" pitchFamily="34" charset="0"/>
              </a:rPr>
              <a:t>TESLA</a:t>
            </a:r>
            <a:r>
              <a:rPr lang="en-US" sz="8000" b="1" dirty="0">
                <a:solidFill>
                  <a:schemeClr val="bg1"/>
                </a:solidFill>
                <a:latin typeface="Bahnschrift" panose="020B0502040204020203" pitchFamily="34" charset="0"/>
              </a:rPr>
              <a:t> </a:t>
            </a:r>
            <a:r>
              <a:rPr lang="en-US" sz="8000" b="1" dirty="0">
                <a:solidFill>
                  <a:schemeClr val="bg2"/>
                </a:solidFill>
                <a:latin typeface="Bahnschrift" panose="020B0502040204020203" pitchFamily="34" charset="0"/>
              </a:rPr>
              <a:t>VITA</a:t>
            </a:r>
          </a:p>
          <a:p>
            <a:pPr algn="ctr"/>
            <a:r>
              <a:rPr lang="en-US" sz="6000" b="1" dirty="0">
                <a:solidFill>
                  <a:schemeClr val="bg1"/>
                </a:solidFill>
                <a:latin typeface="Bahnschrift" panose="020B0502040204020203" pitchFamily="34" charset="0"/>
              </a:rPr>
              <a:t>The Future of Autonomous Healthcare</a:t>
            </a:r>
            <a:endParaRPr lang="en-GB" sz="6000" b="1" dirty="0">
              <a:solidFill>
                <a:schemeClr val="bg1"/>
              </a:solidFill>
              <a:latin typeface="Bahnschrift" panose="020B0502040204020203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83210" y="3849201"/>
            <a:ext cx="1668382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400" b="1" dirty="0">
                <a:solidFill>
                  <a:srgbClr val="92D050"/>
                </a:solidFill>
                <a:latin typeface="Bahnschrift" panose="020B0502040204020203" pitchFamily="34" charset="0"/>
              </a:rPr>
              <a:t>Company Introduction</a:t>
            </a:r>
          </a:p>
          <a:p>
            <a:r>
              <a:rPr lang="en-US" sz="3600" dirty="0">
                <a:latin typeface="Bahnschrift" panose="020B0502040204020203" pitchFamily="34" charset="0"/>
              </a:rPr>
              <a:t>Leveraging Tesla’s industry-leading expertise in Artificial Intelligence (AI) and robotics, Tesla Vita transitions the brand into the Digital Health category. It uses the same neural networks found in "Full Self-Driving" to provide non-invasive, real-time medical diagnostics at home.</a:t>
            </a:r>
            <a:endParaRPr lang="en-GB" sz="3600" dirty="0">
              <a:latin typeface="Bahnschrift" panose="020B0502040204020203" pitchFamily="34" charset="0"/>
            </a:endParaRPr>
          </a:p>
        </p:txBody>
      </p:sp>
      <p:graphicFrame>
        <p:nvGraphicFramePr>
          <p:cNvPr id="11" name="Diagram 10"/>
          <p:cNvGraphicFramePr/>
          <p:nvPr/>
        </p:nvGraphicFramePr>
        <p:xfrm>
          <a:off x="9177564" y="8175643"/>
          <a:ext cx="12635345" cy="8062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pSp>
        <p:nvGrpSpPr>
          <p:cNvPr id="15" name="Group 14"/>
          <p:cNvGrpSpPr/>
          <p:nvPr/>
        </p:nvGrpSpPr>
        <p:grpSpPr>
          <a:xfrm>
            <a:off x="11609799" y="16618237"/>
            <a:ext cx="9773826" cy="12843163"/>
            <a:chOff x="6077371" y="16141970"/>
            <a:chExt cx="9758373" cy="10751737"/>
          </a:xfrm>
        </p:grpSpPr>
        <p:sp>
          <p:nvSpPr>
            <p:cNvPr id="16" name="Freeform: Shape 15"/>
            <p:cNvSpPr/>
            <p:nvPr/>
          </p:nvSpPr>
          <p:spPr>
            <a:xfrm>
              <a:off x="6077371" y="16141970"/>
              <a:ext cx="9488729" cy="2969752"/>
            </a:xfrm>
            <a:custGeom>
              <a:avLst/>
              <a:gdLst>
                <a:gd name="connsiteX0" fmla="*/ 0 w 7864626"/>
                <a:gd name="connsiteY0" fmla="*/ 296975 h 2969752"/>
                <a:gd name="connsiteX1" fmla="*/ 296975 w 7864626"/>
                <a:gd name="connsiteY1" fmla="*/ 0 h 2969752"/>
                <a:gd name="connsiteX2" fmla="*/ 7567651 w 7864626"/>
                <a:gd name="connsiteY2" fmla="*/ 0 h 2969752"/>
                <a:gd name="connsiteX3" fmla="*/ 7864626 w 7864626"/>
                <a:gd name="connsiteY3" fmla="*/ 296975 h 2969752"/>
                <a:gd name="connsiteX4" fmla="*/ 7864626 w 7864626"/>
                <a:gd name="connsiteY4" fmla="*/ 2672777 h 2969752"/>
                <a:gd name="connsiteX5" fmla="*/ 7567651 w 7864626"/>
                <a:gd name="connsiteY5" fmla="*/ 2969752 h 2969752"/>
                <a:gd name="connsiteX6" fmla="*/ 296975 w 7864626"/>
                <a:gd name="connsiteY6" fmla="*/ 2969752 h 2969752"/>
                <a:gd name="connsiteX7" fmla="*/ 0 w 7864626"/>
                <a:gd name="connsiteY7" fmla="*/ 2672777 h 2969752"/>
                <a:gd name="connsiteX8" fmla="*/ 0 w 7864626"/>
                <a:gd name="connsiteY8" fmla="*/ 296975 h 2969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864626" h="2969752">
                  <a:moveTo>
                    <a:pt x="0" y="296975"/>
                  </a:moveTo>
                  <a:cubicBezTo>
                    <a:pt x="0" y="132960"/>
                    <a:pt x="132960" y="0"/>
                    <a:pt x="296975" y="0"/>
                  </a:cubicBezTo>
                  <a:lnTo>
                    <a:pt x="7567651" y="0"/>
                  </a:lnTo>
                  <a:cubicBezTo>
                    <a:pt x="7731666" y="0"/>
                    <a:pt x="7864626" y="132960"/>
                    <a:pt x="7864626" y="296975"/>
                  </a:cubicBezTo>
                  <a:lnTo>
                    <a:pt x="7864626" y="2672777"/>
                  </a:lnTo>
                  <a:cubicBezTo>
                    <a:pt x="7864626" y="2836792"/>
                    <a:pt x="7731666" y="2969752"/>
                    <a:pt x="7567651" y="2969752"/>
                  </a:cubicBezTo>
                  <a:lnTo>
                    <a:pt x="296975" y="2969752"/>
                  </a:lnTo>
                  <a:cubicBezTo>
                    <a:pt x="132960" y="2969752"/>
                    <a:pt x="0" y="2836792"/>
                    <a:pt x="0" y="2672777"/>
                  </a:cubicBezTo>
                  <a:lnTo>
                    <a:pt x="0" y="29697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12928" tIns="312928" rIns="312928" bIns="1157557" numCol="1" spcCol="1270" anchor="t" anchorCtr="0">
              <a:noAutofit/>
            </a:bodyPr>
            <a:lstStyle/>
            <a:p>
              <a:pPr marL="0" lvl="0" indent="0" algn="l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5400" b="1" kern="1200" dirty="0">
                  <a:latin typeface="Bahnschrift" panose="020B0502040204020203" pitchFamily="34" charset="0"/>
                </a:rPr>
                <a:t>Sustainability Alignment</a:t>
              </a:r>
              <a:endParaRPr lang="en-GB" sz="5400" kern="1200" dirty="0">
                <a:latin typeface="Bahnschrift" panose="020B0502040204020203" pitchFamily="34" charset="0"/>
              </a:endParaRPr>
            </a:p>
          </p:txBody>
        </p:sp>
        <p:sp>
          <p:nvSpPr>
            <p:cNvPr id="17" name="Freeform: Shape 16"/>
            <p:cNvSpPr/>
            <p:nvPr/>
          </p:nvSpPr>
          <p:spPr>
            <a:xfrm>
              <a:off x="7147563" y="17278551"/>
              <a:ext cx="8688181" cy="9615156"/>
            </a:xfrm>
            <a:custGeom>
              <a:avLst/>
              <a:gdLst>
                <a:gd name="connsiteX0" fmla="*/ 0 w 8688181"/>
                <a:gd name="connsiteY0" fmla="*/ 868818 h 9615157"/>
                <a:gd name="connsiteX1" fmla="*/ 868818 w 8688181"/>
                <a:gd name="connsiteY1" fmla="*/ 0 h 9615157"/>
                <a:gd name="connsiteX2" fmla="*/ 7819363 w 8688181"/>
                <a:gd name="connsiteY2" fmla="*/ 0 h 9615157"/>
                <a:gd name="connsiteX3" fmla="*/ 8688181 w 8688181"/>
                <a:gd name="connsiteY3" fmla="*/ 868818 h 9615157"/>
                <a:gd name="connsiteX4" fmla="*/ 8688181 w 8688181"/>
                <a:gd name="connsiteY4" fmla="*/ 8746339 h 9615157"/>
                <a:gd name="connsiteX5" fmla="*/ 7819363 w 8688181"/>
                <a:gd name="connsiteY5" fmla="*/ 9615157 h 9615157"/>
                <a:gd name="connsiteX6" fmla="*/ 868818 w 8688181"/>
                <a:gd name="connsiteY6" fmla="*/ 9615157 h 9615157"/>
                <a:gd name="connsiteX7" fmla="*/ 0 w 8688181"/>
                <a:gd name="connsiteY7" fmla="*/ 8746339 h 9615157"/>
                <a:gd name="connsiteX8" fmla="*/ 0 w 8688181"/>
                <a:gd name="connsiteY8" fmla="*/ 868818 h 9615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688181" h="9615157">
                  <a:moveTo>
                    <a:pt x="0" y="868818"/>
                  </a:moveTo>
                  <a:cubicBezTo>
                    <a:pt x="0" y="388983"/>
                    <a:pt x="388983" y="0"/>
                    <a:pt x="868818" y="0"/>
                  </a:cubicBezTo>
                  <a:lnTo>
                    <a:pt x="7819363" y="0"/>
                  </a:lnTo>
                  <a:cubicBezTo>
                    <a:pt x="8299198" y="0"/>
                    <a:pt x="8688181" y="388983"/>
                    <a:pt x="8688181" y="868818"/>
                  </a:cubicBezTo>
                  <a:lnTo>
                    <a:pt x="8688181" y="8746339"/>
                  </a:lnTo>
                  <a:cubicBezTo>
                    <a:pt x="8688181" y="9226174"/>
                    <a:pt x="8299198" y="9615157"/>
                    <a:pt x="7819363" y="9615157"/>
                  </a:cubicBezTo>
                  <a:lnTo>
                    <a:pt x="868818" y="9615157"/>
                  </a:lnTo>
                  <a:cubicBezTo>
                    <a:pt x="388983" y="9615157"/>
                    <a:pt x="0" y="9226174"/>
                    <a:pt x="0" y="8746339"/>
                  </a:cubicBezTo>
                  <a:lnTo>
                    <a:pt x="0" y="868818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10500" tIns="510500" rIns="510500" bIns="510500" numCol="1" spcCol="1270" anchor="t" anchorCtr="0">
              <a:noAutofit/>
            </a:bodyPr>
            <a:lstStyle/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latin typeface="Bahnschrift" panose="020B0502040204020203" pitchFamily="34" charset="0"/>
                </a:rPr>
                <a:t>Circular Economy: The Tesla Vita hardware is manufactured using 40% recycled aluminium sourced directly from Tesla’s automotive Gigafactories.</a:t>
              </a:r>
            </a:p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latin typeface="Bahnschrift" panose="020B0502040204020203" pitchFamily="34" charset="0"/>
                </a:rPr>
                <a:t>Zero-Emission Operation: The device is designed to be fully powered by Tesla Solar and Powerwall systems, ensuring a net-zero carbon footprint during use.</a:t>
              </a:r>
            </a:p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latin typeface="Bahnschrift" panose="020B0502040204020203" pitchFamily="34" charset="0"/>
                </a:rPr>
                <a:t>Longevity: Its modular design allows for easy hardware upgrades, significantly reducing electronic waste compared to standard consumer electronics (Chakraborty, 2026).</a:t>
              </a:r>
            </a:p>
          </p:txBody>
        </p:sp>
      </p:grpSp>
      <p:graphicFrame>
        <p:nvGraphicFramePr>
          <p:cNvPr id="20" name="Diagram 19"/>
          <p:cNvGraphicFramePr/>
          <p:nvPr/>
        </p:nvGraphicFramePr>
        <p:xfrm>
          <a:off x="-571922" y="16206844"/>
          <a:ext cx="9974289" cy="12499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23" name="TextBox 22"/>
          <p:cNvSpPr txBox="1"/>
          <p:nvPr/>
        </p:nvSpPr>
        <p:spPr>
          <a:xfrm>
            <a:off x="18197119" y="2422721"/>
            <a:ext cx="31865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Bahnschrift" panose="020B0502040204020203" pitchFamily="34" charset="0"/>
              </a:rPr>
              <a:t>TESLA</a:t>
            </a:r>
          </a:p>
        </p:txBody>
      </p:sp>
      <p:pic>
        <p:nvPicPr>
          <p:cNvPr id="31" name="Picture 30" descr="A heart with blue light lines&#10;&#10;AI-generated content may be incorrect."/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165366">
            <a:off x="5453316" y="24300198"/>
            <a:ext cx="9343608" cy="4319379"/>
          </a:xfrm>
          <a:prstGeom prst="rect">
            <a:avLst/>
          </a:prstGeom>
          <a:noFill/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151853" y="15990362"/>
            <a:ext cx="3443803" cy="3443803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039076" y="8175642"/>
            <a:ext cx="7985284" cy="7814719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48990" y="15769869"/>
            <a:ext cx="6297556" cy="7328592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14</TotalTime>
  <Words>302</Words>
  <Application>Microsoft Office PowerPoint</Application>
  <PresentationFormat>Custom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Bahnschrift</vt:lpstr>
      <vt:lpstr>Times New Roman</vt:lpstr>
      <vt:lpstr>Tw Cen MT</vt:lpstr>
      <vt:lpstr>Circuit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sumon pal</dc:creator>
  <cp:lastModifiedBy>USER</cp:lastModifiedBy>
  <cp:revision>6</cp:revision>
  <dcterms:created xsi:type="dcterms:W3CDTF">2026-02-15T17:49:00Z</dcterms:created>
  <dcterms:modified xsi:type="dcterms:W3CDTF">2026-03-07T13:23:52Z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BB105543F0DC40AE854F02FE5BD53D75_12</vt:lpwstr>
  </property>
  <property fmtid="{D5CDD505-2E9C-101B-9397-08002B2CF9AE}" pid="3" name="KSOProductBuildVer">
    <vt:lpwstr>2057-12.2.0.23196</vt:lpwstr>
  </property>
</Properties>
</file>