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x-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3"/>
  </p:notesMasterIdLst>
  <p:handoutMasterIdLst>
    <p:handoutMasterId r:id="rId74"/>
  </p:handoutMasterIdLst>
  <p:sldIdLst>
    <p:sldId id="257" r:id="rId2"/>
    <p:sldId id="260" r:id="rId3"/>
    <p:sldId id="261" r:id="rId4"/>
    <p:sldId id="262" r:id="rId5"/>
    <p:sldId id="263" r:id="rId6"/>
    <p:sldId id="264" r:id="rId7"/>
    <p:sldId id="265" r:id="rId8"/>
    <p:sldId id="266" r:id="rId9"/>
    <p:sldId id="267" r:id="rId10"/>
    <p:sldId id="268" r:id="rId11"/>
    <p:sldId id="269" r:id="rId12"/>
    <p:sldId id="270" r:id="rId13"/>
    <p:sldId id="271" r:id="rId14"/>
    <p:sldId id="273" r:id="rId15"/>
    <p:sldId id="274" r:id="rId16"/>
    <p:sldId id="275" r:id="rId17"/>
    <p:sldId id="276" r:id="rId18"/>
    <p:sldId id="278"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 id="291" r:id="rId32"/>
    <p:sldId id="292" r:id="rId33"/>
    <p:sldId id="293" r:id="rId34"/>
    <p:sldId id="294" r:id="rId35"/>
    <p:sldId id="295" r:id="rId36"/>
    <p:sldId id="296" r:id="rId37"/>
    <p:sldId id="297" r:id="rId38"/>
    <p:sldId id="298" r:id="rId39"/>
    <p:sldId id="299" r:id="rId40"/>
    <p:sldId id="300" r:id="rId41"/>
    <p:sldId id="301" r:id="rId42"/>
    <p:sldId id="302" r:id="rId43"/>
    <p:sldId id="303" r:id="rId44"/>
    <p:sldId id="304" r:id="rId45"/>
    <p:sldId id="305" r:id="rId46"/>
    <p:sldId id="306" r:id="rId47"/>
    <p:sldId id="307" r:id="rId48"/>
    <p:sldId id="309" r:id="rId49"/>
    <p:sldId id="310" r:id="rId50"/>
    <p:sldId id="311" r:id="rId51"/>
    <p:sldId id="312" r:id="rId52"/>
    <p:sldId id="313" r:id="rId53"/>
    <p:sldId id="314" r:id="rId54"/>
    <p:sldId id="315" r:id="rId55"/>
    <p:sldId id="316" r:id="rId56"/>
    <p:sldId id="317" r:id="rId57"/>
    <p:sldId id="318" r:id="rId58"/>
    <p:sldId id="319" r:id="rId59"/>
    <p:sldId id="320" r:id="rId60"/>
    <p:sldId id="321" r:id="rId61"/>
    <p:sldId id="322" r:id="rId62"/>
    <p:sldId id="323" r:id="rId63"/>
    <p:sldId id="324" r:id="rId64"/>
    <p:sldId id="325" r:id="rId65"/>
    <p:sldId id="326" r:id="rId66"/>
    <p:sldId id="327" r:id="rId67"/>
    <p:sldId id="328" r:id="rId68"/>
    <p:sldId id="329" r:id="rId69"/>
    <p:sldId id="330" r:id="rId70"/>
    <p:sldId id="331" r:id="rId71"/>
    <p:sldId id="332" r:id="rId7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2" d="100"/>
          <a:sy n="92" d="100"/>
        </p:scale>
        <p:origin x="498" y="90"/>
      </p:cViewPr>
      <p:guideLst/>
    </p:cSldViewPr>
  </p:slideViewPr>
  <p:notesTextViewPr>
    <p:cViewPr>
      <p:scale>
        <a:sx n="1" d="1"/>
        <a:sy n="1" d="1"/>
      </p:scale>
      <p:origin x="0" y="0"/>
    </p:cViewPr>
  </p:notesTextViewPr>
  <p:notesViewPr>
    <p:cSldViewPr snapToGrid="0">
      <p:cViewPr varScale="1">
        <p:scale>
          <a:sx n="70" d="100"/>
          <a:sy n="70" d="100"/>
        </p:scale>
        <p:origin x="3240"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52776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349B2E-D65A-4921-9F8F-040F7DAA4F69}" type="datetimeFigureOut">
              <a:rPr lang="en-GB" smtClean="0"/>
              <a:t>21/09/2017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4BC78-F258-4BF7-BEC6-055338659676}" type="slidenum">
              <a:rPr lang="en-GB" smtClean="0"/>
              <a:t>‹#›</a:t>
            </a:fld>
            <a:endParaRPr lang="en-GB"/>
          </a:p>
        </p:txBody>
      </p:sp>
    </p:spTree>
    <p:extLst>
      <p:ext uri="{BB962C8B-B14F-4D97-AF65-F5344CB8AC3E}">
        <p14:creationId xmlns:p14="http://schemas.microsoft.com/office/powerpoint/2010/main" val="3644336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6616A1-757D-4FB1-9515-C6698520F269}" type="slidenum">
              <a:rPr lang="en-US" altLang="en-US" smtClean="0"/>
              <a:pPr/>
              <a:t>15</a:t>
            </a:fld>
            <a:endParaRPr lang="en-US" altLang="en-US"/>
          </a:p>
        </p:txBody>
      </p:sp>
    </p:spTree>
    <p:extLst>
      <p:ext uri="{BB962C8B-B14F-4D97-AF65-F5344CB8AC3E}">
        <p14:creationId xmlns:p14="http://schemas.microsoft.com/office/powerpoint/2010/main" val="21281885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659B27B7-57F4-4400-844A-A8641C78930D}" type="datetime1">
              <a:rPr lang="en-US" smtClean="0"/>
              <a:t>9/21/2017</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401A706-C988-410E-8AB7-74DDEA8B0F2E}" type="datetime1">
              <a:rPr lang="en-US" smtClean="0"/>
              <a:t>9/21/2017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BABB22C-3CA2-4162-ADB9-A7056F90D86B}" type="datetime1">
              <a:rPr lang="en-US" smtClean="0"/>
              <a:t>9/21/2017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C494C57-AC4D-46D8-92AB-68ACD9A93C93}" type="datetime1">
              <a:rPr lang="en-US" smtClean="0"/>
              <a:t>9/21/2017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A1B09B5-61C0-49DA-87AB-84E67C3142DF}" type="datetime1">
              <a:rPr lang="en-US" smtClean="0"/>
              <a:t>9/21/2017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048FD43-FC7C-41B9-89BD-024E472B24E7}" type="datetime1">
              <a:rPr lang="en-US" smtClean="0"/>
              <a:t>9/21/2017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640C3E-16AE-4F54-9E32-7C614BDC608A}" type="datetime1">
              <a:rPr lang="en-US" smtClean="0"/>
              <a:t>9/21/2017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AB8869-84AD-401F-A2FA-2C5FFE931B95}" type="datetime1">
              <a:rPr lang="en-US" smtClean="0"/>
              <a:t>9/21/2017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0AB002-E7EA-45BA-BBB7-F2409824BB3F}" type="datetime1">
              <a:rPr lang="en-US" smtClean="0"/>
              <a:t>9/21/2017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557729-FD67-49E5-87F8-2C763988DA06}" type="datetime1">
              <a:rPr lang="en-US" smtClean="0"/>
              <a:t>9/21/2017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F6BFF8-4233-4431-9E0E-3C681D05C0B9}" type="datetime1">
              <a:rPr lang="en-US" smtClean="0"/>
              <a:t>9/21/2017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79063F-528C-46F8-A965-9D0D055367E8}" type="datetime1">
              <a:rPr lang="en-US" smtClean="0"/>
              <a:t>9/21/2017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AA6B4D2-3B2D-40D7-8CB9-7210A9D12A0E}" type="datetime1">
              <a:rPr lang="en-US" smtClean="0"/>
              <a:t>9/21/2017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68AFA9F9-5762-4FDE-81EF-B27BB47FC357}" type="datetime1">
              <a:rPr lang="en-US" smtClean="0"/>
              <a:t>9/21/2017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2826A912-703D-4A5D-B709-37DDB07E47AF}" type="datetime1">
              <a:rPr lang="en-US" smtClean="0"/>
              <a:t>9/21/2017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7ED7197-52F6-4D32-A611-0EF4447BED3D}" type="datetime1">
              <a:rPr lang="en-US" smtClean="0"/>
              <a:t>9/21/2017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D9661C-E259-47A7-8A68-99C7398ACD8C}" type="datetime1">
              <a:rPr lang="en-US" smtClean="0"/>
              <a:t>9/21/2017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ClipArt Placeholder 2"/>
          <p:cNvSpPr>
            <a:spLocks noGrp="1"/>
          </p:cNvSpPr>
          <p:nvPr>
            <p:ph type="clipArt" sz="half" idx="1"/>
          </p:nvPr>
        </p:nvSpPr>
        <p:spPr>
          <a:xfrm>
            <a:off x="609600" y="1600200"/>
            <a:ext cx="5384800" cy="4495800"/>
          </a:xfrm>
        </p:spPr>
        <p:txBody>
          <a:bodyPr/>
          <a:lstStyle/>
          <a:p>
            <a:pPr lvl="0"/>
            <a:endParaRPr lang="en-US" noProof="0" smtClean="0"/>
          </a:p>
        </p:txBody>
      </p:sp>
      <p:sp>
        <p:nvSpPr>
          <p:cNvPr id="4" name="Text Placeholder 3"/>
          <p:cNvSpPr>
            <a:spLocks noGrp="1"/>
          </p:cNvSpPr>
          <p:nvPr>
            <p:ph type="body" sz="half" idx="2"/>
          </p:nvPr>
        </p:nvSpPr>
        <p:spPr>
          <a:xfrm>
            <a:off x="6197600" y="1600200"/>
            <a:ext cx="53848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7"/>
          <p:cNvSpPr>
            <a:spLocks noGrp="1" noChangeArrowheads="1"/>
          </p:cNvSpPr>
          <p:nvPr>
            <p:ph type="dt" sz="half" idx="10"/>
          </p:nvPr>
        </p:nvSpPr>
        <p:spPr>
          <a:ln/>
        </p:spPr>
        <p:txBody>
          <a:bodyPr/>
          <a:lstStyle>
            <a:lvl1pPr>
              <a:defRPr/>
            </a:lvl1pPr>
          </a:lstStyle>
          <a:p>
            <a:pPr>
              <a:defRPr/>
            </a:pPr>
            <a:fld id="{BBBD846D-0836-4DE4-B4AF-EBA983246221}" type="datetime1">
              <a:rPr lang="en-US" smtClean="0"/>
              <a:t>9/21/2017</a:t>
            </a:fld>
            <a:endParaRPr lang="en-US"/>
          </a:p>
        </p:txBody>
      </p:sp>
      <p:sp>
        <p:nvSpPr>
          <p:cNvPr id="6" name="Rectangle 8"/>
          <p:cNvSpPr>
            <a:spLocks noGrp="1" noChangeArrowheads="1"/>
          </p:cNvSpPr>
          <p:nvPr>
            <p:ph type="ftr" sz="quarter" idx="11"/>
          </p:nvPr>
        </p:nvSpPr>
        <p:spPr>
          <a:ln/>
        </p:spPr>
        <p:txBody>
          <a:bodyPr/>
          <a:lstStyle>
            <a:lvl1pPr>
              <a:defRPr/>
            </a:lvl1pPr>
          </a:lstStyle>
          <a:p>
            <a:pPr>
              <a:defRPr/>
            </a:pPr>
            <a:endParaRPr lang="en-US"/>
          </a:p>
        </p:txBody>
      </p:sp>
      <p:sp>
        <p:nvSpPr>
          <p:cNvPr id="7" name="Rectangle 9"/>
          <p:cNvSpPr>
            <a:spLocks noGrp="1" noChangeArrowheads="1"/>
          </p:cNvSpPr>
          <p:nvPr>
            <p:ph type="sldNum" sz="quarter" idx="12"/>
          </p:nvPr>
        </p:nvSpPr>
        <p:spPr>
          <a:ln/>
        </p:spPr>
        <p:txBody>
          <a:bodyPr/>
          <a:lstStyle>
            <a:lvl1pPr>
              <a:defRPr/>
            </a:lvl1pPr>
          </a:lstStyle>
          <a:p>
            <a:fld id="{CF2DB3F2-5D6D-4A4E-9F40-64031FE41C09}" type="slidenum">
              <a:rPr lang="en-US" altLang="en-US"/>
              <a:pPr/>
              <a:t>‹#›</a:t>
            </a:fld>
            <a:endParaRPr lang="en-US" altLang="en-US"/>
          </a:p>
        </p:txBody>
      </p:sp>
    </p:spTree>
    <p:extLst>
      <p:ext uri="{BB962C8B-B14F-4D97-AF65-F5344CB8AC3E}">
        <p14:creationId xmlns:p14="http://schemas.microsoft.com/office/powerpoint/2010/main" val="1343535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Text Placeholder 2"/>
          <p:cNvSpPr>
            <a:spLocks noGrp="1"/>
          </p:cNvSpPr>
          <p:nvPr>
            <p:ph type="body"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7"/>
          <p:cNvSpPr>
            <a:spLocks noGrp="1" noChangeArrowheads="1"/>
          </p:cNvSpPr>
          <p:nvPr>
            <p:ph type="dt" sz="half" idx="10"/>
          </p:nvPr>
        </p:nvSpPr>
        <p:spPr>
          <a:ln/>
        </p:spPr>
        <p:txBody>
          <a:bodyPr/>
          <a:lstStyle>
            <a:lvl1pPr>
              <a:defRPr/>
            </a:lvl1pPr>
          </a:lstStyle>
          <a:p>
            <a:pPr>
              <a:defRPr/>
            </a:pPr>
            <a:fld id="{E4048984-3761-429B-9BAF-D0A13EE94D73}" type="datetime1">
              <a:rPr lang="en-US" smtClean="0"/>
              <a:t>9/21/2017</a:t>
            </a:fld>
            <a:endParaRPr lang="en-US"/>
          </a:p>
        </p:txBody>
      </p:sp>
      <p:sp>
        <p:nvSpPr>
          <p:cNvPr id="5" name="Rectangle 8"/>
          <p:cNvSpPr>
            <a:spLocks noGrp="1" noChangeArrowheads="1"/>
          </p:cNvSpPr>
          <p:nvPr>
            <p:ph type="ftr" sz="quarter" idx="11"/>
          </p:nvPr>
        </p:nvSpPr>
        <p:spPr>
          <a:ln/>
        </p:spPr>
        <p:txBody>
          <a:bodyPr/>
          <a:lstStyle>
            <a:lvl1pPr>
              <a:defRPr/>
            </a:lvl1pPr>
          </a:lstStyle>
          <a:p>
            <a:pPr>
              <a:defRPr/>
            </a:pPr>
            <a:endParaRPr lang="en-US"/>
          </a:p>
        </p:txBody>
      </p:sp>
      <p:sp>
        <p:nvSpPr>
          <p:cNvPr id="6" name="Rectangle 9"/>
          <p:cNvSpPr>
            <a:spLocks noGrp="1" noChangeArrowheads="1"/>
          </p:cNvSpPr>
          <p:nvPr>
            <p:ph type="sldNum" sz="quarter" idx="12"/>
          </p:nvPr>
        </p:nvSpPr>
        <p:spPr>
          <a:ln/>
        </p:spPr>
        <p:txBody>
          <a:bodyPr/>
          <a:lstStyle>
            <a:lvl1pPr>
              <a:defRPr/>
            </a:lvl1pPr>
          </a:lstStyle>
          <a:p>
            <a:fld id="{88A148F3-2227-41CF-B7DC-9CA810F81B76}" type="slidenum">
              <a:rPr lang="en-US" altLang="en-US"/>
              <a:pPr/>
              <a:t>‹#›</a:t>
            </a:fld>
            <a:endParaRPr lang="en-US" altLang="en-US"/>
          </a:p>
        </p:txBody>
      </p:sp>
    </p:spTree>
    <p:extLst>
      <p:ext uri="{BB962C8B-B14F-4D97-AF65-F5344CB8AC3E}">
        <p14:creationId xmlns:p14="http://schemas.microsoft.com/office/powerpoint/2010/main" val="4257917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1">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F5B3C07-B649-46B6-9580-E326C27C1577}" type="datetime1">
              <a:rPr lang="en-US" smtClean="0"/>
              <a:t>9/21/2017</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 id="2147483669" r:id="rId18"/>
    <p:sldLayoutId id="2147483670" r:id="rId19"/>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audio" Target="../media/audio1.wav"/></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images.google.com/imgres?imgurl=http://newsimg.bbc.co.uk/media/images/45082000/jpg/_45082208_hippocrates226282.jpg&amp;imgrefurl=http://news.bbc.co.uk/2/hi/7654432.stm&amp;usg=__7Y5MuSq4XXNvZhpBVr_aOuGTuE8=&amp;h=282&amp;w=226&amp;sz=47&amp;hl=en&amp;start=10&amp;itbs=1&amp;tbnid=lnqCdu0rTYu1rM:&amp;tbnh=114&amp;tbnw=91&amp;prev=/images?q%3Dhippocrates%26hl%3Den%26gbv%3D2%26tbs%3Disch:1" TargetMode="External"/><Relationship Id="rId1" Type="http://schemas.openxmlformats.org/officeDocument/2006/relationships/slideLayout" Target="../slideLayouts/slideLayout18.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ags" Target="../tags/tag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slideLayout" Target="../slideLayouts/slideLayout19.xml"/><Relationship Id="rId1" Type="http://schemas.openxmlformats.org/officeDocument/2006/relationships/tags" Target="../tags/tag3.xml"/></Relationships>
</file>

<file path=ppt/slides/_rels/slide30.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slideLayout" Target="../slideLayouts/slideLayout19.xml"/><Relationship Id="rId1" Type="http://schemas.openxmlformats.org/officeDocument/2006/relationships/tags" Target="../tags/tag4.xml"/></Relationships>
</file>

<file path=ppt/slides/_rels/slide31.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slideLayout" Target="../slideLayouts/slideLayout19.xml"/><Relationship Id="rId1" Type="http://schemas.openxmlformats.org/officeDocument/2006/relationships/tags" Target="../tags/tag5.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images.google.com/images?gbv=2&amp;hl=en&amp;q=reflexology+zones&amp;btnG=Search+Images" TargetMode="External"/><Relationship Id="rId2" Type="http://schemas.openxmlformats.org/officeDocument/2006/relationships/hyperlink" Target="http://images.google.com/images?hl=en&amp;q=layers+of+body+energy+field&amp;btnG=Search+Images&amp;gbv=2" TargetMode="External"/><Relationship Id="rId1" Type="http://schemas.openxmlformats.org/officeDocument/2006/relationships/slideLayout" Target="../slideLayouts/slideLayout2.xml"/><Relationship Id="rId6" Type="http://schemas.openxmlformats.org/officeDocument/2006/relationships/hyperlink" Target="http://www.windsofchange.eu.com/chakra.html" TargetMode="External"/><Relationship Id="rId5" Type="http://schemas.openxmlformats.org/officeDocument/2006/relationships/image" Target="../media/image24.jpeg"/><Relationship Id="rId4" Type="http://schemas.openxmlformats.org/officeDocument/2006/relationships/hyperlink" Target="http://images.google.com/imgres?imgurl=http://www.windsofchange.eu.com/images/chakras.gif&amp;imgrefurl=http://www.windsofchange.eu.com/chakra.html&amp;h=419&amp;w=360&amp;sz=32&amp;hl=en&amp;start=5&amp;tbnid=Jn2iUpUOUJFAsM:&amp;tbnh=125&amp;tbnw=107&amp;prev=/images?q%3Dchakras%26gbv%3D2%26hl%3Den%26sa%3DG"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www.centurylink.net/search/index.php?q=google&amp;context=www.centurylink.net" TargetMode="Externa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image" Target="../media/image26.w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www.medicalacupuncture.org/acu_info/articles/cancertreatment.html"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7.wmf"/><Relationship Id="rId2" Type="http://schemas.openxmlformats.org/officeDocument/2006/relationships/slideLayout" Target="../slideLayouts/slideLayout19.xml"/><Relationship Id="rId1" Type="http://schemas.openxmlformats.org/officeDocument/2006/relationships/tags" Target="../tags/tag6.xml"/><Relationship Id="rId4" Type="http://schemas.openxmlformats.org/officeDocument/2006/relationships/image" Target="../media/image28.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2" Type="http://schemas.openxmlformats.org/officeDocument/2006/relationships/image" Target="../media/image30.wmf"/><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9.xml"/><Relationship Id="rId1" Type="http://schemas.openxmlformats.org/officeDocument/2006/relationships/audio" Target="file:///C:\Users\Public\Music\Sample%20Music\Kalimba.mp3" TargetMode="External"/><Relationship Id="rId4" Type="http://schemas.openxmlformats.org/officeDocument/2006/relationships/image" Target="../media/image32.png"/></Relationships>
</file>

<file path=ppt/slides/_rels/slide5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19.xml"/><Relationship Id="rId1" Type="http://schemas.openxmlformats.org/officeDocument/2006/relationships/audio" Target="file:///C:\Users\Public\Music\Sample%20Music\Maid%20with%20the%20Flaxen%20Hair.mp3"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3.wmf"/><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4.wmf"/><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www.itmonline.org/arts/myrrh.htm"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www.itmonline.org/arts/myrrh.htm"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7.xml"/><Relationship Id="rId1" Type="http://schemas.openxmlformats.org/officeDocument/2006/relationships/audio" Target="../media/audio2.wav"/><Relationship Id="rId5" Type="http://schemas.openxmlformats.org/officeDocument/2006/relationships/image" Target="../media/image36.jpeg"/><Relationship Id="rId4" Type="http://schemas.openxmlformats.org/officeDocument/2006/relationships/hyperlink" Target="http://images.google.com/imgres?imgurl=http://www.lta.disco.unimib.it/quack/QUACK10cm.jpg&amp;imgrefurl=http://ferretfancier.blogspot.com/2007_03_01_archive.html&amp;h=681&amp;w=1116&amp;sz=68&amp;hl=en&amp;start=1&amp;tbnid=Ko56ObdM4JQGbM:&amp;tbnh=92&amp;tbnw=150&amp;prev=/images?q%3Dquack%26gbv%3D2%26hl%3Den%26sa%3DG" TargetMode="Externa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ctrTitle"/>
          </p:nvPr>
        </p:nvSpPr>
        <p:spPr>
          <a:xfrm>
            <a:off x="2209800" y="762001"/>
            <a:ext cx="7772400" cy="1812925"/>
          </a:xfrm>
          <a:ln>
            <a:solidFill>
              <a:schemeClr val="tx2"/>
            </a:solidFill>
          </a:ln>
        </p:spPr>
        <p:txBody>
          <a:bodyPr/>
          <a:lstStyle/>
          <a:p>
            <a:pPr eaLnBrk="1" hangingPunct="1">
              <a:defRPr/>
            </a:pPr>
            <a:r>
              <a:rPr lang="en-US" dirty="0" smtClean="0"/>
              <a:t>Complementary and Alternative Therapy</a:t>
            </a:r>
          </a:p>
        </p:txBody>
      </p:sp>
      <p:sp>
        <p:nvSpPr>
          <p:cNvPr id="58371" name="Rectangle 3"/>
          <p:cNvSpPr>
            <a:spLocks noGrp="1" noChangeArrowheads="1"/>
          </p:cNvSpPr>
          <p:nvPr>
            <p:ph type="subTitle" idx="1"/>
          </p:nvPr>
        </p:nvSpPr>
        <p:spPr>
          <a:xfrm>
            <a:off x="2819400" y="3124200"/>
            <a:ext cx="6400800" cy="1371600"/>
          </a:xfrm>
        </p:spPr>
        <p:txBody>
          <a:bodyPr/>
          <a:lstStyle/>
          <a:p>
            <a:pPr eaLnBrk="1" hangingPunct="1">
              <a:defRPr/>
            </a:pPr>
            <a:endParaRPr lang="en-US" dirty="0" smtClean="0">
              <a:solidFill>
                <a:schemeClr val="tx2"/>
              </a:solidFill>
            </a:endParaRPr>
          </a:p>
        </p:txBody>
      </p:sp>
      <p:pic>
        <p:nvPicPr>
          <p:cNvPr id="9" name="MSSN4048.wav">
            <a:hlinkClick r:id="" action="ppaction://media"/>
          </p:cNvPr>
          <p:cNvPicPr>
            <a:picLocks noRot="1" noChangeAspect="1"/>
          </p:cNvPicPr>
          <p:nvPr>
            <a:wavAudioFile r:embed="rId1" name="MSSN01085A0000[1].wav"/>
          </p:nvPr>
        </p:nvPicPr>
        <p:blipFill>
          <a:blip r:embed="rId3">
            <a:extLst>
              <a:ext uri="{28A0092B-C50C-407E-A947-70E740481C1C}">
                <a14:useLocalDpi xmlns:a14="http://schemas.microsoft.com/office/drawing/2010/main" val="0"/>
              </a:ext>
            </a:extLst>
          </a:blip>
          <a:srcRect/>
          <a:stretch>
            <a:fillRect/>
          </a:stretch>
        </p:blipFill>
        <p:spPr bwMode="auto">
          <a:xfrm>
            <a:off x="9677400" y="6096000"/>
            <a:ext cx="76200" cy="7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42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399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showWhenStopped="0">
                <p:cTn id="7" repeatCount="indefinite" fill="hold" display="0">
                  <p:stCondLst>
                    <p:cond delay="indefinite"/>
                  </p:stCondLst>
                  <p:endCondLst>
                    <p:cond evt="onNext" delay="0">
                      <p:tgtEl>
                        <p:sldTgt/>
                      </p:tgtEl>
                    </p:cond>
                    <p:cond evt="onPrev" delay="0">
                      <p:tgtEl>
                        <p:sldTgt/>
                      </p:tgtEl>
                    </p:cond>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457201"/>
            <a:ext cx="8686800" cy="639763"/>
          </a:xfrm>
        </p:spPr>
        <p:txBody>
          <a:bodyPr>
            <a:normAutofit fontScale="90000"/>
          </a:bodyPr>
          <a:lstStyle/>
          <a:p>
            <a:pPr>
              <a:defRPr/>
            </a:pPr>
            <a:r>
              <a:rPr lang="en-US" sz="3200" b="1" dirty="0"/>
              <a:t>CONTENT FOR ALTERNATIVE THERAPIES  </a:t>
            </a:r>
            <a:r>
              <a:rPr lang="en-US" b="1" dirty="0"/>
              <a:t/>
            </a:r>
            <a:br>
              <a:rPr lang="en-US" b="1" dirty="0"/>
            </a:br>
            <a:endParaRPr lang="en-US" dirty="0"/>
          </a:p>
        </p:txBody>
      </p:sp>
      <p:sp>
        <p:nvSpPr>
          <p:cNvPr id="3" name="Content Placeholder 2"/>
          <p:cNvSpPr>
            <a:spLocks noGrp="1"/>
          </p:cNvSpPr>
          <p:nvPr>
            <p:ph idx="1"/>
          </p:nvPr>
        </p:nvSpPr>
        <p:spPr>
          <a:xfrm>
            <a:off x="2743200" y="1066800"/>
            <a:ext cx="7391400" cy="4495800"/>
          </a:xfrm>
        </p:spPr>
        <p:txBody>
          <a:bodyPr>
            <a:normAutofit fontScale="92500" lnSpcReduction="20000"/>
          </a:bodyPr>
          <a:lstStyle/>
          <a:p>
            <a:pPr>
              <a:defRPr/>
            </a:pPr>
            <a:r>
              <a:rPr lang="en-US" b="1" dirty="0"/>
              <a:t>I. Systems of Health Care</a:t>
            </a:r>
          </a:p>
          <a:p>
            <a:pPr lvl="1">
              <a:defRPr/>
            </a:pPr>
            <a:r>
              <a:rPr lang="en-US" dirty="0"/>
              <a:t>Traditional Chinese Medicine</a:t>
            </a:r>
          </a:p>
          <a:p>
            <a:pPr lvl="1">
              <a:defRPr/>
            </a:pPr>
            <a:r>
              <a:rPr lang="en-US" dirty="0"/>
              <a:t>Native American medicine</a:t>
            </a:r>
          </a:p>
          <a:p>
            <a:pPr lvl="1">
              <a:defRPr/>
            </a:pPr>
            <a:r>
              <a:rPr lang="en-US" dirty="0"/>
              <a:t>Homeopathy</a:t>
            </a:r>
          </a:p>
          <a:p>
            <a:pPr>
              <a:defRPr/>
            </a:pPr>
            <a:r>
              <a:rPr lang="en-US" b="1" dirty="0"/>
              <a:t>II. Mind-Body Therapies </a:t>
            </a:r>
          </a:p>
          <a:p>
            <a:pPr lvl="1">
              <a:defRPr/>
            </a:pPr>
            <a:r>
              <a:rPr lang="en-US" dirty="0"/>
              <a:t>A. Journaling </a:t>
            </a:r>
          </a:p>
          <a:p>
            <a:pPr lvl="1">
              <a:defRPr/>
            </a:pPr>
            <a:r>
              <a:rPr lang="en-US" dirty="0"/>
              <a:t>B. Imagery </a:t>
            </a:r>
          </a:p>
          <a:p>
            <a:pPr lvl="1">
              <a:defRPr/>
            </a:pPr>
            <a:r>
              <a:rPr lang="en-US" dirty="0"/>
              <a:t>C. Meditation </a:t>
            </a:r>
          </a:p>
          <a:p>
            <a:pPr>
              <a:defRPr/>
            </a:pPr>
            <a:r>
              <a:rPr lang="en-US" b="1" dirty="0"/>
              <a:t>III. Manipulative Therapies </a:t>
            </a:r>
          </a:p>
          <a:p>
            <a:pPr lvl="1">
              <a:defRPr/>
            </a:pPr>
            <a:r>
              <a:rPr lang="en-US" dirty="0"/>
              <a:t>D. Massage </a:t>
            </a:r>
          </a:p>
          <a:p>
            <a:pPr lvl="1">
              <a:defRPr/>
            </a:pPr>
            <a:r>
              <a:rPr lang="en-US" dirty="0"/>
              <a:t>E. Tai Chi </a:t>
            </a:r>
            <a:endParaRPr lang="en-US" dirty="0" smtClean="0"/>
          </a:p>
        </p:txBody>
      </p:sp>
    </p:spTree>
    <p:extLst>
      <p:ext uri="{BB962C8B-B14F-4D97-AF65-F5344CB8AC3E}">
        <p14:creationId xmlns:p14="http://schemas.microsoft.com/office/powerpoint/2010/main" val="10871800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382000" cy="1143000"/>
          </a:xfrm>
        </p:spPr>
        <p:txBody>
          <a:bodyPr/>
          <a:lstStyle/>
          <a:p>
            <a:pPr algn="l">
              <a:defRPr/>
            </a:pPr>
            <a:r>
              <a:rPr lang="en-US" sz="2800" b="1" dirty="0"/>
              <a:t>CONTENT FOR ALTERNATIVE THERAPIES</a:t>
            </a:r>
            <a:endParaRPr lang="en-US" sz="2800" dirty="0"/>
          </a:p>
        </p:txBody>
      </p:sp>
      <p:sp>
        <p:nvSpPr>
          <p:cNvPr id="3" name="Content Placeholder 2"/>
          <p:cNvSpPr>
            <a:spLocks noGrp="1"/>
          </p:cNvSpPr>
          <p:nvPr>
            <p:ph idx="1"/>
          </p:nvPr>
        </p:nvSpPr>
        <p:spPr/>
        <p:txBody>
          <a:bodyPr/>
          <a:lstStyle/>
          <a:p>
            <a:pPr>
              <a:defRPr/>
            </a:pPr>
            <a:r>
              <a:rPr lang="en-US" b="1" dirty="0"/>
              <a:t>IV. Biologic Based Therapies</a:t>
            </a:r>
          </a:p>
          <a:p>
            <a:pPr lvl="1">
              <a:defRPr/>
            </a:pPr>
            <a:r>
              <a:rPr lang="en-US" sz="2400" b="1" dirty="0"/>
              <a:t> </a:t>
            </a:r>
            <a:r>
              <a:rPr lang="en-US" dirty="0"/>
              <a:t>A. Aromatherapy </a:t>
            </a:r>
          </a:p>
          <a:p>
            <a:pPr lvl="1">
              <a:defRPr/>
            </a:pPr>
            <a:r>
              <a:rPr lang="en-US" dirty="0"/>
              <a:t>B. Herbal preparations </a:t>
            </a:r>
            <a:endParaRPr lang="en-US" sz="2400" b="1" dirty="0"/>
          </a:p>
          <a:p>
            <a:pPr>
              <a:defRPr/>
            </a:pPr>
            <a:r>
              <a:rPr lang="en-US" b="1" dirty="0"/>
              <a:t>V. Energy Therapies</a:t>
            </a:r>
          </a:p>
          <a:p>
            <a:pPr lvl="1">
              <a:defRPr/>
            </a:pPr>
            <a:r>
              <a:rPr lang="en-US" b="1" dirty="0"/>
              <a:t>Healing touch</a:t>
            </a:r>
          </a:p>
          <a:p>
            <a:pPr lvl="1">
              <a:defRPr/>
            </a:pPr>
            <a:r>
              <a:rPr lang="en-US" b="1" dirty="0"/>
              <a:t>Therapeutic touch</a:t>
            </a:r>
          </a:p>
          <a:p>
            <a:pPr lvl="1">
              <a:defRPr/>
            </a:pPr>
            <a:r>
              <a:rPr lang="en-US" b="1" dirty="0"/>
              <a:t>Reiki</a:t>
            </a:r>
          </a:p>
          <a:p>
            <a:pPr>
              <a:defRPr/>
            </a:pPr>
            <a:endParaRPr lang="en-US" sz="2000" dirty="0"/>
          </a:p>
          <a:p>
            <a:pPr>
              <a:defRPr/>
            </a:pPr>
            <a:endParaRPr lang="en-US" dirty="0"/>
          </a:p>
        </p:txBody>
      </p:sp>
    </p:spTree>
    <p:extLst>
      <p:ext uri="{BB962C8B-B14F-4D97-AF65-F5344CB8AC3E}">
        <p14:creationId xmlns:p14="http://schemas.microsoft.com/office/powerpoint/2010/main" val="24170977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a:defRPr/>
            </a:pPr>
            <a:r>
              <a:rPr lang="en-US" dirty="0" smtClean="0"/>
              <a:t>History of Western Medicine</a:t>
            </a:r>
            <a:endParaRPr lang="en-US" dirty="0"/>
          </a:p>
        </p:txBody>
      </p:sp>
      <p:pic>
        <p:nvPicPr>
          <p:cNvPr id="921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2095500"/>
            <a:ext cx="7162800"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531763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209800" y="304800"/>
            <a:ext cx="7772400" cy="1676400"/>
          </a:xfrm>
        </p:spPr>
        <p:txBody>
          <a:bodyPr/>
          <a:lstStyle/>
          <a:p>
            <a:pPr algn="l">
              <a:defRPr/>
            </a:pPr>
            <a:r>
              <a:rPr lang="en-US" dirty="0"/>
              <a:t>Ancients -- Myths &amp; Religion – </a:t>
            </a:r>
            <a:br>
              <a:rPr lang="en-US" dirty="0"/>
            </a:br>
            <a:r>
              <a:rPr lang="en-US" dirty="0"/>
              <a:t>Basis For Medical Practice</a:t>
            </a:r>
          </a:p>
        </p:txBody>
      </p:sp>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3800" y="2286001"/>
            <a:ext cx="3543300" cy="316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51883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defRPr/>
            </a:pPr>
            <a:r>
              <a:rPr lang="en-US" dirty="0" smtClean="0"/>
              <a:t>History of Western Medicine:</a:t>
            </a:r>
            <a:r>
              <a:rPr lang="en-US" dirty="0"/>
              <a:t/>
            </a:r>
            <a:br>
              <a:rPr lang="en-US" dirty="0"/>
            </a:br>
            <a:r>
              <a:rPr lang="en-US" dirty="0" smtClean="0"/>
              <a:t>Ancient Greece </a:t>
            </a:r>
            <a:r>
              <a:rPr lang="en-US" dirty="0"/>
              <a:t>&amp; </a:t>
            </a:r>
            <a:r>
              <a:rPr lang="en-US" dirty="0" smtClean="0"/>
              <a:t>Rome</a:t>
            </a:r>
            <a:endParaRPr lang="en-US" dirty="0"/>
          </a:p>
        </p:txBody>
      </p:sp>
      <p:sp>
        <p:nvSpPr>
          <p:cNvPr id="7172" name="Rectangle 4"/>
          <p:cNvSpPr>
            <a:spLocks noGrp="1" noChangeArrowheads="1"/>
          </p:cNvSpPr>
          <p:nvPr>
            <p:ph type="body" sz="half" idx="2"/>
          </p:nvPr>
        </p:nvSpPr>
        <p:spPr>
          <a:xfrm>
            <a:off x="6019800" y="1600200"/>
            <a:ext cx="4191000" cy="4495800"/>
          </a:xfrm>
        </p:spPr>
        <p:txBody>
          <a:bodyPr>
            <a:normAutofit fontScale="92500" lnSpcReduction="10000"/>
          </a:bodyPr>
          <a:lstStyle/>
          <a:p>
            <a:pPr>
              <a:defRPr/>
            </a:pPr>
            <a:r>
              <a:rPr lang="en-US" sz="2800" dirty="0">
                <a:latin typeface="Lucida Sans" pitchFamily="34" charset="0"/>
              </a:rPr>
              <a:t>Hippocrates</a:t>
            </a:r>
          </a:p>
          <a:p>
            <a:pPr>
              <a:defRPr/>
            </a:pPr>
            <a:endParaRPr lang="en-US" sz="2800" dirty="0">
              <a:latin typeface="Mercurius Script MT Bold" pitchFamily="2" charset="0"/>
            </a:endParaRPr>
          </a:p>
          <a:p>
            <a:pPr>
              <a:defRPr/>
            </a:pPr>
            <a:endParaRPr lang="en-US" sz="2800" dirty="0">
              <a:latin typeface="Mercurius Script MT Bold" pitchFamily="2" charset="0"/>
            </a:endParaRPr>
          </a:p>
          <a:p>
            <a:pPr>
              <a:defRPr/>
            </a:pPr>
            <a:endParaRPr lang="en-US" sz="2800" dirty="0">
              <a:latin typeface="Mercurius Script MT Bold" pitchFamily="2" charset="0"/>
            </a:endParaRPr>
          </a:p>
          <a:p>
            <a:pPr>
              <a:defRPr/>
            </a:pPr>
            <a:endParaRPr lang="en-US" sz="2800" dirty="0">
              <a:latin typeface="Mercurius Script MT Bold" pitchFamily="2" charset="0"/>
            </a:endParaRPr>
          </a:p>
          <a:p>
            <a:pPr>
              <a:buFont typeface="Wingdings" panose="05000000000000000000" pitchFamily="2" charset="2"/>
              <a:buNone/>
              <a:defRPr/>
            </a:pPr>
            <a:endParaRPr lang="en-US" sz="2800" dirty="0">
              <a:latin typeface="Mercurius Script MT Bold" pitchFamily="2" charset="0"/>
            </a:endParaRPr>
          </a:p>
          <a:p>
            <a:pPr>
              <a:defRPr/>
            </a:pPr>
            <a:endParaRPr lang="en-US" sz="2800" dirty="0">
              <a:latin typeface="Mercurius Script MT Bold" pitchFamily="2" charset="0"/>
            </a:endParaRPr>
          </a:p>
          <a:p>
            <a:pPr>
              <a:defRPr/>
            </a:pPr>
            <a:r>
              <a:rPr lang="en-US" sz="2800" dirty="0">
                <a:latin typeface="Lucida Sans" pitchFamily="34" charset="0"/>
              </a:rPr>
              <a:t>Galen</a:t>
            </a:r>
          </a:p>
        </p:txBody>
      </p:sp>
      <p:pic>
        <p:nvPicPr>
          <p:cNvPr id="11268" name="Picture 2" descr="http://t2.gstatic.com/images?q=tbn:lnqCdu0rTYu1rM:http://newsimg.bbc.co.uk/media/images/45082000/jpg/_45082208_hippocrates226282.jpg">
            <a:hlinkClick r:id="rId2"/>
          </p:cNvPr>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rcRect/>
          <a:stretch>
            <a:fillRect/>
          </a:stretch>
        </p:blipFill>
        <p:spPr>
          <a:xfrm>
            <a:off x="7924800" y="3048000"/>
            <a:ext cx="2057400" cy="2578100"/>
          </a:xfrm>
          <a:noFill/>
          <a:extLst>
            <a:ext uri="{909E8E84-426E-40DD-AFC4-6F175D3DCCD1}">
              <a14:hiddenFill xmlns:a14="http://schemas.microsoft.com/office/drawing/2010/main">
                <a:solidFill>
                  <a:srgbClr val="FFFFFF"/>
                </a:solidFill>
              </a14:hiddenFill>
            </a:ext>
          </a:extLst>
        </p:spPr>
      </p:pic>
      <p:pic>
        <p:nvPicPr>
          <p:cNvPr id="11269" name="Picture 6" descr="http://www.independent.co.uk/multimedia/archive/00185/Hippocrates_185912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43200" y="1828800"/>
            <a:ext cx="2857500" cy="348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539798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defRPr/>
            </a:pPr>
            <a:r>
              <a:rPr lang="en-US" dirty="0" smtClean="0"/>
              <a:t>History of Western Medicine</a:t>
            </a:r>
            <a:endParaRPr lang="en-US" dirty="0"/>
          </a:p>
        </p:txBody>
      </p:sp>
      <p:sp>
        <p:nvSpPr>
          <p:cNvPr id="8196" name="Rectangle 4"/>
          <p:cNvSpPr>
            <a:spLocks noGrp="1" noChangeArrowheads="1"/>
          </p:cNvSpPr>
          <p:nvPr>
            <p:ph type="body" sz="half" idx="2"/>
          </p:nvPr>
        </p:nvSpPr>
        <p:spPr>
          <a:xfrm>
            <a:off x="6096000" y="2133600"/>
            <a:ext cx="3810000" cy="3200400"/>
          </a:xfrm>
        </p:spPr>
        <p:txBody>
          <a:bodyPr/>
          <a:lstStyle/>
          <a:p>
            <a:pPr>
              <a:defRPr/>
            </a:pPr>
            <a:r>
              <a:rPr lang="en-US" sz="2800" dirty="0">
                <a:latin typeface="Lucida Sans" pitchFamily="34" charset="0"/>
              </a:rPr>
              <a:t>Early Christian era ushers in hospitals and health care similar to established Arab Medicine</a:t>
            </a:r>
          </a:p>
        </p:txBody>
      </p:sp>
      <p:pic>
        <p:nvPicPr>
          <p:cNvPr id="12292" name="Picture 6"/>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2311400" y="1981201"/>
            <a:ext cx="3403600" cy="3883025"/>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073705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defRPr/>
            </a:pPr>
            <a:r>
              <a:rPr lang="en-US" dirty="0" smtClean="0"/>
              <a:t>History of Western Medicine</a:t>
            </a:r>
            <a:endParaRPr lang="en-US" dirty="0"/>
          </a:p>
        </p:txBody>
      </p:sp>
      <p:sp>
        <p:nvSpPr>
          <p:cNvPr id="9220" name="Rectangle 4"/>
          <p:cNvSpPr>
            <a:spLocks noGrp="1" noChangeArrowheads="1"/>
          </p:cNvSpPr>
          <p:nvPr>
            <p:ph type="body" sz="half" idx="2"/>
          </p:nvPr>
        </p:nvSpPr>
        <p:spPr/>
        <p:txBody>
          <a:bodyPr/>
          <a:lstStyle/>
          <a:p>
            <a:pPr>
              <a:defRPr/>
            </a:pPr>
            <a:r>
              <a:rPr lang="en-US" sz="2800" dirty="0">
                <a:latin typeface="Lucida Fax" pitchFamily="18" charset="0"/>
              </a:rPr>
              <a:t>Middle Ages</a:t>
            </a:r>
          </a:p>
          <a:p>
            <a:pPr lvl="1">
              <a:defRPr/>
            </a:pPr>
            <a:r>
              <a:rPr lang="en-US" sz="2400" dirty="0">
                <a:latin typeface="Lucida Fax" pitchFamily="18" charset="0"/>
              </a:rPr>
              <a:t>Midwives</a:t>
            </a:r>
          </a:p>
          <a:p>
            <a:pPr lvl="1">
              <a:defRPr/>
            </a:pPr>
            <a:r>
              <a:rPr lang="en-US" sz="2400" dirty="0">
                <a:latin typeface="Lucida Fax" pitchFamily="18" charset="0"/>
              </a:rPr>
              <a:t>Witches</a:t>
            </a:r>
          </a:p>
          <a:p>
            <a:pPr lvl="1">
              <a:defRPr/>
            </a:pPr>
            <a:r>
              <a:rPr lang="en-US" sz="2400" dirty="0">
                <a:latin typeface="Lucida Fax" pitchFamily="18" charset="0"/>
              </a:rPr>
              <a:t>Physicians</a:t>
            </a:r>
          </a:p>
        </p:txBody>
      </p:sp>
      <p:pic>
        <p:nvPicPr>
          <p:cNvPr id="13316" name="Picture 5"/>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6994491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a:defRPr/>
            </a:pPr>
            <a:r>
              <a:rPr lang="en-US" dirty="0" smtClean="0"/>
              <a:t>History of Western Medicine</a:t>
            </a:r>
            <a:endParaRPr lang="en-US" dirty="0"/>
          </a:p>
        </p:txBody>
      </p:sp>
      <p:sp>
        <p:nvSpPr>
          <p:cNvPr id="10244" name="Rectangle 4"/>
          <p:cNvSpPr>
            <a:spLocks noGrp="1" noChangeArrowheads="1"/>
          </p:cNvSpPr>
          <p:nvPr>
            <p:ph type="body" sz="half" idx="2"/>
          </p:nvPr>
        </p:nvSpPr>
        <p:spPr/>
        <p:txBody>
          <a:bodyPr/>
          <a:lstStyle/>
          <a:p>
            <a:pPr>
              <a:defRPr/>
            </a:pPr>
            <a:r>
              <a:rPr lang="en-US" sz="2800" dirty="0">
                <a:latin typeface="Lucida Sans" pitchFamily="34" charset="0"/>
              </a:rPr>
              <a:t>Renaissance</a:t>
            </a:r>
          </a:p>
        </p:txBody>
      </p:sp>
      <p:pic>
        <p:nvPicPr>
          <p:cNvPr id="14340" name="Picture 2" descr="http://www.intmath.com/Numbers/beautyMath/body_sm_ratios.jpg"/>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2209800" y="1752600"/>
            <a:ext cx="3810000" cy="3987800"/>
          </a:xfrm>
          <a:noFill/>
          <a:extLst>
            <a:ext uri="{909E8E84-426E-40DD-AFC4-6F175D3DCCD1}">
              <a14:hiddenFill xmlns:a14="http://schemas.microsoft.com/office/drawing/2010/main">
                <a:solidFill>
                  <a:srgbClr val="FFFFFF"/>
                </a:solidFill>
              </a14:hiddenFill>
            </a:ext>
          </a:extLst>
        </p:spPr>
      </p:pic>
      <p:pic>
        <p:nvPicPr>
          <p:cNvPr id="14341" name="Picture 4" descr="http://redtreetimes.files.wordpress.com/2010/01/da-vinci-drawings-sku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2819401"/>
            <a:ext cx="2833688"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84275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defRPr/>
            </a:pPr>
            <a:r>
              <a:rPr lang="en-US" dirty="0" smtClean="0"/>
              <a:t>History of Western Medicine</a:t>
            </a:r>
            <a:endParaRPr lang="en-US" dirty="0"/>
          </a:p>
        </p:txBody>
      </p:sp>
      <p:sp>
        <p:nvSpPr>
          <p:cNvPr id="11268" name="Rectangle 4"/>
          <p:cNvSpPr>
            <a:spLocks noGrp="1" noChangeArrowheads="1"/>
          </p:cNvSpPr>
          <p:nvPr>
            <p:ph type="body" sz="half" idx="2"/>
          </p:nvPr>
        </p:nvSpPr>
        <p:spPr>
          <a:xfrm>
            <a:off x="6172200" y="2133600"/>
            <a:ext cx="3810000" cy="3505200"/>
          </a:xfrm>
        </p:spPr>
        <p:txBody>
          <a:bodyPr/>
          <a:lstStyle/>
          <a:p>
            <a:pPr lvl="1">
              <a:defRPr/>
            </a:pPr>
            <a:r>
              <a:rPr lang="en-US" dirty="0" smtClean="0">
                <a:latin typeface="Lucida Sans" pitchFamily="34" charset="0"/>
              </a:rPr>
              <a:t>Lister</a:t>
            </a:r>
            <a:endParaRPr lang="en-US" dirty="0">
              <a:latin typeface="Lucida Sans" pitchFamily="34" charset="0"/>
            </a:endParaRPr>
          </a:p>
          <a:p>
            <a:pPr lvl="1">
              <a:defRPr/>
            </a:pPr>
            <a:r>
              <a:rPr lang="en-US" dirty="0" smtClean="0">
                <a:latin typeface="Lucida Sans" pitchFamily="34" charset="0"/>
              </a:rPr>
              <a:t>Nightingale</a:t>
            </a:r>
            <a:endParaRPr lang="en-US" dirty="0">
              <a:latin typeface="Lucida Sans" pitchFamily="34" charset="0"/>
            </a:endParaRPr>
          </a:p>
          <a:p>
            <a:pPr lvl="1">
              <a:defRPr/>
            </a:pPr>
            <a:endParaRPr lang="en-US" sz="2400" dirty="0">
              <a:latin typeface="Mercurius Script MT Bold" pitchFamily="2" charset="0"/>
            </a:endParaRPr>
          </a:p>
        </p:txBody>
      </p:sp>
      <p:pic>
        <p:nvPicPr>
          <p:cNvPr id="15364" name="Picture 7"/>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7239001" y="3505200"/>
            <a:ext cx="2943225" cy="2438400"/>
          </a:xfrm>
        </p:spPr>
      </p:pic>
      <p:pic>
        <p:nvPicPr>
          <p:cNvPr id="1536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1" y="1981200"/>
            <a:ext cx="4314825"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76854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defRPr/>
            </a:pPr>
            <a:r>
              <a:rPr lang="en-US" dirty="0" smtClean="0"/>
              <a:t>History of Western Medicine</a:t>
            </a:r>
            <a:endParaRPr lang="en-US" dirty="0"/>
          </a:p>
        </p:txBody>
      </p:sp>
      <p:sp>
        <p:nvSpPr>
          <p:cNvPr id="12292" name="Rectangle 4"/>
          <p:cNvSpPr>
            <a:spLocks noGrp="1" noChangeArrowheads="1"/>
          </p:cNvSpPr>
          <p:nvPr>
            <p:ph type="body" sz="half" idx="2"/>
          </p:nvPr>
        </p:nvSpPr>
        <p:spPr>
          <a:xfrm>
            <a:off x="6400800" y="2362200"/>
            <a:ext cx="3810000" cy="3733800"/>
          </a:xfrm>
        </p:spPr>
        <p:txBody>
          <a:bodyPr/>
          <a:lstStyle/>
          <a:p>
            <a:pPr>
              <a:defRPr/>
            </a:pPr>
            <a:r>
              <a:rPr lang="en-US" dirty="0" smtClean="0">
                <a:latin typeface="Lucida Sans" pitchFamily="34" charset="0"/>
              </a:rPr>
              <a:t>20th and 21st Centuries</a:t>
            </a:r>
            <a:endParaRPr lang="en-US" dirty="0">
              <a:latin typeface="Lucida Sans" pitchFamily="34" charset="0"/>
            </a:endParaRPr>
          </a:p>
        </p:txBody>
      </p:sp>
      <p:pic>
        <p:nvPicPr>
          <p:cNvPr id="16388" name="Picture 6"/>
          <p:cNvPicPr>
            <a:picLocks noGrp="1" noChangeAspect="1" noChangeArrowheads="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2209800" y="2344739"/>
            <a:ext cx="3810000" cy="3386137"/>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4973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US" smtClean="0"/>
              <a:t>Integrative Health Care is</a:t>
            </a:r>
          </a:p>
        </p:txBody>
      </p:sp>
      <p:sp>
        <p:nvSpPr>
          <p:cNvPr id="5123" name="Content Placeholder 2"/>
          <p:cNvSpPr>
            <a:spLocks noGrp="1"/>
          </p:cNvSpPr>
          <p:nvPr>
            <p:ph idx="1"/>
          </p:nvPr>
        </p:nvSpPr>
        <p:spPr/>
        <p:txBody>
          <a:bodyPr/>
          <a:lstStyle/>
          <a:p>
            <a:pPr>
              <a:buFont typeface="Arial" charset="0"/>
              <a:buNone/>
              <a:defRPr/>
            </a:pPr>
            <a:r>
              <a:rPr lang="en-US" smtClean="0"/>
              <a:t>A Concept of Coordinated Health Care that Includes ALL the Treatments (Conventional and CAMs) and Health Practices that Your Patient uses in their Life.</a:t>
            </a:r>
          </a:p>
          <a:p>
            <a:pPr>
              <a:buFont typeface="Arial" charset="0"/>
              <a:buNone/>
              <a:defRPr/>
            </a:pPr>
            <a:endParaRPr lang="en-US" smtClean="0"/>
          </a:p>
          <a:p>
            <a:pPr>
              <a:buFont typeface="Arial" charset="0"/>
              <a:buNone/>
              <a:defRPr/>
            </a:pPr>
            <a:r>
              <a:rPr lang="en-US" smtClean="0"/>
              <a:t>How do We get our Patients to Tell us about the CAMs they use?</a:t>
            </a:r>
          </a:p>
        </p:txBody>
      </p:sp>
    </p:spTree>
    <p:extLst>
      <p:ext uri="{BB962C8B-B14F-4D97-AF65-F5344CB8AC3E}">
        <p14:creationId xmlns:p14="http://schemas.microsoft.com/office/powerpoint/2010/main" val="16556072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defRPr/>
            </a:pPr>
            <a:r>
              <a:rPr lang="en-US" smtClean="0"/>
              <a:t>What is Holism?</a:t>
            </a:r>
          </a:p>
        </p:txBody>
      </p:sp>
      <p:sp>
        <p:nvSpPr>
          <p:cNvPr id="6147" name="Content Placeholder 2"/>
          <p:cNvSpPr>
            <a:spLocks noGrp="1"/>
          </p:cNvSpPr>
          <p:nvPr>
            <p:ph idx="1"/>
          </p:nvPr>
        </p:nvSpPr>
        <p:spPr/>
        <p:txBody>
          <a:bodyPr/>
          <a:lstStyle/>
          <a:p>
            <a:pPr eaLnBrk="1" hangingPunct="1">
              <a:defRPr/>
            </a:pPr>
            <a:r>
              <a:rPr lang="en-US" smtClean="0"/>
              <a:t>Concept focused on Relationships among all living things.</a:t>
            </a:r>
          </a:p>
          <a:p>
            <a:pPr eaLnBrk="1" hangingPunct="1">
              <a:defRPr/>
            </a:pPr>
            <a:r>
              <a:rPr lang="en-US" smtClean="0"/>
              <a:t>Therapeutic Encounters include:</a:t>
            </a:r>
          </a:p>
          <a:p>
            <a:pPr lvl="1" eaLnBrk="1" hangingPunct="1">
              <a:defRPr/>
            </a:pPr>
            <a:r>
              <a:rPr lang="en-US" smtClean="0"/>
              <a:t>Enhancing Resistance to Illness</a:t>
            </a:r>
          </a:p>
          <a:p>
            <a:pPr lvl="1" eaLnBrk="1" hangingPunct="1">
              <a:defRPr/>
            </a:pPr>
            <a:r>
              <a:rPr lang="en-US" smtClean="0"/>
              <a:t>Reducing aggravating behaviors</a:t>
            </a:r>
          </a:p>
          <a:p>
            <a:pPr lvl="1" eaLnBrk="1" hangingPunct="1">
              <a:defRPr/>
            </a:pPr>
            <a:r>
              <a:rPr lang="en-US" smtClean="0"/>
              <a:t>Stress Management </a:t>
            </a:r>
          </a:p>
          <a:p>
            <a:pPr lvl="1" eaLnBrk="1" hangingPunct="1">
              <a:defRPr/>
            </a:pPr>
            <a:r>
              <a:rPr lang="en-US" smtClean="0"/>
              <a:t>Goal is Optimal state of Wellness for each unique person</a:t>
            </a:r>
          </a:p>
        </p:txBody>
      </p:sp>
    </p:spTree>
    <p:custDataLst>
      <p:tags r:id="rId1"/>
    </p:custDataLst>
    <p:extLst>
      <p:ext uri="{BB962C8B-B14F-4D97-AF65-F5344CB8AC3E}">
        <p14:creationId xmlns:p14="http://schemas.microsoft.com/office/powerpoint/2010/main" val="10921709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defRPr/>
            </a:pPr>
            <a:r>
              <a:rPr lang="en-US" smtClean="0"/>
              <a:t>What is CAM?</a:t>
            </a:r>
          </a:p>
        </p:txBody>
      </p:sp>
      <p:sp>
        <p:nvSpPr>
          <p:cNvPr id="53251" name="Rectangle 3"/>
          <p:cNvSpPr>
            <a:spLocks noGrp="1" noChangeArrowheads="1"/>
          </p:cNvSpPr>
          <p:nvPr>
            <p:ph type="body" idx="1"/>
          </p:nvPr>
        </p:nvSpPr>
        <p:spPr>
          <a:xfrm>
            <a:off x="1981200" y="1676400"/>
            <a:ext cx="8229600" cy="4800600"/>
          </a:xfrm>
        </p:spPr>
        <p:txBody>
          <a:bodyPr/>
          <a:lstStyle/>
          <a:p>
            <a:pPr eaLnBrk="1" hangingPunct="1">
              <a:lnSpc>
                <a:spcPct val="90000"/>
              </a:lnSpc>
              <a:defRPr/>
            </a:pPr>
            <a:r>
              <a:rPr lang="en-US" sz="3600" u="sng" dirty="0">
                <a:solidFill>
                  <a:schemeClr val="tx2"/>
                </a:solidFill>
              </a:rPr>
              <a:t>Complementary modalities (therapies)</a:t>
            </a:r>
            <a:r>
              <a:rPr lang="en-US" sz="3600" dirty="0">
                <a:solidFill>
                  <a:schemeClr val="tx2"/>
                </a:solidFill>
              </a:rPr>
              <a:t>: used in conjunction with conventional medical practice. </a:t>
            </a:r>
          </a:p>
          <a:p>
            <a:pPr eaLnBrk="1" hangingPunct="1">
              <a:lnSpc>
                <a:spcPct val="90000"/>
              </a:lnSpc>
              <a:defRPr/>
            </a:pPr>
            <a:r>
              <a:rPr lang="en-US" sz="3600" u="sng" dirty="0">
                <a:solidFill>
                  <a:schemeClr val="tx2"/>
                </a:solidFill>
              </a:rPr>
              <a:t>Alternative Modalities(therapies)</a:t>
            </a:r>
            <a:r>
              <a:rPr lang="en-US" sz="3600" dirty="0">
                <a:solidFill>
                  <a:schemeClr val="tx2"/>
                </a:solidFill>
              </a:rPr>
              <a:t>: used instead of traditional care. </a:t>
            </a:r>
          </a:p>
        </p:txBody>
      </p:sp>
    </p:spTree>
    <p:extLst>
      <p:ext uri="{BB962C8B-B14F-4D97-AF65-F5344CB8AC3E}">
        <p14:creationId xmlns:p14="http://schemas.microsoft.com/office/powerpoint/2010/main" val="38274031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2"/>
          <p:cNvSpPr>
            <a:spLocks noGrp="1" noChangeArrowheads="1"/>
          </p:cNvSpPr>
          <p:nvPr>
            <p:ph type="title"/>
          </p:nvPr>
        </p:nvSpPr>
        <p:spPr>
          <a:xfrm>
            <a:off x="1981200" y="0"/>
            <a:ext cx="8229600" cy="1143000"/>
          </a:xfrm>
          <a:noFill/>
          <a:extLst>
            <a:ext uri="{909E8E84-426E-40DD-AFC4-6F175D3DCCD1}">
              <a14:hiddenFill xmlns:a14="http://schemas.microsoft.com/office/drawing/2010/main">
                <a:solidFill>
                  <a:srgbClr val="FFFFFF"/>
                </a:solidFill>
              </a14:hiddenFill>
            </a:ext>
          </a:extLst>
        </p:spPr>
        <p:txBody>
          <a:bodyPr/>
          <a:lstStyle/>
          <a:p>
            <a:r>
              <a:rPr lang="en-US" altLang="en-US" dirty="0" smtClean="0">
                <a:effectLst/>
              </a:rPr>
              <a:t>How should we approach alternative approaches?</a:t>
            </a:r>
          </a:p>
        </p:txBody>
      </p:sp>
      <p:sp>
        <p:nvSpPr>
          <p:cNvPr id="21509" name="Rectangle 3"/>
          <p:cNvSpPr>
            <a:spLocks noGrp="1" noChangeArrowheads="1"/>
          </p:cNvSpPr>
          <p:nvPr>
            <p:ph type="body" idx="1"/>
          </p:nvPr>
        </p:nvSpPr>
        <p:spPr>
          <a:xfrm>
            <a:off x="1524000" y="1219200"/>
            <a:ext cx="9144000" cy="4800600"/>
          </a:xfrm>
          <a:solidFill>
            <a:srgbClr val="640000"/>
          </a:solidFill>
        </p:spPr>
        <p:txBody>
          <a:bodyPr/>
          <a:lstStyle/>
          <a:p>
            <a:pPr>
              <a:buFont typeface="Wingdings" panose="05000000000000000000" pitchFamily="2" charset="2"/>
              <a:buNone/>
            </a:pPr>
            <a:r>
              <a:rPr lang="en-US" altLang="en-US" smtClean="0">
                <a:solidFill>
                  <a:schemeClr val="tx2"/>
                </a:solidFill>
                <a:effectLst/>
              </a:rPr>
              <a:t>1.Be </a:t>
            </a:r>
            <a:r>
              <a:rPr lang="en-US" altLang="en-US" u="sng" smtClean="0">
                <a:solidFill>
                  <a:schemeClr val="tx2"/>
                </a:solidFill>
                <a:effectLst/>
              </a:rPr>
              <a:t>non-judgmental</a:t>
            </a:r>
            <a:r>
              <a:rPr lang="en-US" altLang="en-US" smtClean="0">
                <a:solidFill>
                  <a:schemeClr val="tx2"/>
                </a:solidFill>
                <a:effectLst/>
              </a:rPr>
              <a:t> despite personal opinions </a:t>
            </a:r>
          </a:p>
          <a:p>
            <a:pPr>
              <a:buFont typeface="Wingdings" panose="05000000000000000000" pitchFamily="2" charset="2"/>
              <a:buNone/>
            </a:pPr>
            <a:r>
              <a:rPr lang="en-US" altLang="en-US" smtClean="0">
                <a:solidFill>
                  <a:schemeClr val="tx2"/>
                </a:solidFill>
                <a:effectLst/>
              </a:rPr>
              <a:t>2. </a:t>
            </a:r>
            <a:r>
              <a:rPr lang="en-US" altLang="en-US" u="sng" smtClean="0">
                <a:solidFill>
                  <a:schemeClr val="tx2"/>
                </a:solidFill>
                <a:effectLst/>
              </a:rPr>
              <a:t>Build rapport by showing client respect</a:t>
            </a:r>
            <a:r>
              <a:rPr lang="en-US" altLang="en-US" smtClean="0">
                <a:solidFill>
                  <a:schemeClr val="tx2"/>
                </a:solidFill>
                <a:effectLst/>
              </a:rPr>
              <a:t> – if not, he may be afraid to tell about CAM use</a:t>
            </a:r>
          </a:p>
          <a:p>
            <a:pPr>
              <a:buFont typeface="Wingdings" panose="05000000000000000000" pitchFamily="2" charset="2"/>
              <a:buNone/>
            </a:pPr>
            <a:r>
              <a:rPr lang="en-US" altLang="en-US" smtClean="0">
                <a:solidFill>
                  <a:schemeClr val="tx2"/>
                </a:solidFill>
                <a:effectLst/>
              </a:rPr>
              <a:t>3. Understand that C.A.M. can be beneficial, when used correctly</a:t>
            </a:r>
          </a:p>
          <a:p>
            <a:pPr>
              <a:buFont typeface="Wingdings" panose="05000000000000000000" pitchFamily="2" charset="2"/>
              <a:buNone/>
            </a:pPr>
            <a:r>
              <a:rPr lang="en-US" altLang="en-US" smtClean="0">
                <a:solidFill>
                  <a:schemeClr val="tx2"/>
                </a:solidFill>
                <a:effectLst/>
              </a:rPr>
              <a:t>4. Be aware that C.A.M. can be dangerous if it interacts or interferes with conventional treatment</a:t>
            </a:r>
          </a:p>
          <a:p>
            <a:pPr>
              <a:buFont typeface="Wingdings" panose="05000000000000000000" pitchFamily="2" charset="2"/>
              <a:buNone/>
            </a:pPr>
            <a:endParaRPr lang="en-US" altLang="en-US" smtClean="0">
              <a:solidFill>
                <a:schemeClr val="tx2"/>
              </a:solidFill>
              <a:effectLst/>
            </a:endParaRPr>
          </a:p>
        </p:txBody>
      </p:sp>
    </p:spTree>
    <p:extLst>
      <p:ext uri="{BB962C8B-B14F-4D97-AF65-F5344CB8AC3E}">
        <p14:creationId xmlns:p14="http://schemas.microsoft.com/office/powerpoint/2010/main" val="42154926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2"/>
          <p:cNvSpPr>
            <a:spLocks noGrp="1" noChangeArrowheads="1"/>
          </p:cNvSpPr>
          <p:nvPr>
            <p:ph type="title"/>
          </p:nvPr>
        </p:nvSpPr>
        <p:spPr>
          <a:xfrm>
            <a:off x="1981200" y="152401"/>
            <a:ext cx="8229600" cy="792163"/>
          </a:xfrm>
          <a:noFill/>
          <a:extLst>
            <a:ext uri="{909E8E84-426E-40DD-AFC4-6F175D3DCCD1}">
              <a14:hiddenFill xmlns:a14="http://schemas.microsoft.com/office/drawing/2010/main">
                <a:solidFill>
                  <a:srgbClr val="FFFFFF"/>
                </a:solidFill>
              </a14:hiddenFill>
            </a:ext>
          </a:extLst>
        </p:spPr>
        <p:txBody>
          <a:bodyPr/>
          <a:lstStyle/>
          <a:p>
            <a:r>
              <a:rPr lang="en-US" altLang="en-US" dirty="0" smtClean="0">
                <a:effectLst/>
              </a:rPr>
              <a:t>WE must:</a:t>
            </a:r>
          </a:p>
        </p:txBody>
      </p:sp>
      <p:sp>
        <p:nvSpPr>
          <p:cNvPr id="22533" name="Rectangle 3"/>
          <p:cNvSpPr>
            <a:spLocks noGrp="1" noChangeArrowheads="1"/>
          </p:cNvSpPr>
          <p:nvPr>
            <p:ph type="body" idx="1"/>
          </p:nvPr>
        </p:nvSpPr>
        <p:spPr>
          <a:xfrm>
            <a:off x="1981200" y="990600"/>
            <a:ext cx="8229600" cy="4495800"/>
          </a:xfrm>
          <a:noFill/>
          <a:extLst>
            <a:ext uri="{909E8E84-426E-40DD-AFC4-6F175D3DCCD1}">
              <a14:hiddenFill xmlns:a14="http://schemas.microsoft.com/office/drawing/2010/main">
                <a:solidFill>
                  <a:srgbClr val="FFFFFF"/>
                </a:solidFill>
              </a14:hiddenFill>
            </a:ext>
          </a:extLst>
        </p:spPr>
        <p:txBody>
          <a:bodyPr/>
          <a:lstStyle/>
          <a:p>
            <a:pPr>
              <a:lnSpc>
                <a:spcPct val="90000"/>
              </a:lnSpc>
              <a:buFont typeface="Wingdings" panose="05000000000000000000" pitchFamily="2" charset="2"/>
              <a:buNone/>
            </a:pPr>
            <a:r>
              <a:rPr lang="en-US" altLang="en-US" smtClean="0">
                <a:solidFill>
                  <a:schemeClr val="tx2"/>
                </a:solidFill>
                <a:effectLst/>
              </a:rPr>
              <a:t>5. Be willing to </a:t>
            </a:r>
            <a:r>
              <a:rPr lang="en-US" altLang="en-US" u="sng" smtClean="0">
                <a:solidFill>
                  <a:schemeClr val="tx2"/>
                </a:solidFill>
                <a:effectLst/>
              </a:rPr>
              <a:t>teach</a:t>
            </a:r>
            <a:r>
              <a:rPr lang="en-US" altLang="en-US" smtClean="0">
                <a:solidFill>
                  <a:schemeClr val="tx2"/>
                </a:solidFill>
                <a:effectLst/>
              </a:rPr>
              <a:t> the public about the positive and negative information regarding C.A.M.</a:t>
            </a:r>
          </a:p>
          <a:p>
            <a:pPr>
              <a:lnSpc>
                <a:spcPct val="90000"/>
              </a:lnSpc>
              <a:buFont typeface="Wingdings" panose="05000000000000000000" pitchFamily="2" charset="2"/>
              <a:buNone/>
            </a:pPr>
            <a:r>
              <a:rPr lang="en-US" altLang="en-US" smtClean="0">
                <a:solidFill>
                  <a:schemeClr val="tx2"/>
                </a:solidFill>
                <a:effectLst/>
              </a:rPr>
              <a:t>6. Be aware that use of C.A.M. is popular and increasing and must be included in the </a:t>
            </a:r>
            <a:r>
              <a:rPr lang="en-US" altLang="en-US" u="sng" smtClean="0">
                <a:solidFill>
                  <a:schemeClr val="tx2"/>
                </a:solidFill>
                <a:effectLst/>
              </a:rPr>
              <a:t>history</a:t>
            </a:r>
            <a:r>
              <a:rPr lang="en-US" altLang="en-US" smtClean="0">
                <a:solidFill>
                  <a:schemeClr val="tx2"/>
                </a:solidFill>
                <a:effectLst/>
              </a:rPr>
              <a:t> &amp; physical</a:t>
            </a:r>
          </a:p>
          <a:p>
            <a:pPr>
              <a:lnSpc>
                <a:spcPct val="90000"/>
              </a:lnSpc>
              <a:buFont typeface="Wingdings" panose="05000000000000000000" pitchFamily="2" charset="2"/>
              <a:buNone/>
            </a:pPr>
            <a:r>
              <a:rPr lang="en-US" altLang="en-US" smtClean="0">
                <a:solidFill>
                  <a:schemeClr val="tx2"/>
                </a:solidFill>
                <a:effectLst/>
              </a:rPr>
              <a:t>7. Know that </a:t>
            </a:r>
            <a:r>
              <a:rPr lang="en-US" altLang="en-US" b="1" smtClean="0">
                <a:solidFill>
                  <a:schemeClr val="accent1"/>
                </a:solidFill>
                <a:effectLst/>
              </a:rPr>
              <a:t>Herbals,</a:t>
            </a:r>
            <a:r>
              <a:rPr lang="en-US" altLang="en-US" smtClean="0">
                <a:solidFill>
                  <a:schemeClr val="tx2"/>
                </a:solidFill>
                <a:effectLst/>
              </a:rPr>
              <a:t> in particular, can have </a:t>
            </a:r>
            <a:r>
              <a:rPr lang="en-US" altLang="en-US" u="sng" smtClean="0">
                <a:solidFill>
                  <a:schemeClr val="tx2"/>
                </a:solidFill>
                <a:effectLst/>
              </a:rPr>
              <a:t>significant effect</a:t>
            </a:r>
            <a:r>
              <a:rPr lang="en-US" altLang="en-US" smtClean="0">
                <a:solidFill>
                  <a:schemeClr val="tx2"/>
                </a:solidFill>
                <a:effectLst/>
              </a:rPr>
              <a:t> on prescription drugs and body function</a:t>
            </a:r>
          </a:p>
          <a:p>
            <a:pPr>
              <a:lnSpc>
                <a:spcPct val="90000"/>
              </a:lnSpc>
            </a:pPr>
            <a:endParaRPr lang="en-US" altLang="en-US" smtClean="0">
              <a:solidFill>
                <a:schemeClr val="tx2"/>
              </a:solidFill>
              <a:effectLst/>
            </a:endParaRPr>
          </a:p>
          <a:p>
            <a:pPr>
              <a:lnSpc>
                <a:spcPct val="90000"/>
              </a:lnSpc>
            </a:pPr>
            <a:endParaRPr lang="en-US" altLang="en-US" smtClean="0">
              <a:effectLst/>
            </a:endParaRPr>
          </a:p>
        </p:txBody>
      </p:sp>
    </p:spTree>
    <p:extLst>
      <p:ext uri="{BB962C8B-B14F-4D97-AF65-F5344CB8AC3E}">
        <p14:creationId xmlns:p14="http://schemas.microsoft.com/office/powerpoint/2010/main" val="166642968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defRPr/>
            </a:pPr>
            <a:r>
              <a:rPr lang="en-US" sz="4000" dirty="0"/>
              <a:t>National Center for Complementary and Alternative Medicine</a:t>
            </a:r>
          </a:p>
        </p:txBody>
      </p:sp>
      <p:sp>
        <p:nvSpPr>
          <p:cNvPr id="3" name="Content Placeholder 2"/>
          <p:cNvSpPr>
            <a:spLocks noGrp="1"/>
          </p:cNvSpPr>
          <p:nvPr>
            <p:ph idx="1"/>
          </p:nvPr>
        </p:nvSpPr>
        <p:spPr/>
        <p:txBody>
          <a:bodyPr/>
          <a:lstStyle/>
          <a:p>
            <a:pPr>
              <a:defRPr/>
            </a:pPr>
            <a:r>
              <a:rPr lang="en-US" dirty="0" smtClean="0"/>
              <a:t>National Institutes of Health established NCCAM.</a:t>
            </a:r>
          </a:p>
          <a:p>
            <a:pPr>
              <a:defRPr/>
            </a:pPr>
            <a:r>
              <a:rPr lang="en-US" dirty="0" smtClean="0"/>
              <a:t>Purposes:</a:t>
            </a:r>
          </a:p>
          <a:p>
            <a:pPr lvl="1">
              <a:defRPr/>
            </a:pPr>
            <a:r>
              <a:rPr lang="en-US" dirty="0" smtClean="0"/>
              <a:t>Fund studies evaluating effectiveness of C.A.M.</a:t>
            </a:r>
          </a:p>
          <a:p>
            <a:pPr lvl="1">
              <a:defRPr/>
            </a:pPr>
            <a:r>
              <a:rPr lang="en-US" dirty="0" smtClean="0"/>
              <a:t>Advance health professional knowledge re: C.A.M.</a:t>
            </a:r>
          </a:p>
          <a:p>
            <a:pPr lvl="1">
              <a:defRPr/>
            </a:pPr>
            <a:r>
              <a:rPr lang="en-US" dirty="0" smtClean="0"/>
              <a:t>Serve as a clearinghouse for information about these therapies</a:t>
            </a:r>
          </a:p>
        </p:txBody>
      </p:sp>
    </p:spTree>
    <p:extLst>
      <p:ext uri="{BB962C8B-B14F-4D97-AF65-F5344CB8AC3E}">
        <p14:creationId xmlns:p14="http://schemas.microsoft.com/office/powerpoint/2010/main" val="3332701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1143000"/>
          </a:xfrm>
        </p:spPr>
        <p:txBody>
          <a:bodyPr/>
          <a:lstStyle/>
          <a:p>
            <a:pPr eaLnBrk="1" hangingPunct="1">
              <a:defRPr/>
            </a:pPr>
            <a:r>
              <a:rPr lang="en-US" dirty="0" smtClean="0"/>
              <a:t>Mind-Body</a:t>
            </a:r>
          </a:p>
        </p:txBody>
      </p:sp>
      <p:sp>
        <p:nvSpPr>
          <p:cNvPr id="3" name="Content Placeholder 2"/>
          <p:cNvSpPr>
            <a:spLocks noGrp="1"/>
          </p:cNvSpPr>
          <p:nvPr>
            <p:ph idx="1"/>
          </p:nvPr>
        </p:nvSpPr>
        <p:spPr>
          <a:xfrm>
            <a:off x="2057400" y="1066800"/>
            <a:ext cx="8229600" cy="5257800"/>
          </a:xfrm>
        </p:spPr>
        <p:txBody>
          <a:bodyPr>
            <a:normAutofit/>
          </a:bodyPr>
          <a:lstStyle/>
          <a:p>
            <a:pPr eaLnBrk="1" hangingPunct="1">
              <a:lnSpc>
                <a:spcPct val="80000"/>
              </a:lnSpc>
              <a:defRPr/>
            </a:pPr>
            <a:r>
              <a:rPr lang="en-US" smtClean="0">
                <a:solidFill>
                  <a:schemeClr val="tx2"/>
                </a:solidFill>
              </a:rPr>
              <a:t>Meditation</a:t>
            </a:r>
          </a:p>
          <a:p>
            <a:pPr lvl="1" eaLnBrk="1" hangingPunct="1">
              <a:lnSpc>
                <a:spcPct val="80000"/>
              </a:lnSpc>
              <a:defRPr/>
            </a:pPr>
            <a:r>
              <a:rPr lang="en-US" smtClean="0">
                <a:solidFill>
                  <a:schemeClr val="tx2"/>
                </a:solidFill>
              </a:rPr>
              <a:t>Stress relief/ reduce anxiety</a:t>
            </a:r>
          </a:p>
          <a:p>
            <a:pPr lvl="1" eaLnBrk="1" hangingPunct="1">
              <a:lnSpc>
                <a:spcPct val="80000"/>
              </a:lnSpc>
              <a:defRPr/>
            </a:pPr>
            <a:r>
              <a:rPr lang="en-US" smtClean="0">
                <a:solidFill>
                  <a:schemeClr val="tx2"/>
                </a:solidFill>
              </a:rPr>
              <a:t>Relaxation</a:t>
            </a:r>
          </a:p>
          <a:p>
            <a:pPr lvl="1" eaLnBrk="1" hangingPunct="1">
              <a:lnSpc>
                <a:spcPct val="80000"/>
              </a:lnSpc>
              <a:defRPr/>
            </a:pPr>
            <a:r>
              <a:rPr lang="en-US" smtClean="0">
                <a:solidFill>
                  <a:schemeClr val="tx2"/>
                </a:solidFill>
              </a:rPr>
              <a:t>Reduced levels of lactic acid</a:t>
            </a:r>
          </a:p>
          <a:p>
            <a:pPr lvl="1" eaLnBrk="1" hangingPunct="1">
              <a:lnSpc>
                <a:spcPct val="80000"/>
              </a:lnSpc>
              <a:defRPr/>
            </a:pPr>
            <a:r>
              <a:rPr lang="en-US" smtClean="0">
                <a:solidFill>
                  <a:schemeClr val="tx2"/>
                </a:solidFill>
              </a:rPr>
              <a:t>Decreased oxygen consumption</a:t>
            </a:r>
          </a:p>
          <a:p>
            <a:pPr lvl="1" eaLnBrk="1" hangingPunct="1">
              <a:lnSpc>
                <a:spcPct val="80000"/>
              </a:lnSpc>
              <a:defRPr/>
            </a:pPr>
            <a:r>
              <a:rPr lang="en-US" smtClean="0">
                <a:solidFill>
                  <a:schemeClr val="tx2"/>
                </a:solidFill>
              </a:rPr>
              <a:t>Slowed heart rate</a:t>
            </a:r>
          </a:p>
          <a:p>
            <a:pPr lvl="1" eaLnBrk="1" hangingPunct="1">
              <a:lnSpc>
                <a:spcPct val="80000"/>
              </a:lnSpc>
              <a:defRPr/>
            </a:pPr>
            <a:r>
              <a:rPr lang="en-US" smtClean="0">
                <a:solidFill>
                  <a:schemeClr val="tx2"/>
                </a:solidFill>
              </a:rPr>
              <a:t>Decreased blood pressure</a:t>
            </a:r>
          </a:p>
          <a:p>
            <a:pPr lvl="1" eaLnBrk="1" hangingPunct="1">
              <a:lnSpc>
                <a:spcPct val="80000"/>
              </a:lnSpc>
              <a:defRPr/>
            </a:pPr>
            <a:r>
              <a:rPr lang="en-US" smtClean="0">
                <a:solidFill>
                  <a:schemeClr val="tx2"/>
                </a:solidFill>
              </a:rPr>
              <a:t>Improved function of immune system</a:t>
            </a:r>
          </a:p>
          <a:p>
            <a:pPr lvl="1" eaLnBrk="1" hangingPunct="1">
              <a:lnSpc>
                <a:spcPct val="80000"/>
              </a:lnSpc>
              <a:defRPr/>
            </a:pPr>
            <a:r>
              <a:rPr lang="en-US" smtClean="0">
                <a:solidFill>
                  <a:schemeClr val="tx2"/>
                </a:solidFill>
              </a:rPr>
              <a:t>Reduce pain</a:t>
            </a:r>
          </a:p>
          <a:p>
            <a:pPr lvl="1" eaLnBrk="1" hangingPunct="1">
              <a:lnSpc>
                <a:spcPct val="80000"/>
              </a:lnSpc>
              <a:defRPr/>
            </a:pPr>
            <a:r>
              <a:rPr lang="en-US" smtClean="0">
                <a:solidFill>
                  <a:schemeClr val="tx2"/>
                </a:solidFill>
              </a:rPr>
              <a:t>Relieve symptoms of psoriasis</a:t>
            </a:r>
          </a:p>
          <a:p>
            <a:pPr lvl="1" eaLnBrk="1" hangingPunct="1">
              <a:lnSpc>
                <a:spcPct val="80000"/>
              </a:lnSpc>
              <a:defRPr/>
            </a:pPr>
            <a:r>
              <a:rPr lang="en-US" smtClean="0">
                <a:solidFill>
                  <a:schemeClr val="tx2"/>
                </a:solidFill>
              </a:rPr>
              <a:t>Improve health</a:t>
            </a:r>
          </a:p>
          <a:p>
            <a:pPr lvl="2" eaLnBrk="1" hangingPunct="1">
              <a:lnSpc>
                <a:spcPct val="80000"/>
              </a:lnSpc>
              <a:defRPr/>
            </a:pPr>
            <a:r>
              <a:rPr lang="en-US" smtClean="0">
                <a:solidFill>
                  <a:schemeClr val="tx2"/>
                </a:solidFill>
              </a:rPr>
              <a:t>(References: Ignativicius; Wilkinson)</a:t>
            </a:r>
          </a:p>
          <a:p>
            <a:pPr lvl="1" eaLnBrk="1" hangingPunct="1">
              <a:lnSpc>
                <a:spcPct val="80000"/>
              </a:lnSpc>
              <a:buFontTx/>
              <a:buNone/>
              <a:defRPr/>
            </a:pPr>
            <a:r>
              <a:rPr lang="en-US" smtClean="0">
                <a:solidFill>
                  <a:schemeClr val="tx2"/>
                </a:solidFill>
              </a:rPr>
              <a:t>		</a:t>
            </a:r>
          </a:p>
          <a:p>
            <a:pPr eaLnBrk="1" hangingPunct="1">
              <a:lnSpc>
                <a:spcPct val="80000"/>
              </a:lnSpc>
              <a:buFont typeface="Wingdings" panose="05000000000000000000" pitchFamily="2" charset="2"/>
              <a:buNone/>
              <a:defRPr/>
            </a:pPr>
            <a:endParaRPr lang="en-US" sz="2700">
              <a:solidFill>
                <a:schemeClr val="tx2"/>
              </a:solidFill>
            </a:endParaRPr>
          </a:p>
          <a:p>
            <a:pPr eaLnBrk="1" hangingPunct="1">
              <a:lnSpc>
                <a:spcPct val="80000"/>
              </a:lnSpc>
              <a:buFont typeface="Wingdings" panose="05000000000000000000" pitchFamily="2" charset="2"/>
              <a:buNone/>
              <a:defRPr/>
            </a:pPr>
            <a:endParaRPr lang="en-US" sz="2700"/>
          </a:p>
        </p:txBody>
      </p:sp>
      <p:pic>
        <p:nvPicPr>
          <p:cNvPr id="25606" name="Picture 5" descr="MCj0195666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0" y="1219201"/>
            <a:ext cx="1574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32429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3581400" y="274638"/>
            <a:ext cx="6477000" cy="868362"/>
          </a:xfrm>
        </p:spPr>
        <p:txBody>
          <a:bodyPr>
            <a:normAutofit fontScale="90000"/>
          </a:bodyPr>
          <a:lstStyle/>
          <a:p>
            <a:pPr algn="l">
              <a:defRPr/>
            </a:pPr>
            <a:r>
              <a:rPr lang="en-US" smtClean="0"/>
              <a:t>Relaxation</a:t>
            </a:r>
            <a:br>
              <a:rPr lang="en-US" smtClean="0"/>
            </a:br>
            <a:endParaRPr lang="en-US" smtClean="0"/>
          </a:p>
        </p:txBody>
      </p:sp>
      <p:sp>
        <p:nvSpPr>
          <p:cNvPr id="43011" name="Rectangle 3"/>
          <p:cNvSpPr>
            <a:spLocks noGrp="1" noChangeArrowheads="1"/>
          </p:cNvSpPr>
          <p:nvPr>
            <p:ph type="body" idx="1"/>
          </p:nvPr>
        </p:nvSpPr>
        <p:spPr>
          <a:xfrm>
            <a:off x="1981200" y="1295400"/>
            <a:ext cx="8229600" cy="4800600"/>
          </a:xfrm>
          <a:solidFill>
            <a:srgbClr val="640000"/>
          </a:solidFill>
        </p:spPr>
        <p:txBody>
          <a:bodyPr/>
          <a:lstStyle/>
          <a:p>
            <a:pPr eaLnBrk="1" hangingPunct="1">
              <a:lnSpc>
                <a:spcPct val="80000"/>
              </a:lnSpc>
              <a:defRPr/>
            </a:pPr>
            <a:r>
              <a:rPr lang="en-US" sz="3600" dirty="0">
                <a:solidFill>
                  <a:schemeClr val="tx2"/>
                </a:solidFill>
              </a:rPr>
              <a:t>Used post-operatively</a:t>
            </a:r>
            <a:r>
              <a:rPr lang="en-US" dirty="0" smtClean="0">
                <a:solidFill>
                  <a:schemeClr val="tx2"/>
                </a:solidFill>
              </a:rPr>
              <a:t> </a:t>
            </a:r>
            <a:r>
              <a:rPr lang="en-US" sz="3600" dirty="0" smtClean="0">
                <a:solidFill>
                  <a:schemeClr val="tx2"/>
                </a:solidFill>
              </a:rPr>
              <a:t>Relaxation </a:t>
            </a:r>
            <a:r>
              <a:rPr lang="en-US" sz="3600" dirty="0">
                <a:solidFill>
                  <a:schemeClr val="tx2"/>
                </a:solidFill>
              </a:rPr>
              <a:t>techniques</a:t>
            </a:r>
            <a:r>
              <a:rPr lang="en-US" dirty="0" smtClean="0">
                <a:solidFill>
                  <a:schemeClr val="tx2"/>
                </a:solidFill>
              </a:rPr>
              <a:t> </a:t>
            </a:r>
            <a:r>
              <a:rPr lang="en-US" sz="2000" dirty="0" smtClean="0">
                <a:solidFill>
                  <a:schemeClr val="tx2"/>
                </a:solidFill>
              </a:rPr>
              <a:t>(</a:t>
            </a:r>
            <a:r>
              <a:rPr lang="en-US" dirty="0" smtClean="0">
                <a:solidFill>
                  <a:schemeClr val="tx2"/>
                </a:solidFill>
              </a:rPr>
              <a:t>To </a:t>
            </a:r>
            <a:r>
              <a:rPr lang="en-US" dirty="0" smtClean="0">
                <a:solidFill>
                  <a:schemeClr val="tx2"/>
                </a:solidFill>
              </a:rPr>
              <a:t>reduce anxiety, tension &amp; emotional tension which can exacerbate pain</a:t>
            </a:r>
          </a:p>
          <a:p>
            <a:pPr eaLnBrk="1" hangingPunct="1">
              <a:lnSpc>
                <a:spcPct val="80000"/>
              </a:lnSpc>
              <a:defRPr/>
            </a:pPr>
            <a:r>
              <a:rPr lang="en-US" sz="3600" dirty="0">
                <a:solidFill>
                  <a:schemeClr val="tx2"/>
                </a:solidFill>
              </a:rPr>
              <a:t>Relaxation </a:t>
            </a:r>
            <a:r>
              <a:rPr lang="en-US" sz="1800" dirty="0">
                <a:solidFill>
                  <a:schemeClr val="tx2"/>
                </a:solidFill>
              </a:rPr>
              <a:t>(Wilkinson </a:t>
            </a:r>
            <a:r>
              <a:rPr lang="en-US" sz="1800" dirty="0" err="1">
                <a:solidFill>
                  <a:schemeClr val="tx2"/>
                </a:solidFill>
              </a:rPr>
              <a:t>Vol</a:t>
            </a:r>
            <a:r>
              <a:rPr lang="en-US" sz="1800" dirty="0">
                <a:solidFill>
                  <a:schemeClr val="tx2"/>
                </a:solidFill>
              </a:rPr>
              <a:t> 2, p. 967; </a:t>
            </a:r>
            <a:r>
              <a:rPr lang="en-US" sz="1800" dirty="0" err="1">
                <a:solidFill>
                  <a:schemeClr val="tx2"/>
                </a:solidFill>
              </a:rPr>
              <a:t>Vol</a:t>
            </a:r>
            <a:r>
              <a:rPr lang="en-US" sz="1800" dirty="0">
                <a:solidFill>
                  <a:schemeClr val="tx2"/>
                </a:solidFill>
              </a:rPr>
              <a:t> 1, pg 806-807)</a:t>
            </a:r>
            <a:endParaRPr lang="en-US" sz="3600" dirty="0">
              <a:solidFill>
                <a:schemeClr val="tx2"/>
              </a:solidFill>
            </a:endParaRPr>
          </a:p>
          <a:p>
            <a:pPr eaLnBrk="1" hangingPunct="1">
              <a:lnSpc>
                <a:spcPct val="80000"/>
              </a:lnSpc>
              <a:defRPr/>
            </a:pPr>
            <a:r>
              <a:rPr lang="en-US" sz="3600" dirty="0">
                <a:solidFill>
                  <a:schemeClr val="tx2"/>
                </a:solidFill>
              </a:rPr>
              <a:t>Progressive muscle relaxation (PMR) </a:t>
            </a:r>
            <a:r>
              <a:rPr lang="en-US" sz="1800" dirty="0">
                <a:solidFill>
                  <a:schemeClr val="tx2"/>
                </a:solidFill>
              </a:rPr>
              <a:t>(Wilkinson p. 807)</a:t>
            </a:r>
            <a:endParaRPr lang="en-US" sz="4000" dirty="0">
              <a:solidFill>
                <a:schemeClr val="tx2"/>
              </a:solidFill>
            </a:endParaRPr>
          </a:p>
          <a:p>
            <a:pPr lvl="2" eaLnBrk="1" hangingPunct="1">
              <a:lnSpc>
                <a:spcPct val="80000"/>
              </a:lnSpc>
              <a:defRPr/>
            </a:pPr>
            <a:r>
              <a:rPr lang="en-US" dirty="0" smtClean="0">
                <a:solidFill>
                  <a:schemeClr val="tx2"/>
                </a:solidFill>
              </a:rPr>
              <a:t>Promoting sleep</a:t>
            </a:r>
          </a:p>
          <a:p>
            <a:pPr lvl="2" eaLnBrk="1" hangingPunct="1">
              <a:lnSpc>
                <a:spcPct val="80000"/>
              </a:lnSpc>
              <a:defRPr/>
            </a:pPr>
            <a:r>
              <a:rPr lang="en-US" dirty="0" smtClean="0">
                <a:solidFill>
                  <a:schemeClr val="tx2"/>
                </a:solidFill>
              </a:rPr>
              <a:t>Can be taught in home setting</a:t>
            </a:r>
          </a:p>
          <a:p>
            <a:pPr lvl="2" eaLnBrk="1" hangingPunct="1">
              <a:lnSpc>
                <a:spcPct val="80000"/>
              </a:lnSpc>
              <a:defRPr/>
            </a:pPr>
            <a:r>
              <a:rPr lang="en-US" dirty="0" smtClean="0">
                <a:solidFill>
                  <a:schemeClr val="tx2"/>
                </a:solidFill>
              </a:rPr>
              <a:t>Nurses can use for reduction of pain &amp; stress. </a:t>
            </a:r>
          </a:p>
          <a:p>
            <a:pPr>
              <a:defRPr/>
            </a:pPr>
            <a:endParaRPr lang="en-US" sz="3600" dirty="0"/>
          </a:p>
        </p:txBody>
      </p:sp>
      <p:pic>
        <p:nvPicPr>
          <p:cNvPr id="26630" name="Picture 4" descr="j008444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4201" y="0"/>
            <a:ext cx="3224213" cy="146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845361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0"/>
            <a:ext cx="8229600" cy="990600"/>
          </a:xfrm>
        </p:spPr>
        <p:txBody>
          <a:bodyPr/>
          <a:lstStyle/>
          <a:p>
            <a:pPr eaLnBrk="1" hangingPunct="1">
              <a:defRPr/>
            </a:pPr>
            <a:r>
              <a:rPr lang="en-US" dirty="0" smtClean="0"/>
              <a:t>Guided Imagery </a:t>
            </a:r>
          </a:p>
        </p:txBody>
      </p:sp>
      <p:sp>
        <p:nvSpPr>
          <p:cNvPr id="3" name="Content Placeholder 2"/>
          <p:cNvSpPr>
            <a:spLocks noGrp="1"/>
          </p:cNvSpPr>
          <p:nvPr>
            <p:ph idx="1"/>
          </p:nvPr>
        </p:nvSpPr>
        <p:spPr>
          <a:xfrm>
            <a:off x="2057400" y="914400"/>
            <a:ext cx="8229600" cy="5334000"/>
          </a:xfrm>
        </p:spPr>
        <p:txBody>
          <a:bodyPr/>
          <a:lstStyle/>
          <a:p>
            <a:pPr lvl="1" eaLnBrk="1" hangingPunct="1">
              <a:defRPr/>
            </a:pPr>
            <a:r>
              <a:rPr lang="en-US" dirty="0" smtClean="0">
                <a:solidFill>
                  <a:schemeClr val="tx2"/>
                </a:solidFill>
              </a:rPr>
              <a:t>Distraction when confronting pain, discomfort or fear </a:t>
            </a:r>
          </a:p>
          <a:p>
            <a:pPr lvl="1" eaLnBrk="1" hangingPunct="1">
              <a:defRPr/>
            </a:pPr>
            <a:r>
              <a:rPr lang="en-US" dirty="0" smtClean="0">
                <a:solidFill>
                  <a:schemeClr val="tx2"/>
                </a:solidFill>
              </a:rPr>
              <a:t>Making decisions and altering behavior</a:t>
            </a:r>
          </a:p>
          <a:p>
            <a:pPr lvl="1" eaLnBrk="1" hangingPunct="1">
              <a:defRPr/>
            </a:pPr>
            <a:r>
              <a:rPr lang="en-US" dirty="0" smtClean="0">
                <a:solidFill>
                  <a:schemeClr val="tx2"/>
                </a:solidFill>
              </a:rPr>
              <a:t>Caution: not recommended for emotionally unstable or cognitively impaired client</a:t>
            </a:r>
          </a:p>
          <a:p>
            <a:pPr lvl="1" eaLnBrk="1" hangingPunct="1">
              <a:defRPr/>
            </a:pPr>
            <a:r>
              <a:rPr lang="en-US" dirty="0" smtClean="0">
                <a:solidFill>
                  <a:schemeClr val="tx2"/>
                </a:solidFill>
              </a:rPr>
              <a:t>Helps reduce pain.</a:t>
            </a:r>
          </a:p>
          <a:p>
            <a:pPr lvl="1" eaLnBrk="1" hangingPunct="1">
              <a:defRPr/>
            </a:pPr>
            <a:r>
              <a:rPr lang="en-US" dirty="0" smtClean="0">
                <a:solidFill>
                  <a:schemeClr val="tx2"/>
                </a:solidFill>
              </a:rPr>
              <a:t>Reduction of nausea &amp; vomiting.</a:t>
            </a:r>
          </a:p>
          <a:p>
            <a:pPr lvl="1" eaLnBrk="1" hangingPunct="1">
              <a:defRPr/>
            </a:pPr>
            <a:r>
              <a:rPr lang="en-US" dirty="0" smtClean="0">
                <a:solidFill>
                  <a:schemeClr val="tx2"/>
                </a:solidFill>
              </a:rPr>
              <a:t>Decreasing anxiety</a:t>
            </a:r>
          </a:p>
          <a:p>
            <a:pPr lvl="1" eaLnBrk="1" hangingPunct="1">
              <a:defRPr/>
            </a:pPr>
            <a:r>
              <a:rPr lang="en-US" dirty="0" smtClean="0">
                <a:solidFill>
                  <a:schemeClr val="tx2"/>
                </a:solidFill>
              </a:rPr>
              <a:t>Promoting comfort during cancer </a:t>
            </a:r>
            <a:r>
              <a:rPr lang="en-US" dirty="0" smtClean="0">
                <a:solidFill>
                  <a:schemeClr val="tx2"/>
                </a:solidFill>
              </a:rPr>
              <a:t>treatment</a:t>
            </a:r>
            <a:endParaRPr lang="en-US" dirty="0" smtClean="0">
              <a:solidFill>
                <a:schemeClr val="tx2"/>
              </a:solidFill>
            </a:endParaRPr>
          </a:p>
        </p:txBody>
      </p:sp>
    </p:spTree>
    <p:extLst>
      <p:ext uri="{BB962C8B-B14F-4D97-AF65-F5344CB8AC3E}">
        <p14:creationId xmlns:p14="http://schemas.microsoft.com/office/powerpoint/2010/main" val="30855970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angle 2"/>
          <p:cNvSpPr>
            <a:spLocks noGrp="1" noChangeArrowheads="1"/>
          </p:cNvSpPr>
          <p:nvPr>
            <p:ph type="title"/>
          </p:nvPr>
        </p:nvSpPr>
        <p:spPr>
          <a:xfrm>
            <a:off x="1981200" y="152401"/>
            <a:ext cx="8229600" cy="639763"/>
          </a:xfrm>
          <a:noFill/>
          <a:extLst>
            <a:ext uri="{909E8E84-426E-40DD-AFC4-6F175D3DCCD1}">
              <a14:hiddenFill xmlns:a14="http://schemas.microsoft.com/office/drawing/2010/main">
                <a:solidFill>
                  <a:srgbClr val="FFFFFF"/>
                </a:solidFill>
              </a14:hiddenFill>
            </a:ext>
          </a:extLst>
        </p:spPr>
        <p:txBody>
          <a:bodyPr/>
          <a:lstStyle/>
          <a:p>
            <a:r>
              <a:rPr lang="en-US" altLang="en-US" smtClean="0">
                <a:effectLst/>
              </a:rPr>
              <a:t>Mind - Body</a:t>
            </a:r>
          </a:p>
        </p:txBody>
      </p:sp>
      <p:sp>
        <p:nvSpPr>
          <p:cNvPr id="41987" name="Rectangle 3"/>
          <p:cNvSpPr>
            <a:spLocks noGrp="1" noChangeArrowheads="1"/>
          </p:cNvSpPr>
          <p:nvPr>
            <p:ph type="body" idx="1"/>
          </p:nvPr>
        </p:nvSpPr>
        <p:spPr>
          <a:xfrm>
            <a:off x="1981200" y="990600"/>
            <a:ext cx="8229600" cy="4876800"/>
          </a:xfrm>
        </p:spPr>
        <p:txBody>
          <a:bodyPr/>
          <a:lstStyle/>
          <a:p>
            <a:pPr eaLnBrk="1" hangingPunct="1">
              <a:defRPr/>
            </a:pPr>
            <a:r>
              <a:rPr lang="en-US" dirty="0" smtClean="0">
                <a:solidFill>
                  <a:schemeClr val="tx2"/>
                </a:solidFill>
              </a:rPr>
              <a:t>Biofeedback</a:t>
            </a:r>
            <a:endParaRPr lang="en-US" dirty="0">
              <a:solidFill>
                <a:schemeClr val="tx2"/>
              </a:solidFill>
            </a:endParaRPr>
          </a:p>
          <a:p>
            <a:pPr eaLnBrk="1" hangingPunct="1">
              <a:defRPr/>
            </a:pPr>
            <a:r>
              <a:rPr lang="en-US" dirty="0" smtClean="0">
                <a:solidFill>
                  <a:schemeClr val="tx2"/>
                </a:solidFill>
              </a:rPr>
              <a:t>Journaling</a:t>
            </a:r>
          </a:p>
          <a:p>
            <a:pPr lvl="1" eaLnBrk="1" hangingPunct="1">
              <a:defRPr/>
            </a:pPr>
            <a:r>
              <a:rPr lang="en-US" dirty="0" smtClean="0">
                <a:solidFill>
                  <a:schemeClr val="tx2"/>
                </a:solidFill>
              </a:rPr>
              <a:t>Provides a vehicle for expressing feelings</a:t>
            </a:r>
          </a:p>
          <a:p>
            <a:pPr eaLnBrk="1" hangingPunct="1">
              <a:defRPr/>
            </a:pPr>
            <a:r>
              <a:rPr lang="en-US" dirty="0" smtClean="0">
                <a:solidFill>
                  <a:schemeClr val="tx2"/>
                </a:solidFill>
              </a:rPr>
              <a:t>Hypnosis</a:t>
            </a:r>
          </a:p>
          <a:p>
            <a:pPr lvl="1" eaLnBrk="1" hangingPunct="1">
              <a:defRPr/>
            </a:pPr>
            <a:r>
              <a:rPr lang="en-US" dirty="0" smtClean="0">
                <a:solidFill>
                  <a:schemeClr val="tx2"/>
                </a:solidFill>
              </a:rPr>
              <a:t>Advanced training is NECESSARY </a:t>
            </a:r>
          </a:p>
          <a:p>
            <a:pPr eaLnBrk="1" hangingPunct="1">
              <a:defRPr/>
            </a:pPr>
            <a:r>
              <a:rPr lang="en-US" dirty="0" smtClean="0">
                <a:solidFill>
                  <a:schemeClr val="tx2"/>
                </a:solidFill>
              </a:rPr>
              <a:t>Humor</a:t>
            </a:r>
          </a:p>
          <a:p>
            <a:pPr lvl="1" eaLnBrk="1" hangingPunct="1">
              <a:defRPr/>
            </a:pPr>
            <a:r>
              <a:rPr lang="en-US" dirty="0" smtClean="0"/>
              <a:t>Biochemical Responses?</a:t>
            </a:r>
          </a:p>
          <a:p>
            <a:pPr lvl="1" eaLnBrk="1" hangingPunct="1">
              <a:defRPr/>
            </a:pPr>
            <a:r>
              <a:rPr lang="en-US" dirty="0" smtClean="0"/>
              <a:t>Physiologic Responses?</a:t>
            </a:r>
          </a:p>
          <a:p>
            <a:pPr eaLnBrk="1" hangingPunct="1">
              <a:defRPr/>
            </a:pPr>
            <a:endParaRPr lang="en-US" dirty="0" smtClean="0">
              <a:solidFill>
                <a:schemeClr val="tx2"/>
              </a:solidFill>
            </a:endParaRPr>
          </a:p>
        </p:txBody>
      </p:sp>
      <p:pic>
        <p:nvPicPr>
          <p:cNvPr id="28679" name="Picture 7" descr="C:\Users\matthewc\AppData\Local\Microsoft\Windows\Temporary Internet Files\Content.IE5\MJB91WTK\MC900437990[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7201" y="1143000"/>
            <a:ext cx="428625" cy="40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5-Point Star 7"/>
          <p:cNvSpPr/>
          <p:nvPr/>
        </p:nvSpPr>
        <p:spPr bwMode="auto">
          <a:xfrm>
            <a:off x="8153400" y="3352800"/>
            <a:ext cx="457200" cy="304800"/>
          </a:xfrm>
          <a:prstGeom prst="star5">
            <a:avLst/>
          </a:prstGeom>
          <a:solidFill>
            <a:srgbClr val="FFC000"/>
          </a:solidFill>
          <a:ln w="9525" cap="flat" cmpd="sng" algn="ctr">
            <a:solidFill>
              <a:schemeClr val="tx1"/>
            </a:solidFill>
            <a:prstDash val="solid"/>
            <a:round/>
            <a:headEnd type="none" w="med" len="med"/>
            <a:tailEnd type="none" w="med" len="med"/>
          </a:ln>
          <a:effectLst/>
        </p:spPr>
        <p:txBody>
          <a:bodyPr wrap="none"/>
          <a:lstStyle/>
          <a:p>
            <a:pPr>
              <a:defRPr/>
            </a:pPr>
            <a:endParaRPr lang="en-US"/>
          </a:p>
        </p:txBody>
      </p:sp>
    </p:spTree>
    <p:extLst>
      <p:ext uri="{BB962C8B-B14F-4D97-AF65-F5344CB8AC3E}">
        <p14:creationId xmlns:p14="http://schemas.microsoft.com/office/powerpoint/2010/main" val="361456178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Spiritual </a:t>
            </a:r>
            <a:endParaRPr lang="en-US" dirty="0"/>
          </a:p>
        </p:txBody>
      </p:sp>
      <p:sp>
        <p:nvSpPr>
          <p:cNvPr id="3" name="Content Placeholder 2"/>
          <p:cNvSpPr>
            <a:spLocks noGrp="1"/>
          </p:cNvSpPr>
          <p:nvPr>
            <p:ph idx="1"/>
          </p:nvPr>
        </p:nvSpPr>
        <p:spPr/>
        <p:txBody>
          <a:bodyPr/>
          <a:lstStyle/>
          <a:p>
            <a:pPr>
              <a:defRPr/>
            </a:pPr>
            <a:r>
              <a:rPr lang="en-US" dirty="0" smtClean="0">
                <a:solidFill>
                  <a:schemeClr val="tx2"/>
                </a:solidFill>
                <a:effectLst/>
              </a:rPr>
              <a:t>Life force beliefs found in most cultures. </a:t>
            </a:r>
            <a:r>
              <a:rPr lang="en-US" sz="1800" dirty="0">
                <a:solidFill>
                  <a:schemeClr val="tx2"/>
                </a:solidFill>
              </a:rPr>
              <a:t>(Wilkinson, p 1020)</a:t>
            </a:r>
          </a:p>
          <a:p>
            <a:pPr>
              <a:defRPr/>
            </a:pPr>
            <a:r>
              <a:rPr lang="en-US" dirty="0" smtClean="0">
                <a:solidFill>
                  <a:schemeClr val="tx2"/>
                </a:solidFill>
                <a:effectLst/>
              </a:rPr>
              <a:t>Faith </a:t>
            </a:r>
            <a:r>
              <a:rPr lang="en-US" dirty="0" smtClean="0">
                <a:solidFill>
                  <a:schemeClr val="tx2"/>
                </a:solidFill>
                <a:effectLst/>
              </a:rPr>
              <a:t>healing</a:t>
            </a:r>
            <a:endParaRPr lang="en-US" sz="1800" dirty="0">
              <a:solidFill>
                <a:schemeClr val="tx2"/>
              </a:solidFill>
            </a:endParaRPr>
          </a:p>
          <a:p>
            <a:pPr>
              <a:buFont typeface="Wingdings" panose="05000000000000000000" pitchFamily="2" charset="2"/>
              <a:buNone/>
              <a:defRPr/>
            </a:pPr>
            <a:endParaRPr lang="en-US" dirty="0"/>
          </a:p>
        </p:txBody>
      </p:sp>
      <p:pic>
        <p:nvPicPr>
          <p:cNvPr id="29703" name="Picture 3" descr="C:\Users\matthewc\AppData\Local\Microsoft\Windows\Temporary Internet Files\Content.IE5\3JJ6L5YI\MC900048045[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6201" y="2824164"/>
            <a:ext cx="1858963" cy="2033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738658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52401"/>
            <a:ext cx="8229600" cy="792163"/>
          </a:xfrm>
        </p:spPr>
        <p:txBody>
          <a:bodyPr/>
          <a:lstStyle/>
          <a:p>
            <a:pPr eaLnBrk="1" hangingPunct="1">
              <a:defRPr/>
            </a:pPr>
            <a:r>
              <a:rPr lang="en-US" dirty="0" smtClean="0"/>
              <a:t>Spiritual </a:t>
            </a:r>
          </a:p>
        </p:txBody>
      </p:sp>
      <p:sp>
        <p:nvSpPr>
          <p:cNvPr id="3" name="Content Placeholder 2"/>
          <p:cNvSpPr>
            <a:spLocks noGrp="1"/>
          </p:cNvSpPr>
          <p:nvPr>
            <p:ph idx="1"/>
          </p:nvPr>
        </p:nvSpPr>
        <p:spPr>
          <a:xfrm>
            <a:off x="1524000" y="1143000"/>
            <a:ext cx="9144000" cy="4191000"/>
          </a:xfrm>
          <a:solidFill>
            <a:srgbClr val="640000"/>
          </a:solidFill>
        </p:spPr>
        <p:txBody>
          <a:bodyPr/>
          <a:lstStyle/>
          <a:p>
            <a:pPr eaLnBrk="1" hangingPunct="1">
              <a:lnSpc>
                <a:spcPct val="90000"/>
              </a:lnSpc>
              <a:defRPr/>
            </a:pPr>
            <a:r>
              <a:rPr lang="en-US" sz="3400" dirty="0">
                <a:solidFill>
                  <a:schemeClr val="tx2"/>
                </a:solidFill>
              </a:rPr>
              <a:t>spiritual beliefs – how they affect health</a:t>
            </a:r>
          </a:p>
          <a:p>
            <a:pPr eaLnBrk="1" hangingPunct="1">
              <a:lnSpc>
                <a:spcPct val="90000"/>
              </a:lnSpc>
              <a:defRPr/>
            </a:pPr>
            <a:endParaRPr lang="en-US" sz="3000" dirty="0">
              <a:solidFill>
                <a:schemeClr val="tx2"/>
              </a:solidFill>
            </a:endParaRPr>
          </a:p>
          <a:p>
            <a:pPr lvl="2" eaLnBrk="1" hangingPunct="1">
              <a:lnSpc>
                <a:spcPct val="90000"/>
              </a:lnSpc>
              <a:defRPr/>
            </a:pPr>
            <a:r>
              <a:rPr lang="en-US" sz="2600" dirty="0">
                <a:solidFill>
                  <a:schemeClr val="tx2"/>
                </a:solidFill>
              </a:rPr>
              <a:t>Longer life span</a:t>
            </a:r>
          </a:p>
          <a:p>
            <a:pPr lvl="2" eaLnBrk="1" hangingPunct="1">
              <a:lnSpc>
                <a:spcPct val="90000"/>
              </a:lnSpc>
              <a:defRPr/>
            </a:pPr>
            <a:r>
              <a:rPr lang="en-US" sz="2600" dirty="0">
                <a:solidFill>
                  <a:schemeClr val="tx2"/>
                </a:solidFill>
              </a:rPr>
              <a:t>Predictors of health outcomes</a:t>
            </a:r>
          </a:p>
          <a:p>
            <a:pPr lvl="2" eaLnBrk="1" hangingPunct="1">
              <a:lnSpc>
                <a:spcPct val="90000"/>
              </a:lnSpc>
              <a:defRPr/>
            </a:pPr>
            <a:r>
              <a:rPr lang="en-US" sz="2600" dirty="0">
                <a:solidFill>
                  <a:schemeClr val="tx2"/>
                </a:solidFill>
              </a:rPr>
              <a:t>Effects on specific diseases </a:t>
            </a:r>
          </a:p>
          <a:p>
            <a:pPr eaLnBrk="1" hangingPunct="1">
              <a:lnSpc>
                <a:spcPct val="90000"/>
              </a:lnSpc>
              <a:buFont typeface="Wingdings" panose="05000000000000000000" pitchFamily="2" charset="2"/>
              <a:buNone/>
              <a:defRPr/>
            </a:pPr>
            <a:endParaRPr lang="en-US" sz="2000" dirty="0">
              <a:solidFill>
                <a:schemeClr val="tx2"/>
              </a:solidFill>
            </a:endParaRPr>
          </a:p>
        </p:txBody>
      </p:sp>
    </p:spTree>
    <p:extLst>
      <p:ext uri="{BB962C8B-B14F-4D97-AF65-F5344CB8AC3E}">
        <p14:creationId xmlns:p14="http://schemas.microsoft.com/office/powerpoint/2010/main" val="111381364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981200" y="228600"/>
            <a:ext cx="8229600" cy="914400"/>
          </a:xfrm>
        </p:spPr>
        <p:txBody>
          <a:bodyPr/>
          <a:lstStyle/>
          <a:p>
            <a:pPr eaLnBrk="1" hangingPunct="1">
              <a:defRPr/>
            </a:pPr>
            <a:r>
              <a:rPr lang="en-US" dirty="0" smtClean="0"/>
              <a:t>Prayer</a:t>
            </a:r>
          </a:p>
        </p:txBody>
      </p:sp>
      <p:sp>
        <p:nvSpPr>
          <p:cNvPr id="20483" name="Text Placeholder 2"/>
          <p:cNvSpPr>
            <a:spLocks noGrp="1"/>
          </p:cNvSpPr>
          <p:nvPr>
            <p:ph type="body" idx="1"/>
          </p:nvPr>
        </p:nvSpPr>
        <p:spPr>
          <a:xfrm>
            <a:off x="1981200" y="1143000"/>
            <a:ext cx="8229600" cy="4495800"/>
          </a:xfrm>
        </p:spPr>
        <p:txBody>
          <a:bodyPr/>
          <a:lstStyle/>
          <a:p>
            <a:pPr eaLnBrk="1" hangingPunct="1">
              <a:defRPr/>
            </a:pPr>
            <a:r>
              <a:rPr lang="en-US" dirty="0" smtClean="0"/>
              <a:t>Most Widely Used CAM (</a:t>
            </a:r>
            <a:r>
              <a:rPr lang="en-US" dirty="0"/>
              <a:t>NCCAM, 2004)</a:t>
            </a:r>
          </a:p>
          <a:p>
            <a:pPr eaLnBrk="1" hangingPunct="1">
              <a:defRPr/>
            </a:pPr>
            <a:r>
              <a:rPr lang="en-US" dirty="0" smtClean="0"/>
              <a:t>C.A.M. interventions </a:t>
            </a:r>
            <a:r>
              <a:rPr lang="en-US" dirty="0" smtClean="0"/>
              <a:t>Prayer</a:t>
            </a:r>
            <a:endParaRPr lang="en-US" dirty="0" smtClean="0"/>
          </a:p>
          <a:p>
            <a:pPr lvl="1" eaLnBrk="1" hangingPunct="1">
              <a:defRPr/>
            </a:pPr>
            <a:r>
              <a:rPr lang="en-US" dirty="0" smtClean="0"/>
              <a:t>For Self</a:t>
            </a:r>
          </a:p>
          <a:p>
            <a:pPr lvl="1" eaLnBrk="1" hangingPunct="1">
              <a:defRPr/>
            </a:pPr>
            <a:r>
              <a:rPr lang="en-US" dirty="0" smtClean="0"/>
              <a:t>For Others</a:t>
            </a:r>
          </a:p>
          <a:p>
            <a:pPr lvl="1" eaLnBrk="1" hangingPunct="1">
              <a:defRPr/>
            </a:pPr>
            <a:r>
              <a:rPr lang="en-US" dirty="0" smtClean="0"/>
              <a:t>Healing Prayer Services</a:t>
            </a:r>
          </a:p>
          <a:p>
            <a:pPr lvl="1" eaLnBrk="1" hangingPunct="1">
              <a:defRPr/>
            </a:pPr>
            <a:r>
              <a:rPr lang="en-US" dirty="0" smtClean="0"/>
              <a:t>Prayer Groups</a:t>
            </a:r>
          </a:p>
        </p:txBody>
      </p:sp>
    </p:spTree>
    <p:custDataLst>
      <p:tags r:id="rId1"/>
    </p:custDataLst>
    <p:extLst>
      <p:ext uri="{BB962C8B-B14F-4D97-AF65-F5344CB8AC3E}">
        <p14:creationId xmlns:p14="http://schemas.microsoft.com/office/powerpoint/2010/main" val="181404858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smtClean="0">
                <a:effectLst/>
              </a:rPr>
              <a:t>Spiritual</a:t>
            </a:r>
          </a:p>
        </p:txBody>
      </p:sp>
      <p:sp>
        <p:nvSpPr>
          <p:cNvPr id="60419" name="Rectangle 3"/>
          <p:cNvSpPr>
            <a:spLocks noGrp="1" noChangeArrowheads="1"/>
          </p:cNvSpPr>
          <p:nvPr>
            <p:ph type="body" idx="1"/>
          </p:nvPr>
        </p:nvSpPr>
        <p:spPr/>
        <p:txBody>
          <a:bodyPr/>
          <a:lstStyle/>
          <a:p>
            <a:pPr eaLnBrk="1" hangingPunct="1">
              <a:lnSpc>
                <a:spcPct val="90000"/>
              </a:lnSpc>
              <a:defRPr/>
            </a:pPr>
            <a:r>
              <a:rPr lang="en-US" sz="3500" dirty="0">
                <a:solidFill>
                  <a:schemeClr val="tx2"/>
                </a:solidFill>
              </a:rPr>
              <a:t>Intercessory prayer</a:t>
            </a:r>
          </a:p>
          <a:p>
            <a:pPr lvl="1" eaLnBrk="1" hangingPunct="1">
              <a:lnSpc>
                <a:spcPct val="90000"/>
              </a:lnSpc>
              <a:defRPr/>
            </a:pPr>
            <a:r>
              <a:rPr lang="en-US" sz="3000" dirty="0">
                <a:solidFill>
                  <a:schemeClr val="tx2"/>
                </a:solidFill>
              </a:rPr>
              <a:t>An organized and regular form of prayer in which someone communicates with his or her higher power on behalf of another who is in need. </a:t>
            </a:r>
            <a:endParaRPr lang="en-US" sz="2400" dirty="0">
              <a:solidFill>
                <a:schemeClr val="tx2"/>
              </a:solidFill>
            </a:endParaRPr>
          </a:p>
          <a:p>
            <a:pPr eaLnBrk="1" hangingPunct="1">
              <a:lnSpc>
                <a:spcPct val="90000"/>
              </a:lnSpc>
              <a:defRPr/>
            </a:pPr>
            <a:r>
              <a:rPr lang="en-US" sz="3500" dirty="0">
                <a:solidFill>
                  <a:schemeClr val="tx2"/>
                </a:solidFill>
              </a:rPr>
              <a:t>Healing prayer</a:t>
            </a:r>
          </a:p>
          <a:p>
            <a:pPr lvl="1" eaLnBrk="1" hangingPunct="1">
              <a:lnSpc>
                <a:spcPct val="90000"/>
              </a:lnSpc>
              <a:defRPr/>
            </a:pPr>
            <a:r>
              <a:rPr lang="en-US" sz="3000" dirty="0">
                <a:solidFill>
                  <a:schemeClr val="tx2"/>
                </a:solidFill>
              </a:rPr>
              <a:t>Studies showing evidence of improvement</a:t>
            </a:r>
          </a:p>
          <a:p>
            <a:pPr>
              <a:defRPr/>
            </a:pPr>
            <a:endParaRPr lang="en-US" dirty="0" smtClean="0">
              <a:effectLst/>
            </a:endParaRPr>
          </a:p>
        </p:txBody>
      </p:sp>
    </p:spTree>
    <p:extLst>
      <p:ext uri="{BB962C8B-B14F-4D97-AF65-F5344CB8AC3E}">
        <p14:creationId xmlns:p14="http://schemas.microsoft.com/office/powerpoint/2010/main" val="202701111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Rectangle 2"/>
          <p:cNvSpPr>
            <a:spLocks noGrp="1" noChangeArrowheads="1"/>
          </p:cNvSpPr>
          <p:nvPr>
            <p:ph type="title"/>
          </p:nvPr>
        </p:nvSpPr>
        <p:spPr>
          <a:xfrm>
            <a:off x="1981200" y="0"/>
            <a:ext cx="8229600" cy="1143000"/>
          </a:xfrm>
          <a:noFill/>
          <a:extLst>
            <a:ext uri="{909E8E84-426E-40DD-AFC4-6F175D3DCCD1}">
              <a14:hiddenFill xmlns:a14="http://schemas.microsoft.com/office/drawing/2010/main">
                <a:solidFill>
                  <a:srgbClr val="FFFFFF"/>
                </a:solidFill>
              </a14:hiddenFill>
            </a:ext>
          </a:extLst>
        </p:spPr>
        <p:txBody>
          <a:bodyPr/>
          <a:lstStyle/>
          <a:p>
            <a:r>
              <a:rPr lang="en-US" altLang="en-US" smtClean="0">
                <a:effectLst/>
              </a:rPr>
              <a:t>Spiritual</a:t>
            </a:r>
          </a:p>
        </p:txBody>
      </p:sp>
      <p:sp>
        <p:nvSpPr>
          <p:cNvPr id="57347" name="Rectangle 3"/>
          <p:cNvSpPr>
            <a:spLocks noGrp="1" noChangeArrowheads="1"/>
          </p:cNvSpPr>
          <p:nvPr>
            <p:ph type="body" idx="1"/>
          </p:nvPr>
        </p:nvSpPr>
        <p:spPr>
          <a:xfrm>
            <a:off x="1981200" y="1143000"/>
            <a:ext cx="8229600" cy="5257800"/>
          </a:xfrm>
        </p:spPr>
        <p:txBody>
          <a:bodyPr/>
          <a:lstStyle/>
          <a:p>
            <a:pPr eaLnBrk="1" hangingPunct="1">
              <a:lnSpc>
                <a:spcPct val="90000"/>
              </a:lnSpc>
              <a:defRPr/>
            </a:pPr>
            <a:r>
              <a:rPr lang="en-US" sz="3100" dirty="0" smtClean="0">
                <a:solidFill>
                  <a:schemeClr val="tx2"/>
                </a:solidFill>
              </a:rPr>
              <a:t>We should </a:t>
            </a:r>
            <a:r>
              <a:rPr lang="en-US" sz="3100" dirty="0">
                <a:solidFill>
                  <a:schemeClr val="tx2"/>
                </a:solidFill>
              </a:rPr>
              <a:t>expect to work in collaboration with others, particularly ministers, pastors and chaplains, to meet the complex spiritual needs of all patients</a:t>
            </a:r>
            <a:r>
              <a:rPr lang="en-US" sz="3100" dirty="0" smtClean="0">
                <a:solidFill>
                  <a:schemeClr val="tx2"/>
                </a:solidFill>
              </a:rPr>
              <a:t>. This is in line with Maslow’s hierarchy of needs.</a:t>
            </a:r>
            <a:endParaRPr lang="en-US" sz="3100" dirty="0">
              <a:solidFill>
                <a:schemeClr val="tx2"/>
              </a:solidFill>
            </a:endParaRPr>
          </a:p>
          <a:p>
            <a:pPr eaLnBrk="1" hangingPunct="1">
              <a:lnSpc>
                <a:spcPct val="90000"/>
              </a:lnSpc>
              <a:defRPr/>
            </a:pPr>
            <a:endParaRPr lang="en-US" sz="1600" dirty="0">
              <a:solidFill>
                <a:schemeClr val="tx2"/>
              </a:solidFill>
            </a:endParaRPr>
          </a:p>
          <a:p>
            <a:pPr eaLnBrk="1" hangingPunct="1">
              <a:lnSpc>
                <a:spcPct val="90000"/>
              </a:lnSpc>
              <a:defRPr/>
            </a:pPr>
            <a:r>
              <a:rPr lang="en-US" sz="3100" dirty="0">
                <a:solidFill>
                  <a:schemeClr val="tx2"/>
                </a:solidFill>
              </a:rPr>
              <a:t>Potential problem: the </a:t>
            </a:r>
            <a:r>
              <a:rPr lang="en-US" sz="3100" dirty="0" smtClean="0">
                <a:solidFill>
                  <a:schemeClr val="tx2"/>
                </a:solidFill>
              </a:rPr>
              <a:t>HCP and </a:t>
            </a:r>
            <a:r>
              <a:rPr lang="en-US" sz="3100" dirty="0">
                <a:solidFill>
                  <a:schemeClr val="tx2"/>
                </a:solidFill>
              </a:rPr>
              <a:t>patient have different views of spirituality</a:t>
            </a:r>
          </a:p>
          <a:p>
            <a:pPr lvl="1" eaLnBrk="1" hangingPunct="1">
              <a:lnSpc>
                <a:spcPct val="90000"/>
              </a:lnSpc>
              <a:defRPr/>
            </a:pPr>
            <a:r>
              <a:rPr lang="en-US" dirty="0" smtClean="0">
                <a:solidFill>
                  <a:schemeClr val="tx2"/>
                </a:solidFill>
              </a:rPr>
              <a:t>Respect patient’s wishes</a:t>
            </a:r>
          </a:p>
          <a:p>
            <a:pPr lvl="1" eaLnBrk="1" hangingPunct="1">
              <a:lnSpc>
                <a:spcPct val="90000"/>
              </a:lnSpc>
              <a:defRPr/>
            </a:pPr>
            <a:r>
              <a:rPr lang="en-US" dirty="0" smtClean="0">
                <a:solidFill>
                  <a:schemeClr val="tx2"/>
                </a:solidFill>
              </a:rPr>
              <a:t>If patient asks for spiritual intervention that is inconsistent with the nurse’s beliefs, seek assistance from another nurse or chaplain.</a:t>
            </a:r>
          </a:p>
        </p:txBody>
      </p:sp>
    </p:spTree>
    <p:extLst>
      <p:ext uri="{BB962C8B-B14F-4D97-AF65-F5344CB8AC3E}">
        <p14:creationId xmlns:p14="http://schemas.microsoft.com/office/powerpoint/2010/main" val="12476124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57347">
                                            <p:txEl>
                                              <p:pRg st="3" end="3"/>
                                            </p:txEl>
                                          </p:spTgt>
                                        </p:tgtEl>
                                        <p:attrNameLst>
                                          <p:attrName>style.visibility</p:attrName>
                                        </p:attrNameLst>
                                      </p:cBhvr>
                                      <p:to>
                                        <p:strVal val="visible"/>
                                      </p:to>
                                    </p:set>
                                    <p:animEffect transition="in" filter="blinds(horizontal)">
                                      <p:cBhvr>
                                        <p:cTn id="7" dur="500"/>
                                        <p:tgtEl>
                                          <p:spTgt spid="57347">
                                            <p:txEl>
                                              <p:pRg st="3" end="3"/>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7347">
                                            <p:txEl>
                                              <p:pRg st="4" end="4"/>
                                            </p:txEl>
                                          </p:spTgt>
                                        </p:tgtEl>
                                        <p:attrNameLst>
                                          <p:attrName>style.visibility</p:attrName>
                                        </p:attrNameLst>
                                      </p:cBhvr>
                                      <p:to>
                                        <p:strVal val="visible"/>
                                      </p:to>
                                    </p:set>
                                    <p:animEffect transition="in" filter="blinds(horizontal)">
                                      <p:cBhvr>
                                        <p:cTn id="10" dur="500"/>
                                        <p:tgtEl>
                                          <p:spTgt spid="573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274638"/>
            <a:ext cx="9144000" cy="1143000"/>
          </a:xfrm>
        </p:spPr>
        <p:txBody>
          <a:bodyPr>
            <a:normAutofit fontScale="90000"/>
          </a:bodyPr>
          <a:lstStyle/>
          <a:p>
            <a:pPr eaLnBrk="1" hangingPunct="1">
              <a:defRPr/>
            </a:pPr>
            <a:r>
              <a:rPr lang="en-US" dirty="0" smtClean="0"/>
              <a:t/>
            </a:r>
            <a:br>
              <a:rPr lang="en-US" dirty="0" smtClean="0"/>
            </a:br>
            <a:r>
              <a:rPr lang="en-US" dirty="0" smtClean="0"/>
              <a:t>Manipulative and body-based methods</a:t>
            </a:r>
            <a:br>
              <a:rPr lang="en-US" dirty="0" smtClean="0"/>
            </a:br>
            <a:endParaRPr lang="en-US" dirty="0" smtClean="0"/>
          </a:p>
        </p:txBody>
      </p:sp>
      <p:sp>
        <p:nvSpPr>
          <p:cNvPr id="3" name="Content Placeholder 2"/>
          <p:cNvSpPr>
            <a:spLocks noGrp="1"/>
          </p:cNvSpPr>
          <p:nvPr>
            <p:ph idx="1"/>
          </p:nvPr>
        </p:nvSpPr>
        <p:spPr/>
        <p:txBody>
          <a:bodyPr>
            <a:normAutofit/>
          </a:bodyPr>
          <a:lstStyle/>
          <a:p>
            <a:pPr eaLnBrk="1" hangingPunct="1">
              <a:lnSpc>
                <a:spcPct val="90000"/>
              </a:lnSpc>
              <a:defRPr/>
            </a:pPr>
            <a:r>
              <a:rPr lang="en-US" sz="3400" dirty="0">
                <a:solidFill>
                  <a:schemeClr val="tx2"/>
                </a:solidFill>
              </a:rPr>
              <a:t>Movement &amp; exercise</a:t>
            </a:r>
          </a:p>
          <a:p>
            <a:pPr lvl="1" eaLnBrk="1" hangingPunct="1">
              <a:lnSpc>
                <a:spcPct val="90000"/>
              </a:lnSpc>
              <a:defRPr/>
            </a:pPr>
            <a:r>
              <a:rPr lang="en-US" sz="3000" dirty="0">
                <a:solidFill>
                  <a:schemeClr val="tx2"/>
                </a:solidFill>
              </a:rPr>
              <a:t>Strengthens circulatory &amp; respiratory function</a:t>
            </a:r>
          </a:p>
          <a:p>
            <a:pPr lvl="1" eaLnBrk="1" hangingPunct="1">
              <a:lnSpc>
                <a:spcPct val="90000"/>
              </a:lnSpc>
              <a:defRPr/>
            </a:pPr>
            <a:r>
              <a:rPr lang="en-US" sz="3000" dirty="0">
                <a:solidFill>
                  <a:schemeClr val="tx2"/>
                </a:solidFill>
              </a:rPr>
              <a:t>Endorphins</a:t>
            </a:r>
          </a:p>
          <a:p>
            <a:pPr lvl="1" eaLnBrk="1" hangingPunct="1">
              <a:lnSpc>
                <a:spcPct val="90000"/>
              </a:lnSpc>
              <a:defRPr/>
            </a:pPr>
            <a:r>
              <a:rPr lang="en-US" sz="3000" dirty="0">
                <a:solidFill>
                  <a:schemeClr val="tx2"/>
                </a:solidFill>
              </a:rPr>
              <a:t>Helps regulate metabolism</a:t>
            </a:r>
          </a:p>
          <a:p>
            <a:pPr lvl="1" eaLnBrk="1" hangingPunct="1">
              <a:lnSpc>
                <a:spcPct val="90000"/>
              </a:lnSpc>
              <a:defRPr/>
            </a:pPr>
            <a:r>
              <a:rPr lang="en-US" sz="3000" dirty="0">
                <a:solidFill>
                  <a:schemeClr val="tx2"/>
                </a:solidFill>
              </a:rPr>
              <a:t>Enhances Immune system</a:t>
            </a:r>
          </a:p>
          <a:p>
            <a:pPr lvl="1" eaLnBrk="1" hangingPunct="1">
              <a:lnSpc>
                <a:spcPct val="90000"/>
              </a:lnSpc>
              <a:buFontTx/>
              <a:buNone/>
              <a:defRPr/>
            </a:pPr>
            <a:endParaRPr lang="en-US" sz="2600" dirty="0">
              <a:solidFill>
                <a:schemeClr val="tx2"/>
              </a:solidFill>
            </a:endParaRPr>
          </a:p>
        </p:txBody>
      </p:sp>
    </p:spTree>
    <p:extLst>
      <p:ext uri="{BB962C8B-B14F-4D97-AF65-F5344CB8AC3E}">
        <p14:creationId xmlns:p14="http://schemas.microsoft.com/office/powerpoint/2010/main" val="111775924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2"/>
          <p:cNvSpPr>
            <a:spLocks noGrp="1" noChangeArrowheads="1"/>
          </p:cNvSpPr>
          <p:nvPr>
            <p:ph type="title"/>
          </p:nvPr>
        </p:nvSpPr>
        <p:spPr>
          <a:xfrm>
            <a:off x="1524000" y="152401"/>
            <a:ext cx="9144000" cy="944563"/>
          </a:xfrm>
          <a:noFill/>
          <a:extLst>
            <a:ext uri="{909E8E84-426E-40DD-AFC4-6F175D3DCCD1}">
              <a14:hiddenFill xmlns:a14="http://schemas.microsoft.com/office/drawing/2010/main">
                <a:solidFill>
                  <a:srgbClr val="FFFFFF"/>
                </a:solidFill>
              </a14:hiddenFill>
            </a:ext>
          </a:extLst>
        </p:spPr>
        <p:txBody>
          <a:bodyPr>
            <a:normAutofit fontScale="90000"/>
          </a:bodyPr>
          <a:lstStyle/>
          <a:p>
            <a:r>
              <a:rPr lang="en-US" altLang="en-US" sz="4000"/>
              <a:t/>
            </a:r>
            <a:br>
              <a:rPr lang="en-US" altLang="en-US" sz="4000"/>
            </a:br>
            <a:r>
              <a:rPr lang="en-US" altLang="en-US" sz="4000"/>
              <a:t>Manipulative and Body-based Therapies</a:t>
            </a:r>
            <a:br>
              <a:rPr lang="en-US" altLang="en-US" sz="4000"/>
            </a:br>
            <a:endParaRPr lang="en-US" altLang="en-US" sz="4000"/>
          </a:p>
        </p:txBody>
      </p:sp>
      <p:sp>
        <p:nvSpPr>
          <p:cNvPr id="35845" name="Rectangle 3"/>
          <p:cNvSpPr>
            <a:spLocks noGrp="1" noChangeArrowheads="1"/>
          </p:cNvSpPr>
          <p:nvPr>
            <p:ph type="body" idx="1"/>
          </p:nvPr>
        </p:nvSpPr>
        <p:spPr>
          <a:xfrm>
            <a:off x="1905000" y="1143000"/>
            <a:ext cx="8229600" cy="5257800"/>
          </a:xfrm>
          <a:noFill/>
          <a:extLst>
            <a:ext uri="{909E8E84-426E-40DD-AFC4-6F175D3DCCD1}">
              <a14:hiddenFill xmlns:a14="http://schemas.microsoft.com/office/drawing/2010/main">
                <a:solidFill>
                  <a:srgbClr val="FFFFFF"/>
                </a:solidFill>
              </a14:hiddenFill>
            </a:ext>
          </a:extLst>
        </p:spPr>
        <p:txBody>
          <a:bodyPr/>
          <a:lstStyle/>
          <a:p>
            <a:pPr eaLnBrk="1" hangingPunct="1">
              <a:lnSpc>
                <a:spcPct val="90000"/>
              </a:lnSpc>
            </a:pPr>
            <a:r>
              <a:rPr lang="en-US" altLang="en-US" sz="3000" dirty="0">
                <a:solidFill>
                  <a:schemeClr val="tx2"/>
                </a:solidFill>
              </a:rPr>
              <a:t>Yoga  </a:t>
            </a:r>
          </a:p>
          <a:p>
            <a:pPr lvl="1" eaLnBrk="1" hangingPunct="1">
              <a:lnSpc>
                <a:spcPct val="90000"/>
              </a:lnSpc>
            </a:pPr>
            <a:r>
              <a:rPr lang="en-US" altLang="en-US" sz="2600" dirty="0">
                <a:solidFill>
                  <a:schemeClr val="tx2"/>
                </a:solidFill>
              </a:rPr>
              <a:t>“life forces in correct balance and flow</a:t>
            </a:r>
          </a:p>
          <a:p>
            <a:pPr lvl="1" eaLnBrk="1" hangingPunct="1">
              <a:lnSpc>
                <a:spcPct val="90000"/>
              </a:lnSpc>
            </a:pPr>
            <a:r>
              <a:rPr lang="en-US" altLang="en-US" sz="2600" dirty="0">
                <a:solidFill>
                  <a:schemeClr val="tx2"/>
                </a:solidFill>
              </a:rPr>
              <a:t>Concentration, strength, flexibility, symbolic movements</a:t>
            </a:r>
          </a:p>
          <a:p>
            <a:pPr lvl="1" eaLnBrk="1" hangingPunct="1">
              <a:lnSpc>
                <a:spcPct val="90000"/>
              </a:lnSpc>
            </a:pPr>
            <a:r>
              <a:rPr lang="en-US" altLang="en-US" sz="2600" dirty="0">
                <a:solidFill>
                  <a:schemeClr val="tx2"/>
                </a:solidFill>
              </a:rPr>
              <a:t>Breathing, movement &amp; posture</a:t>
            </a:r>
          </a:p>
          <a:p>
            <a:pPr eaLnBrk="1" hangingPunct="1">
              <a:lnSpc>
                <a:spcPct val="90000"/>
              </a:lnSpc>
            </a:pPr>
            <a:r>
              <a:rPr lang="en-US" altLang="en-US" sz="3000" dirty="0">
                <a:solidFill>
                  <a:schemeClr val="tx2"/>
                </a:solidFill>
              </a:rPr>
              <a:t>Tai Chi</a:t>
            </a:r>
          </a:p>
          <a:p>
            <a:pPr lvl="1" eaLnBrk="1" hangingPunct="1">
              <a:lnSpc>
                <a:spcPct val="90000"/>
              </a:lnSpc>
            </a:pPr>
            <a:r>
              <a:rPr lang="en-US" altLang="en-US" sz="2600" dirty="0">
                <a:solidFill>
                  <a:schemeClr val="tx2"/>
                </a:solidFill>
              </a:rPr>
              <a:t>Promotes the flow of </a:t>
            </a:r>
            <a:r>
              <a:rPr lang="en-US" altLang="en-US" sz="2600" i="1" dirty="0">
                <a:solidFill>
                  <a:schemeClr val="tx2"/>
                </a:solidFill>
              </a:rPr>
              <a:t>qi </a:t>
            </a:r>
            <a:r>
              <a:rPr lang="en-US" altLang="en-US" sz="2600" dirty="0">
                <a:solidFill>
                  <a:schemeClr val="tx2"/>
                </a:solidFill>
              </a:rPr>
              <a:t>or energy throughout the body</a:t>
            </a:r>
          </a:p>
          <a:p>
            <a:pPr lvl="1" eaLnBrk="1" hangingPunct="1">
              <a:lnSpc>
                <a:spcPct val="90000"/>
              </a:lnSpc>
            </a:pPr>
            <a:r>
              <a:rPr lang="en-US" altLang="en-US" sz="2600" dirty="0" smtClean="0">
                <a:solidFill>
                  <a:schemeClr val="tx2"/>
                </a:solidFill>
              </a:rPr>
              <a:t>Reduces </a:t>
            </a:r>
            <a:r>
              <a:rPr lang="en-US" altLang="en-US" sz="2600" dirty="0" err="1">
                <a:solidFill>
                  <a:schemeClr val="tx2"/>
                </a:solidFill>
              </a:rPr>
              <a:t>sx</a:t>
            </a:r>
            <a:r>
              <a:rPr lang="en-US" altLang="en-US" sz="2600" dirty="0">
                <a:solidFill>
                  <a:schemeClr val="tx2"/>
                </a:solidFill>
              </a:rPr>
              <a:t>. of fibromyalgia</a:t>
            </a:r>
          </a:p>
          <a:p>
            <a:pPr lvl="1" eaLnBrk="1" hangingPunct="1">
              <a:lnSpc>
                <a:spcPct val="90000"/>
              </a:lnSpc>
            </a:pPr>
            <a:r>
              <a:rPr lang="en-US" altLang="en-US" sz="2600" dirty="0">
                <a:solidFill>
                  <a:schemeClr val="tx2"/>
                </a:solidFill>
              </a:rPr>
              <a:t>Used in cardiac rehab programs, can lower BP</a:t>
            </a:r>
          </a:p>
          <a:p>
            <a:endParaRPr lang="en-US" altLang="en-US" dirty="0" smtClean="0">
              <a:effectLst/>
            </a:endParaRPr>
          </a:p>
        </p:txBody>
      </p:sp>
      <p:pic>
        <p:nvPicPr>
          <p:cNvPr id="35846" name="Picture 4" descr="MCj0424608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0" y="1828800"/>
            <a:ext cx="1860550"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855749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pPr eaLnBrk="1" hangingPunct="1">
              <a:defRPr/>
            </a:pPr>
            <a:r>
              <a:rPr lang="en-US" smtClean="0"/>
              <a:t>Other Movement Therapies</a:t>
            </a:r>
          </a:p>
        </p:txBody>
      </p:sp>
      <p:sp>
        <p:nvSpPr>
          <p:cNvPr id="50179" name="Text Placeholder 2"/>
          <p:cNvSpPr>
            <a:spLocks noGrp="1"/>
          </p:cNvSpPr>
          <p:nvPr>
            <p:ph type="body" idx="1"/>
          </p:nvPr>
        </p:nvSpPr>
        <p:spPr/>
        <p:txBody>
          <a:bodyPr/>
          <a:lstStyle/>
          <a:p>
            <a:pPr eaLnBrk="1" hangingPunct="1">
              <a:defRPr/>
            </a:pPr>
            <a:r>
              <a:rPr lang="en-US" smtClean="0"/>
              <a:t>Dance Therapy</a:t>
            </a:r>
          </a:p>
          <a:p>
            <a:pPr eaLnBrk="1" hangingPunct="1">
              <a:defRPr/>
            </a:pPr>
            <a:endParaRPr lang="en-US" smtClean="0"/>
          </a:p>
        </p:txBody>
      </p:sp>
      <p:pic>
        <p:nvPicPr>
          <p:cNvPr id="36868" name="Picture 4" descr="C:\Documents and Settings\James\Local Settings\Temporary Internet Files\Content.IE5\3HOZK0G3\MCj04398950000[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511425"/>
            <a:ext cx="2895600" cy="2941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276363953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defRPr/>
            </a:pPr>
            <a:r>
              <a:rPr lang="en-US" smtClean="0"/>
              <a:t>Chiropractic and Osteopathy</a:t>
            </a:r>
          </a:p>
        </p:txBody>
      </p:sp>
      <p:sp>
        <p:nvSpPr>
          <p:cNvPr id="47107" name="Text Placeholder 2"/>
          <p:cNvSpPr>
            <a:spLocks noGrp="1"/>
          </p:cNvSpPr>
          <p:nvPr>
            <p:ph type="body" idx="1"/>
          </p:nvPr>
        </p:nvSpPr>
        <p:spPr/>
        <p:txBody>
          <a:bodyPr/>
          <a:lstStyle/>
          <a:p>
            <a:pPr eaLnBrk="1" hangingPunct="1">
              <a:defRPr/>
            </a:pPr>
            <a:r>
              <a:rPr lang="en-US" dirty="0" smtClean="0"/>
              <a:t>Chiropractic</a:t>
            </a:r>
          </a:p>
          <a:p>
            <a:pPr lvl="1" eaLnBrk="1" hangingPunct="1">
              <a:defRPr/>
            </a:pPr>
            <a:r>
              <a:rPr lang="en-US" dirty="0" smtClean="0"/>
              <a:t>Relationship between Body Structure and Function</a:t>
            </a:r>
          </a:p>
          <a:p>
            <a:pPr lvl="1" eaLnBrk="1" hangingPunct="1">
              <a:defRPr/>
            </a:pPr>
            <a:r>
              <a:rPr lang="en-US" dirty="0" err="1" smtClean="0"/>
              <a:t>Subluxation</a:t>
            </a:r>
            <a:r>
              <a:rPr lang="en-US" dirty="0" smtClean="0"/>
              <a:t> &amp; Adjustment</a:t>
            </a:r>
          </a:p>
          <a:p>
            <a:pPr eaLnBrk="1" hangingPunct="1">
              <a:defRPr/>
            </a:pPr>
            <a:r>
              <a:rPr lang="en-US" dirty="0" smtClean="0"/>
              <a:t>Osteopaths D.O. vs. M.D.</a:t>
            </a:r>
          </a:p>
          <a:p>
            <a:pPr lvl="1" eaLnBrk="1" hangingPunct="1">
              <a:defRPr/>
            </a:pPr>
            <a:r>
              <a:rPr lang="en-US" dirty="0" smtClean="0"/>
              <a:t>Includes Osteopathic Manipulation</a:t>
            </a:r>
          </a:p>
          <a:p>
            <a:pPr eaLnBrk="1" hangingPunct="1">
              <a:buFont typeface="Arial" charset="0"/>
              <a:buNone/>
              <a:defRPr/>
            </a:pPr>
            <a:endParaRPr lang="en-US" dirty="0" smtClean="0"/>
          </a:p>
        </p:txBody>
      </p:sp>
      <p:pic>
        <p:nvPicPr>
          <p:cNvPr id="37892" name="Picture 4" descr="C:\Documents and Settings\James\Local Settings\Temporary Internet Files\Content.IE5\6MD4K91Q\MCSO02952_0000[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1601" y="3429001"/>
            <a:ext cx="1471613" cy="279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147251029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algn="l" eaLnBrk="1" hangingPunct="1">
              <a:buClr>
                <a:srgbClr val="FFC000"/>
              </a:buClr>
              <a:buFont typeface="Wingdings" pitchFamily="2" charset="2"/>
              <a:buChar char="§"/>
              <a:defRPr/>
            </a:pPr>
            <a:r>
              <a:rPr lang="en-US" sz="3200" dirty="0"/>
              <a:t>Massage</a:t>
            </a:r>
          </a:p>
        </p:txBody>
      </p:sp>
      <p:sp>
        <p:nvSpPr>
          <p:cNvPr id="48131" name="Text Placeholder 2"/>
          <p:cNvSpPr>
            <a:spLocks noGrp="1"/>
          </p:cNvSpPr>
          <p:nvPr>
            <p:ph type="body" idx="1"/>
          </p:nvPr>
        </p:nvSpPr>
        <p:spPr>
          <a:xfrm>
            <a:off x="1981200" y="1219200"/>
            <a:ext cx="8229600" cy="4495800"/>
          </a:xfrm>
        </p:spPr>
        <p:txBody>
          <a:bodyPr/>
          <a:lstStyle/>
          <a:p>
            <a:pPr lvl="1" eaLnBrk="1" hangingPunct="1">
              <a:defRPr/>
            </a:pPr>
            <a:endParaRPr lang="en-US" dirty="0" smtClean="0"/>
          </a:p>
          <a:p>
            <a:pPr lvl="1" eaLnBrk="1" hangingPunct="1">
              <a:defRPr/>
            </a:pPr>
            <a:r>
              <a:rPr lang="en-US" dirty="0" smtClean="0"/>
              <a:t>Muscles &amp; Soft Tissues</a:t>
            </a:r>
          </a:p>
          <a:p>
            <a:pPr lvl="1" eaLnBrk="1" hangingPunct="1">
              <a:defRPr/>
            </a:pPr>
            <a:r>
              <a:rPr lang="en-US" dirty="0" smtClean="0"/>
              <a:t>Benefits of Massage</a:t>
            </a:r>
          </a:p>
          <a:p>
            <a:pPr lvl="1" eaLnBrk="1" hangingPunct="1">
              <a:defRPr/>
            </a:pPr>
            <a:r>
              <a:rPr lang="en-US" dirty="0" smtClean="0"/>
              <a:t>Contraindications for Massage</a:t>
            </a:r>
          </a:p>
        </p:txBody>
      </p:sp>
      <p:pic>
        <p:nvPicPr>
          <p:cNvPr id="38916" name="Picture 5" descr="C:\Documents and Settings\James\Local Settings\Temporary Internet Files\Content.IE5\3HOZK0G3\MCj02311240000[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4038601"/>
            <a:ext cx="2667000"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231882549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t>Energy – Based Therapies</a:t>
            </a:r>
            <a:br>
              <a:rPr lang="en-US" dirty="0" smtClean="0"/>
            </a:br>
            <a:endParaRPr lang="en-US" dirty="0" smtClean="0"/>
          </a:p>
        </p:txBody>
      </p:sp>
      <p:sp>
        <p:nvSpPr>
          <p:cNvPr id="39941" name="Content Placeholder 2"/>
          <p:cNvSpPr>
            <a:spLocks noGrp="1"/>
          </p:cNvSpPr>
          <p:nvPr>
            <p:ph idx="1"/>
          </p:nvPr>
        </p:nvSpPr>
        <p:spPr>
          <a:xfrm>
            <a:off x="1981200" y="1371600"/>
            <a:ext cx="4724400" cy="4572000"/>
          </a:xfrm>
          <a:solidFill>
            <a:srgbClr val="640000"/>
          </a:solidFill>
        </p:spPr>
        <p:txBody>
          <a:bodyPr/>
          <a:lstStyle/>
          <a:p>
            <a:pPr eaLnBrk="1" hangingPunct="1"/>
            <a:r>
              <a:rPr lang="en-US" altLang="en-US" sz="3000" dirty="0"/>
              <a:t>“</a:t>
            </a:r>
            <a:r>
              <a:rPr lang="en-US" altLang="en-US" sz="3000" dirty="0">
                <a:solidFill>
                  <a:schemeClr val="tx2"/>
                </a:solidFill>
              </a:rPr>
              <a:t>A group of techniques that work with the body’s energy field by the use of the hands to direct or redirect the energy to enhance balance within the </a:t>
            </a:r>
            <a:r>
              <a:rPr lang="en-US" altLang="en-US" sz="3000" dirty="0" smtClean="0">
                <a:solidFill>
                  <a:schemeClr val="tx2"/>
                </a:solidFill>
              </a:rPr>
              <a:t>field.</a:t>
            </a:r>
            <a:endParaRPr lang="en-US" altLang="en-US" sz="2600" dirty="0">
              <a:solidFill>
                <a:schemeClr val="tx2"/>
              </a:solidFill>
            </a:endParaRPr>
          </a:p>
        </p:txBody>
      </p:sp>
      <p:pic>
        <p:nvPicPr>
          <p:cNvPr id="39942" name="Picture 6" descr="aura">
            <a:hlinkClick r:id="" action="ppaction://noaction"/>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7600" y="1905000"/>
            <a:ext cx="2465388"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3" name="Rectangle 7"/>
          <p:cNvSpPr>
            <a:spLocks noChangeArrowheads="1"/>
          </p:cNvSpPr>
          <p:nvPr/>
        </p:nvSpPr>
        <p:spPr bwMode="auto">
          <a:xfrm>
            <a:off x="7315201" y="5334000"/>
            <a:ext cx="31337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a:t>alternativecancer.us/aura.jpg</a:t>
            </a:r>
            <a:br>
              <a:rPr lang="en-US" altLang="en-US"/>
            </a:br>
            <a:endParaRPr lang="en-US" altLang="en-US"/>
          </a:p>
        </p:txBody>
      </p:sp>
    </p:spTree>
    <p:extLst>
      <p:ext uri="{BB962C8B-B14F-4D97-AF65-F5344CB8AC3E}">
        <p14:creationId xmlns:p14="http://schemas.microsoft.com/office/powerpoint/2010/main" val="2792951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1981200" y="228601"/>
            <a:ext cx="8229600" cy="868363"/>
          </a:xfrm>
        </p:spPr>
        <p:txBody>
          <a:bodyPr/>
          <a:lstStyle/>
          <a:p>
            <a:pPr algn="l">
              <a:defRPr/>
            </a:pPr>
            <a:r>
              <a:rPr lang="en-US" dirty="0" smtClean="0"/>
              <a:t>Energy – Based Therapies</a:t>
            </a:r>
          </a:p>
        </p:txBody>
      </p:sp>
      <p:sp>
        <p:nvSpPr>
          <p:cNvPr id="40965" name="Rectangle 3"/>
          <p:cNvSpPr>
            <a:spLocks noGrp="1" noChangeArrowheads="1"/>
          </p:cNvSpPr>
          <p:nvPr>
            <p:ph type="body" idx="1"/>
          </p:nvPr>
        </p:nvSpPr>
        <p:spPr>
          <a:xfrm>
            <a:off x="1752600" y="1600200"/>
            <a:ext cx="8229600" cy="3352800"/>
          </a:xfrm>
          <a:noFill/>
          <a:extLst>
            <a:ext uri="{909E8E84-426E-40DD-AFC4-6F175D3DCCD1}">
              <a14:hiddenFill xmlns:a14="http://schemas.microsoft.com/office/drawing/2010/main">
                <a:solidFill>
                  <a:srgbClr val="FFFFFF"/>
                </a:solidFill>
              </a14:hiddenFill>
            </a:ext>
          </a:extLst>
        </p:spPr>
        <p:txBody>
          <a:bodyPr>
            <a:normAutofit fontScale="92500" lnSpcReduction="10000"/>
          </a:bodyPr>
          <a:lstStyle/>
          <a:p>
            <a:pPr eaLnBrk="1" hangingPunct="1">
              <a:lnSpc>
                <a:spcPct val="90000"/>
              </a:lnSpc>
            </a:pPr>
            <a:r>
              <a:rPr lang="en-US" altLang="en-US" sz="3000">
                <a:solidFill>
                  <a:schemeClr val="tx2"/>
                </a:solidFill>
              </a:rPr>
              <a:t>Energy fields </a:t>
            </a:r>
            <a:r>
              <a:rPr lang="en-US" altLang="en-US" sz="1600">
                <a:hlinkClick r:id="rId2"/>
              </a:rPr>
              <a:t>http://images.google.com/images?hl=en&amp;q=layers+of+body+energy+field&amp;btnG=Search+Images&amp;gbv=2</a:t>
            </a:r>
            <a:endParaRPr lang="en-US" altLang="en-US" sz="1600">
              <a:solidFill>
                <a:schemeClr val="tx2"/>
              </a:solidFill>
            </a:endParaRPr>
          </a:p>
          <a:p>
            <a:pPr lvl="1" eaLnBrk="1" hangingPunct="1">
              <a:lnSpc>
                <a:spcPct val="90000"/>
              </a:lnSpc>
            </a:pPr>
            <a:r>
              <a:rPr lang="en-US" altLang="en-US" sz="2600">
                <a:solidFill>
                  <a:schemeClr val="tx2"/>
                </a:solidFill>
              </a:rPr>
              <a:t>Layers </a:t>
            </a:r>
            <a:endParaRPr lang="en-US" altLang="en-US" sz="1800">
              <a:solidFill>
                <a:schemeClr val="tx2"/>
              </a:solidFill>
            </a:endParaRPr>
          </a:p>
          <a:p>
            <a:pPr lvl="1" eaLnBrk="1" hangingPunct="1">
              <a:lnSpc>
                <a:spcPct val="90000"/>
              </a:lnSpc>
            </a:pPr>
            <a:r>
              <a:rPr lang="en-US" altLang="en-US" sz="2600">
                <a:solidFill>
                  <a:schemeClr val="tx2"/>
                </a:solidFill>
              </a:rPr>
              <a:t>Chakras </a:t>
            </a:r>
            <a:endParaRPr lang="en-US" altLang="en-US" sz="1800">
              <a:solidFill>
                <a:schemeClr val="tx2"/>
              </a:solidFill>
            </a:endParaRPr>
          </a:p>
          <a:p>
            <a:pPr lvl="1" eaLnBrk="1" hangingPunct="1">
              <a:lnSpc>
                <a:spcPct val="90000"/>
              </a:lnSpc>
            </a:pPr>
            <a:r>
              <a:rPr lang="en-US" altLang="en-US" sz="2600">
                <a:solidFill>
                  <a:schemeClr val="tx2"/>
                </a:solidFill>
              </a:rPr>
              <a:t>Reflexology ‘zones’ </a:t>
            </a:r>
            <a:r>
              <a:rPr lang="en-US" altLang="en-US" sz="1600">
                <a:hlinkClick r:id="rId3"/>
              </a:rPr>
              <a:t>http://images.google.com/images?gbv=2&amp;hl=en&amp;q=reflexology+zones&amp;btnG=Search+Images</a:t>
            </a:r>
            <a:endParaRPr lang="en-US" altLang="en-US" sz="1600">
              <a:solidFill>
                <a:schemeClr val="tx2"/>
              </a:solidFill>
            </a:endParaRPr>
          </a:p>
          <a:p>
            <a:pPr lvl="1" eaLnBrk="1" hangingPunct="1">
              <a:lnSpc>
                <a:spcPct val="90000"/>
              </a:lnSpc>
            </a:pPr>
            <a:r>
              <a:rPr lang="en-US" altLang="en-US" sz="2600">
                <a:solidFill>
                  <a:schemeClr val="tx2"/>
                </a:solidFill>
              </a:rPr>
              <a:t>Traditional Chinese Medicine – 12 Meridians </a:t>
            </a:r>
            <a:r>
              <a:rPr lang="en-US" altLang="en-US" sz="1800">
                <a:solidFill>
                  <a:schemeClr val="tx2"/>
                </a:solidFill>
              </a:rPr>
              <a:t>(Ignatavicius, 6</a:t>
            </a:r>
            <a:r>
              <a:rPr lang="en-US" altLang="en-US" sz="1800" baseline="30000">
                <a:solidFill>
                  <a:schemeClr val="tx2"/>
                </a:solidFill>
              </a:rPr>
              <a:t>th</a:t>
            </a:r>
            <a:r>
              <a:rPr lang="en-US" altLang="en-US" sz="1800">
                <a:solidFill>
                  <a:schemeClr val="tx2"/>
                </a:solidFill>
              </a:rPr>
              <a:t> ed., page 9) </a:t>
            </a:r>
            <a:endParaRPr lang="en-US" altLang="en-US" sz="2600">
              <a:solidFill>
                <a:schemeClr val="tx2"/>
              </a:solidFill>
            </a:endParaRPr>
          </a:p>
          <a:p>
            <a:pPr lvl="1" eaLnBrk="1" hangingPunct="1">
              <a:lnSpc>
                <a:spcPct val="90000"/>
              </a:lnSpc>
            </a:pPr>
            <a:r>
              <a:rPr lang="en-US" altLang="en-US" sz="2600">
                <a:solidFill>
                  <a:schemeClr val="tx2"/>
                </a:solidFill>
              </a:rPr>
              <a:t>Acupressure ‘meridians’ </a:t>
            </a:r>
            <a:r>
              <a:rPr lang="en-US" altLang="en-US" sz="2400">
                <a:solidFill>
                  <a:schemeClr val="tx2"/>
                </a:solidFill>
              </a:rPr>
              <a:t>(</a:t>
            </a:r>
            <a:r>
              <a:rPr lang="en-US" altLang="en-US" sz="1800">
                <a:solidFill>
                  <a:schemeClr val="tx2"/>
                </a:solidFill>
              </a:rPr>
              <a:t>Wilkinson figure 40-3 page 1024)</a:t>
            </a:r>
            <a:r>
              <a:rPr lang="en-US" altLang="en-US" sz="2400">
                <a:solidFill>
                  <a:schemeClr val="tx2"/>
                </a:solidFill>
              </a:rPr>
              <a:t> </a:t>
            </a:r>
            <a:endParaRPr lang="en-US" altLang="en-US" sz="2600">
              <a:solidFill>
                <a:schemeClr val="tx2"/>
              </a:solidFill>
            </a:endParaRPr>
          </a:p>
          <a:p>
            <a:pPr lvl="1" eaLnBrk="1" hangingPunct="1">
              <a:lnSpc>
                <a:spcPct val="90000"/>
              </a:lnSpc>
            </a:pPr>
            <a:r>
              <a:rPr lang="en-US" altLang="en-US" sz="2600">
                <a:solidFill>
                  <a:schemeClr val="tx2"/>
                </a:solidFill>
              </a:rPr>
              <a:t>Acupuncture chi/blockages</a:t>
            </a:r>
          </a:p>
        </p:txBody>
      </p:sp>
      <p:pic>
        <p:nvPicPr>
          <p:cNvPr id="40966" name="Picture 5" descr="chakras">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63001" y="0"/>
            <a:ext cx="1565275"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7" name="Rectangle 6"/>
          <p:cNvSpPr>
            <a:spLocks noChangeArrowheads="1"/>
          </p:cNvSpPr>
          <p:nvPr/>
        </p:nvSpPr>
        <p:spPr bwMode="auto">
          <a:xfrm>
            <a:off x="8763000" y="1905001"/>
            <a:ext cx="1905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700" b="1">
                <a:hlinkClick r:id="rId6"/>
              </a:rPr>
              <a:t>www.windsofchange.eu.com/chakra.html</a:t>
            </a:r>
            <a:r>
              <a:rPr lang="en-US" altLang="en-US" sz="700"/>
              <a:t> </a:t>
            </a:r>
          </a:p>
        </p:txBody>
      </p:sp>
    </p:spTree>
    <p:extLst>
      <p:ext uri="{BB962C8B-B14F-4D97-AF65-F5344CB8AC3E}">
        <p14:creationId xmlns:p14="http://schemas.microsoft.com/office/powerpoint/2010/main" val="349182811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t>Energy – Based Therapies</a:t>
            </a:r>
          </a:p>
        </p:txBody>
      </p:sp>
      <p:sp>
        <p:nvSpPr>
          <p:cNvPr id="3" name="Content Placeholder 2"/>
          <p:cNvSpPr>
            <a:spLocks noGrp="1"/>
          </p:cNvSpPr>
          <p:nvPr>
            <p:ph idx="1"/>
          </p:nvPr>
        </p:nvSpPr>
        <p:spPr>
          <a:xfrm>
            <a:off x="1981200" y="1447800"/>
            <a:ext cx="8229600" cy="4495800"/>
          </a:xfrm>
        </p:spPr>
        <p:txBody>
          <a:bodyPr/>
          <a:lstStyle/>
          <a:p>
            <a:pPr eaLnBrk="1" hangingPunct="1">
              <a:defRPr/>
            </a:pPr>
            <a:r>
              <a:rPr lang="en-US" dirty="0" smtClean="0">
                <a:solidFill>
                  <a:schemeClr val="tx2"/>
                </a:solidFill>
              </a:rPr>
              <a:t>Therapeutic massage</a:t>
            </a:r>
          </a:p>
          <a:p>
            <a:pPr lvl="1" eaLnBrk="1" hangingPunct="1">
              <a:defRPr/>
            </a:pPr>
            <a:r>
              <a:rPr lang="en-US" dirty="0" smtClean="0">
                <a:solidFill>
                  <a:schemeClr val="tx2"/>
                </a:solidFill>
              </a:rPr>
              <a:t>Precaution </a:t>
            </a:r>
            <a:endParaRPr lang="en-US" dirty="0" smtClean="0">
              <a:solidFill>
                <a:schemeClr val="tx2"/>
              </a:solidFill>
            </a:endParaRPr>
          </a:p>
          <a:p>
            <a:pPr lvl="1" eaLnBrk="1" hangingPunct="1">
              <a:defRPr/>
            </a:pPr>
            <a:r>
              <a:rPr lang="en-US" dirty="0" smtClean="0">
                <a:solidFill>
                  <a:schemeClr val="tx2"/>
                </a:solidFill>
              </a:rPr>
              <a:t>Therapeutic </a:t>
            </a:r>
            <a:r>
              <a:rPr lang="en-US" dirty="0" smtClean="0">
                <a:solidFill>
                  <a:schemeClr val="tx2"/>
                </a:solidFill>
              </a:rPr>
              <a:t>touch</a:t>
            </a:r>
          </a:p>
          <a:p>
            <a:pPr lvl="1" eaLnBrk="1" hangingPunct="1">
              <a:defRPr/>
            </a:pPr>
            <a:r>
              <a:rPr lang="en-US" dirty="0" smtClean="0">
                <a:solidFill>
                  <a:schemeClr val="tx2"/>
                </a:solidFill>
              </a:rPr>
              <a:t>Caution for touch – </a:t>
            </a:r>
            <a:r>
              <a:rPr lang="en-US" dirty="0" err="1">
                <a:solidFill>
                  <a:schemeClr val="tx2"/>
                </a:solidFill>
              </a:rPr>
              <a:t>Ignatavicius</a:t>
            </a:r>
            <a:r>
              <a:rPr lang="en-US" dirty="0">
                <a:solidFill>
                  <a:schemeClr val="tx2"/>
                </a:solidFill>
              </a:rPr>
              <a:t>  6</a:t>
            </a:r>
            <a:r>
              <a:rPr lang="en-US" baseline="30000" dirty="0">
                <a:solidFill>
                  <a:schemeClr val="tx2"/>
                </a:solidFill>
              </a:rPr>
              <a:t>th</a:t>
            </a:r>
            <a:r>
              <a:rPr lang="en-US" dirty="0">
                <a:solidFill>
                  <a:schemeClr val="tx2"/>
                </a:solidFill>
              </a:rPr>
              <a:t> ed., page 13</a:t>
            </a:r>
          </a:p>
          <a:p>
            <a:pPr eaLnBrk="1" hangingPunct="1">
              <a:defRPr/>
            </a:pPr>
            <a:r>
              <a:rPr lang="en-US" dirty="0" smtClean="0">
                <a:solidFill>
                  <a:schemeClr val="tx2"/>
                </a:solidFill>
              </a:rPr>
              <a:t>Healing touch</a:t>
            </a:r>
          </a:p>
          <a:p>
            <a:pPr eaLnBrk="1" hangingPunct="1">
              <a:defRPr/>
            </a:pPr>
            <a:r>
              <a:rPr lang="en-US" dirty="0" smtClean="0">
                <a:solidFill>
                  <a:schemeClr val="tx2"/>
                </a:solidFill>
              </a:rPr>
              <a:t>Reiki</a:t>
            </a:r>
          </a:p>
          <a:p>
            <a:pPr eaLnBrk="1" hangingPunct="1">
              <a:defRPr/>
            </a:pPr>
            <a:r>
              <a:rPr lang="en-US" dirty="0" smtClean="0">
                <a:solidFill>
                  <a:schemeClr val="tx2"/>
                </a:solidFill>
              </a:rPr>
              <a:t>Acupressure</a:t>
            </a:r>
          </a:p>
          <a:p>
            <a:pPr eaLnBrk="1" hangingPunct="1">
              <a:defRPr/>
            </a:pPr>
            <a:r>
              <a:rPr lang="en-US" dirty="0" smtClean="0">
                <a:solidFill>
                  <a:schemeClr val="tx2"/>
                </a:solidFill>
              </a:rPr>
              <a:t>Reflexology </a:t>
            </a:r>
          </a:p>
          <a:p>
            <a:pPr eaLnBrk="1" hangingPunct="1">
              <a:defRPr/>
            </a:pPr>
            <a:endParaRPr lang="en-US" dirty="0" smtClean="0">
              <a:solidFill>
                <a:schemeClr val="tx2"/>
              </a:solidFill>
            </a:endParaRPr>
          </a:p>
        </p:txBody>
      </p:sp>
    </p:spTree>
    <p:extLst>
      <p:ext uri="{BB962C8B-B14F-4D97-AF65-F5344CB8AC3E}">
        <p14:creationId xmlns:p14="http://schemas.microsoft.com/office/powerpoint/2010/main" val="104025292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t>Energy – Based Therapies</a:t>
            </a:r>
          </a:p>
        </p:txBody>
      </p:sp>
      <p:sp>
        <p:nvSpPr>
          <p:cNvPr id="3" name="Content Placeholder 2"/>
          <p:cNvSpPr>
            <a:spLocks noGrp="1"/>
          </p:cNvSpPr>
          <p:nvPr>
            <p:ph idx="1"/>
          </p:nvPr>
        </p:nvSpPr>
        <p:spPr/>
        <p:txBody>
          <a:bodyPr>
            <a:normAutofit lnSpcReduction="10000"/>
          </a:bodyPr>
          <a:lstStyle/>
          <a:p>
            <a:pPr eaLnBrk="1" hangingPunct="1">
              <a:defRPr/>
            </a:pPr>
            <a:r>
              <a:rPr lang="en-US" dirty="0" smtClean="0">
                <a:solidFill>
                  <a:schemeClr val="tx2"/>
                </a:solidFill>
              </a:rPr>
              <a:t>TT (Therapeutic Touch)</a:t>
            </a:r>
          </a:p>
          <a:p>
            <a:pPr lvl="1" eaLnBrk="1" hangingPunct="1">
              <a:defRPr/>
            </a:pPr>
            <a:r>
              <a:rPr lang="en-US" dirty="0" smtClean="0">
                <a:solidFill>
                  <a:schemeClr val="tx2"/>
                </a:solidFill>
              </a:rPr>
              <a:t>Integral to assessment</a:t>
            </a:r>
          </a:p>
          <a:p>
            <a:pPr lvl="1" eaLnBrk="1" hangingPunct="1">
              <a:defRPr/>
            </a:pPr>
            <a:r>
              <a:rPr lang="en-US" dirty="0" smtClean="0">
                <a:solidFill>
                  <a:schemeClr val="tx2"/>
                </a:solidFill>
              </a:rPr>
              <a:t>Bonding</a:t>
            </a:r>
          </a:p>
          <a:p>
            <a:pPr lvl="1" eaLnBrk="1" hangingPunct="1">
              <a:defRPr/>
            </a:pPr>
            <a:r>
              <a:rPr lang="en-US" dirty="0" smtClean="0">
                <a:solidFill>
                  <a:schemeClr val="tx2"/>
                </a:solidFill>
              </a:rPr>
              <a:t>Communication</a:t>
            </a:r>
          </a:p>
          <a:p>
            <a:pPr lvl="1" eaLnBrk="1" hangingPunct="1">
              <a:defRPr/>
            </a:pPr>
            <a:r>
              <a:rPr lang="en-US" dirty="0" smtClean="0">
                <a:solidFill>
                  <a:schemeClr val="tx2"/>
                </a:solidFill>
              </a:rPr>
              <a:t>Soothing, calming, comfort</a:t>
            </a:r>
          </a:p>
          <a:p>
            <a:pPr lvl="1" eaLnBrk="1" hangingPunct="1">
              <a:defRPr/>
            </a:pPr>
            <a:r>
              <a:rPr lang="en-US" dirty="0" smtClean="0">
                <a:solidFill>
                  <a:schemeClr val="tx2"/>
                </a:solidFill>
              </a:rPr>
              <a:t>orientation</a:t>
            </a:r>
          </a:p>
          <a:p>
            <a:pPr eaLnBrk="1" hangingPunct="1">
              <a:defRPr/>
            </a:pPr>
            <a:r>
              <a:rPr lang="en-US" dirty="0" smtClean="0">
                <a:solidFill>
                  <a:schemeClr val="tx2"/>
                </a:solidFill>
              </a:rPr>
              <a:t>Contraindications </a:t>
            </a:r>
          </a:p>
          <a:p>
            <a:pPr lvl="1" eaLnBrk="1" hangingPunct="1">
              <a:defRPr/>
            </a:pPr>
            <a:r>
              <a:rPr lang="en-US" dirty="0" smtClean="0">
                <a:solidFill>
                  <a:schemeClr val="tx2"/>
                </a:solidFill>
              </a:rPr>
              <a:t>When </a:t>
            </a:r>
            <a:r>
              <a:rPr lang="en-US" dirty="0" smtClean="0">
                <a:solidFill>
                  <a:srgbClr val="FF0000"/>
                </a:solidFill>
              </a:rPr>
              <a:t>NOT</a:t>
            </a:r>
            <a:r>
              <a:rPr lang="en-US" dirty="0" smtClean="0">
                <a:solidFill>
                  <a:schemeClr val="tx2"/>
                </a:solidFill>
              </a:rPr>
              <a:t> to </a:t>
            </a:r>
            <a:r>
              <a:rPr lang="en-US" dirty="0" smtClean="0">
                <a:solidFill>
                  <a:schemeClr val="tx2"/>
                </a:solidFill>
              </a:rPr>
              <a:t>touch</a:t>
            </a:r>
            <a:endParaRPr lang="en-US" dirty="0" smtClean="0">
              <a:solidFill>
                <a:schemeClr val="tx2"/>
              </a:solidFill>
            </a:endParaRPr>
          </a:p>
        </p:txBody>
      </p:sp>
    </p:spTree>
    <p:extLst>
      <p:ext uri="{BB962C8B-B14F-4D97-AF65-F5344CB8AC3E}">
        <p14:creationId xmlns:p14="http://schemas.microsoft.com/office/powerpoint/2010/main" val="416946625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algn="l">
              <a:buClr>
                <a:srgbClr val="FFC000"/>
              </a:buClr>
              <a:buFont typeface="Wingdings" pitchFamily="2" charset="2"/>
              <a:buChar char="§"/>
              <a:defRPr/>
            </a:pPr>
            <a:r>
              <a:rPr lang="en-US" dirty="0" smtClean="0"/>
              <a:t>Reiki</a:t>
            </a:r>
          </a:p>
        </p:txBody>
      </p:sp>
      <p:sp>
        <p:nvSpPr>
          <p:cNvPr id="53251" name="Text Placeholder 2"/>
          <p:cNvSpPr>
            <a:spLocks noGrp="1"/>
          </p:cNvSpPr>
          <p:nvPr>
            <p:ph type="body" idx="1"/>
          </p:nvPr>
        </p:nvSpPr>
        <p:spPr>
          <a:xfrm>
            <a:off x="1981200" y="1295400"/>
            <a:ext cx="8229600" cy="4800600"/>
          </a:xfrm>
        </p:spPr>
        <p:txBody>
          <a:bodyPr/>
          <a:lstStyle/>
          <a:p>
            <a:pPr>
              <a:defRPr/>
            </a:pPr>
            <a:r>
              <a:rPr lang="en-US" dirty="0" smtClean="0"/>
              <a:t>Create Energy Balance</a:t>
            </a:r>
          </a:p>
          <a:p>
            <a:pPr>
              <a:defRPr/>
            </a:pPr>
            <a:r>
              <a:rPr lang="en-US" dirty="0" smtClean="0"/>
              <a:t>Patient draws Energy</a:t>
            </a:r>
          </a:p>
          <a:p>
            <a:pPr>
              <a:defRPr/>
            </a:pPr>
            <a:r>
              <a:rPr lang="en-US" dirty="0" smtClean="0"/>
              <a:t>Reiki Masters &amp; Training</a:t>
            </a:r>
          </a:p>
        </p:txBody>
      </p:sp>
      <p:sp>
        <p:nvSpPr>
          <p:cNvPr id="44039" name="Rectangle 7"/>
          <p:cNvSpPr>
            <a:spLocks noChangeArrowheads="1"/>
          </p:cNvSpPr>
          <p:nvPr/>
        </p:nvSpPr>
        <p:spPr bwMode="auto">
          <a:xfrm>
            <a:off x="4114800" y="5410201"/>
            <a:ext cx="51816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1000">
                <a:hlinkClick r:id="rId2"/>
              </a:rPr>
              <a:t>http://www.centurylink.net/search/index.php?q=google&amp;context=www.centurylink.net</a:t>
            </a:r>
            <a:endParaRPr lang="en-US" altLang="en-US" sz="1000"/>
          </a:p>
          <a:p>
            <a:endParaRPr lang="en-US" altLang="en-US"/>
          </a:p>
        </p:txBody>
      </p:sp>
      <p:sp>
        <p:nvSpPr>
          <p:cNvPr id="44040" name="Rectangle 8"/>
          <p:cNvSpPr>
            <a:spLocks noChangeArrowheads="1"/>
          </p:cNvSpPr>
          <p:nvPr/>
        </p:nvSpPr>
        <p:spPr bwMode="auto">
          <a:xfrm>
            <a:off x="4419600" y="3429000"/>
            <a:ext cx="4572000"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a:t>“Reiki is a Japanese technique for stress reduction and relaxation that also promotes healing. It is administered by "laying on hands" and is based on the idea that an unseen "life force energy" flows through us and is what causes us to be alive.”</a:t>
            </a:r>
          </a:p>
        </p:txBody>
      </p:sp>
      <p:pic>
        <p:nvPicPr>
          <p:cNvPr id="44041" name="Picture 10" descr="Stock Photography - a woman in a kimono &#10;lying down while &#10;another massages &#10;her neck,  full. &#10;fotosearch - search &#10;stock photos, &#10;pictures, images, &#10;and photo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3352800"/>
            <a:ext cx="19050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401604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1981200" y="0"/>
            <a:ext cx="8229600" cy="1143000"/>
          </a:xfrm>
        </p:spPr>
        <p:txBody>
          <a:bodyPr/>
          <a:lstStyle/>
          <a:p>
            <a:pPr>
              <a:defRPr/>
            </a:pPr>
            <a:r>
              <a:rPr lang="en-US" dirty="0" smtClean="0"/>
              <a:t>Reflexology/Acupressure</a:t>
            </a:r>
          </a:p>
        </p:txBody>
      </p:sp>
      <p:sp>
        <p:nvSpPr>
          <p:cNvPr id="54275" name="Content Placeholder 2"/>
          <p:cNvSpPr>
            <a:spLocks noGrp="1"/>
          </p:cNvSpPr>
          <p:nvPr>
            <p:ph idx="1"/>
          </p:nvPr>
        </p:nvSpPr>
        <p:spPr>
          <a:xfrm>
            <a:off x="2057400" y="1066801"/>
            <a:ext cx="8229600" cy="4449763"/>
          </a:xfrm>
        </p:spPr>
        <p:txBody>
          <a:bodyPr/>
          <a:lstStyle/>
          <a:p>
            <a:pPr>
              <a:defRPr/>
            </a:pPr>
            <a:r>
              <a:rPr lang="en-US" dirty="0" smtClean="0"/>
              <a:t>Reflexology </a:t>
            </a:r>
          </a:p>
          <a:p>
            <a:pPr lvl="1">
              <a:defRPr/>
            </a:pPr>
            <a:r>
              <a:rPr lang="en-US" dirty="0" smtClean="0"/>
              <a:t>Ancient Egypt</a:t>
            </a:r>
          </a:p>
          <a:p>
            <a:pPr lvl="1">
              <a:defRPr/>
            </a:pPr>
            <a:r>
              <a:rPr lang="en-US" dirty="0" smtClean="0"/>
              <a:t>Energy Zones Top to Bottom</a:t>
            </a:r>
          </a:p>
          <a:p>
            <a:pPr lvl="1">
              <a:defRPr/>
            </a:pPr>
            <a:r>
              <a:rPr lang="en-US" dirty="0" smtClean="0"/>
              <a:t>Pressure Points</a:t>
            </a:r>
          </a:p>
          <a:p>
            <a:pPr lvl="1">
              <a:defRPr/>
            </a:pPr>
            <a:r>
              <a:rPr lang="en-US" dirty="0" smtClean="0"/>
              <a:t>What conditions benefit from it?</a:t>
            </a:r>
          </a:p>
          <a:p>
            <a:pPr>
              <a:defRPr/>
            </a:pPr>
            <a:r>
              <a:rPr lang="en-US" dirty="0" smtClean="0"/>
              <a:t>Acupressure</a:t>
            </a:r>
          </a:p>
          <a:p>
            <a:pPr lvl="1">
              <a:defRPr/>
            </a:pPr>
            <a:r>
              <a:rPr lang="en-US" dirty="0" smtClean="0"/>
              <a:t>Meridians &amp; Pressure Points</a:t>
            </a:r>
          </a:p>
        </p:txBody>
      </p:sp>
      <p:pic>
        <p:nvPicPr>
          <p:cNvPr id="45060" name="Picture 4" descr="C:\Documents and Settings\James\Local Settings\Temporary Internet Files\Content.IE5\6MD4K91Q\MCj03980910000[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1" y="4572001"/>
            <a:ext cx="1406525"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949184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a:defRPr/>
            </a:pPr>
            <a:r>
              <a:rPr lang="en-US" smtClean="0"/>
              <a:t>Acupuncture</a:t>
            </a:r>
          </a:p>
        </p:txBody>
      </p:sp>
      <p:sp>
        <p:nvSpPr>
          <p:cNvPr id="14339" name="Content Placeholder 2"/>
          <p:cNvSpPr>
            <a:spLocks noGrp="1"/>
          </p:cNvSpPr>
          <p:nvPr>
            <p:ph idx="1"/>
          </p:nvPr>
        </p:nvSpPr>
        <p:spPr/>
        <p:txBody>
          <a:bodyPr/>
          <a:lstStyle/>
          <a:p>
            <a:pPr>
              <a:defRPr/>
            </a:pPr>
            <a:r>
              <a:rPr lang="en-US" dirty="0" smtClean="0"/>
              <a:t>Derived from traditional Chinese medicine and other countries and alternative systems</a:t>
            </a:r>
          </a:p>
          <a:p>
            <a:pPr>
              <a:defRPr/>
            </a:pPr>
            <a:r>
              <a:rPr lang="en-US" b="1" i="1" dirty="0" err="1" smtClean="0"/>
              <a:t>Qi</a:t>
            </a:r>
            <a:r>
              <a:rPr lang="en-US" b="1" i="1" dirty="0" smtClean="0"/>
              <a:t> </a:t>
            </a:r>
            <a:r>
              <a:rPr lang="en-US" i="1" dirty="0" smtClean="0"/>
              <a:t>(chi)</a:t>
            </a:r>
            <a:r>
              <a:rPr lang="en-US" dirty="0" smtClean="0"/>
              <a:t> Energy travels through 72 Meridians in the body</a:t>
            </a:r>
          </a:p>
          <a:p>
            <a:pPr>
              <a:defRPr/>
            </a:pPr>
            <a:r>
              <a:rPr lang="en-US" dirty="0" smtClean="0"/>
              <a:t>Needles are applied to </a:t>
            </a:r>
            <a:r>
              <a:rPr lang="en-US" dirty="0" err="1" smtClean="0"/>
              <a:t>Acupoints</a:t>
            </a:r>
            <a:r>
              <a:rPr lang="en-US" dirty="0" smtClean="0"/>
              <a:t> on the Meridians to restore the flow of </a:t>
            </a:r>
            <a:r>
              <a:rPr lang="en-US" b="1" i="1" dirty="0" err="1" smtClean="0"/>
              <a:t>qi</a:t>
            </a:r>
            <a:endParaRPr lang="en-US" b="1" i="1" dirty="0" smtClean="0"/>
          </a:p>
        </p:txBody>
      </p:sp>
    </p:spTree>
    <p:extLst>
      <p:ext uri="{BB962C8B-B14F-4D97-AF65-F5344CB8AC3E}">
        <p14:creationId xmlns:p14="http://schemas.microsoft.com/office/powerpoint/2010/main" val="147564544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a:defRPr/>
            </a:pPr>
            <a:r>
              <a:rPr lang="en-US" sz="4000"/>
              <a:t>Acupuncture – uses for</a:t>
            </a:r>
            <a:br>
              <a:rPr lang="en-US" sz="4000"/>
            </a:br>
            <a:endParaRPr lang="en-US" sz="4000"/>
          </a:p>
        </p:txBody>
      </p:sp>
      <p:sp>
        <p:nvSpPr>
          <p:cNvPr id="54275" name="Rectangle 3"/>
          <p:cNvSpPr>
            <a:spLocks noGrp="1" noChangeArrowheads="1"/>
          </p:cNvSpPr>
          <p:nvPr>
            <p:ph type="body" idx="1"/>
          </p:nvPr>
        </p:nvSpPr>
        <p:spPr>
          <a:xfrm>
            <a:off x="2133600" y="1295400"/>
            <a:ext cx="7391400" cy="3352800"/>
          </a:xfrm>
        </p:spPr>
        <p:txBody>
          <a:bodyPr/>
          <a:lstStyle/>
          <a:p>
            <a:pPr lvl="1" eaLnBrk="1" hangingPunct="1">
              <a:buFontTx/>
              <a:buNone/>
              <a:defRPr/>
            </a:pPr>
            <a:r>
              <a:rPr lang="en-US" sz="3200" dirty="0">
                <a:solidFill>
                  <a:schemeClr val="tx2"/>
                </a:solidFill>
              </a:rPr>
              <a:t>Migraine headache</a:t>
            </a:r>
            <a:r>
              <a:rPr lang="en-US" dirty="0" smtClean="0">
                <a:solidFill>
                  <a:schemeClr val="tx2"/>
                </a:solidFill>
              </a:rPr>
              <a:t> </a:t>
            </a:r>
            <a:endParaRPr lang="en-US" sz="3200" dirty="0">
              <a:solidFill>
                <a:schemeClr val="tx2"/>
              </a:solidFill>
            </a:endParaRPr>
          </a:p>
          <a:p>
            <a:pPr lvl="1" eaLnBrk="1" hangingPunct="1">
              <a:buFontTx/>
              <a:buNone/>
              <a:defRPr/>
            </a:pPr>
            <a:r>
              <a:rPr lang="en-US" sz="3200" dirty="0">
                <a:solidFill>
                  <a:schemeClr val="tx2"/>
                </a:solidFill>
              </a:rPr>
              <a:t>Pain and Anesthesia</a:t>
            </a:r>
            <a:r>
              <a:rPr lang="en-US" dirty="0" smtClean="0">
                <a:solidFill>
                  <a:schemeClr val="tx2"/>
                </a:solidFill>
              </a:rPr>
              <a:t> </a:t>
            </a:r>
          </a:p>
          <a:p>
            <a:pPr lvl="1" eaLnBrk="1" hangingPunct="1">
              <a:buFontTx/>
              <a:buNone/>
              <a:defRPr/>
            </a:pPr>
            <a:endParaRPr lang="en-US" dirty="0">
              <a:solidFill>
                <a:schemeClr val="tx2"/>
              </a:solidFill>
            </a:endParaRPr>
          </a:p>
          <a:p>
            <a:pPr lvl="1" eaLnBrk="1" hangingPunct="1">
              <a:buFontTx/>
              <a:buNone/>
              <a:defRPr/>
            </a:pPr>
            <a:endParaRPr lang="en-US" sz="2400" dirty="0">
              <a:solidFill>
                <a:schemeClr val="tx2"/>
              </a:solidFill>
            </a:endParaRPr>
          </a:p>
          <a:p>
            <a:pPr>
              <a:defRPr/>
            </a:pPr>
            <a:endParaRPr lang="en-US" dirty="0" smtClean="0">
              <a:effectLst/>
            </a:endParaRPr>
          </a:p>
        </p:txBody>
      </p:sp>
    </p:spTree>
    <p:extLst>
      <p:ext uri="{BB962C8B-B14F-4D97-AF65-F5344CB8AC3E}">
        <p14:creationId xmlns:p14="http://schemas.microsoft.com/office/powerpoint/2010/main" val="181724066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3" name="Rectangle 4"/>
          <p:cNvSpPr>
            <a:spLocks noChangeArrowheads="1"/>
          </p:cNvSpPr>
          <p:nvPr/>
        </p:nvSpPr>
        <p:spPr bwMode="auto">
          <a:xfrm>
            <a:off x="2133600" y="163514"/>
            <a:ext cx="8077200" cy="6364287"/>
          </a:xfrm>
          <a:prstGeom prst="rect">
            <a:avLst/>
          </a:prstGeom>
          <a:solidFill>
            <a:srgbClr val="CC66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nSpc>
                <a:spcPct val="80000"/>
              </a:lnSpc>
              <a:spcBef>
                <a:spcPct val="20000"/>
              </a:spcBef>
              <a:buClr>
                <a:schemeClr val="hlink"/>
              </a:buClr>
              <a:buSzPct val="80000"/>
              <a:buFont typeface="Wingdings" panose="05000000000000000000" pitchFamily="2" charset="2"/>
              <a:buChar char="n"/>
            </a:pPr>
            <a:r>
              <a:rPr lang="en-US" altLang="en-US" sz="2400" b="1">
                <a:solidFill>
                  <a:srgbClr val="000000"/>
                </a:solidFill>
                <a:latin typeface="Arial" panose="020B0604020202020204" pitchFamily="34" charset="0"/>
              </a:rPr>
              <a:t>The dreaded nausea and vomiting which commonly occurs in</a:t>
            </a:r>
            <a:r>
              <a:rPr lang="en-US" altLang="en-US" sz="2400" b="1">
                <a:solidFill>
                  <a:srgbClr val="640000"/>
                </a:solidFill>
                <a:latin typeface="Arial" panose="020B0604020202020204" pitchFamily="34" charset="0"/>
              </a:rPr>
              <a:t> </a:t>
            </a:r>
            <a:r>
              <a:rPr lang="en-US" altLang="en-US" sz="2400" b="1">
                <a:solidFill>
                  <a:srgbClr val="000000"/>
                </a:solidFill>
                <a:latin typeface="Arial" panose="020B0604020202020204" pitchFamily="34" charset="0"/>
              </a:rPr>
              <a:t>some patients undergoing chemotherapy and inevitably, with the use of certain classes of agents, can often be worse than the disease itself. Most oncologists have experienced the patients who start vomiting at the thought of their next clinic visit. At the University of Los Angeles (UCLA) School of Medicine, a well-controlled study completed over two Years ago, the authors of the published paper reported significant reduction of nausea and vomiting when pre-treated with. It is now routinely administered before, after and in between chemotherapy treatment sessions for control or nausea and emesis. Such treatments are relatively simple and easily executed in an outpatient setting. Its effectiveness helps in minimizing the use of standard, expensive multi-drug anti-nausea regimens with their attendant side effects, given along with the chemotherapeutic agents.</a:t>
            </a:r>
            <a:r>
              <a:rPr lang="en-US" altLang="en-US" sz="2400">
                <a:solidFill>
                  <a:srgbClr val="000000"/>
                </a:solidFill>
              </a:rPr>
              <a:t> </a:t>
            </a:r>
          </a:p>
          <a:p>
            <a:pPr>
              <a:lnSpc>
                <a:spcPct val="80000"/>
              </a:lnSpc>
              <a:spcBef>
                <a:spcPct val="20000"/>
              </a:spcBef>
              <a:buClr>
                <a:schemeClr val="hlink"/>
              </a:buClr>
              <a:buSzPct val="80000"/>
              <a:buFont typeface="Wingdings" panose="05000000000000000000" pitchFamily="2" charset="2"/>
              <a:buChar char="n"/>
            </a:pPr>
            <a:r>
              <a:rPr lang="en-US" altLang="en-US" sz="1600">
                <a:solidFill>
                  <a:srgbClr val="000000"/>
                </a:solidFill>
              </a:rPr>
              <a:t>Acupuncture in Cancer Treatment by Eugene Mak, MD@</a:t>
            </a:r>
            <a:r>
              <a:rPr lang="en-US" altLang="en-US" sz="1400"/>
              <a:t> </a:t>
            </a:r>
            <a:r>
              <a:rPr lang="en-US" altLang="en-US" sz="1400">
                <a:solidFill>
                  <a:srgbClr val="000000"/>
                </a:solidFill>
                <a:hlinkClick r:id="rId2"/>
              </a:rPr>
              <a:t>http://www.medicalacupuncture.org/acu_info/articles/cancertreatment.html</a:t>
            </a:r>
            <a:endParaRPr lang="en-US" altLang="en-US" sz="1400">
              <a:solidFill>
                <a:srgbClr val="000000"/>
              </a:solidFill>
            </a:endParaRPr>
          </a:p>
        </p:txBody>
      </p:sp>
    </p:spTree>
    <p:extLst>
      <p:ext uri="{BB962C8B-B14F-4D97-AF65-F5344CB8AC3E}">
        <p14:creationId xmlns:p14="http://schemas.microsoft.com/office/powerpoint/2010/main" val="231054969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defRPr/>
            </a:pPr>
            <a:r>
              <a:rPr lang="en-US" smtClean="0"/>
              <a:t>Biologically Based Therapies</a:t>
            </a:r>
          </a:p>
        </p:txBody>
      </p:sp>
      <p:sp>
        <p:nvSpPr>
          <p:cNvPr id="30723" name="Text Placeholder 2"/>
          <p:cNvSpPr>
            <a:spLocks noGrp="1"/>
          </p:cNvSpPr>
          <p:nvPr>
            <p:ph type="body" idx="1"/>
          </p:nvPr>
        </p:nvSpPr>
        <p:spPr/>
        <p:txBody>
          <a:bodyPr/>
          <a:lstStyle/>
          <a:p>
            <a:pPr eaLnBrk="1" hangingPunct="1">
              <a:defRPr/>
            </a:pPr>
            <a:r>
              <a:rPr lang="en-US" smtClean="0"/>
              <a:t>Dietary Therapies</a:t>
            </a:r>
          </a:p>
          <a:p>
            <a:pPr eaLnBrk="1" hangingPunct="1">
              <a:defRPr/>
            </a:pPr>
            <a:r>
              <a:rPr lang="en-US" smtClean="0"/>
              <a:t>Herbs</a:t>
            </a:r>
          </a:p>
          <a:p>
            <a:pPr eaLnBrk="1" hangingPunct="1">
              <a:defRPr/>
            </a:pPr>
            <a:r>
              <a:rPr lang="en-US" smtClean="0"/>
              <a:t>Vitamins</a:t>
            </a:r>
          </a:p>
          <a:p>
            <a:pPr eaLnBrk="1" hangingPunct="1">
              <a:defRPr/>
            </a:pPr>
            <a:r>
              <a:rPr lang="en-US" smtClean="0"/>
              <a:t>Aromatherapy</a:t>
            </a:r>
          </a:p>
        </p:txBody>
      </p:sp>
      <p:pic>
        <p:nvPicPr>
          <p:cNvPr id="49156" name="Picture 2" descr="C:\Documents and Settings\EliasM\Local Settings\Temporary Internet Files\Content.IE5\CDU3WPY7\MCj03981830000[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2200" y="3962401"/>
            <a:ext cx="2662238" cy="200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60" name="Picture 8" descr="Capture.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1752600"/>
            <a:ext cx="1646238" cy="222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extLst>
      <p:ext uri="{BB962C8B-B14F-4D97-AF65-F5344CB8AC3E}">
        <p14:creationId xmlns:p14="http://schemas.microsoft.com/office/powerpoint/2010/main" val="187859219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44562"/>
          </a:xfrm>
        </p:spPr>
        <p:txBody>
          <a:bodyPr/>
          <a:lstStyle/>
          <a:p>
            <a:pPr eaLnBrk="1" hangingPunct="1">
              <a:defRPr/>
            </a:pPr>
            <a:r>
              <a:rPr lang="en-US" dirty="0" smtClean="0"/>
              <a:t>Dietary Therapies</a:t>
            </a:r>
            <a:endParaRPr lang="en-US" sz="3200" dirty="0"/>
          </a:p>
        </p:txBody>
      </p:sp>
      <p:sp>
        <p:nvSpPr>
          <p:cNvPr id="3" name="Content Placeholder 2"/>
          <p:cNvSpPr>
            <a:spLocks noGrp="1"/>
          </p:cNvSpPr>
          <p:nvPr>
            <p:ph idx="1"/>
          </p:nvPr>
        </p:nvSpPr>
        <p:spPr>
          <a:xfrm>
            <a:off x="2057400" y="1295400"/>
            <a:ext cx="8229600" cy="4876800"/>
          </a:xfrm>
        </p:spPr>
        <p:txBody>
          <a:bodyPr>
            <a:normAutofit/>
          </a:bodyPr>
          <a:lstStyle/>
          <a:p>
            <a:pPr eaLnBrk="1" hangingPunct="1">
              <a:lnSpc>
                <a:spcPct val="90000"/>
              </a:lnSpc>
              <a:defRPr/>
            </a:pPr>
            <a:r>
              <a:rPr lang="en-US" sz="3000" dirty="0" err="1">
                <a:solidFill>
                  <a:schemeClr val="tx2"/>
                </a:solidFill>
              </a:rPr>
              <a:t>Nutraceuticals</a:t>
            </a:r>
            <a:r>
              <a:rPr lang="en-US" sz="3000" dirty="0">
                <a:solidFill>
                  <a:schemeClr val="tx2"/>
                </a:solidFill>
              </a:rPr>
              <a:t> and </a:t>
            </a:r>
            <a:r>
              <a:rPr lang="en-US" sz="3000" dirty="0" err="1">
                <a:solidFill>
                  <a:schemeClr val="tx2"/>
                </a:solidFill>
              </a:rPr>
              <a:t>phytonutrients</a:t>
            </a:r>
            <a:endParaRPr lang="en-US" sz="3000" dirty="0">
              <a:solidFill>
                <a:schemeClr val="tx2"/>
              </a:solidFill>
            </a:endParaRPr>
          </a:p>
          <a:p>
            <a:pPr eaLnBrk="1" hangingPunct="1">
              <a:lnSpc>
                <a:spcPct val="90000"/>
              </a:lnSpc>
              <a:defRPr/>
            </a:pPr>
            <a:r>
              <a:rPr lang="en-US" sz="3000" dirty="0">
                <a:solidFill>
                  <a:schemeClr val="tx2"/>
                </a:solidFill>
              </a:rPr>
              <a:t>Protective or healing agents found in plant and animal foods.</a:t>
            </a:r>
          </a:p>
          <a:p>
            <a:pPr eaLnBrk="1" hangingPunct="1">
              <a:lnSpc>
                <a:spcPct val="90000"/>
              </a:lnSpc>
              <a:defRPr/>
            </a:pPr>
            <a:r>
              <a:rPr lang="en-US" sz="3000" dirty="0">
                <a:solidFill>
                  <a:schemeClr val="tx2"/>
                </a:solidFill>
              </a:rPr>
              <a:t>Free radicals: unstable molecules that alter genetic codes and trigger the development of cancer growth in cells.</a:t>
            </a:r>
          </a:p>
          <a:p>
            <a:pPr eaLnBrk="1" hangingPunct="1">
              <a:lnSpc>
                <a:spcPct val="90000"/>
              </a:lnSpc>
              <a:defRPr/>
            </a:pPr>
            <a:r>
              <a:rPr lang="en-US" sz="3000" dirty="0">
                <a:solidFill>
                  <a:schemeClr val="tx2"/>
                </a:solidFill>
              </a:rPr>
              <a:t>Antioxidants: react with free radicals, preventing their damaging effects</a:t>
            </a:r>
          </a:p>
          <a:p>
            <a:pPr lvl="1" eaLnBrk="1" hangingPunct="1">
              <a:lnSpc>
                <a:spcPct val="90000"/>
              </a:lnSpc>
              <a:defRPr/>
            </a:pPr>
            <a:r>
              <a:rPr lang="en-US" sz="2600" dirty="0">
                <a:solidFill>
                  <a:schemeClr val="tx2"/>
                </a:solidFill>
              </a:rPr>
              <a:t>Sources of antioxidants: vitamin C, beta-carotene, vitamin E</a:t>
            </a:r>
          </a:p>
          <a:p>
            <a:pPr lvl="1" eaLnBrk="1" hangingPunct="1">
              <a:lnSpc>
                <a:spcPct val="90000"/>
              </a:lnSpc>
              <a:buFontTx/>
              <a:buNone/>
              <a:defRPr/>
            </a:pPr>
            <a:endParaRPr lang="en-US" sz="2600" dirty="0">
              <a:solidFill>
                <a:schemeClr val="tx2"/>
              </a:solidFill>
            </a:endParaRPr>
          </a:p>
        </p:txBody>
      </p:sp>
    </p:spTree>
    <p:extLst>
      <p:ext uri="{BB962C8B-B14F-4D97-AF65-F5344CB8AC3E}">
        <p14:creationId xmlns:p14="http://schemas.microsoft.com/office/powerpoint/2010/main" val="252986863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t>Dietary Therapies</a:t>
            </a:r>
          </a:p>
        </p:txBody>
      </p:sp>
      <p:sp>
        <p:nvSpPr>
          <p:cNvPr id="3" name="Content Placeholder 2"/>
          <p:cNvSpPr>
            <a:spLocks noGrp="1"/>
          </p:cNvSpPr>
          <p:nvPr>
            <p:ph idx="1"/>
          </p:nvPr>
        </p:nvSpPr>
        <p:spPr/>
        <p:txBody>
          <a:bodyPr/>
          <a:lstStyle/>
          <a:p>
            <a:pPr eaLnBrk="1" hangingPunct="1">
              <a:defRPr/>
            </a:pPr>
            <a:r>
              <a:rPr lang="en-US" dirty="0" smtClean="0">
                <a:solidFill>
                  <a:schemeClr val="tx2"/>
                </a:solidFill>
              </a:rPr>
              <a:t>Macrobiotic Diets </a:t>
            </a:r>
            <a:endParaRPr lang="en-US" dirty="0">
              <a:solidFill>
                <a:schemeClr val="tx2"/>
              </a:solidFill>
            </a:endParaRPr>
          </a:p>
          <a:p>
            <a:pPr lvl="1" eaLnBrk="1" hangingPunct="1">
              <a:defRPr/>
            </a:pPr>
            <a:r>
              <a:rPr lang="en-US" dirty="0" smtClean="0">
                <a:solidFill>
                  <a:schemeClr val="tx2"/>
                </a:solidFill>
              </a:rPr>
              <a:t>Yin/ yang of foods</a:t>
            </a:r>
          </a:p>
          <a:p>
            <a:pPr lvl="1" eaLnBrk="1" hangingPunct="1">
              <a:defRPr/>
            </a:pPr>
            <a:r>
              <a:rPr lang="en-US" dirty="0" smtClean="0">
                <a:solidFill>
                  <a:schemeClr val="tx2"/>
                </a:solidFill>
              </a:rPr>
              <a:t>Balanced foods </a:t>
            </a:r>
          </a:p>
          <a:p>
            <a:pPr lvl="1" eaLnBrk="1" hangingPunct="1">
              <a:defRPr/>
            </a:pPr>
            <a:r>
              <a:rPr lang="en-US" dirty="0" smtClean="0">
                <a:solidFill>
                  <a:schemeClr val="tx2"/>
                </a:solidFill>
              </a:rPr>
              <a:t>Foods to avoid: processed and treated foods, red meat, sugar, dairy products, eggs, caffeine</a:t>
            </a:r>
          </a:p>
          <a:p>
            <a:pPr lvl="1" eaLnBrk="1" hangingPunct="1">
              <a:defRPr/>
            </a:pPr>
            <a:r>
              <a:rPr lang="en-US" b="1" dirty="0" smtClean="0">
                <a:solidFill>
                  <a:srgbClr val="FF0000"/>
                </a:solidFill>
              </a:rPr>
              <a:t>Caution: </a:t>
            </a:r>
            <a:r>
              <a:rPr lang="en-US" dirty="0" smtClean="0">
                <a:solidFill>
                  <a:schemeClr val="tx2"/>
                </a:solidFill>
              </a:rPr>
              <a:t>children and pregnant women may have deficiency in Vitamins D and B</a:t>
            </a:r>
            <a:r>
              <a:rPr lang="en-US" dirty="0">
                <a:solidFill>
                  <a:schemeClr val="tx2"/>
                </a:solidFill>
              </a:rPr>
              <a:t>12</a:t>
            </a:r>
            <a:endParaRPr lang="en-US" dirty="0" smtClean="0">
              <a:solidFill>
                <a:schemeClr val="tx2"/>
              </a:solidFill>
            </a:endParaRPr>
          </a:p>
        </p:txBody>
      </p:sp>
      <p:pic>
        <p:nvPicPr>
          <p:cNvPr id="51206" name="Picture 6" descr="MCj043475200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4800" y="990600"/>
            <a:ext cx="17526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5-Point Star 8"/>
          <p:cNvSpPr/>
          <p:nvPr/>
        </p:nvSpPr>
        <p:spPr bwMode="auto">
          <a:xfrm>
            <a:off x="1905000" y="4495800"/>
            <a:ext cx="609600" cy="533400"/>
          </a:xfrm>
          <a:prstGeom prst="star5">
            <a:avLst/>
          </a:prstGeom>
          <a:solidFill>
            <a:schemeClr val="accent1"/>
          </a:solidFill>
          <a:ln w="9525" cap="flat" cmpd="sng" algn="ctr">
            <a:solidFill>
              <a:schemeClr val="tx1"/>
            </a:solidFill>
            <a:prstDash val="solid"/>
            <a:round/>
            <a:headEnd type="none" w="med" len="med"/>
            <a:tailEnd type="none" w="med" len="med"/>
          </a:ln>
          <a:effectLst/>
        </p:spPr>
        <p:txBody>
          <a:bodyPr wrap="none"/>
          <a:lstStyle/>
          <a:p>
            <a:pPr>
              <a:defRPr/>
            </a:pPr>
            <a:endParaRPr lang="en-US"/>
          </a:p>
        </p:txBody>
      </p:sp>
    </p:spTree>
    <p:extLst>
      <p:ext uri="{BB962C8B-B14F-4D97-AF65-F5344CB8AC3E}">
        <p14:creationId xmlns:p14="http://schemas.microsoft.com/office/powerpoint/2010/main" val="91485218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sz="4000" dirty="0"/>
              <a:t>Aromatherapy </a:t>
            </a:r>
            <a:br>
              <a:rPr lang="en-US" sz="4000" dirty="0"/>
            </a:br>
            <a:endParaRPr lang="en-US" sz="4000" dirty="0"/>
          </a:p>
        </p:txBody>
      </p:sp>
      <p:sp>
        <p:nvSpPr>
          <p:cNvPr id="3" name="Content Placeholder 2"/>
          <p:cNvSpPr>
            <a:spLocks noGrp="1"/>
          </p:cNvSpPr>
          <p:nvPr>
            <p:ph idx="1"/>
          </p:nvPr>
        </p:nvSpPr>
        <p:spPr/>
        <p:txBody>
          <a:bodyPr/>
          <a:lstStyle/>
          <a:p>
            <a:pPr eaLnBrk="1" hangingPunct="1">
              <a:defRPr/>
            </a:pPr>
            <a:r>
              <a:rPr lang="en-US" dirty="0" smtClean="0">
                <a:solidFill>
                  <a:schemeClr val="tx2"/>
                </a:solidFill>
              </a:rPr>
              <a:t>Essences from oils extracted from plants &amp; flowers.</a:t>
            </a:r>
          </a:p>
          <a:p>
            <a:pPr eaLnBrk="1" hangingPunct="1">
              <a:defRPr/>
            </a:pPr>
            <a:r>
              <a:rPr lang="en-US" dirty="0" smtClean="0">
                <a:solidFill>
                  <a:schemeClr val="tx2"/>
                </a:solidFill>
              </a:rPr>
              <a:t>Conditions responsive to aromatherapy:</a:t>
            </a:r>
          </a:p>
          <a:p>
            <a:pPr lvl="1" eaLnBrk="1" hangingPunct="1">
              <a:defRPr/>
            </a:pPr>
            <a:r>
              <a:rPr lang="en-US" dirty="0" smtClean="0">
                <a:solidFill>
                  <a:schemeClr val="tx2"/>
                </a:solidFill>
              </a:rPr>
              <a:t>Stress and anxiety</a:t>
            </a:r>
          </a:p>
          <a:p>
            <a:pPr lvl="1" eaLnBrk="1" hangingPunct="1">
              <a:defRPr/>
            </a:pPr>
            <a:r>
              <a:rPr lang="en-US" dirty="0" smtClean="0">
                <a:solidFill>
                  <a:schemeClr val="tx2"/>
                </a:solidFill>
              </a:rPr>
              <a:t>Muscular and rheumatic pains</a:t>
            </a:r>
          </a:p>
          <a:p>
            <a:pPr lvl="1" eaLnBrk="1" hangingPunct="1">
              <a:defRPr/>
            </a:pPr>
            <a:r>
              <a:rPr lang="en-US" dirty="0" smtClean="0">
                <a:solidFill>
                  <a:schemeClr val="tx2"/>
                </a:solidFill>
              </a:rPr>
              <a:t>Digestive disorders</a:t>
            </a:r>
          </a:p>
          <a:p>
            <a:pPr lvl="1" eaLnBrk="1" hangingPunct="1">
              <a:defRPr/>
            </a:pPr>
            <a:r>
              <a:rPr lang="en-US" dirty="0" smtClean="0">
                <a:solidFill>
                  <a:schemeClr val="tx2"/>
                </a:solidFill>
              </a:rPr>
              <a:t>Skin conditions</a:t>
            </a:r>
          </a:p>
        </p:txBody>
      </p:sp>
    </p:spTree>
    <p:extLst>
      <p:ext uri="{BB962C8B-B14F-4D97-AF65-F5344CB8AC3E}">
        <p14:creationId xmlns:p14="http://schemas.microsoft.com/office/powerpoint/2010/main" val="191591433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Aromatherapy</a:t>
            </a:r>
            <a:endParaRPr lang="en-US" dirty="0"/>
          </a:p>
        </p:txBody>
      </p:sp>
      <p:sp>
        <p:nvSpPr>
          <p:cNvPr id="3" name="Content Placeholder 2"/>
          <p:cNvSpPr>
            <a:spLocks noGrp="1"/>
          </p:cNvSpPr>
          <p:nvPr>
            <p:ph idx="1"/>
          </p:nvPr>
        </p:nvSpPr>
        <p:spPr/>
        <p:txBody>
          <a:bodyPr/>
          <a:lstStyle/>
          <a:p>
            <a:pPr>
              <a:defRPr/>
            </a:pPr>
            <a:r>
              <a:rPr lang="en-US" dirty="0" smtClean="0">
                <a:solidFill>
                  <a:schemeClr val="tx2"/>
                </a:solidFill>
                <a:effectLst/>
              </a:rPr>
              <a:t>Can be used for sense of smell, but also as compresses, baths or topical</a:t>
            </a:r>
          </a:p>
          <a:p>
            <a:pPr>
              <a:defRPr/>
            </a:pPr>
            <a:endParaRPr lang="en-US" dirty="0"/>
          </a:p>
        </p:txBody>
      </p:sp>
    </p:spTree>
    <p:extLst>
      <p:ext uri="{BB962C8B-B14F-4D97-AF65-F5344CB8AC3E}">
        <p14:creationId xmlns:p14="http://schemas.microsoft.com/office/powerpoint/2010/main" val="235317415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2"/>
          <p:cNvSpPr>
            <a:spLocks noGrp="1" noChangeArrowheads="1"/>
          </p:cNvSpPr>
          <p:nvPr>
            <p:ph type="title"/>
          </p:nvPr>
        </p:nvSpPr>
        <p:spPr>
          <a:xfrm>
            <a:off x="1981200" y="0"/>
            <a:ext cx="8229600" cy="1143000"/>
          </a:xfrm>
          <a:noFill/>
          <a:extLst>
            <a:ext uri="{909E8E84-426E-40DD-AFC4-6F175D3DCCD1}">
              <a14:hiddenFill xmlns:a14="http://schemas.microsoft.com/office/drawing/2010/main">
                <a:solidFill>
                  <a:srgbClr val="FFFFFF"/>
                </a:solidFill>
              </a14:hiddenFill>
            </a:ext>
          </a:extLst>
        </p:spPr>
        <p:txBody>
          <a:bodyPr/>
          <a:lstStyle/>
          <a:p>
            <a:pPr algn="l"/>
            <a:r>
              <a:rPr lang="en-US" altLang="en-US" sz="4800" dirty="0"/>
              <a:t>Aromatherapy</a:t>
            </a:r>
            <a:r>
              <a:rPr lang="en-US" altLang="en-US" dirty="0" smtClean="0">
                <a:effectLst/>
              </a:rPr>
              <a:t/>
            </a:r>
            <a:br>
              <a:rPr lang="en-US" altLang="en-US" dirty="0" smtClean="0">
                <a:effectLst/>
              </a:rPr>
            </a:br>
            <a:endParaRPr lang="en-US" altLang="en-US" sz="2000" dirty="0"/>
          </a:p>
        </p:txBody>
      </p:sp>
      <p:sp>
        <p:nvSpPr>
          <p:cNvPr id="54277" name="Rectangle 3"/>
          <p:cNvSpPr>
            <a:spLocks noGrp="1" noChangeArrowheads="1"/>
          </p:cNvSpPr>
          <p:nvPr>
            <p:ph type="body" idx="1"/>
          </p:nvPr>
        </p:nvSpPr>
        <p:spPr>
          <a:xfrm>
            <a:off x="1981200" y="1143000"/>
            <a:ext cx="8229600" cy="4114800"/>
          </a:xfrm>
          <a:noFill/>
          <a:extLst>
            <a:ext uri="{909E8E84-426E-40DD-AFC4-6F175D3DCCD1}">
              <a14:hiddenFill xmlns:a14="http://schemas.microsoft.com/office/drawing/2010/main">
                <a:solidFill>
                  <a:srgbClr val="FFFFFF"/>
                </a:solidFill>
              </a14:hiddenFill>
            </a:ext>
          </a:extLst>
        </p:spPr>
        <p:txBody>
          <a:bodyPr/>
          <a:lstStyle/>
          <a:p>
            <a:r>
              <a:rPr lang="en-US" altLang="en-US" smtClean="0">
                <a:solidFill>
                  <a:schemeClr val="tx2"/>
                </a:solidFill>
                <a:effectLst/>
              </a:rPr>
              <a:t>Lavender – promotes relaxation &amp; sleep</a:t>
            </a:r>
          </a:p>
          <a:p>
            <a:r>
              <a:rPr lang="en-US" altLang="en-US" smtClean="0">
                <a:solidFill>
                  <a:schemeClr val="tx2"/>
                </a:solidFill>
                <a:effectLst/>
              </a:rPr>
              <a:t>Peppermint – stimulation, concentration</a:t>
            </a:r>
          </a:p>
          <a:p>
            <a:r>
              <a:rPr lang="en-US" altLang="en-US" smtClean="0">
                <a:solidFill>
                  <a:schemeClr val="tx2"/>
                </a:solidFill>
                <a:effectLst/>
              </a:rPr>
              <a:t>Sandalwood – ease depression</a:t>
            </a:r>
          </a:p>
          <a:p>
            <a:r>
              <a:rPr lang="en-US" altLang="en-US" smtClean="0">
                <a:solidFill>
                  <a:schemeClr val="tx2"/>
                </a:solidFill>
                <a:effectLst/>
              </a:rPr>
              <a:t>Tea tree – treating MRSA?</a:t>
            </a:r>
          </a:p>
          <a:p>
            <a:r>
              <a:rPr lang="en-US" altLang="en-US" smtClean="0">
                <a:solidFill>
                  <a:schemeClr val="tx2"/>
                </a:solidFill>
                <a:effectLst/>
              </a:rPr>
              <a:t>Chamomile – relaxation</a:t>
            </a:r>
          </a:p>
          <a:p>
            <a:r>
              <a:rPr lang="en-US" altLang="en-US" smtClean="0">
                <a:solidFill>
                  <a:schemeClr val="tx2"/>
                </a:solidFill>
                <a:effectLst/>
              </a:rPr>
              <a:t>Lemon – promotes sleep/ tx for insomnia and/or digestive disorders</a:t>
            </a:r>
          </a:p>
          <a:p>
            <a:pPr>
              <a:buFont typeface="Wingdings" panose="05000000000000000000" pitchFamily="2" charset="2"/>
              <a:buNone/>
            </a:pPr>
            <a:endParaRPr lang="en-US" altLang="en-US" smtClean="0">
              <a:solidFill>
                <a:schemeClr val="tx2"/>
              </a:solidFill>
              <a:effectLst/>
            </a:endParaRPr>
          </a:p>
          <a:p>
            <a:pPr>
              <a:buFont typeface="Wingdings" panose="05000000000000000000" pitchFamily="2" charset="2"/>
              <a:buNone/>
            </a:pPr>
            <a:endParaRPr lang="en-US" altLang="en-US" smtClean="0">
              <a:effectLst/>
            </a:endParaRPr>
          </a:p>
        </p:txBody>
      </p:sp>
    </p:spTree>
    <p:extLst>
      <p:ext uri="{BB962C8B-B14F-4D97-AF65-F5344CB8AC3E}">
        <p14:creationId xmlns:p14="http://schemas.microsoft.com/office/powerpoint/2010/main" val="425835314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0" name="Rectangle 2"/>
          <p:cNvSpPr>
            <a:spLocks noGrp="1" noChangeArrowheads="1"/>
          </p:cNvSpPr>
          <p:nvPr>
            <p:ph type="title"/>
          </p:nvPr>
        </p:nvSpPr>
        <p:spPr>
          <a:xfrm>
            <a:off x="1981200" y="274638"/>
            <a:ext cx="8229600" cy="868362"/>
          </a:xfrm>
          <a:noFill/>
          <a:extLst>
            <a:ext uri="{909E8E84-426E-40DD-AFC4-6F175D3DCCD1}">
              <a14:hiddenFill xmlns:a14="http://schemas.microsoft.com/office/drawing/2010/main">
                <a:solidFill>
                  <a:srgbClr val="FFFFFF"/>
                </a:solidFill>
              </a14:hiddenFill>
            </a:ext>
          </a:extLst>
        </p:spPr>
        <p:txBody>
          <a:bodyPr/>
          <a:lstStyle/>
          <a:p>
            <a:r>
              <a:rPr lang="en-US" altLang="en-US" smtClean="0">
                <a:effectLst/>
              </a:rPr>
              <a:t>Herbals</a:t>
            </a:r>
          </a:p>
        </p:txBody>
      </p:sp>
      <p:sp>
        <p:nvSpPr>
          <p:cNvPr id="55301" name="Rectangle 3"/>
          <p:cNvSpPr>
            <a:spLocks noGrp="1" noChangeArrowheads="1"/>
          </p:cNvSpPr>
          <p:nvPr>
            <p:ph type="body" idx="1"/>
          </p:nvPr>
        </p:nvSpPr>
        <p:spPr>
          <a:xfrm>
            <a:off x="1981200" y="1143000"/>
            <a:ext cx="8229600" cy="4800600"/>
          </a:xfrm>
          <a:noFill/>
          <a:extLst>
            <a:ext uri="{909E8E84-426E-40DD-AFC4-6F175D3DCCD1}">
              <a14:hiddenFill xmlns:a14="http://schemas.microsoft.com/office/drawing/2010/main">
                <a:solidFill>
                  <a:srgbClr val="FFFFFF"/>
                </a:solidFill>
              </a14:hiddenFill>
            </a:ext>
          </a:extLst>
        </p:spPr>
        <p:txBody>
          <a:bodyPr/>
          <a:lstStyle/>
          <a:p>
            <a:pPr>
              <a:buFont typeface="Wingdings" panose="05000000000000000000" pitchFamily="2" charset="2"/>
              <a:buNone/>
            </a:pPr>
            <a:r>
              <a:rPr lang="en-US" altLang="en-US" dirty="0" smtClean="0">
                <a:effectLst/>
              </a:rPr>
              <a:t>Cherokee story</a:t>
            </a:r>
          </a:p>
          <a:p>
            <a:r>
              <a:rPr lang="en-US" altLang="en-US" dirty="0" smtClean="0">
                <a:effectLst/>
              </a:rPr>
              <a:t>“…humans were without diseases until the animals created them in retribution for the lack of respect humans had shown them.  The plants, however, felt that the animals were much too harsh and volunteered themselves to provide a cure for every disease the animals had created</a:t>
            </a:r>
            <a:r>
              <a:rPr lang="en-US" altLang="en-US" dirty="0" smtClean="0">
                <a:effectLst/>
              </a:rPr>
              <a:t>.”</a:t>
            </a:r>
            <a:endParaRPr lang="en-US" altLang="en-US" dirty="0" smtClean="0">
              <a:effectLst/>
            </a:endParaRPr>
          </a:p>
        </p:txBody>
      </p:sp>
    </p:spTree>
    <p:extLst>
      <p:ext uri="{BB962C8B-B14F-4D97-AF65-F5344CB8AC3E}">
        <p14:creationId xmlns:p14="http://schemas.microsoft.com/office/powerpoint/2010/main" val="107859961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a:defRPr/>
            </a:pPr>
            <a:r>
              <a:rPr lang="en-US" sz="4000" dirty="0"/>
              <a:t>HERBALS – what </a:t>
            </a:r>
            <a:r>
              <a:rPr lang="en-US" sz="4000" dirty="0" smtClean="0"/>
              <a:t>You need </a:t>
            </a:r>
            <a:r>
              <a:rPr lang="en-US" sz="4000" dirty="0"/>
              <a:t>to know</a:t>
            </a:r>
          </a:p>
        </p:txBody>
      </p:sp>
      <p:sp>
        <p:nvSpPr>
          <p:cNvPr id="57349" name="Rectangle 3"/>
          <p:cNvSpPr>
            <a:spLocks noGrp="1" noChangeArrowheads="1"/>
          </p:cNvSpPr>
          <p:nvPr>
            <p:ph type="body" idx="1"/>
          </p:nvPr>
        </p:nvSpPr>
        <p:spPr>
          <a:xfrm>
            <a:off x="1330036" y="1423554"/>
            <a:ext cx="8880764" cy="4520045"/>
          </a:xfrm>
          <a:noFill/>
          <a:extLst>
            <a:ext uri="{909E8E84-426E-40DD-AFC4-6F175D3DCCD1}">
              <a14:hiddenFill xmlns:a14="http://schemas.microsoft.com/office/drawing/2010/main">
                <a:solidFill>
                  <a:srgbClr val="FFFFFF"/>
                </a:solidFill>
              </a14:hiddenFill>
            </a:ext>
          </a:extLst>
        </p:spPr>
        <p:txBody>
          <a:bodyPr>
            <a:normAutofit/>
          </a:bodyPr>
          <a:lstStyle/>
          <a:p>
            <a:pPr>
              <a:lnSpc>
                <a:spcPct val="80000"/>
              </a:lnSpc>
            </a:pPr>
            <a:endParaRPr lang="en-US" altLang="en-US" sz="2800" dirty="0" smtClean="0">
              <a:solidFill>
                <a:schemeClr val="tx2"/>
              </a:solidFill>
            </a:endParaRPr>
          </a:p>
          <a:p>
            <a:pPr>
              <a:lnSpc>
                <a:spcPct val="80000"/>
              </a:lnSpc>
            </a:pPr>
            <a:r>
              <a:rPr lang="en-US" altLang="en-US" sz="2800" dirty="0">
                <a:solidFill>
                  <a:schemeClr val="tx2"/>
                </a:solidFill>
              </a:rPr>
              <a:t>F</a:t>
            </a:r>
            <a:r>
              <a:rPr lang="en-US" altLang="en-US" sz="2800" dirty="0" smtClean="0">
                <a:solidFill>
                  <a:schemeClr val="tx2"/>
                </a:solidFill>
              </a:rPr>
              <a:t>DA </a:t>
            </a:r>
            <a:r>
              <a:rPr lang="en-US" altLang="en-US" sz="2800" dirty="0">
                <a:solidFill>
                  <a:schemeClr val="tx2"/>
                </a:solidFill>
              </a:rPr>
              <a:t>categorized herbals as </a:t>
            </a:r>
            <a:r>
              <a:rPr lang="en-US" altLang="en-US" sz="2800" dirty="0">
                <a:solidFill>
                  <a:srgbClr val="FFC000"/>
                </a:solidFill>
              </a:rPr>
              <a:t>food and nutritional supplements </a:t>
            </a:r>
            <a:r>
              <a:rPr lang="en-US" altLang="en-US" sz="2800" i="1" dirty="0">
                <a:solidFill>
                  <a:schemeClr val="tx2"/>
                </a:solidFill>
              </a:rPr>
              <a:t>not</a:t>
            </a:r>
            <a:r>
              <a:rPr lang="en-US" altLang="en-US" sz="2800" dirty="0">
                <a:solidFill>
                  <a:schemeClr val="tx2"/>
                </a:solidFill>
              </a:rPr>
              <a:t> as drugs</a:t>
            </a:r>
          </a:p>
          <a:p>
            <a:pPr>
              <a:lnSpc>
                <a:spcPct val="80000"/>
              </a:lnSpc>
              <a:buFont typeface="Wingdings" panose="05000000000000000000" pitchFamily="2" charset="2"/>
              <a:buNone/>
            </a:pPr>
            <a:r>
              <a:rPr lang="en-US" altLang="en-US" sz="2800" dirty="0">
                <a:solidFill>
                  <a:schemeClr val="tx2"/>
                </a:solidFill>
              </a:rPr>
              <a:t> </a:t>
            </a:r>
          </a:p>
          <a:p>
            <a:pPr>
              <a:lnSpc>
                <a:spcPct val="80000"/>
              </a:lnSpc>
            </a:pPr>
            <a:r>
              <a:rPr lang="en-US" altLang="en-US" sz="2800" dirty="0">
                <a:solidFill>
                  <a:schemeClr val="tx2"/>
                </a:solidFill>
              </a:rPr>
              <a:t>The Dietary Supplement Health &amp; Education Act (DSHEA) of 1994 allowed herbs to be sold as dietary supplements as long as there are no health claims written on labels</a:t>
            </a:r>
          </a:p>
          <a:p>
            <a:pPr>
              <a:lnSpc>
                <a:spcPct val="80000"/>
              </a:lnSpc>
            </a:pPr>
            <a:endParaRPr lang="en-US" altLang="en-US" sz="2800" dirty="0">
              <a:solidFill>
                <a:schemeClr val="tx2"/>
              </a:solidFill>
            </a:endParaRPr>
          </a:p>
          <a:p>
            <a:pPr>
              <a:lnSpc>
                <a:spcPct val="80000"/>
              </a:lnSpc>
            </a:pPr>
            <a:r>
              <a:rPr lang="en-US" altLang="en-US" sz="2800" dirty="0">
                <a:solidFill>
                  <a:schemeClr val="tx2"/>
                </a:solidFill>
              </a:rPr>
              <a:t>DSHEA requires no proof of safety or efficacy and </a:t>
            </a:r>
            <a:r>
              <a:rPr lang="en-US" altLang="en-US" sz="2800" dirty="0">
                <a:solidFill>
                  <a:srgbClr val="FFC000"/>
                </a:solidFill>
              </a:rPr>
              <a:t>sets no standards </a:t>
            </a:r>
            <a:r>
              <a:rPr lang="en-US" altLang="en-US" sz="2800" dirty="0">
                <a:solidFill>
                  <a:schemeClr val="tx2"/>
                </a:solidFill>
              </a:rPr>
              <a:t>for products labeled as supplements, i.e. no guarantee the herb is properly prepared</a:t>
            </a:r>
          </a:p>
          <a:p>
            <a:pPr>
              <a:lnSpc>
                <a:spcPct val="80000"/>
              </a:lnSpc>
            </a:pPr>
            <a:endParaRPr lang="en-US" altLang="en-US" sz="2800" dirty="0"/>
          </a:p>
        </p:txBody>
      </p:sp>
    </p:spTree>
    <p:extLst>
      <p:ext uri="{BB962C8B-B14F-4D97-AF65-F5344CB8AC3E}">
        <p14:creationId xmlns:p14="http://schemas.microsoft.com/office/powerpoint/2010/main" val="31349009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2"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sz="4000" dirty="0"/>
              <a:t>Commonly used Herbals</a:t>
            </a:r>
            <a:br>
              <a:rPr lang="en-US" altLang="en-US" sz="4000" dirty="0"/>
            </a:br>
            <a:endParaRPr lang="en-US" altLang="en-US" sz="3200" dirty="0"/>
          </a:p>
        </p:txBody>
      </p:sp>
      <p:sp>
        <p:nvSpPr>
          <p:cNvPr id="5837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Lst>
        </p:spPr>
        <p:txBody>
          <a:bodyPr/>
          <a:lstStyle/>
          <a:p>
            <a:r>
              <a:rPr lang="en-US" altLang="en-US" smtClean="0">
                <a:solidFill>
                  <a:schemeClr val="tx2"/>
                </a:solidFill>
                <a:effectLst/>
              </a:rPr>
              <a:t>Know intended uses for each</a:t>
            </a:r>
          </a:p>
          <a:p>
            <a:r>
              <a:rPr lang="en-US" altLang="en-US" smtClean="0">
                <a:solidFill>
                  <a:schemeClr val="tx2"/>
                </a:solidFill>
                <a:effectLst/>
              </a:rPr>
              <a:t>Know Caution &amp; adverse effects of each</a:t>
            </a:r>
          </a:p>
          <a:p>
            <a:pPr lvl="1"/>
            <a:r>
              <a:rPr lang="en-US" altLang="en-US" smtClean="0">
                <a:solidFill>
                  <a:schemeClr val="tx2"/>
                </a:solidFill>
                <a:effectLst/>
              </a:rPr>
              <a:t>Gingko bilboa</a:t>
            </a:r>
          </a:p>
          <a:p>
            <a:pPr lvl="1"/>
            <a:r>
              <a:rPr lang="en-US" altLang="en-US" smtClean="0">
                <a:solidFill>
                  <a:schemeClr val="tx2"/>
                </a:solidFill>
                <a:effectLst/>
              </a:rPr>
              <a:t>Garlic</a:t>
            </a:r>
          </a:p>
          <a:p>
            <a:pPr lvl="1"/>
            <a:r>
              <a:rPr lang="en-US" altLang="en-US" smtClean="0">
                <a:solidFill>
                  <a:schemeClr val="tx2"/>
                </a:solidFill>
                <a:effectLst/>
              </a:rPr>
              <a:t>Echinacea</a:t>
            </a:r>
          </a:p>
          <a:p>
            <a:pPr lvl="1"/>
            <a:r>
              <a:rPr lang="en-US" altLang="en-US" smtClean="0">
                <a:solidFill>
                  <a:schemeClr val="tx2"/>
                </a:solidFill>
                <a:effectLst/>
              </a:rPr>
              <a:t>Ginseng</a:t>
            </a:r>
          </a:p>
          <a:p>
            <a:pPr lvl="1"/>
            <a:r>
              <a:rPr lang="en-US" altLang="en-US" smtClean="0">
                <a:solidFill>
                  <a:schemeClr val="tx2"/>
                </a:solidFill>
                <a:effectLst/>
              </a:rPr>
              <a:t>St. John’s Wort</a:t>
            </a:r>
          </a:p>
        </p:txBody>
      </p:sp>
    </p:spTree>
    <p:extLst>
      <p:ext uri="{BB962C8B-B14F-4D97-AF65-F5344CB8AC3E}">
        <p14:creationId xmlns:p14="http://schemas.microsoft.com/office/powerpoint/2010/main" val="61736666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981200" y="0"/>
            <a:ext cx="8229600" cy="1143000"/>
          </a:xfrm>
        </p:spPr>
        <p:txBody>
          <a:bodyPr/>
          <a:lstStyle/>
          <a:p>
            <a:pPr>
              <a:defRPr/>
            </a:pPr>
            <a:r>
              <a:rPr lang="en-US" dirty="0" err="1" smtClean="0"/>
              <a:t>Ginko</a:t>
            </a:r>
            <a:r>
              <a:rPr lang="en-US" dirty="0" smtClean="0"/>
              <a:t> </a:t>
            </a:r>
            <a:r>
              <a:rPr lang="en-US" dirty="0" err="1" smtClean="0"/>
              <a:t>Biloba</a:t>
            </a:r>
            <a:endParaRPr lang="en-US" dirty="0" smtClean="0"/>
          </a:p>
        </p:txBody>
      </p:sp>
      <p:sp>
        <p:nvSpPr>
          <p:cNvPr id="34819" name="Text Placeholder 2"/>
          <p:cNvSpPr>
            <a:spLocks noGrp="1"/>
          </p:cNvSpPr>
          <p:nvPr>
            <p:ph type="body" idx="1"/>
          </p:nvPr>
        </p:nvSpPr>
        <p:spPr>
          <a:xfrm>
            <a:off x="1981200" y="1219200"/>
            <a:ext cx="8229600" cy="4495800"/>
          </a:xfrm>
        </p:spPr>
        <p:txBody>
          <a:bodyPr/>
          <a:lstStyle/>
          <a:p>
            <a:pPr>
              <a:defRPr/>
            </a:pPr>
            <a:r>
              <a:rPr lang="en-US" dirty="0" smtClean="0"/>
              <a:t>Reduce Memory Problems, Dementia, Peripheral Vascular Disease</a:t>
            </a:r>
          </a:p>
          <a:p>
            <a:pPr>
              <a:defRPr/>
            </a:pPr>
            <a:r>
              <a:rPr lang="en-US" dirty="0" smtClean="0"/>
              <a:t>Antioxidant &amp; </a:t>
            </a:r>
            <a:r>
              <a:rPr lang="en-US" dirty="0" err="1" smtClean="0"/>
              <a:t>Vasodilatory</a:t>
            </a:r>
            <a:r>
              <a:rPr lang="en-US" dirty="0" smtClean="0"/>
              <a:t> Properties</a:t>
            </a:r>
          </a:p>
          <a:p>
            <a:pPr>
              <a:defRPr/>
            </a:pPr>
            <a:r>
              <a:rPr lang="en-US" b="1" dirty="0" smtClean="0"/>
              <a:t>BUT </a:t>
            </a:r>
            <a:r>
              <a:rPr lang="en-US" dirty="0" smtClean="0"/>
              <a:t>can cause </a:t>
            </a:r>
            <a:r>
              <a:rPr lang="en-US" b="1" dirty="0" smtClean="0"/>
              <a:t>BLEEDING</a:t>
            </a:r>
            <a:r>
              <a:rPr lang="en-US" dirty="0" smtClean="0"/>
              <a:t> when used with Anticoagulants</a:t>
            </a:r>
          </a:p>
          <a:p>
            <a:pPr>
              <a:defRPr/>
            </a:pPr>
            <a:r>
              <a:rPr lang="en-US" b="1" dirty="0" smtClean="0"/>
              <a:t>Avoid</a:t>
            </a:r>
            <a:r>
              <a:rPr lang="en-US" dirty="0" smtClean="0"/>
              <a:t> before surgery</a:t>
            </a:r>
          </a:p>
          <a:p>
            <a:pPr>
              <a:defRPr/>
            </a:pPr>
            <a:r>
              <a:rPr lang="en-US" dirty="0" smtClean="0"/>
              <a:t>Also cause Headache, GI Upset</a:t>
            </a:r>
          </a:p>
          <a:p>
            <a:pPr>
              <a:defRPr/>
            </a:pPr>
            <a:endParaRPr lang="en-US" dirty="0" smtClean="0"/>
          </a:p>
        </p:txBody>
      </p:sp>
      <p:sp>
        <p:nvSpPr>
          <p:cNvPr id="59399" name="Curved Left Arrow 7"/>
          <p:cNvSpPr>
            <a:spLocks noChangeArrowheads="1"/>
          </p:cNvSpPr>
          <p:nvPr/>
        </p:nvSpPr>
        <p:spPr bwMode="auto">
          <a:xfrm>
            <a:off x="6553200" y="3657600"/>
            <a:ext cx="2133600" cy="914400"/>
          </a:xfrm>
          <a:prstGeom prst="curvedLeftArrow">
            <a:avLst>
              <a:gd name="adj1" fmla="val 7093"/>
              <a:gd name="adj2" fmla="val 50000"/>
              <a:gd name="adj3" fmla="val 23733"/>
            </a:avLst>
          </a:prstGeom>
          <a:solidFill>
            <a:schemeClr val="accent1"/>
          </a:solidFill>
          <a:ln w="9525" algn="ctr">
            <a:solidFill>
              <a:schemeClr val="tx1"/>
            </a:solidFill>
            <a:round/>
            <a:headEnd/>
            <a:tailEnd/>
          </a:ln>
        </p:spPr>
        <p:txBody>
          <a:bodyPr wrap="none"/>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US" altLang="en-US"/>
          </a:p>
        </p:txBody>
      </p:sp>
    </p:spTree>
    <p:extLst>
      <p:ext uri="{BB962C8B-B14F-4D97-AF65-F5344CB8AC3E}">
        <p14:creationId xmlns:p14="http://schemas.microsoft.com/office/powerpoint/2010/main" val="68019410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1981200" y="152400"/>
            <a:ext cx="8229600" cy="1143000"/>
          </a:xfrm>
        </p:spPr>
        <p:txBody>
          <a:bodyPr/>
          <a:lstStyle/>
          <a:p>
            <a:pPr>
              <a:defRPr/>
            </a:pPr>
            <a:r>
              <a:rPr lang="en-US" dirty="0" smtClean="0"/>
              <a:t>Garlic</a:t>
            </a:r>
          </a:p>
        </p:txBody>
      </p:sp>
      <p:sp>
        <p:nvSpPr>
          <p:cNvPr id="35843" name="Text Placeholder 2"/>
          <p:cNvSpPr>
            <a:spLocks noGrp="1"/>
          </p:cNvSpPr>
          <p:nvPr>
            <p:ph type="body" idx="1"/>
          </p:nvPr>
        </p:nvSpPr>
        <p:spPr>
          <a:xfrm>
            <a:off x="1981200" y="1219200"/>
            <a:ext cx="8229600" cy="4495800"/>
          </a:xfrm>
        </p:spPr>
        <p:txBody>
          <a:bodyPr/>
          <a:lstStyle/>
          <a:p>
            <a:pPr>
              <a:defRPr/>
            </a:pPr>
            <a:r>
              <a:rPr lang="en-US" dirty="0" smtClean="0"/>
              <a:t>Lowers Cholesterol, Lowers BP, Natural Antibiotic, </a:t>
            </a:r>
          </a:p>
          <a:p>
            <a:pPr>
              <a:defRPr/>
            </a:pPr>
            <a:r>
              <a:rPr lang="en-US" dirty="0" smtClean="0"/>
              <a:t>Natural Anti-platelet Agent</a:t>
            </a:r>
          </a:p>
          <a:p>
            <a:pPr>
              <a:defRPr/>
            </a:pPr>
            <a:r>
              <a:rPr lang="en-US" b="1" dirty="0" smtClean="0"/>
              <a:t>BUT</a:t>
            </a:r>
            <a:r>
              <a:rPr lang="en-US" dirty="0" smtClean="0"/>
              <a:t> Causes </a:t>
            </a:r>
            <a:r>
              <a:rPr lang="en-US" b="1" dirty="0" smtClean="0"/>
              <a:t>BLEEDING</a:t>
            </a:r>
            <a:r>
              <a:rPr lang="en-US" dirty="0" smtClean="0"/>
              <a:t> with other Anti-platelet Drugs</a:t>
            </a:r>
          </a:p>
          <a:p>
            <a:pPr>
              <a:defRPr/>
            </a:pPr>
            <a:r>
              <a:rPr lang="en-US" b="1" dirty="0" smtClean="0"/>
              <a:t>Potentiates </a:t>
            </a:r>
            <a:r>
              <a:rPr lang="en-US" dirty="0" smtClean="0"/>
              <a:t>Anti-diabetic Drugs</a:t>
            </a:r>
          </a:p>
          <a:p>
            <a:pPr>
              <a:defRPr/>
            </a:pPr>
            <a:r>
              <a:rPr lang="en-US" b="1" dirty="0" smtClean="0"/>
              <a:t>Avoid </a:t>
            </a:r>
            <a:r>
              <a:rPr lang="en-US" dirty="0" smtClean="0"/>
              <a:t>before Surgery</a:t>
            </a:r>
            <a:endParaRPr lang="en-US" b="1" dirty="0" smtClean="0"/>
          </a:p>
        </p:txBody>
      </p:sp>
      <p:pic>
        <p:nvPicPr>
          <p:cNvPr id="60420" name="Picture 2" descr="C:\Documents and Settings\James\Local Settings\Temporary Internet Files\Content.IE5\C8HZURSM\MCj02395750000[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2575" y="4953000"/>
            <a:ext cx="2120900" cy="148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460391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defRPr/>
            </a:pPr>
            <a:r>
              <a:rPr lang="en-US" smtClean="0"/>
              <a:t>Echinacea</a:t>
            </a:r>
          </a:p>
        </p:txBody>
      </p:sp>
      <p:sp>
        <p:nvSpPr>
          <p:cNvPr id="36867" name="Text Placeholder 2"/>
          <p:cNvSpPr>
            <a:spLocks noGrp="1"/>
          </p:cNvSpPr>
          <p:nvPr>
            <p:ph type="body" idx="1"/>
          </p:nvPr>
        </p:nvSpPr>
        <p:spPr/>
        <p:txBody>
          <a:bodyPr/>
          <a:lstStyle/>
          <a:p>
            <a:pPr>
              <a:defRPr/>
            </a:pPr>
            <a:r>
              <a:rPr lang="en-US" smtClean="0"/>
              <a:t>Builds Immunity, Helps Wound Healing</a:t>
            </a:r>
          </a:p>
          <a:p>
            <a:pPr>
              <a:defRPr/>
            </a:pPr>
            <a:r>
              <a:rPr lang="en-US" smtClean="0"/>
              <a:t>Use </a:t>
            </a:r>
            <a:r>
              <a:rPr lang="en-US" b="1" smtClean="0"/>
              <a:t>&gt; 8 Weeks </a:t>
            </a:r>
            <a:r>
              <a:rPr lang="en-US" smtClean="0"/>
              <a:t>&amp; Possible </a:t>
            </a:r>
            <a:r>
              <a:rPr lang="en-US" b="1" smtClean="0"/>
              <a:t>Immune Function Suppression </a:t>
            </a:r>
          </a:p>
          <a:p>
            <a:pPr>
              <a:defRPr/>
            </a:pPr>
            <a:r>
              <a:rPr lang="en-US" b="1" smtClean="0"/>
              <a:t>NOT </a:t>
            </a:r>
            <a:r>
              <a:rPr lang="en-US" smtClean="0"/>
              <a:t>Recommended for People with Immune Diseases</a:t>
            </a:r>
            <a:endParaRPr lang="en-US" b="1" smtClean="0"/>
          </a:p>
        </p:txBody>
      </p:sp>
    </p:spTree>
    <p:extLst>
      <p:ext uri="{BB962C8B-B14F-4D97-AF65-F5344CB8AC3E}">
        <p14:creationId xmlns:p14="http://schemas.microsoft.com/office/powerpoint/2010/main" val="39806946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1981200" y="152401"/>
            <a:ext cx="8229600" cy="868363"/>
          </a:xfrm>
        </p:spPr>
        <p:txBody>
          <a:bodyPr/>
          <a:lstStyle/>
          <a:p>
            <a:pPr>
              <a:defRPr/>
            </a:pPr>
            <a:r>
              <a:rPr lang="en-US" dirty="0" smtClean="0"/>
              <a:t>Ginseng </a:t>
            </a:r>
          </a:p>
        </p:txBody>
      </p:sp>
      <p:sp>
        <p:nvSpPr>
          <p:cNvPr id="37891" name="Text Placeholder 2"/>
          <p:cNvSpPr>
            <a:spLocks noGrp="1"/>
          </p:cNvSpPr>
          <p:nvPr>
            <p:ph type="body" idx="1"/>
          </p:nvPr>
        </p:nvSpPr>
        <p:spPr>
          <a:xfrm>
            <a:off x="1981200" y="990600"/>
            <a:ext cx="8229600" cy="4495800"/>
          </a:xfrm>
        </p:spPr>
        <p:txBody>
          <a:bodyPr/>
          <a:lstStyle/>
          <a:p>
            <a:pPr>
              <a:defRPr/>
            </a:pPr>
            <a:r>
              <a:rPr lang="en-US" b="1" dirty="0" smtClean="0"/>
              <a:t>Asian Ginseng-</a:t>
            </a:r>
            <a:r>
              <a:rPr lang="en-US" dirty="0" smtClean="0"/>
              <a:t> Diabetes, Erectile Dysfunction, “Unclear” Thinking</a:t>
            </a:r>
          </a:p>
          <a:p>
            <a:pPr>
              <a:defRPr/>
            </a:pPr>
            <a:r>
              <a:rPr lang="en-US" b="1" dirty="0" smtClean="0"/>
              <a:t>American Ginseng-</a:t>
            </a:r>
            <a:r>
              <a:rPr lang="en-US" dirty="0" smtClean="0"/>
              <a:t> Diabetes, Prevention of Colds &amp; Flu</a:t>
            </a:r>
          </a:p>
          <a:p>
            <a:pPr>
              <a:defRPr/>
            </a:pPr>
            <a:r>
              <a:rPr lang="en-US" b="1" dirty="0" smtClean="0"/>
              <a:t>Siberian Ginseng-</a:t>
            </a:r>
            <a:r>
              <a:rPr lang="en-US" dirty="0" smtClean="0"/>
              <a:t> Prevent Colds &amp; Flu, reduce Severity of Herpes Simplex type 2 Infections</a:t>
            </a:r>
          </a:p>
          <a:p>
            <a:pPr>
              <a:defRPr/>
            </a:pPr>
            <a:r>
              <a:rPr lang="en-US" b="1" dirty="0" smtClean="0"/>
              <a:t>BUT, BUT, BUT, BUT…</a:t>
            </a:r>
          </a:p>
        </p:txBody>
      </p:sp>
    </p:spTree>
    <p:extLst>
      <p:ext uri="{BB962C8B-B14F-4D97-AF65-F5344CB8AC3E}">
        <p14:creationId xmlns:p14="http://schemas.microsoft.com/office/powerpoint/2010/main" val="246646572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52401"/>
            <a:ext cx="8229600" cy="792163"/>
          </a:xfrm>
        </p:spPr>
        <p:txBody>
          <a:bodyPr/>
          <a:lstStyle/>
          <a:p>
            <a:pPr>
              <a:defRPr/>
            </a:pPr>
            <a:r>
              <a:rPr lang="en-US" dirty="0" smtClean="0"/>
              <a:t>Ginseng and the Big Buts</a:t>
            </a:r>
            <a:endParaRPr lang="en-US" dirty="0"/>
          </a:p>
        </p:txBody>
      </p:sp>
      <p:sp>
        <p:nvSpPr>
          <p:cNvPr id="3" name="Text Placeholder 2"/>
          <p:cNvSpPr>
            <a:spLocks noGrp="1"/>
          </p:cNvSpPr>
          <p:nvPr>
            <p:ph type="body" idx="1"/>
          </p:nvPr>
        </p:nvSpPr>
        <p:spPr>
          <a:xfrm>
            <a:off x="2057400" y="1066800"/>
            <a:ext cx="8229600" cy="4495800"/>
          </a:xfrm>
        </p:spPr>
        <p:txBody>
          <a:bodyPr/>
          <a:lstStyle/>
          <a:p>
            <a:pPr>
              <a:defRPr/>
            </a:pPr>
            <a:endParaRPr lang="en-US" dirty="0"/>
          </a:p>
        </p:txBody>
      </p:sp>
      <p:pic>
        <p:nvPicPr>
          <p:cNvPr id="6349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1066800"/>
            <a:ext cx="81534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Kalimba.mp3">
            <a:hlinkClick r:id="" action="ppaction://media"/>
          </p:cNvPr>
          <p:cNvPicPr>
            <a:picLocks noRot="1" noChangeAspect="1"/>
          </p:cNvPicPr>
          <p:nvPr>
            <a:audioFile r:link="rId1"/>
          </p:nvPr>
        </p:nvPicPr>
        <p:blipFill>
          <a:blip r:embed="rId4">
            <a:extLst>
              <a:ext uri="{28A0092B-C50C-407E-A947-70E740481C1C}">
                <a14:useLocalDpi xmlns:a14="http://schemas.microsoft.com/office/drawing/2010/main" val="0"/>
              </a:ext>
            </a:extLst>
          </a:blip>
          <a:srcRect/>
          <a:stretch>
            <a:fillRect/>
          </a:stretch>
        </p:blipFill>
        <p:spPr bwMode="auto">
          <a:xfrm>
            <a:off x="5943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61398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35060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8"/>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1981200" y="274638"/>
            <a:ext cx="8229600" cy="868362"/>
          </a:xfrm>
        </p:spPr>
        <p:txBody>
          <a:bodyPr/>
          <a:lstStyle/>
          <a:p>
            <a:pPr>
              <a:defRPr/>
            </a:pPr>
            <a:r>
              <a:rPr lang="en-US" dirty="0" smtClean="0"/>
              <a:t>Ginseng &amp; The BIG </a:t>
            </a:r>
            <a:r>
              <a:rPr lang="en-US" b="1" dirty="0" smtClean="0"/>
              <a:t>BUTS</a:t>
            </a:r>
          </a:p>
        </p:txBody>
      </p:sp>
      <p:sp>
        <p:nvSpPr>
          <p:cNvPr id="38915" name="Text Placeholder 2"/>
          <p:cNvSpPr>
            <a:spLocks noGrp="1"/>
          </p:cNvSpPr>
          <p:nvPr>
            <p:ph type="body" idx="1"/>
          </p:nvPr>
        </p:nvSpPr>
        <p:spPr>
          <a:xfrm>
            <a:off x="1981200" y="1066800"/>
            <a:ext cx="8229600" cy="5486400"/>
          </a:xfrm>
        </p:spPr>
        <p:txBody>
          <a:bodyPr/>
          <a:lstStyle/>
          <a:p>
            <a:pPr>
              <a:defRPr/>
            </a:pPr>
            <a:r>
              <a:rPr lang="en-US" smtClean="0"/>
              <a:t>Insomnia, Headache, Agitation, GI Upset, Unusual Menstrual Bleeding, Breast Pain, Dizziness, Increase or Decrease BP, Hypoglycemia, </a:t>
            </a:r>
            <a:r>
              <a:rPr lang="en-US" b="1" smtClean="0"/>
              <a:t>Fast/Pounding/Irregular Heartbeat;</a:t>
            </a:r>
          </a:p>
          <a:p>
            <a:pPr>
              <a:buFont typeface="Arial" charset="0"/>
              <a:buNone/>
              <a:defRPr/>
            </a:pPr>
            <a:r>
              <a:rPr lang="en-US" b="1" smtClean="0"/>
              <a:t>   Severe Allergic Reaction</a:t>
            </a:r>
          </a:p>
          <a:p>
            <a:pPr>
              <a:defRPr/>
            </a:pPr>
            <a:r>
              <a:rPr lang="en-US" b="1" smtClean="0"/>
              <a:t>Not </a:t>
            </a:r>
            <a:r>
              <a:rPr lang="en-US" smtClean="0"/>
              <a:t>with Immune System Disorders, Schizophrenia, Endometriosis, Fibroids</a:t>
            </a:r>
          </a:p>
          <a:p>
            <a:pPr>
              <a:defRPr/>
            </a:pPr>
            <a:r>
              <a:rPr lang="en-US" b="1" smtClean="0"/>
              <a:t>NOT FOR Long-term Use</a:t>
            </a:r>
          </a:p>
        </p:txBody>
      </p:sp>
      <p:pic>
        <p:nvPicPr>
          <p:cNvPr id="7" name="Maid with the Flaxen Hair.mp3">
            <a:hlinkClick r:id="" action="ppaction://media"/>
          </p:cNvPr>
          <p:cNvPicPr>
            <a:picLocks noRot="1" noChangeAspect="1"/>
          </p:cNvPicPr>
          <p:nvPr>
            <a:audioFile r:link="rId1"/>
          </p:nvPr>
        </p:nvPicPr>
        <p:blipFill>
          <a:blip r:embed="rId3">
            <a:extLst>
              <a:ext uri="{28A0092B-C50C-407E-A947-70E740481C1C}">
                <a14:useLocalDpi xmlns:a14="http://schemas.microsoft.com/office/drawing/2010/main" val="0"/>
              </a:ext>
            </a:extLst>
          </a:blip>
          <a:srcRect/>
          <a:stretch>
            <a:fillRect/>
          </a:stretch>
        </p:blipFill>
        <p:spPr bwMode="auto">
          <a:xfrm>
            <a:off x="7232072" y="4346864"/>
            <a:ext cx="3048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14284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7141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7"/>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a:defRPr/>
            </a:pPr>
            <a:r>
              <a:rPr lang="en-US" smtClean="0"/>
              <a:t>St. John’s Wort</a:t>
            </a:r>
          </a:p>
        </p:txBody>
      </p:sp>
      <p:sp>
        <p:nvSpPr>
          <p:cNvPr id="39939" name="Text Placeholder 2"/>
          <p:cNvSpPr>
            <a:spLocks noGrp="1"/>
          </p:cNvSpPr>
          <p:nvPr>
            <p:ph type="body" idx="1"/>
          </p:nvPr>
        </p:nvSpPr>
        <p:spPr/>
        <p:txBody>
          <a:bodyPr/>
          <a:lstStyle/>
          <a:p>
            <a:pPr>
              <a:defRPr/>
            </a:pPr>
            <a:r>
              <a:rPr lang="en-US" smtClean="0"/>
              <a:t>Ease Mild to Moderate Depression</a:t>
            </a:r>
          </a:p>
          <a:p>
            <a:pPr>
              <a:defRPr/>
            </a:pPr>
            <a:r>
              <a:rPr lang="en-US" b="1" smtClean="0"/>
              <a:t>BUT </a:t>
            </a:r>
            <a:r>
              <a:rPr lang="en-US" smtClean="0"/>
              <a:t>causes Photosensitivity</a:t>
            </a:r>
          </a:p>
          <a:p>
            <a:pPr>
              <a:defRPr/>
            </a:pPr>
            <a:r>
              <a:rPr lang="en-US" b="1" smtClean="0"/>
              <a:t>DO NOT </a:t>
            </a:r>
            <a:r>
              <a:rPr lang="en-US" smtClean="0"/>
              <a:t>use in Major Depression</a:t>
            </a:r>
          </a:p>
          <a:p>
            <a:pPr>
              <a:defRPr/>
            </a:pPr>
            <a:r>
              <a:rPr lang="en-US" b="1" smtClean="0"/>
              <a:t>DO NOT </a:t>
            </a:r>
            <a:r>
              <a:rPr lang="en-US" smtClean="0"/>
              <a:t>use with Other Antidepressants </a:t>
            </a:r>
            <a:endParaRPr lang="en-US" b="1" smtClean="0"/>
          </a:p>
        </p:txBody>
      </p:sp>
    </p:spTree>
    <p:extLst>
      <p:ext uri="{BB962C8B-B14F-4D97-AF65-F5344CB8AC3E}">
        <p14:creationId xmlns:p14="http://schemas.microsoft.com/office/powerpoint/2010/main" val="27127292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981200" y="274638"/>
            <a:ext cx="8229600" cy="868362"/>
          </a:xfrm>
        </p:spPr>
        <p:txBody>
          <a:bodyPr/>
          <a:lstStyle/>
          <a:p>
            <a:pPr eaLnBrk="1" hangingPunct="1">
              <a:defRPr/>
            </a:pPr>
            <a:r>
              <a:rPr lang="en-US" dirty="0" smtClean="0"/>
              <a:t>Herbals</a:t>
            </a:r>
          </a:p>
        </p:txBody>
      </p:sp>
      <p:sp>
        <p:nvSpPr>
          <p:cNvPr id="66565" name="Rectangle 3"/>
          <p:cNvSpPr>
            <a:spLocks noGrp="1" noChangeArrowheads="1"/>
          </p:cNvSpPr>
          <p:nvPr>
            <p:ph type="body" idx="1"/>
          </p:nvPr>
        </p:nvSpPr>
        <p:spPr>
          <a:xfrm>
            <a:off x="2057400" y="1219200"/>
            <a:ext cx="8229600" cy="4495800"/>
          </a:xfrm>
        </p:spPr>
        <p:txBody>
          <a:bodyPr/>
          <a:lstStyle/>
          <a:p>
            <a:pPr eaLnBrk="1" hangingPunct="1"/>
            <a:r>
              <a:rPr lang="en-US" altLang="en-US" smtClean="0">
                <a:solidFill>
                  <a:srgbClr val="FF0000"/>
                </a:solidFill>
                <a:effectLst/>
              </a:rPr>
              <a:t>Alert: </a:t>
            </a:r>
            <a:r>
              <a:rPr lang="en-US" altLang="en-US" smtClean="0">
                <a:solidFill>
                  <a:schemeClr val="tx2"/>
                </a:solidFill>
                <a:effectLst/>
              </a:rPr>
              <a:t>“Natural” does not always mean harmless.  </a:t>
            </a:r>
          </a:p>
          <a:p>
            <a:pPr eaLnBrk="1" hangingPunct="1"/>
            <a:r>
              <a:rPr lang="en-US" altLang="en-US" smtClean="0">
                <a:solidFill>
                  <a:schemeClr val="tx2"/>
                </a:solidFill>
                <a:effectLst/>
              </a:rPr>
              <a:t>Plants used improperly can be </a:t>
            </a:r>
            <a:r>
              <a:rPr lang="en-US" altLang="en-US" smtClean="0">
                <a:solidFill>
                  <a:srgbClr val="FF0000"/>
                </a:solidFill>
                <a:effectLst/>
              </a:rPr>
              <a:t>poisonous</a:t>
            </a:r>
            <a:r>
              <a:rPr lang="en-US" altLang="en-US" smtClean="0">
                <a:solidFill>
                  <a:schemeClr val="tx2"/>
                </a:solidFill>
                <a:effectLst/>
              </a:rPr>
              <a:t>.</a:t>
            </a:r>
          </a:p>
          <a:p>
            <a:pPr eaLnBrk="1" hangingPunct="1"/>
            <a:r>
              <a:rPr lang="en-US" altLang="en-US" smtClean="0">
                <a:solidFill>
                  <a:schemeClr val="tx2"/>
                </a:solidFill>
                <a:effectLst/>
              </a:rPr>
              <a:t>Chemicals within herbs can strengthen the immune system, alter blood chemistry, or protect specific organs against disease </a:t>
            </a:r>
            <a:endParaRPr lang="en-US" altLang="en-US">
              <a:solidFill>
                <a:schemeClr val="tx2"/>
              </a:solidFill>
            </a:endParaRPr>
          </a:p>
          <a:p>
            <a:pPr eaLnBrk="1" hangingPunct="1"/>
            <a:r>
              <a:rPr lang="en-US" altLang="en-US" i="1" smtClean="0">
                <a:solidFill>
                  <a:srgbClr val="FF0000"/>
                </a:solidFill>
                <a:effectLst/>
              </a:rPr>
              <a:t>Caution:</a:t>
            </a:r>
            <a:r>
              <a:rPr lang="en-US" altLang="en-US" smtClean="0">
                <a:solidFill>
                  <a:srgbClr val="FF0000"/>
                </a:solidFill>
                <a:effectLst/>
              </a:rPr>
              <a:t> </a:t>
            </a:r>
            <a:r>
              <a:rPr lang="en-US" altLang="en-US" smtClean="0">
                <a:solidFill>
                  <a:schemeClr val="tx2"/>
                </a:solidFill>
                <a:effectLst/>
              </a:rPr>
              <a:t>some individuals may have </a:t>
            </a:r>
            <a:r>
              <a:rPr lang="en-US" altLang="en-US" smtClean="0">
                <a:solidFill>
                  <a:srgbClr val="CC9900"/>
                </a:solidFill>
                <a:effectLst/>
              </a:rPr>
              <a:t>allergies</a:t>
            </a:r>
          </a:p>
        </p:txBody>
      </p:sp>
    </p:spTree>
    <p:extLst>
      <p:ext uri="{BB962C8B-B14F-4D97-AF65-F5344CB8AC3E}">
        <p14:creationId xmlns:p14="http://schemas.microsoft.com/office/powerpoint/2010/main" val="136915371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8" name="Rectangle 2"/>
          <p:cNvSpPr>
            <a:spLocks noGrp="1" noChangeArrowheads="1"/>
          </p:cNvSpPr>
          <p:nvPr>
            <p:ph type="title"/>
          </p:nvPr>
        </p:nvSpPr>
        <p:spPr>
          <a:xfrm>
            <a:off x="1905000" y="152401"/>
            <a:ext cx="8229600" cy="792163"/>
          </a:xfrm>
          <a:noFill/>
          <a:extLst>
            <a:ext uri="{909E8E84-426E-40DD-AFC4-6F175D3DCCD1}">
              <a14:hiddenFill xmlns:a14="http://schemas.microsoft.com/office/drawing/2010/main">
                <a:solidFill>
                  <a:srgbClr val="FFFFFF"/>
                </a:solidFill>
              </a14:hiddenFill>
            </a:ext>
          </a:extLst>
        </p:spPr>
        <p:txBody>
          <a:bodyPr/>
          <a:lstStyle/>
          <a:p>
            <a:r>
              <a:rPr lang="en-US" altLang="en-US" smtClean="0">
                <a:effectLst/>
              </a:rPr>
              <a:t>Herbals </a:t>
            </a:r>
          </a:p>
        </p:txBody>
      </p:sp>
      <p:sp>
        <p:nvSpPr>
          <p:cNvPr id="67589" name="Rectangle 3"/>
          <p:cNvSpPr>
            <a:spLocks noGrp="1" noChangeArrowheads="1"/>
          </p:cNvSpPr>
          <p:nvPr>
            <p:ph type="body" idx="1"/>
          </p:nvPr>
        </p:nvSpPr>
        <p:spPr>
          <a:xfrm>
            <a:off x="1905000" y="990600"/>
            <a:ext cx="8229600" cy="4953000"/>
          </a:xfrm>
          <a:noFill/>
          <a:extLst>
            <a:ext uri="{909E8E84-426E-40DD-AFC4-6F175D3DCCD1}">
              <a14:hiddenFill xmlns:a14="http://schemas.microsoft.com/office/drawing/2010/main">
                <a:solidFill>
                  <a:srgbClr val="FFFFFF"/>
                </a:solidFill>
              </a14:hiddenFill>
            </a:ext>
          </a:extLst>
        </p:spPr>
        <p:txBody>
          <a:bodyPr/>
          <a:lstStyle/>
          <a:p>
            <a:r>
              <a:rPr lang="en-US" altLang="en-US" smtClean="0">
                <a:solidFill>
                  <a:schemeClr val="tx2"/>
                </a:solidFill>
                <a:effectLst/>
              </a:rPr>
              <a:t>Special </a:t>
            </a:r>
            <a:r>
              <a:rPr lang="en-US" altLang="en-US" i="1" smtClean="0">
                <a:solidFill>
                  <a:srgbClr val="FF0000"/>
                </a:solidFill>
                <a:effectLst/>
              </a:rPr>
              <a:t>precaution</a:t>
            </a:r>
            <a:r>
              <a:rPr lang="en-US" altLang="en-US" smtClean="0">
                <a:solidFill>
                  <a:schemeClr val="tx2"/>
                </a:solidFill>
                <a:effectLst/>
              </a:rPr>
              <a:t> with pregnant or lactating women and children – should not use without physician’s knowledge</a:t>
            </a:r>
          </a:p>
        </p:txBody>
      </p:sp>
      <p:pic>
        <p:nvPicPr>
          <p:cNvPr id="67590" name="Picture 4" descr="hm00483_"/>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20200" y="4572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Rectangle 5"/>
          <p:cNvSpPr>
            <a:spLocks noChangeArrowheads="1"/>
          </p:cNvSpPr>
          <p:nvPr/>
        </p:nvSpPr>
        <p:spPr bwMode="auto">
          <a:xfrm>
            <a:off x="2286000" y="2514600"/>
            <a:ext cx="7848600" cy="3733800"/>
          </a:xfrm>
          <a:prstGeom prst="rect">
            <a:avLst/>
          </a:prstGeom>
          <a:solidFill>
            <a:schemeClr val="bg1"/>
          </a:solidFill>
          <a:ln w="9525">
            <a:solidFill>
              <a:schemeClr val="tx1"/>
            </a:solidFill>
            <a:miter lim="800000"/>
            <a:headEnd/>
            <a:tailEnd/>
          </a:ln>
        </p:spPr>
        <p:txBody>
          <a:bodyPr wrap="none" anchor="ctr"/>
          <a:lstStyle>
            <a:lvl1pPr>
              <a:defRPr>
                <a:solidFill>
                  <a:schemeClr val="tx1"/>
                </a:solidFill>
                <a:latin typeface="Tahoma" panose="020B0604030504040204" pitchFamily="34" charset="0"/>
              </a:defRPr>
            </a:lvl1pPr>
            <a:lvl2pPr>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lvl="1"/>
            <a:r>
              <a:rPr lang="en-US" altLang="en-US" sz="2800" i="1">
                <a:solidFill>
                  <a:schemeClr val="tx2"/>
                </a:solidFill>
              </a:rPr>
              <a:t>Rationale:</a:t>
            </a:r>
          </a:p>
          <a:p>
            <a:pPr lvl="1"/>
            <a:r>
              <a:rPr lang="en-US" altLang="en-US" sz="2800">
                <a:solidFill>
                  <a:schemeClr val="tx2"/>
                </a:solidFill>
              </a:rPr>
              <a:t>Unpredictable biologic effects</a:t>
            </a:r>
          </a:p>
          <a:p>
            <a:pPr lvl="1"/>
            <a:r>
              <a:rPr lang="en-US" altLang="en-US" sz="2800">
                <a:solidFill>
                  <a:schemeClr val="tx2"/>
                </a:solidFill>
              </a:rPr>
              <a:t>Possible allergies</a:t>
            </a:r>
          </a:p>
          <a:p>
            <a:pPr lvl="1"/>
            <a:r>
              <a:rPr lang="en-US" altLang="en-US" sz="2800">
                <a:solidFill>
                  <a:schemeClr val="tx2"/>
                </a:solidFill>
              </a:rPr>
              <a:t>Side effects</a:t>
            </a:r>
          </a:p>
          <a:p>
            <a:pPr lvl="1"/>
            <a:r>
              <a:rPr lang="en-US" altLang="en-US" sz="2800">
                <a:solidFill>
                  <a:schemeClr val="tx2"/>
                </a:solidFill>
              </a:rPr>
              <a:t>Herbs have chemical composition</a:t>
            </a:r>
          </a:p>
          <a:p>
            <a:pPr lvl="1"/>
            <a:r>
              <a:rPr lang="en-US" altLang="en-US" sz="2800">
                <a:solidFill>
                  <a:schemeClr val="tx2"/>
                </a:solidFill>
              </a:rPr>
              <a:t>Little or no regulation of production/ quality</a:t>
            </a:r>
          </a:p>
          <a:p>
            <a:pPr lvl="1"/>
            <a:r>
              <a:rPr lang="en-US" altLang="en-US" sz="2800">
                <a:solidFill>
                  <a:schemeClr val="tx2"/>
                </a:solidFill>
              </a:rPr>
              <a:t>Possible herb/drug or herb/herb interaction</a:t>
            </a:r>
          </a:p>
          <a:p>
            <a:pPr lvl="1"/>
            <a:r>
              <a:rPr lang="en-US" altLang="en-US" sz="2800">
                <a:solidFill>
                  <a:schemeClr val="tx2"/>
                </a:solidFill>
              </a:rPr>
              <a:t>Possible delay of treatment is dangerous</a:t>
            </a:r>
          </a:p>
          <a:p>
            <a:endParaRPr lang="en-US" altLang="en-US"/>
          </a:p>
        </p:txBody>
      </p:sp>
    </p:spTree>
    <p:extLst>
      <p:ext uri="{BB962C8B-B14F-4D97-AF65-F5344CB8AC3E}">
        <p14:creationId xmlns:p14="http://schemas.microsoft.com/office/powerpoint/2010/main" val="26224553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1205"/>
                                        </p:tgtEl>
                                        <p:attrNameLst>
                                          <p:attrName>style.visibility</p:attrName>
                                        </p:attrNameLst>
                                      </p:cBhvr>
                                      <p:to>
                                        <p:strVal val="visible"/>
                                      </p:to>
                                    </p:set>
                                    <p:animEffect transition="in" filter="wipe(left)">
                                      <p:cBhvr>
                                        <p:cTn id="7" dur="2000"/>
                                        <p:tgtEl>
                                          <p:spTgt spid="512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5"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smtClean="0"/>
              <a:t>Herbals &amp;Our Role</a:t>
            </a:r>
          </a:p>
        </p:txBody>
      </p:sp>
      <p:sp>
        <p:nvSpPr>
          <p:cNvPr id="3" name="Content Placeholder 2"/>
          <p:cNvSpPr>
            <a:spLocks noGrp="1"/>
          </p:cNvSpPr>
          <p:nvPr>
            <p:ph idx="1"/>
          </p:nvPr>
        </p:nvSpPr>
        <p:spPr/>
        <p:txBody>
          <a:bodyPr/>
          <a:lstStyle/>
          <a:p>
            <a:pPr eaLnBrk="1" hangingPunct="1">
              <a:defRPr/>
            </a:pPr>
            <a:r>
              <a:rPr lang="en-US" sz="3600" i="1" dirty="0">
                <a:solidFill>
                  <a:schemeClr val="tx2"/>
                </a:solidFill>
              </a:rPr>
              <a:t>Teach</a:t>
            </a:r>
            <a:r>
              <a:rPr lang="en-US" sz="3600" dirty="0">
                <a:solidFill>
                  <a:schemeClr val="tx2"/>
                </a:solidFill>
              </a:rPr>
              <a:t> about signs of allergic reactions</a:t>
            </a:r>
          </a:p>
          <a:p>
            <a:pPr eaLnBrk="1" hangingPunct="1">
              <a:defRPr/>
            </a:pPr>
            <a:endParaRPr lang="en-US" sz="3600" dirty="0">
              <a:solidFill>
                <a:schemeClr val="tx2"/>
              </a:solidFill>
            </a:endParaRPr>
          </a:p>
          <a:p>
            <a:pPr eaLnBrk="1" hangingPunct="1">
              <a:defRPr/>
            </a:pPr>
            <a:r>
              <a:rPr lang="en-US" sz="3600" i="1" dirty="0">
                <a:solidFill>
                  <a:schemeClr val="tx2"/>
                </a:solidFill>
              </a:rPr>
              <a:t>Teach</a:t>
            </a:r>
            <a:r>
              <a:rPr lang="en-US" sz="3600" dirty="0">
                <a:solidFill>
                  <a:schemeClr val="tx2"/>
                </a:solidFill>
              </a:rPr>
              <a:t> that herbs can be dangerous even if they are not Rx and are “natural”</a:t>
            </a:r>
          </a:p>
          <a:p>
            <a:pPr eaLnBrk="1" hangingPunct="1">
              <a:buFont typeface="Wingdings" panose="05000000000000000000" pitchFamily="2" charset="2"/>
              <a:buNone/>
              <a:defRPr/>
            </a:pPr>
            <a:endParaRPr lang="en-US" sz="3600" dirty="0"/>
          </a:p>
          <a:p>
            <a:pPr eaLnBrk="1" hangingPunct="1">
              <a:defRPr/>
            </a:pPr>
            <a:endParaRPr lang="en-US" dirty="0" smtClean="0"/>
          </a:p>
        </p:txBody>
      </p:sp>
      <p:pic>
        <p:nvPicPr>
          <p:cNvPr id="68614" name="Picture 5" descr="j02407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51850" y="457200"/>
            <a:ext cx="18923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802375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6" name="Rectangle 2"/>
          <p:cNvSpPr>
            <a:spLocks noGrp="1" noChangeArrowheads="1"/>
          </p:cNvSpPr>
          <p:nvPr>
            <p:ph type="title"/>
          </p:nvPr>
        </p:nvSpPr>
        <p:spPr>
          <a:xfrm>
            <a:off x="1981200" y="152401"/>
            <a:ext cx="8229600" cy="715963"/>
          </a:xfrm>
          <a:noFill/>
          <a:extLst>
            <a:ext uri="{909E8E84-426E-40DD-AFC4-6F175D3DCCD1}">
              <a14:hiddenFill xmlns:a14="http://schemas.microsoft.com/office/drawing/2010/main">
                <a:solidFill>
                  <a:srgbClr val="FFFFFF"/>
                </a:solidFill>
              </a14:hiddenFill>
            </a:ext>
          </a:extLst>
        </p:spPr>
        <p:txBody>
          <a:bodyPr/>
          <a:lstStyle/>
          <a:p>
            <a:r>
              <a:rPr lang="en-US" altLang="en-US" dirty="0" smtClean="0">
                <a:effectLst/>
              </a:rPr>
              <a:t>Herbals</a:t>
            </a:r>
          </a:p>
        </p:txBody>
      </p:sp>
      <p:sp>
        <p:nvSpPr>
          <p:cNvPr id="61443" name="Rectangle 3"/>
          <p:cNvSpPr>
            <a:spLocks noGrp="1" noChangeArrowheads="1"/>
          </p:cNvSpPr>
          <p:nvPr>
            <p:ph type="body" idx="1"/>
          </p:nvPr>
        </p:nvSpPr>
        <p:spPr>
          <a:xfrm>
            <a:off x="2209800" y="838200"/>
            <a:ext cx="8229600" cy="5105400"/>
          </a:xfrm>
        </p:spPr>
        <p:txBody>
          <a:bodyPr/>
          <a:lstStyle/>
          <a:p>
            <a:pPr eaLnBrk="1" hangingPunct="1">
              <a:lnSpc>
                <a:spcPct val="90000"/>
              </a:lnSpc>
              <a:defRPr/>
            </a:pPr>
            <a:r>
              <a:rPr lang="en-US" dirty="0" smtClean="0">
                <a:solidFill>
                  <a:srgbClr val="FFC000"/>
                </a:solidFill>
              </a:rPr>
              <a:t>Always</a:t>
            </a:r>
            <a:r>
              <a:rPr lang="en-US" dirty="0" smtClean="0">
                <a:solidFill>
                  <a:schemeClr val="tx2"/>
                </a:solidFill>
              </a:rPr>
              <a:t> ask about use of herbals when getting medication history</a:t>
            </a:r>
          </a:p>
          <a:p>
            <a:pPr eaLnBrk="1" hangingPunct="1">
              <a:lnSpc>
                <a:spcPct val="90000"/>
              </a:lnSpc>
              <a:buFont typeface="Wingdings" panose="05000000000000000000" pitchFamily="2" charset="2"/>
              <a:buNone/>
              <a:defRPr/>
            </a:pPr>
            <a:endParaRPr lang="en-US" dirty="0" smtClean="0">
              <a:solidFill>
                <a:schemeClr val="tx2"/>
              </a:solidFill>
            </a:endParaRPr>
          </a:p>
          <a:p>
            <a:pPr eaLnBrk="1" hangingPunct="1">
              <a:lnSpc>
                <a:spcPct val="90000"/>
              </a:lnSpc>
              <a:defRPr/>
            </a:pPr>
            <a:r>
              <a:rPr lang="en-US" dirty="0" smtClean="0">
                <a:solidFill>
                  <a:schemeClr val="tx2"/>
                </a:solidFill>
              </a:rPr>
              <a:t>“What is the story of why the patient is using the plant medicine or therapy?”</a:t>
            </a:r>
          </a:p>
          <a:p>
            <a:pPr lvl="3" eaLnBrk="1" hangingPunct="1">
              <a:lnSpc>
                <a:spcPct val="90000"/>
              </a:lnSpc>
              <a:buFontTx/>
              <a:buNone/>
              <a:defRPr/>
            </a:pPr>
            <a:endParaRPr lang="en-US" dirty="0" smtClean="0">
              <a:solidFill>
                <a:schemeClr val="tx2"/>
              </a:solidFill>
            </a:endParaRPr>
          </a:p>
          <a:p>
            <a:pPr eaLnBrk="1" hangingPunct="1">
              <a:lnSpc>
                <a:spcPct val="90000"/>
              </a:lnSpc>
              <a:defRPr/>
            </a:pPr>
            <a:r>
              <a:rPr lang="en-US" i="1" dirty="0" smtClean="0">
                <a:solidFill>
                  <a:schemeClr val="tx2"/>
                </a:solidFill>
              </a:rPr>
              <a:t>Teach</a:t>
            </a:r>
            <a:r>
              <a:rPr lang="en-US" dirty="0" smtClean="0">
                <a:solidFill>
                  <a:schemeClr val="tx2"/>
                </a:solidFill>
              </a:rPr>
              <a:t> clients to look for products labeled  </a:t>
            </a:r>
            <a:r>
              <a:rPr lang="en-US" i="1" dirty="0" smtClean="0">
                <a:solidFill>
                  <a:schemeClr val="tx2"/>
                </a:solidFill>
              </a:rPr>
              <a:t>‘</a:t>
            </a:r>
            <a:r>
              <a:rPr lang="en-US" i="1" dirty="0" smtClean="0">
                <a:solidFill>
                  <a:srgbClr val="FFC000"/>
                </a:solidFill>
              </a:rPr>
              <a:t>standardized’</a:t>
            </a:r>
            <a:r>
              <a:rPr lang="en-US" dirty="0" smtClean="0">
                <a:solidFill>
                  <a:srgbClr val="FFC000"/>
                </a:solidFill>
              </a:rPr>
              <a:t> </a:t>
            </a:r>
            <a:r>
              <a:rPr lang="en-US" dirty="0" smtClean="0"/>
              <a:t>– </a:t>
            </a:r>
            <a:r>
              <a:rPr lang="en-US" dirty="0" smtClean="0">
                <a:solidFill>
                  <a:schemeClr val="tx2"/>
                </a:solidFill>
              </a:rPr>
              <a:t>these more likely to have accurate amounts of herb and less likely to have contamination</a:t>
            </a:r>
          </a:p>
        </p:txBody>
      </p:sp>
    </p:spTree>
    <p:extLst>
      <p:ext uri="{BB962C8B-B14F-4D97-AF65-F5344CB8AC3E}">
        <p14:creationId xmlns:p14="http://schemas.microsoft.com/office/powerpoint/2010/main" val="379969644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3"/>
          <p:cNvSpPr>
            <a:spLocks noGrp="1" noChangeArrowheads="1"/>
          </p:cNvSpPr>
          <p:nvPr>
            <p:ph type="body" idx="1"/>
          </p:nvPr>
        </p:nvSpPr>
        <p:spPr>
          <a:xfrm>
            <a:off x="1524000" y="1066800"/>
            <a:ext cx="9144000" cy="5257800"/>
          </a:xfrm>
          <a:noFill/>
          <a:extLst>
            <a:ext uri="{909E8E84-426E-40DD-AFC4-6F175D3DCCD1}">
              <a14:hiddenFill xmlns:a14="http://schemas.microsoft.com/office/drawing/2010/main">
                <a:solidFill>
                  <a:srgbClr val="FFFFFF"/>
                </a:solidFill>
              </a14:hiddenFill>
            </a:ext>
          </a:extLst>
        </p:spPr>
        <p:txBody>
          <a:bodyPr/>
          <a:lstStyle/>
          <a:p>
            <a:pPr>
              <a:lnSpc>
                <a:spcPct val="80000"/>
              </a:lnSpc>
            </a:pPr>
            <a:r>
              <a:rPr lang="en-US" altLang="en-US" smtClean="0">
                <a:solidFill>
                  <a:schemeClr val="tx2"/>
                </a:solidFill>
                <a:effectLst/>
              </a:rPr>
              <a:t>Have had spiritual significance since ancient times and they also were adopted as medicines for physical ailments. </a:t>
            </a:r>
          </a:p>
          <a:p>
            <a:pPr>
              <a:lnSpc>
                <a:spcPct val="80000"/>
              </a:lnSpc>
              <a:buFont typeface="Wingdings" panose="05000000000000000000" pitchFamily="2" charset="2"/>
              <a:buNone/>
            </a:pPr>
            <a:endParaRPr lang="en-US" altLang="en-US" smtClean="0">
              <a:solidFill>
                <a:schemeClr val="tx2"/>
              </a:solidFill>
              <a:effectLst/>
            </a:endParaRPr>
          </a:p>
          <a:p>
            <a:pPr>
              <a:lnSpc>
                <a:spcPct val="80000"/>
              </a:lnSpc>
            </a:pPr>
            <a:r>
              <a:rPr lang="en-US" altLang="en-US" smtClean="0">
                <a:solidFill>
                  <a:schemeClr val="tx2"/>
                </a:solidFill>
                <a:effectLst/>
              </a:rPr>
              <a:t>In modern Chinese Materia Medica, these two resins are classified as herbs for vitalizing circulation of blood and are utilized for treating traumatic injury, painful swellings, masses, and other disorders related to stasis syndromes.</a:t>
            </a:r>
            <a:r>
              <a:rPr lang="en-US" altLang="en-US" sz="2000">
                <a:solidFill>
                  <a:schemeClr val="tx2"/>
                </a:solidFill>
              </a:rPr>
              <a:t> </a:t>
            </a:r>
          </a:p>
          <a:p>
            <a:pPr lvl="1">
              <a:lnSpc>
                <a:spcPct val="80000"/>
              </a:lnSpc>
            </a:pPr>
            <a:r>
              <a:rPr lang="en-US" altLang="en-US" sz="1400" b="1">
                <a:solidFill>
                  <a:schemeClr val="tx2"/>
                </a:solidFill>
              </a:rPr>
              <a:t>MYRRH AND FRANKINCENSE</a:t>
            </a:r>
            <a:r>
              <a:rPr lang="en-US" altLang="en-US" sz="1400" i="1">
                <a:solidFill>
                  <a:schemeClr val="tx2"/>
                </a:solidFill>
              </a:rPr>
              <a:t> by Subhuti Dharmananda, Ph.D.,</a:t>
            </a:r>
            <a:r>
              <a:rPr lang="en-US" altLang="en-US" sz="1400">
                <a:solidFill>
                  <a:schemeClr val="tx2"/>
                </a:solidFill>
              </a:rPr>
              <a:t> </a:t>
            </a:r>
            <a:r>
              <a:rPr lang="en-US" altLang="en-US" sz="1400" i="1">
                <a:solidFill>
                  <a:schemeClr val="tx2"/>
                </a:solidFill>
              </a:rPr>
              <a:t>May 2003 @ </a:t>
            </a:r>
            <a:r>
              <a:rPr lang="en-US" altLang="en-US" sz="1400">
                <a:solidFill>
                  <a:schemeClr val="tx2"/>
                </a:solidFill>
                <a:hlinkClick r:id="rId2"/>
              </a:rPr>
              <a:t>http://www.itmonline.org/arts/myrrh.htm</a:t>
            </a:r>
            <a:endParaRPr lang="en-US" altLang="en-US" sz="1400">
              <a:solidFill>
                <a:schemeClr val="tx2"/>
              </a:solidFill>
            </a:endParaRPr>
          </a:p>
          <a:p>
            <a:pPr>
              <a:lnSpc>
                <a:spcPct val="80000"/>
              </a:lnSpc>
            </a:pPr>
            <a:endParaRPr lang="en-US" altLang="en-US" sz="1800">
              <a:solidFill>
                <a:schemeClr val="tx2"/>
              </a:solidFill>
            </a:endParaRPr>
          </a:p>
          <a:p>
            <a:pPr>
              <a:lnSpc>
                <a:spcPct val="80000"/>
              </a:lnSpc>
            </a:pPr>
            <a:endParaRPr lang="en-US" altLang="en-US" sz="1800"/>
          </a:p>
          <a:p>
            <a:pPr>
              <a:lnSpc>
                <a:spcPct val="80000"/>
              </a:lnSpc>
              <a:buFont typeface="Wingdings" panose="05000000000000000000" pitchFamily="2" charset="2"/>
              <a:buNone/>
            </a:pPr>
            <a:endParaRPr lang="en-US" altLang="en-US" sz="2000">
              <a:solidFill>
                <a:schemeClr val="tx2"/>
              </a:solidFill>
            </a:endParaRPr>
          </a:p>
        </p:txBody>
      </p:sp>
      <p:sp>
        <p:nvSpPr>
          <p:cNvPr id="11" name="Title 10"/>
          <p:cNvSpPr>
            <a:spLocks noGrp="1"/>
          </p:cNvSpPr>
          <p:nvPr>
            <p:ph type="title"/>
          </p:nvPr>
        </p:nvSpPr>
        <p:spPr>
          <a:xfrm>
            <a:off x="1828800" y="228600"/>
            <a:ext cx="8458200" cy="762000"/>
          </a:xfrm>
        </p:spPr>
        <p:txBody>
          <a:bodyPr>
            <a:normAutofit fontScale="90000"/>
          </a:bodyPr>
          <a:lstStyle/>
          <a:p>
            <a:pPr>
              <a:defRPr/>
            </a:pPr>
            <a:r>
              <a:rPr lang="en-US" dirty="0"/>
              <a:t>Frankincense and Myrrh</a:t>
            </a:r>
            <a:r>
              <a:rPr lang="en-US" dirty="0">
                <a:solidFill>
                  <a:schemeClr val="accent1"/>
                </a:solidFill>
              </a:rPr>
              <a:t>*</a:t>
            </a:r>
            <a:r>
              <a:rPr lang="en-US" dirty="0"/>
              <a:t> medicinal use</a:t>
            </a:r>
            <a:r>
              <a:rPr lang="en-US" dirty="0" smtClean="0"/>
              <a:t/>
            </a:r>
            <a:br>
              <a:rPr lang="en-US" dirty="0" smtClean="0"/>
            </a:br>
            <a:endParaRPr lang="en-US" dirty="0"/>
          </a:p>
        </p:txBody>
      </p:sp>
    </p:spTree>
    <p:extLst>
      <p:ext uri="{BB962C8B-B14F-4D97-AF65-F5344CB8AC3E}">
        <p14:creationId xmlns:p14="http://schemas.microsoft.com/office/powerpoint/2010/main" val="3784460035"/>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457200"/>
            <a:ext cx="8229600" cy="5486400"/>
          </a:xfrm>
        </p:spPr>
        <p:txBody>
          <a:bodyPr>
            <a:normAutofit fontScale="92500" lnSpcReduction="20000"/>
          </a:bodyPr>
          <a:lstStyle/>
          <a:p>
            <a:pPr>
              <a:defRPr/>
            </a:pPr>
            <a:r>
              <a:rPr lang="en-US" dirty="0">
                <a:solidFill>
                  <a:schemeClr val="tx2"/>
                </a:solidFill>
              </a:rPr>
              <a:t>Pain in the </a:t>
            </a:r>
            <a:r>
              <a:rPr lang="en-US" dirty="0" err="1">
                <a:solidFill>
                  <a:schemeClr val="tx2"/>
                </a:solidFill>
              </a:rPr>
              <a:t>epigastrum</a:t>
            </a:r>
            <a:r>
              <a:rPr lang="en-US" dirty="0">
                <a:solidFill>
                  <a:schemeClr val="tx2"/>
                </a:solidFill>
              </a:rPr>
              <a:t>, abdomen, hypochondria, and/or heart due to </a:t>
            </a:r>
            <a:r>
              <a:rPr lang="en-US" dirty="0" err="1">
                <a:solidFill>
                  <a:schemeClr val="tx2"/>
                </a:solidFill>
              </a:rPr>
              <a:t>qi</a:t>
            </a:r>
            <a:r>
              <a:rPr lang="en-US" dirty="0">
                <a:solidFill>
                  <a:schemeClr val="tx2"/>
                </a:solidFill>
              </a:rPr>
              <a:t> and blood stasis, and stagnation in the viscera and bowels or the channels (</a:t>
            </a:r>
            <a:r>
              <a:rPr lang="en-US" i="1" dirty="0" err="1">
                <a:solidFill>
                  <a:schemeClr val="tx2"/>
                </a:solidFill>
              </a:rPr>
              <a:t>jing</a:t>
            </a:r>
            <a:r>
              <a:rPr lang="en-US" dirty="0">
                <a:solidFill>
                  <a:schemeClr val="tx2"/>
                </a:solidFill>
              </a:rPr>
              <a:t>) and network vessels (</a:t>
            </a:r>
            <a:r>
              <a:rPr lang="en-US" i="1" dirty="0" err="1">
                <a:solidFill>
                  <a:schemeClr val="tx2"/>
                </a:solidFill>
              </a:rPr>
              <a:t>luo</a:t>
            </a:r>
            <a:r>
              <a:rPr lang="en-US" dirty="0">
                <a:solidFill>
                  <a:schemeClr val="tx2"/>
                </a:solidFill>
              </a:rPr>
              <a:t>). </a:t>
            </a:r>
          </a:p>
          <a:p>
            <a:pPr>
              <a:defRPr/>
            </a:pPr>
            <a:endParaRPr lang="en-US" sz="1600" dirty="0">
              <a:solidFill>
                <a:schemeClr val="tx2"/>
              </a:solidFill>
            </a:endParaRPr>
          </a:p>
          <a:p>
            <a:pPr>
              <a:defRPr/>
            </a:pPr>
            <a:r>
              <a:rPr lang="en-US" dirty="0">
                <a:solidFill>
                  <a:schemeClr val="tx2"/>
                </a:solidFill>
              </a:rPr>
              <a:t>Amenorrhea, </a:t>
            </a:r>
            <a:r>
              <a:rPr lang="en-US" dirty="0" err="1">
                <a:solidFill>
                  <a:schemeClr val="tx2"/>
                </a:solidFill>
              </a:rPr>
              <a:t>dysmenorrhea</a:t>
            </a:r>
            <a:r>
              <a:rPr lang="en-US" dirty="0">
                <a:solidFill>
                  <a:schemeClr val="tx2"/>
                </a:solidFill>
              </a:rPr>
              <a:t>, or postpartum abdominal pain due to blood stasis. </a:t>
            </a:r>
          </a:p>
          <a:p>
            <a:pPr>
              <a:defRPr/>
            </a:pPr>
            <a:r>
              <a:rPr lang="en-US" dirty="0">
                <a:solidFill>
                  <a:schemeClr val="tx2"/>
                </a:solidFill>
              </a:rPr>
              <a:t>Rheumatic complaints due to wind damp causing </a:t>
            </a:r>
            <a:r>
              <a:rPr lang="en-US" dirty="0" err="1">
                <a:solidFill>
                  <a:schemeClr val="tx2"/>
                </a:solidFill>
              </a:rPr>
              <a:t>qi</a:t>
            </a:r>
            <a:r>
              <a:rPr lang="en-US" dirty="0">
                <a:solidFill>
                  <a:schemeClr val="tx2"/>
                </a:solidFill>
              </a:rPr>
              <a:t> and blood stagnation and stasis in the network vessels. </a:t>
            </a:r>
          </a:p>
          <a:p>
            <a:pPr>
              <a:defRPr/>
            </a:pPr>
            <a:r>
              <a:rPr lang="en-US" dirty="0">
                <a:solidFill>
                  <a:schemeClr val="tx2"/>
                </a:solidFill>
              </a:rPr>
              <a:t>Wounds, scars, and skin inflammation with blood stasis and necrotic tissue. </a:t>
            </a:r>
          </a:p>
          <a:p>
            <a:pPr>
              <a:defRPr/>
            </a:pPr>
            <a:endParaRPr lang="en-US" sz="1600" dirty="0">
              <a:solidFill>
                <a:schemeClr val="tx2"/>
              </a:solidFill>
            </a:endParaRPr>
          </a:p>
          <a:p>
            <a:pPr>
              <a:defRPr/>
            </a:pPr>
            <a:r>
              <a:rPr lang="en-US" dirty="0">
                <a:solidFill>
                  <a:schemeClr val="tx2"/>
                </a:solidFill>
              </a:rPr>
              <a:t>Traumatic injuries with pain, swelling, and redness due to </a:t>
            </a:r>
            <a:r>
              <a:rPr lang="en-US" dirty="0" err="1">
                <a:solidFill>
                  <a:schemeClr val="tx2"/>
                </a:solidFill>
              </a:rPr>
              <a:t>qi</a:t>
            </a:r>
            <a:r>
              <a:rPr lang="en-US" dirty="0">
                <a:solidFill>
                  <a:schemeClr val="tx2"/>
                </a:solidFill>
              </a:rPr>
              <a:t> stagnation and blood stasis.</a:t>
            </a:r>
          </a:p>
          <a:p>
            <a:pPr lvl="1">
              <a:defRPr/>
            </a:pPr>
            <a:r>
              <a:rPr lang="en-US" sz="1200" b="1" dirty="0">
                <a:solidFill>
                  <a:schemeClr val="tx2"/>
                </a:solidFill>
              </a:rPr>
              <a:t>MYRRH AND FRANKINCENSE</a:t>
            </a:r>
            <a:r>
              <a:rPr lang="en-US" sz="1200" i="1" dirty="0">
                <a:solidFill>
                  <a:schemeClr val="tx2"/>
                </a:solidFill>
              </a:rPr>
              <a:t> by </a:t>
            </a:r>
            <a:r>
              <a:rPr lang="en-US" sz="1200" i="1" dirty="0" err="1">
                <a:solidFill>
                  <a:schemeClr val="tx2"/>
                </a:solidFill>
              </a:rPr>
              <a:t>Subhuti</a:t>
            </a:r>
            <a:r>
              <a:rPr lang="en-US" sz="1200" i="1" dirty="0">
                <a:solidFill>
                  <a:schemeClr val="tx2"/>
                </a:solidFill>
              </a:rPr>
              <a:t> </a:t>
            </a:r>
            <a:r>
              <a:rPr lang="en-US" sz="1200" i="1" dirty="0" err="1">
                <a:solidFill>
                  <a:schemeClr val="tx2"/>
                </a:solidFill>
              </a:rPr>
              <a:t>Dharmananda</a:t>
            </a:r>
            <a:r>
              <a:rPr lang="en-US" sz="1200" i="1" dirty="0">
                <a:solidFill>
                  <a:schemeClr val="tx2"/>
                </a:solidFill>
              </a:rPr>
              <a:t>, Ph.D.,</a:t>
            </a:r>
            <a:r>
              <a:rPr lang="en-US" sz="1200" dirty="0">
                <a:solidFill>
                  <a:schemeClr val="tx2"/>
                </a:solidFill>
              </a:rPr>
              <a:t> </a:t>
            </a:r>
            <a:r>
              <a:rPr lang="en-US" sz="1200" i="1" dirty="0">
                <a:solidFill>
                  <a:schemeClr val="tx2"/>
                </a:solidFill>
              </a:rPr>
              <a:t>May 2003 @ </a:t>
            </a:r>
            <a:r>
              <a:rPr lang="en-US" sz="1100" dirty="0">
                <a:solidFill>
                  <a:schemeClr val="tx2"/>
                </a:solidFill>
                <a:hlinkClick r:id="rId2"/>
              </a:rPr>
              <a:t>http://www.itmonline.org/arts/myrrh.htm</a:t>
            </a:r>
            <a:endParaRPr lang="en-US" sz="1100" dirty="0">
              <a:solidFill>
                <a:schemeClr val="tx2"/>
              </a:solidFill>
            </a:endParaRPr>
          </a:p>
          <a:p>
            <a:pPr>
              <a:defRPr/>
            </a:pPr>
            <a:endParaRPr lang="en-US" dirty="0"/>
          </a:p>
        </p:txBody>
      </p:sp>
    </p:spTree>
    <p:extLst>
      <p:ext uri="{BB962C8B-B14F-4D97-AF65-F5344CB8AC3E}">
        <p14:creationId xmlns:p14="http://schemas.microsoft.com/office/powerpoint/2010/main" val="5726887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8" name="Rectangle 2"/>
          <p:cNvSpPr>
            <a:spLocks noGrp="1" noChangeArrowheads="1"/>
          </p:cNvSpPr>
          <p:nvPr>
            <p:ph type="title"/>
          </p:nvPr>
        </p:nvSpPr>
        <p:spPr>
          <a:xfrm>
            <a:off x="1981200" y="0"/>
            <a:ext cx="8229600" cy="1143000"/>
          </a:xfrm>
          <a:noFill/>
          <a:extLst>
            <a:ext uri="{909E8E84-426E-40DD-AFC4-6F175D3DCCD1}">
              <a14:hiddenFill xmlns:a14="http://schemas.microsoft.com/office/drawing/2010/main">
                <a:solidFill>
                  <a:srgbClr val="FFFFFF"/>
                </a:solidFill>
              </a14:hiddenFill>
            </a:ext>
          </a:extLst>
        </p:spPr>
        <p:txBody>
          <a:bodyPr/>
          <a:lstStyle/>
          <a:p>
            <a:r>
              <a:rPr lang="en-US" altLang="en-US" dirty="0" smtClean="0">
                <a:effectLst/>
              </a:rPr>
              <a:t>Folk Medicine</a:t>
            </a:r>
            <a:br>
              <a:rPr lang="en-US" altLang="en-US" dirty="0" smtClean="0">
                <a:effectLst/>
              </a:rPr>
            </a:br>
            <a:endParaRPr lang="en-US" altLang="en-US" sz="2400" dirty="0"/>
          </a:p>
        </p:txBody>
      </p:sp>
      <p:sp>
        <p:nvSpPr>
          <p:cNvPr id="72709" name="Rectangle 3"/>
          <p:cNvSpPr>
            <a:spLocks noGrp="1" noChangeArrowheads="1"/>
          </p:cNvSpPr>
          <p:nvPr>
            <p:ph type="body" idx="1"/>
          </p:nvPr>
        </p:nvSpPr>
        <p:spPr>
          <a:xfrm>
            <a:off x="1981200" y="1295400"/>
            <a:ext cx="8382000" cy="4495800"/>
          </a:xfrm>
          <a:noFill/>
          <a:extLst>
            <a:ext uri="{909E8E84-426E-40DD-AFC4-6F175D3DCCD1}">
              <a14:hiddenFill xmlns:a14="http://schemas.microsoft.com/office/drawing/2010/main">
                <a:solidFill>
                  <a:srgbClr val="FFFFFF"/>
                </a:solidFill>
              </a14:hiddenFill>
            </a:ext>
          </a:extLst>
        </p:spPr>
        <p:txBody>
          <a:bodyPr/>
          <a:lstStyle/>
          <a:p>
            <a:r>
              <a:rPr lang="en-US" altLang="en-US" smtClean="0">
                <a:solidFill>
                  <a:schemeClr val="tx2"/>
                </a:solidFill>
                <a:effectLst/>
              </a:rPr>
              <a:t>Learned from experience</a:t>
            </a:r>
          </a:p>
          <a:p>
            <a:r>
              <a:rPr lang="en-US" altLang="en-US" smtClean="0">
                <a:solidFill>
                  <a:schemeClr val="tx2"/>
                </a:solidFill>
                <a:effectLst/>
              </a:rPr>
              <a:t>Passed from generation to generation</a:t>
            </a:r>
          </a:p>
          <a:p>
            <a:r>
              <a:rPr lang="en-US" altLang="en-US" smtClean="0">
                <a:solidFill>
                  <a:schemeClr val="tx2"/>
                </a:solidFill>
                <a:effectLst/>
              </a:rPr>
              <a:t>Preservation of heritage/ culture</a:t>
            </a:r>
          </a:p>
          <a:p>
            <a:r>
              <a:rPr lang="en-US" altLang="en-US" smtClean="0">
                <a:solidFill>
                  <a:schemeClr val="tx2"/>
                </a:solidFill>
                <a:effectLst/>
              </a:rPr>
              <a:t>Some have been scientifically proven (ex. Garlic)</a:t>
            </a:r>
          </a:p>
          <a:p>
            <a:r>
              <a:rPr lang="en-US" altLang="en-US" smtClean="0">
                <a:solidFill>
                  <a:schemeClr val="tx2"/>
                </a:solidFill>
                <a:effectLst/>
              </a:rPr>
              <a:t>Plants/herbs</a:t>
            </a:r>
          </a:p>
          <a:p>
            <a:r>
              <a:rPr lang="en-US" altLang="en-US" smtClean="0">
                <a:solidFill>
                  <a:schemeClr val="tx2"/>
                </a:solidFill>
                <a:effectLst/>
              </a:rPr>
              <a:t>Hot/cold</a:t>
            </a:r>
          </a:p>
          <a:p>
            <a:r>
              <a:rPr lang="en-US" altLang="en-US" smtClean="0">
                <a:solidFill>
                  <a:schemeClr val="tx2"/>
                </a:solidFill>
                <a:effectLst/>
              </a:rPr>
              <a:t>“Evil Eye” (Mal de </a:t>
            </a:r>
            <a:r>
              <a:rPr lang="en-US" altLang="en-US" sz="3600">
                <a:solidFill>
                  <a:schemeClr val="tx2"/>
                </a:solidFill>
              </a:rPr>
              <a:t>Ojo)</a:t>
            </a:r>
            <a:endParaRPr lang="en-US" altLang="en-US" smtClean="0">
              <a:solidFill>
                <a:schemeClr val="tx2"/>
              </a:solidFill>
              <a:effectLst/>
            </a:endParaRPr>
          </a:p>
        </p:txBody>
      </p:sp>
    </p:spTree>
    <p:extLst>
      <p:ext uri="{BB962C8B-B14F-4D97-AF65-F5344CB8AC3E}">
        <p14:creationId xmlns:p14="http://schemas.microsoft.com/office/powerpoint/2010/main" val="1080807392"/>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3" name="Picture 4" descr="http://i23.ebayimg.com/01/s/07/95/16/58_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0" y="582614"/>
            <a:ext cx="4724400" cy="5640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323951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6"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smtClean="0">
                <a:effectLst/>
              </a:rPr>
              <a:t>Folk Medicine</a:t>
            </a:r>
          </a:p>
        </p:txBody>
      </p:sp>
      <p:sp>
        <p:nvSpPr>
          <p:cNvPr id="7475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Lst>
        </p:spPr>
        <p:txBody>
          <a:bodyPr>
            <a:normAutofit fontScale="85000" lnSpcReduction="20000"/>
          </a:bodyPr>
          <a:lstStyle/>
          <a:p>
            <a:r>
              <a:rPr lang="en-US" altLang="en-US" sz="2800">
                <a:solidFill>
                  <a:schemeClr val="tx2"/>
                </a:solidFill>
              </a:rPr>
              <a:t>Own terminology: (Feel free to ask the meaning)</a:t>
            </a:r>
          </a:p>
          <a:p>
            <a:pPr lvl="1"/>
            <a:r>
              <a:rPr lang="en-US" altLang="en-US" sz="2400">
                <a:solidFill>
                  <a:schemeClr val="tx2"/>
                </a:solidFill>
              </a:rPr>
              <a:t>“high blood”		“low blood”		“thin blood”</a:t>
            </a:r>
          </a:p>
          <a:p>
            <a:pPr lvl="1"/>
            <a:r>
              <a:rPr lang="en-US" altLang="en-US" sz="2400">
                <a:solidFill>
                  <a:schemeClr val="tx2"/>
                </a:solidFill>
              </a:rPr>
              <a:t>“Thick blood”		conjure		water</a:t>
            </a:r>
          </a:p>
          <a:p>
            <a:pPr lvl="1"/>
            <a:r>
              <a:rPr lang="en-US" altLang="en-US" sz="2400">
                <a:solidFill>
                  <a:schemeClr val="tx2"/>
                </a:solidFill>
              </a:rPr>
              <a:t>“fall out”		gimpy			dropsy</a:t>
            </a:r>
          </a:p>
          <a:p>
            <a:pPr lvl="1"/>
            <a:r>
              <a:rPr lang="en-US" altLang="en-US" sz="2400">
                <a:solidFill>
                  <a:schemeClr val="tx2"/>
                </a:solidFill>
              </a:rPr>
              <a:t>risin’ 			sugar		       cut pain	</a:t>
            </a:r>
          </a:p>
          <a:p>
            <a:pPr lvl="1"/>
            <a:r>
              <a:rPr lang="en-US" altLang="en-US" sz="2400">
                <a:solidFill>
                  <a:schemeClr val="tx2"/>
                </a:solidFill>
              </a:rPr>
              <a:t>Weeded breasts	</a:t>
            </a:r>
          </a:p>
          <a:p>
            <a:pPr lvl="1"/>
            <a:r>
              <a:rPr lang="en-US" altLang="en-US" sz="2400">
                <a:solidFill>
                  <a:schemeClr val="tx2"/>
                </a:solidFill>
              </a:rPr>
              <a:t>“snuffing the mother”</a:t>
            </a:r>
          </a:p>
          <a:p>
            <a:pPr lvl="1"/>
            <a:r>
              <a:rPr lang="en-US" altLang="en-US" sz="2400">
                <a:solidFill>
                  <a:schemeClr val="tx2"/>
                </a:solidFill>
              </a:rPr>
              <a:t>“the itch”</a:t>
            </a:r>
          </a:p>
          <a:p>
            <a:pPr lvl="3"/>
            <a:r>
              <a:rPr lang="en-US" altLang="en-US" sz="1800">
                <a:solidFill>
                  <a:schemeClr val="tx2"/>
                </a:solidFill>
              </a:rPr>
              <a:t>Cavendar, 2003</a:t>
            </a:r>
          </a:p>
          <a:p>
            <a:endParaRPr lang="en-US" altLang="en-US" sz="2800"/>
          </a:p>
        </p:txBody>
      </p:sp>
    </p:spTree>
    <p:extLst>
      <p:ext uri="{BB962C8B-B14F-4D97-AF65-F5344CB8AC3E}">
        <p14:creationId xmlns:p14="http://schemas.microsoft.com/office/powerpoint/2010/main" val="468306119"/>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Sj0591.wav">
            <a:hlinkClick r:id="" action="ppaction://media"/>
          </p:cNvPr>
          <p:cNvPicPr>
            <a:picLocks noRot="1" noChangeAspect="1"/>
          </p:cNvPicPr>
          <p:nvPr>
            <a:wavAudioFile r:embed="rId1" name="MSj03884570000[1].wav"/>
          </p:nvPr>
        </p:nvPicPr>
        <p:blipFill>
          <a:blip r:embed="rId3">
            <a:extLst>
              <a:ext uri="{28A0092B-C50C-407E-A947-70E740481C1C}">
                <a14:useLocalDpi xmlns:a14="http://schemas.microsoft.com/office/drawing/2010/main" val="0"/>
              </a:ext>
            </a:extLst>
          </a:blip>
          <a:srcRect/>
          <a:stretch>
            <a:fillRect/>
          </a:stretch>
        </p:blipFill>
        <p:spPr bwMode="auto">
          <a:xfrm>
            <a:off x="2209800" y="53340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2" name="Picture 6" descr="QUACK10cm">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0" y="304800"/>
            <a:ext cx="8294688"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93822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84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repeatCount="indefinite"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defRPr/>
            </a:pPr>
            <a:r>
              <a:rPr lang="en-US" smtClean="0"/>
              <a:t>What is Quackery?</a:t>
            </a:r>
          </a:p>
        </p:txBody>
      </p:sp>
      <p:sp>
        <p:nvSpPr>
          <p:cNvPr id="55299" name="Rectangle 3"/>
          <p:cNvSpPr>
            <a:spLocks noGrp="1" noChangeArrowheads="1"/>
          </p:cNvSpPr>
          <p:nvPr>
            <p:ph type="body" idx="1"/>
          </p:nvPr>
        </p:nvSpPr>
        <p:spPr>
          <a:solidFill>
            <a:schemeClr val="bg1"/>
          </a:solidFill>
        </p:spPr>
        <p:txBody>
          <a:bodyPr/>
          <a:lstStyle/>
          <a:p>
            <a:pPr eaLnBrk="1" hangingPunct="1">
              <a:defRPr/>
            </a:pPr>
            <a:r>
              <a:rPr lang="en-US" dirty="0" smtClean="0">
                <a:solidFill>
                  <a:schemeClr val="tx2"/>
                </a:solidFill>
              </a:rPr>
              <a:t>A pretender</a:t>
            </a:r>
          </a:p>
          <a:p>
            <a:pPr eaLnBrk="1" hangingPunct="1">
              <a:defRPr/>
            </a:pPr>
            <a:r>
              <a:rPr lang="en-US" dirty="0" smtClean="0">
                <a:solidFill>
                  <a:schemeClr val="tx2"/>
                </a:solidFill>
              </a:rPr>
              <a:t>Questionable products &amp; services</a:t>
            </a:r>
          </a:p>
          <a:p>
            <a:pPr eaLnBrk="1" hangingPunct="1">
              <a:defRPr/>
            </a:pPr>
            <a:r>
              <a:rPr lang="en-US" dirty="0" err="1" smtClean="0">
                <a:solidFill>
                  <a:schemeClr val="tx2"/>
                </a:solidFill>
              </a:rPr>
              <a:t>Overpromotion</a:t>
            </a:r>
            <a:r>
              <a:rPr lang="en-US" dirty="0" smtClean="0">
                <a:solidFill>
                  <a:schemeClr val="tx2"/>
                </a:solidFill>
              </a:rPr>
              <a:t> </a:t>
            </a:r>
            <a:r>
              <a:rPr lang="en-US" dirty="0" err="1" smtClean="0">
                <a:solidFill>
                  <a:schemeClr val="tx2"/>
                </a:solidFill>
              </a:rPr>
              <a:t>vs</a:t>
            </a:r>
            <a:r>
              <a:rPr lang="en-US" dirty="0" smtClean="0">
                <a:solidFill>
                  <a:schemeClr val="tx2"/>
                </a:solidFill>
              </a:rPr>
              <a:t> fraud</a:t>
            </a:r>
          </a:p>
          <a:p>
            <a:pPr eaLnBrk="1" hangingPunct="1">
              <a:defRPr/>
            </a:pPr>
            <a:r>
              <a:rPr lang="en-US" dirty="0" smtClean="0">
                <a:solidFill>
                  <a:schemeClr val="tx2"/>
                </a:solidFill>
              </a:rPr>
              <a:t>Misinformation</a:t>
            </a:r>
          </a:p>
          <a:p>
            <a:pPr eaLnBrk="1" hangingPunct="1">
              <a:defRPr/>
            </a:pPr>
            <a:r>
              <a:rPr lang="en-US" dirty="0" smtClean="0">
                <a:solidFill>
                  <a:schemeClr val="tx2"/>
                </a:solidFill>
              </a:rPr>
              <a:t>Useful for some purposes, not others</a:t>
            </a:r>
          </a:p>
          <a:p>
            <a:pPr eaLnBrk="1" hangingPunct="1">
              <a:defRPr/>
            </a:pPr>
            <a:endParaRPr lang="en-US" dirty="0" smtClean="0"/>
          </a:p>
        </p:txBody>
      </p:sp>
    </p:spTree>
    <p:extLst>
      <p:ext uri="{BB962C8B-B14F-4D97-AF65-F5344CB8AC3E}">
        <p14:creationId xmlns:p14="http://schemas.microsoft.com/office/powerpoint/2010/main" val="46557438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981200" y="152401"/>
            <a:ext cx="8229600" cy="639763"/>
          </a:xfrm>
        </p:spPr>
        <p:txBody>
          <a:bodyPr/>
          <a:lstStyle/>
          <a:p>
            <a:pPr eaLnBrk="1" hangingPunct="1">
              <a:defRPr/>
            </a:pPr>
            <a:r>
              <a:rPr lang="en-US" dirty="0" smtClean="0"/>
              <a:t>How to spot Quackery</a:t>
            </a:r>
          </a:p>
        </p:txBody>
      </p:sp>
      <p:sp>
        <p:nvSpPr>
          <p:cNvPr id="56323" name="Rectangle 3"/>
          <p:cNvSpPr>
            <a:spLocks noGrp="1" noChangeArrowheads="1"/>
          </p:cNvSpPr>
          <p:nvPr>
            <p:ph type="body" idx="1"/>
          </p:nvPr>
        </p:nvSpPr>
        <p:spPr>
          <a:xfrm>
            <a:off x="2057400" y="914400"/>
            <a:ext cx="8229600" cy="4876800"/>
          </a:xfrm>
        </p:spPr>
        <p:txBody>
          <a:bodyPr>
            <a:normAutofit lnSpcReduction="10000"/>
          </a:bodyPr>
          <a:lstStyle/>
          <a:p>
            <a:pPr eaLnBrk="1" hangingPunct="1">
              <a:lnSpc>
                <a:spcPct val="80000"/>
              </a:lnSpc>
              <a:defRPr/>
            </a:pPr>
            <a:r>
              <a:rPr lang="en-US" sz="2800" dirty="0">
                <a:solidFill>
                  <a:schemeClr val="tx2"/>
                </a:solidFill>
              </a:rPr>
              <a:t>Tell only part of the story</a:t>
            </a:r>
          </a:p>
          <a:p>
            <a:pPr eaLnBrk="1" hangingPunct="1">
              <a:lnSpc>
                <a:spcPct val="80000"/>
              </a:lnSpc>
              <a:defRPr/>
            </a:pPr>
            <a:r>
              <a:rPr lang="en-US" sz="2800" dirty="0" err="1">
                <a:solidFill>
                  <a:schemeClr val="tx2"/>
                </a:solidFill>
              </a:rPr>
              <a:t>Overpromotes</a:t>
            </a:r>
            <a:r>
              <a:rPr lang="en-US" sz="2800" dirty="0">
                <a:solidFill>
                  <a:schemeClr val="tx2"/>
                </a:solidFill>
              </a:rPr>
              <a:t> nutritional insurance</a:t>
            </a:r>
          </a:p>
          <a:p>
            <a:pPr eaLnBrk="1" hangingPunct="1">
              <a:lnSpc>
                <a:spcPct val="80000"/>
              </a:lnSpc>
              <a:defRPr/>
            </a:pPr>
            <a:r>
              <a:rPr lang="en-US" sz="2800" dirty="0">
                <a:solidFill>
                  <a:schemeClr val="tx2"/>
                </a:solidFill>
              </a:rPr>
              <a:t>Play on fears about chemicals</a:t>
            </a:r>
          </a:p>
          <a:p>
            <a:pPr eaLnBrk="1" hangingPunct="1">
              <a:lnSpc>
                <a:spcPct val="80000"/>
              </a:lnSpc>
              <a:defRPr/>
            </a:pPr>
            <a:r>
              <a:rPr lang="en-US" sz="2800" u="sng" dirty="0">
                <a:solidFill>
                  <a:schemeClr val="tx2"/>
                </a:solidFill>
              </a:rPr>
              <a:t>‘Everyone</a:t>
            </a:r>
            <a:r>
              <a:rPr lang="en-US" sz="2800" dirty="0">
                <a:solidFill>
                  <a:schemeClr val="tx2"/>
                </a:solidFill>
              </a:rPr>
              <a:t> needs supplements’</a:t>
            </a:r>
          </a:p>
          <a:p>
            <a:pPr eaLnBrk="1" hangingPunct="1">
              <a:lnSpc>
                <a:spcPct val="80000"/>
              </a:lnSpc>
              <a:defRPr/>
            </a:pPr>
            <a:r>
              <a:rPr lang="en-US" sz="2800" dirty="0">
                <a:solidFill>
                  <a:schemeClr val="tx2"/>
                </a:solidFill>
              </a:rPr>
              <a:t>Promise quick, dramatic, miraculous results</a:t>
            </a:r>
          </a:p>
          <a:p>
            <a:pPr eaLnBrk="1" hangingPunct="1">
              <a:lnSpc>
                <a:spcPct val="80000"/>
              </a:lnSpc>
              <a:defRPr/>
            </a:pPr>
            <a:r>
              <a:rPr lang="en-US" sz="2800" dirty="0">
                <a:solidFill>
                  <a:schemeClr val="tx2"/>
                </a:solidFill>
              </a:rPr>
              <a:t>Anecdotes &amp; testimonials</a:t>
            </a:r>
          </a:p>
          <a:p>
            <a:pPr eaLnBrk="1" hangingPunct="1">
              <a:lnSpc>
                <a:spcPct val="80000"/>
              </a:lnSpc>
              <a:defRPr/>
            </a:pPr>
            <a:r>
              <a:rPr lang="en-US" sz="2800" dirty="0">
                <a:solidFill>
                  <a:schemeClr val="tx2"/>
                </a:solidFill>
              </a:rPr>
              <a:t>Questionable credentials</a:t>
            </a:r>
          </a:p>
          <a:p>
            <a:pPr eaLnBrk="1" hangingPunct="1">
              <a:lnSpc>
                <a:spcPct val="80000"/>
              </a:lnSpc>
              <a:defRPr/>
            </a:pPr>
            <a:r>
              <a:rPr lang="en-US" sz="2800" dirty="0">
                <a:solidFill>
                  <a:schemeClr val="tx2"/>
                </a:solidFill>
              </a:rPr>
              <a:t>Claim persecution</a:t>
            </a:r>
          </a:p>
          <a:p>
            <a:pPr eaLnBrk="1" hangingPunct="1">
              <a:lnSpc>
                <a:spcPct val="80000"/>
              </a:lnSpc>
              <a:defRPr/>
            </a:pPr>
            <a:r>
              <a:rPr lang="en-US" sz="2800" dirty="0">
                <a:solidFill>
                  <a:schemeClr val="tx2"/>
                </a:solidFill>
              </a:rPr>
              <a:t>Promote distrust</a:t>
            </a:r>
          </a:p>
          <a:p>
            <a:pPr eaLnBrk="1" hangingPunct="1">
              <a:lnSpc>
                <a:spcPct val="80000"/>
              </a:lnSpc>
              <a:defRPr/>
            </a:pPr>
            <a:r>
              <a:rPr lang="en-US" sz="2800" dirty="0">
                <a:solidFill>
                  <a:schemeClr val="tx2"/>
                </a:solidFill>
              </a:rPr>
              <a:t>Take claims directly to the media, not peers</a:t>
            </a:r>
          </a:p>
          <a:p>
            <a:pPr eaLnBrk="1" hangingPunct="1">
              <a:lnSpc>
                <a:spcPct val="80000"/>
              </a:lnSpc>
              <a:defRPr/>
            </a:pPr>
            <a:r>
              <a:rPr lang="en-US" sz="2800" dirty="0">
                <a:solidFill>
                  <a:schemeClr val="tx2"/>
                </a:solidFill>
              </a:rPr>
              <a:t>Resist peer review</a:t>
            </a:r>
          </a:p>
          <a:p>
            <a:pPr eaLnBrk="1" hangingPunct="1">
              <a:lnSpc>
                <a:spcPct val="80000"/>
              </a:lnSpc>
              <a:buFont typeface="Wingdings" panose="05000000000000000000" pitchFamily="2" charset="2"/>
              <a:buNone/>
              <a:defRPr/>
            </a:pPr>
            <a:endParaRPr lang="en-US" sz="2800" dirty="0">
              <a:solidFill>
                <a:schemeClr val="tx2"/>
              </a:solidFill>
            </a:endParaRPr>
          </a:p>
        </p:txBody>
      </p:sp>
    </p:spTree>
    <p:extLst>
      <p:ext uri="{BB962C8B-B14F-4D97-AF65-F5344CB8AC3E}">
        <p14:creationId xmlns:p14="http://schemas.microsoft.com/office/powerpoint/2010/main" val="2282751471"/>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2"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US" altLang="en-US" dirty="0" smtClean="0">
                <a:effectLst/>
              </a:rPr>
              <a:t>Educate the Public</a:t>
            </a:r>
          </a:p>
        </p:txBody>
      </p:sp>
      <p:sp>
        <p:nvSpPr>
          <p:cNvPr id="78853" name="Rectangle 3"/>
          <p:cNvSpPr>
            <a:spLocks noGrp="1" noChangeArrowheads="1"/>
          </p:cNvSpPr>
          <p:nvPr>
            <p:ph type="body" idx="1"/>
          </p:nvPr>
        </p:nvSpPr>
        <p:spPr>
          <a:xfrm>
            <a:off x="1981200" y="1600200"/>
            <a:ext cx="8229600" cy="4191000"/>
          </a:xfrm>
          <a:noFill/>
          <a:extLst>
            <a:ext uri="{909E8E84-426E-40DD-AFC4-6F175D3DCCD1}">
              <a14:hiddenFill xmlns:a14="http://schemas.microsoft.com/office/drawing/2010/main">
                <a:solidFill>
                  <a:srgbClr val="FFFFFF"/>
                </a:solidFill>
              </a14:hiddenFill>
            </a:ext>
          </a:extLst>
        </p:spPr>
        <p:txBody>
          <a:bodyPr/>
          <a:lstStyle/>
          <a:p>
            <a:endParaRPr lang="en-US" altLang="en-US" dirty="0" smtClean="0">
              <a:solidFill>
                <a:schemeClr val="tx2"/>
              </a:solidFill>
              <a:effectLst/>
            </a:endParaRPr>
          </a:p>
          <a:p>
            <a:r>
              <a:rPr lang="en-US" altLang="en-US" dirty="0" smtClean="0">
                <a:solidFill>
                  <a:schemeClr val="tx2"/>
                </a:solidFill>
                <a:effectLst/>
              </a:rPr>
              <a:t>Teach signals of fraudulent practice</a:t>
            </a:r>
          </a:p>
          <a:p>
            <a:r>
              <a:rPr lang="en-US" altLang="en-US" dirty="0" smtClean="0">
                <a:solidFill>
                  <a:schemeClr val="tx2"/>
                </a:solidFill>
                <a:effectLst/>
              </a:rPr>
              <a:t>Avoid ‘healers’ who:</a:t>
            </a:r>
          </a:p>
          <a:p>
            <a:pPr lvl="1"/>
            <a:r>
              <a:rPr lang="en-US" altLang="en-US" dirty="0" smtClean="0">
                <a:solidFill>
                  <a:schemeClr val="tx2"/>
                </a:solidFill>
                <a:effectLst/>
              </a:rPr>
              <a:t>Promise immediate relief or success</a:t>
            </a:r>
          </a:p>
          <a:p>
            <a:pPr lvl="1"/>
            <a:r>
              <a:rPr lang="en-US" altLang="en-US" dirty="0" smtClean="0">
                <a:solidFill>
                  <a:schemeClr val="tx2"/>
                </a:solidFill>
                <a:effectLst/>
              </a:rPr>
              <a:t>State that their way is the only sure therapy</a:t>
            </a:r>
          </a:p>
          <a:p>
            <a:pPr lvl="1"/>
            <a:r>
              <a:rPr lang="en-US" altLang="en-US" dirty="0" smtClean="0">
                <a:solidFill>
                  <a:schemeClr val="tx2"/>
                </a:solidFill>
                <a:effectLst/>
              </a:rPr>
              <a:t>Refuse to work with other health care providers</a:t>
            </a:r>
          </a:p>
          <a:p>
            <a:pPr lvl="1"/>
            <a:r>
              <a:rPr lang="en-US" altLang="en-US" dirty="0" smtClean="0">
                <a:solidFill>
                  <a:schemeClr val="tx2"/>
                </a:solidFill>
                <a:effectLst/>
              </a:rPr>
              <a:t>Claim to have all the answers</a:t>
            </a:r>
          </a:p>
          <a:p>
            <a:pPr lvl="1"/>
            <a:r>
              <a:rPr lang="en-US" altLang="en-US" dirty="0" smtClean="0">
                <a:solidFill>
                  <a:schemeClr val="tx2"/>
                </a:solidFill>
                <a:effectLst/>
              </a:rPr>
              <a:t>Use testimonials that claim amazing results</a:t>
            </a:r>
          </a:p>
        </p:txBody>
      </p:sp>
    </p:spTree>
    <p:extLst>
      <p:ext uri="{BB962C8B-B14F-4D97-AF65-F5344CB8AC3E}">
        <p14:creationId xmlns:p14="http://schemas.microsoft.com/office/powerpoint/2010/main" val="2705128202"/>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a:xfrm>
            <a:off x="1981200" y="1"/>
            <a:ext cx="8229600" cy="792163"/>
          </a:xfrm>
        </p:spPr>
        <p:txBody>
          <a:bodyPr/>
          <a:lstStyle/>
          <a:p>
            <a:pPr eaLnBrk="1" hangingPunct="1">
              <a:defRPr/>
            </a:pPr>
            <a:r>
              <a:rPr lang="en-US" b="1" dirty="0" smtClean="0"/>
              <a:t>One Minute Paper</a:t>
            </a:r>
          </a:p>
        </p:txBody>
      </p:sp>
      <p:sp>
        <p:nvSpPr>
          <p:cNvPr id="3" name="Content Placeholder 2"/>
          <p:cNvSpPr>
            <a:spLocks noGrp="1"/>
          </p:cNvSpPr>
          <p:nvPr>
            <p:ph idx="1"/>
          </p:nvPr>
        </p:nvSpPr>
        <p:spPr>
          <a:xfrm>
            <a:off x="1981200" y="990600"/>
            <a:ext cx="8229600" cy="4495800"/>
          </a:xfrm>
          <a:solidFill>
            <a:srgbClr val="CC6600"/>
          </a:solidFill>
        </p:spPr>
        <p:txBody>
          <a:bodyPr rtlCol="0">
            <a:normAutofit/>
          </a:bodyPr>
          <a:lstStyle/>
          <a:p>
            <a:pPr>
              <a:buNone/>
              <a:defRPr/>
            </a:pPr>
            <a:r>
              <a:rPr lang="en-US" b="1" dirty="0" smtClean="0"/>
              <a:t>Now</a:t>
            </a:r>
            <a:r>
              <a:rPr lang="en-US" dirty="0" smtClean="0"/>
              <a:t> is the time to write </a:t>
            </a:r>
            <a:r>
              <a:rPr lang="en-US" b="1" dirty="0" smtClean="0"/>
              <a:t>short answers </a:t>
            </a:r>
            <a:r>
              <a:rPr lang="en-US" dirty="0" smtClean="0"/>
              <a:t>to:</a:t>
            </a:r>
          </a:p>
          <a:p>
            <a:pPr marL="514350" indent="-514350">
              <a:buFont typeface="Arial" pitchFamily="34" charset="0"/>
              <a:buAutoNum type="arabicPeriod"/>
              <a:defRPr/>
            </a:pPr>
            <a:r>
              <a:rPr lang="en-US" dirty="0" smtClean="0"/>
              <a:t>What is something you heard today that is </a:t>
            </a:r>
            <a:r>
              <a:rPr lang="en-US" b="1" dirty="0" smtClean="0"/>
              <a:t>new</a:t>
            </a:r>
            <a:r>
              <a:rPr lang="en-US" dirty="0" smtClean="0"/>
              <a:t> to you?</a:t>
            </a:r>
          </a:p>
          <a:p>
            <a:pPr marL="514350" indent="-514350">
              <a:buFont typeface="Arial" pitchFamily="34" charset="0"/>
              <a:buAutoNum type="arabicPeriod"/>
              <a:defRPr/>
            </a:pPr>
            <a:r>
              <a:rPr lang="en-US" dirty="0" smtClean="0"/>
              <a:t>How do you plan to </a:t>
            </a:r>
            <a:r>
              <a:rPr lang="en-US" b="1" dirty="0" smtClean="0"/>
              <a:t>approach</a:t>
            </a:r>
            <a:r>
              <a:rPr lang="en-US" dirty="0" smtClean="0"/>
              <a:t> your clients about CAM?</a:t>
            </a:r>
          </a:p>
          <a:p>
            <a:pPr marL="514350" indent="-514350">
              <a:buFont typeface="Arial" pitchFamily="34" charset="0"/>
              <a:buAutoNum type="arabicPeriod"/>
              <a:defRPr/>
            </a:pPr>
            <a:r>
              <a:rPr lang="en-US" dirty="0" smtClean="0"/>
              <a:t>List one thing that </a:t>
            </a:r>
            <a:r>
              <a:rPr lang="en-US" b="1" dirty="0" smtClean="0"/>
              <a:t>surprised</a:t>
            </a:r>
            <a:r>
              <a:rPr lang="en-US" dirty="0" smtClean="0"/>
              <a:t> you.</a:t>
            </a:r>
          </a:p>
          <a:p>
            <a:pPr marL="514350" indent="-514350">
              <a:buFont typeface="Arial" pitchFamily="34" charset="0"/>
              <a:buAutoNum type="arabicPeriod"/>
              <a:defRPr/>
            </a:pPr>
            <a:r>
              <a:rPr lang="en-US" dirty="0" smtClean="0"/>
              <a:t>List one thing that </a:t>
            </a:r>
            <a:r>
              <a:rPr lang="en-US" b="1" dirty="0" smtClean="0"/>
              <a:t>reinforced</a:t>
            </a:r>
            <a:r>
              <a:rPr lang="en-US" dirty="0" smtClean="0"/>
              <a:t> something you already believed.</a:t>
            </a:r>
          </a:p>
        </p:txBody>
      </p:sp>
    </p:spTree>
    <p:custDataLst>
      <p:tags r:id="rId1"/>
    </p:custDataLst>
    <p:extLst>
      <p:ext uri="{BB962C8B-B14F-4D97-AF65-F5344CB8AC3E}">
        <p14:creationId xmlns:p14="http://schemas.microsoft.com/office/powerpoint/2010/main" val="2425131749"/>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defRPr/>
            </a:pPr>
            <a:r>
              <a:rPr lang="en-US" smtClean="0"/>
              <a:t>References</a:t>
            </a:r>
          </a:p>
        </p:txBody>
      </p:sp>
      <p:sp>
        <p:nvSpPr>
          <p:cNvPr id="60419" name="Rectangle 3"/>
          <p:cNvSpPr>
            <a:spLocks noGrp="1" noChangeArrowheads="1"/>
          </p:cNvSpPr>
          <p:nvPr>
            <p:ph type="body" idx="1"/>
          </p:nvPr>
        </p:nvSpPr>
        <p:spPr/>
        <p:txBody>
          <a:bodyPr>
            <a:normAutofit fontScale="92500" lnSpcReduction="10000"/>
          </a:bodyPr>
          <a:lstStyle/>
          <a:p>
            <a:pPr eaLnBrk="1" hangingPunct="1">
              <a:defRPr/>
            </a:pPr>
            <a:r>
              <a:rPr lang="en-US" dirty="0" err="1">
                <a:solidFill>
                  <a:schemeClr val="tx2"/>
                </a:solidFill>
              </a:rPr>
              <a:t>Cavender</a:t>
            </a:r>
            <a:r>
              <a:rPr lang="en-US" dirty="0">
                <a:solidFill>
                  <a:schemeClr val="tx2"/>
                </a:solidFill>
              </a:rPr>
              <a:t>, A.(2003) </a:t>
            </a:r>
            <a:r>
              <a:rPr lang="en-US" i="1" dirty="0">
                <a:solidFill>
                  <a:schemeClr val="tx2"/>
                </a:solidFill>
              </a:rPr>
              <a:t>Folk Medicine in Southern Appalachia.</a:t>
            </a:r>
            <a:r>
              <a:rPr lang="en-US" dirty="0">
                <a:solidFill>
                  <a:schemeClr val="tx2"/>
                </a:solidFill>
              </a:rPr>
              <a:t> The University of North Carolina Press, Chapel Hill, N.C.</a:t>
            </a:r>
          </a:p>
          <a:p>
            <a:pPr eaLnBrk="1" hangingPunct="1">
              <a:defRPr/>
            </a:pPr>
            <a:r>
              <a:rPr lang="en-US" dirty="0" err="1">
                <a:solidFill>
                  <a:schemeClr val="tx2"/>
                </a:solidFill>
              </a:rPr>
              <a:t>Ignatavicius</a:t>
            </a:r>
            <a:r>
              <a:rPr lang="en-US" dirty="0">
                <a:solidFill>
                  <a:schemeClr val="tx2"/>
                </a:solidFill>
              </a:rPr>
              <a:t>, D.D. &amp; Workman, M.L. (2010) </a:t>
            </a:r>
            <a:r>
              <a:rPr lang="en-US" i="1" dirty="0">
                <a:solidFill>
                  <a:schemeClr val="tx2"/>
                </a:solidFill>
              </a:rPr>
              <a:t>Medical-Surgical Nursing.</a:t>
            </a:r>
            <a:r>
              <a:rPr lang="en-US" dirty="0">
                <a:solidFill>
                  <a:schemeClr val="tx2"/>
                </a:solidFill>
              </a:rPr>
              <a:t> 6</a:t>
            </a:r>
            <a:r>
              <a:rPr lang="en-US" baseline="30000" dirty="0">
                <a:solidFill>
                  <a:schemeClr val="tx2"/>
                </a:solidFill>
              </a:rPr>
              <a:t>th</a:t>
            </a:r>
            <a:r>
              <a:rPr lang="en-US" dirty="0">
                <a:solidFill>
                  <a:schemeClr val="tx2"/>
                </a:solidFill>
              </a:rPr>
              <a:t> ed. Elsevier Saunders, St. Louis, Missouri.</a:t>
            </a:r>
          </a:p>
          <a:p>
            <a:pPr eaLnBrk="1" hangingPunct="1">
              <a:defRPr/>
            </a:pPr>
            <a:r>
              <a:rPr lang="en-US" dirty="0" err="1">
                <a:solidFill>
                  <a:schemeClr val="tx2"/>
                </a:solidFill>
              </a:rPr>
              <a:t>Libster</a:t>
            </a:r>
            <a:r>
              <a:rPr lang="en-US" dirty="0">
                <a:solidFill>
                  <a:schemeClr val="tx2"/>
                </a:solidFill>
              </a:rPr>
              <a:t>, M.L. (2002) </a:t>
            </a:r>
            <a:r>
              <a:rPr lang="en-US" i="1" dirty="0">
                <a:solidFill>
                  <a:schemeClr val="tx2"/>
                </a:solidFill>
              </a:rPr>
              <a:t>Delmar’s Integrative Herb Guide for Nurses.</a:t>
            </a:r>
            <a:r>
              <a:rPr lang="en-US" dirty="0">
                <a:solidFill>
                  <a:schemeClr val="tx2"/>
                </a:solidFill>
              </a:rPr>
              <a:t> Delmar Thomson Learning. United States. </a:t>
            </a:r>
          </a:p>
          <a:p>
            <a:pPr eaLnBrk="1" hangingPunct="1">
              <a:defRPr/>
            </a:pPr>
            <a:r>
              <a:rPr lang="en-US" dirty="0">
                <a:solidFill>
                  <a:schemeClr val="tx2"/>
                </a:solidFill>
              </a:rPr>
              <a:t>Wilkinson, J.M. &amp; </a:t>
            </a:r>
            <a:r>
              <a:rPr lang="en-US" dirty="0" err="1">
                <a:solidFill>
                  <a:schemeClr val="tx2"/>
                </a:solidFill>
              </a:rPr>
              <a:t>Treas</a:t>
            </a:r>
            <a:r>
              <a:rPr lang="en-US" dirty="0">
                <a:solidFill>
                  <a:schemeClr val="tx2"/>
                </a:solidFill>
              </a:rPr>
              <a:t>, L.S. (2011) </a:t>
            </a:r>
            <a:r>
              <a:rPr lang="en-US" i="1" dirty="0">
                <a:solidFill>
                  <a:schemeClr val="tx2"/>
                </a:solidFill>
              </a:rPr>
              <a:t>Fundamentals of nursing, </a:t>
            </a:r>
            <a:r>
              <a:rPr lang="en-US" dirty="0">
                <a:solidFill>
                  <a:schemeClr val="tx2"/>
                </a:solidFill>
              </a:rPr>
              <a:t>2</a:t>
            </a:r>
            <a:r>
              <a:rPr lang="en-US" baseline="30000" dirty="0">
                <a:solidFill>
                  <a:schemeClr val="tx2"/>
                </a:solidFill>
              </a:rPr>
              <a:t>nd</a:t>
            </a:r>
            <a:r>
              <a:rPr lang="en-US" dirty="0">
                <a:solidFill>
                  <a:schemeClr val="tx2"/>
                </a:solidFill>
              </a:rPr>
              <a:t> ed</a:t>
            </a:r>
            <a:r>
              <a:rPr lang="en-US" i="1" dirty="0">
                <a:solidFill>
                  <a:schemeClr val="tx2"/>
                </a:solidFill>
              </a:rPr>
              <a:t>.</a:t>
            </a:r>
            <a:r>
              <a:rPr lang="en-US" dirty="0">
                <a:solidFill>
                  <a:schemeClr val="tx2"/>
                </a:solidFill>
              </a:rPr>
              <a:t> FA Davis Company, Philadelphia, PA.</a:t>
            </a:r>
            <a:r>
              <a:rPr lang="en-US" sz="2800" dirty="0">
                <a:solidFill>
                  <a:schemeClr val="tx2"/>
                </a:solidFill>
              </a:rPr>
              <a:t> </a:t>
            </a:r>
            <a:endParaRPr lang="en-US" dirty="0" smtClean="0"/>
          </a:p>
        </p:txBody>
      </p:sp>
    </p:spTree>
    <p:extLst>
      <p:ext uri="{BB962C8B-B14F-4D97-AF65-F5344CB8AC3E}">
        <p14:creationId xmlns:p14="http://schemas.microsoft.com/office/powerpoint/2010/main" val="6533334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DELIMITERS" val="3.1"/>
</p:tagLst>
</file>

<file path=ppt/tags/tag5.xml><?xml version="1.0" encoding="utf-8"?>
<p:tagLst xmlns:a="http://schemas.openxmlformats.org/drawingml/2006/main" xmlns:r="http://schemas.openxmlformats.org/officeDocument/2006/relationships" xmlns:p="http://schemas.openxmlformats.org/presentationml/2006/main">
  <p:tag name="DELIMITERS" val="3.1"/>
</p:tagLst>
</file>

<file path=ppt/tags/tag6.xml><?xml version="1.0" encoding="utf-8"?>
<p:tagLst xmlns:a="http://schemas.openxmlformats.org/drawingml/2006/main" xmlns:r="http://schemas.openxmlformats.org/officeDocument/2006/relationships" xmlns:p="http://schemas.openxmlformats.org/presentationml/2006/main">
  <p:tag name="DELIMITERS" val="3.1"/>
</p:tagLst>
</file>

<file path=ppt/tags/tag7.xml><?xml version="1.0" encoding="utf-8"?>
<p:tagLst xmlns:a="http://schemas.openxmlformats.org/drawingml/2006/main" xmlns:r="http://schemas.openxmlformats.org/officeDocument/2006/relationships" xmlns:p="http://schemas.openxmlformats.org/presentationml/2006/main">
  <p:tag name="DELIMITERS" val="3.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28</TotalTime>
  <Words>2525</Words>
  <Application>Microsoft Office PowerPoint</Application>
  <PresentationFormat>Widescreen</PresentationFormat>
  <Paragraphs>401</Paragraphs>
  <Slides>71</Slides>
  <Notes>1</Notes>
  <HiddenSlides>0</HiddenSlides>
  <MMClips>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71</vt:i4>
      </vt:variant>
    </vt:vector>
  </HeadingPairs>
  <TitlesOfParts>
    <vt:vector size="81" baseType="lpstr">
      <vt:lpstr>Arial</vt:lpstr>
      <vt:lpstr>Calibri</vt:lpstr>
      <vt:lpstr>Lucida Fax</vt:lpstr>
      <vt:lpstr>Lucida Sans</vt:lpstr>
      <vt:lpstr>Mercurius Script MT Bold</vt:lpstr>
      <vt:lpstr>Tahoma</vt:lpstr>
      <vt:lpstr>Trebuchet MS</vt:lpstr>
      <vt:lpstr>Tw Cen MT</vt:lpstr>
      <vt:lpstr>Wingdings</vt:lpstr>
      <vt:lpstr>Circuit</vt:lpstr>
      <vt:lpstr>Complementary and Alternative Therapy</vt:lpstr>
      <vt:lpstr>CONTENT FOR ALTERNATIVE THERAPIES   </vt:lpstr>
      <vt:lpstr>CONTENT FOR ALTERNATIVE THERAPIES</vt:lpstr>
      <vt:lpstr>History of Western Medicine</vt:lpstr>
      <vt:lpstr>Ancients -- Myths &amp; Religion –  Basis For Medical Practice</vt:lpstr>
      <vt:lpstr>History of Western Medicine: Ancient Greece &amp; Rome</vt:lpstr>
      <vt:lpstr>History of Western Medicine</vt:lpstr>
      <vt:lpstr>History of Western Medicine</vt:lpstr>
      <vt:lpstr>History of Western Medicine</vt:lpstr>
      <vt:lpstr>History of Western Medicine</vt:lpstr>
      <vt:lpstr>History of Western Medicine</vt:lpstr>
      <vt:lpstr>Integrative Health Care is</vt:lpstr>
      <vt:lpstr>What is Holism?</vt:lpstr>
      <vt:lpstr>What is CAM?</vt:lpstr>
      <vt:lpstr>How should we approach alternative approaches?</vt:lpstr>
      <vt:lpstr>WE must:</vt:lpstr>
      <vt:lpstr>National Center for Complementary and Alternative Medicine</vt:lpstr>
      <vt:lpstr>Mind-Body</vt:lpstr>
      <vt:lpstr>Relaxation </vt:lpstr>
      <vt:lpstr>Guided Imagery </vt:lpstr>
      <vt:lpstr>Mind - Body</vt:lpstr>
      <vt:lpstr>Spiritual </vt:lpstr>
      <vt:lpstr>Spiritual </vt:lpstr>
      <vt:lpstr>Prayer</vt:lpstr>
      <vt:lpstr>Spiritual</vt:lpstr>
      <vt:lpstr>Spiritual</vt:lpstr>
      <vt:lpstr> Manipulative and body-based methods </vt:lpstr>
      <vt:lpstr> Manipulative and Body-based Therapies </vt:lpstr>
      <vt:lpstr>Other Movement Therapies</vt:lpstr>
      <vt:lpstr>Chiropractic and Osteopathy</vt:lpstr>
      <vt:lpstr>Massage</vt:lpstr>
      <vt:lpstr>Energy – Based Therapies </vt:lpstr>
      <vt:lpstr>Energy – Based Therapies</vt:lpstr>
      <vt:lpstr>Energy – Based Therapies</vt:lpstr>
      <vt:lpstr>Energy – Based Therapies</vt:lpstr>
      <vt:lpstr>Reiki</vt:lpstr>
      <vt:lpstr>Reflexology/Acupressure</vt:lpstr>
      <vt:lpstr>Acupuncture</vt:lpstr>
      <vt:lpstr>Acupuncture – uses for </vt:lpstr>
      <vt:lpstr>PowerPoint Presentation</vt:lpstr>
      <vt:lpstr>Biologically Based Therapies</vt:lpstr>
      <vt:lpstr>Dietary Therapies</vt:lpstr>
      <vt:lpstr>Dietary Therapies</vt:lpstr>
      <vt:lpstr>Aromatherapy  </vt:lpstr>
      <vt:lpstr>Aromatherapy</vt:lpstr>
      <vt:lpstr>Aromatherapy </vt:lpstr>
      <vt:lpstr>Herbals</vt:lpstr>
      <vt:lpstr>HERBALS – what You need to know</vt:lpstr>
      <vt:lpstr>Commonly used Herbals </vt:lpstr>
      <vt:lpstr>Ginko Biloba</vt:lpstr>
      <vt:lpstr>Garlic</vt:lpstr>
      <vt:lpstr>Echinacea</vt:lpstr>
      <vt:lpstr>Ginseng </vt:lpstr>
      <vt:lpstr>Ginseng and the Big Buts</vt:lpstr>
      <vt:lpstr>Ginseng &amp; The BIG BUTS</vt:lpstr>
      <vt:lpstr>St. John’s Wort</vt:lpstr>
      <vt:lpstr>Herbals</vt:lpstr>
      <vt:lpstr>Herbals </vt:lpstr>
      <vt:lpstr>Herbals &amp;Our Role</vt:lpstr>
      <vt:lpstr>Herbals</vt:lpstr>
      <vt:lpstr>Frankincense and Myrrh* medicinal use </vt:lpstr>
      <vt:lpstr>PowerPoint Presentation</vt:lpstr>
      <vt:lpstr>Folk Medicine </vt:lpstr>
      <vt:lpstr>PowerPoint Presentation</vt:lpstr>
      <vt:lpstr>Folk Medicine</vt:lpstr>
      <vt:lpstr>PowerPoint Presentation</vt:lpstr>
      <vt:lpstr>What is Quackery?</vt:lpstr>
      <vt:lpstr>How to spot Quackery</vt:lpstr>
      <vt:lpstr>Educate the Public</vt:lpstr>
      <vt:lpstr>One Minute Paper</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and Alternative Therapy</dc:title>
  <dc:creator>Felicity Page</dc:creator>
  <cp:lastModifiedBy>Felicity Page</cp:lastModifiedBy>
  <cp:revision>2</cp:revision>
  <dcterms:created xsi:type="dcterms:W3CDTF">2017-09-06T12:29:02Z</dcterms:created>
  <dcterms:modified xsi:type="dcterms:W3CDTF">2017-09-21T08:57:25Z</dcterms:modified>
</cp:coreProperties>
</file>