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81" r:id="rId3"/>
  </p:sldMasterIdLst>
  <p:sldIdLst>
    <p:sldId id="256" r:id="rId4"/>
    <p:sldId id="262" r:id="rId5"/>
    <p:sldId id="263" r:id="rId6"/>
    <p:sldId id="258" r:id="rId7"/>
    <p:sldId id="259" r:id="rId8"/>
    <p:sldId id="260" r:id="rId9"/>
    <p:sldId id="264" r:id="rId10"/>
    <p:sldId id="265" r:id="rId11"/>
    <p:sldId id="272" r:id="rId12"/>
    <p:sldId id="270" r:id="rId13"/>
    <p:sldId id="271" r:id="rId14"/>
    <p:sldId id="276" r:id="rId15"/>
    <p:sldId id="273" r:id="rId16"/>
    <p:sldId id="274" r:id="rId17"/>
    <p:sldId id="277" r:id="rId18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EBCEFA-DE22-4A43-A2D8-E3D49D6037F9}" v="5" dt="2025-12-01T16:29:51.4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4" autoAdjust="0"/>
    <p:restoredTop sz="94660"/>
  </p:normalViewPr>
  <p:slideViewPr>
    <p:cSldViewPr snapToGrid="0">
      <p:cViewPr varScale="1">
        <p:scale>
          <a:sx n="65" d="100"/>
          <a:sy n="65" d="100"/>
        </p:scale>
        <p:origin x="54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6F0D011B-CFA3-4DC1-A459-B9C4128C9CBB}"/>
    <pc:docChg chg="custSel addSld delSld modSld">
      <pc:chgData name="Deborah Jenkins" userId="3cd02ba5-e528-4585-978d-4fde2b47730a" providerId="ADAL" clId="{6F0D011B-CFA3-4DC1-A459-B9C4128C9CBB}" dt="2025-12-01T16:29:58.432" v="51" actId="14100"/>
      <pc:docMkLst>
        <pc:docMk/>
      </pc:docMkLst>
      <pc:sldChg chg="delSp modSp mod">
        <pc:chgData name="Deborah Jenkins" userId="3cd02ba5-e528-4585-978d-4fde2b47730a" providerId="ADAL" clId="{6F0D011B-CFA3-4DC1-A459-B9C4128C9CBB}" dt="2025-12-01T16:29:58.432" v="51" actId="14100"/>
        <pc:sldMkLst>
          <pc:docMk/>
          <pc:sldMk cId="931301183" sldId="256"/>
        </pc:sldMkLst>
        <pc:picChg chg="del">
          <ac:chgData name="Deborah Jenkins" userId="3cd02ba5-e528-4585-978d-4fde2b47730a" providerId="ADAL" clId="{6F0D011B-CFA3-4DC1-A459-B9C4128C9CBB}" dt="2025-12-01T16:29:48.508" v="46" actId="21"/>
          <ac:picMkLst>
            <pc:docMk/>
            <pc:sldMk cId="931301183" sldId="256"/>
            <ac:picMk id="2" creationId="{97A12B9F-3392-E7F9-8C5E-88D6AAE7D1D1}"/>
          </ac:picMkLst>
        </pc:picChg>
        <pc:picChg chg="mod">
          <ac:chgData name="Deborah Jenkins" userId="3cd02ba5-e528-4585-978d-4fde2b47730a" providerId="ADAL" clId="{6F0D011B-CFA3-4DC1-A459-B9C4128C9CBB}" dt="2025-12-01T16:29:58.432" v="51" actId="14100"/>
          <ac:picMkLst>
            <pc:docMk/>
            <pc:sldMk cId="931301183" sldId="256"/>
            <ac:picMk id="3" creationId="{5DD415C9-C38B-1C81-6D7A-5417E8147F13}"/>
          </ac:picMkLst>
        </pc:picChg>
      </pc:sldChg>
      <pc:sldChg chg="addSp modSp mod">
        <pc:chgData name="Deborah Jenkins" userId="3cd02ba5-e528-4585-978d-4fde2b47730a" providerId="ADAL" clId="{6F0D011B-CFA3-4DC1-A459-B9C4128C9CBB}" dt="2025-12-01T16:29:53.757" v="49" actId="1076"/>
        <pc:sldMkLst>
          <pc:docMk/>
          <pc:sldMk cId="528246439" sldId="262"/>
        </pc:sldMkLst>
        <pc:spChg chg="mod">
          <ac:chgData name="Deborah Jenkins" userId="3cd02ba5-e528-4585-978d-4fde2b47730a" providerId="ADAL" clId="{6F0D011B-CFA3-4DC1-A459-B9C4128C9CBB}" dt="2025-12-01T16:29:17.508" v="42" actId="1076"/>
          <ac:spMkLst>
            <pc:docMk/>
            <pc:sldMk cId="528246439" sldId="262"/>
            <ac:spMk id="2" creationId="{71BD6DC9-F8CE-C27D-11A6-A516921A5A2D}"/>
          </ac:spMkLst>
        </pc:spChg>
        <pc:picChg chg="add mod">
          <ac:chgData name="Deborah Jenkins" userId="3cd02ba5-e528-4585-978d-4fde2b47730a" providerId="ADAL" clId="{6F0D011B-CFA3-4DC1-A459-B9C4128C9CBB}" dt="2025-12-01T16:29:53.757" v="49" actId="1076"/>
          <ac:picMkLst>
            <pc:docMk/>
            <pc:sldMk cId="528246439" sldId="262"/>
            <ac:picMk id="4" creationId="{8A9E1607-30FF-F96D-2241-DD356D1280B0}"/>
          </ac:picMkLst>
        </pc:picChg>
      </pc:sldChg>
      <pc:sldChg chg="delSp modSp del mod">
        <pc:chgData name="Deborah Jenkins" userId="3cd02ba5-e528-4585-978d-4fde2b47730a" providerId="ADAL" clId="{6F0D011B-CFA3-4DC1-A459-B9C4128C9CBB}" dt="2025-12-01T16:29:08.235" v="41" actId="47"/>
        <pc:sldMkLst>
          <pc:docMk/>
          <pc:sldMk cId="3539244490" sldId="275"/>
        </pc:sldMkLst>
        <pc:spChg chg="del mod">
          <ac:chgData name="Deborah Jenkins" userId="3cd02ba5-e528-4585-978d-4fde2b47730a" providerId="ADAL" clId="{6F0D011B-CFA3-4DC1-A459-B9C4128C9CBB}" dt="2025-12-01T16:27:33.143" v="3" actId="478"/>
          <ac:spMkLst>
            <pc:docMk/>
            <pc:sldMk cId="3539244490" sldId="275"/>
            <ac:spMk id="3" creationId="{0C71A5FE-8DF5-2E16-CB81-8898460AC97A}"/>
          </ac:spMkLst>
        </pc:spChg>
      </pc:sldChg>
      <pc:sldChg chg="addSp modSp new mod">
        <pc:chgData name="Deborah Jenkins" userId="3cd02ba5-e528-4585-978d-4fde2b47730a" providerId="ADAL" clId="{6F0D011B-CFA3-4DC1-A459-B9C4128C9CBB}" dt="2025-12-01T16:28:59.303" v="40" actId="14100"/>
        <pc:sldMkLst>
          <pc:docMk/>
          <pc:sldMk cId="3061443528" sldId="277"/>
        </pc:sldMkLst>
        <pc:spChg chg="mod">
          <ac:chgData name="Deborah Jenkins" userId="3cd02ba5-e528-4585-978d-4fde2b47730a" providerId="ADAL" clId="{6F0D011B-CFA3-4DC1-A459-B9C4128C9CBB}" dt="2025-12-01T16:28:45.478" v="34" actId="404"/>
          <ac:spMkLst>
            <pc:docMk/>
            <pc:sldMk cId="3061443528" sldId="277"/>
            <ac:spMk id="2" creationId="{CAC74320-E31B-E031-9223-BF56C7B519F2}"/>
          </ac:spMkLst>
        </pc:spChg>
        <pc:spChg chg="mod">
          <ac:chgData name="Deborah Jenkins" userId="3cd02ba5-e528-4585-978d-4fde2b47730a" providerId="ADAL" clId="{6F0D011B-CFA3-4DC1-A459-B9C4128C9CBB}" dt="2025-12-01T16:28:56.413" v="39" actId="27636"/>
          <ac:spMkLst>
            <pc:docMk/>
            <pc:sldMk cId="3061443528" sldId="277"/>
            <ac:spMk id="3" creationId="{8CC7F8FE-C8E1-8E31-98E4-D46FF5B7A94B}"/>
          </ac:spMkLst>
        </pc:spChg>
        <pc:spChg chg="mod">
          <ac:chgData name="Deborah Jenkins" userId="3cd02ba5-e528-4585-978d-4fde2b47730a" providerId="ADAL" clId="{6F0D011B-CFA3-4DC1-A459-B9C4128C9CBB}" dt="2025-12-01T16:28:59.303" v="40" actId="14100"/>
          <ac:spMkLst>
            <pc:docMk/>
            <pc:sldMk cId="3061443528" sldId="277"/>
            <ac:spMk id="4" creationId="{F25581B3-DAF6-8423-DB90-75EB4A4EEE73}"/>
          </ac:spMkLst>
        </pc:spChg>
        <pc:picChg chg="add mod">
          <ac:chgData name="Deborah Jenkins" userId="3cd02ba5-e528-4585-978d-4fde2b47730a" providerId="ADAL" clId="{6F0D011B-CFA3-4DC1-A459-B9C4128C9CBB}" dt="2025-12-01T16:28:50.258" v="36" actId="1076"/>
          <ac:picMkLst>
            <pc:docMk/>
            <pc:sldMk cId="3061443528" sldId="277"/>
            <ac:picMk id="5" creationId="{E9857825-20CB-1D62-3F19-A824C58DFEC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220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360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094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367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04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422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974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464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270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545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120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0E5B6-B253-65D0-6917-0B0D04E7FE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96DF5-D51E-F16F-F44A-87C986C23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4D812-859B-3C16-CE24-A3F49114F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57A11-2954-1614-9C48-8F6CD7D43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87485-200E-995E-2EEF-5AFC9654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095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B4E2-953D-4826-74B1-F4BA60BB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E2D7B-E994-B856-7FE1-2A0C26028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D4FE9-DEBA-9688-F0C2-DEA44BC26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599DF-164D-3DEA-88B3-351B1A9FD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3E260-9EEE-16BA-348E-255C66033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1147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3439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3890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801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030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93565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101351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4115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3981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265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571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928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template.net/ai/chat?productId=367482" TargetMode="Externa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CV Preparation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71283" y="1740309"/>
            <a:ext cx="10515600" cy="36408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Placement Preparation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D415C9-C38B-1C81-6D7A-5417E8147F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1542" y="85464"/>
            <a:ext cx="6264134" cy="5497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D6DC9-F8CE-C27D-11A6-A516921A5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6" y="58501"/>
            <a:ext cx="10515600" cy="1325563"/>
          </a:xfrm>
        </p:spPr>
        <p:txBody>
          <a:bodyPr/>
          <a:lstStyle/>
          <a:p>
            <a:r>
              <a:rPr lang="en-GB" dirty="0"/>
              <a:t>Before You Start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599C0-4692-B7CA-1991-89A5BFC55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516" y="1472688"/>
            <a:ext cx="10515600" cy="4586288"/>
          </a:xfrm>
        </p:spPr>
        <p:txBody>
          <a:bodyPr/>
          <a:lstStyle/>
          <a:p>
            <a:r>
              <a:rPr lang="en-GB" dirty="0"/>
              <a:t>Prepare! </a:t>
            </a:r>
          </a:p>
          <a:p>
            <a:endParaRPr lang="en-GB" dirty="0"/>
          </a:p>
          <a:p>
            <a:r>
              <a:rPr lang="en-GB" dirty="0"/>
              <a:t>What are the aims of a CV?</a:t>
            </a:r>
          </a:p>
          <a:p>
            <a:endParaRPr lang="en-GB" dirty="0"/>
          </a:p>
          <a:p>
            <a:r>
              <a:rPr lang="en-GB" dirty="0"/>
              <a:t>Apply to specific job / application</a:t>
            </a:r>
          </a:p>
          <a:p>
            <a:endParaRPr lang="en-GB" dirty="0"/>
          </a:p>
          <a:p>
            <a:r>
              <a:rPr lang="en-GB" dirty="0"/>
              <a:t>Skills – soft and hard skills </a:t>
            </a:r>
          </a:p>
          <a:p>
            <a:r>
              <a:rPr lang="en-GB" dirty="0"/>
              <a:t>Experience- every little helps!!!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9E1607-30FF-F96D-2241-DD356D1280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2387" y="360812"/>
            <a:ext cx="4206605" cy="5950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246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7BBE1-DA58-9415-2DA2-A2C9A3C51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2175" y="-114299"/>
            <a:ext cx="10515600" cy="1200149"/>
          </a:xfrm>
        </p:spPr>
        <p:txBody>
          <a:bodyPr/>
          <a:lstStyle/>
          <a:p>
            <a:r>
              <a:rPr lang="en-GB" dirty="0"/>
              <a:t>What Skills Do You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36F59-E04F-50DD-DAB8-FB4BAC5E2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5922"/>
            <a:ext cx="10515600" cy="551104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Match the Job Description</a:t>
            </a:r>
          </a:p>
          <a:p>
            <a:r>
              <a:rPr lang="en-GB" dirty="0"/>
              <a:t>Key Skills</a:t>
            </a:r>
          </a:p>
          <a:p>
            <a:endParaRPr lang="en-GB" dirty="0"/>
          </a:p>
          <a:p>
            <a:r>
              <a:rPr lang="en-GB" dirty="0"/>
              <a:t>Experience &amp; Key Achievements</a:t>
            </a:r>
          </a:p>
          <a:p>
            <a:endParaRPr lang="en-GB" dirty="0"/>
          </a:p>
          <a:p>
            <a:r>
              <a:rPr lang="en-GB" dirty="0"/>
              <a:t>Communication</a:t>
            </a:r>
          </a:p>
          <a:p>
            <a:r>
              <a:rPr lang="en-GB" dirty="0"/>
              <a:t>Team Work</a:t>
            </a:r>
          </a:p>
          <a:p>
            <a:r>
              <a:rPr lang="en-GB" dirty="0"/>
              <a:t>Task Management</a:t>
            </a:r>
          </a:p>
          <a:p>
            <a:r>
              <a:rPr lang="en-GB" dirty="0"/>
              <a:t>Initiative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Additional Skills </a:t>
            </a:r>
          </a:p>
        </p:txBody>
      </p:sp>
    </p:spTree>
    <p:extLst>
      <p:ext uri="{BB962C8B-B14F-4D97-AF65-F5344CB8AC3E}">
        <p14:creationId xmlns:p14="http://schemas.microsoft.com/office/powerpoint/2010/main" val="1955994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66725"/>
            <a:ext cx="10515600" cy="2157413"/>
          </a:xfrm>
        </p:spPr>
        <p:txBody>
          <a:bodyPr/>
          <a:lstStyle/>
          <a:p>
            <a:r>
              <a:rPr lang="en-GB" dirty="0"/>
              <a:t>CV 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0625"/>
            <a:ext cx="10515600" cy="452668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Prepare</a:t>
            </a:r>
          </a:p>
          <a:p>
            <a:r>
              <a:rPr lang="en-GB" dirty="0"/>
              <a:t>Relate it to the job application</a:t>
            </a:r>
          </a:p>
          <a:p>
            <a:r>
              <a:rPr lang="en-GB" dirty="0"/>
              <a:t>Skills, Experiences</a:t>
            </a:r>
          </a:p>
          <a:p>
            <a:r>
              <a:rPr lang="en-GB" dirty="0"/>
              <a:t>Online Template</a:t>
            </a:r>
          </a:p>
          <a:p>
            <a:r>
              <a:rPr lang="en-GB" dirty="0"/>
              <a:t>Professional Image</a:t>
            </a:r>
          </a:p>
          <a:p>
            <a:r>
              <a:rPr lang="en-GB" dirty="0"/>
              <a:t>Layout</a:t>
            </a:r>
          </a:p>
          <a:p>
            <a:r>
              <a:rPr lang="en-GB" dirty="0"/>
              <a:t>Information</a:t>
            </a:r>
          </a:p>
          <a:p>
            <a:r>
              <a:rPr lang="en-GB" dirty="0"/>
              <a:t>Clarity</a:t>
            </a:r>
          </a:p>
          <a:p>
            <a:r>
              <a:rPr lang="en-GB" dirty="0"/>
              <a:t>Detail</a:t>
            </a:r>
          </a:p>
          <a:p>
            <a:r>
              <a:rPr lang="en-GB" dirty="0"/>
              <a:t>Proof Reading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C8A54-663E-6E7B-AFBC-F5ADBCCA4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4775"/>
            <a:ext cx="10515600" cy="1795463"/>
          </a:xfrm>
        </p:spPr>
        <p:txBody>
          <a:bodyPr/>
          <a:lstStyle/>
          <a:p>
            <a:r>
              <a:rPr lang="en-GB" dirty="0"/>
              <a:t>CV Page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F32A7-9B4C-7EEF-6B8F-13E2C9CCD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4957763"/>
          </a:xfrm>
        </p:spPr>
        <p:txBody>
          <a:bodyPr/>
          <a:lstStyle/>
          <a:p>
            <a:r>
              <a:rPr lang="en-GB" dirty="0"/>
              <a:t>Name</a:t>
            </a:r>
          </a:p>
          <a:p>
            <a:r>
              <a:rPr lang="en-GB" dirty="0"/>
              <a:t>Profile</a:t>
            </a:r>
          </a:p>
          <a:p>
            <a:r>
              <a:rPr lang="en-GB" dirty="0"/>
              <a:t>Picture</a:t>
            </a:r>
          </a:p>
          <a:p>
            <a:r>
              <a:rPr lang="en-GB" dirty="0"/>
              <a:t>Personal Details</a:t>
            </a:r>
          </a:p>
          <a:p>
            <a:endParaRPr lang="en-GB" dirty="0"/>
          </a:p>
          <a:p>
            <a:r>
              <a:rPr lang="en-GB" dirty="0"/>
              <a:t>Academic Studies &amp; Qualifications – DO NOT INCLUDE LONG LISTS!</a:t>
            </a:r>
          </a:p>
          <a:p>
            <a:endParaRPr lang="en-GB" dirty="0"/>
          </a:p>
          <a:p>
            <a:r>
              <a:rPr lang="en-GB" dirty="0"/>
              <a:t>Achievements </a:t>
            </a:r>
          </a:p>
          <a:p>
            <a:r>
              <a:rPr lang="en-GB" dirty="0"/>
              <a:t>Interests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225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5A1DA-DEFA-29E8-7ADA-FADDE35CB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3349"/>
            <a:ext cx="10515600" cy="1343024"/>
          </a:xfrm>
        </p:spPr>
        <p:txBody>
          <a:bodyPr/>
          <a:lstStyle/>
          <a:p>
            <a:r>
              <a:rPr lang="en-GB" dirty="0"/>
              <a:t>Page 2 Professional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F09B2-E874-F415-C2AE-F8E2894A8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1550"/>
            <a:ext cx="10515600" cy="5205413"/>
          </a:xfrm>
        </p:spPr>
        <p:txBody>
          <a:bodyPr/>
          <a:lstStyle/>
          <a:p>
            <a:r>
              <a:rPr lang="en-GB" dirty="0"/>
              <a:t>Employment</a:t>
            </a:r>
          </a:p>
          <a:p>
            <a:r>
              <a:rPr lang="en-GB" dirty="0"/>
              <a:t>Organisations, Job title &amp; Dates</a:t>
            </a:r>
          </a:p>
          <a:p>
            <a:r>
              <a:rPr lang="en-GB" dirty="0"/>
              <a:t>Role &amp; Responsibilities include …….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Placements /Internships</a:t>
            </a:r>
          </a:p>
          <a:p>
            <a:r>
              <a:rPr lang="en-GB" dirty="0"/>
              <a:t>Additional Experiences</a:t>
            </a:r>
          </a:p>
          <a:p>
            <a:endParaRPr lang="en-GB" dirty="0"/>
          </a:p>
          <a:p>
            <a:r>
              <a:rPr lang="en-GB" dirty="0"/>
              <a:t>Additional Work Based Qualifications</a:t>
            </a:r>
          </a:p>
          <a:p>
            <a:r>
              <a:rPr lang="en-GB" dirty="0"/>
              <a:t>References if required</a:t>
            </a:r>
          </a:p>
        </p:txBody>
      </p:sp>
    </p:spTree>
    <p:extLst>
      <p:ext uri="{BB962C8B-B14F-4D97-AF65-F5344CB8AC3E}">
        <p14:creationId xmlns:p14="http://schemas.microsoft.com/office/powerpoint/2010/main" val="948506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0A611-3FA0-674D-8554-D74229EE3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64" y="58500"/>
            <a:ext cx="10515600" cy="1325563"/>
          </a:xfrm>
        </p:spPr>
        <p:txBody>
          <a:bodyPr/>
          <a:lstStyle/>
          <a:p>
            <a:r>
              <a:rPr lang="en-GB" dirty="0"/>
              <a:t>Assignment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2F401-CCDE-33C8-125D-A402B74E2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64" y="1095090"/>
            <a:ext cx="11265736" cy="5081873"/>
          </a:xfrm>
        </p:spPr>
        <p:txBody>
          <a:bodyPr>
            <a:normAutofit fontScale="62500" lnSpcReduction="20000"/>
          </a:bodyPr>
          <a:lstStyle/>
          <a:p>
            <a:r>
              <a:rPr lang="en-GB" sz="3300" b="1" dirty="0"/>
              <a:t>Stage 1 - Personal Qualifications and Skills Audit</a:t>
            </a:r>
            <a:endParaRPr lang="en-GB" b="1" dirty="0"/>
          </a:p>
          <a:p>
            <a:pPr>
              <a:lnSpc>
                <a:spcPct val="120000"/>
              </a:lnSpc>
            </a:pPr>
            <a:r>
              <a:rPr lang="en-GB" dirty="0"/>
              <a:t>Personal Qualifications &amp; Skills Audit</a:t>
            </a:r>
          </a:p>
          <a:p>
            <a:pPr>
              <a:lnSpc>
                <a:spcPct val="120000"/>
              </a:lnSpc>
            </a:pPr>
            <a:r>
              <a:rPr lang="en-GB" dirty="0"/>
              <a:t>Personal Skills</a:t>
            </a:r>
          </a:p>
          <a:p>
            <a:pPr>
              <a:lnSpc>
                <a:spcPct val="120000"/>
              </a:lnSpc>
            </a:pPr>
            <a:r>
              <a:rPr lang="en-GB" dirty="0"/>
              <a:t>Confidence, Organisation, Time keeping, Time management, Planning, Self-motivation, Initiative, Creativity, Self-awareness, Multi-tasking, Working under pressure </a:t>
            </a:r>
          </a:p>
          <a:p>
            <a:pPr>
              <a:lnSpc>
                <a:spcPct val="120000"/>
              </a:lnSpc>
            </a:pPr>
            <a:r>
              <a:rPr lang="en-GB" dirty="0"/>
              <a:t>Professional Skills</a:t>
            </a:r>
          </a:p>
          <a:p>
            <a:pPr>
              <a:lnSpc>
                <a:spcPct val="120000"/>
              </a:lnSpc>
            </a:pPr>
            <a:r>
              <a:rPr lang="en-GB" dirty="0"/>
              <a:t>Work Experience, Teamwork, Leadership, Presentation, Networking, Problem Solving, Task Management, Decision Making, Digital Skills and Motivation</a:t>
            </a:r>
          </a:p>
          <a:p>
            <a:pPr>
              <a:lnSpc>
                <a:spcPct val="120000"/>
              </a:lnSpc>
            </a:pPr>
            <a:r>
              <a:rPr lang="en-GB" dirty="0"/>
              <a:t>Academic Skills</a:t>
            </a:r>
          </a:p>
          <a:p>
            <a:pPr>
              <a:lnSpc>
                <a:spcPct val="120000"/>
              </a:lnSpc>
            </a:pPr>
            <a:r>
              <a:rPr lang="en-GB" dirty="0"/>
              <a:t>Marketing, Social Media, Hospitality, Guest Service, Management Understanding, Application of Theory in Practice, </a:t>
            </a:r>
          </a:p>
          <a:p>
            <a:pPr>
              <a:lnSpc>
                <a:spcPct val="120000"/>
              </a:lnSpc>
            </a:pPr>
            <a:r>
              <a:rPr lang="en-GB" dirty="0"/>
              <a:t>Events Experience, Placement &amp; Volunteering</a:t>
            </a:r>
          </a:p>
          <a:p>
            <a:pPr>
              <a:lnSpc>
                <a:spcPct val="120000"/>
              </a:lnSpc>
            </a:pPr>
            <a:r>
              <a:rPr lang="en-GB" dirty="0"/>
              <a:t>Understanding Travel and Tourism Management and Application of Theory in Practice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475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35384-A2AF-DB7D-880B-B1DE73972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884" y="483659"/>
            <a:ext cx="6034432" cy="5408321"/>
          </a:xfrm>
        </p:spPr>
        <p:txBody>
          <a:bodyPr>
            <a:normAutofit/>
          </a:bodyPr>
          <a:lstStyle/>
          <a:p>
            <a:r>
              <a:rPr lang="en-GB" dirty="0"/>
              <a:t>Stage 2 – Personal Training Needs Analysis &amp; Skills Gap Analysis</a:t>
            </a:r>
          </a:p>
          <a:p>
            <a:r>
              <a:rPr lang="en-GB" dirty="0"/>
              <a:t>Training Needs Analysis / Skills Gap Analysis</a:t>
            </a:r>
          </a:p>
          <a:p>
            <a:r>
              <a:rPr lang="en-GB" dirty="0"/>
              <a:t>Identify Skills Gaps</a:t>
            </a:r>
          </a:p>
          <a:p>
            <a:r>
              <a:rPr lang="en-GB" dirty="0"/>
              <a:t>Identify Training Needs</a:t>
            </a:r>
          </a:p>
          <a:p>
            <a:r>
              <a:rPr lang="en-GB" dirty="0"/>
              <a:t>Develop Placement Development Plan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  <a:p>
            <a:endParaRPr lang="en-GB" sz="1900" dirty="0"/>
          </a:p>
          <a:p>
            <a:endParaRPr lang="en-GB" sz="19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125DB9-2328-FFAE-3BED-84ABEB77B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681" y="958645"/>
            <a:ext cx="5543435" cy="449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800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0F885-1726-636F-DDEA-0F8FDA146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37" y="0"/>
            <a:ext cx="10515600" cy="1325563"/>
          </a:xfrm>
        </p:spPr>
        <p:txBody>
          <a:bodyPr/>
          <a:lstStyle/>
          <a:p>
            <a:r>
              <a:rPr lang="en-GB" b="1" dirty="0"/>
              <a:t>Soft Skills (Highly Valued in Tourism &amp; Events)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349EE-9B1C-2949-254C-B19159D87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7082" y="1325563"/>
            <a:ext cx="5156200" cy="450399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b="1" dirty="0"/>
              <a:t>1. Communication &amp; Interpersonal Skills</a:t>
            </a:r>
          </a:p>
          <a:p>
            <a:pPr marL="0" indent="0">
              <a:buNone/>
            </a:pPr>
            <a:r>
              <a:rPr lang="en-GB" sz="2900" dirty="0"/>
              <a:t>Welcoming and engaging with guests</a:t>
            </a:r>
          </a:p>
          <a:p>
            <a:pPr marL="0" indent="0">
              <a:buNone/>
            </a:pPr>
            <a:r>
              <a:rPr lang="en-GB" sz="2900" dirty="0"/>
              <a:t>Clear verbal and written communication</a:t>
            </a:r>
          </a:p>
          <a:p>
            <a:pPr marL="0" indent="0">
              <a:buNone/>
            </a:pPr>
            <a:r>
              <a:rPr lang="en-GB" sz="2900" dirty="0"/>
              <a:t>Active listening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2. Customer Service Excellence</a:t>
            </a:r>
          </a:p>
          <a:p>
            <a:pPr marL="0" indent="0">
              <a:buNone/>
            </a:pPr>
            <a:r>
              <a:rPr lang="en-GB" sz="2900" dirty="0"/>
              <a:t>Handling enquiries and complaints professionally</a:t>
            </a:r>
          </a:p>
          <a:p>
            <a:pPr marL="0" indent="0">
              <a:buNone/>
            </a:pPr>
            <a:r>
              <a:rPr lang="en-GB" sz="2900" dirty="0"/>
              <a:t>Creating positive guest experiences</a:t>
            </a:r>
          </a:p>
          <a:p>
            <a:pPr marL="0" indent="0">
              <a:buNone/>
            </a:pPr>
            <a:r>
              <a:rPr lang="en-GB" sz="2900" dirty="0"/>
              <a:t>Empathy and patience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3. Time Management</a:t>
            </a:r>
          </a:p>
          <a:p>
            <a:pPr marL="0" indent="0">
              <a:buNone/>
            </a:pPr>
            <a:r>
              <a:rPr lang="en-GB" sz="2900" dirty="0"/>
              <a:t>Prioritising tasks during busy periods</a:t>
            </a:r>
          </a:p>
          <a:p>
            <a:pPr marL="0" indent="0">
              <a:buNone/>
            </a:pPr>
            <a:r>
              <a:rPr lang="en-GB" sz="2900" dirty="0"/>
              <a:t>Working efficiently with deadlines and event schedules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AEED1-2127-D5C7-7AF0-60B66F2E45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2124" y="1497098"/>
            <a:ext cx="5156200" cy="410976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b="1" dirty="0"/>
              <a:t>6. Adaptability &amp; Flexibility</a:t>
            </a:r>
          </a:p>
          <a:p>
            <a:pPr marL="0" indent="0">
              <a:buNone/>
            </a:pPr>
            <a:r>
              <a:rPr lang="en-GB" sz="2900" dirty="0"/>
              <a:t>Willingness to adjust to last-minute changes</a:t>
            </a:r>
          </a:p>
          <a:p>
            <a:pPr marL="0" indent="0">
              <a:buNone/>
            </a:pPr>
            <a:r>
              <a:rPr lang="en-GB" sz="2900" dirty="0"/>
              <a:t>Comfort working in fast-moving environments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7. Cultural Awareness</a:t>
            </a:r>
          </a:p>
          <a:p>
            <a:pPr marL="0" indent="0">
              <a:buNone/>
            </a:pPr>
            <a:r>
              <a:rPr lang="en-GB" sz="2900" dirty="0"/>
              <a:t>Respect for diverse backgrounds</a:t>
            </a:r>
          </a:p>
          <a:p>
            <a:pPr marL="0" indent="0">
              <a:buNone/>
            </a:pPr>
            <a:r>
              <a:rPr lang="en-GB" sz="2900" dirty="0"/>
              <a:t>Appropriate communication with international visitors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8. Leadership (for advanced / supervisory roles)</a:t>
            </a:r>
          </a:p>
          <a:p>
            <a:pPr marL="0" indent="0">
              <a:buNone/>
            </a:pPr>
            <a:r>
              <a:rPr lang="en-GB" sz="2900" dirty="0"/>
              <a:t>Motivating teams</a:t>
            </a:r>
          </a:p>
          <a:p>
            <a:pPr marL="0" indent="0">
              <a:buNone/>
            </a:pPr>
            <a:r>
              <a:rPr lang="en-GB" sz="2900" dirty="0"/>
              <a:t>Delegating tasks</a:t>
            </a:r>
          </a:p>
          <a:p>
            <a:pPr marL="0" indent="0">
              <a:buNone/>
            </a:pPr>
            <a:r>
              <a:rPr lang="en-GB" sz="2900" dirty="0"/>
              <a:t>Conflict resolution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721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4C31-877A-1050-E1A1-4DB2E158B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Hard Skills (Industry-Specific &amp; Technical)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CD703-0BFF-256D-A837-4EC4E404AC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5671" y="1354736"/>
            <a:ext cx="5156200" cy="4569699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800" b="1" dirty="0"/>
              <a:t>1</a:t>
            </a:r>
            <a:r>
              <a:rPr lang="en-GB" sz="7200" b="1" dirty="0"/>
              <a:t>. Event Planning &amp; Coordination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Creating schedules, checklists, and floor plans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Contacting suppliers, venues, and performers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Risk assessment &amp; contingency planning</a:t>
            </a:r>
          </a:p>
          <a:p>
            <a:pPr marL="0" indent="0">
              <a:lnSpc>
                <a:spcPct val="120000"/>
              </a:lnSpc>
              <a:buNone/>
            </a:pPr>
            <a:endParaRPr lang="en-GB" sz="72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2. Hospitality Operations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Front-of-house processes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Reservations systems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Housekeeping, food &amp; beverage basics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D2B37-34A4-7F25-7AA4-31F2693D09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398540"/>
            <a:ext cx="5156200" cy="380986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3. Tourism Technology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Booking systems (e.g., Amadeus, Sabre, Galileo)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CRM systems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Point-of-sale (POS) systems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360°/VR experience design (unique skill for modern tourism)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/>
              <a:t>4. Digital Marketing &amp; Promotion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Social media content creation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Event promotion strategies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Email marketing tools (Mailchimp, HubSpot)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dirty="0"/>
              <a:t>Analytics (Google Analytics, Meta insights)</a:t>
            </a:r>
          </a:p>
          <a:p>
            <a:pPr marL="0" indent="0">
              <a:lnSpc>
                <a:spcPct val="120000"/>
              </a:lnSpc>
              <a:buNone/>
            </a:pPr>
            <a:endParaRPr lang="en-GB" sz="72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31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FE66F-5E27-152B-17AC-26783467F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88" y="129682"/>
            <a:ext cx="10515600" cy="872325"/>
          </a:xfrm>
        </p:spPr>
        <p:txBody>
          <a:bodyPr/>
          <a:lstStyle/>
          <a:p>
            <a:r>
              <a:rPr lang="en-GB" b="1" dirty="0"/>
              <a:t>Hard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5B770-AEF7-42A0-FA6D-1A0BB93A03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9248" y="1368862"/>
            <a:ext cx="5715152" cy="426662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5. Project Management Tools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Trello, Asana, Notion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Gantt charts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Budgeting tools (Excel, Google Sheets)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6. Venue &amp; Logistics Management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Floor plans, room setup, AV coordination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Crowd management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Supplier negotiation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7814E4-179A-C72A-4423-004C706373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1060" y="1368862"/>
            <a:ext cx="5156200" cy="3809862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7. Health, Safety &amp; Compliance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Understanding hospitality/event regulations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Risk management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First aid or fire marshal training (if applicable)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8. Languages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Any second language is a strong advantage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Basic travel phrases or conversational proficiency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480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7D512-C177-5EEF-A45F-7A62D9B70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11" y="45390"/>
            <a:ext cx="10515600" cy="1325563"/>
          </a:xfrm>
        </p:spPr>
        <p:txBody>
          <a:bodyPr/>
          <a:lstStyle/>
          <a:p>
            <a:r>
              <a:rPr lang="en-GB" b="1" dirty="0"/>
              <a:t>Example “Key Skills” section: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25B26-8FF3-7F3D-E21A-BAA3DD6C0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891" y="1250059"/>
            <a:ext cx="6159424" cy="444988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Excellent customer service and guest engagement</a:t>
            </a:r>
          </a:p>
          <a:p>
            <a:pPr>
              <a:lnSpc>
                <a:spcPct val="120000"/>
              </a:lnSpc>
            </a:pPr>
            <a:r>
              <a:rPr lang="en-GB" dirty="0"/>
              <a:t>Strong communication skills with multicultural visitors</a:t>
            </a:r>
          </a:p>
          <a:p>
            <a:pPr>
              <a:lnSpc>
                <a:spcPct val="120000"/>
              </a:lnSpc>
            </a:pPr>
            <a:r>
              <a:rPr lang="en-GB" dirty="0"/>
              <a:t>Event setup, coordination, and vendor communication</a:t>
            </a:r>
          </a:p>
          <a:p>
            <a:pPr>
              <a:lnSpc>
                <a:spcPct val="120000"/>
              </a:lnSpc>
            </a:pPr>
            <a:r>
              <a:rPr lang="en-GB" dirty="0"/>
              <a:t>Proficient with reservation systems and CRM tools</a:t>
            </a:r>
          </a:p>
          <a:p>
            <a:pPr>
              <a:lnSpc>
                <a:spcPct val="120000"/>
              </a:lnSpc>
            </a:pPr>
            <a:r>
              <a:rPr lang="en-GB" dirty="0"/>
              <a:t>Skilled in social media content creation and analytics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4C644A-90E6-1F6C-B14E-E8937647A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3315" y="1295007"/>
            <a:ext cx="5634498" cy="3862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41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F5BE-954B-518F-0A18-35FF43D1E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6" y="53025"/>
            <a:ext cx="10515600" cy="1325563"/>
          </a:xfrm>
        </p:spPr>
        <p:txBody>
          <a:bodyPr/>
          <a:lstStyle/>
          <a:p>
            <a:r>
              <a:rPr lang="en-GB" dirty="0"/>
              <a:t>CV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8B24C-82CE-1429-908F-BBA25C833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86" y="1116992"/>
            <a:ext cx="5933714" cy="4863227"/>
          </a:xfrm>
        </p:spPr>
        <p:txBody>
          <a:bodyPr>
            <a:normAutofit fontScale="62500" lnSpcReduction="20000"/>
          </a:bodyPr>
          <a:lstStyle/>
          <a:p>
            <a:r>
              <a:rPr lang="en-US" b="1" dirty="0"/>
              <a:t>Tourism &amp; Events CV Template (Professional)</a:t>
            </a:r>
            <a:endParaRPr lang="en-GB" b="1" dirty="0"/>
          </a:p>
          <a:p>
            <a:r>
              <a:rPr lang="en-US" b="1" dirty="0"/>
              <a:t>Professional Summary</a:t>
            </a:r>
            <a:endParaRPr lang="en-GB" b="1" dirty="0"/>
          </a:p>
          <a:p>
            <a:r>
              <a:rPr lang="en-US" dirty="0"/>
              <a:t>- 3–4 sentences highlighting expertise</a:t>
            </a:r>
            <a:endParaRPr lang="en-GB" dirty="0"/>
          </a:p>
          <a:p>
            <a:r>
              <a:rPr lang="en-US" b="1" dirty="0"/>
              <a:t>Core Competencies</a:t>
            </a:r>
            <a:endParaRPr lang="en-GB" b="1" dirty="0"/>
          </a:p>
          <a:p>
            <a:r>
              <a:rPr lang="en-US" dirty="0"/>
              <a:t>- Event Strategy</a:t>
            </a:r>
            <a:endParaRPr lang="en-GB" dirty="0"/>
          </a:p>
          <a:p>
            <a:r>
              <a:rPr lang="en-US" dirty="0"/>
              <a:t>- Project Management</a:t>
            </a:r>
            <a:endParaRPr lang="en-GB" dirty="0"/>
          </a:p>
          <a:p>
            <a:r>
              <a:rPr lang="en-US" dirty="0"/>
              <a:t>- Client Relations</a:t>
            </a:r>
            <a:endParaRPr lang="en-GB" dirty="0"/>
          </a:p>
          <a:p>
            <a:r>
              <a:rPr lang="en-US" b="1" dirty="0"/>
              <a:t>Professional Experience</a:t>
            </a:r>
            <a:endParaRPr lang="en-GB" b="1" dirty="0"/>
          </a:p>
          <a:p>
            <a:r>
              <a:rPr lang="en-US" dirty="0"/>
              <a:t>- Role | Organization | Results/Achievements</a:t>
            </a:r>
            <a:endParaRPr lang="en-GB" dirty="0"/>
          </a:p>
          <a:p>
            <a:r>
              <a:rPr lang="en-US" b="1" dirty="0"/>
              <a:t>Education</a:t>
            </a:r>
            <a:endParaRPr lang="en-GB" b="1" dirty="0"/>
          </a:p>
          <a:p>
            <a:r>
              <a:rPr lang="en-US" dirty="0"/>
              <a:t>- Degrees &amp; relevant training</a:t>
            </a:r>
            <a:endParaRPr lang="en-GB" dirty="0"/>
          </a:p>
          <a:p>
            <a:r>
              <a:rPr lang="en-US" b="1" dirty="0"/>
              <a:t>Certifications</a:t>
            </a:r>
            <a:endParaRPr lang="en-GB" b="1" dirty="0"/>
          </a:p>
          <a:p>
            <a:r>
              <a:rPr lang="en-US" dirty="0"/>
              <a:t>- Industry certifications (CMP, CEM, etc.)</a:t>
            </a:r>
            <a:endParaRPr lang="en-GB" dirty="0"/>
          </a:p>
          <a:p>
            <a:r>
              <a:rPr lang="en-US" b="1" dirty="0"/>
              <a:t>Technical Proficiencies</a:t>
            </a:r>
            <a:endParaRPr lang="en-GB" b="1" dirty="0"/>
          </a:p>
          <a:p>
            <a:r>
              <a:rPr lang="en-US" dirty="0"/>
              <a:t>- Systems, marketing tools, planning tools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D9D896-727F-16B3-F5A3-CC301420F0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76425" y="487314"/>
            <a:ext cx="3894076" cy="549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6000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B7296-0298-D9B5-8949-95BA5005A8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607" y="169739"/>
            <a:ext cx="5906793" cy="5465748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/>
              <a:t>Tourism &amp; Events CV Template (Student)</a:t>
            </a:r>
            <a:endParaRPr lang="en-GB" b="1" dirty="0"/>
          </a:p>
          <a:p>
            <a:r>
              <a:rPr lang="en-US" b="1" dirty="0"/>
              <a:t>Profile</a:t>
            </a:r>
            <a:endParaRPr lang="en-GB" b="1" dirty="0"/>
          </a:p>
          <a:p>
            <a:r>
              <a:rPr lang="en-US" dirty="0"/>
              <a:t>- Short summary of strengths and career goals</a:t>
            </a:r>
            <a:endParaRPr lang="en-GB" dirty="0"/>
          </a:p>
          <a:p>
            <a:r>
              <a:rPr lang="en-US" b="1" dirty="0"/>
              <a:t>Education</a:t>
            </a:r>
            <a:endParaRPr lang="en-GB" b="1" dirty="0"/>
          </a:p>
          <a:p>
            <a:r>
              <a:rPr lang="en-US" dirty="0"/>
              <a:t>- Degree | Institution | Expected graduation</a:t>
            </a:r>
            <a:endParaRPr lang="en-GB" dirty="0"/>
          </a:p>
          <a:p>
            <a:r>
              <a:rPr lang="en-US" b="1" dirty="0"/>
              <a:t>Practical Experience</a:t>
            </a:r>
            <a:endParaRPr lang="en-GB" b="1" dirty="0"/>
          </a:p>
          <a:p>
            <a:r>
              <a:rPr lang="en-US" dirty="0"/>
              <a:t>- Internships</a:t>
            </a:r>
            <a:endParaRPr lang="en-GB" dirty="0"/>
          </a:p>
          <a:p>
            <a:r>
              <a:rPr lang="en-US" dirty="0"/>
              <a:t>- Volunteering</a:t>
            </a:r>
            <a:endParaRPr lang="en-GB" dirty="0"/>
          </a:p>
          <a:p>
            <a:r>
              <a:rPr lang="en-US" dirty="0"/>
              <a:t>- Class projects</a:t>
            </a:r>
            <a:endParaRPr lang="en-GB" dirty="0"/>
          </a:p>
          <a:p>
            <a:r>
              <a:rPr lang="en-US" b="1" dirty="0"/>
              <a:t>Skills</a:t>
            </a:r>
            <a:endParaRPr lang="en-GB" b="1" dirty="0"/>
          </a:p>
          <a:p>
            <a:r>
              <a:rPr lang="en-US" dirty="0"/>
              <a:t>- Soft Skills</a:t>
            </a:r>
            <a:endParaRPr lang="en-GB" dirty="0"/>
          </a:p>
          <a:p>
            <a:r>
              <a:rPr lang="en-US" dirty="0"/>
              <a:t>- Technical Skills</a:t>
            </a:r>
            <a:endParaRPr lang="en-GB" dirty="0"/>
          </a:p>
          <a:p>
            <a:r>
              <a:rPr lang="en-US" dirty="0"/>
              <a:t>- Languages</a:t>
            </a:r>
            <a:endParaRPr lang="en-GB" dirty="0"/>
          </a:p>
          <a:p>
            <a:r>
              <a:rPr lang="en-US" b="1" dirty="0"/>
              <a:t>Additional Experience</a:t>
            </a:r>
            <a:endParaRPr lang="en-GB" b="1" dirty="0"/>
          </a:p>
          <a:p>
            <a:r>
              <a:rPr lang="en-US" dirty="0"/>
              <a:t>- Part-time jobs</a:t>
            </a:r>
            <a:endParaRPr lang="en-GB" dirty="0"/>
          </a:p>
          <a:p>
            <a:r>
              <a:rPr lang="en-US" dirty="0"/>
              <a:t>- Campus involvement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CFD6E5-2210-502E-941F-BA449923B9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2554" y="169739"/>
            <a:ext cx="5156200" cy="3809862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hlinkClick r:id="rId2"/>
              </a:rPr>
              <a:t>Sample Tourism Student CV Template - Free CV Generator - Template.net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0A842E-4E13-F818-8164-B9404F1DB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0676" y="874570"/>
            <a:ext cx="3846145" cy="543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614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74320-E31B-E031-9223-BF56C7B51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34" y="-11455"/>
            <a:ext cx="10515600" cy="1325563"/>
          </a:xfrm>
        </p:spPr>
        <p:txBody>
          <a:bodyPr/>
          <a:lstStyle/>
          <a:p>
            <a:r>
              <a:rPr lang="en-US" sz="3600" b="1" dirty="0"/>
              <a:t>Tourism &amp; Events CV Template (General)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7F8FE-C8E1-8E31-98E4-D46FF5B7A9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494" y="919876"/>
            <a:ext cx="5769906" cy="4715612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4000" b="1" dirty="0"/>
              <a:t>Contact Information</a:t>
            </a: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Name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Phone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Email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Location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LinkedIn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b="1" dirty="0"/>
              <a:t>Key Skills</a:t>
            </a: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Communication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Customer Service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Event Coordination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Digital Tools</a:t>
            </a:r>
            <a:endParaRPr lang="en-GB" sz="40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5581B3-DAF6-8423-DB90-75EB4A4EEE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93020" y="996532"/>
            <a:ext cx="5156200" cy="4151640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4000" b="1" dirty="0"/>
              <a:t>Experience</a:t>
            </a: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Role | Organization | Dates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Key responsibilities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b="1" dirty="0"/>
              <a:t>Education</a:t>
            </a: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Degree | Institution | Dates</a:t>
            </a:r>
            <a:endParaRPr lang="en-GB" sz="40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b="1" dirty="0"/>
              <a:t>Certifications</a:t>
            </a: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4000" dirty="0"/>
              <a:t>- First Aid, Health &amp; Safety, etc.</a:t>
            </a:r>
            <a:endParaRPr lang="en-GB" sz="40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857825-20CB-1D62-3F19-A824C58DFE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037" y="246494"/>
            <a:ext cx="4504469" cy="6365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44352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498064A0-E616-447C-9579-DC13241DC401}" vid="{BC3CF857-6F1D-478F-A928-B9D8215FC413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799</Words>
  <Application>Microsoft Office PowerPoint</Application>
  <PresentationFormat>Widescreen</PresentationFormat>
  <Paragraphs>194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Theme1</vt:lpstr>
      <vt:lpstr>Accessible 2</vt:lpstr>
      <vt:lpstr>Sub Title 1</vt:lpstr>
      <vt:lpstr>PowerPoint Presentation</vt:lpstr>
      <vt:lpstr>Before You Start</vt:lpstr>
      <vt:lpstr>What Skills Do You Need?</vt:lpstr>
      <vt:lpstr>CV Preparation </vt:lpstr>
      <vt:lpstr>CV Page 1</vt:lpstr>
      <vt:lpstr>Page 2 Professional Experience</vt:lpstr>
      <vt:lpstr>Assignment </vt:lpstr>
      <vt:lpstr>PowerPoint Presentation</vt:lpstr>
      <vt:lpstr>Soft Skills (Highly Valued in Tourism &amp; Events)</vt:lpstr>
      <vt:lpstr>Hard Skills (Industry-Specific &amp; Technical) </vt:lpstr>
      <vt:lpstr>Hard skills </vt:lpstr>
      <vt:lpstr>Example “Key Skills” section: </vt:lpstr>
      <vt:lpstr>CV example </vt:lpstr>
      <vt:lpstr>PowerPoint Presentation</vt:lpstr>
      <vt:lpstr>Tourism &amp; Events CV Template (General)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Deborah Jenkins</cp:lastModifiedBy>
  <cp:revision>6</cp:revision>
  <dcterms:created xsi:type="dcterms:W3CDTF">2023-09-15T09:31:09Z</dcterms:created>
  <dcterms:modified xsi:type="dcterms:W3CDTF">2025-12-01T16:30:01Z</dcterms:modified>
</cp:coreProperties>
</file>