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handoutMasterIdLst>
    <p:handoutMasterId r:id="rId31"/>
  </p:handoutMasterIdLst>
  <p:sldIdLst>
    <p:sldId id="257" r:id="rId2"/>
    <p:sldId id="339" r:id="rId3"/>
    <p:sldId id="299" r:id="rId4"/>
    <p:sldId id="338" r:id="rId5"/>
    <p:sldId id="320" r:id="rId6"/>
    <p:sldId id="321" r:id="rId7"/>
    <p:sldId id="322" r:id="rId8"/>
    <p:sldId id="323" r:id="rId9"/>
    <p:sldId id="324" r:id="rId10"/>
    <p:sldId id="325" r:id="rId11"/>
    <p:sldId id="326" r:id="rId12"/>
    <p:sldId id="327" r:id="rId13"/>
    <p:sldId id="341" r:id="rId14"/>
    <p:sldId id="342" r:id="rId15"/>
    <p:sldId id="340" r:id="rId16"/>
    <p:sldId id="344" r:id="rId17"/>
    <p:sldId id="343" r:id="rId18"/>
    <p:sldId id="328" r:id="rId19"/>
    <p:sldId id="331" r:id="rId20"/>
    <p:sldId id="329" r:id="rId21"/>
    <p:sldId id="330" r:id="rId22"/>
    <p:sldId id="332" r:id="rId23"/>
    <p:sldId id="333" r:id="rId24"/>
    <p:sldId id="334" r:id="rId25"/>
    <p:sldId id="336" r:id="rId26"/>
    <p:sldId id="317" r:id="rId27"/>
    <p:sldId id="318" r:id="rId28"/>
    <p:sldId id="319" r:id="rId29"/>
  </p:sldIdLst>
  <p:sldSz cx="9144000" cy="6858000" type="screen4x3"/>
  <p:notesSz cx="9926638" cy="67976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930" y="5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4106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622799" y="0"/>
            <a:ext cx="4301543" cy="341064"/>
          </a:xfrm>
          <a:prstGeom prst="rect">
            <a:avLst/>
          </a:prstGeom>
        </p:spPr>
        <p:txBody>
          <a:bodyPr vert="horz" lIns="91440" tIns="45720" rIns="91440" bIns="45720" rtlCol="0"/>
          <a:lstStyle>
            <a:lvl1pPr algn="r">
              <a:defRPr sz="1200"/>
            </a:lvl1pPr>
          </a:lstStyle>
          <a:p>
            <a:fld id="{36F73E14-8119-4C40-9BDE-FCC81A0848F4}" type="datetimeFigureOut">
              <a:rPr lang="en-GB" smtClean="0"/>
              <a:t>20/03/2019</a:t>
            </a:fld>
            <a:endParaRPr lang="en-GB"/>
          </a:p>
        </p:txBody>
      </p:sp>
      <p:sp>
        <p:nvSpPr>
          <p:cNvPr id="4" name="Footer Placeholder 3"/>
          <p:cNvSpPr>
            <a:spLocks noGrp="1"/>
          </p:cNvSpPr>
          <p:nvPr>
            <p:ph type="ftr" sz="quarter" idx="2"/>
          </p:nvPr>
        </p:nvSpPr>
        <p:spPr>
          <a:xfrm>
            <a:off x="1" y="6456612"/>
            <a:ext cx="4301543" cy="34106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622799" y="6456612"/>
            <a:ext cx="4301543" cy="341064"/>
          </a:xfrm>
          <a:prstGeom prst="rect">
            <a:avLst/>
          </a:prstGeom>
        </p:spPr>
        <p:txBody>
          <a:bodyPr vert="horz" lIns="91440" tIns="45720" rIns="91440" bIns="45720" rtlCol="0" anchor="b"/>
          <a:lstStyle>
            <a:lvl1pPr algn="r">
              <a:defRPr sz="1200"/>
            </a:lvl1pPr>
          </a:lstStyle>
          <a:p>
            <a:fld id="{8AB28405-F52C-41A7-84F5-6A1EFA6DCB75}" type="slidenum">
              <a:rPr lang="en-GB" smtClean="0"/>
              <a:t>‹#›</a:t>
            </a:fld>
            <a:endParaRPr lang="en-GB"/>
          </a:p>
        </p:txBody>
      </p:sp>
    </p:spTree>
    <p:extLst>
      <p:ext uri="{BB962C8B-B14F-4D97-AF65-F5344CB8AC3E}">
        <p14:creationId xmlns:p14="http://schemas.microsoft.com/office/powerpoint/2010/main" val="38663669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3988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622799" y="0"/>
            <a:ext cx="4301543" cy="339884"/>
          </a:xfrm>
          <a:prstGeom prst="rect">
            <a:avLst/>
          </a:prstGeom>
        </p:spPr>
        <p:txBody>
          <a:bodyPr vert="horz" lIns="91440" tIns="45720" rIns="91440" bIns="45720" rtlCol="0"/>
          <a:lstStyle>
            <a:lvl1pPr algn="r">
              <a:defRPr sz="1200"/>
            </a:lvl1pPr>
          </a:lstStyle>
          <a:p>
            <a:fld id="{4BCA3D56-FCE0-4E44-A9FF-599074DCE4C2}" type="datetimeFigureOut">
              <a:rPr lang="en-GB" smtClean="0"/>
              <a:t>20/03/2019</a:t>
            </a:fld>
            <a:endParaRPr lang="en-GB"/>
          </a:p>
        </p:txBody>
      </p:sp>
      <p:sp>
        <p:nvSpPr>
          <p:cNvPr id="4" name="Slide Image Placeholder 3"/>
          <p:cNvSpPr>
            <a:spLocks noGrp="1" noRot="1" noChangeAspect="1"/>
          </p:cNvSpPr>
          <p:nvPr>
            <p:ph type="sldImg" idx="2"/>
          </p:nvPr>
        </p:nvSpPr>
        <p:spPr>
          <a:xfrm>
            <a:off x="3263900" y="509588"/>
            <a:ext cx="3398838" cy="25495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92665" y="3228896"/>
            <a:ext cx="7941310" cy="305895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6456611"/>
            <a:ext cx="4301543" cy="33988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622799" y="6456611"/>
            <a:ext cx="4301543" cy="339884"/>
          </a:xfrm>
          <a:prstGeom prst="rect">
            <a:avLst/>
          </a:prstGeom>
        </p:spPr>
        <p:txBody>
          <a:bodyPr vert="horz" lIns="91440" tIns="45720" rIns="91440" bIns="45720" rtlCol="0" anchor="b"/>
          <a:lstStyle>
            <a:lvl1pPr algn="r">
              <a:defRPr sz="1200"/>
            </a:lvl1pPr>
          </a:lstStyle>
          <a:p>
            <a:fld id="{4D8BFA35-32D8-4BC3-8FC7-063D5A73EDA5}" type="slidenum">
              <a:rPr lang="en-GB" smtClean="0"/>
              <a:t>‹#›</a:t>
            </a:fld>
            <a:endParaRPr lang="en-GB"/>
          </a:p>
        </p:txBody>
      </p:sp>
    </p:spTree>
    <p:extLst>
      <p:ext uri="{BB962C8B-B14F-4D97-AF65-F5344CB8AC3E}">
        <p14:creationId xmlns:p14="http://schemas.microsoft.com/office/powerpoint/2010/main" val="2179299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8BFA35-32D8-4BC3-8FC7-063D5A73EDA5}" type="slidenum">
              <a:rPr lang="en-GB" smtClean="0"/>
              <a:t>1</a:t>
            </a:fld>
            <a:endParaRPr lang="en-GB"/>
          </a:p>
        </p:txBody>
      </p:sp>
    </p:spTree>
    <p:extLst>
      <p:ext uri="{BB962C8B-B14F-4D97-AF65-F5344CB8AC3E}">
        <p14:creationId xmlns:p14="http://schemas.microsoft.com/office/powerpoint/2010/main" val="12312336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915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E7F788AC-D111-47AF-BA86-154F79AE5D11}" type="slidenum">
              <a:rPr lang="en-GB" smtClean="0"/>
              <a:pPr fontAlgn="base">
                <a:spcBef>
                  <a:spcPct val="0"/>
                </a:spcBef>
                <a:spcAft>
                  <a:spcPct val="0"/>
                </a:spcAft>
                <a:defRPr/>
              </a:pPr>
              <a:t>6</a:t>
            </a:fld>
            <a:endParaRPr lang="en-GB"/>
          </a:p>
        </p:txBody>
      </p:sp>
    </p:spTree>
    <p:extLst>
      <p:ext uri="{BB962C8B-B14F-4D97-AF65-F5344CB8AC3E}">
        <p14:creationId xmlns:p14="http://schemas.microsoft.com/office/powerpoint/2010/main" val="252539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extLst>
      <p:ext uri="{BB962C8B-B14F-4D97-AF65-F5344CB8AC3E}">
        <p14:creationId xmlns:p14="http://schemas.microsoft.com/office/powerpoint/2010/main" val="25626323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20/03/2019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20/03/2019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20/03/2019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20/03/2019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20/03/2019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20/03/2019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20/03/2019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notesSlide" Target="../notesSlides/notesSlide1.xml"/><Relationship Id="rId7" Type="http://schemas.openxmlformats.org/officeDocument/2006/relationships/image" Target="../media/image4.png"/><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hyperlink" Target="mailto:ken.dicks@uwtsd.ac.uk"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Learning%20review%2015-03-2018.docx" TargetMode="External"/><Relationship Id="rId2" Type="http://schemas.openxmlformats.org/officeDocument/2006/relationships/image" Target="../media/image6.png"/><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What%20is%20Trust.docx"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users.sussex.ac.uk/~robinb/socio.html"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users.sussex.ac.uk/~robinb/socio.html"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Group%20Feedback%20-%20Effects%20on%20young%20people.docx"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users.sussex.ac.uk/~robinb/socio.html" TargetMode="External"/><Relationship Id="rId2" Type="http://schemas.openxmlformats.org/officeDocument/2006/relationships/hyperlink" Target="http://www.apa.org/pi/families/children-mental-health.aspx" TargetMode="External"/><Relationship Id="rId1" Type="http://schemas.openxmlformats.org/officeDocument/2006/relationships/slideLayout" Target="../slideLayouts/slideLayout2.xml"/><Relationship Id="rId6" Type="http://schemas.openxmlformats.org/officeDocument/2006/relationships/hyperlink" Target="http://www.estyn.gov.wales/" TargetMode="External"/><Relationship Id="rId5" Type="http://schemas.openxmlformats.org/officeDocument/2006/relationships/hyperlink" Target="http://www.youngminds.org.uk/for_parents/services_children_young_people/camhs" TargetMode="External"/><Relationship Id="rId4" Type="http://schemas.openxmlformats.org/officeDocument/2006/relationships/hyperlink" Target="http://nacce.org/ecological-theory-of-bronfenbrenner/"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nspcc.org.uk/what-we-do/news-opinion/anxiety-rising-concern-young-people-contacting-childline/" TargetMode="External"/><Relationship Id="rId2" Type="http://schemas.openxmlformats.org/officeDocument/2006/relationships/hyperlink" Target="https://www.ncbi.nlm.nih.gov/pmc/articles/PMC3936868/"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ons.gov.uk/peoplepopulationandcommunity/wellbeing/articles/youngpeopleswellbeingandpersonalfinance/2017" TargetMode="External"/><Relationship Id="rId2" Type="http://schemas.openxmlformats.org/officeDocument/2006/relationships/hyperlink" Target="http://backup.ons.gov.uk/2015/10/20/insights-into-childrens-mental-health-and-well-being/" TargetMode="External"/><Relationship Id="rId1" Type="http://schemas.openxmlformats.org/officeDocument/2006/relationships/slideLayout" Target="../slideLayouts/slideLayout2.xml"/><Relationship Id="rId6" Type="http://schemas.openxmlformats.org/officeDocument/2006/relationships/hyperlink" Target="http://www.who.int/features/factfiles/mental_health/mental_health_facts/en/" TargetMode="External"/><Relationship Id="rId5" Type="http://schemas.openxmlformats.org/officeDocument/2006/relationships/hyperlink" Target="http://www.legislation.gov.uk/anaw/2015/2/contents/enacted" TargetMode="External"/><Relationship Id="rId4" Type="http://schemas.openxmlformats.org/officeDocument/2006/relationships/hyperlink" Target="https://www.ncb.org.uk/news-opinion/news-highlights/best-practice-framework-help-schools-promote-social-and-emotional-we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11560" y="404665"/>
            <a:ext cx="2448272" cy="2115616"/>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637781" y="2688154"/>
            <a:ext cx="2448272" cy="1100886"/>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3275856" y="404664"/>
            <a:ext cx="2736304" cy="1656019"/>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3275856" y="2520280"/>
            <a:ext cx="3384376" cy="2276872"/>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3275856" y="2155129"/>
            <a:ext cx="2736304" cy="265759"/>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156176" y="404664"/>
            <a:ext cx="2448272" cy="18833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6804248" y="2420888"/>
            <a:ext cx="1800200" cy="165618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6804248" y="4149080"/>
            <a:ext cx="1800200" cy="648072"/>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323528" y="4913734"/>
            <a:ext cx="8424936" cy="891530"/>
          </a:xfrm>
        </p:spPr>
        <p:txBody>
          <a:bodyPr>
            <a:normAutofit fontScale="90000"/>
          </a:bodyPr>
          <a:lstStyle/>
          <a:p>
            <a:r>
              <a:rPr lang="en-GB" sz="3200" b="1" dirty="0"/>
              <a:t>SJSS4003: Mental Health &amp; Wellbeing</a:t>
            </a:r>
            <a:br>
              <a:rPr lang="en-GB" sz="3200" b="1" dirty="0"/>
            </a:br>
            <a:r>
              <a:rPr lang="en-GB" sz="3100" b="1" dirty="0"/>
              <a:t>Theme 4: Theoretical Models and Policy</a:t>
            </a:r>
            <a:endParaRPr lang="en-US" sz="3100" b="1" dirty="0"/>
          </a:p>
        </p:txBody>
      </p:sp>
      <p:sp>
        <p:nvSpPr>
          <p:cNvPr id="5" name="TextBox 4"/>
          <p:cNvSpPr txBox="1"/>
          <p:nvPr/>
        </p:nvSpPr>
        <p:spPr>
          <a:xfrm>
            <a:off x="2924727" y="6093296"/>
            <a:ext cx="5904656" cy="523220"/>
          </a:xfrm>
          <a:prstGeom prst="rect">
            <a:avLst/>
          </a:prstGeom>
          <a:noFill/>
        </p:spPr>
        <p:txBody>
          <a:bodyPr wrap="square" rtlCol="0">
            <a:spAutoFit/>
          </a:bodyPr>
          <a:lstStyle/>
          <a:p>
            <a:r>
              <a:rPr lang="en-GB" sz="2800" b="1" dirty="0"/>
              <a:t>Ken Dicks </a:t>
            </a:r>
            <a:r>
              <a:rPr lang="en-GB" sz="2800" b="1" dirty="0">
                <a:hlinkClick r:id="rId4"/>
              </a:rPr>
              <a:t>ken.dicks@uwtsd.ac.uk</a:t>
            </a:r>
            <a:r>
              <a:rPr lang="en-GB" sz="2800" b="1" dirty="0"/>
              <a:t> </a:t>
            </a:r>
          </a:p>
        </p:txBody>
      </p:sp>
      <p:pic>
        <p:nvPicPr>
          <p:cNvPr id="102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410960" y="687838"/>
            <a:ext cx="2466095" cy="10896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326678" y="2735448"/>
            <a:ext cx="3282731" cy="18465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384329" y="593000"/>
            <a:ext cx="1991966" cy="1506671"/>
          </a:xfrm>
          <a:prstGeom prst="rect">
            <a:avLst/>
          </a:prstGeom>
        </p:spPr>
      </p:pic>
      <p:pic>
        <p:nvPicPr>
          <p:cNvPr id="12" name="Picture 11"/>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34109" y="2752092"/>
            <a:ext cx="2255615" cy="973010"/>
          </a:xfrm>
          <a:prstGeom prst="rect">
            <a:avLst/>
          </a:prstGeom>
        </p:spPr>
      </p:pic>
      <p:sp>
        <p:nvSpPr>
          <p:cNvPr id="24" name="Rectangle 23"/>
          <p:cNvSpPr/>
          <p:nvPr/>
        </p:nvSpPr>
        <p:spPr>
          <a:xfrm>
            <a:off x="637780" y="3870086"/>
            <a:ext cx="2422051" cy="927065"/>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ustDataLst>
      <p:tags r:id="rId1"/>
    </p:custDataLst>
    <p:extLst>
      <p:ext uri="{BB962C8B-B14F-4D97-AF65-F5344CB8AC3E}">
        <p14:creationId xmlns:p14="http://schemas.microsoft.com/office/powerpoint/2010/main" val="23807265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a:t>Learning Review</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7944" y="1196752"/>
            <a:ext cx="998841" cy="998841"/>
          </a:xfrm>
          <a:prstGeom prst="rect">
            <a:avLst/>
          </a:prstGeom>
        </p:spPr>
      </p:pic>
      <p:sp>
        <p:nvSpPr>
          <p:cNvPr id="5" name="TextBox 4"/>
          <p:cNvSpPr txBox="1"/>
          <p:nvPr/>
        </p:nvSpPr>
        <p:spPr>
          <a:xfrm>
            <a:off x="1074976" y="2564904"/>
            <a:ext cx="6984776" cy="523220"/>
          </a:xfrm>
          <a:prstGeom prst="rect">
            <a:avLst/>
          </a:prstGeom>
          <a:noFill/>
        </p:spPr>
        <p:txBody>
          <a:bodyPr wrap="square" rtlCol="0">
            <a:spAutoFit/>
          </a:bodyPr>
          <a:lstStyle/>
          <a:p>
            <a:pPr algn="ctr"/>
            <a:r>
              <a:rPr lang="en-GB" sz="2800" i="1" dirty="0"/>
              <a:t>What did we look at in our last session?</a:t>
            </a:r>
          </a:p>
        </p:txBody>
      </p:sp>
      <p:pic>
        <p:nvPicPr>
          <p:cNvPr id="6" name="Picture 5">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139952" y="4581128"/>
            <a:ext cx="892467" cy="892467"/>
          </a:xfrm>
          <a:prstGeom prst="rect">
            <a:avLst/>
          </a:prstGeom>
        </p:spPr>
      </p:pic>
    </p:spTree>
    <p:extLst>
      <p:ext uri="{BB962C8B-B14F-4D97-AF65-F5344CB8AC3E}">
        <p14:creationId xmlns:p14="http://schemas.microsoft.com/office/powerpoint/2010/main" val="36206251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188640"/>
            <a:ext cx="8568952" cy="584775"/>
          </a:xfrm>
          <a:prstGeom prst="rect">
            <a:avLst/>
          </a:prstGeom>
          <a:noFill/>
        </p:spPr>
        <p:txBody>
          <a:bodyPr wrap="square" rtlCol="0">
            <a:spAutoFit/>
          </a:bodyPr>
          <a:lstStyle/>
          <a:p>
            <a:pPr algn="ctr"/>
            <a:r>
              <a:rPr lang="en-GB" sz="3200" b="1" dirty="0"/>
              <a:t>Factors Affecting Mental Health &amp; Wellbeing</a:t>
            </a:r>
          </a:p>
        </p:txBody>
      </p:sp>
      <p:sp>
        <p:nvSpPr>
          <p:cNvPr id="3" name="TextBox 2"/>
          <p:cNvSpPr txBox="1"/>
          <p:nvPr/>
        </p:nvSpPr>
        <p:spPr>
          <a:xfrm>
            <a:off x="2699792" y="1052736"/>
            <a:ext cx="3312368" cy="584775"/>
          </a:xfrm>
          <a:prstGeom prst="rect">
            <a:avLst/>
          </a:prstGeom>
          <a:noFill/>
        </p:spPr>
        <p:txBody>
          <a:bodyPr wrap="square" rtlCol="0">
            <a:spAutoFit/>
          </a:bodyPr>
          <a:lstStyle/>
          <a:p>
            <a:pPr algn="ctr"/>
            <a:r>
              <a:rPr lang="en-GB" sz="3200" b="1" dirty="0"/>
              <a:t>Trust</a:t>
            </a:r>
          </a:p>
        </p:txBody>
      </p:sp>
      <p:sp>
        <p:nvSpPr>
          <p:cNvPr id="4" name="TextBox 3"/>
          <p:cNvSpPr txBox="1"/>
          <p:nvPr/>
        </p:nvSpPr>
        <p:spPr>
          <a:xfrm>
            <a:off x="611560" y="1916832"/>
            <a:ext cx="2736304"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What is trust?</a:t>
            </a:r>
          </a:p>
        </p:txBody>
      </p:sp>
      <p:sp>
        <p:nvSpPr>
          <p:cNvPr id="5" name="TextBox 4"/>
          <p:cNvSpPr txBox="1"/>
          <p:nvPr/>
        </p:nvSpPr>
        <p:spPr>
          <a:xfrm>
            <a:off x="611560" y="2761764"/>
            <a:ext cx="6336704"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How could trust affect mental health &amp; wellbeing?</a:t>
            </a:r>
          </a:p>
        </p:txBody>
      </p:sp>
      <p:pic>
        <p:nvPicPr>
          <p:cNvPr id="6" name="Picture 5">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67944" y="5013176"/>
            <a:ext cx="892467" cy="892467"/>
          </a:xfrm>
          <a:prstGeom prst="rect">
            <a:avLst/>
          </a:prstGeom>
        </p:spPr>
      </p:pic>
    </p:spTree>
    <p:extLst>
      <p:ext uri="{BB962C8B-B14F-4D97-AF65-F5344CB8AC3E}">
        <p14:creationId xmlns:p14="http://schemas.microsoft.com/office/powerpoint/2010/main" val="1010461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7504" y="476672"/>
            <a:ext cx="9162291" cy="6093296"/>
          </a:xfrm>
          <a:prstGeom prst="rect">
            <a:avLst/>
          </a:prstGeom>
        </p:spPr>
      </p:pic>
    </p:spTree>
    <p:extLst>
      <p:ext uri="{BB962C8B-B14F-4D97-AF65-F5344CB8AC3E}">
        <p14:creationId xmlns:p14="http://schemas.microsoft.com/office/powerpoint/2010/main" val="385902517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0" indent="0" algn="ctr">
              <a:buNone/>
              <a:defRPr/>
            </a:pPr>
            <a:r>
              <a:rPr lang="en-AU" sz="2100" dirty="0"/>
              <a:t>Focuses on the quality and context of a child’s environment</a:t>
            </a:r>
          </a:p>
          <a:p>
            <a:pPr marL="0" indent="0" algn="ctr">
              <a:buNone/>
              <a:defRPr/>
            </a:pPr>
            <a:endParaRPr lang="en-AU" sz="2100" dirty="0"/>
          </a:p>
          <a:p>
            <a:pPr>
              <a:defRPr/>
            </a:pPr>
            <a:r>
              <a:rPr lang="en-AU" sz="2100" dirty="0"/>
              <a:t>Micro system – immediate environment</a:t>
            </a:r>
          </a:p>
          <a:p>
            <a:pPr marL="240030" indent="-240030">
              <a:buFont typeface="Wingdings"/>
              <a:buChar char=""/>
              <a:defRPr/>
            </a:pPr>
            <a:endParaRPr lang="en-AU" sz="2100" dirty="0"/>
          </a:p>
          <a:p>
            <a:pPr>
              <a:defRPr/>
            </a:pPr>
            <a:r>
              <a:rPr lang="en-AU" sz="2100" dirty="0" err="1"/>
              <a:t>Meso</a:t>
            </a:r>
            <a:r>
              <a:rPr lang="en-AU" sz="2100" dirty="0"/>
              <a:t> system – relationships/ connectedness</a:t>
            </a:r>
          </a:p>
          <a:p>
            <a:pPr marL="240030" indent="-240030">
              <a:buFont typeface="Wingdings"/>
              <a:buChar char=""/>
              <a:defRPr/>
            </a:pPr>
            <a:endParaRPr lang="en-AU" sz="2100" dirty="0"/>
          </a:p>
          <a:p>
            <a:pPr>
              <a:defRPr/>
            </a:pPr>
            <a:r>
              <a:rPr lang="en-AU" sz="2100" dirty="0" err="1"/>
              <a:t>Exosystem</a:t>
            </a:r>
            <a:r>
              <a:rPr lang="en-AU" sz="2100" dirty="0"/>
              <a:t>—indirect influencers</a:t>
            </a:r>
          </a:p>
          <a:p>
            <a:pPr marL="240030" indent="-240030">
              <a:buFont typeface="Wingdings"/>
              <a:buChar char=""/>
              <a:defRPr/>
            </a:pPr>
            <a:endParaRPr lang="en-AU" sz="2100" dirty="0"/>
          </a:p>
          <a:p>
            <a:pPr>
              <a:defRPr/>
            </a:pPr>
            <a:r>
              <a:rPr lang="en-AU" sz="2100" dirty="0"/>
              <a:t>Macro system—cultural influencers </a:t>
            </a:r>
          </a:p>
          <a:p>
            <a:endParaRPr lang="en-GB" dirty="0"/>
          </a:p>
        </p:txBody>
      </p:sp>
      <p:sp>
        <p:nvSpPr>
          <p:cNvPr id="3" name="Title 2"/>
          <p:cNvSpPr>
            <a:spLocks noGrp="1"/>
          </p:cNvSpPr>
          <p:nvPr>
            <p:ph type="title"/>
          </p:nvPr>
        </p:nvSpPr>
        <p:spPr/>
        <p:txBody>
          <a:bodyPr>
            <a:normAutofit fontScale="90000"/>
          </a:bodyPr>
          <a:lstStyle/>
          <a:p>
            <a:pPr algn="ctr"/>
            <a:r>
              <a:rPr lang="en-GB" b="1" dirty="0"/>
              <a:t>Bronfenbrenner's Bioecological Model (1979) </a:t>
            </a:r>
          </a:p>
        </p:txBody>
      </p:sp>
    </p:spTree>
    <p:extLst>
      <p:ext uri="{BB962C8B-B14F-4D97-AF65-F5344CB8AC3E}">
        <p14:creationId xmlns:p14="http://schemas.microsoft.com/office/powerpoint/2010/main" val="193466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Bioecological Mod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0"/>
            <a:ext cx="7488832" cy="6823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396935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340768"/>
            <a:ext cx="8352928" cy="4464496"/>
          </a:xfrm>
        </p:spPr>
        <p:txBody>
          <a:bodyPr>
            <a:noAutofit/>
          </a:bodyPr>
          <a:lstStyle/>
          <a:p>
            <a:pPr>
              <a:defRPr/>
            </a:pPr>
            <a:r>
              <a:rPr lang="en-GB" sz="2400" dirty="0"/>
              <a:t>This system is made up of the elements that are closest to the child and have the most direct influence. </a:t>
            </a:r>
          </a:p>
          <a:p>
            <a:pPr marL="240030" indent="-240030">
              <a:buFont typeface="Wingdings"/>
              <a:buChar char=""/>
              <a:defRPr/>
            </a:pPr>
            <a:endParaRPr lang="en-GB" sz="2400" dirty="0"/>
          </a:p>
          <a:p>
            <a:pPr>
              <a:lnSpc>
                <a:spcPct val="90000"/>
              </a:lnSpc>
              <a:defRPr/>
            </a:pPr>
            <a:r>
              <a:rPr lang="en-AU" sz="2400" dirty="0"/>
              <a:t>When the relation between different microsystems is a compatible one, </a:t>
            </a:r>
            <a:r>
              <a:rPr lang="en-AU" sz="2400" dirty="0" smtClean="0"/>
              <a:t>development </a:t>
            </a:r>
            <a:r>
              <a:rPr lang="en-AU" sz="2400" dirty="0"/>
              <a:t>progresses more smoothly </a:t>
            </a:r>
          </a:p>
          <a:p>
            <a:pPr marL="0" indent="0">
              <a:lnSpc>
                <a:spcPct val="90000"/>
              </a:lnSpc>
              <a:buNone/>
              <a:defRPr/>
            </a:pPr>
            <a:r>
              <a:rPr lang="en-AU" sz="2400" dirty="0"/>
              <a:t>                              = well-being. </a:t>
            </a:r>
          </a:p>
          <a:p>
            <a:pPr>
              <a:lnSpc>
                <a:spcPct val="90000"/>
              </a:lnSpc>
              <a:defRPr/>
            </a:pPr>
            <a:r>
              <a:rPr lang="en-AU" sz="2400" dirty="0"/>
              <a:t>For example: positive relationships between home and school. When expectations are similar in both settings (try your hardest, do your own work, be on time) children perform better than if role expectations differ between the two settings.  </a:t>
            </a:r>
          </a:p>
          <a:p>
            <a:endParaRPr lang="en-GB" sz="2400" dirty="0"/>
          </a:p>
        </p:txBody>
      </p:sp>
      <p:sp>
        <p:nvSpPr>
          <p:cNvPr id="3" name="Title 2"/>
          <p:cNvSpPr>
            <a:spLocks noGrp="1"/>
          </p:cNvSpPr>
          <p:nvPr>
            <p:ph type="title"/>
          </p:nvPr>
        </p:nvSpPr>
        <p:spPr/>
        <p:txBody>
          <a:bodyPr>
            <a:normAutofit/>
          </a:bodyPr>
          <a:lstStyle/>
          <a:p>
            <a:r>
              <a:rPr lang="en-GB" b="1" dirty="0"/>
              <a:t>Microsystem</a:t>
            </a:r>
          </a:p>
        </p:txBody>
      </p:sp>
    </p:spTree>
    <p:extLst>
      <p:ext uri="{BB962C8B-B14F-4D97-AF65-F5344CB8AC3E}">
        <p14:creationId xmlns:p14="http://schemas.microsoft.com/office/powerpoint/2010/main" val="1852787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01644" y="1417638"/>
            <a:ext cx="8229600" cy="3361513"/>
          </a:xfrm>
        </p:spPr>
        <p:txBody>
          <a:bodyPr>
            <a:noAutofit/>
          </a:bodyPr>
          <a:lstStyle/>
          <a:p>
            <a:pPr>
              <a:defRPr/>
            </a:pPr>
            <a:r>
              <a:rPr lang="en-GB" sz="2400" dirty="0"/>
              <a:t>The most positive outcomes occur when all elements within the system are supportive of each other. </a:t>
            </a:r>
          </a:p>
          <a:p>
            <a:pPr>
              <a:defRPr/>
            </a:pPr>
            <a:endParaRPr lang="en-GB" sz="2400" dirty="0"/>
          </a:p>
          <a:p>
            <a:pPr>
              <a:defRPr/>
            </a:pPr>
            <a:r>
              <a:rPr lang="en-GB" sz="2400" dirty="0"/>
              <a:t>Neighbourhoods that are supportive of their schools are likely to have a more positive academic environment. </a:t>
            </a:r>
          </a:p>
          <a:p>
            <a:pPr>
              <a:defRPr/>
            </a:pPr>
            <a:endParaRPr lang="en-GB" sz="2400" dirty="0"/>
          </a:p>
          <a:p>
            <a:pPr>
              <a:defRPr/>
            </a:pPr>
            <a:r>
              <a:rPr lang="en-US" sz="2400" dirty="0"/>
              <a:t>Effective communication between parents and teachers about a child's experiences and progress supports and enhances that child's growth and development. </a:t>
            </a:r>
          </a:p>
        </p:txBody>
      </p:sp>
      <p:sp>
        <p:nvSpPr>
          <p:cNvPr id="3" name="Title 2"/>
          <p:cNvSpPr>
            <a:spLocks noGrp="1"/>
          </p:cNvSpPr>
          <p:nvPr>
            <p:ph type="title"/>
          </p:nvPr>
        </p:nvSpPr>
        <p:spPr>
          <a:xfrm>
            <a:off x="467544" y="44624"/>
            <a:ext cx="8229600" cy="1143000"/>
          </a:xfrm>
        </p:spPr>
        <p:txBody>
          <a:bodyPr/>
          <a:lstStyle/>
          <a:p>
            <a:r>
              <a:rPr lang="en-GB" b="1" dirty="0"/>
              <a:t>Mesosystem</a:t>
            </a:r>
          </a:p>
        </p:txBody>
      </p:sp>
    </p:spTree>
    <p:extLst>
      <p:ext uri="{BB962C8B-B14F-4D97-AF65-F5344CB8AC3E}">
        <p14:creationId xmlns:p14="http://schemas.microsoft.com/office/powerpoint/2010/main" val="1560580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9224" y="692696"/>
            <a:ext cx="8229600" cy="4525963"/>
          </a:xfrm>
        </p:spPr>
        <p:txBody>
          <a:bodyPr>
            <a:noAutofit/>
          </a:bodyPr>
          <a:lstStyle/>
          <a:p>
            <a:pPr marL="0" indent="0">
              <a:buNone/>
              <a:defRPr/>
            </a:pPr>
            <a:r>
              <a:rPr lang="en-GB" sz="2400" dirty="0"/>
              <a:t>The structures within this system have an indirect influence on the child </a:t>
            </a:r>
          </a:p>
          <a:p>
            <a:pPr marL="0" indent="0">
              <a:buNone/>
              <a:defRPr/>
            </a:pPr>
            <a:r>
              <a:rPr lang="en-GB" sz="2400" dirty="0"/>
              <a:t>This includes:</a:t>
            </a:r>
          </a:p>
          <a:p>
            <a:pPr>
              <a:buFontTx/>
              <a:buChar char="-"/>
              <a:defRPr/>
            </a:pPr>
            <a:r>
              <a:rPr lang="en-GB" sz="2400" dirty="0"/>
              <a:t>Community resources such as community health services. </a:t>
            </a:r>
          </a:p>
          <a:p>
            <a:pPr>
              <a:buFontTx/>
              <a:buChar char="-"/>
              <a:defRPr/>
            </a:pPr>
            <a:r>
              <a:rPr lang="en-GB" sz="2400" dirty="0"/>
              <a:t>Informal social support system such as friends and extended family relationships. </a:t>
            </a:r>
          </a:p>
          <a:p>
            <a:pPr marL="0" indent="0">
              <a:buNone/>
              <a:defRPr/>
            </a:pPr>
            <a:r>
              <a:rPr lang="en-GB" sz="2400" dirty="0"/>
              <a:t>- Families without a social support network have fewer resources to draw upon and this has a negative impact on the child during difficult times. </a:t>
            </a:r>
          </a:p>
          <a:p>
            <a:pPr marL="240030" indent="-240030">
              <a:buFont typeface="Wingdings"/>
              <a:buChar char=""/>
              <a:defRPr/>
            </a:pPr>
            <a:endParaRPr lang="en-GB" sz="2400" dirty="0"/>
          </a:p>
          <a:p>
            <a:pPr marL="0" indent="0">
              <a:buNone/>
              <a:defRPr/>
            </a:pPr>
            <a:r>
              <a:rPr lang="en-GB" sz="2400" dirty="0"/>
              <a:t>- Working environments that are supportive of parenting responsibilities have a positive impact on child development without direct interaction with the child.</a:t>
            </a:r>
          </a:p>
        </p:txBody>
      </p:sp>
      <p:sp>
        <p:nvSpPr>
          <p:cNvPr id="3" name="Title 2"/>
          <p:cNvSpPr>
            <a:spLocks noGrp="1"/>
          </p:cNvSpPr>
          <p:nvPr>
            <p:ph type="title"/>
          </p:nvPr>
        </p:nvSpPr>
        <p:spPr>
          <a:xfrm>
            <a:off x="457200" y="0"/>
            <a:ext cx="8229600" cy="418058"/>
          </a:xfrm>
        </p:spPr>
        <p:txBody>
          <a:bodyPr>
            <a:normAutofit fontScale="90000"/>
          </a:bodyPr>
          <a:lstStyle/>
          <a:p>
            <a:r>
              <a:rPr lang="en-GB" b="1" dirty="0" err="1"/>
              <a:t>Exosystem</a:t>
            </a:r>
            <a:endParaRPr lang="en-GB" b="1" dirty="0"/>
          </a:p>
        </p:txBody>
      </p:sp>
    </p:spTree>
    <p:extLst>
      <p:ext uri="{BB962C8B-B14F-4D97-AF65-F5344CB8AC3E}">
        <p14:creationId xmlns:p14="http://schemas.microsoft.com/office/powerpoint/2010/main" val="793182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628800"/>
            <a:ext cx="8784976" cy="2933865"/>
          </a:xfrm>
        </p:spPr>
        <p:txBody>
          <a:bodyPr>
            <a:noAutofit/>
          </a:bodyPr>
          <a:lstStyle/>
          <a:p>
            <a:pPr>
              <a:lnSpc>
                <a:spcPct val="80000"/>
              </a:lnSpc>
              <a:defRPr/>
            </a:pPr>
            <a:r>
              <a:rPr lang="en-AU" sz="2400" dirty="0"/>
              <a:t>Events which occur at the parent’s place of employment -for example, if the parent has a bad day at work, or is laid off, or promoted, or has to work overtime--impact upon children.</a:t>
            </a:r>
          </a:p>
          <a:p>
            <a:pPr marL="240030" indent="-240030">
              <a:lnSpc>
                <a:spcPct val="80000"/>
              </a:lnSpc>
              <a:buFont typeface="Wingdings"/>
              <a:buChar char=""/>
              <a:defRPr/>
            </a:pPr>
            <a:endParaRPr lang="en-AU" sz="2400" dirty="0"/>
          </a:p>
          <a:p>
            <a:pPr>
              <a:lnSpc>
                <a:spcPct val="80000"/>
              </a:lnSpc>
              <a:defRPr/>
            </a:pPr>
            <a:r>
              <a:rPr lang="en-US" sz="2400" dirty="0"/>
              <a:t>A new recreational facility opening in the neighborhood providing children with a place to play and be with friends and family can enhance children's development. </a:t>
            </a:r>
          </a:p>
          <a:p>
            <a:pPr marL="240030" indent="-240030">
              <a:lnSpc>
                <a:spcPct val="80000"/>
              </a:lnSpc>
              <a:buFont typeface="Wingdings"/>
              <a:buChar char=""/>
              <a:defRPr/>
            </a:pPr>
            <a:endParaRPr lang="en-US" sz="2400" dirty="0"/>
          </a:p>
          <a:p>
            <a:pPr>
              <a:lnSpc>
                <a:spcPct val="80000"/>
              </a:lnSpc>
              <a:defRPr/>
            </a:pPr>
            <a:r>
              <a:rPr lang="en-US" sz="2400" dirty="0"/>
              <a:t>A parent’s gaining increased competence, self-sufficiency and self respect through a job training program can positively impact on a child's development.</a:t>
            </a:r>
          </a:p>
          <a:p>
            <a:pPr>
              <a:lnSpc>
                <a:spcPct val="80000"/>
              </a:lnSpc>
              <a:defRPr/>
            </a:pPr>
            <a:r>
              <a:rPr lang="en-US" sz="2400" dirty="0"/>
              <a:t>A school focuses on wellbeing and provides staff with training, better outdoor play facilities, and improves parental involvement</a:t>
            </a:r>
            <a:endParaRPr lang="en-AU" sz="2400" dirty="0"/>
          </a:p>
          <a:p>
            <a:endParaRPr lang="en-GB" sz="2400" dirty="0"/>
          </a:p>
        </p:txBody>
      </p:sp>
      <p:sp>
        <p:nvSpPr>
          <p:cNvPr id="3" name="Title 2"/>
          <p:cNvSpPr>
            <a:spLocks noGrp="1"/>
          </p:cNvSpPr>
          <p:nvPr>
            <p:ph type="title"/>
          </p:nvPr>
        </p:nvSpPr>
        <p:spPr/>
        <p:txBody>
          <a:bodyPr>
            <a:normAutofit fontScale="90000"/>
          </a:bodyPr>
          <a:lstStyle/>
          <a:p>
            <a:pPr algn="ctr"/>
            <a:r>
              <a:rPr lang="en-GB" b="1" dirty="0"/>
              <a:t>Examples of the </a:t>
            </a:r>
            <a:r>
              <a:rPr lang="en-GB" b="1" dirty="0" err="1"/>
              <a:t>Exosystem</a:t>
            </a:r>
            <a:r>
              <a:rPr lang="en-GB" b="1" dirty="0"/>
              <a:t> and Children’s Wellbeing</a:t>
            </a:r>
          </a:p>
        </p:txBody>
      </p:sp>
    </p:spTree>
    <p:extLst>
      <p:ext uri="{BB962C8B-B14F-4D97-AF65-F5344CB8AC3E}">
        <p14:creationId xmlns:p14="http://schemas.microsoft.com/office/powerpoint/2010/main" val="1525634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50676"/>
            <a:ext cx="8229600" cy="4525963"/>
          </a:xfrm>
        </p:spPr>
        <p:txBody>
          <a:bodyPr>
            <a:normAutofit fontScale="85000" lnSpcReduction="20000"/>
          </a:bodyPr>
          <a:lstStyle/>
          <a:p>
            <a:pPr>
              <a:defRPr/>
            </a:pPr>
            <a:r>
              <a:rPr lang="en-GB" dirty="0"/>
              <a:t>Consists of cultural values, customs, laws, and policy, e.g. Welsh Government</a:t>
            </a:r>
          </a:p>
          <a:p>
            <a:pPr marL="240030" indent="-240030">
              <a:buFont typeface="Wingdings"/>
              <a:buChar char=""/>
              <a:defRPr/>
            </a:pPr>
            <a:endParaRPr lang="en-GB" sz="600" dirty="0"/>
          </a:p>
          <a:p>
            <a:pPr>
              <a:defRPr/>
            </a:pPr>
            <a:r>
              <a:rPr lang="en-GB" dirty="0"/>
              <a:t>The driving force behind establishing an environment that supports the overall well-being of the child. </a:t>
            </a:r>
          </a:p>
          <a:p>
            <a:pPr marL="240030" indent="-240030">
              <a:buFont typeface="Wingdings"/>
              <a:buChar char=""/>
              <a:defRPr/>
            </a:pPr>
            <a:endParaRPr lang="en-GB" sz="788" dirty="0"/>
          </a:p>
          <a:p>
            <a:pPr>
              <a:defRPr/>
            </a:pPr>
            <a:r>
              <a:rPr lang="en-GB" dirty="0"/>
              <a:t>The priorities of the </a:t>
            </a:r>
            <a:r>
              <a:rPr lang="en-GB" dirty="0" err="1"/>
              <a:t>macrosystem</a:t>
            </a:r>
            <a:r>
              <a:rPr lang="en-GB" dirty="0"/>
              <a:t> are evidence of the value placed upon tending to the needs of a developing child. </a:t>
            </a:r>
          </a:p>
          <a:p>
            <a:pPr marL="240030" indent="-240030">
              <a:buFont typeface="Wingdings"/>
              <a:buChar char=""/>
              <a:defRPr/>
            </a:pPr>
            <a:endParaRPr lang="en-GB" sz="600" dirty="0"/>
          </a:p>
          <a:p>
            <a:pPr>
              <a:defRPr/>
            </a:pPr>
            <a:r>
              <a:rPr lang="en-GB" dirty="0" err="1"/>
              <a:t>Macrosystems</a:t>
            </a:r>
            <a:r>
              <a:rPr lang="en-GB" dirty="0"/>
              <a:t> that value the child put structures in place to support parents and families so that they can attend to the responsibilities of raising healthy children. </a:t>
            </a:r>
          </a:p>
          <a:p>
            <a:pPr marL="240030" indent="-240030">
              <a:buFont typeface="Wingdings"/>
              <a:buChar char=""/>
              <a:defRPr/>
            </a:pPr>
            <a:endParaRPr lang="en-GB" dirty="0"/>
          </a:p>
          <a:p>
            <a:endParaRPr lang="en-GB" dirty="0"/>
          </a:p>
        </p:txBody>
      </p:sp>
      <p:sp>
        <p:nvSpPr>
          <p:cNvPr id="3" name="Title 2"/>
          <p:cNvSpPr>
            <a:spLocks noGrp="1"/>
          </p:cNvSpPr>
          <p:nvPr>
            <p:ph type="title"/>
          </p:nvPr>
        </p:nvSpPr>
        <p:spPr>
          <a:xfrm>
            <a:off x="457200" y="7676"/>
            <a:ext cx="8229600" cy="1143000"/>
          </a:xfrm>
        </p:spPr>
        <p:txBody>
          <a:bodyPr/>
          <a:lstStyle/>
          <a:p>
            <a:r>
              <a:rPr lang="en-GB" b="1" dirty="0" err="1"/>
              <a:t>Macrosystem</a:t>
            </a:r>
            <a:endParaRPr lang="en-GB" b="1" dirty="0"/>
          </a:p>
        </p:txBody>
      </p:sp>
    </p:spTree>
    <p:extLst>
      <p:ext uri="{BB962C8B-B14F-4D97-AF65-F5344CB8AC3E}">
        <p14:creationId xmlns:p14="http://schemas.microsoft.com/office/powerpoint/2010/main" val="597179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31100" y="1916832"/>
            <a:ext cx="8376939" cy="2159682"/>
          </a:xfrm>
        </p:spPr>
        <p:txBody>
          <a:bodyPr>
            <a:noAutofit/>
          </a:bodyPr>
          <a:lstStyle/>
          <a:p>
            <a:pPr>
              <a:defRPr/>
            </a:pPr>
            <a:r>
              <a:rPr lang="en-AU" sz="2400" dirty="0"/>
              <a:t>Bronfenbrenner’s approach suggests that communities and social institutions need to work to develop </a:t>
            </a:r>
            <a:r>
              <a:rPr lang="en-AU" sz="2400" u="sng" dirty="0"/>
              <a:t>connections</a:t>
            </a:r>
            <a:r>
              <a:rPr lang="en-AU" sz="2400" dirty="0"/>
              <a:t> between the systems to make sure there is support and positive influences on children and families. </a:t>
            </a:r>
          </a:p>
          <a:p>
            <a:pPr marL="240030" indent="-240030">
              <a:buFont typeface="Wingdings"/>
              <a:buChar char=""/>
              <a:defRPr/>
            </a:pPr>
            <a:endParaRPr lang="en-AU" sz="2400" dirty="0"/>
          </a:p>
          <a:p>
            <a:pPr>
              <a:defRPr/>
            </a:pPr>
            <a:r>
              <a:rPr lang="en-AU" sz="2400" dirty="0"/>
              <a:t>This is often described as developing ‘</a:t>
            </a:r>
            <a:r>
              <a:rPr lang="en-AU" sz="2400" u="sng" dirty="0"/>
              <a:t>social capital</a:t>
            </a:r>
            <a:r>
              <a:rPr lang="en-AU" sz="2400" dirty="0"/>
              <a:t>’ and the ‘social glue’ which binds communities and supports the mental health and wellbeing of its member</a:t>
            </a:r>
          </a:p>
          <a:p>
            <a:pPr marL="0" indent="0" algn="r">
              <a:buNone/>
              <a:defRPr/>
            </a:pPr>
            <a:r>
              <a:rPr lang="en-AU" sz="2400" dirty="0"/>
              <a:t> (Giddens, 1998)</a:t>
            </a:r>
            <a:endParaRPr lang="en-GB" sz="2400" dirty="0"/>
          </a:p>
        </p:txBody>
      </p:sp>
      <p:sp>
        <p:nvSpPr>
          <p:cNvPr id="3" name="Title 2"/>
          <p:cNvSpPr>
            <a:spLocks noGrp="1"/>
          </p:cNvSpPr>
          <p:nvPr>
            <p:ph type="title"/>
          </p:nvPr>
        </p:nvSpPr>
        <p:spPr/>
        <p:txBody>
          <a:bodyPr>
            <a:normAutofit fontScale="90000"/>
          </a:bodyPr>
          <a:lstStyle/>
          <a:p>
            <a:pPr algn="ctr"/>
            <a:r>
              <a:rPr lang="en-GB" b="1" dirty="0"/>
              <a:t>Support for positive mental health and wellbeing</a:t>
            </a:r>
          </a:p>
        </p:txBody>
      </p:sp>
    </p:spTree>
    <p:extLst>
      <p:ext uri="{BB962C8B-B14F-4D97-AF65-F5344CB8AC3E}">
        <p14:creationId xmlns:p14="http://schemas.microsoft.com/office/powerpoint/2010/main" val="190620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778098"/>
          </a:xfrm>
        </p:spPr>
        <p:txBody>
          <a:bodyPr>
            <a:normAutofit/>
          </a:bodyPr>
          <a:lstStyle/>
          <a:p>
            <a:r>
              <a:rPr lang="en-GB" sz="3600" b="1" dirty="0" smtClean="0"/>
              <a:t>Connections, social capital and well-being</a:t>
            </a:r>
            <a:endParaRPr lang="en-GB" sz="3600" b="1" dirty="0"/>
          </a:p>
        </p:txBody>
      </p:sp>
      <p:sp>
        <p:nvSpPr>
          <p:cNvPr id="3" name="TextBox 2"/>
          <p:cNvSpPr txBox="1"/>
          <p:nvPr/>
        </p:nvSpPr>
        <p:spPr>
          <a:xfrm>
            <a:off x="426368" y="764704"/>
            <a:ext cx="8435280" cy="584775"/>
          </a:xfrm>
          <a:prstGeom prst="rect">
            <a:avLst/>
          </a:prstGeom>
          <a:noFill/>
        </p:spPr>
        <p:txBody>
          <a:bodyPr wrap="square" rtlCol="0">
            <a:spAutoFit/>
          </a:bodyPr>
          <a:lstStyle/>
          <a:p>
            <a:pPr algn="ctr"/>
            <a:r>
              <a:rPr lang="en-GB" sz="3200" b="1" dirty="0" smtClean="0"/>
              <a:t>An example from practice</a:t>
            </a:r>
            <a:endParaRPr lang="en-GB" sz="3200" b="1" dirty="0"/>
          </a:p>
        </p:txBody>
      </p:sp>
      <p:sp>
        <p:nvSpPr>
          <p:cNvPr id="5" name="TextBox 4"/>
          <p:cNvSpPr txBox="1"/>
          <p:nvPr/>
        </p:nvSpPr>
        <p:spPr>
          <a:xfrm>
            <a:off x="251520" y="1772816"/>
            <a:ext cx="8784976" cy="3416320"/>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Robin Banerjee of Sussex University has developed ‘</a:t>
            </a:r>
            <a:r>
              <a:rPr lang="en-GB" sz="2400" dirty="0" err="1" smtClean="0"/>
              <a:t>sociograms</a:t>
            </a:r>
            <a:r>
              <a:rPr lang="en-GB" sz="2400" dirty="0" smtClean="0"/>
              <a:t>’ for use in schools</a:t>
            </a:r>
          </a:p>
          <a:p>
            <a:pPr marL="285750" indent="-285750">
              <a:buFont typeface="Arial" panose="020B0604020202020204" pitchFamily="34" charset="0"/>
              <a:buChar char="•"/>
            </a:pPr>
            <a:r>
              <a:rPr lang="en-GB" sz="2400" dirty="0"/>
              <a:t>A </a:t>
            </a:r>
            <a:r>
              <a:rPr lang="en-GB" sz="2400" dirty="0" err="1"/>
              <a:t>sociogram</a:t>
            </a:r>
            <a:r>
              <a:rPr lang="en-GB" sz="2400" dirty="0"/>
              <a:t> is a visual representation of interpersonal relationships within a group.  </a:t>
            </a:r>
          </a:p>
          <a:p>
            <a:pPr marL="285750" indent="-285750">
              <a:buFont typeface="Arial" panose="020B0604020202020204" pitchFamily="34" charset="0"/>
              <a:buChar char="•"/>
            </a:pPr>
            <a:r>
              <a:rPr lang="en-GB" sz="2400" dirty="0"/>
              <a:t>It can be especially useful in an educational context, in order to help teachers and other staff understand more about pupils' peer relationships.  It is often a useful starting point for identifying and addressing the social and emotional needs of pupils.</a:t>
            </a:r>
          </a:p>
          <a:p>
            <a:endParaRPr lang="en-GB" sz="2400" dirty="0"/>
          </a:p>
        </p:txBody>
      </p:sp>
      <p:sp>
        <p:nvSpPr>
          <p:cNvPr id="6" name="TextBox 5"/>
          <p:cNvSpPr txBox="1"/>
          <p:nvPr/>
        </p:nvSpPr>
        <p:spPr>
          <a:xfrm>
            <a:off x="5724128" y="5427807"/>
            <a:ext cx="3024336" cy="369332"/>
          </a:xfrm>
          <a:prstGeom prst="rect">
            <a:avLst/>
          </a:prstGeom>
          <a:noFill/>
        </p:spPr>
        <p:txBody>
          <a:bodyPr wrap="square" rtlCol="0">
            <a:spAutoFit/>
          </a:bodyPr>
          <a:lstStyle/>
          <a:p>
            <a:pPr algn="r"/>
            <a:r>
              <a:rPr lang="en-GB" dirty="0" smtClean="0"/>
              <a:t>Banerjee (No Date)</a:t>
            </a:r>
            <a:endParaRPr lang="en-GB" dirty="0"/>
          </a:p>
        </p:txBody>
      </p:sp>
    </p:spTree>
    <p:extLst>
      <p:ext uri="{BB962C8B-B14F-4D97-AF65-F5344CB8AC3E}">
        <p14:creationId xmlns:p14="http://schemas.microsoft.com/office/powerpoint/2010/main" val="3787912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778098"/>
          </a:xfrm>
        </p:spPr>
        <p:txBody>
          <a:bodyPr>
            <a:normAutofit/>
          </a:bodyPr>
          <a:lstStyle/>
          <a:p>
            <a:r>
              <a:rPr lang="en-GB" sz="3600" b="1" dirty="0" smtClean="0"/>
              <a:t>Connections, social capital and well-being</a:t>
            </a:r>
            <a:endParaRPr lang="en-GB" sz="3600" b="1" dirty="0"/>
          </a:p>
        </p:txBody>
      </p:sp>
      <p:sp>
        <p:nvSpPr>
          <p:cNvPr id="3" name="TextBox 2"/>
          <p:cNvSpPr txBox="1"/>
          <p:nvPr/>
        </p:nvSpPr>
        <p:spPr>
          <a:xfrm>
            <a:off x="426368" y="764704"/>
            <a:ext cx="8435280" cy="584775"/>
          </a:xfrm>
          <a:prstGeom prst="rect">
            <a:avLst/>
          </a:prstGeom>
          <a:noFill/>
        </p:spPr>
        <p:txBody>
          <a:bodyPr wrap="square" rtlCol="0">
            <a:spAutoFit/>
          </a:bodyPr>
          <a:lstStyle/>
          <a:p>
            <a:pPr algn="ctr"/>
            <a:r>
              <a:rPr lang="en-GB" sz="3200" b="1" dirty="0" smtClean="0"/>
              <a:t>An example from practice</a:t>
            </a:r>
            <a:endParaRPr lang="en-GB" sz="3200" b="1" dirty="0"/>
          </a:p>
        </p:txBody>
      </p:sp>
      <p:sp>
        <p:nvSpPr>
          <p:cNvPr id="5" name="TextBox 4"/>
          <p:cNvSpPr txBox="1"/>
          <p:nvPr/>
        </p:nvSpPr>
        <p:spPr>
          <a:xfrm>
            <a:off x="251520" y="1484784"/>
            <a:ext cx="8784976" cy="4308872"/>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err="1"/>
              <a:t>Sociograms</a:t>
            </a:r>
            <a:r>
              <a:rPr lang="en-GB" sz="2400" dirty="0"/>
              <a:t> are made on the basis of pupils' nominations of classmates in response to questions.  The exact wording of the questions can vary depending on interests, but a common scenario involves asking pupils to nominate three classmates with whom they most like to play/spend free time and three  classmates with whom they least like to play/spend free time.</a:t>
            </a:r>
          </a:p>
          <a:p>
            <a:pPr marL="285750" indent="-285750">
              <a:spcBef>
                <a:spcPts val="600"/>
              </a:spcBef>
              <a:spcAft>
                <a:spcPts val="600"/>
              </a:spcAft>
              <a:buFont typeface="Arial" panose="020B0604020202020204" pitchFamily="34" charset="0"/>
              <a:buChar char="•"/>
            </a:pPr>
            <a:r>
              <a:rPr lang="en-GB" sz="2400" dirty="0"/>
              <a:t>Recording the positive and negative nominations received by each pupil helps staff to be aware of patterns of acceptance and rejection within the peer group.  The </a:t>
            </a:r>
            <a:r>
              <a:rPr lang="en-GB" sz="2400" dirty="0" err="1"/>
              <a:t>sociogram</a:t>
            </a:r>
            <a:r>
              <a:rPr lang="en-GB" sz="2400" dirty="0"/>
              <a:t> reveals the peer group dynamics of a class or other pupil group in a visual and accessible way. </a:t>
            </a:r>
          </a:p>
        </p:txBody>
      </p:sp>
      <p:sp>
        <p:nvSpPr>
          <p:cNvPr id="6" name="TextBox 5"/>
          <p:cNvSpPr txBox="1"/>
          <p:nvPr/>
        </p:nvSpPr>
        <p:spPr>
          <a:xfrm>
            <a:off x="5724128" y="6237312"/>
            <a:ext cx="3024336" cy="369332"/>
          </a:xfrm>
          <a:prstGeom prst="rect">
            <a:avLst/>
          </a:prstGeom>
          <a:noFill/>
        </p:spPr>
        <p:txBody>
          <a:bodyPr wrap="square" rtlCol="0">
            <a:spAutoFit/>
          </a:bodyPr>
          <a:lstStyle/>
          <a:p>
            <a:pPr algn="r"/>
            <a:r>
              <a:rPr lang="en-GB" dirty="0" smtClean="0"/>
              <a:t>Banerjee (No Date)</a:t>
            </a:r>
            <a:endParaRPr lang="en-GB" dirty="0"/>
          </a:p>
        </p:txBody>
      </p:sp>
    </p:spTree>
    <p:extLst>
      <p:ext uri="{BB962C8B-B14F-4D97-AF65-F5344CB8AC3E}">
        <p14:creationId xmlns:p14="http://schemas.microsoft.com/office/powerpoint/2010/main" val="2593500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stretch>
            <a:fillRect/>
          </a:stretch>
        </p:blipFill>
        <p:spPr>
          <a:xfrm>
            <a:off x="1043608" y="29794"/>
            <a:ext cx="7056783" cy="6798411"/>
          </a:xfrm>
          <a:prstGeom prst="rect">
            <a:avLst/>
          </a:prstGeom>
        </p:spPr>
      </p:pic>
    </p:spTree>
    <p:extLst>
      <p:ext uri="{BB962C8B-B14F-4D97-AF65-F5344CB8AC3E}">
        <p14:creationId xmlns:p14="http://schemas.microsoft.com/office/powerpoint/2010/main" val="294783290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922114"/>
          </a:xfrm>
        </p:spPr>
        <p:txBody>
          <a:bodyPr>
            <a:normAutofit/>
          </a:bodyPr>
          <a:lstStyle/>
          <a:p>
            <a:r>
              <a:rPr lang="en-GB" sz="3600" b="1" dirty="0" smtClean="0"/>
              <a:t>Study Skills – Analysing a </a:t>
            </a:r>
            <a:r>
              <a:rPr lang="en-GB" sz="3600" b="1" dirty="0" err="1" smtClean="0"/>
              <a:t>sociogram</a:t>
            </a:r>
            <a:endParaRPr lang="en-GB" sz="3600" b="1"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67944" y="1196752"/>
            <a:ext cx="676443" cy="676443"/>
          </a:xfrm>
          <a:prstGeom prst="rect">
            <a:avLst/>
          </a:prstGeom>
        </p:spPr>
      </p:pic>
      <p:sp>
        <p:nvSpPr>
          <p:cNvPr id="4" name="TextBox 3"/>
          <p:cNvSpPr txBox="1"/>
          <p:nvPr/>
        </p:nvSpPr>
        <p:spPr>
          <a:xfrm>
            <a:off x="639931" y="2132856"/>
            <a:ext cx="8208912" cy="646331"/>
          </a:xfrm>
          <a:prstGeom prst="rect">
            <a:avLst/>
          </a:prstGeom>
          <a:noFill/>
        </p:spPr>
        <p:txBody>
          <a:bodyPr wrap="square" rtlCol="0">
            <a:spAutoFit/>
          </a:bodyPr>
          <a:lstStyle/>
          <a:p>
            <a:pPr algn="ctr"/>
            <a:r>
              <a:rPr lang="en-GB" dirty="0" smtClean="0"/>
              <a:t>Using the Handout ‘Interpreting a Sociogram’ based on the Sussex University website take a look at the Sociogram again and answer the following Questions. </a:t>
            </a:r>
            <a:endParaRPr lang="en-GB" dirty="0"/>
          </a:p>
        </p:txBody>
      </p:sp>
      <p:sp>
        <p:nvSpPr>
          <p:cNvPr id="5" name="TextBox 4"/>
          <p:cNvSpPr txBox="1"/>
          <p:nvPr/>
        </p:nvSpPr>
        <p:spPr>
          <a:xfrm>
            <a:off x="395536" y="3140968"/>
            <a:ext cx="8496944" cy="2062103"/>
          </a:xfrm>
          <a:prstGeom prst="rect">
            <a:avLst/>
          </a:prstGeom>
          <a:noFill/>
        </p:spPr>
        <p:txBody>
          <a:bodyPr wrap="square" rtlCol="0">
            <a:spAutoFit/>
          </a:bodyPr>
          <a:lstStyle/>
          <a:p>
            <a:pPr marL="342900" indent="-342900">
              <a:spcBef>
                <a:spcPts val="600"/>
              </a:spcBef>
              <a:spcAft>
                <a:spcPts val="600"/>
              </a:spcAft>
              <a:buFont typeface="+mj-lt"/>
              <a:buAutoNum type="arabicPeriod"/>
            </a:pPr>
            <a:r>
              <a:rPr lang="en-GB" dirty="0" smtClean="0"/>
              <a:t>Which children would seem to have the more positive connections (and therefore better potential wellbeing)?</a:t>
            </a:r>
          </a:p>
          <a:p>
            <a:pPr marL="342900" indent="-342900">
              <a:spcBef>
                <a:spcPts val="600"/>
              </a:spcBef>
              <a:spcAft>
                <a:spcPts val="600"/>
              </a:spcAft>
              <a:buFont typeface="+mj-lt"/>
              <a:buAutoNum type="arabicPeriod"/>
            </a:pPr>
            <a:r>
              <a:rPr lang="en-GB" dirty="0" smtClean="0"/>
              <a:t>Which children have the more negative connections (and therefore worse potential wellbeing)?</a:t>
            </a:r>
          </a:p>
          <a:p>
            <a:pPr marL="342900" indent="-342900">
              <a:spcBef>
                <a:spcPts val="600"/>
              </a:spcBef>
              <a:spcAft>
                <a:spcPts val="600"/>
              </a:spcAft>
              <a:buFont typeface="+mj-lt"/>
              <a:buAutoNum type="arabicPeriod"/>
            </a:pPr>
            <a:r>
              <a:rPr lang="en-GB" dirty="0" smtClean="0"/>
              <a:t>Are there any children that you would be particularly concerned about? If there are, why is this?</a:t>
            </a:r>
            <a:endParaRPr lang="en-GB" dirty="0"/>
          </a:p>
        </p:txBody>
      </p:sp>
    </p:spTree>
    <p:extLst>
      <p:ext uri="{BB962C8B-B14F-4D97-AF65-F5344CB8AC3E}">
        <p14:creationId xmlns:p14="http://schemas.microsoft.com/office/powerpoint/2010/main" val="425770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stretch>
            <a:fillRect/>
          </a:stretch>
        </p:blipFill>
        <p:spPr>
          <a:xfrm>
            <a:off x="1043608" y="29794"/>
            <a:ext cx="7056783" cy="6798411"/>
          </a:xfrm>
          <a:prstGeom prst="rect">
            <a:avLst/>
          </a:prstGeom>
        </p:spPr>
      </p:pic>
    </p:spTree>
    <p:extLst>
      <p:ext uri="{BB962C8B-B14F-4D97-AF65-F5344CB8AC3E}">
        <p14:creationId xmlns:p14="http://schemas.microsoft.com/office/powerpoint/2010/main" val="51612759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5812"/>
            <a:ext cx="8229600" cy="883449"/>
          </a:xfrm>
        </p:spPr>
        <p:txBody>
          <a:bodyPr>
            <a:noAutofit/>
          </a:bodyPr>
          <a:lstStyle/>
          <a:p>
            <a:pPr algn="ctr"/>
            <a:r>
              <a:rPr lang="en-GB" sz="2800" b="1" dirty="0"/>
              <a:t/>
            </a:r>
            <a:br>
              <a:rPr lang="en-GB" sz="2800" b="1" dirty="0"/>
            </a:br>
            <a:r>
              <a:rPr lang="en-GB" sz="2800" b="1" dirty="0"/>
              <a:t>How are some children affected if they have poor mental health and well-being?</a:t>
            </a:r>
            <a:br>
              <a:rPr lang="en-GB" sz="2800" b="1" dirty="0"/>
            </a:br>
            <a:endParaRPr lang="en-US" sz="2800" b="1" dirty="0"/>
          </a:p>
        </p:txBody>
      </p:sp>
      <p:sp>
        <p:nvSpPr>
          <p:cNvPr id="6" name="TextBox 5">
            <a:extLst>
              <a:ext uri="{FF2B5EF4-FFF2-40B4-BE49-F238E27FC236}">
                <a16:creationId xmlns:a16="http://schemas.microsoft.com/office/drawing/2014/main" id="{D62BCCE8-7981-4A5D-8B19-6E516A80578C}"/>
              </a:ext>
            </a:extLst>
          </p:cNvPr>
          <p:cNvSpPr txBox="1"/>
          <p:nvPr/>
        </p:nvSpPr>
        <p:spPr>
          <a:xfrm>
            <a:off x="755576" y="1844824"/>
            <a:ext cx="7704856" cy="954107"/>
          </a:xfrm>
          <a:prstGeom prst="rect">
            <a:avLst/>
          </a:prstGeom>
          <a:noFill/>
        </p:spPr>
        <p:txBody>
          <a:bodyPr wrap="square" rtlCol="0">
            <a:spAutoFit/>
          </a:bodyPr>
          <a:lstStyle/>
          <a:p>
            <a:pPr algn="ctr"/>
            <a:r>
              <a:rPr lang="en-GB" sz="2800" i="1" dirty="0"/>
              <a:t>What might be the effects of poor mental health and well-being be on children and young people?</a:t>
            </a:r>
          </a:p>
        </p:txBody>
      </p:sp>
      <p:pic>
        <p:nvPicPr>
          <p:cNvPr id="8" name="Picture 7">
            <a:hlinkClick r:id="rId2" action="ppaction://hlinkfile"/>
            <a:extLst>
              <a:ext uri="{FF2B5EF4-FFF2-40B4-BE49-F238E27FC236}">
                <a16:creationId xmlns:a16="http://schemas.microsoft.com/office/drawing/2014/main" id="{0E69C801-C9C3-4420-99B5-384B8E1EFE3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73738" y="3736961"/>
            <a:ext cx="1396523" cy="1396523"/>
          </a:xfrm>
          <a:prstGeom prst="rect">
            <a:avLst/>
          </a:prstGeom>
        </p:spPr>
      </p:pic>
    </p:spTree>
    <p:extLst>
      <p:ext uri="{BB962C8B-B14F-4D97-AF65-F5344CB8AC3E}">
        <p14:creationId xmlns:p14="http://schemas.microsoft.com/office/powerpoint/2010/main" val="3765973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62961" y="925268"/>
            <a:ext cx="8892479" cy="4525963"/>
          </a:xfrm>
        </p:spPr>
        <p:txBody>
          <a:bodyPr>
            <a:noAutofit/>
          </a:bodyPr>
          <a:lstStyle/>
          <a:p>
            <a:r>
              <a:rPr lang="en-US" sz="2000" dirty="0"/>
              <a:t>Increased tearfulness,- crying without any apparent reason</a:t>
            </a:r>
          </a:p>
          <a:p>
            <a:r>
              <a:rPr lang="en-US" sz="2000" dirty="0"/>
              <a:t>Irritability</a:t>
            </a:r>
          </a:p>
          <a:p>
            <a:r>
              <a:rPr lang="en-US" sz="2000" dirty="0"/>
              <a:t>Restlessness</a:t>
            </a:r>
          </a:p>
          <a:p>
            <a:r>
              <a:rPr lang="en-US" sz="2000" dirty="0"/>
              <a:t>Aggression </a:t>
            </a:r>
          </a:p>
          <a:p>
            <a:r>
              <a:rPr lang="en-US" sz="2000" dirty="0"/>
              <a:t>Self-harming </a:t>
            </a:r>
            <a:r>
              <a:rPr lang="en-US" sz="2000" dirty="0" err="1"/>
              <a:t>behaviour</a:t>
            </a:r>
            <a:r>
              <a:rPr lang="en-US" sz="2000" dirty="0"/>
              <a:t> </a:t>
            </a:r>
          </a:p>
          <a:p>
            <a:r>
              <a:rPr lang="en-US" sz="2000" dirty="0"/>
              <a:t>Property damage</a:t>
            </a:r>
          </a:p>
          <a:p>
            <a:r>
              <a:rPr lang="en-US" sz="2000" dirty="0"/>
              <a:t>Changes in appetite – eating too little or too much</a:t>
            </a:r>
          </a:p>
          <a:p>
            <a:r>
              <a:rPr lang="en-US" sz="2000" dirty="0"/>
              <a:t>Severe sleep disturbance – difficulty sleeping or waking up too early in the morning</a:t>
            </a:r>
          </a:p>
          <a:p>
            <a:r>
              <a:rPr lang="en-US" sz="2000" dirty="0"/>
              <a:t>Weight loss/weight gain</a:t>
            </a:r>
          </a:p>
          <a:p>
            <a:r>
              <a:rPr lang="en-US" sz="2000" dirty="0"/>
              <a:t>Total social withdrawal</a:t>
            </a:r>
          </a:p>
          <a:p>
            <a:r>
              <a:rPr lang="en-US" sz="2000" dirty="0"/>
              <a:t>Unwillingness to use speech</a:t>
            </a:r>
          </a:p>
          <a:p>
            <a:r>
              <a:rPr lang="en-US" sz="2000" dirty="0"/>
              <a:t>Slowness in thought and movement</a:t>
            </a:r>
          </a:p>
          <a:p>
            <a:r>
              <a:rPr lang="en-US" sz="2000" dirty="0"/>
              <a:t>Deterioration in social and self-help skills</a:t>
            </a:r>
          </a:p>
          <a:p>
            <a:endParaRPr lang="en-GB" sz="2000" dirty="0"/>
          </a:p>
          <a:p>
            <a:endParaRPr lang="en-US" sz="2000" dirty="0"/>
          </a:p>
        </p:txBody>
      </p:sp>
      <p:sp>
        <p:nvSpPr>
          <p:cNvPr id="3" name="Title 2"/>
          <p:cNvSpPr>
            <a:spLocks noGrp="1"/>
          </p:cNvSpPr>
          <p:nvPr>
            <p:ph type="title"/>
          </p:nvPr>
        </p:nvSpPr>
        <p:spPr>
          <a:xfrm>
            <a:off x="457200" y="35812"/>
            <a:ext cx="8229600" cy="883449"/>
          </a:xfrm>
        </p:spPr>
        <p:txBody>
          <a:bodyPr>
            <a:noAutofit/>
          </a:bodyPr>
          <a:lstStyle/>
          <a:p>
            <a:pPr algn="ctr"/>
            <a:r>
              <a:rPr lang="en-GB" sz="2800" b="1" dirty="0"/>
              <a:t/>
            </a:r>
            <a:br>
              <a:rPr lang="en-GB" sz="2800" b="1" dirty="0"/>
            </a:br>
            <a:r>
              <a:rPr lang="en-GB" sz="2800" b="1" dirty="0"/>
              <a:t>How are some children affected if they have poor mental health and well-being?</a:t>
            </a:r>
            <a:br>
              <a:rPr lang="en-GB" sz="2800" b="1" dirty="0"/>
            </a:br>
            <a:endParaRPr lang="en-US" sz="2800" b="1" dirty="0"/>
          </a:p>
        </p:txBody>
      </p:sp>
    </p:spTree>
    <p:extLst>
      <p:ext uri="{BB962C8B-B14F-4D97-AF65-F5344CB8AC3E}">
        <p14:creationId xmlns:p14="http://schemas.microsoft.com/office/powerpoint/2010/main" val="1074271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6951" y="2060848"/>
            <a:ext cx="8229600" cy="3096344"/>
          </a:xfrm>
        </p:spPr>
        <p:txBody>
          <a:bodyPr/>
          <a:lstStyle/>
          <a:p>
            <a:pPr>
              <a:defRPr/>
            </a:pPr>
            <a:r>
              <a:rPr lang="en-GB" dirty="0"/>
              <a:t>Attendance at school </a:t>
            </a:r>
          </a:p>
          <a:p>
            <a:pPr>
              <a:defRPr/>
            </a:pPr>
            <a:r>
              <a:rPr lang="en-GB" dirty="0"/>
              <a:t>Enrolment in childhood care and education</a:t>
            </a:r>
          </a:p>
          <a:p>
            <a:pPr>
              <a:defRPr/>
            </a:pPr>
            <a:r>
              <a:rPr lang="en-GB" dirty="0"/>
              <a:t>Enrolment in education/completion of school</a:t>
            </a:r>
          </a:p>
          <a:p>
            <a:pPr>
              <a:defRPr/>
            </a:pPr>
            <a:r>
              <a:rPr lang="en-GB" dirty="0"/>
              <a:t>Parental education level attained</a:t>
            </a:r>
          </a:p>
          <a:p>
            <a:pPr>
              <a:defRPr/>
            </a:pPr>
            <a:r>
              <a:rPr lang="en-GB" dirty="0"/>
              <a:t>Quality of childhood care </a:t>
            </a:r>
          </a:p>
          <a:p>
            <a:endParaRPr lang="en-GB" dirty="0"/>
          </a:p>
        </p:txBody>
      </p:sp>
      <p:sp>
        <p:nvSpPr>
          <p:cNvPr id="3" name="Title 2"/>
          <p:cNvSpPr>
            <a:spLocks noGrp="1"/>
          </p:cNvSpPr>
          <p:nvPr>
            <p:ph type="title"/>
          </p:nvPr>
        </p:nvSpPr>
        <p:spPr/>
        <p:txBody>
          <a:bodyPr>
            <a:normAutofit fontScale="90000"/>
          </a:bodyPr>
          <a:lstStyle/>
          <a:p>
            <a:pPr algn="ctr"/>
            <a:r>
              <a:rPr lang="en-GB" dirty="0"/>
              <a:t>Child wellbeing indicators for education</a:t>
            </a:r>
          </a:p>
        </p:txBody>
      </p:sp>
    </p:spTree>
    <p:extLst>
      <p:ext uri="{BB962C8B-B14F-4D97-AF65-F5344CB8AC3E}">
        <p14:creationId xmlns:p14="http://schemas.microsoft.com/office/powerpoint/2010/main" val="4161968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971600" y="188640"/>
            <a:ext cx="7478588" cy="651272"/>
          </a:xfrm>
        </p:spPr>
        <p:txBody>
          <a:bodyPr>
            <a:normAutofit fontScale="90000"/>
          </a:bodyPr>
          <a:lstStyle/>
          <a:p>
            <a:pPr>
              <a:defRPr/>
            </a:pPr>
            <a:r>
              <a:rPr lang="en-GB" dirty="0">
                <a:solidFill>
                  <a:schemeClr val="tx2">
                    <a:lumMod val="75000"/>
                  </a:schemeClr>
                </a:solidFill>
              </a:rPr>
              <a:t>Children’s well-being at school</a:t>
            </a:r>
          </a:p>
        </p:txBody>
      </p:sp>
      <p:sp>
        <p:nvSpPr>
          <p:cNvPr id="33795" name="Rectangle 3"/>
          <p:cNvSpPr>
            <a:spLocks noGrp="1" noChangeArrowheads="1"/>
          </p:cNvSpPr>
          <p:nvPr>
            <p:ph type="body" idx="1"/>
          </p:nvPr>
        </p:nvSpPr>
        <p:spPr>
          <a:xfrm>
            <a:off x="11687" y="1484784"/>
            <a:ext cx="8673105" cy="3365897"/>
          </a:xfrm>
        </p:spPr>
        <p:txBody>
          <a:bodyPr>
            <a:noAutofit/>
          </a:bodyPr>
          <a:lstStyle/>
          <a:p>
            <a:pPr eaLnBrk="1" hangingPunct="1">
              <a:lnSpc>
                <a:spcPct val="80000"/>
              </a:lnSpc>
            </a:pPr>
            <a:r>
              <a:rPr lang="en-GB" altLang="en-US" sz="2400" dirty="0"/>
              <a:t>In 2008 the Children’s Society and University of York carried out a national survey on children’s well being </a:t>
            </a:r>
          </a:p>
          <a:p>
            <a:pPr eaLnBrk="1" hangingPunct="1">
              <a:lnSpc>
                <a:spcPct val="80000"/>
              </a:lnSpc>
            </a:pPr>
            <a:endParaRPr lang="en-GB" altLang="en-US" sz="2400" dirty="0"/>
          </a:p>
          <a:p>
            <a:pPr eaLnBrk="1" hangingPunct="1">
              <a:lnSpc>
                <a:spcPct val="80000"/>
              </a:lnSpc>
            </a:pPr>
            <a:r>
              <a:rPr lang="en-GB" altLang="en-US" sz="2400" dirty="0"/>
              <a:t>7000 children, aged 10-15 in England.</a:t>
            </a:r>
          </a:p>
          <a:p>
            <a:pPr eaLnBrk="1" hangingPunct="1">
              <a:lnSpc>
                <a:spcPct val="80000"/>
              </a:lnSpc>
            </a:pPr>
            <a:endParaRPr lang="en-GB" altLang="en-US" sz="2400" dirty="0"/>
          </a:p>
          <a:p>
            <a:pPr eaLnBrk="1" hangingPunct="1">
              <a:lnSpc>
                <a:spcPct val="80000"/>
              </a:lnSpc>
            </a:pPr>
            <a:r>
              <a:rPr lang="en-GB" altLang="en-US" sz="2400" dirty="0"/>
              <a:t>Asked how children felt about their well-being regarding various aspects of their lives (Rees et al, 2010)</a:t>
            </a:r>
          </a:p>
          <a:p>
            <a:pPr eaLnBrk="1" hangingPunct="1">
              <a:lnSpc>
                <a:spcPct val="80000"/>
              </a:lnSpc>
            </a:pPr>
            <a:endParaRPr lang="en-GB" altLang="en-US" sz="2400" dirty="0"/>
          </a:p>
          <a:p>
            <a:pPr eaLnBrk="1" hangingPunct="1">
              <a:lnSpc>
                <a:spcPct val="80000"/>
              </a:lnSpc>
            </a:pPr>
            <a:r>
              <a:rPr lang="en-GB" altLang="en-US" sz="2400" dirty="0"/>
              <a:t>Most children agreed that their ‘schools are interesting’ (42%) and they like being in school (46%). However, a significant minority of children said they were not ‘looking forward to going to school’ (27%)</a:t>
            </a:r>
          </a:p>
        </p:txBody>
      </p:sp>
    </p:spTree>
    <p:extLst>
      <p:ext uri="{BB962C8B-B14F-4D97-AF65-F5344CB8AC3E}">
        <p14:creationId xmlns:p14="http://schemas.microsoft.com/office/powerpoint/2010/main" val="279910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79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379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391841" y="188640"/>
            <a:ext cx="6172200" cy="857250"/>
          </a:xfrm>
        </p:spPr>
        <p:txBody>
          <a:bodyPr>
            <a:normAutofit/>
          </a:bodyPr>
          <a:lstStyle/>
          <a:p>
            <a:pPr>
              <a:defRPr/>
            </a:pPr>
            <a:r>
              <a:rPr lang="en-GB" sz="4000" dirty="0">
                <a:solidFill>
                  <a:schemeClr val="bg2">
                    <a:lumMod val="25000"/>
                  </a:schemeClr>
                </a:solidFill>
              </a:rPr>
              <a:t>Educational disaffection </a:t>
            </a:r>
          </a:p>
        </p:txBody>
      </p:sp>
      <p:sp>
        <p:nvSpPr>
          <p:cNvPr id="37891" name="Rectangle 3"/>
          <p:cNvSpPr>
            <a:spLocks noGrp="1" noChangeArrowheads="1"/>
          </p:cNvSpPr>
          <p:nvPr>
            <p:ph type="body" idx="1"/>
          </p:nvPr>
        </p:nvSpPr>
        <p:spPr>
          <a:xfrm>
            <a:off x="265473" y="1484784"/>
            <a:ext cx="8424935" cy="3505200"/>
          </a:xfrm>
        </p:spPr>
        <p:txBody>
          <a:bodyPr>
            <a:noAutofit/>
          </a:bodyPr>
          <a:lstStyle/>
          <a:p>
            <a:pPr eaLnBrk="1" hangingPunct="1">
              <a:lnSpc>
                <a:spcPct val="80000"/>
              </a:lnSpc>
            </a:pPr>
            <a:r>
              <a:rPr lang="en-GB" altLang="en-US" sz="2400" dirty="0"/>
              <a:t>A minority of children are disengaged or have difficulty in fully engaging in education. </a:t>
            </a:r>
          </a:p>
          <a:p>
            <a:pPr eaLnBrk="1" hangingPunct="1">
              <a:lnSpc>
                <a:spcPct val="80000"/>
              </a:lnSpc>
            </a:pPr>
            <a:endParaRPr lang="en-GB" altLang="en-US" sz="2400" dirty="0"/>
          </a:p>
          <a:p>
            <a:pPr eaLnBrk="1" hangingPunct="1">
              <a:lnSpc>
                <a:spcPct val="80000"/>
              </a:lnSpc>
              <a:buFontTx/>
              <a:buNone/>
            </a:pPr>
            <a:r>
              <a:rPr lang="en-GB" altLang="en-US" sz="2400" b="1" dirty="0"/>
              <a:t>Disaffection can result in: </a:t>
            </a:r>
          </a:p>
          <a:p>
            <a:pPr eaLnBrk="1" hangingPunct="1">
              <a:lnSpc>
                <a:spcPct val="80000"/>
              </a:lnSpc>
              <a:buFontTx/>
              <a:buNone/>
            </a:pPr>
            <a:endParaRPr lang="en-GB" altLang="en-US" sz="2400" b="1" dirty="0"/>
          </a:p>
          <a:p>
            <a:pPr eaLnBrk="1" hangingPunct="1">
              <a:lnSpc>
                <a:spcPct val="80000"/>
              </a:lnSpc>
            </a:pPr>
            <a:r>
              <a:rPr lang="en-GB" altLang="en-US" sz="2400" dirty="0"/>
              <a:t>Truancy</a:t>
            </a:r>
          </a:p>
          <a:p>
            <a:pPr eaLnBrk="1" hangingPunct="1">
              <a:lnSpc>
                <a:spcPct val="80000"/>
              </a:lnSpc>
            </a:pPr>
            <a:r>
              <a:rPr lang="en-GB" altLang="en-US" sz="2400" dirty="0"/>
              <a:t>Exclusion</a:t>
            </a:r>
          </a:p>
          <a:p>
            <a:pPr eaLnBrk="1" hangingPunct="1">
              <a:lnSpc>
                <a:spcPct val="80000"/>
              </a:lnSpc>
            </a:pPr>
            <a:r>
              <a:rPr lang="en-GB" altLang="en-US" sz="2400" dirty="0"/>
              <a:t>Young people not in education or training (NEET)</a:t>
            </a:r>
          </a:p>
          <a:p>
            <a:pPr eaLnBrk="1" hangingPunct="1">
              <a:lnSpc>
                <a:spcPct val="80000"/>
              </a:lnSpc>
            </a:pPr>
            <a:r>
              <a:rPr lang="en-GB" altLang="en-US" sz="2400" dirty="0"/>
              <a:t>ALN</a:t>
            </a:r>
          </a:p>
          <a:p>
            <a:pPr eaLnBrk="1" hangingPunct="1">
              <a:lnSpc>
                <a:spcPct val="80000"/>
              </a:lnSpc>
            </a:pPr>
            <a:r>
              <a:rPr lang="en-GB" altLang="en-US" sz="2400" dirty="0"/>
              <a:t>Behaviour </a:t>
            </a:r>
          </a:p>
        </p:txBody>
      </p:sp>
    </p:spTree>
    <p:extLst>
      <p:ext uri="{BB962C8B-B14F-4D97-AF65-F5344CB8AC3E}">
        <p14:creationId xmlns:p14="http://schemas.microsoft.com/office/powerpoint/2010/main" val="773075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89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89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7891">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7891">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7891">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7891">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spcBef>
                <a:spcPts val="0"/>
              </a:spcBef>
              <a:defRPr/>
            </a:pPr>
            <a:r>
              <a:rPr lang="en-GB" sz="3600" dirty="0"/>
              <a:t>Poor housing</a:t>
            </a:r>
          </a:p>
          <a:p>
            <a:pPr>
              <a:spcBef>
                <a:spcPts val="0"/>
              </a:spcBef>
              <a:defRPr/>
            </a:pPr>
            <a:endParaRPr lang="en-GB" sz="3600" dirty="0"/>
          </a:p>
          <a:p>
            <a:pPr>
              <a:spcBef>
                <a:spcPts val="0"/>
              </a:spcBef>
              <a:defRPr/>
            </a:pPr>
            <a:r>
              <a:rPr lang="en-GB" sz="3600" dirty="0"/>
              <a:t>Homelessness</a:t>
            </a:r>
          </a:p>
          <a:p>
            <a:pPr>
              <a:spcBef>
                <a:spcPts val="0"/>
              </a:spcBef>
              <a:defRPr/>
            </a:pPr>
            <a:endParaRPr lang="en-GB" sz="3600" dirty="0"/>
          </a:p>
          <a:p>
            <a:pPr>
              <a:spcBef>
                <a:spcPts val="0"/>
              </a:spcBef>
              <a:defRPr/>
            </a:pPr>
            <a:r>
              <a:rPr lang="en-GB" sz="3600" dirty="0"/>
              <a:t>Poverty</a:t>
            </a:r>
          </a:p>
          <a:p>
            <a:pPr marL="82296" indent="0" algn="ctr">
              <a:spcBef>
                <a:spcPts val="0"/>
              </a:spcBef>
              <a:buNone/>
              <a:defRPr/>
            </a:pPr>
            <a:r>
              <a:rPr lang="en-GB" sz="3600" dirty="0"/>
              <a:t>How do they affect a child?</a:t>
            </a:r>
          </a:p>
          <a:p>
            <a:pPr marL="82296" indent="0" algn="ctr">
              <a:spcBef>
                <a:spcPts val="0"/>
              </a:spcBef>
              <a:buNone/>
              <a:defRPr/>
            </a:pPr>
            <a:r>
              <a:rPr lang="en-GB" sz="3600" dirty="0"/>
              <a:t>What do statistics show us about the impact ?</a:t>
            </a:r>
          </a:p>
          <a:p>
            <a:endParaRPr lang="en-GB" dirty="0"/>
          </a:p>
        </p:txBody>
      </p:sp>
      <p:sp>
        <p:nvSpPr>
          <p:cNvPr id="3" name="Title 2"/>
          <p:cNvSpPr>
            <a:spLocks noGrp="1"/>
          </p:cNvSpPr>
          <p:nvPr>
            <p:ph type="title"/>
          </p:nvPr>
        </p:nvSpPr>
        <p:spPr/>
        <p:txBody>
          <a:bodyPr>
            <a:normAutofit fontScale="90000"/>
          </a:bodyPr>
          <a:lstStyle/>
          <a:p>
            <a:pPr algn="ctr"/>
            <a:r>
              <a:rPr lang="en-GB" dirty="0"/>
              <a:t>What else affects a child’s wellbeing, home and school life?</a:t>
            </a:r>
          </a:p>
        </p:txBody>
      </p:sp>
    </p:spTree>
    <p:extLst>
      <p:ext uri="{BB962C8B-B14F-4D97-AF65-F5344CB8AC3E}">
        <p14:creationId xmlns:p14="http://schemas.microsoft.com/office/powerpoint/2010/main" val="2528207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3"/>
          <p:cNvSpPr>
            <a:spLocks noGrp="1"/>
          </p:cNvSpPr>
          <p:nvPr>
            <p:ph type="title"/>
          </p:nvPr>
        </p:nvSpPr>
        <p:spPr>
          <a:xfrm>
            <a:off x="251520" y="94760"/>
            <a:ext cx="8640960" cy="742950"/>
          </a:xfrm>
        </p:spPr>
        <p:txBody>
          <a:bodyPr>
            <a:normAutofit fontScale="90000"/>
          </a:bodyPr>
          <a:lstStyle/>
          <a:p>
            <a:r>
              <a:rPr lang="en-GB" altLang="en-US" dirty="0"/>
              <a:t>Mental health and wellbeing statistics</a:t>
            </a:r>
          </a:p>
        </p:txBody>
      </p:sp>
      <p:sp>
        <p:nvSpPr>
          <p:cNvPr id="18435" name="Content Placeholder 4"/>
          <p:cNvSpPr>
            <a:spLocks noGrp="1"/>
          </p:cNvSpPr>
          <p:nvPr>
            <p:ph sz="quarter" idx="1"/>
          </p:nvPr>
        </p:nvSpPr>
        <p:spPr>
          <a:xfrm>
            <a:off x="107504" y="908720"/>
            <a:ext cx="8784976" cy="4698522"/>
          </a:xfrm>
        </p:spPr>
        <p:txBody>
          <a:bodyPr>
            <a:noAutofit/>
          </a:bodyPr>
          <a:lstStyle/>
          <a:p>
            <a:r>
              <a:rPr lang="en-GB" altLang="en-US" sz="2400" dirty="0"/>
              <a:t>There were 1 in 8 children aged 10 to 15 who reported symptoms of mental ill-health in 2011 to 2012 (Office for National Statistics, 2015)</a:t>
            </a:r>
          </a:p>
          <a:p>
            <a:endParaRPr lang="en-GB" altLang="en-US" sz="2400" dirty="0"/>
          </a:p>
          <a:p>
            <a:r>
              <a:rPr lang="en-GB" altLang="en-US" sz="2400" dirty="0"/>
              <a:t>ChildLine (UK) has revealed that it held 34,517 counselling sessions in 2013/14 with children who talked about suicide – 116% increase since 2010/11(</a:t>
            </a:r>
            <a:r>
              <a:rPr lang="en-GB" altLang="en-US" sz="2400" dirty="0" err="1"/>
              <a:t>Youngminds</a:t>
            </a:r>
            <a:r>
              <a:rPr lang="en-GB" altLang="en-US" sz="2400" dirty="0"/>
              <a:t>, 2015)</a:t>
            </a:r>
          </a:p>
          <a:p>
            <a:endParaRPr lang="en-GB" altLang="en-US" sz="2400" dirty="0"/>
          </a:p>
          <a:p>
            <a:r>
              <a:rPr lang="en-GB" sz="2400" dirty="0"/>
              <a:t>Suicide is one of the three most common causes of death in youth and is now is rising: in 2014 there was a 43 per cent rise in the number of young people who admitted attempting suicide, while self-harm and eating disorders are a growing problem. (</a:t>
            </a:r>
            <a:r>
              <a:rPr lang="en-GB" sz="2400" dirty="0" err="1"/>
              <a:t>Weare</a:t>
            </a:r>
            <a:r>
              <a:rPr lang="en-GB" sz="2400" dirty="0"/>
              <a:t>, 2015)</a:t>
            </a:r>
          </a:p>
          <a:p>
            <a:pPr marL="82296" indent="0">
              <a:buNone/>
            </a:pPr>
            <a:endParaRPr lang="en-GB" altLang="en-US" sz="2400" dirty="0"/>
          </a:p>
        </p:txBody>
      </p:sp>
    </p:spTree>
    <p:extLst>
      <p:ext uri="{BB962C8B-B14F-4D97-AF65-F5344CB8AC3E}">
        <p14:creationId xmlns:p14="http://schemas.microsoft.com/office/powerpoint/2010/main" val="983570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260648"/>
            <a:ext cx="6683765" cy="751118"/>
          </a:xfrm>
        </p:spPr>
        <p:txBody>
          <a:bodyPr>
            <a:normAutofit fontScale="90000"/>
          </a:bodyPr>
          <a:lstStyle/>
          <a:p>
            <a:r>
              <a:rPr lang="en-GB" dirty="0"/>
              <a:t>Policies relating to Mental health in CYP</a:t>
            </a:r>
          </a:p>
        </p:txBody>
      </p:sp>
      <p:sp>
        <p:nvSpPr>
          <p:cNvPr id="3" name="Content Placeholder 2"/>
          <p:cNvSpPr>
            <a:spLocks noGrp="1"/>
          </p:cNvSpPr>
          <p:nvPr>
            <p:ph idx="1"/>
          </p:nvPr>
        </p:nvSpPr>
        <p:spPr>
          <a:xfrm>
            <a:off x="323528" y="1700808"/>
            <a:ext cx="8496944" cy="3214217"/>
          </a:xfrm>
        </p:spPr>
        <p:txBody>
          <a:bodyPr>
            <a:noAutofit/>
          </a:bodyPr>
          <a:lstStyle/>
          <a:p>
            <a:r>
              <a:rPr lang="en-GB" sz="2000" dirty="0"/>
              <a:t>Mental Health Strategy by the Welsh Government - ‘Together for Mental Health’ (Oct 2012)</a:t>
            </a:r>
          </a:p>
          <a:p>
            <a:r>
              <a:rPr lang="en-GB" sz="2000" dirty="0"/>
              <a:t>relates to all relevant Welsh  Government  department’s  and  functions  relating  to  services  to  children,  young  people and their families.  </a:t>
            </a:r>
          </a:p>
          <a:p>
            <a:r>
              <a:rPr lang="en-GB" sz="2000" dirty="0"/>
              <a:t>covers all age groups and replaces previous age specific  Government  strategies  and  service  frameworks,  including  the  CAMHS  strategy  ‘Everybody’s  Business’. </a:t>
            </a:r>
          </a:p>
          <a:p>
            <a:r>
              <a:rPr lang="en-GB" sz="2000" dirty="0"/>
              <a:t>age  inclusive  and  cross  governmental  approach , aims  to  counter  ‘silo’  working  and;  </a:t>
            </a:r>
          </a:p>
          <a:p>
            <a:r>
              <a:rPr lang="en-GB" sz="2000" dirty="0"/>
              <a:t>promote  fully  integrated  partnership  working  to  improve  health  and  wellbeing. </a:t>
            </a:r>
          </a:p>
        </p:txBody>
      </p:sp>
    </p:spTree>
    <p:extLst>
      <p:ext uri="{BB962C8B-B14F-4D97-AF65-F5344CB8AC3E}">
        <p14:creationId xmlns:p14="http://schemas.microsoft.com/office/powerpoint/2010/main" val="234524594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260648"/>
            <a:ext cx="6683765" cy="403863"/>
          </a:xfrm>
        </p:spPr>
        <p:txBody>
          <a:bodyPr>
            <a:normAutofit fontScale="90000"/>
          </a:bodyPr>
          <a:lstStyle/>
          <a:p>
            <a:r>
              <a:rPr lang="en-GB" dirty="0"/>
              <a:t>References</a:t>
            </a:r>
          </a:p>
        </p:txBody>
      </p:sp>
      <p:sp>
        <p:nvSpPr>
          <p:cNvPr id="3" name="Content Placeholder 2"/>
          <p:cNvSpPr>
            <a:spLocks noGrp="1"/>
          </p:cNvSpPr>
          <p:nvPr>
            <p:ph idx="1"/>
          </p:nvPr>
        </p:nvSpPr>
        <p:spPr>
          <a:xfrm>
            <a:off x="215516" y="836712"/>
            <a:ext cx="8712968" cy="4163786"/>
          </a:xfrm>
        </p:spPr>
        <p:txBody>
          <a:bodyPr>
            <a:noAutofit/>
          </a:bodyPr>
          <a:lstStyle/>
          <a:p>
            <a:pPr marL="0" indent="0">
              <a:buNone/>
            </a:pPr>
            <a:endParaRPr lang="en-GB" sz="1800" dirty="0"/>
          </a:p>
          <a:p>
            <a:pPr marL="0" indent="0">
              <a:buNone/>
            </a:pPr>
            <a:r>
              <a:rPr lang="en-GB" sz="1800" dirty="0"/>
              <a:t>APA (2016) Children's Mental Health, Why Is Children's Mental Health Important? </a:t>
            </a:r>
            <a:r>
              <a:rPr lang="en-GB" sz="1800" dirty="0">
                <a:hlinkClick r:id="rId2"/>
              </a:rPr>
              <a:t>http://</a:t>
            </a:r>
            <a:r>
              <a:rPr lang="en-GB" sz="1800" dirty="0" smtClean="0">
                <a:hlinkClick r:id="rId2"/>
              </a:rPr>
              <a:t>www.apa.org/pi/families/children-mental-health.aspx</a:t>
            </a:r>
            <a:endParaRPr lang="en-GB" sz="1800" dirty="0" smtClean="0"/>
          </a:p>
          <a:p>
            <a:pPr marL="0" indent="0">
              <a:buNone/>
            </a:pPr>
            <a:r>
              <a:rPr lang="en-GB" sz="1800" dirty="0" err="1" smtClean="0"/>
              <a:t>Bannerjee</a:t>
            </a:r>
            <a:r>
              <a:rPr lang="en-GB" sz="1800" dirty="0" smtClean="0"/>
              <a:t>, R. (</a:t>
            </a:r>
            <a:r>
              <a:rPr lang="en-GB" sz="1800" dirty="0"/>
              <a:t>No Date) </a:t>
            </a:r>
            <a:r>
              <a:rPr lang="en-GB" sz="1800" dirty="0" smtClean="0"/>
              <a:t>‘Robin </a:t>
            </a:r>
            <a:r>
              <a:rPr lang="en-GB" sz="1800" dirty="0"/>
              <a:t>Banerjee's Sociogram </a:t>
            </a:r>
            <a:r>
              <a:rPr lang="en-GB" sz="1800" dirty="0" smtClean="0"/>
              <a:t>Tools’ Available at</a:t>
            </a:r>
            <a:r>
              <a:rPr lang="en-GB" sz="1800" dirty="0"/>
              <a:t>: </a:t>
            </a:r>
            <a:r>
              <a:rPr lang="en-GB" sz="1800" dirty="0">
                <a:hlinkClick r:id="rId3"/>
              </a:rPr>
              <a:t>http://users.sussex.ac.uk/~</a:t>
            </a:r>
            <a:r>
              <a:rPr lang="en-GB" sz="1800" dirty="0" smtClean="0">
                <a:hlinkClick r:id="rId3"/>
              </a:rPr>
              <a:t>robinb/socio.html</a:t>
            </a:r>
            <a:r>
              <a:rPr lang="en-GB" sz="1800" dirty="0" smtClean="0"/>
              <a:t> [Accessed 14/03/2019]</a:t>
            </a:r>
            <a:endParaRPr lang="en-GB" sz="1800" dirty="0"/>
          </a:p>
          <a:p>
            <a:pPr marL="0" indent="0">
              <a:buNone/>
            </a:pPr>
            <a:r>
              <a:rPr lang="en-GB" sz="1800" dirty="0"/>
              <a:t>Bronfenbrenner Bioecological Model. Available at </a:t>
            </a:r>
            <a:r>
              <a:rPr lang="en-GB" sz="1800" dirty="0">
                <a:hlinkClick r:id="rId4"/>
              </a:rPr>
              <a:t>http://nacce.org/ecological-theory-of-bronfenbrenner/</a:t>
            </a:r>
            <a:r>
              <a:rPr lang="en-GB" sz="1800" dirty="0"/>
              <a:t>  (Accessed 10.01.18)</a:t>
            </a:r>
          </a:p>
          <a:p>
            <a:pPr marL="0" indent="0">
              <a:buNone/>
            </a:pPr>
            <a:r>
              <a:rPr lang="en-GB" sz="1800" dirty="0" err="1"/>
              <a:t>Bryk</a:t>
            </a:r>
            <a:r>
              <a:rPr lang="en-GB" sz="1800" dirty="0"/>
              <a:t>, A.S. &amp; Schneider, B. (2002) Trust in Schools New York: Russell Sage</a:t>
            </a:r>
          </a:p>
          <a:p>
            <a:pPr marL="0" indent="0">
              <a:buNone/>
            </a:pPr>
            <a:r>
              <a:rPr lang="en-GB" sz="1800" dirty="0"/>
              <a:t>CAMHS (2015). Available at </a:t>
            </a:r>
            <a:r>
              <a:rPr lang="en-GB" sz="1800" dirty="0">
                <a:hlinkClick r:id="rId5"/>
              </a:rPr>
              <a:t>http://www.youngminds.org.uk/for_parents/services_children_young_people/camhs</a:t>
            </a:r>
            <a:r>
              <a:rPr lang="en-GB" sz="1800" dirty="0"/>
              <a:t>  (Accessed 12.01.18)</a:t>
            </a:r>
          </a:p>
          <a:p>
            <a:pPr marL="0" indent="0">
              <a:buNone/>
            </a:pPr>
            <a:r>
              <a:rPr lang="en-GB" sz="1800" dirty="0"/>
              <a:t>Children’s Society (2008) Available at  http://childrenssociety.org.uk/what-we-do/research/initiatives/well-being/background-programme/2008-survey (Accessed 10.01.16) </a:t>
            </a:r>
          </a:p>
          <a:p>
            <a:pPr marL="0" indent="0">
              <a:buNone/>
            </a:pPr>
            <a:r>
              <a:rPr lang="en-GB" sz="1800" dirty="0"/>
              <a:t>Claveirole, A. and </a:t>
            </a:r>
            <a:r>
              <a:rPr lang="en-GB" sz="1800" dirty="0" err="1"/>
              <a:t>Gaughan</a:t>
            </a:r>
            <a:r>
              <a:rPr lang="en-GB" sz="1800" dirty="0"/>
              <a:t>, M. (2011). Understanding children and young people's mental health. Chichester, West Sussex, U.K.: Wiley-Blackwell.</a:t>
            </a:r>
          </a:p>
          <a:p>
            <a:pPr marL="0" indent="0">
              <a:buNone/>
            </a:pPr>
            <a:r>
              <a:rPr lang="en-GB" sz="1800" dirty="0"/>
              <a:t>Estyn (2015). Available at </a:t>
            </a:r>
            <a:r>
              <a:rPr lang="en-GB" sz="1800" dirty="0">
                <a:hlinkClick r:id="rId6"/>
              </a:rPr>
              <a:t>http://www.estyn.gov.wales/</a:t>
            </a:r>
            <a:r>
              <a:rPr lang="en-GB" sz="1800" dirty="0"/>
              <a:t>  (Accessed 10.01.18)</a:t>
            </a:r>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83817098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0117" y="82645"/>
            <a:ext cx="6683765" cy="521429"/>
          </a:xfrm>
        </p:spPr>
        <p:txBody>
          <a:bodyPr>
            <a:normAutofit fontScale="90000"/>
          </a:bodyPr>
          <a:lstStyle/>
          <a:p>
            <a:r>
              <a:rPr lang="en-GB" dirty="0"/>
              <a:t>References</a:t>
            </a:r>
          </a:p>
        </p:txBody>
      </p:sp>
      <p:sp>
        <p:nvSpPr>
          <p:cNvPr id="3" name="Content Placeholder 2"/>
          <p:cNvSpPr>
            <a:spLocks noGrp="1"/>
          </p:cNvSpPr>
          <p:nvPr>
            <p:ph idx="1"/>
          </p:nvPr>
        </p:nvSpPr>
        <p:spPr>
          <a:xfrm>
            <a:off x="1177" y="1052736"/>
            <a:ext cx="9143999" cy="3638006"/>
          </a:xfrm>
        </p:spPr>
        <p:txBody>
          <a:bodyPr>
            <a:noAutofit/>
          </a:bodyPr>
          <a:lstStyle/>
          <a:p>
            <a:pPr marL="0" indent="0">
              <a:buNone/>
            </a:pPr>
            <a:r>
              <a:rPr lang="en-GB" sz="1800" dirty="0"/>
              <a:t>Giddens, A. (1998) The Third Way: The Renewal of Social Democracy. Cambridge: Polity Press</a:t>
            </a:r>
          </a:p>
          <a:p>
            <a:pPr marL="0" indent="0">
              <a:buNone/>
            </a:pPr>
            <a:r>
              <a:rPr lang="en-GB" sz="1800" dirty="0"/>
              <a:t>Layard, R and Dunn J (2009) A Good Childhood, London Penguin Books</a:t>
            </a:r>
          </a:p>
          <a:p>
            <a:pPr marL="0" indent="0">
              <a:buNone/>
            </a:pPr>
            <a:r>
              <a:rPr lang="en-GB" sz="1800" dirty="0"/>
              <a:t>Layard, R. (2014). Happiness: Lessons from a New Science. 1st ed. New York: Penguin Books.</a:t>
            </a:r>
          </a:p>
          <a:p>
            <a:pPr marL="0" indent="0">
              <a:buNone/>
            </a:pPr>
            <a:r>
              <a:rPr lang="en-GB" sz="1800" dirty="0"/>
              <a:t>Mental Health data. Available at http://mentalhealth.org.uk/ (Accessed 10.01.16)</a:t>
            </a:r>
          </a:p>
          <a:p>
            <a:pPr marL="0" indent="0">
              <a:buNone/>
            </a:pPr>
            <a:r>
              <a:rPr lang="en-GB" sz="1800" dirty="0" err="1"/>
              <a:t>Mehtala</a:t>
            </a:r>
            <a:r>
              <a:rPr lang="en-GB" sz="1800" dirty="0"/>
              <a:t> MA, </a:t>
            </a:r>
            <a:r>
              <a:rPr lang="en-GB" sz="1800" dirty="0" err="1"/>
              <a:t>Saakslahti</a:t>
            </a:r>
            <a:r>
              <a:rPr lang="en-GB" sz="1800" dirty="0"/>
              <a:t> AK, </a:t>
            </a:r>
            <a:r>
              <a:rPr lang="en-GB" sz="1800" dirty="0" err="1"/>
              <a:t>Inkinen</a:t>
            </a:r>
            <a:r>
              <a:rPr lang="en-GB" sz="1800" dirty="0"/>
              <a:t> ME, </a:t>
            </a:r>
            <a:r>
              <a:rPr lang="en-GB" sz="1800" dirty="0" err="1"/>
              <a:t>Poskiparta</a:t>
            </a:r>
            <a:r>
              <a:rPr lang="en-GB" sz="1800" dirty="0"/>
              <a:t> ME.  A socio-ecological approach to physical activity interventions in childcare: a systematic review. International Journal of </a:t>
            </a:r>
            <a:r>
              <a:rPr lang="en-GB" sz="1800" dirty="0" err="1"/>
              <a:t>Behavioral</a:t>
            </a:r>
            <a:r>
              <a:rPr lang="en-GB" sz="1800" dirty="0"/>
              <a:t> Nutrition and Physical Activity 2014; 11(1): 22. </a:t>
            </a:r>
            <a:r>
              <a:rPr lang="en-GB" sz="1800" dirty="0">
                <a:hlinkClick r:id="rId2"/>
              </a:rPr>
              <a:t>https://www.ncbi.nlm.nih.gov/pmc/articles/PMC3936868/</a:t>
            </a:r>
            <a:r>
              <a:rPr lang="en-GB" sz="1800" dirty="0"/>
              <a:t> (Accessed 18/02/2018)</a:t>
            </a:r>
          </a:p>
          <a:p>
            <a:pPr marL="0" indent="0">
              <a:buNone/>
            </a:pPr>
            <a:r>
              <a:rPr lang="en-GB" sz="1800" dirty="0"/>
              <a:t>NHS Advisory Service Thematic Review (1995) Together we stand (2nd edition). London: Stationery Office</a:t>
            </a:r>
          </a:p>
          <a:p>
            <a:pPr marL="0" indent="0">
              <a:buNone/>
            </a:pPr>
            <a:r>
              <a:rPr lang="en-GB" sz="1800" dirty="0"/>
              <a:t>NHS Choices (2016) Talking to children about feelings http://www.nhs.uk/Livewell/mentalhealth/Pages/talkingtochildren.aspx</a:t>
            </a:r>
          </a:p>
          <a:p>
            <a:pPr marL="0" indent="0">
              <a:buNone/>
            </a:pPr>
            <a:r>
              <a:rPr lang="en-GB" sz="1800" dirty="0"/>
              <a:t>NSPCC (2016) Anxiety a rising concern in young people contacting Childline </a:t>
            </a:r>
            <a:r>
              <a:rPr lang="en-GB" sz="1800" dirty="0">
                <a:hlinkClick r:id="rId3"/>
              </a:rPr>
              <a:t>https://www.nspcc.org.uk/what-we-do/news-opinion/anxiety-rising-concern-young-people-contacting-childline/</a:t>
            </a:r>
            <a:r>
              <a:rPr lang="en-GB" sz="1800" dirty="0"/>
              <a:t> (Accessed 12/01/2018)</a:t>
            </a:r>
          </a:p>
          <a:p>
            <a:pPr marL="0" indent="0">
              <a:buNone/>
            </a:pPr>
            <a:endParaRPr lang="en-GB" sz="1800" dirty="0"/>
          </a:p>
        </p:txBody>
      </p:sp>
    </p:spTree>
    <p:extLst>
      <p:ext uri="{BB962C8B-B14F-4D97-AF65-F5344CB8AC3E}">
        <p14:creationId xmlns:p14="http://schemas.microsoft.com/office/powerpoint/2010/main" val="19011378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116632"/>
            <a:ext cx="6683765" cy="580212"/>
          </a:xfrm>
        </p:spPr>
        <p:txBody>
          <a:bodyPr>
            <a:normAutofit fontScale="90000"/>
          </a:bodyPr>
          <a:lstStyle/>
          <a:p>
            <a:r>
              <a:rPr lang="en-GB" dirty="0"/>
              <a:t>References</a:t>
            </a:r>
          </a:p>
        </p:txBody>
      </p:sp>
      <p:sp>
        <p:nvSpPr>
          <p:cNvPr id="3" name="Content Placeholder 2"/>
          <p:cNvSpPr>
            <a:spLocks noGrp="1"/>
          </p:cNvSpPr>
          <p:nvPr>
            <p:ph idx="1"/>
          </p:nvPr>
        </p:nvSpPr>
        <p:spPr>
          <a:xfrm>
            <a:off x="143508" y="836712"/>
            <a:ext cx="8856984" cy="3624942"/>
          </a:xfrm>
        </p:spPr>
        <p:txBody>
          <a:bodyPr>
            <a:noAutofit/>
          </a:bodyPr>
          <a:lstStyle/>
          <a:p>
            <a:pPr marL="0" indent="0">
              <a:buNone/>
            </a:pPr>
            <a:r>
              <a:rPr lang="en-GB" sz="1800" dirty="0"/>
              <a:t>Office for National Statistics: Insights into children's mental health and well-being (2015) Available at </a:t>
            </a:r>
            <a:r>
              <a:rPr lang="en-GB" sz="1800" dirty="0">
                <a:hlinkClick r:id="rId2"/>
              </a:rPr>
              <a:t>http://backup.ons.gov.uk/2015/10/20/insights-into-childrens-mental-health-and-well-being/</a:t>
            </a:r>
            <a:r>
              <a:rPr lang="en-GB" sz="1800" dirty="0"/>
              <a:t>  (Accessed 10.01.18)</a:t>
            </a:r>
          </a:p>
          <a:p>
            <a:pPr marL="0" indent="0">
              <a:buNone/>
            </a:pPr>
            <a:r>
              <a:rPr lang="en-GB" sz="1800" dirty="0"/>
              <a:t>Office of National Statistics (2017) Young People’s  Wellbeing </a:t>
            </a:r>
            <a:r>
              <a:rPr lang="en-GB" sz="1800" dirty="0">
                <a:hlinkClick r:id="rId3"/>
              </a:rPr>
              <a:t>https://www.ons.gov.uk/peoplepopulationandcommunity/wellbeing/articles/youngpeopleswellbeingandpersonalfinance/2017</a:t>
            </a:r>
            <a:r>
              <a:rPr lang="en-GB" sz="1800" dirty="0"/>
              <a:t> (Accessed 14/02/2018)</a:t>
            </a:r>
          </a:p>
          <a:p>
            <a:pPr marL="0" indent="0">
              <a:buNone/>
            </a:pPr>
            <a:r>
              <a:rPr lang="en-GB" sz="1800" dirty="0"/>
              <a:t>The Children’s Society, ( 2009)A Good Childhood: Searching for Values in a Competitive Age, Penguin Books</a:t>
            </a:r>
          </a:p>
          <a:p>
            <a:pPr marL="0" indent="0">
              <a:buNone/>
            </a:pPr>
            <a:r>
              <a:rPr lang="en-GB" sz="1800" dirty="0" err="1"/>
              <a:t>Weare</a:t>
            </a:r>
            <a:r>
              <a:rPr lang="en-GB" sz="1800" dirty="0"/>
              <a:t>, 2015. Available at </a:t>
            </a:r>
            <a:r>
              <a:rPr lang="en-GB" sz="1800" dirty="0">
                <a:hlinkClick r:id="rId4"/>
              </a:rPr>
              <a:t>https://www.ncb.org.uk/news-opinion/news-highlights/best-practice-framework-help-schools-promote-social-and-emotional-well</a:t>
            </a:r>
            <a:r>
              <a:rPr lang="en-GB" sz="1800" dirty="0"/>
              <a:t> (Accessed 10.01.18)</a:t>
            </a:r>
          </a:p>
          <a:p>
            <a:pPr marL="0" indent="0">
              <a:buNone/>
            </a:pPr>
            <a:r>
              <a:rPr lang="en-GB" sz="1800" dirty="0"/>
              <a:t>Welsh Government: Wellbeing of Future Generations (Wales) Act 2015. Available at </a:t>
            </a:r>
            <a:r>
              <a:rPr lang="en-GB" sz="1800" dirty="0">
                <a:hlinkClick r:id="rId5"/>
              </a:rPr>
              <a:t>http://www.legislation.gov.uk/anaw/2015/2/contents/enacted</a:t>
            </a:r>
            <a:r>
              <a:rPr lang="en-GB" sz="1800" dirty="0"/>
              <a:t>  (Accessed 16.01.18)</a:t>
            </a:r>
          </a:p>
          <a:p>
            <a:pPr marL="0" indent="0">
              <a:buNone/>
            </a:pPr>
            <a:r>
              <a:rPr lang="en-GB" sz="1800" dirty="0"/>
              <a:t>WHO, (date unknown) 10 Facts on Mental Health </a:t>
            </a:r>
            <a:r>
              <a:rPr lang="en-GB" sz="1800" dirty="0">
                <a:hlinkClick r:id="rId6"/>
              </a:rPr>
              <a:t>http://www.who.int/features/factfiles/mental_health/mental_health_facts/en/</a:t>
            </a:r>
            <a:r>
              <a:rPr lang="en-GB" sz="1800" dirty="0"/>
              <a:t> (Accessed 20/01/2018)</a:t>
            </a:r>
          </a:p>
          <a:p>
            <a:pPr marL="0" indent="0">
              <a:buNone/>
            </a:pPr>
            <a:r>
              <a:rPr lang="en-GB" sz="1800" dirty="0" err="1"/>
              <a:t>Youngminds</a:t>
            </a:r>
            <a:r>
              <a:rPr lang="en-GB" sz="1800" dirty="0"/>
              <a:t> (2015) Available at http://www.youngminds.org.uk/ (Accessed 10.01.18)</a:t>
            </a:r>
          </a:p>
          <a:p>
            <a:pPr marL="0" indent="0">
              <a:buNone/>
            </a:pPr>
            <a:endParaRPr lang="en-GB" sz="1800" dirty="0"/>
          </a:p>
        </p:txBody>
      </p:sp>
    </p:spTree>
    <p:extLst>
      <p:ext uri="{BB962C8B-B14F-4D97-AF65-F5344CB8AC3E}">
        <p14:creationId xmlns:p14="http://schemas.microsoft.com/office/powerpoint/2010/main" val="405919238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UWTSD PPT Template (lectur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2727</TotalTime>
  <Words>1802</Words>
  <Application>Microsoft Office PowerPoint</Application>
  <PresentationFormat>On-screen Show (4:3)</PresentationFormat>
  <Paragraphs>167</Paragraphs>
  <Slides>28</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Wingdings</vt:lpstr>
      <vt:lpstr>UWTSD PPT Template (lectures)</vt:lpstr>
      <vt:lpstr>SJSS4003: Mental Health &amp; Wellbeing Theme 4: Theoretical Models and Policy</vt:lpstr>
      <vt:lpstr>Learning Review</vt:lpstr>
      <vt:lpstr>PowerPoint Presentation</vt:lpstr>
      <vt:lpstr>PowerPoint Presentation</vt:lpstr>
      <vt:lpstr>Bronfenbrenner's Bioecological Model (1979) </vt:lpstr>
      <vt:lpstr>PowerPoint Presentation</vt:lpstr>
      <vt:lpstr>Microsystem</vt:lpstr>
      <vt:lpstr>Mesosystem</vt:lpstr>
      <vt:lpstr>Exosystem</vt:lpstr>
      <vt:lpstr>Examples of the Exosystem and Children’s Wellbeing</vt:lpstr>
      <vt:lpstr>Macrosystem</vt:lpstr>
      <vt:lpstr>Support for positive mental health and wellbeing</vt:lpstr>
      <vt:lpstr>Connections, social capital and well-being</vt:lpstr>
      <vt:lpstr>Connections, social capital and well-being</vt:lpstr>
      <vt:lpstr>PowerPoint Presentation</vt:lpstr>
      <vt:lpstr>Study Skills – Analysing a sociogram</vt:lpstr>
      <vt:lpstr>PowerPoint Presentation</vt:lpstr>
      <vt:lpstr> How are some children affected if they have poor mental health and well-being? </vt:lpstr>
      <vt:lpstr> How are some children affected if they have poor mental health and well-being? </vt:lpstr>
      <vt:lpstr>Child wellbeing indicators for education</vt:lpstr>
      <vt:lpstr>Children’s well-being at school</vt:lpstr>
      <vt:lpstr>Educational disaffection </vt:lpstr>
      <vt:lpstr>What else affects a child’s wellbeing, home and school life?</vt:lpstr>
      <vt:lpstr>Mental health and wellbeing statistics</vt:lpstr>
      <vt:lpstr>Policies relating to Mental health in CYP</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SJTA4010: Additional Needs in Context</dc:title>
  <dc:creator>Ken Dicks</dc:creator>
  <cp:lastModifiedBy>Ken Dicks</cp:lastModifiedBy>
  <cp:revision>152</cp:revision>
  <cp:lastPrinted>2016-11-12T10:46:07Z</cp:lastPrinted>
  <dcterms:created xsi:type="dcterms:W3CDTF">2016-10-28T11:34:04Z</dcterms:created>
  <dcterms:modified xsi:type="dcterms:W3CDTF">2019-03-20T13:59:06Z</dcterms:modified>
</cp:coreProperties>
</file>