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 id="2147483684" r:id="rId2"/>
    <p:sldMasterId id="2147483696" r:id="rId3"/>
  </p:sldMasterIdLst>
  <p:notesMasterIdLst>
    <p:notesMasterId r:id="rId48"/>
  </p:notesMasterIdLst>
  <p:handoutMasterIdLst>
    <p:handoutMasterId r:id="rId49"/>
  </p:handoutMasterIdLst>
  <p:sldIdLst>
    <p:sldId id="256" r:id="rId4"/>
    <p:sldId id="257" r:id="rId5"/>
    <p:sldId id="258" r:id="rId6"/>
    <p:sldId id="259" r:id="rId7"/>
    <p:sldId id="319" r:id="rId8"/>
    <p:sldId id="261" r:id="rId9"/>
    <p:sldId id="311" r:id="rId10"/>
    <p:sldId id="330" r:id="rId11"/>
    <p:sldId id="320" r:id="rId12"/>
    <p:sldId id="321" r:id="rId13"/>
    <p:sldId id="331" r:id="rId14"/>
    <p:sldId id="332" r:id="rId15"/>
    <p:sldId id="334" r:id="rId16"/>
    <p:sldId id="263" r:id="rId17"/>
    <p:sldId id="315" r:id="rId18"/>
    <p:sldId id="265" r:id="rId19"/>
    <p:sldId id="340" r:id="rId20"/>
    <p:sldId id="270" r:id="rId21"/>
    <p:sldId id="278" r:id="rId22"/>
    <p:sldId id="271" r:id="rId23"/>
    <p:sldId id="306" r:id="rId24"/>
    <p:sldId id="280" r:id="rId25"/>
    <p:sldId id="281" r:id="rId26"/>
    <p:sldId id="309" r:id="rId27"/>
    <p:sldId id="292" r:id="rId28"/>
    <p:sldId id="290" r:id="rId29"/>
    <p:sldId id="268" r:id="rId30"/>
    <p:sldId id="283" r:id="rId31"/>
    <p:sldId id="284" r:id="rId32"/>
    <p:sldId id="285" r:id="rId33"/>
    <p:sldId id="286" r:id="rId34"/>
    <p:sldId id="287" r:id="rId35"/>
    <p:sldId id="324" r:id="rId36"/>
    <p:sldId id="325" r:id="rId37"/>
    <p:sldId id="326" r:id="rId38"/>
    <p:sldId id="327" r:id="rId39"/>
    <p:sldId id="288" r:id="rId40"/>
    <p:sldId id="329" r:id="rId41"/>
    <p:sldId id="289" r:id="rId42"/>
    <p:sldId id="291" r:id="rId43"/>
    <p:sldId id="307" r:id="rId44"/>
    <p:sldId id="269" r:id="rId45"/>
    <p:sldId id="294" r:id="rId46"/>
    <p:sldId id="273" r:id="rId4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85961" autoAdjust="0"/>
  </p:normalViewPr>
  <p:slideViewPr>
    <p:cSldViewPr snapToGrid="0">
      <p:cViewPr varScale="1">
        <p:scale>
          <a:sx n="54" d="100"/>
          <a:sy n="54" d="100"/>
        </p:scale>
        <p:origin x="1148"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8.png"/></Relationships>
</file>

<file path=ppt/diagrams/_rels/data2.xml.rels><?xml version="1.0" encoding="UTF-8" standalone="yes"?>
<Relationships xmlns="http://schemas.openxmlformats.org/package/2006/relationships"><Relationship Id="rId1" Type="http://schemas.openxmlformats.org/officeDocument/2006/relationships/image" Target="../media/image8.png"/></Relationships>
</file>

<file path=ppt/diagrams/_rels/data3.xml.rels><?xml version="1.0" encoding="UTF-8" standalone="yes"?>
<Relationships xmlns="http://schemas.openxmlformats.org/package/2006/relationships"><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1" Type="http://schemas.openxmlformats.org/officeDocument/2006/relationships/image" Target="../media/image8.png"/></Relationships>
</file>

<file path=ppt/diagrams/_rels/drawing2.xml.rels><?xml version="1.0" encoding="UTF-8" standalone="yes"?>
<Relationships xmlns="http://schemas.openxmlformats.org/package/2006/relationships"><Relationship Id="rId1" Type="http://schemas.openxmlformats.org/officeDocument/2006/relationships/image" Target="../media/image8.png"/></Relationships>
</file>

<file path=ppt/diagrams/_rels/drawing3.xml.rels><?xml version="1.0" encoding="UTF-8" standalone="yes"?>
<Relationships xmlns="http://schemas.openxmlformats.org/package/2006/relationships"><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89BF57-CBD6-4370-A304-65CF3AF4703C}" type="doc">
      <dgm:prSet loTypeId="urn:microsoft.com/office/officeart/2005/8/layout/radial2" loCatId="relationship" qsTypeId="urn:microsoft.com/office/officeart/2005/8/quickstyle/3d1" qsCatId="3D" csTypeId="urn:microsoft.com/office/officeart/2005/8/colors/accent4_2" csCatId="accent4" phldr="1"/>
      <dgm:spPr/>
      <dgm:t>
        <a:bodyPr/>
        <a:lstStyle/>
        <a:p>
          <a:endParaRPr lang="en-GB"/>
        </a:p>
      </dgm:t>
    </dgm:pt>
    <dgm:pt modelId="{353AE265-D2D4-4D5F-8304-EE2C7A990FF0}">
      <dgm:prSet phldrT="[Text]" custT="1"/>
      <dgm:spPr/>
      <dgm:t>
        <a:bodyPr/>
        <a:lstStyle/>
        <a:p>
          <a:r>
            <a:rPr lang="en-GB" sz="1100" dirty="0"/>
            <a:t>Membership</a:t>
          </a:r>
        </a:p>
      </dgm:t>
    </dgm:pt>
    <dgm:pt modelId="{BBDABF63-DAF7-4286-87E0-4727610A18B5}" type="parTrans" cxnId="{5AB91742-415D-4CED-934A-AB421CEF6B9C}">
      <dgm:prSet/>
      <dgm:spPr/>
      <dgm:t>
        <a:bodyPr/>
        <a:lstStyle/>
        <a:p>
          <a:endParaRPr lang="en-GB"/>
        </a:p>
      </dgm:t>
    </dgm:pt>
    <dgm:pt modelId="{B5576C11-E279-4B62-BC90-2EF8FF08F6A3}" type="sibTrans" cxnId="{5AB91742-415D-4CED-934A-AB421CEF6B9C}">
      <dgm:prSet/>
      <dgm:spPr/>
      <dgm:t>
        <a:bodyPr/>
        <a:lstStyle/>
        <a:p>
          <a:endParaRPr lang="en-GB"/>
        </a:p>
      </dgm:t>
    </dgm:pt>
    <dgm:pt modelId="{9F17B5D2-0E53-44E2-8DD2-B5DCCCFEEC19}">
      <dgm:prSet phldrT="[Text]"/>
      <dgm:spPr/>
      <dgm:t>
        <a:bodyPr/>
        <a:lstStyle/>
        <a:p>
          <a:r>
            <a:rPr lang="en-GB" dirty="0">
              <a:solidFill>
                <a:schemeClr val="tx1"/>
              </a:solidFill>
            </a:rPr>
            <a:t>Size of group</a:t>
          </a:r>
        </a:p>
      </dgm:t>
    </dgm:pt>
    <dgm:pt modelId="{C998AC99-AAA6-4829-85D9-E9CABFA84C2E}" type="parTrans" cxnId="{9019010F-0B0F-44FC-AB2B-F383C12FE4D0}">
      <dgm:prSet/>
      <dgm:spPr/>
      <dgm:t>
        <a:bodyPr/>
        <a:lstStyle/>
        <a:p>
          <a:endParaRPr lang="en-GB"/>
        </a:p>
      </dgm:t>
    </dgm:pt>
    <dgm:pt modelId="{4F2711AE-B46A-45D8-852C-9A7DE330363B}" type="sibTrans" cxnId="{9019010F-0B0F-44FC-AB2B-F383C12FE4D0}">
      <dgm:prSet/>
      <dgm:spPr/>
      <dgm:t>
        <a:bodyPr/>
        <a:lstStyle/>
        <a:p>
          <a:endParaRPr lang="en-GB"/>
        </a:p>
      </dgm:t>
    </dgm:pt>
    <dgm:pt modelId="{44A3ADAE-D7F5-4321-B926-A659A312BB4E}">
      <dgm:prSet phldrT="[Text]"/>
      <dgm:spPr/>
      <dgm:t>
        <a:bodyPr/>
        <a:lstStyle/>
        <a:p>
          <a:r>
            <a:rPr lang="en-GB" dirty="0">
              <a:solidFill>
                <a:schemeClr val="tx1"/>
              </a:solidFill>
            </a:rPr>
            <a:t>Compatibility</a:t>
          </a:r>
        </a:p>
      </dgm:t>
    </dgm:pt>
    <dgm:pt modelId="{FBCEE004-2768-4718-A575-4E553C57F465}" type="parTrans" cxnId="{C9667092-5457-4457-BE0A-99718BB34772}">
      <dgm:prSet/>
      <dgm:spPr/>
      <dgm:t>
        <a:bodyPr/>
        <a:lstStyle/>
        <a:p>
          <a:endParaRPr lang="en-GB"/>
        </a:p>
      </dgm:t>
    </dgm:pt>
    <dgm:pt modelId="{E750D0D9-233F-497B-98A2-8874164EC9D0}" type="sibTrans" cxnId="{C9667092-5457-4457-BE0A-99718BB34772}">
      <dgm:prSet/>
      <dgm:spPr/>
      <dgm:t>
        <a:bodyPr/>
        <a:lstStyle/>
        <a:p>
          <a:endParaRPr lang="en-GB"/>
        </a:p>
      </dgm:t>
    </dgm:pt>
    <dgm:pt modelId="{C2C0E80B-98EA-4BAE-8873-AFA6A195299D}">
      <dgm:prSet phldrT="[Text]"/>
      <dgm:spPr/>
      <dgm:t>
        <a:bodyPr/>
        <a:lstStyle/>
        <a:p>
          <a:r>
            <a:rPr lang="en-GB" dirty="0"/>
            <a:t>Work environment</a:t>
          </a:r>
        </a:p>
      </dgm:t>
    </dgm:pt>
    <dgm:pt modelId="{406C2B22-316C-4D17-8DAF-F67FE4352131}" type="parTrans" cxnId="{49D6361B-0410-4DCD-8F8D-C36C91922612}">
      <dgm:prSet/>
      <dgm:spPr/>
      <dgm:t>
        <a:bodyPr/>
        <a:lstStyle/>
        <a:p>
          <a:endParaRPr lang="en-GB"/>
        </a:p>
      </dgm:t>
    </dgm:pt>
    <dgm:pt modelId="{D08C0DB7-651D-45ED-9113-6CD18E124EF0}" type="sibTrans" cxnId="{49D6361B-0410-4DCD-8F8D-C36C91922612}">
      <dgm:prSet/>
      <dgm:spPr/>
      <dgm:t>
        <a:bodyPr/>
        <a:lstStyle/>
        <a:p>
          <a:endParaRPr lang="en-GB"/>
        </a:p>
      </dgm:t>
    </dgm:pt>
    <dgm:pt modelId="{39C7AADD-0413-40B9-B0B3-B4A17BAA16A6}">
      <dgm:prSet phldrT="[Text]"/>
      <dgm:spPr/>
      <dgm:t>
        <a:bodyPr/>
        <a:lstStyle/>
        <a:p>
          <a:r>
            <a:rPr lang="en-GB" dirty="0"/>
            <a:t>Nature of task</a:t>
          </a:r>
        </a:p>
      </dgm:t>
    </dgm:pt>
    <dgm:pt modelId="{D35AFCE2-6D25-4AFF-B77A-56006CD8E4B1}" type="parTrans" cxnId="{C01CA21B-4E01-4125-86DB-022D1C68775B}">
      <dgm:prSet/>
      <dgm:spPr/>
      <dgm:t>
        <a:bodyPr/>
        <a:lstStyle/>
        <a:p>
          <a:endParaRPr lang="en-GB"/>
        </a:p>
      </dgm:t>
    </dgm:pt>
    <dgm:pt modelId="{51B69BC0-3276-48C6-89DD-C3925B9A336C}" type="sibTrans" cxnId="{C01CA21B-4E01-4125-86DB-022D1C68775B}">
      <dgm:prSet/>
      <dgm:spPr/>
      <dgm:t>
        <a:bodyPr/>
        <a:lstStyle/>
        <a:p>
          <a:endParaRPr lang="en-GB"/>
        </a:p>
      </dgm:t>
    </dgm:pt>
    <dgm:pt modelId="{5A59E051-5536-4EA9-A0F0-348774DCED94}">
      <dgm:prSet phldrT="[Text]"/>
      <dgm:spPr/>
      <dgm:t>
        <a:bodyPr/>
        <a:lstStyle/>
        <a:p>
          <a:r>
            <a:rPr lang="en-GB" dirty="0"/>
            <a:t>Physical setting</a:t>
          </a:r>
        </a:p>
      </dgm:t>
    </dgm:pt>
    <dgm:pt modelId="{27CB6CCB-8C8D-4E4D-AD55-BDB88315A320}" type="parTrans" cxnId="{879D2BEB-25B0-4971-87C1-B2F69B439C1C}">
      <dgm:prSet/>
      <dgm:spPr/>
      <dgm:t>
        <a:bodyPr/>
        <a:lstStyle/>
        <a:p>
          <a:endParaRPr lang="en-GB"/>
        </a:p>
      </dgm:t>
    </dgm:pt>
    <dgm:pt modelId="{16240838-07C8-45FD-A774-6070EB960B7A}" type="sibTrans" cxnId="{879D2BEB-25B0-4971-87C1-B2F69B439C1C}">
      <dgm:prSet/>
      <dgm:spPr/>
      <dgm:t>
        <a:bodyPr/>
        <a:lstStyle/>
        <a:p>
          <a:endParaRPr lang="en-GB"/>
        </a:p>
      </dgm:t>
    </dgm:pt>
    <dgm:pt modelId="{72065945-EFD1-41CD-9533-A75D403EF895}">
      <dgm:prSet phldrT="[Text]"/>
      <dgm:spPr/>
      <dgm:t>
        <a:bodyPr/>
        <a:lstStyle/>
        <a:p>
          <a:r>
            <a:rPr lang="en-GB" dirty="0"/>
            <a:t>Organisational</a:t>
          </a:r>
        </a:p>
      </dgm:t>
    </dgm:pt>
    <dgm:pt modelId="{34F04BB1-F3B1-4C40-9DC6-3661E4CEA26F}" type="parTrans" cxnId="{2059B8CB-DFEB-49F1-A8C5-3C432E29B600}">
      <dgm:prSet/>
      <dgm:spPr/>
      <dgm:t>
        <a:bodyPr/>
        <a:lstStyle/>
        <a:p>
          <a:endParaRPr lang="en-GB"/>
        </a:p>
      </dgm:t>
    </dgm:pt>
    <dgm:pt modelId="{6204A129-AA76-4666-B7CF-62CBE2D8D64C}" type="sibTrans" cxnId="{2059B8CB-DFEB-49F1-A8C5-3C432E29B600}">
      <dgm:prSet/>
      <dgm:spPr/>
      <dgm:t>
        <a:bodyPr/>
        <a:lstStyle/>
        <a:p>
          <a:endParaRPr lang="en-GB"/>
        </a:p>
      </dgm:t>
    </dgm:pt>
    <dgm:pt modelId="{079AD490-3F03-4806-94A0-145D89835309}">
      <dgm:prSet phldrT="[Text]"/>
      <dgm:spPr/>
      <dgm:t>
        <a:bodyPr/>
        <a:lstStyle/>
        <a:p>
          <a:r>
            <a:rPr lang="en-GB" dirty="0"/>
            <a:t>Management and leadership</a:t>
          </a:r>
        </a:p>
      </dgm:t>
    </dgm:pt>
    <dgm:pt modelId="{5637DFCF-A531-4C7B-91B6-FA42953D57F5}" type="parTrans" cxnId="{0BFF49A4-5E0C-44C6-A260-0830260FEED5}">
      <dgm:prSet/>
      <dgm:spPr/>
      <dgm:t>
        <a:bodyPr/>
        <a:lstStyle/>
        <a:p>
          <a:endParaRPr lang="en-GB"/>
        </a:p>
      </dgm:t>
    </dgm:pt>
    <dgm:pt modelId="{25BFA3EC-1DF6-43D2-A892-7976A8C752BD}" type="sibTrans" cxnId="{0BFF49A4-5E0C-44C6-A260-0830260FEED5}">
      <dgm:prSet/>
      <dgm:spPr/>
      <dgm:t>
        <a:bodyPr/>
        <a:lstStyle/>
        <a:p>
          <a:endParaRPr lang="en-GB"/>
        </a:p>
      </dgm:t>
    </dgm:pt>
    <dgm:pt modelId="{585B2BC1-A839-4ED5-8C77-90845D2A02C5}">
      <dgm:prSet phldrT="[Text]"/>
      <dgm:spPr/>
      <dgm:t>
        <a:bodyPr/>
        <a:lstStyle/>
        <a:p>
          <a:r>
            <a:rPr lang="en-GB" dirty="0"/>
            <a:t>HR</a:t>
          </a:r>
        </a:p>
      </dgm:t>
    </dgm:pt>
    <dgm:pt modelId="{3F83F59B-8169-4D01-8CEF-BC924411794D}" type="parTrans" cxnId="{B7F2EB2F-690E-4D42-9FE1-F56505AAE9EC}">
      <dgm:prSet/>
      <dgm:spPr/>
      <dgm:t>
        <a:bodyPr/>
        <a:lstStyle/>
        <a:p>
          <a:endParaRPr lang="en-GB"/>
        </a:p>
      </dgm:t>
    </dgm:pt>
    <dgm:pt modelId="{5F6FD452-9DED-4AD3-8F48-8C791428D6CF}" type="sibTrans" cxnId="{B7F2EB2F-690E-4D42-9FE1-F56505AAE9EC}">
      <dgm:prSet/>
      <dgm:spPr/>
      <dgm:t>
        <a:bodyPr/>
        <a:lstStyle/>
        <a:p>
          <a:endParaRPr lang="en-GB"/>
        </a:p>
      </dgm:t>
    </dgm:pt>
    <dgm:pt modelId="{DBA5703A-31A0-41C1-B670-5FD3621A5918}">
      <dgm:prSet phldrT="[Text]"/>
      <dgm:spPr/>
      <dgm:t>
        <a:bodyPr/>
        <a:lstStyle/>
        <a:p>
          <a:r>
            <a:rPr lang="en-GB" dirty="0">
              <a:solidFill>
                <a:schemeClr val="tx1"/>
              </a:solidFill>
            </a:rPr>
            <a:t>Permanence</a:t>
          </a:r>
        </a:p>
      </dgm:t>
    </dgm:pt>
    <dgm:pt modelId="{70F9ECD3-8350-406F-A806-FC51A3371861}" type="parTrans" cxnId="{4D7FC645-10F9-44C9-A4E9-B06425444431}">
      <dgm:prSet/>
      <dgm:spPr/>
      <dgm:t>
        <a:bodyPr/>
        <a:lstStyle/>
        <a:p>
          <a:endParaRPr lang="en-GB"/>
        </a:p>
      </dgm:t>
    </dgm:pt>
    <dgm:pt modelId="{1DCB7D41-F4CE-4A01-8AE4-403F52F1B0A9}" type="sibTrans" cxnId="{4D7FC645-10F9-44C9-A4E9-B06425444431}">
      <dgm:prSet/>
      <dgm:spPr/>
      <dgm:t>
        <a:bodyPr/>
        <a:lstStyle/>
        <a:p>
          <a:endParaRPr lang="en-GB"/>
        </a:p>
      </dgm:t>
    </dgm:pt>
    <dgm:pt modelId="{8307DB6B-66C0-4C04-8D97-0099A850599B}">
      <dgm:prSet phldrT="[Text]"/>
      <dgm:spPr/>
      <dgm:t>
        <a:bodyPr/>
        <a:lstStyle/>
        <a:p>
          <a:r>
            <a:rPr lang="en-GB" dirty="0"/>
            <a:t>Communication</a:t>
          </a:r>
        </a:p>
      </dgm:t>
    </dgm:pt>
    <dgm:pt modelId="{1F226536-2AE0-4E87-BD6C-5A8D22E2E822}" type="parTrans" cxnId="{2CDF01A1-FA93-43AE-8737-68417C20FECF}">
      <dgm:prSet/>
      <dgm:spPr/>
      <dgm:t>
        <a:bodyPr/>
        <a:lstStyle/>
        <a:p>
          <a:endParaRPr lang="en-GB"/>
        </a:p>
      </dgm:t>
    </dgm:pt>
    <dgm:pt modelId="{A957694A-46DF-49AA-949F-56E9B5AB8F65}" type="sibTrans" cxnId="{2CDF01A1-FA93-43AE-8737-68417C20FECF}">
      <dgm:prSet/>
      <dgm:spPr/>
      <dgm:t>
        <a:bodyPr/>
        <a:lstStyle/>
        <a:p>
          <a:endParaRPr lang="en-GB"/>
        </a:p>
      </dgm:t>
    </dgm:pt>
    <dgm:pt modelId="{AC56854D-40A6-41E3-8E4B-49D1A94CAB98}">
      <dgm:prSet phldrT="[Text]"/>
      <dgm:spPr/>
      <dgm:t>
        <a:bodyPr/>
        <a:lstStyle/>
        <a:p>
          <a:r>
            <a:rPr lang="en-GB" dirty="0"/>
            <a:t>Technology</a:t>
          </a:r>
        </a:p>
      </dgm:t>
    </dgm:pt>
    <dgm:pt modelId="{A4CA2037-B698-4524-9E2D-63766DCD7742}" type="parTrans" cxnId="{B0D44212-46BB-4EBB-BEDB-4AEBBCF73F53}">
      <dgm:prSet/>
      <dgm:spPr/>
      <dgm:t>
        <a:bodyPr/>
        <a:lstStyle/>
        <a:p>
          <a:endParaRPr lang="en-GB"/>
        </a:p>
      </dgm:t>
    </dgm:pt>
    <dgm:pt modelId="{E82E4A2A-73D8-418E-8D9F-0DEE15311DCE}" type="sibTrans" cxnId="{B0D44212-46BB-4EBB-BEDB-4AEBBCF73F53}">
      <dgm:prSet/>
      <dgm:spPr/>
      <dgm:t>
        <a:bodyPr/>
        <a:lstStyle/>
        <a:p>
          <a:endParaRPr lang="en-GB"/>
        </a:p>
      </dgm:t>
    </dgm:pt>
    <dgm:pt modelId="{223BFA22-0FCC-4D0F-B818-D9499ED3AA7B}">
      <dgm:prSet/>
      <dgm:spPr/>
      <dgm:t>
        <a:bodyPr/>
        <a:lstStyle/>
        <a:p>
          <a:r>
            <a:rPr lang="en-GB" dirty="0"/>
            <a:t>Group maturity and development</a:t>
          </a:r>
        </a:p>
      </dgm:t>
    </dgm:pt>
    <dgm:pt modelId="{6DD65F97-84A9-4C00-8972-A0C6BF550716}" type="parTrans" cxnId="{9C950567-9B22-4FC7-8A97-41A3C33FD774}">
      <dgm:prSet/>
      <dgm:spPr/>
      <dgm:t>
        <a:bodyPr/>
        <a:lstStyle/>
        <a:p>
          <a:endParaRPr lang="en-GB"/>
        </a:p>
      </dgm:t>
    </dgm:pt>
    <dgm:pt modelId="{9950DAEB-00A1-4356-B4C6-D4ECE99471BE}" type="sibTrans" cxnId="{9C950567-9B22-4FC7-8A97-41A3C33FD774}">
      <dgm:prSet/>
      <dgm:spPr/>
      <dgm:t>
        <a:bodyPr/>
        <a:lstStyle/>
        <a:p>
          <a:endParaRPr lang="en-GB"/>
        </a:p>
      </dgm:t>
    </dgm:pt>
    <dgm:pt modelId="{D35499DE-C4A6-439F-8233-B913FAF67EF0}">
      <dgm:prSet phldrT="[Text]"/>
      <dgm:spPr/>
      <dgm:t>
        <a:bodyPr/>
        <a:lstStyle/>
        <a:p>
          <a:r>
            <a:rPr lang="en-GB" dirty="0"/>
            <a:t>Success</a:t>
          </a:r>
        </a:p>
      </dgm:t>
    </dgm:pt>
    <dgm:pt modelId="{433CB28C-18CA-44F3-ABEF-AD1B0A420D4C}" type="parTrans" cxnId="{0EBC3117-506E-4C96-BE8E-30156C967842}">
      <dgm:prSet/>
      <dgm:spPr/>
      <dgm:t>
        <a:bodyPr/>
        <a:lstStyle/>
        <a:p>
          <a:endParaRPr lang="en-GB"/>
        </a:p>
      </dgm:t>
    </dgm:pt>
    <dgm:pt modelId="{B4ACD7F3-A6FA-424E-8C0D-02688F1883FF}" type="sibTrans" cxnId="{0EBC3117-506E-4C96-BE8E-30156C967842}">
      <dgm:prSet/>
      <dgm:spPr/>
      <dgm:t>
        <a:bodyPr/>
        <a:lstStyle/>
        <a:p>
          <a:endParaRPr lang="en-GB"/>
        </a:p>
      </dgm:t>
    </dgm:pt>
    <dgm:pt modelId="{3517002A-7A84-4DE6-AEBA-C3180F4ECF21}">
      <dgm:prSet phldrT="[Text]"/>
      <dgm:spPr/>
      <dgm:t>
        <a:bodyPr/>
        <a:lstStyle/>
        <a:p>
          <a:r>
            <a:rPr lang="en-GB" dirty="0"/>
            <a:t>External threat</a:t>
          </a:r>
        </a:p>
      </dgm:t>
    </dgm:pt>
    <dgm:pt modelId="{97D0B2D4-936A-4C43-A25B-286FE354A1B6}" type="parTrans" cxnId="{F5EF07A3-C4AF-481D-8C2D-FC2C1E5FA8CB}">
      <dgm:prSet/>
      <dgm:spPr/>
      <dgm:t>
        <a:bodyPr/>
        <a:lstStyle/>
        <a:p>
          <a:endParaRPr lang="en-GB"/>
        </a:p>
      </dgm:t>
    </dgm:pt>
    <dgm:pt modelId="{7FBD7091-BFEA-4A49-B402-6577A9C31E1B}" type="sibTrans" cxnId="{F5EF07A3-C4AF-481D-8C2D-FC2C1E5FA8CB}">
      <dgm:prSet/>
      <dgm:spPr/>
      <dgm:t>
        <a:bodyPr/>
        <a:lstStyle/>
        <a:p>
          <a:endParaRPr lang="en-GB"/>
        </a:p>
      </dgm:t>
    </dgm:pt>
    <dgm:pt modelId="{361B638C-7047-47BB-8C2A-AEA2A82392C2}">
      <dgm:prSet phldrT="[Text]"/>
      <dgm:spPr/>
      <dgm:t>
        <a:bodyPr/>
        <a:lstStyle/>
        <a:p>
          <a:r>
            <a:rPr lang="en-GB" dirty="0"/>
            <a:t>Forming</a:t>
          </a:r>
        </a:p>
      </dgm:t>
    </dgm:pt>
    <dgm:pt modelId="{713B1D8C-7716-4FE8-A4E4-512653E19FEF}" type="parTrans" cxnId="{CA0AF7C5-FED8-4BE5-86B6-D3097AB381F3}">
      <dgm:prSet/>
      <dgm:spPr/>
      <dgm:t>
        <a:bodyPr/>
        <a:lstStyle/>
        <a:p>
          <a:endParaRPr lang="en-GB"/>
        </a:p>
      </dgm:t>
    </dgm:pt>
    <dgm:pt modelId="{004D9359-1A97-4631-BB46-75FD639C574C}" type="sibTrans" cxnId="{CA0AF7C5-FED8-4BE5-86B6-D3097AB381F3}">
      <dgm:prSet/>
      <dgm:spPr/>
      <dgm:t>
        <a:bodyPr/>
        <a:lstStyle/>
        <a:p>
          <a:endParaRPr lang="en-GB"/>
        </a:p>
      </dgm:t>
    </dgm:pt>
    <dgm:pt modelId="{CEB6B94A-784E-4BA8-92F1-84DC191CAC95}">
      <dgm:prSet phldrT="[Text]"/>
      <dgm:spPr/>
      <dgm:t>
        <a:bodyPr/>
        <a:lstStyle/>
        <a:p>
          <a:r>
            <a:rPr lang="en-GB" dirty="0"/>
            <a:t>Storming</a:t>
          </a:r>
        </a:p>
      </dgm:t>
    </dgm:pt>
    <dgm:pt modelId="{A477F3D9-4A86-4762-B509-1C83154F496F}" type="parTrans" cxnId="{28AE40E7-D9D5-492C-AC0D-28A7B8542758}">
      <dgm:prSet/>
      <dgm:spPr/>
      <dgm:t>
        <a:bodyPr/>
        <a:lstStyle/>
        <a:p>
          <a:endParaRPr lang="en-GB"/>
        </a:p>
      </dgm:t>
    </dgm:pt>
    <dgm:pt modelId="{B7717C68-3774-4FAC-B39E-003232D1FA5B}" type="sibTrans" cxnId="{28AE40E7-D9D5-492C-AC0D-28A7B8542758}">
      <dgm:prSet/>
      <dgm:spPr/>
      <dgm:t>
        <a:bodyPr/>
        <a:lstStyle/>
        <a:p>
          <a:endParaRPr lang="en-GB"/>
        </a:p>
      </dgm:t>
    </dgm:pt>
    <dgm:pt modelId="{05B59507-C178-4386-BE4F-E61961EFBD75}">
      <dgm:prSet phldrT="[Text]"/>
      <dgm:spPr/>
      <dgm:t>
        <a:bodyPr/>
        <a:lstStyle/>
        <a:p>
          <a:r>
            <a:rPr lang="en-GB" dirty="0"/>
            <a:t>Norming</a:t>
          </a:r>
        </a:p>
      </dgm:t>
    </dgm:pt>
    <dgm:pt modelId="{AB60A9AD-EEB0-4F20-8436-311344EB3706}" type="parTrans" cxnId="{D5738B60-4EC7-4733-BA0C-274D2507A6FC}">
      <dgm:prSet/>
      <dgm:spPr/>
      <dgm:t>
        <a:bodyPr/>
        <a:lstStyle/>
        <a:p>
          <a:endParaRPr lang="en-GB"/>
        </a:p>
      </dgm:t>
    </dgm:pt>
    <dgm:pt modelId="{33FA4C94-5852-402C-9C6E-89F2DF3C55AA}" type="sibTrans" cxnId="{D5738B60-4EC7-4733-BA0C-274D2507A6FC}">
      <dgm:prSet/>
      <dgm:spPr/>
      <dgm:t>
        <a:bodyPr/>
        <a:lstStyle/>
        <a:p>
          <a:endParaRPr lang="en-GB"/>
        </a:p>
      </dgm:t>
    </dgm:pt>
    <dgm:pt modelId="{FCA6FEB7-2F4C-4006-93D1-31B5F59DE58C}">
      <dgm:prSet phldrT="[Text]"/>
      <dgm:spPr/>
      <dgm:t>
        <a:bodyPr/>
        <a:lstStyle/>
        <a:p>
          <a:r>
            <a:rPr lang="en-GB" dirty="0"/>
            <a:t>Performing</a:t>
          </a:r>
        </a:p>
      </dgm:t>
    </dgm:pt>
    <dgm:pt modelId="{572F44E4-E478-44FA-8DB0-19CD89D6745D}" type="parTrans" cxnId="{636F0D51-C963-4B54-9745-4A5F594DFBDB}">
      <dgm:prSet/>
      <dgm:spPr/>
      <dgm:t>
        <a:bodyPr/>
        <a:lstStyle/>
        <a:p>
          <a:endParaRPr lang="en-GB"/>
        </a:p>
      </dgm:t>
    </dgm:pt>
    <dgm:pt modelId="{E444D646-390D-478D-8D62-F25116AFB8E8}" type="sibTrans" cxnId="{636F0D51-C963-4B54-9745-4A5F594DFBDB}">
      <dgm:prSet/>
      <dgm:spPr/>
      <dgm:t>
        <a:bodyPr/>
        <a:lstStyle/>
        <a:p>
          <a:endParaRPr lang="en-GB"/>
        </a:p>
      </dgm:t>
    </dgm:pt>
    <dgm:pt modelId="{1B9FF283-864E-444B-AAB3-09E837E172FF}" type="pres">
      <dgm:prSet presAssocID="{2A89BF57-CBD6-4370-A304-65CF3AF4703C}" presName="composite" presStyleCnt="0">
        <dgm:presLayoutVars>
          <dgm:chMax val="5"/>
          <dgm:dir/>
          <dgm:animLvl val="ctr"/>
          <dgm:resizeHandles val="exact"/>
        </dgm:presLayoutVars>
      </dgm:prSet>
      <dgm:spPr/>
    </dgm:pt>
    <dgm:pt modelId="{FDCCF50D-0267-4376-A48B-E497AB3F9985}" type="pres">
      <dgm:prSet presAssocID="{2A89BF57-CBD6-4370-A304-65CF3AF4703C}" presName="cycle" presStyleCnt="0"/>
      <dgm:spPr/>
    </dgm:pt>
    <dgm:pt modelId="{445EA7B4-6564-4942-BB15-F3053688AD83}" type="pres">
      <dgm:prSet presAssocID="{2A89BF57-CBD6-4370-A304-65CF3AF4703C}" presName="centerShape" presStyleCnt="0"/>
      <dgm:spPr/>
    </dgm:pt>
    <dgm:pt modelId="{9DB73132-9944-461B-8315-313D37FC7B21}" type="pres">
      <dgm:prSet presAssocID="{2A89BF57-CBD6-4370-A304-65CF3AF4703C}" presName="connSite" presStyleLbl="node1" presStyleIdx="0" presStyleCnt="5"/>
      <dgm:spPr/>
    </dgm:pt>
    <dgm:pt modelId="{9CD6FF5D-F903-46E6-AD02-5D3F74D86FB5}" type="pres">
      <dgm:prSet presAssocID="{2A89BF57-CBD6-4370-A304-65CF3AF4703C}" presName="visible" presStyleLbl="node1" presStyleIdx="0" presStyleCnt="5"/>
      <dgm:spPr>
        <a:blipFill rotWithShape="1">
          <a:blip xmlns:r="http://schemas.openxmlformats.org/officeDocument/2006/relationships" r:embed="rId1"/>
          <a:stretch>
            <a:fillRect/>
          </a:stretch>
        </a:blipFill>
      </dgm:spPr>
    </dgm:pt>
    <dgm:pt modelId="{7044E570-5241-4BEA-8C37-9CD8672CB051}" type="pres">
      <dgm:prSet presAssocID="{BBDABF63-DAF7-4286-87E0-4727610A18B5}" presName="Name25" presStyleLbl="parChTrans1D1" presStyleIdx="0" presStyleCnt="4"/>
      <dgm:spPr/>
    </dgm:pt>
    <dgm:pt modelId="{D402864F-3003-4A8B-81A5-50C135E5A223}" type="pres">
      <dgm:prSet presAssocID="{353AE265-D2D4-4D5F-8304-EE2C7A990FF0}" presName="node" presStyleCnt="0"/>
      <dgm:spPr/>
    </dgm:pt>
    <dgm:pt modelId="{8B3FE88F-B9AE-42E8-9517-3D0904952784}" type="pres">
      <dgm:prSet presAssocID="{353AE265-D2D4-4D5F-8304-EE2C7A990FF0}" presName="parentNode" presStyleLbl="node1" presStyleIdx="1" presStyleCnt="5">
        <dgm:presLayoutVars>
          <dgm:chMax val="1"/>
          <dgm:bulletEnabled val="1"/>
        </dgm:presLayoutVars>
      </dgm:prSet>
      <dgm:spPr/>
    </dgm:pt>
    <dgm:pt modelId="{8EABE4D2-DD65-4385-95D0-C15F2E319BA1}" type="pres">
      <dgm:prSet presAssocID="{353AE265-D2D4-4D5F-8304-EE2C7A990FF0}" presName="childNode" presStyleLbl="revTx" presStyleIdx="0" presStyleCnt="4">
        <dgm:presLayoutVars>
          <dgm:bulletEnabled val="1"/>
        </dgm:presLayoutVars>
      </dgm:prSet>
      <dgm:spPr/>
    </dgm:pt>
    <dgm:pt modelId="{3ED85770-B785-407F-97F0-94A76D46AA71}" type="pres">
      <dgm:prSet presAssocID="{406C2B22-316C-4D17-8DAF-F67FE4352131}" presName="Name25" presStyleLbl="parChTrans1D1" presStyleIdx="1" presStyleCnt="4"/>
      <dgm:spPr/>
    </dgm:pt>
    <dgm:pt modelId="{74E72252-E7E9-453D-ACB8-BEF16D4648EE}" type="pres">
      <dgm:prSet presAssocID="{C2C0E80B-98EA-4BAE-8873-AFA6A195299D}" presName="node" presStyleCnt="0"/>
      <dgm:spPr/>
    </dgm:pt>
    <dgm:pt modelId="{DF445EC3-3EA9-4E28-A6BD-839D7D4175BD}" type="pres">
      <dgm:prSet presAssocID="{C2C0E80B-98EA-4BAE-8873-AFA6A195299D}" presName="parentNode" presStyleLbl="node1" presStyleIdx="2" presStyleCnt="5">
        <dgm:presLayoutVars>
          <dgm:chMax val="1"/>
          <dgm:bulletEnabled val="1"/>
        </dgm:presLayoutVars>
      </dgm:prSet>
      <dgm:spPr/>
    </dgm:pt>
    <dgm:pt modelId="{916B60C7-D90B-4BD5-B85D-87E9E71AC944}" type="pres">
      <dgm:prSet presAssocID="{C2C0E80B-98EA-4BAE-8873-AFA6A195299D}" presName="childNode" presStyleLbl="revTx" presStyleIdx="1" presStyleCnt="4">
        <dgm:presLayoutVars>
          <dgm:bulletEnabled val="1"/>
        </dgm:presLayoutVars>
      </dgm:prSet>
      <dgm:spPr/>
    </dgm:pt>
    <dgm:pt modelId="{65841381-61B8-4F1B-BD77-BF9EC7AAD88D}" type="pres">
      <dgm:prSet presAssocID="{34F04BB1-F3B1-4C40-9DC6-3661E4CEA26F}" presName="Name25" presStyleLbl="parChTrans1D1" presStyleIdx="2" presStyleCnt="4"/>
      <dgm:spPr/>
    </dgm:pt>
    <dgm:pt modelId="{2C00D67E-613F-4306-A1E5-08AB813D27EF}" type="pres">
      <dgm:prSet presAssocID="{72065945-EFD1-41CD-9533-A75D403EF895}" presName="node" presStyleCnt="0"/>
      <dgm:spPr/>
    </dgm:pt>
    <dgm:pt modelId="{A8EAD972-5386-419D-BA83-5510E611A7D5}" type="pres">
      <dgm:prSet presAssocID="{72065945-EFD1-41CD-9533-A75D403EF895}" presName="parentNode" presStyleLbl="node1" presStyleIdx="3" presStyleCnt="5">
        <dgm:presLayoutVars>
          <dgm:chMax val="1"/>
          <dgm:bulletEnabled val="1"/>
        </dgm:presLayoutVars>
      </dgm:prSet>
      <dgm:spPr/>
    </dgm:pt>
    <dgm:pt modelId="{C26F4605-C755-4D02-82A8-64BDA367977C}" type="pres">
      <dgm:prSet presAssocID="{72065945-EFD1-41CD-9533-A75D403EF895}" presName="childNode" presStyleLbl="revTx" presStyleIdx="2" presStyleCnt="4">
        <dgm:presLayoutVars>
          <dgm:bulletEnabled val="1"/>
        </dgm:presLayoutVars>
      </dgm:prSet>
      <dgm:spPr/>
    </dgm:pt>
    <dgm:pt modelId="{7C150AE3-118C-4535-BE5B-63398B89A16F}" type="pres">
      <dgm:prSet presAssocID="{6DD65F97-84A9-4C00-8972-A0C6BF550716}" presName="Name25" presStyleLbl="parChTrans1D1" presStyleIdx="3" presStyleCnt="4"/>
      <dgm:spPr/>
    </dgm:pt>
    <dgm:pt modelId="{9FF4C530-C851-4176-AAEF-41339F1676A7}" type="pres">
      <dgm:prSet presAssocID="{223BFA22-0FCC-4D0F-B818-D9499ED3AA7B}" presName="node" presStyleCnt="0"/>
      <dgm:spPr/>
    </dgm:pt>
    <dgm:pt modelId="{82A21F8F-89FC-4352-AEE5-6EE38A9D369C}" type="pres">
      <dgm:prSet presAssocID="{223BFA22-0FCC-4D0F-B818-D9499ED3AA7B}" presName="parentNode" presStyleLbl="node1" presStyleIdx="4" presStyleCnt="5">
        <dgm:presLayoutVars>
          <dgm:chMax val="1"/>
          <dgm:bulletEnabled val="1"/>
        </dgm:presLayoutVars>
      </dgm:prSet>
      <dgm:spPr/>
    </dgm:pt>
    <dgm:pt modelId="{07058389-8D97-4D90-9040-9016930F177F}" type="pres">
      <dgm:prSet presAssocID="{223BFA22-0FCC-4D0F-B818-D9499ED3AA7B}" presName="childNode" presStyleLbl="revTx" presStyleIdx="3" presStyleCnt="4">
        <dgm:presLayoutVars>
          <dgm:bulletEnabled val="1"/>
        </dgm:presLayoutVars>
      </dgm:prSet>
      <dgm:spPr/>
    </dgm:pt>
  </dgm:ptLst>
  <dgm:cxnLst>
    <dgm:cxn modelId="{CD096300-5AFB-423B-AC84-C870BB47D583}" type="presOf" srcId="{D35499DE-C4A6-439F-8233-B913FAF67EF0}" destId="{C26F4605-C755-4D02-82A8-64BDA367977C}" srcOrd="0" destOrd="2" presId="urn:microsoft.com/office/officeart/2005/8/layout/radial2"/>
    <dgm:cxn modelId="{17C9860B-68BF-484B-8B4B-861BD01A12EC}" type="presOf" srcId="{8307DB6B-66C0-4C04-8D97-0099A850599B}" destId="{916B60C7-D90B-4BD5-B85D-87E9E71AC944}" srcOrd="0" destOrd="2" presId="urn:microsoft.com/office/officeart/2005/8/layout/radial2"/>
    <dgm:cxn modelId="{9019010F-0B0F-44FC-AB2B-F383C12FE4D0}" srcId="{353AE265-D2D4-4D5F-8304-EE2C7A990FF0}" destId="{9F17B5D2-0E53-44E2-8DD2-B5DCCCFEEC19}" srcOrd="0" destOrd="0" parTransId="{C998AC99-AAA6-4829-85D9-E9CABFA84C2E}" sibTransId="{4F2711AE-B46A-45D8-852C-9A7DE330363B}"/>
    <dgm:cxn modelId="{B0D44212-46BB-4EBB-BEDB-4AEBBCF73F53}" srcId="{C2C0E80B-98EA-4BAE-8873-AFA6A195299D}" destId="{AC56854D-40A6-41E3-8E4B-49D1A94CAB98}" srcOrd="3" destOrd="0" parTransId="{A4CA2037-B698-4524-9E2D-63766DCD7742}" sibTransId="{E82E4A2A-73D8-418E-8D9F-0DEE15311DCE}"/>
    <dgm:cxn modelId="{0BC33315-6A58-4ACD-9376-889C00E9F954}" type="presOf" srcId="{5A59E051-5536-4EA9-A0F0-348774DCED94}" destId="{916B60C7-D90B-4BD5-B85D-87E9E71AC944}" srcOrd="0" destOrd="1" presId="urn:microsoft.com/office/officeart/2005/8/layout/radial2"/>
    <dgm:cxn modelId="{0EBC3117-506E-4C96-BE8E-30156C967842}" srcId="{72065945-EFD1-41CD-9533-A75D403EF895}" destId="{D35499DE-C4A6-439F-8233-B913FAF67EF0}" srcOrd="2" destOrd="0" parTransId="{433CB28C-18CA-44F3-ABEF-AD1B0A420D4C}" sibTransId="{B4ACD7F3-A6FA-424E-8C0D-02688F1883FF}"/>
    <dgm:cxn modelId="{49D6361B-0410-4DCD-8F8D-C36C91922612}" srcId="{2A89BF57-CBD6-4370-A304-65CF3AF4703C}" destId="{C2C0E80B-98EA-4BAE-8873-AFA6A195299D}" srcOrd="1" destOrd="0" parTransId="{406C2B22-316C-4D17-8DAF-F67FE4352131}" sibTransId="{D08C0DB7-651D-45ED-9113-6CD18E124EF0}"/>
    <dgm:cxn modelId="{C01CA21B-4E01-4125-86DB-022D1C68775B}" srcId="{C2C0E80B-98EA-4BAE-8873-AFA6A195299D}" destId="{39C7AADD-0413-40B9-B0B3-B4A17BAA16A6}" srcOrd="0" destOrd="0" parTransId="{D35AFCE2-6D25-4AFF-B77A-56006CD8E4B1}" sibTransId="{51B69BC0-3276-48C6-89DD-C3925B9A336C}"/>
    <dgm:cxn modelId="{31F50E21-9AE7-4E5A-9DB5-7CA2513C2A58}" type="presOf" srcId="{361B638C-7047-47BB-8C2A-AEA2A82392C2}" destId="{07058389-8D97-4D90-9040-9016930F177F}" srcOrd="0" destOrd="0" presId="urn:microsoft.com/office/officeart/2005/8/layout/radial2"/>
    <dgm:cxn modelId="{94D91424-29F9-4EDC-B3E9-577A228A5E78}" type="presOf" srcId="{BBDABF63-DAF7-4286-87E0-4727610A18B5}" destId="{7044E570-5241-4BEA-8C37-9CD8672CB051}" srcOrd="0" destOrd="0" presId="urn:microsoft.com/office/officeart/2005/8/layout/radial2"/>
    <dgm:cxn modelId="{5C143224-E03F-47B4-9E70-A3F76B370830}" type="presOf" srcId="{3517002A-7A84-4DE6-AEBA-C3180F4ECF21}" destId="{C26F4605-C755-4D02-82A8-64BDA367977C}" srcOrd="0" destOrd="3" presId="urn:microsoft.com/office/officeart/2005/8/layout/radial2"/>
    <dgm:cxn modelId="{B7F2EB2F-690E-4D42-9FE1-F56505AAE9EC}" srcId="{72065945-EFD1-41CD-9533-A75D403EF895}" destId="{585B2BC1-A839-4ED5-8C77-90845D2A02C5}" srcOrd="1" destOrd="0" parTransId="{3F83F59B-8169-4D01-8CEF-BC924411794D}" sibTransId="{5F6FD452-9DED-4AD3-8F48-8C791428D6CF}"/>
    <dgm:cxn modelId="{D5738B60-4EC7-4733-BA0C-274D2507A6FC}" srcId="{223BFA22-0FCC-4D0F-B818-D9499ED3AA7B}" destId="{05B59507-C178-4386-BE4F-E61961EFBD75}" srcOrd="2" destOrd="0" parTransId="{AB60A9AD-EEB0-4F20-8436-311344EB3706}" sibTransId="{33FA4C94-5852-402C-9C6E-89F2DF3C55AA}"/>
    <dgm:cxn modelId="{5AB91742-415D-4CED-934A-AB421CEF6B9C}" srcId="{2A89BF57-CBD6-4370-A304-65CF3AF4703C}" destId="{353AE265-D2D4-4D5F-8304-EE2C7A990FF0}" srcOrd="0" destOrd="0" parTransId="{BBDABF63-DAF7-4286-87E0-4727610A18B5}" sibTransId="{B5576C11-E279-4B62-BC90-2EF8FF08F6A3}"/>
    <dgm:cxn modelId="{4D7FC645-10F9-44C9-A4E9-B06425444431}" srcId="{353AE265-D2D4-4D5F-8304-EE2C7A990FF0}" destId="{DBA5703A-31A0-41C1-B670-5FD3621A5918}" srcOrd="2" destOrd="0" parTransId="{70F9ECD3-8350-406F-A806-FC51A3371861}" sibTransId="{1DCB7D41-F4CE-4A01-8AE4-403F52F1B0A9}"/>
    <dgm:cxn modelId="{C01B6346-89D7-4C8B-AB60-AC612A827B83}" type="presOf" srcId="{05B59507-C178-4386-BE4F-E61961EFBD75}" destId="{07058389-8D97-4D90-9040-9016930F177F}" srcOrd="0" destOrd="2" presId="urn:microsoft.com/office/officeart/2005/8/layout/radial2"/>
    <dgm:cxn modelId="{9C950567-9B22-4FC7-8A97-41A3C33FD774}" srcId="{2A89BF57-CBD6-4370-A304-65CF3AF4703C}" destId="{223BFA22-0FCC-4D0F-B818-D9499ED3AA7B}" srcOrd="3" destOrd="0" parTransId="{6DD65F97-84A9-4C00-8972-A0C6BF550716}" sibTransId="{9950DAEB-00A1-4356-B4C6-D4ECE99471BE}"/>
    <dgm:cxn modelId="{636F0D51-C963-4B54-9745-4A5F594DFBDB}" srcId="{223BFA22-0FCC-4D0F-B818-D9499ED3AA7B}" destId="{FCA6FEB7-2F4C-4006-93D1-31B5F59DE58C}" srcOrd="3" destOrd="0" parTransId="{572F44E4-E478-44FA-8DB0-19CD89D6745D}" sibTransId="{E444D646-390D-478D-8D62-F25116AFB8E8}"/>
    <dgm:cxn modelId="{3CDF3D52-5E64-4DC5-ADC5-770340B6F130}" type="presOf" srcId="{9F17B5D2-0E53-44E2-8DD2-B5DCCCFEEC19}" destId="{8EABE4D2-DD65-4385-95D0-C15F2E319BA1}" srcOrd="0" destOrd="0" presId="urn:microsoft.com/office/officeart/2005/8/layout/radial2"/>
    <dgm:cxn modelId="{FCE80E73-72C2-4D8A-B648-BABAE2511BDC}" type="presOf" srcId="{223BFA22-0FCC-4D0F-B818-D9499ED3AA7B}" destId="{82A21F8F-89FC-4352-AEE5-6EE38A9D369C}" srcOrd="0" destOrd="0" presId="urn:microsoft.com/office/officeart/2005/8/layout/radial2"/>
    <dgm:cxn modelId="{F30A4E76-C4B3-44E8-BD62-D6FBCE61249E}" type="presOf" srcId="{AC56854D-40A6-41E3-8E4B-49D1A94CAB98}" destId="{916B60C7-D90B-4BD5-B85D-87E9E71AC944}" srcOrd="0" destOrd="3" presId="urn:microsoft.com/office/officeart/2005/8/layout/radial2"/>
    <dgm:cxn modelId="{22A28E76-03F9-47AF-AA7C-EE09D824DCB1}" type="presOf" srcId="{34F04BB1-F3B1-4C40-9DC6-3661E4CEA26F}" destId="{65841381-61B8-4F1B-BD77-BF9EC7AAD88D}" srcOrd="0" destOrd="0" presId="urn:microsoft.com/office/officeart/2005/8/layout/radial2"/>
    <dgm:cxn modelId="{7DBA2877-9463-4A01-B12C-BDAE90B08AD5}" type="presOf" srcId="{406C2B22-316C-4D17-8DAF-F67FE4352131}" destId="{3ED85770-B785-407F-97F0-94A76D46AA71}" srcOrd="0" destOrd="0" presId="urn:microsoft.com/office/officeart/2005/8/layout/radial2"/>
    <dgm:cxn modelId="{78CC7158-E990-43D4-A74E-FF2034D56C66}" type="presOf" srcId="{39C7AADD-0413-40B9-B0B3-B4A17BAA16A6}" destId="{916B60C7-D90B-4BD5-B85D-87E9E71AC944}" srcOrd="0" destOrd="0" presId="urn:microsoft.com/office/officeart/2005/8/layout/radial2"/>
    <dgm:cxn modelId="{7C920483-CD9A-4E91-9443-D6F378FC3DD2}" type="presOf" srcId="{079AD490-3F03-4806-94A0-145D89835309}" destId="{C26F4605-C755-4D02-82A8-64BDA367977C}" srcOrd="0" destOrd="0" presId="urn:microsoft.com/office/officeart/2005/8/layout/radial2"/>
    <dgm:cxn modelId="{7558688B-9134-43AA-8FFB-318603D1EF86}" type="presOf" srcId="{CEB6B94A-784E-4BA8-92F1-84DC191CAC95}" destId="{07058389-8D97-4D90-9040-9016930F177F}" srcOrd="0" destOrd="1" presId="urn:microsoft.com/office/officeart/2005/8/layout/radial2"/>
    <dgm:cxn modelId="{C9667092-5457-4457-BE0A-99718BB34772}" srcId="{353AE265-D2D4-4D5F-8304-EE2C7A990FF0}" destId="{44A3ADAE-D7F5-4321-B926-A659A312BB4E}" srcOrd="1" destOrd="0" parTransId="{FBCEE004-2768-4718-A575-4E553C57F465}" sibTransId="{E750D0D9-233F-497B-98A2-8874164EC9D0}"/>
    <dgm:cxn modelId="{DA6E6593-FFCC-4435-9ACC-3F55D5A17E82}" type="presOf" srcId="{DBA5703A-31A0-41C1-B670-5FD3621A5918}" destId="{8EABE4D2-DD65-4385-95D0-C15F2E319BA1}" srcOrd="0" destOrd="2" presId="urn:microsoft.com/office/officeart/2005/8/layout/radial2"/>
    <dgm:cxn modelId="{CA3A1D98-9CD6-4280-8600-9AF83D6ED560}" type="presOf" srcId="{585B2BC1-A839-4ED5-8C77-90845D2A02C5}" destId="{C26F4605-C755-4D02-82A8-64BDA367977C}" srcOrd="0" destOrd="1" presId="urn:microsoft.com/office/officeart/2005/8/layout/radial2"/>
    <dgm:cxn modelId="{2CDF01A1-FA93-43AE-8737-68417C20FECF}" srcId="{C2C0E80B-98EA-4BAE-8873-AFA6A195299D}" destId="{8307DB6B-66C0-4C04-8D97-0099A850599B}" srcOrd="2" destOrd="0" parTransId="{1F226536-2AE0-4E87-BD6C-5A8D22E2E822}" sibTransId="{A957694A-46DF-49AA-949F-56E9B5AB8F65}"/>
    <dgm:cxn modelId="{F5EF07A3-C4AF-481D-8C2D-FC2C1E5FA8CB}" srcId="{72065945-EFD1-41CD-9533-A75D403EF895}" destId="{3517002A-7A84-4DE6-AEBA-C3180F4ECF21}" srcOrd="3" destOrd="0" parTransId="{97D0B2D4-936A-4C43-A25B-286FE354A1B6}" sibTransId="{7FBD7091-BFEA-4A49-B402-6577A9C31E1B}"/>
    <dgm:cxn modelId="{261E38A4-9DFF-45B7-8F29-35F6C99DBD61}" type="presOf" srcId="{FCA6FEB7-2F4C-4006-93D1-31B5F59DE58C}" destId="{07058389-8D97-4D90-9040-9016930F177F}" srcOrd="0" destOrd="3" presId="urn:microsoft.com/office/officeart/2005/8/layout/radial2"/>
    <dgm:cxn modelId="{0BFF49A4-5E0C-44C6-A260-0830260FEED5}" srcId="{72065945-EFD1-41CD-9533-A75D403EF895}" destId="{079AD490-3F03-4806-94A0-145D89835309}" srcOrd="0" destOrd="0" parTransId="{5637DFCF-A531-4C7B-91B6-FA42953D57F5}" sibTransId="{25BFA3EC-1DF6-43D2-A892-7976A8C752BD}"/>
    <dgm:cxn modelId="{E06665A6-D09B-4A33-A28F-17B826294852}" type="presOf" srcId="{6DD65F97-84A9-4C00-8972-A0C6BF550716}" destId="{7C150AE3-118C-4535-BE5B-63398B89A16F}" srcOrd="0" destOrd="0" presId="urn:microsoft.com/office/officeart/2005/8/layout/radial2"/>
    <dgm:cxn modelId="{C67101AD-731F-4208-8CE8-CC3071F5088D}" type="presOf" srcId="{C2C0E80B-98EA-4BAE-8873-AFA6A195299D}" destId="{DF445EC3-3EA9-4E28-A6BD-839D7D4175BD}" srcOrd="0" destOrd="0" presId="urn:microsoft.com/office/officeart/2005/8/layout/radial2"/>
    <dgm:cxn modelId="{7D744DBB-CB6C-43F1-B934-559351BCC44E}" type="presOf" srcId="{72065945-EFD1-41CD-9533-A75D403EF895}" destId="{A8EAD972-5386-419D-BA83-5510E611A7D5}" srcOrd="0" destOrd="0" presId="urn:microsoft.com/office/officeart/2005/8/layout/radial2"/>
    <dgm:cxn modelId="{CA0AF7C5-FED8-4BE5-86B6-D3097AB381F3}" srcId="{223BFA22-0FCC-4D0F-B818-D9499ED3AA7B}" destId="{361B638C-7047-47BB-8C2A-AEA2A82392C2}" srcOrd="0" destOrd="0" parTransId="{713B1D8C-7716-4FE8-A4E4-512653E19FEF}" sibTransId="{004D9359-1A97-4631-BB46-75FD639C574C}"/>
    <dgm:cxn modelId="{2059B8CB-DFEB-49F1-A8C5-3C432E29B600}" srcId="{2A89BF57-CBD6-4370-A304-65CF3AF4703C}" destId="{72065945-EFD1-41CD-9533-A75D403EF895}" srcOrd="2" destOrd="0" parTransId="{34F04BB1-F3B1-4C40-9DC6-3661E4CEA26F}" sibTransId="{6204A129-AA76-4666-B7CF-62CBE2D8D64C}"/>
    <dgm:cxn modelId="{B63825CE-514E-496E-AF7C-18DB9D1A1EE9}" type="presOf" srcId="{2A89BF57-CBD6-4370-A304-65CF3AF4703C}" destId="{1B9FF283-864E-444B-AAB3-09E837E172FF}" srcOrd="0" destOrd="0" presId="urn:microsoft.com/office/officeart/2005/8/layout/radial2"/>
    <dgm:cxn modelId="{DB64BDCF-27EC-4111-B476-DAB6421EA7CD}" type="presOf" srcId="{353AE265-D2D4-4D5F-8304-EE2C7A990FF0}" destId="{8B3FE88F-B9AE-42E8-9517-3D0904952784}" srcOrd="0" destOrd="0" presId="urn:microsoft.com/office/officeart/2005/8/layout/radial2"/>
    <dgm:cxn modelId="{56BD8CE1-76F8-400B-A134-07E60C24523B}" type="presOf" srcId="{44A3ADAE-D7F5-4321-B926-A659A312BB4E}" destId="{8EABE4D2-DD65-4385-95D0-C15F2E319BA1}" srcOrd="0" destOrd="1" presId="urn:microsoft.com/office/officeart/2005/8/layout/radial2"/>
    <dgm:cxn modelId="{28AE40E7-D9D5-492C-AC0D-28A7B8542758}" srcId="{223BFA22-0FCC-4D0F-B818-D9499ED3AA7B}" destId="{CEB6B94A-784E-4BA8-92F1-84DC191CAC95}" srcOrd="1" destOrd="0" parTransId="{A477F3D9-4A86-4762-B509-1C83154F496F}" sibTransId="{B7717C68-3774-4FAC-B39E-003232D1FA5B}"/>
    <dgm:cxn modelId="{879D2BEB-25B0-4971-87C1-B2F69B439C1C}" srcId="{C2C0E80B-98EA-4BAE-8873-AFA6A195299D}" destId="{5A59E051-5536-4EA9-A0F0-348774DCED94}" srcOrd="1" destOrd="0" parTransId="{27CB6CCB-8C8D-4E4D-AD55-BDB88315A320}" sibTransId="{16240838-07C8-45FD-A774-6070EB960B7A}"/>
    <dgm:cxn modelId="{6A76220B-84AB-40E0-BBF3-FEB4F410FA08}" type="presParOf" srcId="{1B9FF283-864E-444B-AAB3-09E837E172FF}" destId="{FDCCF50D-0267-4376-A48B-E497AB3F9985}" srcOrd="0" destOrd="0" presId="urn:microsoft.com/office/officeart/2005/8/layout/radial2"/>
    <dgm:cxn modelId="{A38A6869-6B3F-4982-97D2-3AE1C1128F36}" type="presParOf" srcId="{FDCCF50D-0267-4376-A48B-E497AB3F9985}" destId="{445EA7B4-6564-4942-BB15-F3053688AD83}" srcOrd="0" destOrd="0" presId="urn:microsoft.com/office/officeart/2005/8/layout/radial2"/>
    <dgm:cxn modelId="{5638B07E-4658-442B-97B5-05A097CB0955}" type="presParOf" srcId="{445EA7B4-6564-4942-BB15-F3053688AD83}" destId="{9DB73132-9944-461B-8315-313D37FC7B21}" srcOrd="0" destOrd="0" presId="urn:microsoft.com/office/officeart/2005/8/layout/radial2"/>
    <dgm:cxn modelId="{5987A7BE-5B74-4F26-8D30-127D1E8749B2}" type="presParOf" srcId="{445EA7B4-6564-4942-BB15-F3053688AD83}" destId="{9CD6FF5D-F903-46E6-AD02-5D3F74D86FB5}" srcOrd="1" destOrd="0" presId="urn:microsoft.com/office/officeart/2005/8/layout/radial2"/>
    <dgm:cxn modelId="{238029B6-3529-455E-8D16-D1CEFACECA60}" type="presParOf" srcId="{FDCCF50D-0267-4376-A48B-E497AB3F9985}" destId="{7044E570-5241-4BEA-8C37-9CD8672CB051}" srcOrd="1" destOrd="0" presId="urn:microsoft.com/office/officeart/2005/8/layout/radial2"/>
    <dgm:cxn modelId="{96A35E8F-C3C6-4784-ADC7-FEA943D8BED6}" type="presParOf" srcId="{FDCCF50D-0267-4376-A48B-E497AB3F9985}" destId="{D402864F-3003-4A8B-81A5-50C135E5A223}" srcOrd="2" destOrd="0" presId="urn:microsoft.com/office/officeart/2005/8/layout/radial2"/>
    <dgm:cxn modelId="{7D151709-0841-4AE2-8E8D-D519B5E4863E}" type="presParOf" srcId="{D402864F-3003-4A8B-81A5-50C135E5A223}" destId="{8B3FE88F-B9AE-42E8-9517-3D0904952784}" srcOrd="0" destOrd="0" presId="urn:microsoft.com/office/officeart/2005/8/layout/radial2"/>
    <dgm:cxn modelId="{14D9889D-21B1-4DF4-85C2-917AF5F6AC8F}" type="presParOf" srcId="{D402864F-3003-4A8B-81A5-50C135E5A223}" destId="{8EABE4D2-DD65-4385-95D0-C15F2E319BA1}" srcOrd="1" destOrd="0" presId="urn:microsoft.com/office/officeart/2005/8/layout/radial2"/>
    <dgm:cxn modelId="{B431A0CC-D3FA-47D0-8BB1-1688CA5A66F7}" type="presParOf" srcId="{FDCCF50D-0267-4376-A48B-E497AB3F9985}" destId="{3ED85770-B785-407F-97F0-94A76D46AA71}" srcOrd="3" destOrd="0" presId="urn:microsoft.com/office/officeart/2005/8/layout/radial2"/>
    <dgm:cxn modelId="{16752757-1AB1-443B-A6F9-B5B89B5C7645}" type="presParOf" srcId="{FDCCF50D-0267-4376-A48B-E497AB3F9985}" destId="{74E72252-E7E9-453D-ACB8-BEF16D4648EE}" srcOrd="4" destOrd="0" presId="urn:microsoft.com/office/officeart/2005/8/layout/radial2"/>
    <dgm:cxn modelId="{2EED8B88-66FB-4EBE-89D9-A67726C4C6CE}" type="presParOf" srcId="{74E72252-E7E9-453D-ACB8-BEF16D4648EE}" destId="{DF445EC3-3EA9-4E28-A6BD-839D7D4175BD}" srcOrd="0" destOrd="0" presId="urn:microsoft.com/office/officeart/2005/8/layout/radial2"/>
    <dgm:cxn modelId="{8B50F28C-D435-4DC1-9F8E-1D430682FC02}" type="presParOf" srcId="{74E72252-E7E9-453D-ACB8-BEF16D4648EE}" destId="{916B60C7-D90B-4BD5-B85D-87E9E71AC944}" srcOrd="1" destOrd="0" presId="urn:microsoft.com/office/officeart/2005/8/layout/radial2"/>
    <dgm:cxn modelId="{B9ACAEBF-BB16-427D-AE5F-2488638B9130}" type="presParOf" srcId="{FDCCF50D-0267-4376-A48B-E497AB3F9985}" destId="{65841381-61B8-4F1B-BD77-BF9EC7AAD88D}" srcOrd="5" destOrd="0" presId="urn:microsoft.com/office/officeart/2005/8/layout/radial2"/>
    <dgm:cxn modelId="{0F54F4E6-0972-4A66-9CF4-FDDA55A11155}" type="presParOf" srcId="{FDCCF50D-0267-4376-A48B-E497AB3F9985}" destId="{2C00D67E-613F-4306-A1E5-08AB813D27EF}" srcOrd="6" destOrd="0" presId="urn:microsoft.com/office/officeart/2005/8/layout/radial2"/>
    <dgm:cxn modelId="{46AC20C1-DA30-4B18-9685-062FC4C7D39B}" type="presParOf" srcId="{2C00D67E-613F-4306-A1E5-08AB813D27EF}" destId="{A8EAD972-5386-419D-BA83-5510E611A7D5}" srcOrd="0" destOrd="0" presId="urn:microsoft.com/office/officeart/2005/8/layout/radial2"/>
    <dgm:cxn modelId="{42BAA3E9-EE5B-4D28-A5AC-5309F2E6F5CE}" type="presParOf" srcId="{2C00D67E-613F-4306-A1E5-08AB813D27EF}" destId="{C26F4605-C755-4D02-82A8-64BDA367977C}" srcOrd="1" destOrd="0" presId="urn:microsoft.com/office/officeart/2005/8/layout/radial2"/>
    <dgm:cxn modelId="{0511D49D-ACAE-4052-B68B-1954A6480347}" type="presParOf" srcId="{FDCCF50D-0267-4376-A48B-E497AB3F9985}" destId="{7C150AE3-118C-4535-BE5B-63398B89A16F}" srcOrd="7" destOrd="0" presId="urn:microsoft.com/office/officeart/2005/8/layout/radial2"/>
    <dgm:cxn modelId="{10F7A4E6-E533-4961-B45B-095156F93F23}" type="presParOf" srcId="{FDCCF50D-0267-4376-A48B-E497AB3F9985}" destId="{9FF4C530-C851-4176-AAEF-41339F1676A7}" srcOrd="8" destOrd="0" presId="urn:microsoft.com/office/officeart/2005/8/layout/radial2"/>
    <dgm:cxn modelId="{162458A5-E67A-43FC-B6AA-6F80976B7D20}" type="presParOf" srcId="{9FF4C530-C851-4176-AAEF-41339F1676A7}" destId="{82A21F8F-89FC-4352-AEE5-6EE38A9D369C}" srcOrd="0" destOrd="0" presId="urn:microsoft.com/office/officeart/2005/8/layout/radial2"/>
    <dgm:cxn modelId="{8409A689-1264-487F-8F54-3EEA7BE9734F}" type="presParOf" srcId="{9FF4C530-C851-4176-AAEF-41339F1676A7}" destId="{07058389-8D97-4D90-9040-9016930F177F}"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89BF57-CBD6-4370-A304-65CF3AF4703C}" type="doc">
      <dgm:prSet loTypeId="urn:microsoft.com/office/officeart/2005/8/layout/radial2" loCatId="relationship" qsTypeId="urn:microsoft.com/office/officeart/2005/8/quickstyle/3d1" qsCatId="3D" csTypeId="urn:microsoft.com/office/officeart/2005/8/colors/accent4_2" csCatId="accent4" phldr="1"/>
      <dgm:spPr/>
      <dgm:t>
        <a:bodyPr/>
        <a:lstStyle/>
        <a:p>
          <a:endParaRPr lang="en-GB"/>
        </a:p>
      </dgm:t>
    </dgm:pt>
    <dgm:pt modelId="{353AE265-D2D4-4D5F-8304-EE2C7A990FF0}">
      <dgm:prSet phldrT="[Text]" custT="1"/>
      <dgm:spPr/>
      <dgm:t>
        <a:bodyPr/>
        <a:lstStyle/>
        <a:p>
          <a:r>
            <a:rPr lang="en-GB" sz="1100" dirty="0">
              <a:solidFill>
                <a:schemeClr val="bg1"/>
              </a:solidFill>
            </a:rPr>
            <a:t>Membership</a:t>
          </a:r>
        </a:p>
      </dgm:t>
    </dgm:pt>
    <dgm:pt modelId="{BBDABF63-DAF7-4286-87E0-4727610A18B5}" type="parTrans" cxnId="{5AB91742-415D-4CED-934A-AB421CEF6B9C}">
      <dgm:prSet/>
      <dgm:spPr/>
      <dgm:t>
        <a:bodyPr/>
        <a:lstStyle/>
        <a:p>
          <a:endParaRPr lang="en-GB"/>
        </a:p>
      </dgm:t>
    </dgm:pt>
    <dgm:pt modelId="{B5576C11-E279-4B62-BC90-2EF8FF08F6A3}" type="sibTrans" cxnId="{5AB91742-415D-4CED-934A-AB421CEF6B9C}">
      <dgm:prSet/>
      <dgm:spPr/>
      <dgm:t>
        <a:bodyPr/>
        <a:lstStyle/>
        <a:p>
          <a:endParaRPr lang="en-GB"/>
        </a:p>
      </dgm:t>
    </dgm:pt>
    <dgm:pt modelId="{9F17B5D2-0E53-44E2-8DD2-B5DCCCFEEC19}">
      <dgm:prSet phldrT="[Text]"/>
      <dgm:spPr/>
      <dgm:t>
        <a:bodyPr/>
        <a:lstStyle/>
        <a:p>
          <a:r>
            <a:rPr lang="en-GB" dirty="0"/>
            <a:t>Size of group</a:t>
          </a:r>
        </a:p>
      </dgm:t>
    </dgm:pt>
    <dgm:pt modelId="{C998AC99-AAA6-4829-85D9-E9CABFA84C2E}" type="parTrans" cxnId="{9019010F-0B0F-44FC-AB2B-F383C12FE4D0}">
      <dgm:prSet/>
      <dgm:spPr/>
      <dgm:t>
        <a:bodyPr/>
        <a:lstStyle/>
        <a:p>
          <a:endParaRPr lang="en-GB"/>
        </a:p>
      </dgm:t>
    </dgm:pt>
    <dgm:pt modelId="{4F2711AE-B46A-45D8-852C-9A7DE330363B}" type="sibTrans" cxnId="{9019010F-0B0F-44FC-AB2B-F383C12FE4D0}">
      <dgm:prSet/>
      <dgm:spPr/>
      <dgm:t>
        <a:bodyPr/>
        <a:lstStyle/>
        <a:p>
          <a:endParaRPr lang="en-GB"/>
        </a:p>
      </dgm:t>
    </dgm:pt>
    <dgm:pt modelId="{44A3ADAE-D7F5-4321-B926-A659A312BB4E}">
      <dgm:prSet phldrT="[Text]"/>
      <dgm:spPr/>
      <dgm:t>
        <a:bodyPr/>
        <a:lstStyle/>
        <a:p>
          <a:r>
            <a:rPr lang="en-GB" dirty="0"/>
            <a:t>Compatibility</a:t>
          </a:r>
        </a:p>
      </dgm:t>
    </dgm:pt>
    <dgm:pt modelId="{FBCEE004-2768-4718-A575-4E553C57F465}" type="parTrans" cxnId="{C9667092-5457-4457-BE0A-99718BB34772}">
      <dgm:prSet/>
      <dgm:spPr/>
      <dgm:t>
        <a:bodyPr/>
        <a:lstStyle/>
        <a:p>
          <a:endParaRPr lang="en-GB"/>
        </a:p>
      </dgm:t>
    </dgm:pt>
    <dgm:pt modelId="{E750D0D9-233F-497B-98A2-8874164EC9D0}" type="sibTrans" cxnId="{C9667092-5457-4457-BE0A-99718BB34772}">
      <dgm:prSet/>
      <dgm:spPr/>
      <dgm:t>
        <a:bodyPr/>
        <a:lstStyle/>
        <a:p>
          <a:endParaRPr lang="en-GB"/>
        </a:p>
      </dgm:t>
    </dgm:pt>
    <dgm:pt modelId="{C2C0E80B-98EA-4BAE-8873-AFA6A195299D}">
      <dgm:prSet phldrT="[Text]"/>
      <dgm:spPr/>
      <dgm:t>
        <a:bodyPr/>
        <a:lstStyle/>
        <a:p>
          <a:r>
            <a:rPr lang="en-GB" dirty="0">
              <a:solidFill>
                <a:schemeClr val="bg1"/>
              </a:solidFill>
            </a:rPr>
            <a:t>Work</a:t>
          </a:r>
          <a:r>
            <a:rPr lang="en-GB" dirty="0"/>
            <a:t> environment</a:t>
          </a:r>
        </a:p>
      </dgm:t>
    </dgm:pt>
    <dgm:pt modelId="{406C2B22-316C-4D17-8DAF-F67FE4352131}" type="parTrans" cxnId="{49D6361B-0410-4DCD-8F8D-C36C91922612}">
      <dgm:prSet/>
      <dgm:spPr/>
      <dgm:t>
        <a:bodyPr/>
        <a:lstStyle/>
        <a:p>
          <a:endParaRPr lang="en-GB"/>
        </a:p>
      </dgm:t>
    </dgm:pt>
    <dgm:pt modelId="{D08C0DB7-651D-45ED-9113-6CD18E124EF0}" type="sibTrans" cxnId="{49D6361B-0410-4DCD-8F8D-C36C91922612}">
      <dgm:prSet/>
      <dgm:spPr/>
      <dgm:t>
        <a:bodyPr/>
        <a:lstStyle/>
        <a:p>
          <a:endParaRPr lang="en-GB"/>
        </a:p>
      </dgm:t>
    </dgm:pt>
    <dgm:pt modelId="{39C7AADD-0413-40B9-B0B3-B4A17BAA16A6}">
      <dgm:prSet phldrT="[Text]"/>
      <dgm:spPr/>
      <dgm:t>
        <a:bodyPr/>
        <a:lstStyle/>
        <a:p>
          <a:r>
            <a:rPr lang="en-GB" dirty="0"/>
            <a:t>Nature of task</a:t>
          </a:r>
        </a:p>
      </dgm:t>
    </dgm:pt>
    <dgm:pt modelId="{D35AFCE2-6D25-4AFF-B77A-56006CD8E4B1}" type="parTrans" cxnId="{C01CA21B-4E01-4125-86DB-022D1C68775B}">
      <dgm:prSet/>
      <dgm:spPr/>
      <dgm:t>
        <a:bodyPr/>
        <a:lstStyle/>
        <a:p>
          <a:endParaRPr lang="en-GB"/>
        </a:p>
      </dgm:t>
    </dgm:pt>
    <dgm:pt modelId="{51B69BC0-3276-48C6-89DD-C3925B9A336C}" type="sibTrans" cxnId="{C01CA21B-4E01-4125-86DB-022D1C68775B}">
      <dgm:prSet/>
      <dgm:spPr/>
      <dgm:t>
        <a:bodyPr/>
        <a:lstStyle/>
        <a:p>
          <a:endParaRPr lang="en-GB"/>
        </a:p>
      </dgm:t>
    </dgm:pt>
    <dgm:pt modelId="{5A59E051-5536-4EA9-A0F0-348774DCED94}">
      <dgm:prSet phldrT="[Text]"/>
      <dgm:spPr/>
      <dgm:t>
        <a:bodyPr/>
        <a:lstStyle/>
        <a:p>
          <a:r>
            <a:rPr lang="en-GB" dirty="0"/>
            <a:t>Physical setting</a:t>
          </a:r>
        </a:p>
      </dgm:t>
    </dgm:pt>
    <dgm:pt modelId="{27CB6CCB-8C8D-4E4D-AD55-BDB88315A320}" type="parTrans" cxnId="{879D2BEB-25B0-4971-87C1-B2F69B439C1C}">
      <dgm:prSet/>
      <dgm:spPr/>
      <dgm:t>
        <a:bodyPr/>
        <a:lstStyle/>
        <a:p>
          <a:endParaRPr lang="en-GB"/>
        </a:p>
      </dgm:t>
    </dgm:pt>
    <dgm:pt modelId="{16240838-07C8-45FD-A774-6070EB960B7A}" type="sibTrans" cxnId="{879D2BEB-25B0-4971-87C1-B2F69B439C1C}">
      <dgm:prSet/>
      <dgm:spPr/>
      <dgm:t>
        <a:bodyPr/>
        <a:lstStyle/>
        <a:p>
          <a:endParaRPr lang="en-GB"/>
        </a:p>
      </dgm:t>
    </dgm:pt>
    <dgm:pt modelId="{72065945-EFD1-41CD-9533-A75D403EF895}">
      <dgm:prSet phldrT="[Text]"/>
      <dgm:spPr/>
      <dgm:t>
        <a:bodyPr/>
        <a:lstStyle/>
        <a:p>
          <a:r>
            <a:rPr lang="en-GB" dirty="0">
              <a:solidFill>
                <a:schemeClr val="bg1"/>
              </a:solidFill>
            </a:rPr>
            <a:t>Organisational</a:t>
          </a:r>
        </a:p>
      </dgm:t>
    </dgm:pt>
    <dgm:pt modelId="{34F04BB1-F3B1-4C40-9DC6-3661E4CEA26F}" type="parTrans" cxnId="{2059B8CB-DFEB-49F1-A8C5-3C432E29B600}">
      <dgm:prSet/>
      <dgm:spPr/>
      <dgm:t>
        <a:bodyPr/>
        <a:lstStyle/>
        <a:p>
          <a:endParaRPr lang="en-GB"/>
        </a:p>
      </dgm:t>
    </dgm:pt>
    <dgm:pt modelId="{6204A129-AA76-4666-B7CF-62CBE2D8D64C}" type="sibTrans" cxnId="{2059B8CB-DFEB-49F1-A8C5-3C432E29B600}">
      <dgm:prSet/>
      <dgm:spPr/>
      <dgm:t>
        <a:bodyPr/>
        <a:lstStyle/>
        <a:p>
          <a:endParaRPr lang="en-GB"/>
        </a:p>
      </dgm:t>
    </dgm:pt>
    <dgm:pt modelId="{079AD490-3F03-4806-94A0-145D89835309}">
      <dgm:prSet phldrT="[Text]"/>
      <dgm:spPr/>
      <dgm:t>
        <a:bodyPr/>
        <a:lstStyle/>
        <a:p>
          <a:r>
            <a:rPr lang="en-GB" dirty="0"/>
            <a:t>Management and leadership</a:t>
          </a:r>
        </a:p>
      </dgm:t>
    </dgm:pt>
    <dgm:pt modelId="{5637DFCF-A531-4C7B-91B6-FA42953D57F5}" type="parTrans" cxnId="{0BFF49A4-5E0C-44C6-A260-0830260FEED5}">
      <dgm:prSet/>
      <dgm:spPr/>
      <dgm:t>
        <a:bodyPr/>
        <a:lstStyle/>
        <a:p>
          <a:endParaRPr lang="en-GB"/>
        </a:p>
      </dgm:t>
    </dgm:pt>
    <dgm:pt modelId="{25BFA3EC-1DF6-43D2-A892-7976A8C752BD}" type="sibTrans" cxnId="{0BFF49A4-5E0C-44C6-A260-0830260FEED5}">
      <dgm:prSet/>
      <dgm:spPr/>
      <dgm:t>
        <a:bodyPr/>
        <a:lstStyle/>
        <a:p>
          <a:endParaRPr lang="en-GB"/>
        </a:p>
      </dgm:t>
    </dgm:pt>
    <dgm:pt modelId="{585B2BC1-A839-4ED5-8C77-90845D2A02C5}">
      <dgm:prSet phldrT="[Text]"/>
      <dgm:spPr/>
      <dgm:t>
        <a:bodyPr/>
        <a:lstStyle/>
        <a:p>
          <a:r>
            <a:rPr lang="en-GB" dirty="0"/>
            <a:t>HR</a:t>
          </a:r>
        </a:p>
      </dgm:t>
    </dgm:pt>
    <dgm:pt modelId="{3F83F59B-8169-4D01-8CEF-BC924411794D}" type="parTrans" cxnId="{B7F2EB2F-690E-4D42-9FE1-F56505AAE9EC}">
      <dgm:prSet/>
      <dgm:spPr/>
      <dgm:t>
        <a:bodyPr/>
        <a:lstStyle/>
        <a:p>
          <a:endParaRPr lang="en-GB"/>
        </a:p>
      </dgm:t>
    </dgm:pt>
    <dgm:pt modelId="{5F6FD452-9DED-4AD3-8F48-8C791428D6CF}" type="sibTrans" cxnId="{B7F2EB2F-690E-4D42-9FE1-F56505AAE9EC}">
      <dgm:prSet/>
      <dgm:spPr/>
      <dgm:t>
        <a:bodyPr/>
        <a:lstStyle/>
        <a:p>
          <a:endParaRPr lang="en-GB"/>
        </a:p>
      </dgm:t>
    </dgm:pt>
    <dgm:pt modelId="{DBA5703A-31A0-41C1-B670-5FD3621A5918}">
      <dgm:prSet phldrT="[Text]"/>
      <dgm:spPr/>
      <dgm:t>
        <a:bodyPr/>
        <a:lstStyle/>
        <a:p>
          <a:r>
            <a:rPr lang="en-GB" dirty="0"/>
            <a:t>Permanence</a:t>
          </a:r>
        </a:p>
      </dgm:t>
    </dgm:pt>
    <dgm:pt modelId="{70F9ECD3-8350-406F-A806-FC51A3371861}" type="parTrans" cxnId="{4D7FC645-10F9-44C9-A4E9-B06425444431}">
      <dgm:prSet/>
      <dgm:spPr/>
      <dgm:t>
        <a:bodyPr/>
        <a:lstStyle/>
        <a:p>
          <a:endParaRPr lang="en-GB"/>
        </a:p>
      </dgm:t>
    </dgm:pt>
    <dgm:pt modelId="{1DCB7D41-F4CE-4A01-8AE4-403F52F1B0A9}" type="sibTrans" cxnId="{4D7FC645-10F9-44C9-A4E9-B06425444431}">
      <dgm:prSet/>
      <dgm:spPr/>
      <dgm:t>
        <a:bodyPr/>
        <a:lstStyle/>
        <a:p>
          <a:endParaRPr lang="en-GB"/>
        </a:p>
      </dgm:t>
    </dgm:pt>
    <dgm:pt modelId="{8307DB6B-66C0-4C04-8D97-0099A850599B}">
      <dgm:prSet phldrT="[Text]"/>
      <dgm:spPr/>
      <dgm:t>
        <a:bodyPr/>
        <a:lstStyle/>
        <a:p>
          <a:r>
            <a:rPr lang="en-GB" dirty="0"/>
            <a:t>Communication</a:t>
          </a:r>
        </a:p>
      </dgm:t>
    </dgm:pt>
    <dgm:pt modelId="{1F226536-2AE0-4E87-BD6C-5A8D22E2E822}" type="parTrans" cxnId="{2CDF01A1-FA93-43AE-8737-68417C20FECF}">
      <dgm:prSet/>
      <dgm:spPr/>
      <dgm:t>
        <a:bodyPr/>
        <a:lstStyle/>
        <a:p>
          <a:endParaRPr lang="en-GB"/>
        </a:p>
      </dgm:t>
    </dgm:pt>
    <dgm:pt modelId="{A957694A-46DF-49AA-949F-56E9B5AB8F65}" type="sibTrans" cxnId="{2CDF01A1-FA93-43AE-8737-68417C20FECF}">
      <dgm:prSet/>
      <dgm:spPr/>
      <dgm:t>
        <a:bodyPr/>
        <a:lstStyle/>
        <a:p>
          <a:endParaRPr lang="en-GB"/>
        </a:p>
      </dgm:t>
    </dgm:pt>
    <dgm:pt modelId="{AC56854D-40A6-41E3-8E4B-49D1A94CAB98}">
      <dgm:prSet phldrT="[Text]"/>
      <dgm:spPr/>
      <dgm:t>
        <a:bodyPr/>
        <a:lstStyle/>
        <a:p>
          <a:r>
            <a:rPr lang="en-GB" dirty="0"/>
            <a:t>Technology</a:t>
          </a:r>
        </a:p>
      </dgm:t>
    </dgm:pt>
    <dgm:pt modelId="{A4CA2037-B698-4524-9E2D-63766DCD7742}" type="parTrans" cxnId="{B0D44212-46BB-4EBB-BEDB-4AEBBCF73F53}">
      <dgm:prSet/>
      <dgm:spPr/>
      <dgm:t>
        <a:bodyPr/>
        <a:lstStyle/>
        <a:p>
          <a:endParaRPr lang="en-GB"/>
        </a:p>
      </dgm:t>
    </dgm:pt>
    <dgm:pt modelId="{E82E4A2A-73D8-418E-8D9F-0DEE15311DCE}" type="sibTrans" cxnId="{B0D44212-46BB-4EBB-BEDB-4AEBBCF73F53}">
      <dgm:prSet/>
      <dgm:spPr/>
      <dgm:t>
        <a:bodyPr/>
        <a:lstStyle/>
        <a:p>
          <a:endParaRPr lang="en-GB"/>
        </a:p>
      </dgm:t>
    </dgm:pt>
    <dgm:pt modelId="{223BFA22-0FCC-4D0F-B818-D9499ED3AA7B}">
      <dgm:prSet/>
      <dgm:spPr/>
      <dgm:t>
        <a:bodyPr/>
        <a:lstStyle/>
        <a:p>
          <a:r>
            <a:rPr lang="en-GB" dirty="0">
              <a:solidFill>
                <a:schemeClr val="bg1"/>
              </a:solidFill>
            </a:rPr>
            <a:t>Group maturity and development</a:t>
          </a:r>
        </a:p>
      </dgm:t>
    </dgm:pt>
    <dgm:pt modelId="{6DD65F97-84A9-4C00-8972-A0C6BF550716}" type="parTrans" cxnId="{9C950567-9B22-4FC7-8A97-41A3C33FD774}">
      <dgm:prSet/>
      <dgm:spPr/>
      <dgm:t>
        <a:bodyPr/>
        <a:lstStyle/>
        <a:p>
          <a:endParaRPr lang="en-GB"/>
        </a:p>
      </dgm:t>
    </dgm:pt>
    <dgm:pt modelId="{9950DAEB-00A1-4356-B4C6-D4ECE99471BE}" type="sibTrans" cxnId="{9C950567-9B22-4FC7-8A97-41A3C33FD774}">
      <dgm:prSet/>
      <dgm:spPr/>
      <dgm:t>
        <a:bodyPr/>
        <a:lstStyle/>
        <a:p>
          <a:endParaRPr lang="en-GB"/>
        </a:p>
      </dgm:t>
    </dgm:pt>
    <dgm:pt modelId="{D35499DE-C4A6-439F-8233-B913FAF67EF0}">
      <dgm:prSet phldrT="[Text]"/>
      <dgm:spPr/>
      <dgm:t>
        <a:bodyPr/>
        <a:lstStyle/>
        <a:p>
          <a:r>
            <a:rPr lang="en-GB" dirty="0"/>
            <a:t>Success</a:t>
          </a:r>
        </a:p>
      </dgm:t>
    </dgm:pt>
    <dgm:pt modelId="{433CB28C-18CA-44F3-ABEF-AD1B0A420D4C}" type="parTrans" cxnId="{0EBC3117-506E-4C96-BE8E-30156C967842}">
      <dgm:prSet/>
      <dgm:spPr/>
      <dgm:t>
        <a:bodyPr/>
        <a:lstStyle/>
        <a:p>
          <a:endParaRPr lang="en-GB"/>
        </a:p>
      </dgm:t>
    </dgm:pt>
    <dgm:pt modelId="{B4ACD7F3-A6FA-424E-8C0D-02688F1883FF}" type="sibTrans" cxnId="{0EBC3117-506E-4C96-BE8E-30156C967842}">
      <dgm:prSet/>
      <dgm:spPr/>
      <dgm:t>
        <a:bodyPr/>
        <a:lstStyle/>
        <a:p>
          <a:endParaRPr lang="en-GB"/>
        </a:p>
      </dgm:t>
    </dgm:pt>
    <dgm:pt modelId="{3517002A-7A84-4DE6-AEBA-C3180F4ECF21}">
      <dgm:prSet phldrT="[Text]"/>
      <dgm:spPr/>
      <dgm:t>
        <a:bodyPr/>
        <a:lstStyle/>
        <a:p>
          <a:r>
            <a:rPr lang="en-GB" dirty="0"/>
            <a:t>External threat</a:t>
          </a:r>
        </a:p>
      </dgm:t>
    </dgm:pt>
    <dgm:pt modelId="{97D0B2D4-936A-4C43-A25B-286FE354A1B6}" type="parTrans" cxnId="{F5EF07A3-C4AF-481D-8C2D-FC2C1E5FA8CB}">
      <dgm:prSet/>
      <dgm:spPr/>
      <dgm:t>
        <a:bodyPr/>
        <a:lstStyle/>
        <a:p>
          <a:endParaRPr lang="en-GB"/>
        </a:p>
      </dgm:t>
    </dgm:pt>
    <dgm:pt modelId="{7FBD7091-BFEA-4A49-B402-6577A9C31E1B}" type="sibTrans" cxnId="{F5EF07A3-C4AF-481D-8C2D-FC2C1E5FA8CB}">
      <dgm:prSet/>
      <dgm:spPr/>
      <dgm:t>
        <a:bodyPr/>
        <a:lstStyle/>
        <a:p>
          <a:endParaRPr lang="en-GB"/>
        </a:p>
      </dgm:t>
    </dgm:pt>
    <dgm:pt modelId="{361B638C-7047-47BB-8C2A-AEA2A82392C2}">
      <dgm:prSet phldrT="[Text]"/>
      <dgm:spPr/>
      <dgm:t>
        <a:bodyPr/>
        <a:lstStyle/>
        <a:p>
          <a:r>
            <a:rPr lang="en-GB" dirty="0"/>
            <a:t>Forming</a:t>
          </a:r>
        </a:p>
      </dgm:t>
    </dgm:pt>
    <dgm:pt modelId="{713B1D8C-7716-4FE8-A4E4-512653E19FEF}" type="parTrans" cxnId="{CA0AF7C5-FED8-4BE5-86B6-D3097AB381F3}">
      <dgm:prSet/>
      <dgm:spPr/>
      <dgm:t>
        <a:bodyPr/>
        <a:lstStyle/>
        <a:p>
          <a:endParaRPr lang="en-GB"/>
        </a:p>
      </dgm:t>
    </dgm:pt>
    <dgm:pt modelId="{004D9359-1A97-4631-BB46-75FD639C574C}" type="sibTrans" cxnId="{CA0AF7C5-FED8-4BE5-86B6-D3097AB381F3}">
      <dgm:prSet/>
      <dgm:spPr/>
      <dgm:t>
        <a:bodyPr/>
        <a:lstStyle/>
        <a:p>
          <a:endParaRPr lang="en-GB"/>
        </a:p>
      </dgm:t>
    </dgm:pt>
    <dgm:pt modelId="{CEB6B94A-784E-4BA8-92F1-84DC191CAC95}">
      <dgm:prSet phldrT="[Text]"/>
      <dgm:spPr/>
      <dgm:t>
        <a:bodyPr/>
        <a:lstStyle/>
        <a:p>
          <a:r>
            <a:rPr lang="en-GB" dirty="0"/>
            <a:t>Storming</a:t>
          </a:r>
        </a:p>
      </dgm:t>
    </dgm:pt>
    <dgm:pt modelId="{A477F3D9-4A86-4762-B509-1C83154F496F}" type="parTrans" cxnId="{28AE40E7-D9D5-492C-AC0D-28A7B8542758}">
      <dgm:prSet/>
      <dgm:spPr/>
      <dgm:t>
        <a:bodyPr/>
        <a:lstStyle/>
        <a:p>
          <a:endParaRPr lang="en-GB"/>
        </a:p>
      </dgm:t>
    </dgm:pt>
    <dgm:pt modelId="{B7717C68-3774-4FAC-B39E-003232D1FA5B}" type="sibTrans" cxnId="{28AE40E7-D9D5-492C-AC0D-28A7B8542758}">
      <dgm:prSet/>
      <dgm:spPr/>
      <dgm:t>
        <a:bodyPr/>
        <a:lstStyle/>
        <a:p>
          <a:endParaRPr lang="en-GB"/>
        </a:p>
      </dgm:t>
    </dgm:pt>
    <dgm:pt modelId="{05B59507-C178-4386-BE4F-E61961EFBD75}">
      <dgm:prSet phldrT="[Text]"/>
      <dgm:spPr/>
      <dgm:t>
        <a:bodyPr/>
        <a:lstStyle/>
        <a:p>
          <a:r>
            <a:rPr lang="en-GB" dirty="0"/>
            <a:t>Norming</a:t>
          </a:r>
        </a:p>
      </dgm:t>
    </dgm:pt>
    <dgm:pt modelId="{AB60A9AD-EEB0-4F20-8436-311344EB3706}" type="parTrans" cxnId="{D5738B60-4EC7-4733-BA0C-274D2507A6FC}">
      <dgm:prSet/>
      <dgm:spPr/>
      <dgm:t>
        <a:bodyPr/>
        <a:lstStyle/>
        <a:p>
          <a:endParaRPr lang="en-GB"/>
        </a:p>
      </dgm:t>
    </dgm:pt>
    <dgm:pt modelId="{33FA4C94-5852-402C-9C6E-89F2DF3C55AA}" type="sibTrans" cxnId="{D5738B60-4EC7-4733-BA0C-274D2507A6FC}">
      <dgm:prSet/>
      <dgm:spPr/>
      <dgm:t>
        <a:bodyPr/>
        <a:lstStyle/>
        <a:p>
          <a:endParaRPr lang="en-GB"/>
        </a:p>
      </dgm:t>
    </dgm:pt>
    <dgm:pt modelId="{FCA6FEB7-2F4C-4006-93D1-31B5F59DE58C}">
      <dgm:prSet phldrT="[Text]"/>
      <dgm:spPr/>
      <dgm:t>
        <a:bodyPr/>
        <a:lstStyle/>
        <a:p>
          <a:r>
            <a:rPr lang="en-GB" dirty="0"/>
            <a:t>Performing</a:t>
          </a:r>
        </a:p>
      </dgm:t>
    </dgm:pt>
    <dgm:pt modelId="{572F44E4-E478-44FA-8DB0-19CD89D6745D}" type="parTrans" cxnId="{636F0D51-C963-4B54-9745-4A5F594DFBDB}">
      <dgm:prSet/>
      <dgm:spPr/>
      <dgm:t>
        <a:bodyPr/>
        <a:lstStyle/>
        <a:p>
          <a:endParaRPr lang="en-GB"/>
        </a:p>
      </dgm:t>
    </dgm:pt>
    <dgm:pt modelId="{E444D646-390D-478D-8D62-F25116AFB8E8}" type="sibTrans" cxnId="{636F0D51-C963-4B54-9745-4A5F594DFBDB}">
      <dgm:prSet/>
      <dgm:spPr/>
      <dgm:t>
        <a:bodyPr/>
        <a:lstStyle/>
        <a:p>
          <a:endParaRPr lang="en-GB"/>
        </a:p>
      </dgm:t>
    </dgm:pt>
    <dgm:pt modelId="{1B9FF283-864E-444B-AAB3-09E837E172FF}" type="pres">
      <dgm:prSet presAssocID="{2A89BF57-CBD6-4370-A304-65CF3AF4703C}" presName="composite" presStyleCnt="0">
        <dgm:presLayoutVars>
          <dgm:chMax val="5"/>
          <dgm:dir/>
          <dgm:animLvl val="ctr"/>
          <dgm:resizeHandles val="exact"/>
        </dgm:presLayoutVars>
      </dgm:prSet>
      <dgm:spPr/>
    </dgm:pt>
    <dgm:pt modelId="{FDCCF50D-0267-4376-A48B-E497AB3F9985}" type="pres">
      <dgm:prSet presAssocID="{2A89BF57-CBD6-4370-A304-65CF3AF4703C}" presName="cycle" presStyleCnt="0"/>
      <dgm:spPr/>
    </dgm:pt>
    <dgm:pt modelId="{445EA7B4-6564-4942-BB15-F3053688AD83}" type="pres">
      <dgm:prSet presAssocID="{2A89BF57-CBD6-4370-A304-65CF3AF4703C}" presName="centerShape" presStyleCnt="0"/>
      <dgm:spPr/>
    </dgm:pt>
    <dgm:pt modelId="{9DB73132-9944-461B-8315-313D37FC7B21}" type="pres">
      <dgm:prSet presAssocID="{2A89BF57-CBD6-4370-A304-65CF3AF4703C}" presName="connSite" presStyleLbl="node1" presStyleIdx="0" presStyleCnt="5"/>
      <dgm:spPr/>
    </dgm:pt>
    <dgm:pt modelId="{9CD6FF5D-F903-46E6-AD02-5D3F74D86FB5}" type="pres">
      <dgm:prSet presAssocID="{2A89BF57-CBD6-4370-A304-65CF3AF4703C}" presName="visible" presStyleLbl="node1" presStyleIdx="0" presStyleCnt="5"/>
      <dgm:spPr>
        <a:blipFill rotWithShape="1">
          <a:blip xmlns:r="http://schemas.openxmlformats.org/officeDocument/2006/relationships" r:embed="rId1"/>
          <a:stretch>
            <a:fillRect/>
          </a:stretch>
        </a:blipFill>
      </dgm:spPr>
    </dgm:pt>
    <dgm:pt modelId="{7044E570-5241-4BEA-8C37-9CD8672CB051}" type="pres">
      <dgm:prSet presAssocID="{BBDABF63-DAF7-4286-87E0-4727610A18B5}" presName="Name25" presStyleLbl="parChTrans1D1" presStyleIdx="0" presStyleCnt="4"/>
      <dgm:spPr/>
    </dgm:pt>
    <dgm:pt modelId="{D402864F-3003-4A8B-81A5-50C135E5A223}" type="pres">
      <dgm:prSet presAssocID="{353AE265-D2D4-4D5F-8304-EE2C7A990FF0}" presName="node" presStyleCnt="0"/>
      <dgm:spPr/>
    </dgm:pt>
    <dgm:pt modelId="{8B3FE88F-B9AE-42E8-9517-3D0904952784}" type="pres">
      <dgm:prSet presAssocID="{353AE265-D2D4-4D5F-8304-EE2C7A990FF0}" presName="parentNode" presStyleLbl="node1" presStyleIdx="1" presStyleCnt="5">
        <dgm:presLayoutVars>
          <dgm:chMax val="1"/>
          <dgm:bulletEnabled val="1"/>
        </dgm:presLayoutVars>
      </dgm:prSet>
      <dgm:spPr/>
    </dgm:pt>
    <dgm:pt modelId="{8EABE4D2-DD65-4385-95D0-C15F2E319BA1}" type="pres">
      <dgm:prSet presAssocID="{353AE265-D2D4-4D5F-8304-EE2C7A990FF0}" presName="childNode" presStyleLbl="revTx" presStyleIdx="0" presStyleCnt="4">
        <dgm:presLayoutVars>
          <dgm:bulletEnabled val="1"/>
        </dgm:presLayoutVars>
      </dgm:prSet>
      <dgm:spPr/>
    </dgm:pt>
    <dgm:pt modelId="{3ED85770-B785-407F-97F0-94A76D46AA71}" type="pres">
      <dgm:prSet presAssocID="{406C2B22-316C-4D17-8DAF-F67FE4352131}" presName="Name25" presStyleLbl="parChTrans1D1" presStyleIdx="1" presStyleCnt="4"/>
      <dgm:spPr/>
    </dgm:pt>
    <dgm:pt modelId="{74E72252-E7E9-453D-ACB8-BEF16D4648EE}" type="pres">
      <dgm:prSet presAssocID="{C2C0E80B-98EA-4BAE-8873-AFA6A195299D}" presName="node" presStyleCnt="0"/>
      <dgm:spPr/>
    </dgm:pt>
    <dgm:pt modelId="{DF445EC3-3EA9-4E28-A6BD-839D7D4175BD}" type="pres">
      <dgm:prSet presAssocID="{C2C0E80B-98EA-4BAE-8873-AFA6A195299D}" presName="parentNode" presStyleLbl="node1" presStyleIdx="2" presStyleCnt="5">
        <dgm:presLayoutVars>
          <dgm:chMax val="1"/>
          <dgm:bulletEnabled val="1"/>
        </dgm:presLayoutVars>
      </dgm:prSet>
      <dgm:spPr/>
    </dgm:pt>
    <dgm:pt modelId="{916B60C7-D90B-4BD5-B85D-87E9E71AC944}" type="pres">
      <dgm:prSet presAssocID="{C2C0E80B-98EA-4BAE-8873-AFA6A195299D}" presName="childNode" presStyleLbl="revTx" presStyleIdx="1" presStyleCnt="4">
        <dgm:presLayoutVars>
          <dgm:bulletEnabled val="1"/>
        </dgm:presLayoutVars>
      </dgm:prSet>
      <dgm:spPr/>
    </dgm:pt>
    <dgm:pt modelId="{65841381-61B8-4F1B-BD77-BF9EC7AAD88D}" type="pres">
      <dgm:prSet presAssocID="{34F04BB1-F3B1-4C40-9DC6-3661E4CEA26F}" presName="Name25" presStyleLbl="parChTrans1D1" presStyleIdx="2" presStyleCnt="4"/>
      <dgm:spPr/>
    </dgm:pt>
    <dgm:pt modelId="{2C00D67E-613F-4306-A1E5-08AB813D27EF}" type="pres">
      <dgm:prSet presAssocID="{72065945-EFD1-41CD-9533-A75D403EF895}" presName="node" presStyleCnt="0"/>
      <dgm:spPr/>
    </dgm:pt>
    <dgm:pt modelId="{A8EAD972-5386-419D-BA83-5510E611A7D5}" type="pres">
      <dgm:prSet presAssocID="{72065945-EFD1-41CD-9533-A75D403EF895}" presName="parentNode" presStyleLbl="node1" presStyleIdx="3" presStyleCnt="5">
        <dgm:presLayoutVars>
          <dgm:chMax val="1"/>
          <dgm:bulletEnabled val="1"/>
        </dgm:presLayoutVars>
      </dgm:prSet>
      <dgm:spPr/>
    </dgm:pt>
    <dgm:pt modelId="{C26F4605-C755-4D02-82A8-64BDA367977C}" type="pres">
      <dgm:prSet presAssocID="{72065945-EFD1-41CD-9533-A75D403EF895}" presName="childNode" presStyleLbl="revTx" presStyleIdx="2" presStyleCnt="4">
        <dgm:presLayoutVars>
          <dgm:bulletEnabled val="1"/>
        </dgm:presLayoutVars>
      </dgm:prSet>
      <dgm:spPr/>
    </dgm:pt>
    <dgm:pt modelId="{7C150AE3-118C-4535-BE5B-63398B89A16F}" type="pres">
      <dgm:prSet presAssocID="{6DD65F97-84A9-4C00-8972-A0C6BF550716}" presName="Name25" presStyleLbl="parChTrans1D1" presStyleIdx="3" presStyleCnt="4"/>
      <dgm:spPr/>
    </dgm:pt>
    <dgm:pt modelId="{9FF4C530-C851-4176-AAEF-41339F1676A7}" type="pres">
      <dgm:prSet presAssocID="{223BFA22-0FCC-4D0F-B818-D9499ED3AA7B}" presName="node" presStyleCnt="0"/>
      <dgm:spPr/>
    </dgm:pt>
    <dgm:pt modelId="{82A21F8F-89FC-4352-AEE5-6EE38A9D369C}" type="pres">
      <dgm:prSet presAssocID="{223BFA22-0FCC-4D0F-B818-D9499ED3AA7B}" presName="parentNode" presStyleLbl="node1" presStyleIdx="4" presStyleCnt="5">
        <dgm:presLayoutVars>
          <dgm:chMax val="1"/>
          <dgm:bulletEnabled val="1"/>
        </dgm:presLayoutVars>
      </dgm:prSet>
      <dgm:spPr/>
    </dgm:pt>
    <dgm:pt modelId="{07058389-8D97-4D90-9040-9016930F177F}" type="pres">
      <dgm:prSet presAssocID="{223BFA22-0FCC-4D0F-B818-D9499ED3AA7B}" presName="childNode" presStyleLbl="revTx" presStyleIdx="3" presStyleCnt="4">
        <dgm:presLayoutVars>
          <dgm:bulletEnabled val="1"/>
        </dgm:presLayoutVars>
      </dgm:prSet>
      <dgm:spPr/>
    </dgm:pt>
  </dgm:ptLst>
  <dgm:cxnLst>
    <dgm:cxn modelId="{6843F00B-C107-449E-8D63-03FA38BDCF13}" type="presOf" srcId="{9F17B5D2-0E53-44E2-8DD2-B5DCCCFEEC19}" destId="{8EABE4D2-DD65-4385-95D0-C15F2E319BA1}" srcOrd="0" destOrd="0" presId="urn:microsoft.com/office/officeart/2005/8/layout/radial2"/>
    <dgm:cxn modelId="{9019010F-0B0F-44FC-AB2B-F383C12FE4D0}" srcId="{353AE265-D2D4-4D5F-8304-EE2C7A990FF0}" destId="{9F17B5D2-0E53-44E2-8DD2-B5DCCCFEEC19}" srcOrd="0" destOrd="0" parTransId="{C998AC99-AAA6-4829-85D9-E9CABFA84C2E}" sibTransId="{4F2711AE-B46A-45D8-852C-9A7DE330363B}"/>
    <dgm:cxn modelId="{B0D44212-46BB-4EBB-BEDB-4AEBBCF73F53}" srcId="{C2C0E80B-98EA-4BAE-8873-AFA6A195299D}" destId="{AC56854D-40A6-41E3-8E4B-49D1A94CAB98}" srcOrd="3" destOrd="0" parTransId="{A4CA2037-B698-4524-9E2D-63766DCD7742}" sibTransId="{E82E4A2A-73D8-418E-8D9F-0DEE15311DCE}"/>
    <dgm:cxn modelId="{F3F81116-9F2E-4260-8CE8-9F0D0CE9FDD5}" type="presOf" srcId="{353AE265-D2D4-4D5F-8304-EE2C7A990FF0}" destId="{8B3FE88F-B9AE-42E8-9517-3D0904952784}" srcOrd="0" destOrd="0" presId="urn:microsoft.com/office/officeart/2005/8/layout/radial2"/>
    <dgm:cxn modelId="{6917F716-9615-4651-A49B-A41F572AB548}" type="presOf" srcId="{DBA5703A-31A0-41C1-B670-5FD3621A5918}" destId="{8EABE4D2-DD65-4385-95D0-C15F2E319BA1}" srcOrd="0" destOrd="2" presId="urn:microsoft.com/office/officeart/2005/8/layout/radial2"/>
    <dgm:cxn modelId="{0EBC3117-506E-4C96-BE8E-30156C967842}" srcId="{72065945-EFD1-41CD-9533-A75D403EF895}" destId="{D35499DE-C4A6-439F-8233-B913FAF67EF0}" srcOrd="2" destOrd="0" parTransId="{433CB28C-18CA-44F3-ABEF-AD1B0A420D4C}" sibTransId="{B4ACD7F3-A6FA-424E-8C0D-02688F1883FF}"/>
    <dgm:cxn modelId="{49D6361B-0410-4DCD-8F8D-C36C91922612}" srcId="{2A89BF57-CBD6-4370-A304-65CF3AF4703C}" destId="{C2C0E80B-98EA-4BAE-8873-AFA6A195299D}" srcOrd="1" destOrd="0" parTransId="{406C2B22-316C-4D17-8DAF-F67FE4352131}" sibTransId="{D08C0DB7-651D-45ED-9113-6CD18E124EF0}"/>
    <dgm:cxn modelId="{C01CA21B-4E01-4125-86DB-022D1C68775B}" srcId="{C2C0E80B-98EA-4BAE-8873-AFA6A195299D}" destId="{39C7AADD-0413-40B9-B0B3-B4A17BAA16A6}" srcOrd="0" destOrd="0" parTransId="{D35AFCE2-6D25-4AFF-B77A-56006CD8E4B1}" sibTransId="{51B69BC0-3276-48C6-89DD-C3925B9A336C}"/>
    <dgm:cxn modelId="{51209921-9E9A-4EC4-97BE-5FB0057CFD0B}" type="presOf" srcId="{C2C0E80B-98EA-4BAE-8873-AFA6A195299D}" destId="{DF445EC3-3EA9-4E28-A6BD-839D7D4175BD}" srcOrd="0" destOrd="0" presId="urn:microsoft.com/office/officeart/2005/8/layout/radial2"/>
    <dgm:cxn modelId="{12514F27-33F8-4F6B-9159-E2EFEFA3EF21}" type="presOf" srcId="{6DD65F97-84A9-4C00-8972-A0C6BF550716}" destId="{7C150AE3-118C-4535-BE5B-63398B89A16F}" srcOrd="0" destOrd="0" presId="urn:microsoft.com/office/officeart/2005/8/layout/radial2"/>
    <dgm:cxn modelId="{B2C5B728-3B21-404B-8D38-D66320E21FEB}" type="presOf" srcId="{3517002A-7A84-4DE6-AEBA-C3180F4ECF21}" destId="{C26F4605-C755-4D02-82A8-64BDA367977C}" srcOrd="0" destOrd="3" presId="urn:microsoft.com/office/officeart/2005/8/layout/radial2"/>
    <dgm:cxn modelId="{B7F2EB2F-690E-4D42-9FE1-F56505AAE9EC}" srcId="{72065945-EFD1-41CD-9533-A75D403EF895}" destId="{585B2BC1-A839-4ED5-8C77-90845D2A02C5}" srcOrd="1" destOrd="0" parTransId="{3F83F59B-8169-4D01-8CEF-BC924411794D}" sibTransId="{5F6FD452-9DED-4AD3-8F48-8C791428D6CF}"/>
    <dgm:cxn modelId="{D9CD1331-26FD-4AA5-BD20-CDEC1BFC6CC3}" type="presOf" srcId="{2A89BF57-CBD6-4370-A304-65CF3AF4703C}" destId="{1B9FF283-864E-444B-AAB3-09E837E172FF}" srcOrd="0" destOrd="0" presId="urn:microsoft.com/office/officeart/2005/8/layout/radial2"/>
    <dgm:cxn modelId="{D73DFC33-C18D-4CA9-928A-50313DDF1AF4}" type="presOf" srcId="{34F04BB1-F3B1-4C40-9DC6-3661E4CEA26F}" destId="{65841381-61B8-4F1B-BD77-BF9EC7AAD88D}" srcOrd="0" destOrd="0" presId="urn:microsoft.com/office/officeart/2005/8/layout/radial2"/>
    <dgm:cxn modelId="{D5738B60-4EC7-4733-BA0C-274D2507A6FC}" srcId="{223BFA22-0FCC-4D0F-B818-D9499ED3AA7B}" destId="{05B59507-C178-4386-BE4F-E61961EFBD75}" srcOrd="2" destOrd="0" parTransId="{AB60A9AD-EEB0-4F20-8436-311344EB3706}" sibTransId="{33FA4C94-5852-402C-9C6E-89F2DF3C55AA}"/>
    <dgm:cxn modelId="{5AB91742-415D-4CED-934A-AB421CEF6B9C}" srcId="{2A89BF57-CBD6-4370-A304-65CF3AF4703C}" destId="{353AE265-D2D4-4D5F-8304-EE2C7A990FF0}" srcOrd="0" destOrd="0" parTransId="{BBDABF63-DAF7-4286-87E0-4727610A18B5}" sibTransId="{B5576C11-E279-4B62-BC90-2EF8FF08F6A3}"/>
    <dgm:cxn modelId="{4D7FC645-10F9-44C9-A4E9-B06425444431}" srcId="{353AE265-D2D4-4D5F-8304-EE2C7A990FF0}" destId="{DBA5703A-31A0-41C1-B670-5FD3621A5918}" srcOrd="2" destOrd="0" parTransId="{70F9ECD3-8350-406F-A806-FC51A3371861}" sibTransId="{1DCB7D41-F4CE-4A01-8AE4-403F52F1B0A9}"/>
    <dgm:cxn modelId="{9C950567-9B22-4FC7-8A97-41A3C33FD774}" srcId="{2A89BF57-CBD6-4370-A304-65CF3AF4703C}" destId="{223BFA22-0FCC-4D0F-B818-D9499ED3AA7B}" srcOrd="3" destOrd="0" parTransId="{6DD65F97-84A9-4C00-8972-A0C6BF550716}" sibTransId="{9950DAEB-00A1-4356-B4C6-D4ECE99471BE}"/>
    <dgm:cxn modelId="{167ABA67-740F-49E9-9AF0-4C45B939D33B}" type="presOf" srcId="{406C2B22-316C-4D17-8DAF-F67FE4352131}" destId="{3ED85770-B785-407F-97F0-94A76D46AA71}" srcOrd="0" destOrd="0" presId="urn:microsoft.com/office/officeart/2005/8/layout/radial2"/>
    <dgm:cxn modelId="{636F0D51-C963-4B54-9745-4A5F594DFBDB}" srcId="{223BFA22-0FCC-4D0F-B818-D9499ED3AA7B}" destId="{FCA6FEB7-2F4C-4006-93D1-31B5F59DE58C}" srcOrd="3" destOrd="0" parTransId="{572F44E4-E478-44FA-8DB0-19CD89D6745D}" sibTransId="{E444D646-390D-478D-8D62-F25116AFB8E8}"/>
    <dgm:cxn modelId="{B639905A-B114-496D-AC46-0F0B3F382430}" type="presOf" srcId="{585B2BC1-A839-4ED5-8C77-90845D2A02C5}" destId="{C26F4605-C755-4D02-82A8-64BDA367977C}" srcOrd="0" destOrd="1" presId="urn:microsoft.com/office/officeart/2005/8/layout/radial2"/>
    <dgm:cxn modelId="{B1ADEB85-BD12-42DF-AF9E-E2E40042D0E5}" type="presOf" srcId="{AC56854D-40A6-41E3-8E4B-49D1A94CAB98}" destId="{916B60C7-D90B-4BD5-B85D-87E9E71AC944}" srcOrd="0" destOrd="3" presId="urn:microsoft.com/office/officeart/2005/8/layout/radial2"/>
    <dgm:cxn modelId="{74C97E86-ED2C-42DD-8D8F-ECC8ECE86BEA}" type="presOf" srcId="{361B638C-7047-47BB-8C2A-AEA2A82392C2}" destId="{07058389-8D97-4D90-9040-9016930F177F}" srcOrd="0" destOrd="0" presId="urn:microsoft.com/office/officeart/2005/8/layout/radial2"/>
    <dgm:cxn modelId="{4727BC88-F42C-44C6-8F0C-D52DAF93AF9D}" type="presOf" srcId="{D35499DE-C4A6-439F-8233-B913FAF67EF0}" destId="{C26F4605-C755-4D02-82A8-64BDA367977C}" srcOrd="0" destOrd="2" presId="urn:microsoft.com/office/officeart/2005/8/layout/radial2"/>
    <dgm:cxn modelId="{5187D98B-E1FF-43C7-8AAB-6ECF20682AF7}" type="presOf" srcId="{39C7AADD-0413-40B9-B0B3-B4A17BAA16A6}" destId="{916B60C7-D90B-4BD5-B85D-87E9E71AC944}" srcOrd="0" destOrd="0" presId="urn:microsoft.com/office/officeart/2005/8/layout/radial2"/>
    <dgm:cxn modelId="{EA91498C-AFEC-475B-A382-37F98A1F5502}" type="presOf" srcId="{BBDABF63-DAF7-4286-87E0-4727610A18B5}" destId="{7044E570-5241-4BEA-8C37-9CD8672CB051}" srcOrd="0" destOrd="0" presId="urn:microsoft.com/office/officeart/2005/8/layout/radial2"/>
    <dgm:cxn modelId="{0077BD90-4D68-43DE-AA75-76B2F5741942}" type="presOf" srcId="{44A3ADAE-D7F5-4321-B926-A659A312BB4E}" destId="{8EABE4D2-DD65-4385-95D0-C15F2E319BA1}" srcOrd="0" destOrd="1" presId="urn:microsoft.com/office/officeart/2005/8/layout/radial2"/>
    <dgm:cxn modelId="{C9667092-5457-4457-BE0A-99718BB34772}" srcId="{353AE265-D2D4-4D5F-8304-EE2C7A990FF0}" destId="{44A3ADAE-D7F5-4321-B926-A659A312BB4E}" srcOrd="1" destOrd="0" parTransId="{FBCEE004-2768-4718-A575-4E553C57F465}" sibTransId="{E750D0D9-233F-497B-98A2-8874164EC9D0}"/>
    <dgm:cxn modelId="{E6982895-C636-494D-B878-173FE88F56F8}" type="presOf" srcId="{5A59E051-5536-4EA9-A0F0-348774DCED94}" destId="{916B60C7-D90B-4BD5-B85D-87E9E71AC944}" srcOrd="0" destOrd="1" presId="urn:microsoft.com/office/officeart/2005/8/layout/radial2"/>
    <dgm:cxn modelId="{2CDF01A1-FA93-43AE-8737-68417C20FECF}" srcId="{C2C0E80B-98EA-4BAE-8873-AFA6A195299D}" destId="{8307DB6B-66C0-4C04-8D97-0099A850599B}" srcOrd="2" destOrd="0" parTransId="{1F226536-2AE0-4E87-BD6C-5A8D22E2E822}" sibTransId="{A957694A-46DF-49AA-949F-56E9B5AB8F65}"/>
    <dgm:cxn modelId="{F5EF07A3-C4AF-481D-8C2D-FC2C1E5FA8CB}" srcId="{72065945-EFD1-41CD-9533-A75D403EF895}" destId="{3517002A-7A84-4DE6-AEBA-C3180F4ECF21}" srcOrd="3" destOrd="0" parTransId="{97D0B2D4-936A-4C43-A25B-286FE354A1B6}" sibTransId="{7FBD7091-BFEA-4A49-B402-6577A9C31E1B}"/>
    <dgm:cxn modelId="{0BFF49A4-5E0C-44C6-A260-0830260FEED5}" srcId="{72065945-EFD1-41CD-9533-A75D403EF895}" destId="{079AD490-3F03-4806-94A0-145D89835309}" srcOrd="0" destOrd="0" parTransId="{5637DFCF-A531-4C7B-91B6-FA42953D57F5}" sibTransId="{25BFA3EC-1DF6-43D2-A892-7976A8C752BD}"/>
    <dgm:cxn modelId="{C8677CB3-34C3-4DA7-8A21-F1320ADA7F0F}" type="presOf" srcId="{079AD490-3F03-4806-94A0-145D89835309}" destId="{C26F4605-C755-4D02-82A8-64BDA367977C}" srcOrd="0" destOrd="0" presId="urn:microsoft.com/office/officeart/2005/8/layout/radial2"/>
    <dgm:cxn modelId="{A7DD2DBA-AE12-4892-B7A2-EE8B5E89E654}" type="presOf" srcId="{CEB6B94A-784E-4BA8-92F1-84DC191CAC95}" destId="{07058389-8D97-4D90-9040-9016930F177F}" srcOrd="0" destOrd="1" presId="urn:microsoft.com/office/officeart/2005/8/layout/radial2"/>
    <dgm:cxn modelId="{CA0AF7C5-FED8-4BE5-86B6-D3097AB381F3}" srcId="{223BFA22-0FCC-4D0F-B818-D9499ED3AA7B}" destId="{361B638C-7047-47BB-8C2A-AEA2A82392C2}" srcOrd="0" destOrd="0" parTransId="{713B1D8C-7716-4FE8-A4E4-512653E19FEF}" sibTransId="{004D9359-1A97-4631-BB46-75FD639C574C}"/>
    <dgm:cxn modelId="{2059B8CB-DFEB-49F1-A8C5-3C432E29B600}" srcId="{2A89BF57-CBD6-4370-A304-65CF3AF4703C}" destId="{72065945-EFD1-41CD-9533-A75D403EF895}" srcOrd="2" destOrd="0" parTransId="{34F04BB1-F3B1-4C40-9DC6-3661E4CEA26F}" sibTransId="{6204A129-AA76-4666-B7CF-62CBE2D8D64C}"/>
    <dgm:cxn modelId="{580F44CC-4FE8-458D-9A88-6ED893EBFABB}" type="presOf" srcId="{8307DB6B-66C0-4C04-8D97-0099A850599B}" destId="{916B60C7-D90B-4BD5-B85D-87E9E71AC944}" srcOrd="0" destOrd="2" presId="urn:microsoft.com/office/officeart/2005/8/layout/radial2"/>
    <dgm:cxn modelId="{B211E6CF-E2C2-45C3-A9D6-116E663777A3}" type="presOf" srcId="{223BFA22-0FCC-4D0F-B818-D9499ED3AA7B}" destId="{82A21F8F-89FC-4352-AEE5-6EE38A9D369C}" srcOrd="0" destOrd="0" presId="urn:microsoft.com/office/officeart/2005/8/layout/radial2"/>
    <dgm:cxn modelId="{427C2CE5-8F77-4716-9315-BDD62F2590C7}" type="presOf" srcId="{FCA6FEB7-2F4C-4006-93D1-31B5F59DE58C}" destId="{07058389-8D97-4D90-9040-9016930F177F}" srcOrd="0" destOrd="3" presId="urn:microsoft.com/office/officeart/2005/8/layout/radial2"/>
    <dgm:cxn modelId="{28AE40E7-D9D5-492C-AC0D-28A7B8542758}" srcId="{223BFA22-0FCC-4D0F-B818-D9499ED3AA7B}" destId="{CEB6B94A-784E-4BA8-92F1-84DC191CAC95}" srcOrd="1" destOrd="0" parTransId="{A477F3D9-4A86-4762-B509-1C83154F496F}" sibTransId="{B7717C68-3774-4FAC-B39E-003232D1FA5B}"/>
    <dgm:cxn modelId="{879D2BEB-25B0-4971-87C1-B2F69B439C1C}" srcId="{C2C0E80B-98EA-4BAE-8873-AFA6A195299D}" destId="{5A59E051-5536-4EA9-A0F0-348774DCED94}" srcOrd="1" destOrd="0" parTransId="{27CB6CCB-8C8D-4E4D-AD55-BDB88315A320}" sibTransId="{16240838-07C8-45FD-A774-6070EB960B7A}"/>
    <dgm:cxn modelId="{C95650F1-BC4A-4A93-AE2F-023BF104A508}" type="presOf" srcId="{05B59507-C178-4386-BE4F-E61961EFBD75}" destId="{07058389-8D97-4D90-9040-9016930F177F}" srcOrd="0" destOrd="2" presId="urn:microsoft.com/office/officeart/2005/8/layout/radial2"/>
    <dgm:cxn modelId="{84609EF9-C218-402E-B844-27A9F1E0AF48}" type="presOf" srcId="{72065945-EFD1-41CD-9533-A75D403EF895}" destId="{A8EAD972-5386-419D-BA83-5510E611A7D5}" srcOrd="0" destOrd="0" presId="urn:microsoft.com/office/officeart/2005/8/layout/radial2"/>
    <dgm:cxn modelId="{8C0332A8-6DAD-4CDD-828D-5FCE857F76B3}" type="presParOf" srcId="{1B9FF283-864E-444B-AAB3-09E837E172FF}" destId="{FDCCF50D-0267-4376-A48B-E497AB3F9985}" srcOrd="0" destOrd="0" presId="urn:microsoft.com/office/officeart/2005/8/layout/radial2"/>
    <dgm:cxn modelId="{7D92F72E-CA3D-41B2-838F-11ACAF6756B9}" type="presParOf" srcId="{FDCCF50D-0267-4376-A48B-E497AB3F9985}" destId="{445EA7B4-6564-4942-BB15-F3053688AD83}" srcOrd="0" destOrd="0" presId="urn:microsoft.com/office/officeart/2005/8/layout/radial2"/>
    <dgm:cxn modelId="{9B64AE68-EDAD-4E4E-8183-53740EC33C27}" type="presParOf" srcId="{445EA7B4-6564-4942-BB15-F3053688AD83}" destId="{9DB73132-9944-461B-8315-313D37FC7B21}" srcOrd="0" destOrd="0" presId="urn:microsoft.com/office/officeart/2005/8/layout/radial2"/>
    <dgm:cxn modelId="{96960EDA-52DA-4A62-A340-86A051AE6852}" type="presParOf" srcId="{445EA7B4-6564-4942-BB15-F3053688AD83}" destId="{9CD6FF5D-F903-46E6-AD02-5D3F74D86FB5}" srcOrd="1" destOrd="0" presId="urn:microsoft.com/office/officeart/2005/8/layout/radial2"/>
    <dgm:cxn modelId="{3337D220-04FC-415E-AD78-9A9526229678}" type="presParOf" srcId="{FDCCF50D-0267-4376-A48B-E497AB3F9985}" destId="{7044E570-5241-4BEA-8C37-9CD8672CB051}" srcOrd="1" destOrd="0" presId="urn:microsoft.com/office/officeart/2005/8/layout/radial2"/>
    <dgm:cxn modelId="{8358B0CA-915B-4E51-BDFC-08832879B5C5}" type="presParOf" srcId="{FDCCF50D-0267-4376-A48B-E497AB3F9985}" destId="{D402864F-3003-4A8B-81A5-50C135E5A223}" srcOrd="2" destOrd="0" presId="urn:microsoft.com/office/officeart/2005/8/layout/radial2"/>
    <dgm:cxn modelId="{FB04E796-550F-4CF7-8052-0661371A2E04}" type="presParOf" srcId="{D402864F-3003-4A8B-81A5-50C135E5A223}" destId="{8B3FE88F-B9AE-42E8-9517-3D0904952784}" srcOrd="0" destOrd="0" presId="urn:microsoft.com/office/officeart/2005/8/layout/radial2"/>
    <dgm:cxn modelId="{D4127EB4-94F0-4AFD-87A0-D25E4B6F5A45}" type="presParOf" srcId="{D402864F-3003-4A8B-81A5-50C135E5A223}" destId="{8EABE4D2-DD65-4385-95D0-C15F2E319BA1}" srcOrd="1" destOrd="0" presId="urn:microsoft.com/office/officeart/2005/8/layout/radial2"/>
    <dgm:cxn modelId="{D3AA5BB8-F5C0-4CC1-AA4F-ADD5391E9E39}" type="presParOf" srcId="{FDCCF50D-0267-4376-A48B-E497AB3F9985}" destId="{3ED85770-B785-407F-97F0-94A76D46AA71}" srcOrd="3" destOrd="0" presId="urn:microsoft.com/office/officeart/2005/8/layout/radial2"/>
    <dgm:cxn modelId="{5CB6FA82-8C88-4278-8BBE-B38CBCD12D7B}" type="presParOf" srcId="{FDCCF50D-0267-4376-A48B-E497AB3F9985}" destId="{74E72252-E7E9-453D-ACB8-BEF16D4648EE}" srcOrd="4" destOrd="0" presId="urn:microsoft.com/office/officeart/2005/8/layout/radial2"/>
    <dgm:cxn modelId="{DFA7F2B2-B12F-4572-853D-DB21DFBDCD95}" type="presParOf" srcId="{74E72252-E7E9-453D-ACB8-BEF16D4648EE}" destId="{DF445EC3-3EA9-4E28-A6BD-839D7D4175BD}" srcOrd="0" destOrd="0" presId="urn:microsoft.com/office/officeart/2005/8/layout/radial2"/>
    <dgm:cxn modelId="{49DBD84F-D497-486F-803E-D72CFFA4E0D2}" type="presParOf" srcId="{74E72252-E7E9-453D-ACB8-BEF16D4648EE}" destId="{916B60C7-D90B-4BD5-B85D-87E9E71AC944}" srcOrd="1" destOrd="0" presId="urn:microsoft.com/office/officeart/2005/8/layout/radial2"/>
    <dgm:cxn modelId="{34BC3160-8EA8-413F-902B-CAEF10894B60}" type="presParOf" srcId="{FDCCF50D-0267-4376-A48B-E497AB3F9985}" destId="{65841381-61B8-4F1B-BD77-BF9EC7AAD88D}" srcOrd="5" destOrd="0" presId="urn:microsoft.com/office/officeart/2005/8/layout/radial2"/>
    <dgm:cxn modelId="{8B3ED7D8-C740-4CEB-8717-D6B148DA0CAF}" type="presParOf" srcId="{FDCCF50D-0267-4376-A48B-E497AB3F9985}" destId="{2C00D67E-613F-4306-A1E5-08AB813D27EF}" srcOrd="6" destOrd="0" presId="urn:microsoft.com/office/officeart/2005/8/layout/radial2"/>
    <dgm:cxn modelId="{08898081-E1E5-4E4B-9FAB-928467CBF5F5}" type="presParOf" srcId="{2C00D67E-613F-4306-A1E5-08AB813D27EF}" destId="{A8EAD972-5386-419D-BA83-5510E611A7D5}" srcOrd="0" destOrd="0" presId="urn:microsoft.com/office/officeart/2005/8/layout/radial2"/>
    <dgm:cxn modelId="{3D6A379C-6560-4BA9-B104-8A430A8A845E}" type="presParOf" srcId="{2C00D67E-613F-4306-A1E5-08AB813D27EF}" destId="{C26F4605-C755-4D02-82A8-64BDA367977C}" srcOrd="1" destOrd="0" presId="urn:microsoft.com/office/officeart/2005/8/layout/radial2"/>
    <dgm:cxn modelId="{F66370C7-05FD-45C7-B316-C5892EBD2341}" type="presParOf" srcId="{FDCCF50D-0267-4376-A48B-E497AB3F9985}" destId="{7C150AE3-118C-4535-BE5B-63398B89A16F}" srcOrd="7" destOrd="0" presId="urn:microsoft.com/office/officeart/2005/8/layout/radial2"/>
    <dgm:cxn modelId="{9C33F3E6-85B7-4141-BE63-17DC2A3AB06C}" type="presParOf" srcId="{FDCCF50D-0267-4376-A48B-E497AB3F9985}" destId="{9FF4C530-C851-4176-AAEF-41339F1676A7}" srcOrd="8" destOrd="0" presId="urn:microsoft.com/office/officeart/2005/8/layout/radial2"/>
    <dgm:cxn modelId="{2D07A691-D10B-4A26-B460-640266794135}" type="presParOf" srcId="{9FF4C530-C851-4176-AAEF-41339F1676A7}" destId="{82A21F8F-89FC-4352-AEE5-6EE38A9D369C}" srcOrd="0" destOrd="0" presId="urn:microsoft.com/office/officeart/2005/8/layout/radial2"/>
    <dgm:cxn modelId="{0FD06890-9DFA-495E-9FB9-18FB0D1C83BF}" type="presParOf" srcId="{9FF4C530-C851-4176-AAEF-41339F1676A7}" destId="{07058389-8D97-4D90-9040-9016930F177F}"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89BF57-CBD6-4370-A304-65CF3AF4703C}" type="doc">
      <dgm:prSet loTypeId="urn:microsoft.com/office/officeart/2005/8/layout/radial2" loCatId="relationship" qsTypeId="urn:microsoft.com/office/officeart/2005/8/quickstyle/3d1" qsCatId="3D" csTypeId="urn:microsoft.com/office/officeart/2005/8/colors/accent4_2" csCatId="accent4" phldr="1"/>
      <dgm:spPr/>
      <dgm:t>
        <a:bodyPr/>
        <a:lstStyle/>
        <a:p>
          <a:endParaRPr lang="en-GB"/>
        </a:p>
      </dgm:t>
    </dgm:pt>
    <dgm:pt modelId="{353AE265-D2D4-4D5F-8304-EE2C7A990FF0}">
      <dgm:prSet phldrT="[Text]" custT="1"/>
      <dgm:spPr/>
      <dgm:t>
        <a:bodyPr/>
        <a:lstStyle/>
        <a:p>
          <a:r>
            <a:rPr lang="en-GB" sz="1100" dirty="0">
              <a:solidFill>
                <a:schemeClr val="bg1"/>
              </a:solidFill>
            </a:rPr>
            <a:t>Membership</a:t>
          </a:r>
        </a:p>
      </dgm:t>
    </dgm:pt>
    <dgm:pt modelId="{BBDABF63-DAF7-4286-87E0-4727610A18B5}" type="parTrans" cxnId="{5AB91742-415D-4CED-934A-AB421CEF6B9C}">
      <dgm:prSet/>
      <dgm:spPr/>
      <dgm:t>
        <a:bodyPr/>
        <a:lstStyle/>
        <a:p>
          <a:endParaRPr lang="en-GB"/>
        </a:p>
      </dgm:t>
    </dgm:pt>
    <dgm:pt modelId="{B5576C11-E279-4B62-BC90-2EF8FF08F6A3}" type="sibTrans" cxnId="{5AB91742-415D-4CED-934A-AB421CEF6B9C}">
      <dgm:prSet/>
      <dgm:spPr/>
      <dgm:t>
        <a:bodyPr/>
        <a:lstStyle/>
        <a:p>
          <a:endParaRPr lang="en-GB"/>
        </a:p>
      </dgm:t>
    </dgm:pt>
    <dgm:pt modelId="{9F17B5D2-0E53-44E2-8DD2-B5DCCCFEEC19}">
      <dgm:prSet phldrT="[Text]"/>
      <dgm:spPr/>
      <dgm:t>
        <a:bodyPr/>
        <a:lstStyle/>
        <a:p>
          <a:r>
            <a:rPr lang="en-GB" dirty="0"/>
            <a:t>Size of group</a:t>
          </a:r>
        </a:p>
      </dgm:t>
    </dgm:pt>
    <dgm:pt modelId="{C998AC99-AAA6-4829-85D9-E9CABFA84C2E}" type="parTrans" cxnId="{9019010F-0B0F-44FC-AB2B-F383C12FE4D0}">
      <dgm:prSet/>
      <dgm:spPr/>
      <dgm:t>
        <a:bodyPr/>
        <a:lstStyle/>
        <a:p>
          <a:endParaRPr lang="en-GB"/>
        </a:p>
      </dgm:t>
    </dgm:pt>
    <dgm:pt modelId="{4F2711AE-B46A-45D8-852C-9A7DE330363B}" type="sibTrans" cxnId="{9019010F-0B0F-44FC-AB2B-F383C12FE4D0}">
      <dgm:prSet/>
      <dgm:spPr/>
      <dgm:t>
        <a:bodyPr/>
        <a:lstStyle/>
        <a:p>
          <a:endParaRPr lang="en-GB"/>
        </a:p>
      </dgm:t>
    </dgm:pt>
    <dgm:pt modelId="{44A3ADAE-D7F5-4321-B926-A659A312BB4E}">
      <dgm:prSet phldrT="[Text]"/>
      <dgm:spPr/>
      <dgm:t>
        <a:bodyPr/>
        <a:lstStyle/>
        <a:p>
          <a:r>
            <a:rPr lang="en-GB" dirty="0"/>
            <a:t>Compatibility</a:t>
          </a:r>
        </a:p>
      </dgm:t>
    </dgm:pt>
    <dgm:pt modelId="{FBCEE004-2768-4718-A575-4E553C57F465}" type="parTrans" cxnId="{C9667092-5457-4457-BE0A-99718BB34772}">
      <dgm:prSet/>
      <dgm:spPr/>
      <dgm:t>
        <a:bodyPr/>
        <a:lstStyle/>
        <a:p>
          <a:endParaRPr lang="en-GB"/>
        </a:p>
      </dgm:t>
    </dgm:pt>
    <dgm:pt modelId="{E750D0D9-233F-497B-98A2-8874164EC9D0}" type="sibTrans" cxnId="{C9667092-5457-4457-BE0A-99718BB34772}">
      <dgm:prSet/>
      <dgm:spPr/>
      <dgm:t>
        <a:bodyPr/>
        <a:lstStyle/>
        <a:p>
          <a:endParaRPr lang="en-GB"/>
        </a:p>
      </dgm:t>
    </dgm:pt>
    <dgm:pt modelId="{C2C0E80B-98EA-4BAE-8873-AFA6A195299D}">
      <dgm:prSet phldrT="[Text]"/>
      <dgm:spPr/>
      <dgm:t>
        <a:bodyPr/>
        <a:lstStyle/>
        <a:p>
          <a:r>
            <a:rPr lang="en-GB" dirty="0">
              <a:solidFill>
                <a:schemeClr val="bg1"/>
              </a:solidFill>
            </a:rPr>
            <a:t>Work</a:t>
          </a:r>
          <a:r>
            <a:rPr lang="en-GB" dirty="0"/>
            <a:t> environment</a:t>
          </a:r>
        </a:p>
      </dgm:t>
    </dgm:pt>
    <dgm:pt modelId="{406C2B22-316C-4D17-8DAF-F67FE4352131}" type="parTrans" cxnId="{49D6361B-0410-4DCD-8F8D-C36C91922612}">
      <dgm:prSet/>
      <dgm:spPr/>
      <dgm:t>
        <a:bodyPr/>
        <a:lstStyle/>
        <a:p>
          <a:endParaRPr lang="en-GB"/>
        </a:p>
      </dgm:t>
    </dgm:pt>
    <dgm:pt modelId="{D08C0DB7-651D-45ED-9113-6CD18E124EF0}" type="sibTrans" cxnId="{49D6361B-0410-4DCD-8F8D-C36C91922612}">
      <dgm:prSet/>
      <dgm:spPr/>
      <dgm:t>
        <a:bodyPr/>
        <a:lstStyle/>
        <a:p>
          <a:endParaRPr lang="en-GB"/>
        </a:p>
      </dgm:t>
    </dgm:pt>
    <dgm:pt modelId="{39C7AADD-0413-40B9-B0B3-B4A17BAA16A6}">
      <dgm:prSet phldrT="[Text]"/>
      <dgm:spPr/>
      <dgm:t>
        <a:bodyPr/>
        <a:lstStyle/>
        <a:p>
          <a:r>
            <a:rPr lang="en-GB" dirty="0"/>
            <a:t>Nature of task</a:t>
          </a:r>
        </a:p>
      </dgm:t>
    </dgm:pt>
    <dgm:pt modelId="{D35AFCE2-6D25-4AFF-B77A-56006CD8E4B1}" type="parTrans" cxnId="{C01CA21B-4E01-4125-86DB-022D1C68775B}">
      <dgm:prSet/>
      <dgm:spPr/>
      <dgm:t>
        <a:bodyPr/>
        <a:lstStyle/>
        <a:p>
          <a:endParaRPr lang="en-GB"/>
        </a:p>
      </dgm:t>
    </dgm:pt>
    <dgm:pt modelId="{51B69BC0-3276-48C6-89DD-C3925B9A336C}" type="sibTrans" cxnId="{C01CA21B-4E01-4125-86DB-022D1C68775B}">
      <dgm:prSet/>
      <dgm:spPr/>
      <dgm:t>
        <a:bodyPr/>
        <a:lstStyle/>
        <a:p>
          <a:endParaRPr lang="en-GB"/>
        </a:p>
      </dgm:t>
    </dgm:pt>
    <dgm:pt modelId="{5A59E051-5536-4EA9-A0F0-348774DCED94}">
      <dgm:prSet phldrT="[Text]"/>
      <dgm:spPr/>
      <dgm:t>
        <a:bodyPr/>
        <a:lstStyle/>
        <a:p>
          <a:r>
            <a:rPr lang="en-GB" dirty="0"/>
            <a:t>Physical setting</a:t>
          </a:r>
        </a:p>
      </dgm:t>
    </dgm:pt>
    <dgm:pt modelId="{27CB6CCB-8C8D-4E4D-AD55-BDB88315A320}" type="parTrans" cxnId="{879D2BEB-25B0-4971-87C1-B2F69B439C1C}">
      <dgm:prSet/>
      <dgm:spPr/>
      <dgm:t>
        <a:bodyPr/>
        <a:lstStyle/>
        <a:p>
          <a:endParaRPr lang="en-GB"/>
        </a:p>
      </dgm:t>
    </dgm:pt>
    <dgm:pt modelId="{16240838-07C8-45FD-A774-6070EB960B7A}" type="sibTrans" cxnId="{879D2BEB-25B0-4971-87C1-B2F69B439C1C}">
      <dgm:prSet/>
      <dgm:spPr/>
      <dgm:t>
        <a:bodyPr/>
        <a:lstStyle/>
        <a:p>
          <a:endParaRPr lang="en-GB"/>
        </a:p>
      </dgm:t>
    </dgm:pt>
    <dgm:pt modelId="{72065945-EFD1-41CD-9533-A75D403EF895}">
      <dgm:prSet phldrT="[Text]"/>
      <dgm:spPr/>
      <dgm:t>
        <a:bodyPr/>
        <a:lstStyle/>
        <a:p>
          <a:r>
            <a:rPr lang="en-GB" dirty="0">
              <a:solidFill>
                <a:schemeClr val="bg1"/>
              </a:solidFill>
            </a:rPr>
            <a:t>Organisational</a:t>
          </a:r>
        </a:p>
      </dgm:t>
    </dgm:pt>
    <dgm:pt modelId="{34F04BB1-F3B1-4C40-9DC6-3661E4CEA26F}" type="parTrans" cxnId="{2059B8CB-DFEB-49F1-A8C5-3C432E29B600}">
      <dgm:prSet/>
      <dgm:spPr/>
      <dgm:t>
        <a:bodyPr/>
        <a:lstStyle/>
        <a:p>
          <a:endParaRPr lang="en-GB"/>
        </a:p>
      </dgm:t>
    </dgm:pt>
    <dgm:pt modelId="{6204A129-AA76-4666-B7CF-62CBE2D8D64C}" type="sibTrans" cxnId="{2059B8CB-DFEB-49F1-A8C5-3C432E29B600}">
      <dgm:prSet/>
      <dgm:spPr/>
      <dgm:t>
        <a:bodyPr/>
        <a:lstStyle/>
        <a:p>
          <a:endParaRPr lang="en-GB"/>
        </a:p>
      </dgm:t>
    </dgm:pt>
    <dgm:pt modelId="{079AD490-3F03-4806-94A0-145D89835309}">
      <dgm:prSet phldrT="[Text]"/>
      <dgm:spPr/>
      <dgm:t>
        <a:bodyPr/>
        <a:lstStyle/>
        <a:p>
          <a:r>
            <a:rPr lang="en-GB" dirty="0"/>
            <a:t>Management and leadership</a:t>
          </a:r>
        </a:p>
      </dgm:t>
    </dgm:pt>
    <dgm:pt modelId="{5637DFCF-A531-4C7B-91B6-FA42953D57F5}" type="parTrans" cxnId="{0BFF49A4-5E0C-44C6-A260-0830260FEED5}">
      <dgm:prSet/>
      <dgm:spPr/>
      <dgm:t>
        <a:bodyPr/>
        <a:lstStyle/>
        <a:p>
          <a:endParaRPr lang="en-GB"/>
        </a:p>
      </dgm:t>
    </dgm:pt>
    <dgm:pt modelId="{25BFA3EC-1DF6-43D2-A892-7976A8C752BD}" type="sibTrans" cxnId="{0BFF49A4-5E0C-44C6-A260-0830260FEED5}">
      <dgm:prSet/>
      <dgm:spPr/>
      <dgm:t>
        <a:bodyPr/>
        <a:lstStyle/>
        <a:p>
          <a:endParaRPr lang="en-GB"/>
        </a:p>
      </dgm:t>
    </dgm:pt>
    <dgm:pt modelId="{585B2BC1-A839-4ED5-8C77-90845D2A02C5}">
      <dgm:prSet phldrT="[Text]"/>
      <dgm:spPr/>
      <dgm:t>
        <a:bodyPr/>
        <a:lstStyle/>
        <a:p>
          <a:r>
            <a:rPr lang="en-GB" dirty="0"/>
            <a:t>HR</a:t>
          </a:r>
        </a:p>
      </dgm:t>
    </dgm:pt>
    <dgm:pt modelId="{3F83F59B-8169-4D01-8CEF-BC924411794D}" type="parTrans" cxnId="{B7F2EB2F-690E-4D42-9FE1-F56505AAE9EC}">
      <dgm:prSet/>
      <dgm:spPr/>
      <dgm:t>
        <a:bodyPr/>
        <a:lstStyle/>
        <a:p>
          <a:endParaRPr lang="en-GB"/>
        </a:p>
      </dgm:t>
    </dgm:pt>
    <dgm:pt modelId="{5F6FD452-9DED-4AD3-8F48-8C791428D6CF}" type="sibTrans" cxnId="{B7F2EB2F-690E-4D42-9FE1-F56505AAE9EC}">
      <dgm:prSet/>
      <dgm:spPr/>
      <dgm:t>
        <a:bodyPr/>
        <a:lstStyle/>
        <a:p>
          <a:endParaRPr lang="en-GB"/>
        </a:p>
      </dgm:t>
    </dgm:pt>
    <dgm:pt modelId="{DBA5703A-31A0-41C1-B670-5FD3621A5918}">
      <dgm:prSet phldrT="[Text]"/>
      <dgm:spPr/>
      <dgm:t>
        <a:bodyPr/>
        <a:lstStyle/>
        <a:p>
          <a:r>
            <a:rPr lang="en-GB" dirty="0"/>
            <a:t>Permanence</a:t>
          </a:r>
        </a:p>
      </dgm:t>
    </dgm:pt>
    <dgm:pt modelId="{70F9ECD3-8350-406F-A806-FC51A3371861}" type="parTrans" cxnId="{4D7FC645-10F9-44C9-A4E9-B06425444431}">
      <dgm:prSet/>
      <dgm:spPr/>
      <dgm:t>
        <a:bodyPr/>
        <a:lstStyle/>
        <a:p>
          <a:endParaRPr lang="en-GB"/>
        </a:p>
      </dgm:t>
    </dgm:pt>
    <dgm:pt modelId="{1DCB7D41-F4CE-4A01-8AE4-403F52F1B0A9}" type="sibTrans" cxnId="{4D7FC645-10F9-44C9-A4E9-B06425444431}">
      <dgm:prSet/>
      <dgm:spPr/>
      <dgm:t>
        <a:bodyPr/>
        <a:lstStyle/>
        <a:p>
          <a:endParaRPr lang="en-GB"/>
        </a:p>
      </dgm:t>
    </dgm:pt>
    <dgm:pt modelId="{8307DB6B-66C0-4C04-8D97-0099A850599B}">
      <dgm:prSet phldrT="[Text]"/>
      <dgm:spPr/>
      <dgm:t>
        <a:bodyPr/>
        <a:lstStyle/>
        <a:p>
          <a:r>
            <a:rPr lang="en-GB" dirty="0"/>
            <a:t>Communication</a:t>
          </a:r>
        </a:p>
      </dgm:t>
    </dgm:pt>
    <dgm:pt modelId="{1F226536-2AE0-4E87-BD6C-5A8D22E2E822}" type="parTrans" cxnId="{2CDF01A1-FA93-43AE-8737-68417C20FECF}">
      <dgm:prSet/>
      <dgm:spPr/>
      <dgm:t>
        <a:bodyPr/>
        <a:lstStyle/>
        <a:p>
          <a:endParaRPr lang="en-GB"/>
        </a:p>
      </dgm:t>
    </dgm:pt>
    <dgm:pt modelId="{A957694A-46DF-49AA-949F-56E9B5AB8F65}" type="sibTrans" cxnId="{2CDF01A1-FA93-43AE-8737-68417C20FECF}">
      <dgm:prSet/>
      <dgm:spPr/>
      <dgm:t>
        <a:bodyPr/>
        <a:lstStyle/>
        <a:p>
          <a:endParaRPr lang="en-GB"/>
        </a:p>
      </dgm:t>
    </dgm:pt>
    <dgm:pt modelId="{AC56854D-40A6-41E3-8E4B-49D1A94CAB98}">
      <dgm:prSet phldrT="[Text]"/>
      <dgm:spPr/>
      <dgm:t>
        <a:bodyPr/>
        <a:lstStyle/>
        <a:p>
          <a:r>
            <a:rPr lang="en-GB" dirty="0"/>
            <a:t>Technology</a:t>
          </a:r>
        </a:p>
      </dgm:t>
    </dgm:pt>
    <dgm:pt modelId="{A4CA2037-B698-4524-9E2D-63766DCD7742}" type="parTrans" cxnId="{B0D44212-46BB-4EBB-BEDB-4AEBBCF73F53}">
      <dgm:prSet/>
      <dgm:spPr/>
      <dgm:t>
        <a:bodyPr/>
        <a:lstStyle/>
        <a:p>
          <a:endParaRPr lang="en-GB"/>
        </a:p>
      </dgm:t>
    </dgm:pt>
    <dgm:pt modelId="{E82E4A2A-73D8-418E-8D9F-0DEE15311DCE}" type="sibTrans" cxnId="{B0D44212-46BB-4EBB-BEDB-4AEBBCF73F53}">
      <dgm:prSet/>
      <dgm:spPr/>
      <dgm:t>
        <a:bodyPr/>
        <a:lstStyle/>
        <a:p>
          <a:endParaRPr lang="en-GB"/>
        </a:p>
      </dgm:t>
    </dgm:pt>
    <dgm:pt modelId="{223BFA22-0FCC-4D0F-B818-D9499ED3AA7B}">
      <dgm:prSet/>
      <dgm:spPr/>
      <dgm:t>
        <a:bodyPr/>
        <a:lstStyle/>
        <a:p>
          <a:r>
            <a:rPr lang="en-GB" dirty="0">
              <a:solidFill>
                <a:schemeClr val="bg1"/>
              </a:solidFill>
            </a:rPr>
            <a:t>Group maturity and development</a:t>
          </a:r>
        </a:p>
      </dgm:t>
    </dgm:pt>
    <dgm:pt modelId="{6DD65F97-84A9-4C00-8972-A0C6BF550716}" type="parTrans" cxnId="{9C950567-9B22-4FC7-8A97-41A3C33FD774}">
      <dgm:prSet/>
      <dgm:spPr/>
      <dgm:t>
        <a:bodyPr/>
        <a:lstStyle/>
        <a:p>
          <a:endParaRPr lang="en-GB"/>
        </a:p>
      </dgm:t>
    </dgm:pt>
    <dgm:pt modelId="{9950DAEB-00A1-4356-B4C6-D4ECE99471BE}" type="sibTrans" cxnId="{9C950567-9B22-4FC7-8A97-41A3C33FD774}">
      <dgm:prSet/>
      <dgm:spPr/>
      <dgm:t>
        <a:bodyPr/>
        <a:lstStyle/>
        <a:p>
          <a:endParaRPr lang="en-GB"/>
        </a:p>
      </dgm:t>
    </dgm:pt>
    <dgm:pt modelId="{D35499DE-C4A6-439F-8233-B913FAF67EF0}">
      <dgm:prSet phldrT="[Text]"/>
      <dgm:spPr/>
      <dgm:t>
        <a:bodyPr/>
        <a:lstStyle/>
        <a:p>
          <a:r>
            <a:rPr lang="en-GB" dirty="0"/>
            <a:t>Success</a:t>
          </a:r>
        </a:p>
      </dgm:t>
    </dgm:pt>
    <dgm:pt modelId="{433CB28C-18CA-44F3-ABEF-AD1B0A420D4C}" type="parTrans" cxnId="{0EBC3117-506E-4C96-BE8E-30156C967842}">
      <dgm:prSet/>
      <dgm:spPr/>
      <dgm:t>
        <a:bodyPr/>
        <a:lstStyle/>
        <a:p>
          <a:endParaRPr lang="en-GB"/>
        </a:p>
      </dgm:t>
    </dgm:pt>
    <dgm:pt modelId="{B4ACD7F3-A6FA-424E-8C0D-02688F1883FF}" type="sibTrans" cxnId="{0EBC3117-506E-4C96-BE8E-30156C967842}">
      <dgm:prSet/>
      <dgm:spPr/>
      <dgm:t>
        <a:bodyPr/>
        <a:lstStyle/>
        <a:p>
          <a:endParaRPr lang="en-GB"/>
        </a:p>
      </dgm:t>
    </dgm:pt>
    <dgm:pt modelId="{3517002A-7A84-4DE6-AEBA-C3180F4ECF21}">
      <dgm:prSet phldrT="[Text]"/>
      <dgm:spPr/>
      <dgm:t>
        <a:bodyPr/>
        <a:lstStyle/>
        <a:p>
          <a:r>
            <a:rPr lang="en-GB" dirty="0"/>
            <a:t>External threat</a:t>
          </a:r>
        </a:p>
      </dgm:t>
    </dgm:pt>
    <dgm:pt modelId="{97D0B2D4-936A-4C43-A25B-286FE354A1B6}" type="parTrans" cxnId="{F5EF07A3-C4AF-481D-8C2D-FC2C1E5FA8CB}">
      <dgm:prSet/>
      <dgm:spPr/>
      <dgm:t>
        <a:bodyPr/>
        <a:lstStyle/>
        <a:p>
          <a:endParaRPr lang="en-GB"/>
        </a:p>
      </dgm:t>
    </dgm:pt>
    <dgm:pt modelId="{7FBD7091-BFEA-4A49-B402-6577A9C31E1B}" type="sibTrans" cxnId="{F5EF07A3-C4AF-481D-8C2D-FC2C1E5FA8CB}">
      <dgm:prSet/>
      <dgm:spPr/>
      <dgm:t>
        <a:bodyPr/>
        <a:lstStyle/>
        <a:p>
          <a:endParaRPr lang="en-GB"/>
        </a:p>
      </dgm:t>
    </dgm:pt>
    <dgm:pt modelId="{361B638C-7047-47BB-8C2A-AEA2A82392C2}">
      <dgm:prSet phldrT="[Text]"/>
      <dgm:spPr/>
      <dgm:t>
        <a:bodyPr/>
        <a:lstStyle/>
        <a:p>
          <a:r>
            <a:rPr lang="en-GB" dirty="0"/>
            <a:t>Forming</a:t>
          </a:r>
        </a:p>
      </dgm:t>
    </dgm:pt>
    <dgm:pt modelId="{713B1D8C-7716-4FE8-A4E4-512653E19FEF}" type="parTrans" cxnId="{CA0AF7C5-FED8-4BE5-86B6-D3097AB381F3}">
      <dgm:prSet/>
      <dgm:spPr/>
      <dgm:t>
        <a:bodyPr/>
        <a:lstStyle/>
        <a:p>
          <a:endParaRPr lang="en-GB"/>
        </a:p>
      </dgm:t>
    </dgm:pt>
    <dgm:pt modelId="{004D9359-1A97-4631-BB46-75FD639C574C}" type="sibTrans" cxnId="{CA0AF7C5-FED8-4BE5-86B6-D3097AB381F3}">
      <dgm:prSet/>
      <dgm:spPr/>
      <dgm:t>
        <a:bodyPr/>
        <a:lstStyle/>
        <a:p>
          <a:endParaRPr lang="en-GB"/>
        </a:p>
      </dgm:t>
    </dgm:pt>
    <dgm:pt modelId="{CEB6B94A-784E-4BA8-92F1-84DC191CAC95}">
      <dgm:prSet phldrT="[Text]"/>
      <dgm:spPr/>
      <dgm:t>
        <a:bodyPr/>
        <a:lstStyle/>
        <a:p>
          <a:r>
            <a:rPr lang="en-GB" dirty="0"/>
            <a:t>Storming</a:t>
          </a:r>
        </a:p>
      </dgm:t>
    </dgm:pt>
    <dgm:pt modelId="{A477F3D9-4A86-4762-B509-1C83154F496F}" type="parTrans" cxnId="{28AE40E7-D9D5-492C-AC0D-28A7B8542758}">
      <dgm:prSet/>
      <dgm:spPr/>
      <dgm:t>
        <a:bodyPr/>
        <a:lstStyle/>
        <a:p>
          <a:endParaRPr lang="en-GB"/>
        </a:p>
      </dgm:t>
    </dgm:pt>
    <dgm:pt modelId="{B7717C68-3774-4FAC-B39E-003232D1FA5B}" type="sibTrans" cxnId="{28AE40E7-D9D5-492C-AC0D-28A7B8542758}">
      <dgm:prSet/>
      <dgm:spPr/>
      <dgm:t>
        <a:bodyPr/>
        <a:lstStyle/>
        <a:p>
          <a:endParaRPr lang="en-GB"/>
        </a:p>
      </dgm:t>
    </dgm:pt>
    <dgm:pt modelId="{05B59507-C178-4386-BE4F-E61961EFBD75}">
      <dgm:prSet phldrT="[Text]"/>
      <dgm:spPr/>
      <dgm:t>
        <a:bodyPr/>
        <a:lstStyle/>
        <a:p>
          <a:r>
            <a:rPr lang="en-GB" dirty="0"/>
            <a:t>Norming</a:t>
          </a:r>
        </a:p>
      </dgm:t>
    </dgm:pt>
    <dgm:pt modelId="{AB60A9AD-EEB0-4F20-8436-311344EB3706}" type="parTrans" cxnId="{D5738B60-4EC7-4733-BA0C-274D2507A6FC}">
      <dgm:prSet/>
      <dgm:spPr/>
      <dgm:t>
        <a:bodyPr/>
        <a:lstStyle/>
        <a:p>
          <a:endParaRPr lang="en-GB"/>
        </a:p>
      </dgm:t>
    </dgm:pt>
    <dgm:pt modelId="{33FA4C94-5852-402C-9C6E-89F2DF3C55AA}" type="sibTrans" cxnId="{D5738B60-4EC7-4733-BA0C-274D2507A6FC}">
      <dgm:prSet/>
      <dgm:spPr/>
      <dgm:t>
        <a:bodyPr/>
        <a:lstStyle/>
        <a:p>
          <a:endParaRPr lang="en-GB"/>
        </a:p>
      </dgm:t>
    </dgm:pt>
    <dgm:pt modelId="{FCA6FEB7-2F4C-4006-93D1-31B5F59DE58C}">
      <dgm:prSet phldrT="[Text]"/>
      <dgm:spPr/>
      <dgm:t>
        <a:bodyPr/>
        <a:lstStyle/>
        <a:p>
          <a:r>
            <a:rPr lang="en-GB" dirty="0"/>
            <a:t>Performing</a:t>
          </a:r>
        </a:p>
      </dgm:t>
    </dgm:pt>
    <dgm:pt modelId="{572F44E4-E478-44FA-8DB0-19CD89D6745D}" type="parTrans" cxnId="{636F0D51-C963-4B54-9745-4A5F594DFBDB}">
      <dgm:prSet/>
      <dgm:spPr/>
      <dgm:t>
        <a:bodyPr/>
        <a:lstStyle/>
        <a:p>
          <a:endParaRPr lang="en-GB"/>
        </a:p>
      </dgm:t>
    </dgm:pt>
    <dgm:pt modelId="{E444D646-390D-478D-8D62-F25116AFB8E8}" type="sibTrans" cxnId="{636F0D51-C963-4B54-9745-4A5F594DFBDB}">
      <dgm:prSet/>
      <dgm:spPr/>
      <dgm:t>
        <a:bodyPr/>
        <a:lstStyle/>
        <a:p>
          <a:endParaRPr lang="en-GB"/>
        </a:p>
      </dgm:t>
    </dgm:pt>
    <dgm:pt modelId="{1B9FF283-864E-444B-AAB3-09E837E172FF}" type="pres">
      <dgm:prSet presAssocID="{2A89BF57-CBD6-4370-A304-65CF3AF4703C}" presName="composite" presStyleCnt="0">
        <dgm:presLayoutVars>
          <dgm:chMax val="5"/>
          <dgm:dir/>
          <dgm:animLvl val="ctr"/>
          <dgm:resizeHandles val="exact"/>
        </dgm:presLayoutVars>
      </dgm:prSet>
      <dgm:spPr/>
    </dgm:pt>
    <dgm:pt modelId="{FDCCF50D-0267-4376-A48B-E497AB3F9985}" type="pres">
      <dgm:prSet presAssocID="{2A89BF57-CBD6-4370-A304-65CF3AF4703C}" presName="cycle" presStyleCnt="0"/>
      <dgm:spPr/>
    </dgm:pt>
    <dgm:pt modelId="{445EA7B4-6564-4942-BB15-F3053688AD83}" type="pres">
      <dgm:prSet presAssocID="{2A89BF57-CBD6-4370-A304-65CF3AF4703C}" presName="centerShape" presStyleCnt="0"/>
      <dgm:spPr/>
    </dgm:pt>
    <dgm:pt modelId="{9DB73132-9944-461B-8315-313D37FC7B21}" type="pres">
      <dgm:prSet presAssocID="{2A89BF57-CBD6-4370-A304-65CF3AF4703C}" presName="connSite" presStyleLbl="node1" presStyleIdx="0" presStyleCnt="5"/>
      <dgm:spPr/>
    </dgm:pt>
    <dgm:pt modelId="{9CD6FF5D-F903-46E6-AD02-5D3F74D86FB5}" type="pres">
      <dgm:prSet presAssocID="{2A89BF57-CBD6-4370-A304-65CF3AF4703C}" presName="visible" presStyleLbl="node1" presStyleIdx="0" presStyleCnt="5"/>
      <dgm:spPr>
        <a:blipFill rotWithShape="1">
          <a:blip xmlns:r="http://schemas.openxmlformats.org/officeDocument/2006/relationships" r:embed="rId1"/>
          <a:stretch>
            <a:fillRect/>
          </a:stretch>
        </a:blipFill>
      </dgm:spPr>
    </dgm:pt>
    <dgm:pt modelId="{7044E570-5241-4BEA-8C37-9CD8672CB051}" type="pres">
      <dgm:prSet presAssocID="{BBDABF63-DAF7-4286-87E0-4727610A18B5}" presName="Name25" presStyleLbl="parChTrans1D1" presStyleIdx="0" presStyleCnt="4"/>
      <dgm:spPr/>
    </dgm:pt>
    <dgm:pt modelId="{D402864F-3003-4A8B-81A5-50C135E5A223}" type="pres">
      <dgm:prSet presAssocID="{353AE265-D2D4-4D5F-8304-EE2C7A990FF0}" presName="node" presStyleCnt="0"/>
      <dgm:spPr/>
    </dgm:pt>
    <dgm:pt modelId="{8B3FE88F-B9AE-42E8-9517-3D0904952784}" type="pres">
      <dgm:prSet presAssocID="{353AE265-D2D4-4D5F-8304-EE2C7A990FF0}" presName="parentNode" presStyleLbl="node1" presStyleIdx="1" presStyleCnt="5">
        <dgm:presLayoutVars>
          <dgm:chMax val="1"/>
          <dgm:bulletEnabled val="1"/>
        </dgm:presLayoutVars>
      </dgm:prSet>
      <dgm:spPr/>
    </dgm:pt>
    <dgm:pt modelId="{8EABE4D2-DD65-4385-95D0-C15F2E319BA1}" type="pres">
      <dgm:prSet presAssocID="{353AE265-D2D4-4D5F-8304-EE2C7A990FF0}" presName="childNode" presStyleLbl="revTx" presStyleIdx="0" presStyleCnt="4">
        <dgm:presLayoutVars>
          <dgm:bulletEnabled val="1"/>
        </dgm:presLayoutVars>
      </dgm:prSet>
      <dgm:spPr/>
    </dgm:pt>
    <dgm:pt modelId="{3ED85770-B785-407F-97F0-94A76D46AA71}" type="pres">
      <dgm:prSet presAssocID="{406C2B22-316C-4D17-8DAF-F67FE4352131}" presName="Name25" presStyleLbl="parChTrans1D1" presStyleIdx="1" presStyleCnt="4"/>
      <dgm:spPr/>
    </dgm:pt>
    <dgm:pt modelId="{74E72252-E7E9-453D-ACB8-BEF16D4648EE}" type="pres">
      <dgm:prSet presAssocID="{C2C0E80B-98EA-4BAE-8873-AFA6A195299D}" presName="node" presStyleCnt="0"/>
      <dgm:spPr/>
    </dgm:pt>
    <dgm:pt modelId="{DF445EC3-3EA9-4E28-A6BD-839D7D4175BD}" type="pres">
      <dgm:prSet presAssocID="{C2C0E80B-98EA-4BAE-8873-AFA6A195299D}" presName="parentNode" presStyleLbl="node1" presStyleIdx="2" presStyleCnt="5">
        <dgm:presLayoutVars>
          <dgm:chMax val="1"/>
          <dgm:bulletEnabled val="1"/>
        </dgm:presLayoutVars>
      </dgm:prSet>
      <dgm:spPr/>
    </dgm:pt>
    <dgm:pt modelId="{916B60C7-D90B-4BD5-B85D-87E9E71AC944}" type="pres">
      <dgm:prSet presAssocID="{C2C0E80B-98EA-4BAE-8873-AFA6A195299D}" presName="childNode" presStyleLbl="revTx" presStyleIdx="1" presStyleCnt="4">
        <dgm:presLayoutVars>
          <dgm:bulletEnabled val="1"/>
        </dgm:presLayoutVars>
      </dgm:prSet>
      <dgm:spPr/>
    </dgm:pt>
    <dgm:pt modelId="{65841381-61B8-4F1B-BD77-BF9EC7AAD88D}" type="pres">
      <dgm:prSet presAssocID="{34F04BB1-F3B1-4C40-9DC6-3661E4CEA26F}" presName="Name25" presStyleLbl="parChTrans1D1" presStyleIdx="2" presStyleCnt="4"/>
      <dgm:spPr/>
    </dgm:pt>
    <dgm:pt modelId="{2C00D67E-613F-4306-A1E5-08AB813D27EF}" type="pres">
      <dgm:prSet presAssocID="{72065945-EFD1-41CD-9533-A75D403EF895}" presName="node" presStyleCnt="0"/>
      <dgm:spPr/>
    </dgm:pt>
    <dgm:pt modelId="{A8EAD972-5386-419D-BA83-5510E611A7D5}" type="pres">
      <dgm:prSet presAssocID="{72065945-EFD1-41CD-9533-A75D403EF895}" presName="parentNode" presStyleLbl="node1" presStyleIdx="3" presStyleCnt="5">
        <dgm:presLayoutVars>
          <dgm:chMax val="1"/>
          <dgm:bulletEnabled val="1"/>
        </dgm:presLayoutVars>
      </dgm:prSet>
      <dgm:spPr/>
    </dgm:pt>
    <dgm:pt modelId="{C26F4605-C755-4D02-82A8-64BDA367977C}" type="pres">
      <dgm:prSet presAssocID="{72065945-EFD1-41CD-9533-A75D403EF895}" presName="childNode" presStyleLbl="revTx" presStyleIdx="2" presStyleCnt="4">
        <dgm:presLayoutVars>
          <dgm:bulletEnabled val="1"/>
        </dgm:presLayoutVars>
      </dgm:prSet>
      <dgm:spPr/>
    </dgm:pt>
    <dgm:pt modelId="{7C150AE3-118C-4535-BE5B-63398B89A16F}" type="pres">
      <dgm:prSet presAssocID="{6DD65F97-84A9-4C00-8972-A0C6BF550716}" presName="Name25" presStyleLbl="parChTrans1D1" presStyleIdx="3" presStyleCnt="4"/>
      <dgm:spPr/>
    </dgm:pt>
    <dgm:pt modelId="{9FF4C530-C851-4176-AAEF-41339F1676A7}" type="pres">
      <dgm:prSet presAssocID="{223BFA22-0FCC-4D0F-B818-D9499ED3AA7B}" presName="node" presStyleCnt="0"/>
      <dgm:spPr/>
    </dgm:pt>
    <dgm:pt modelId="{82A21F8F-89FC-4352-AEE5-6EE38A9D369C}" type="pres">
      <dgm:prSet presAssocID="{223BFA22-0FCC-4D0F-B818-D9499ED3AA7B}" presName="parentNode" presStyleLbl="node1" presStyleIdx="4" presStyleCnt="5">
        <dgm:presLayoutVars>
          <dgm:chMax val="1"/>
          <dgm:bulletEnabled val="1"/>
        </dgm:presLayoutVars>
      </dgm:prSet>
      <dgm:spPr/>
    </dgm:pt>
    <dgm:pt modelId="{07058389-8D97-4D90-9040-9016930F177F}" type="pres">
      <dgm:prSet presAssocID="{223BFA22-0FCC-4D0F-B818-D9499ED3AA7B}" presName="childNode" presStyleLbl="revTx" presStyleIdx="3" presStyleCnt="4">
        <dgm:presLayoutVars>
          <dgm:bulletEnabled val="1"/>
        </dgm:presLayoutVars>
      </dgm:prSet>
      <dgm:spPr/>
    </dgm:pt>
  </dgm:ptLst>
  <dgm:cxnLst>
    <dgm:cxn modelId="{9019010F-0B0F-44FC-AB2B-F383C12FE4D0}" srcId="{353AE265-D2D4-4D5F-8304-EE2C7A990FF0}" destId="{9F17B5D2-0E53-44E2-8DD2-B5DCCCFEEC19}" srcOrd="0" destOrd="0" parTransId="{C998AC99-AAA6-4829-85D9-E9CABFA84C2E}" sibTransId="{4F2711AE-B46A-45D8-852C-9A7DE330363B}"/>
    <dgm:cxn modelId="{B0D44212-46BB-4EBB-BEDB-4AEBBCF73F53}" srcId="{C2C0E80B-98EA-4BAE-8873-AFA6A195299D}" destId="{AC56854D-40A6-41E3-8E4B-49D1A94CAB98}" srcOrd="3" destOrd="0" parTransId="{A4CA2037-B698-4524-9E2D-63766DCD7742}" sibTransId="{E82E4A2A-73D8-418E-8D9F-0DEE15311DCE}"/>
    <dgm:cxn modelId="{0EBC3117-506E-4C96-BE8E-30156C967842}" srcId="{72065945-EFD1-41CD-9533-A75D403EF895}" destId="{D35499DE-C4A6-439F-8233-B913FAF67EF0}" srcOrd="2" destOrd="0" parTransId="{433CB28C-18CA-44F3-ABEF-AD1B0A420D4C}" sibTransId="{B4ACD7F3-A6FA-424E-8C0D-02688F1883FF}"/>
    <dgm:cxn modelId="{3AD2A21A-85CB-41AD-9F91-942C93E2F2DE}" type="presOf" srcId="{3517002A-7A84-4DE6-AEBA-C3180F4ECF21}" destId="{C26F4605-C755-4D02-82A8-64BDA367977C}" srcOrd="0" destOrd="3" presId="urn:microsoft.com/office/officeart/2005/8/layout/radial2"/>
    <dgm:cxn modelId="{49D6361B-0410-4DCD-8F8D-C36C91922612}" srcId="{2A89BF57-CBD6-4370-A304-65CF3AF4703C}" destId="{C2C0E80B-98EA-4BAE-8873-AFA6A195299D}" srcOrd="1" destOrd="0" parTransId="{406C2B22-316C-4D17-8DAF-F67FE4352131}" sibTransId="{D08C0DB7-651D-45ED-9113-6CD18E124EF0}"/>
    <dgm:cxn modelId="{C01CA21B-4E01-4125-86DB-022D1C68775B}" srcId="{C2C0E80B-98EA-4BAE-8873-AFA6A195299D}" destId="{39C7AADD-0413-40B9-B0B3-B4A17BAA16A6}" srcOrd="0" destOrd="0" parTransId="{D35AFCE2-6D25-4AFF-B77A-56006CD8E4B1}" sibTransId="{51B69BC0-3276-48C6-89DD-C3925B9A336C}"/>
    <dgm:cxn modelId="{4156E51B-E1F2-415D-9601-9C02F6B27578}" type="presOf" srcId="{D35499DE-C4A6-439F-8233-B913FAF67EF0}" destId="{C26F4605-C755-4D02-82A8-64BDA367977C}" srcOrd="0" destOrd="2" presId="urn:microsoft.com/office/officeart/2005/8/layout/radial2"/>
    <dgm:cxn modelId="{2886A426-DD6F-4E33-9F09-C8261A4F1D07}" type="presOf" srcId="{8307DB6B-66C0-4C04-8D97-0099A850599B}" destId="{916B60C7-D90B-4BD5-B85D-87E9E71AC944}" srcOrd="0" destOrd="2" presId="urn:microsoft.com/office/officeart/2005/8/layout/radial2"/>
    <dgm:cxn modelId="{DFBCE326-9965-47D2-8D3D-23F76525BEFE}" type="presOf" srcId="{39C7AADD-0413-40B9-B0B3-B4A17BAA16A6}" destId="{916B60C7-D90B-4BD5-B85D-87E9E71AC944}" srcOrd="0" destOrd="0" presId="urn:microsoft.com/office/officeart/2005/8/layout/radial2"/>
    <dgm:cxn modelId="{B7F2EB2F-690E-4D42-9FE1-F56505AAE9EC}" srcId="{72065945-EFD1-41CD-9533-A75D403EF895}" destId="{585B2BC1-A839-4ED5-8C77-90845D2A02C5}" srcOrd="1" destOrd="0" parTransId="{3F83F59B-8169-4D01-8CEF-BC924411794D}" sibTransId="{5F6FD452-9DED-4AD3-8F48-8C791428D6CF}"/>
    <dgm:cxn modelId="{CF6D8F31-5675-40D3-8782-177B81A550DE}" type="presOf" srcId="{079AD490-3F03-4806-94A0-145D89835309}" destId="{C26F4605-C755-4D02-82A8-64BDA367977C}" srcOrd="0" destOrd="0" presId="urn:microsoft.com/office/officeart/2005/8/layout/radial2"/>
    <dgm:cxn modelId="{9377E433-43E8-4678-9A6E-8047983F398E}" type="presOf" srcId="{CEB6B94A-784E-4BA8-92F1-84DC191CAC95}" destId="{07058389-8D97-4D90-9040-9016930F177F}" srcOrd="0" destOrd="1" presId="urn:microsoft.com/office/officeart/2005/8/layout/radial2"/>
    <dgm:cxn modelId="{641ADF3F-A6D0-41EC-BAC6-FE5DD091964E}" type="presOf" srcId="{FCA6FEB7-2F4C-4006-93D1-31B5F59DE58C}" destId="{07058389-8D97-4D90-9040-9016930F177F}" srcOrd="0" destOrd="3" presId="urn:microsoft.com/office/officeart/2005/8/layout/radial2"/>
    <dgm:cxn modelId="{D5738B60-4EC7-4733-BA0C-274D2507A6FC}" srcId="{223BFA22-0FCC-4D0F-B818-D9499ED3AA7B}" destId="{05B59507-C178-4386-BE4F-E61961EFBD75}" srcOrd="2" destOrd="0" parTransId="{AB60A9AD-EEB0-4F20-8436-311344EB3706}" sibTransId="{33FA4C94-5852-402C-9C6E-89F2DF3C55AA}"/>
    <dgm:cxn modelId="{5AB91742-415D-4CED-934A-AB421CEF6B9C}" srcId="{2A89BF57-CBD6-4370-A304-65CF3AF4703C}" destId="{353AE265-D2D4-4D5F-8304-EE2C7A990FF0}" srcOrd="0" destOrd="0" parTransId="{BBDABF63-DAF7-4286-87E0-4727610A18B5}" sibTransId="{B5576C11-E279-4B62-BC90-2EF8FF08F6A3}"/>
    <dgm:cxn modelId="{2CAAF743-7A37-4EA9-B1C5-1CD80C916CDE}" type="presOf" srcId="{353AE265-D2D4-4D5F-8304-EE2C7A990FF0}" destId="{8B3FE88F-B9AE-42E8-9517-3D0904952784}" srcOrd="0" destOrd="0" presId="urn:microsoft.com/office/officeart/2005/8/layout/radial2"/>
    <dgm:cxn modelId="{4D7FC645-10F9-44C9-A4E9-B06425444431}" srcId="{353AE265-D2D4-4D5F-8304-EE2C7A990FF0}" destId="{DBA5703A-31A0-41C1-B670-5FD3621A5918}" srcOrd="2" destOrd="0" parTransId="{70F9ECD3-8350-406F-A806-FC51A3371861}" sibTransId="{1DCB7D41-F4CE-4A01-8AE4-403F52F1B0A9}"/>
    <dgm:cxn modelId="{0778DC45-73F6-440E-BEBE-B682C13DC910}" type="presOf" srcId="{223BFA22-0FCC-4D0F-B818-D9499ED3AA7B}" destId="{82A21F8F-89FC-4352-AEE5-6EE38A9D369C}" srcOrd="0" destOrd="0" presId="urn:microsoft.com/office/officeart/2005/8/layout/radial2"/>
    <dgm:cxn modelId="{9C950567-9B22-4FC7-8A97-41A3C33FD774}" srcId="{2A89BF57-CBD6-4370-A304-65CF3AF4703C}" destId="{223BFA22-0FCC-4D0F-B818-D9499ED3AA7B}" srcOrd="3" destOrd="0" parTransId="{6DD65F97-84A9-4C00-8972-A0C6BF550716}" sibTransId="{9950DAEB-00A1-4356-B4C6-D4ECE99471BE}"/>
    <dgm:cxn modelId="{1BB94D68-ED5E-4453-8BD3-1486C50BC896}" type="presOf" srcId="{6DD65F97-84A9-4C00-8972-A0C6BF550716}" destId="{7C150AE3-118C-4535-BE5B-63398B89A16F}" srcOrd="0" destOrd="0" presId="urn:microsoft.com/office/officeart/2005/8/layout/radial2"/>
    <dgm:cxn modelId="{636F0D51-C963-4B54-9745-4A5F594DFBDB}" srcId="{223BFA22-0FCC-4D0F-B818-D9499ED3AA7B}" destId="{FCA6FEB7-2F4C-4006-93D1-31B5F59DE58C}" srcOrd="3" destOrd="0" parTransId="{572F44E4-E478-44FA-8DB0-19CD89D6745D}" sibTransId="{E444D646-390D-478D-8D62-F25116AFB8E8}"/>
    <dgm:cxn modelId="{3AFAD152-C2CF-4AAA-A731-C8545C08B1DA}" type="presOf" srcId="{AC56854D-40A6-41E3-8E4B-49D1A94CAB98}" destId="{916B60C7-D90B-4BD5-B85D-87E9E71AC944}" srcOrd="0" destOrd="3" presId="urn:microsoft.com/office/officeart/2005/8/layout/radial2"/>
    <dgm:cxn modelId="{667F3953-DBE5-4747-A68B-D0943390D0F6}" type="presOf" srcId="{406C2B22-316C-4D17-8DAF-F67FE4352131}" destId="{3ED85770-B785-407F-97F0-94A76D46AA71}" srcOrd="0" destOrd="0" presId="urn:microsoft.com/office/officeart/2005/8/layout/radial2"/>
    <dgm:cxn modelId="{4B2EC87E-14FC-4A60-88A4-FB50BA27A8F3}" type="presOf" srcId="{34F04BB1-F3B1-4C40-9DC6-3661E4CEA26F}" destId="{65841381-61B8-4F1B-BD77-BF9EC7AAD88D}" srcOrd="0" destOrd="0" presId="urn:microsoft.com/office/officeart/2005/8/layout/radial2"/>
    <dgm:cxn modelId="{546C197F-0263-4447-A464-6212DD1B15DA}" type="presOf" srcId="{C2C0E80B-98EA-4BAE-8873-AFA6A195299D}" destId="{DF445EC3-3EA9-4E28-A6BD-839D7D4175BD}" srcOrd="0" destOrd="0" presId="urn:microsoft.com/office/officeart/2005/8/layout/radial2"/>
    <dgm:cxn modelId="{FEC77981-1A65-433C-9E15-13CCC5AA2633}" type="presOf" srcId="{5A59E051-5536-4EA9-A0F0-348774DCED94}" destId="{916B60C7-D90B-4BD5-B85D-87E9E71AC944}" srcOrd="0" destOrd="1" presId="urn:microsoft.com/office/officeart/2005/8/layout/radial2"/>
    <dgm:cxn modelId="{33F6A789-35D7-4517-9667-EE71220CA6B6}" type="presOf" srcId="{DBA5703A-31A0-41C1-B670-5FD3621A5918}" destId="{8EABE4D2-DD65-4385-95D0-C15F2E319BA1}" srcOrd="0" destOrd="2" presId="urn:microsoft.com/office/officeart/2005/8/layout/radial2"/>
    <dgm:cxn modelId="{C9667092-5457-4457-BE0A-99718BB34772}" srcId="{353AE265-D2D4-4D5F-8304-EE2C7A990FF0}" destId="{44A3ADAE-D7F5-4321-B926-A659A312BB4E}" srcOrd="1" destOrd="0" parTransId="{FBCEE004-2768-4718-A575-4E553C57F465}" sibTransId="{E750D0D9-233F-497B-98A2-8874164EC9D0}"/>
    <dgm:cxn modelId="{65F4F893-FE4B-47EE-8CBE-9C8394368DFA}" type="presOf" srcId="{BBDABF63-DAF7-4286-87E0-4727610A18B5}" destId="{7044E570-5241-4BEA-8C37-9CD8672CB051}" srcOrd="0" destOrd="0" presId="urn:microsoft.com/office/officeart/2005/8/layout/radial2"/>
    <dgm:cxn modelId="{57B8FC9D-DE27-404F-BF4C-76FF070E2D9F}" type="presOf" srcId="{585B2BC1-A839-4ED5-8C77-90845D2A02C5}" destId="{C26F4605-C755-4D02-82A8-64BDA367977C}" srcOrd="0" destOrd="1" presId="urn:microsoft.com/office/officeart/2005/8/layout/radial2"/>
    <dgm:cxn modelId="{2CDF01A1-FA93-43AE-8737-68417C20FECF}" srcId="{C2C0E80B-98EA-4BAE-8873-AFA6A195299D}" destId="{8307DB6B-66C0-4C04-8D97-0099A850599B}" srcOrd="2" destOrd="0" parTransId="{1F226536-2AE0-4E87-BD6C-5A8D22E2E822}" sibTransId="{A957694A-46DF-49AA-949F-56E9B5AB8F65}"/>
    <dgm:cxn modelId="{F5EF07A3-C4AF-481D-8C2D-FC2C1E5FA8CB}" srcId="{72065945-EFD1-41CD-9533-A75D403EF895}" destId="{3517002A-7A84-4DE6-AEBA-C3180F4ECF21}" srcOrd="3" destOrd="0" parTransId="{97D0B2D4-936A-4C43-A25B-286FE354A1B6}" sibTransId="{7FBD7091-BFEA-4A49-B402-6577A9C31E1B}"/>
    <dgm:cxn modelId="{0BFF49A4-5E0C-44C6-A260-0830260FEED5}" srcId="{72065945-EFD1-41CD-9533-A75D403EF895}" destId="{079AD490-3F03-4806-94A0-145D89835309}" srcOrd="0" destOrd="0" parTransId="{5637DFCF-A531-4C7B-91B6-FA42953D57F5}" sibTransId="{25BFA3EC-1DF6-43D2-A892-7976A8C752BD}"/>
    <dgm:cxn modelId="{884F71A8-4988-4558-AB6D-6A3BC1E46F56}" type="presOf" srcId="{2A89BF57-CBD6-4370-A304-65CF3AF4703C}" destId="{1B9FF283-864E-444B-AAB3-09E837E172FF}" srcOrd="0" destOrd="0" presId="urn:microsoft.com/office/officeart/2005/8/layout/radial2"/>
    <dgm:cxn modelId="{4F4014BB-7DE4-4CFF-BF62-C5A2412332CC}" type="presOf" srcId="{9F17B5D2-0E53-44E2-8DD2-B5DCCCFEEC19}" destId="{8EABE4D2-DD65-4385-95D0-C15F2E319BA1}" srcOrd="0" destOrd="0" presId="urn:microsoft.com/office/officeart/2005/8/layout/radial2"/>
    <dgm:cxn modelId="{635BEBC0-4EF7-473B-8919-B500EBA19339}" type="presOf" srcId="{361B638C-7047-47BB-8C2A-AEA2A82392C2}" destId="{07058389-8D97-4D90-9040-9016930F177F}" srcOrd="0" destOrd="0" presId="urn:microsoft.com/office/officeart/2005/8/layout/radial2"/>
    <dgm:cxn modelId="{1A78E0C2-97FF-4953-A1D3-8CDB97BE4A4A}" type="presOf" srcId="{72065945-EFD1-41CD-9533-A75D403EF895}" destId="{A8EAD972-5386-419D-BA83-5510E611A7D5}" srcOrd="0" destOrd="0" presId="urn:microsoft.com/office/officeart/2005/8/layout/radial2"/>
    <dgm:cxn modelId="{CA0AF7C5-FED8-4BE5-86B6-D3097AB381F3}" srcId="{223BFA22-0FCC-4D0F-B818-D9499ED3AA7B}" destId="{361B638C-7047-47BB-8C2A-AEA2A82392C2}" srcOrd="0" destOrd="0" parTransId="{713B1D8C-7716-4FE8-A4E4-512653E19FEF}" sibTransId="{004D9359-1A97-4631-BB46-75FD639C574C}"/>
    <dgm:cxn modelId="{2059B8CB-DFEB-49F1-A8C5-3C432E29B600}" srcId="{2A89BF57-CBD6-4370-A304-65CF3AF4703C}" destId="{72065945-EFD1-41CD-9533-A75D403EF895}" srcOrd="2" destOrd="0" parTransId="{34F04BB1-F3B1-4C40-9DC6-3661E4CEA26F}" sibTransId="{6204A129-AA76-4666-B7CF-62CBE2D8D64C}"/>
    <dgm:cxn modelId="{1305FBDC-6364-4161-BC37-BE0DA9880558}" type="presOf" srcId="{05B59507-C178-4386-BE4F-E61961EFBD75}" destId="{07058389-8D97-4D90-9040-9016930F177F}" srcOrd="0" destOrd="2" presId="urn:microsoft.com/office/officeart/2005/8/layout/radial2"/>
    <dgm:cxn modelId="{28AE40E7-D9D5-492C-AC0D-28A7B8542758}" srcId="{223BFA22-0FCC-4D0F-B818-D9499ED3AA7B}" destId="{CEB6B94A-784E-4BA8-92F1-84DC191CAC95}" srcOrd="1" destOrd="0" parTransId="{A477F3D9-4A86-4762-B509-1C83154F496F}" sibTransId="{B7717C68-3774-4FAC-B39E-003232D1FA5B}"/>
    <dgm:cxn modelId="{879D2BEB-25B0-4971-87C1-B2F69B439C1C}" srcId="{C2C0E80B-98EA-4BAE-8873-AFA6A195299D}" destId="{5A59E051-5536-4EA9-A0F0-348774DCED94}" srcOrd="1" destOrd="0" parTransId="{27CB6CCB-8C8D-4E4D-AD55-BDB88315A320}" sibTransId="{16240838-07C8-45FD-A774-6070EB960B7A}"/>
    <dgm:cxn modelId="{C4903BEB-7379-408C-9D75-425AD506ED3B}" type="presOf" srcId="{44A3ADAE-D7F5-4321-B926-A659A312BB4E}" destId="{8EABE4D2-DD65-4385-95D0-C15F2E319BA1}" srcOrd="0" destOrd="1" presId="urn:microsoft.com/office/officeart/2005/8/layout/radial2"/>
    <dgm:cxn modelId="{C26630CC-F735-4D8A-97E2-277D4C6E3E3B}" type="presParOf" srcId="{1B9FF283-864E-444B-AAB3-09E837E172FF}" destId="{FDCCF50D-0267-4376-A48B-E497AB3F9985}" srcOrd="0" destOrd="0" presId="urn:microsoft.com/office/officeart/2005/8/layout/radial2"/>
    <dgm:cxn modelId="{E580FFEC-1F5C-470E-855A-8003A3FF6D3A}" type="presParOf" srcId="{FDCCF50D-0267-4376-A48B-E497AB3F9985}" destId="{445EA7B4-6564-4942-BB15-F3053688AD83}" srcOrd="0" destOrd="0" presId="urn:microsoft.com/office/officeart/2005/8/layout/radial2"/>
    <dgm:cxn modelId="{AAE2453D-A6B6-46F5-8AC6-1186E5DD07B4}" type="presParOf" srcId="{445EA7B4-6564-4942-BB15-F3053688AD83}" destId="{9DB73132-9944-461B-8315-313D37FC7B21}" srcOrd="0" destOrd="0" presId="urn:microsoft.com/office/officeart/2005/8/layout/radial2"/>
    <dgm:cxn modelId="{F023ADE0-9646-45DC-A98D-17F8BDBE58DC}" type="presParOf" srcId="{445EA7B4-6564-4942-BB15-F3053688AD83}" destId="{9CD6FF5D-F903-46E6-AD02-5D3F74D86FB5}" srcOrd="1" destOrd="0" presId="urn:microsoft.com/office/officeart/2005/8/layout/radial2"/>
    <dgm:cxn modelId="{840E579C-BAC9-49A5-BA0E-533DDF424654}" type="presParOf" srcId="{FDCCF50D-0267-4376-A48B-E497AB3F9985}" destId="{7044E570-5241-4BEA-8C37-9CD8672CB051}" srcOrd="1" destOrd="0" presId="urn:microsoft.com/office/officeart/2005/8/layout/radial2"/>
    <dgm:cxn modelId="{E080DB4D-8CA3-4A17-8B01-B229924F1282}" type="presParOf" srcId="{FDCCF50D-0267-4376-A48B-E497AB3F9985}" destId="{D402864F-3003-4A8B-81A5-50C135E5A223}" srcOrd="2" destOrd="0" presId="urn:microsoft.com/office/officeart/2005/8/layout/radial2"/>
    <dgm:cxn modelId="{C93605D1-1173-4112-9E9A-53C30EA8E392}" type="presParOf" srcId="{D402864F-3003-4A8B-81A5-50C135E5A223}" destId="{8B3FE88F-B9AE-42E8-9517-3D0904952784}" srcOrd="0" destOrd="0" presId="urn:microsoft.com/office/officeart/2005/8/layout/radial2"/>
    <dgm:cxn modelId="{602B55F6-8F17-4DC4-B056-832C8A60151F}" type="presParOf" srcId="{D402864F-3003-4A8B-81A5-50C135E5A223}" destId="{8EABE4D2-DD65-4385-95D0-C15F2E319BA1}" srcOrd="1" destOrd="0" presId="urn:microsoft.com/office/officeart/2005/8/layout/radial2"/>
    <dgm:cxn modelId="{F7171159-54FC-4A88-A7E3-9820065D0575}" type="presParOf" srcId="{FDCCF50D-0267-4376-A48B-E497AB3F9985}" destId="{3ED85770-B785-407F-97F0-94A76D46AA71}" srcOrd="3" destOrd="0" presId="urn:microsoft.com/office/officeart/2005/8/layout/radial2"/>
    <dgm:cxn modelId="{B2151098-1628-4ADE-8422-490038A5A390}" type="presParOf" srcId="{FDCCF50D-0267-4376-A48B-E497AB3F9985}" destId="{74E72252-E7E9-453D-ACB8-BEF16D4648EE}" srcOrd="4" destOrd="0" presId="urn:microsoft.com/office/officeart/2005/8/layout/radial2"/>
    <dgm:cxn modelId="{87F0F383-D627-4974-906C-9F67C3E6DD85}" type="presParOf" srcId="{74E72252-E7E9-453D-ACB8-BEF16D4648EE}" destId="{DF445EC3-3EA9-4E28-A6BD-839D7D4175BD}" srcOrd="0" destOrd="0" presId="urn:microsoft.com/office/officeart/2005/8/layout/radial2"/>
    <dgm:cxn modelId="{6D8E1957-F494-4010-BAE3-28470230462C}" type="presParOf" srcId="{74E72252-E7E9-453D-ACB8-BEF16D4648EE}" destId="{916B60C7-D90B-4BD5-B85D-87E9E71AC944}" srcOrd="1" destOrd="0" presId="urn:microsoft.com/office/officeart/2005/8/layout/radial2"/>
    <dgm:cxn modelId="{B1550D21-B483-4C34-8CBE-0BD72B192D2B}" type="presParOf" srcId="{FDCCF50D-0267-4376-A48B-E497AB3F9985}" destId="{65841381-61B8-4F1B-BD77-BF9EC7AAD88D}" srcOrd="5" destOrd="0" presId="urn:microsoft.com/office/officeart/2005/8/layout/radial2"/>
    <dgm:cxn modelId="{B87BE00C-82AD-4CA1-8A7F-88922E2AC43F}" type="presParOf" srcId="{FDCCF50D-0267-4376-A48B-E497AB3F9985}" destId="{2C00D67E-613F-4306-A1E5-08AB813D27EF}" srcOrd="6" destOrd="0" presId="urn:microsoft.com/office/officeart/2005/8/layout/radial2"/>
    <dgm:cxn modelId="{9C1B19D2-1D15-45AF-B014-9DFBE8F73826}" type="presParOf" srcId="{2C00D67E-613F-4306-A1E5-08AB813D27EF}" destId="{A8EAD972-5386-419D-BA83-5510E611A7D5}" srcOrd="0" destOrd="0" presId="urn:microsoft.com/office/officeart/2005/8/layout/radial2"/>
    <dgm:cxn modelId="{0506A685-CEA9-4023-BB64-A132D32302C4}" type="presParOf" srcId="{2C00D67E-613F-4306-A1E5-08AB813D27EF}" destId="{C26F4605-C755-4D02-82A8-64BDA367977C}" srcOrd="1" destOrd="0" presId="urn:microsoft.com/office/officeart/2005/8/layout/radial2"/>
    <dgm:cxn modelId="{4676D02D-8D0F-4194-8FB8-EB8EC1FC7EDC}" type="presParOf" srcId="{FDCCF50D-0267-4376-A48B-E497AB3F9985}" destId="{7C150AE3-118C-4535-BE5B-63398B89A16F}" srcOrd="7" destOrd="0" presId="urn:microsoft.com/office/officeart/2005/8/layout/radial2"/>
    <dgm:cxn modelId="{ECA2865C-7529-4C38-BD8C-8D26046F7808}" type="presParOf" srcId="{FDCCF50D-0267-4376-A48B-E497AB3F9985}" destId="{9FF4C530-C851-4176-AAEF-41339F1676A7}" srcOrd="8" destOrd="0" presId="urn:microsoft.com/office/officeart/2005/8/layout/radial2"/>
    <dgm:cxn modelId="{07A1017E-60CC-42B0-9081-71CC3C787372}" type="presParOf" srcId="{9FF4C530-C851-4176-AAEF-41339F1676A7}" destId="{82A21F8F-89FC-4352-AEE5-6EE38A9D369C}" srcOrd="0" destOrd="0" presId="urn:microsoft.com/office/officeart/2005/8/layout/radial2"/>
    <dgm:cxn modelId="{639B03E4-B95D-43BC-AF7C-988A7E2A2C15}" type="presParOf" srcId="{9FF4C530-C851-4176-AAEF-41339F1676A7}" destId="{07058389-8D97-4D90-9040-9016930F177F}" srcOrd="1" destOrd="0" presId="urn:microsoft.com/office/officeart/2005/8/layout/radial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DF5740-A88D-49BF-B9F3-217E82BB07CF}" type="doc">
      <dgm:prSet loTypeId="urn:microsoft.com/office/officeart/2008/layout/IncreasingCircleProcess" loCatId="list" qsTypeId="urn:microsoft.com/office/officeart/2005/8/quickstyle/simple1" qsCatId="simple" csTypeId="urn:microsoft.com/office/officeart/2005/8/colors/accent1_2" csCatId="accent1" phldr="1"/>
      <dgm:spPr/>
      <dgm:t>
        <a:bodyPr/>
        <a:lstStyle/>
        <a:p>
          <a:endParaRPr lang="en-GB"/>
        </a:p>
      </dgm:t>
    </dgm:pt>
    <dgm:pt modelId="{67854B15-2F31-4817-A863-5738259FA678}">
      <dgm:prSet phldrT="[Text]" custT="1"/>
      <dgm:spPr/>
      <dgm:t>
        <a:bodyPr/>
        <a:lstStyle/>
        <a:p>
          <a:r>
            <a:rPr lang="en-GB" sz="2800" b="1" dirty="0"/>
            <a:t>Essential Structural Features </a:t>
          </a:r>
          <a:endParaRPr lang="en-GB" sz="2800" dirty="0"/>
        </a:p>
      </dgm:t>
    </dgm:pt>
    <dgm:pt modelId="{F4F5E332-30E1-4BD1-A48C-5206310174B7}" type="parTrans" cxnId="{3711C1B3-F036-4927-8C04-15E21FF6C23B}">
      <dgm:prSet/>
      <dgm:spPr/>
      <dgm:t>
        <a:bodyPr/>
        <a:lstStyle/>
        <a:p>
          <a:endParaRPr lang="en-GB"/>
        </a:p>
      </dgm:t>
    </dgm:pt>
    <dgm:pt modelId="{F734C8A5-3BBB-4F19-9410-6F57B8A24460}" type="sibTrans" cxnId="{3711C1B3-F036-4927-8C04-15E21FF6C23B}">
      <dgm:prSet/>
      <dgm:spPr/>
      <dgm:t>
        <a:bodyPr/>
        <a:lstStyle/>
        <a:p>
          <a:endParaRPr lang="en-GB"/>
        </a:p>
      </dgm:t>
    </dgm:pt>
    <dgm:pt modelId="{39F4A70A-16D1-4BB0-9376-2151453DBA0A}">
      <dgm:prSet custT="1"/>
      <dgm:spPr/>
      <dgm:t>
        <a:bodyPr/>
        <a:lstStyle/>
        <a:p>
          <a:r>
            <a:rPr lang="en-GB" sz="2400" dirty="0"/>
            <a:t>Team identity</a:t>
          </a:r>
        </a:p>
      </dgm:t>
    </dgm:pt>
    <dgm:pt modelId="{666541E1-552B-4569-9E52-F696A929E3D2}" type="parTrans" cxnId="{A3E0166E-1D34-4B32-AFED-8EA26E41D3DA}">
      <dgm:prSet/>
      <dgm:spPr/>
      <dgm:t>
        <a:bodyPr/>
        <a:lstStyle/>
        <a:p>
          <a:endParaRPr lang="en-GB"/>
        </a:p>
      </dgm:t>
    </dgm:pt>
    <dgm:pt modelId="{F8EE27EA-BD01-4DD5-AE04-CFE8E5B9C924}" type="sibTrans" cxnId="{A3E0166E-1D34-4B32-AFED-8EA26E41D3DA}">
      <dgm:prSet/>
      <dgm:spPr/>
      <dgm:t>
        <a:bodyPr/>
        <a:lstStyle/>
        <a:p>
          <a:endParaRPr lang="en-GB"/>
        </a:p>
      </dgm:t>
    </dgm:pt>
    <dgm:pt modelId="{D3F53E09-8006-47F4-B7D9-C709B8F6AE90}">
      <dgm:prSet custT="1"/>
      <dgm:spPr/>
      <dgm:t>
        <a:bodyPr/>
        <a:lstStyle/>
        <a:p>
          <a:r>
            <a:rPr lang="en-GB" sz="2400" dirty="0"/>
            <a:t>Team contribution</a:t>
          </a:r>
        </a:p>
      </dgm:t>
    </dgm:pt>
    <dgm:pt modelId="{B0AA0FDF-BD69-40B9-9C0A-ABF73B4D7AC7}" type="parTrans" cxnId="{BF8272B0-EDA6-41E7-8C5F-BBDA78D54EBF}">
      <dgm:prSet/>
      <dgm:spPr/>
      <dgm:t>
        <a:bodyPr/>
        <a:lstStyle/>
        <a:p>
          <a:endParaRPr lang="en-GB"/>
        </a:p>
      </dgm:t>
    </dgm:pt>
    <dgm:pt modelId="{131966F2-C44D-4DAB-A44C-15EED2150030}" type="sibTrans" cxnId="{BF8272B0-EDA6-41E7-8C5F-BBDA78D54EBF}">
      <dgm:prSet/>
      <dgm:spPr/>
      <dgm:t>
        <a:bodyPr/>
        <a:lstStyle/>
        <a:p>
          <a:endParaRPr lang="en-GB"/>
        </a:p>
      </dgm:t>
    </dgm:pt>
    <dgm:pt modelId="{D19446FB-864F-476B-880D-5786D4629EB0}">
      <dgm:prSet custT="1"/>
      <dgm:spPr/>
      <dgm:t>
        <a:bodyPr/>
        <a:lstStyle/>
        <a:p>
          <a:r>
            <a:rPr lang="en-GB" sz="2400"/>
            <a:t>Team autonomy</a:t>
          </a:r>
          <a:endParaRPr lang="en-GB" sz="2400" dirty="0"/>
        </a:p>
      </dgm:t>
    </dgm:pt>
    <dgm:pt modelId="{091A484F-88BE-46D2-B81C-CB119F478F14}" type="parTrans" cxnId="{0F9C5758-75C4-429F-BB8D-0B5650882985}">
      <dgm:prSet/>
      <dgm:spPr/>
      <dgm:t>
        <a:bodyPr/>
        <a:lstStyle/>
        <a:p>
          <a:endParaRPr lang="en-GB"/>
        </a:p>
      </dgm:t>
    </dgm:pt>
    <dgm:pt modelId="{A731F4ED-2893-4ED8-A2F2-4874888BB458}" type="sibTrans" cxnId="{0F9C5758-75C4-429F-BB8D-0B5650882985}">
      <dgm:prSet/>
      <dgm:spPr/>
      <dgm:t>
        <a:bodyPr/>
        <a:lstStyle/>
        <a:p>
          <a:endParaRPr lang="en-GB"/>
        </a:p>
      </dgm:t>
    </dgm:pt>
    <dgm:pt modelId="{9D313D68-6183-4F4D-BDBE-F9C25504E600}">
      <dgm:prSet custT="1"/>
      <dgm:spPr/>
      <dgm:t>
        <a:bodyPr/>
        <a:lstStyle/>
        <a:p>
          <a:r>
            <a:rPr lang="en-GB" sz="2400" dirty="0"/>
            <a:t>Team objectives</a:t>
          </a:r>
        </a:p>
      </dgm:t>
    </dgm:pt>
    <dgm:pt modelId="{479CE254-FBBD-40E1-9342-419EC06705A6}" type="parTrans" cxnId="{030834A0-9F1B-4CB1-933D-3C1202121DDF}">
      <dgm:prSet/>
      <dgm:spPr/>
      <dgm:t>
        <a:bodyPr/>
        <a:lstStyle/>
        <a:p>
          <a:endParaRPr lang="en-GB"/>
        </a:p>
      </dgm:t>
    </dgm:pt>
    <dgm:pt modelId="{A5F2A296-FBD3-46EA-AB58-DDC0974CDF7B}" type="sibTrans" cxnId="{030834A0-9F1B-4CB1-933D-3C1202121DDF}">
      <dgm:prSet/>
      <dgm:spPr/>
      <dgm:t>
        <a:bodyPr/>
        <a:lstStyle/>
        <a:p>
          <a:endParaRPr lang="en-GB"/>
        </a:p>
      </dgm:t>
    </dgm:pt>
    <dgm:pt modelId="{80C382B3-FAC8-4CA0-971A-1BC2AD7258F2}">
      <dgm:prSet custT="1"/>
      <dgm:spPr/>
      <dgm:t>
        <a:bodyPr/>
        <a:lstStyle/>
        <a:p>
          <a:r>
            <a:rPr lang="en-GB" sz="2400" dirty="0"/>
            <a:t>Team member interdependence</a:t>
          </a:r>
        </a:p>
      </dgm:t>
    </dgm:pt>
    <dgm:pt modelId="{BDC8E115-5EAE-498F-B8A7-40045CA23E7C}" type="parTrans" cxnId="{7413AE0A-ADB9-4422-A9E0-A36957430366}">
      <dgm:prSet/>
      <dgm:spPr/>
      <dgm:t>
        <a:bodyPr/>
        <a:lstStyle/>
        <a:p>
          <a:endParaRPr lang="en-GB"/>
        </a:p>
      </dgm:t>
    </dgm:pt>
    <dgm:pt modelId="{2A70A98E-A66B-48D3-BF4F-E80702316317}" type="sibTrans" cxnId="{7413AE0A-ADB9-4422-A9E0-A36957430366}">
      <dgm:prSet/>
      <dgm:spPr/>
      <dgm:t>
        <a:bodyPr/>
        <a:lstStyle/>
        <a:p>
          <a:endParaRPr lang="en-GB"/>
        </a:p>
      </dgm:t>
    </dgm:pt>
    <dgm:pt modelId="{7F6F2D72-2457-4B26-A78B-D20F5D40AA7C}">
      <dgm:prSet custT="1"/>
      <dgm:spPr/>
      <dgm:t>
        <a:bodyPr/>
        <a:lstStyle/>
        <a:p>
          <a:r>
            <a:rPr lang="en-GB" sz="2400" dirty="0"/>
            <a:t>Team member role clarity</a:t>
          </a:r>
        </a:p>
      </dgm:t>
    </dgm:pt>
    <dgm:pt modelId="{32B0936F-2BDA-4F3C-BB0C-DA9D597CD00F}" type="parTrans" cxnId="{93E5ED49-3C17-4121-BE74-A5EBDAD429BC}">
      <dgm:prSet/>
      <dgm:spPr/>
      <dgm:t>
        <a:bodyPr/>
        <a:lstStyle/>
        <a:p>
          <a:endParaRPr lang="en-GB"/>
        </a:p>
      </dgm:t>
    </dgm:pt>
    <dgm:pt modelId="{5C7AB4AA-4E58-493E-8F47-4B304787259C}" type="sibTrans" cxnId="{93E5ED49-3C17-4121-BE74-A5EBDAD429BC}">
      <dgm:prSet/>
      <dgm:spPr/>
      <dgm:t>
        <a:bodyPr/>
        <a:lstStyle/>
        <a:p>
          <a:endParaRPr lang="en-GB"/>
        </a:p>
      </dgm:t>
    </dgm:pt>
    <dgm:pt modelId="{90F42726-0A46-4726-A71E-C40E99768A46}">
      <dgm:prSet custT="1"/>
      <dgm:spPr/>
      <dgm:t>
        <a:bodyPr/>
        <a:lstStyle/>
        <a:p>
          <a:r>
            <a:rPr lang="en-GB" sz="2400" dirty="0"/>
            <a:t>Team leader clarity</a:t>
          </a:r>
        </a:p>
      </dgm:t>
    </dgm:pt>
    <dgm:pt modelId="{1B3B0C6C-8BF0-48C2-859E-29884BEE3F3D}" type="parTrans" cxnId="{9944CBB1-41F6-4204-ACAB-4760691C7493}">
      <dgm:prSet/>
      <dgm:spPr/>
      <dgm:t>
        <a:bodyPr/>
        <a:lstStyle/>
        <a:p>
          <a:endParaRPr lang="en-GB"/>
        </a:p>
      </dgm:t>
    </dgm:pt>
    <dgm:pt modelId="{0F7024F2-7171-45C0-9F32-56483A833CF8}" type="sibTrans" cxnId="{9944CBB1-41F6-4204-ACAB-4760691C7493}">
      <dgm:prSet/>
      <dgm:spPr/>
      <dgm:t>
        <a:bodyPr/>
        <a:lstStyle/>
        <a:p>
          <a:endParaRPr lang="en-GB"/>
        </a:p>
      </dgm:t>
    </dgm:pt>
    <dgm:pt modelId="{9B53381D-0746-4EFE-987A-819D8307454A}">
      <dgm:prSet custT="1"/>
      <dgm:spPr/>
      <dgm:t>
        <a:bodyPr/>
        <a:lstStyle/>
        <a:p>
          <a:r>
            <a:rPr lang="en-GB" sz="2800" b="1" dirty="0"/>
            <a:t>Essential Processes</a:t>
          </a:r>
        </a:p>
      </dgm:t>
    </dgm:pt>
    <dgm:pt modelId="{66ED832F-B891-4437-88C8-8708C8ED0AF8}" type="parTrans" cxnId="{1AD9C24A-934C-4878-B783-F3C02340E250}">
      <dgm:prSet/>
      <dgm:spPr/>
      <dgm:t>
        <a:bodyPr/>
        <a:lstStyle/>
        <a:p>
          <a:endParaRPr lang="en-GB"/>
        </a:p>
      </dgm:t>
    </dgm:pt>
    <dgm:pt modelId="{2BAAC3AF-1F2A-4C0F-A344-5E1E4A6A016D}" type="sibTrans" cxnId="{1AD9C24A-934C-4878-B783-F3C02340E250}">
      <dgm:prSet/>
      <dgm:spPr/>
      <dgm:t>
        <a:bodyPr/>
        <a:lstStyle/>
        <a:p>
          <a:endParaRPr lang="en-GB"/>
        </a:p>
      </dgm:t>
    </dgm:pt>
    <dgm:pt modelId="{00530C1B-5823-4AA3-B37E-424D08F2CF1C}">
      <dgm:prSet custT="1"/>
      <dgm:spPr/>
      <dgm:t>
        <a:bodyPr/>
        <a:lstStyle/>
        <a:p>
          <a:r>
            <a:rPr lang="en-GB" sz="2400" dirty="0"/>
            <a:t>Team communication</a:t>
          </a:r>
        </a:p>
      </dgm:t>
    </dgm:pt>
    <dgm:pt modelId="{915F228E-D7BA-47E5-A608-F8EBA138BD4E}" type="parTrans" cxnId="{81C71118-901B-4F93-82DC-336723FE9AA7}">
      <dgm:prSet/>
      <dgm:spPr/>
      <dgm:t>
        <a:bodyPr/>
        <a:lstStyle/>
        <a:p>
          <a:endParaRPr lang="en-GB"/>
        </a:p>
      </dgm:t>
    </dgm:pt>
    <dgm:pt modelId="{6967CDA5-98E4-4AB9-B9CD-8D93C4391586}" type="sibTrans" cxnId="{81C71118-901B-4F93-82DC-336723FE9AA7}">
      <dgm:prSet/>
      <dgm:spPr/>
      <dgm:t>
        <a:bodyPr/>
        <a:lstStyle/>
        <a:p>
          <a:endParaRPr lang="en-GB"/>
        </a:p>
      </dgm:t>
    </dgm:pt>
    <dgm:pt modelId="{B1CA8B06-6D0E-4661-A15E-16AD347F222A}">
      <dgm:prSet custT="1"/>
      <dgm:spPr/>
      <dgm:t>
        <a:bodyPr/>
        <a:lstStyle/>
        <a:p>
          <a:r>
            <a:rPr lang="en-GB" sz="2400" dirty="0"/>
            <a:t>Team focus on quality</a:t>
          </a:r>
        </a:p>
      </dgm:t>
    </dgm:pt>
    <dgm:pt modelId="{CB73CDA5-14AA-493B-92C6-88CAB4BE586E}" type="parTrans" cxnId="{E675EA38-FFDF-4528-8652-3CC19C773B7E}">
      <dgm:prSet/>
      <dgm:spPr/>
      <dgm:t>
        <a:bodyPr/>
        <a:lstStyle/>
        <a:p>
          <a:endParaRPr lang="en-GB"/>
        </a:p>
      </dgm:t>
    </dgm:pt>
    <dgm:pt modelId="{22571A64-D88E-4F7E-B559-2C4A9EEA28C7}" type="sibTrans" cxnId="{E675EA38-FFDF-4528-8652-3CC19C773B7E}">
      <dgm:prSet/>
      <dgm:spPr/>
      <dgm:t>
        <a:bodyPr/>
        <a:lstStyle/>
        <a:p>
          <a:endParaRPr lang="en-GB"/>
        </a:p>
      </dgm:t>
    </dgm:pt>
    <dgm:pt modelId="{4ACD935A-2211-466A-BC94-D7D747D5207A}">
      <dgm:prSet custT="1"/>
      <dgm:spPr/>
      <dgm:t>
        <a:bodyPr/>
        <a:lstStyle/>
        <a:p>
          <a:r>
            <a:rPr lang="en-GB" sz="2400"/>
            <a:t>Team innovation</a:t>
          </a:r>
          <a:endParaRPr lang="en-GB" sz="2400" dirty="0"/>
        </a:p>
      </dgm:t>
    </dgm:pt>
    <dgm:pt modelId="{0465D9C3-DE5A-4A4E-B22E-538189148ABA}" type="parTrans" cxnId="{A3DD1403-6973-44B9-A6CC-498C47C6F285}">
      <dgm:prSet/>
      <dgm:spPr/>
      <dgm:t>
        <a:bodyPr/>
        <a:lstStyle/>
        <a:p>
          <a:endParaRPr lang="en-GB"/>
        </a:p>
      </dgm:t>
    </dgm:pt>
    <dgm:pt modelId="{0B1D8594-453F-4B4C-8EC5-80CC6CAC468F}" type="sibTrans" cxnId="{A3DD1403-6973-44B9-A6CC-498C47C6F285}">
      <dgm:prSet/>
      <dgm:spPr/>
      <dgm:t>
        <a:bodyPr/>
        <a:lstStyle/>
        <a:p>
          <a:endParaRPr lang="en-GB"/>
        </a:p>
      </dgm:t>
    </dgm:pt>
    <dgm:pt modelId="{1B417582-7717-49A7-94E0-938184DAF51E}">
      <dgm:prSet custT="1"/>
      <dgm:spPr/>
      <dgm:t>
        <a:bodyPr/>
        <a:lstStyle/>
        <a:p>
          <a:r>
            <a:rPr lang="en-GB" sz="2400" dirty="0"/>
            <a:t>Team reflexivity</a:t>
          </a:r>
        </a:p>
      </dgm:t>
    </dgm:pt>
    <dgm:pt modelId="{34A91BA2-9A8C-4C7F-BAA2-9F91812433CD}" type="parTrans" cxnId="{E9EBA862-39A7-41E1-B86E-7052006B8E4D}">
      <dgm:prSet/>
      <dgm:spPr/>
      <dgm:t>
        <a:bodyPr/>
        <a:lstStyle/>
        <a:p>
          <a:endParaRPr lang="en-GB"/>
        </a:p>
      </dgm:t>
    </dgm:pt>
    <dgm:pt modelId="{4B1B2679-AA29-498B-BF6D-CB7C0E0AB705}" type="sibTrans" cxnId="{E9EBA862-39A7-41E1-B86E-7052006B8E4D}">
      <dgm:prSet/>
      <dgm:spPr/>
      <dgm:t>
        <a:bodyPr/>
        <a:lstStyle/>
        <a:p>
          <a:endParaRPr lang="en-GB"/>
        </a:p>
      </dgm:t>
    </dgm:pt>
    <dgm:pt modelId="{1EA646BF-7E73-45B7-8535-FB307A21E0DB}">
      <dgm:prSet custT="1"/>
      <dgm:spPr/>
      <dgm:t>
        <a:bodyPr/>
        <a:lstStyle/>
        <a:p>
          <a:r>
            <a:rPr lang="en-GB" sz="2400" dirty="0"/>
            <a:t>Lack of team conflict</a:t>
          </a:r>
        </a:p>
      </dgm:t>
    </dgm:pt>
    <dgm:pt modelId="{F3EB954D-D528-4248-820E-49311078CF20}" type="parTrans" cxnId="{46D01685-98E4-444E-8069-4FB598396321}">
      <dgm:prSet/>
      <dgm:spPr/>
      <dgm:t>
        <a:bodyPr/>
        <a:lstStyle/>
        <a:p>
          <a:endParaRPr lang="en-GB"/>
        </a:p>
      </dgm:t>
    </dgm:pt>
    <dgm:pt modelId="{8DC0C91C-1A1E-447F-9A0C-BF851FE4FD85}" type="sibTrans" cxnId="{46D01685-98E4-444E-8069-4FB598396321}">
      <dgm:prSet/>
      <dgm:spPr/>
      <dgm:t>
        <a:bodyPr/>
        <a:lstStyle/>
        <a:p>
          <a:endParaRPr lang="en-GB"/>
        </a:p>
      </dgm:t>
    </dgm:pt>
    <dgm:pt modelId="{B53B2CD5-BB8F-4E99-BDF4-2BB281B99BB8}">
      <dgm:prSet custT="1"/>
      <dgm:spPr/>
      <dgm:t>
        <a:bodyPr/>
        <a:lstStyle/>
        <a:p>
          <a:r>
            <a:rPr lang="en-GB" sz="2400" dirty="0"/>
            <a:t>Inter-team working</a:t>
          </a:r>
        </a:p>
      </dgm:t>
    </dgm:pt>
    <dgm:pt modelId="{3BE2AA8F-9501-4066-9D9E-93DDBC290D7F}" type="parTrans" cxnId="{063516F7-1025-4CB5-8994-3C4EE7162450}">
      <dgm:prSet/>
      <dgm:spPr/>
      <dgm:t>
        <a:bodyPr/>
        <a:lstStyle/>
        <a:p>
          <a:endParaRPr lang="en-GB"/>
        </a:p>
      </dgm:t>
    </dgm:pt>
    <dgm:pt modelId="{B0056AE0-5BF7-45B7-9A47-C898C8CF0234}" type="sibTrans" cxnId="{063516F7-1025-4CB5-8994-3C4EE7162450}">
      <dgm:prSet/>
      <dgm:spPr/>
      <dgm:t>
        <a:bodyPr/>
        <a:lstStyle/>
        <a:p>
          <a:endParaRPr lang="en-GB"/>
        </a:p>
      </dgm:t>
    </dgm:pt>
    <dgm:pt modelId="{45EF854F-6189-4D75-8C36-D23EA026AC51}" type="pres">
      <dgm:prSet presAssocID="{08DF5740-A88D-49BF-B9F3-217E82BB07CF}" presName="Name0" presStyleCnt="0">
        <dgm:presLayoutVars>
          <dgm:chMax val="7"/>
          <dgm:chPref val="7"/>
          <dgm:dir/>
          <dgm:animOne val="branch"/>
          <dgm:animLvl val="lvl"/>
        </dgm:presLayoutVars>
      </dgm:prSet>
      <dgm:spPr/>
    </dgm:pt>
    <dgm:pt modelId="{35A9F901-70A2-4C3F-8AC1-EF3B70D93633}" type="pres">
      <dgm:prSet presAssocID="{67854B15-2F31-4817-A863-5738259FA678}" presName="composite" presStyleCnt="0"/>
      <dgm:spPr/>
    </dgm:pt>
    <dgm:pt modelId="{1F082231-E0E9-4718-8EBB-05DD2CA72D7F}" type="pres">
      <dgm:prSet presAssocID="{67854B15-2F31-4817-A863-5738259FA678}" presName="BackAccent" presStyleLbl="bgShp" presStyleIdx="0" presStyleCnt="2"/>
      <dgm:spPr/>
    </dgm:pt>
    <dgm:pt modelId="{24006770-9603-475F-83C8-E3D98F1199C0}" type="pres">
      <dgm:prSet presAssocID="{67854B15-2F31-4817-A863-5738259FA678}" presName="Accent" presStyleLbl="alignNode1" presStyleIdx="0" presStyleCnt="2"/>
      <dgm:spPr/>
    </dgm:pt>
    <dgm:pt modelId="{6AC7B387-2CA1-4A79-975C-106EB77FD36B}" type="pres">
      <dgm:prSet presAssocID="{67854B15-2F31-4817-A863-5738259FA678}" presName="Child" presStyleLbl="revTx" presStyleIdx="0" presStyleCnt="4" custScaleX="127990">
        <dgm:presLayoutVars>
          <dgm:chMax val="0"/>
          <dgm:chPref val="0"/>
          <dgm:bulletEnabled val="1"/>
        </dgm:presLayoutVars>
      </dgm:prSet>
      <dgm:spPr/>
    </dgm:pt>
    <dgm:pt modelId="{6A14E35A-C0F2-41DF-979E-9E446AEC0145}" type="pres">
      <dgm:prSet presAssocID="{67854B15-2F31-4817-A863-5738259FA678}" presName="Parent" presStyleLbl="revTx" presStyleIdx="1" presStyleCnt="4" custScaleX="127990">
        <dgm:presLayoutVars>
          <dgm:chMax val="1"/>
          <dgm:chPref val="1"/>
          <dgm:bulletEnabled val="1"/>
        </dgm:presLayoutVars>
      </dgm:prSet>
      <dgm:spPr/>
    </dgm:pt>
    <dgm:pt modelId="{2CAEA2CC-D69E-407C-81F0-8C4307F18262}" type="pres">
      <dgm:prSet presAssocID="{F734C8A5-3BBB-4F19-9410-6F57B8A24460}" presName="sibTrans" presStyleCnt="0"/>
      <dgm:spPr/>
    </dgm:pt>
    <dgm:pt modelId="{DF5830CF-BE27-469D-8ADA-1F8859B0AE40}" type="pres">
      <dgm:prSet presAssocID="{9B53381D-0746-4EFE-987A-819D8307454A}" presName="composite" presStyleCnt="0"/>
      <dgm:spPr/>
    </dgm:pt>
    <dgm:pt modelId="{33D8275E-94B1-4704-96F0-06BA75C7FE19}" type="pres">
      <dgm:prSet presAssocID="{9B53381D-0746-4EFE-987A-819D8307454A}" presName="BackAccent" presStyleLbl="bgShp" presStyleIdx="1" presStyleCnt="2"/>
      <dgm:spPr/>
    </dgm:pt>
    <dgm:pt modelId="{4630CB3E-8606-4A77-A491-3A55842AE5CF}" type="pres">
      <dgm:prSet presAssocID="{9B53381D-0746-4EFE-987A-819D8307454A}" presName="Accent" presStyleLbl="alignNode1" presStyleIdx="1" presStyleCnt="2"/>
      <dgm:spPr/>
    </dgm:pt>
    <dgm:pt modelId="{1515EC2F-BF50-49B8-8368-57E9ABED9B7A}" type="pres">
      <dgm:prSet presAssocID="{9B53381D-0746-4EFE-987A-819D8307454A}" presName="Child" presStyleLbl="revTx" presStyleIdx="2" presStyleCnt="4" custScaleX="127990">
        <dgm:presLayoutVars>
          <dgm:chMax val="0"/>
          <dgm:chPref val="0"/>
          <dgm:bulletEnabled val="1"/>
        </dgm:presLayoutVars>
      </dgm:prSet>
      <dgm:spPr/>
    </dgm:pt>
    <dgm:pt modelId="{4A6B57C6-ABAC-444F-B837-EF3C4FD81BC8}" type="pres">
      <dgm:prSet presAssocID="{9B53381D-0746-4EFE-987A-819D8307454A}" presName="Parent" presStyleLbl="revTx" presStyleIdx="3" presStyleCnt="4" custScaleX="127990">
        <dgm:presLayoutVars>
          <dgm:chMax val="1"/>
          <dgm:chPref val="1"/>
          <dgm:bulletEnabled val="1"/>
        </dgm:presLayoutVars>
      </dgm:prSet>
      <dgm:spPr/>
    </dgm:pt>
  </dgm:ptLst>
  <dgm:cxnLst>
    <dgm:cxn modelId="{A3DD1403-6973-44B9-A6CC-498C47C6F285}" srcId="{9B53381D-0746-4EFE-987A-819D8307454A}" destId="{4ACD935A-2211-466A-BC94-D7D747D5207A}" srcOrd="2" destOrd="0" parTransId="{0465D9C3-DE5A-4A4E-B22E-538189148ABA}" sibTransId="{0B1D8594-453F-4B4C-8EC5-80CC6CAC468F}"/>
    <dgm:cxn modelId="{570DAE07-8EBC-4266-A5FE-AAFE73DDA0BA}" type="presOf" srcId="{B53B2CD5-BB8F-4E99-BDF4-2BB281B99BB8}" destId="{1515EC2F-BF50-49B8-8368-57E9ABED9B7A}" srcOrd="0" destOrd="5" presId="urn:microsoft.com/office/officeart/2008/layout/IncreasingCircleProcess"/>
    <dgm:cxn modelId="{7B7ABC09-830E-4760-A362-37E952AEC0FA}" type="presOf" srcId="{7F6F2D72-2457-4B26-A78B-D20F5D40AA7C}" destId="{6AC7B387-2CA1-4A79-975C-106EB77FD36B}" srcOrd="0" destOrd="5" presId="urn:microsoft.com/office/officeart/2008/layout/IncreasingCircleProcess"/>
    <dgm:cxn modelId="{7413AE0A-ADB9-4422-A9E0-A36957430366}" srcId="{67854B15-2F31-4817-A863-5738259FA678}" destId="{80C382B3-FAC8-4CA0-971A-1BC2AD7258F2}" srcOrd="4" destOrd="0" parTransId="{BDC8E115-5EAE-498F-B8A7-40045CA23E7C}" sibTransId="{2A70A98E-A66B-48D3-BF4F-E80702316317}"/>
    <dgm:cxn modelId="{81C71118-901B-4F93-82DC-336723FE9AA7}" srcId="{9B53381D-0746-4EFE-987A-819D8307454A}" destId="{00530C1B-5823-4AA3-B37E-424D08F2CF1C}" srcOrd="0" destOrd="0" parTransId="{915F228E-D7BA-47E5-A608-F8EBA138BD4E}" sibTransId="{6967CDA5-98E4-4AB9-B9CD-8D93C4391586}"/>
    <dgm:cxn modelId="{E675EA38-FFDF-4528-8652-3CC19C773B7E}" srcId="{9B53381D-0746-4EFE-987A-819D8307454A}" destId="{B1CA8B06-6D0E-4661-A15E-16AD347F222A}" srcOrd="1" destOrd="0" parTransId="{CB73CDA5-14AA-493B-92C6-88CAB4BE586E}" sibTransId="{22571A64-D88E-4F7E-B559-2C4A9EEA28C7}"/>
    <dgm:cxn modelId="{D685093F-8CC0-47F0-A7DF-F05AEAFF336E}" type="presOf" srcId="{00530C1B-5823-4AA3-B37E-424D08F2CF1C}" destId="{1515EC2F-BF50-49B8-8368-57E9ABED9B7A}" srcOrd="0" destOrd="0" presId="urn:microsoft.com/office/officeart/2008/layout/IncreasingCircleProcess"/>
    <dgm:cxn modelId="{DC08BD5C-9977-4637-89A6-B370F8AE8A86}" type="presOf" srcId="{1EA646BF-7E73-45B7-8535-FB307A21E0DB}" destId="{1515EC2F-BF50-49B8-8368-57E9ABED9B7A}" srcOrd="0" destOrd="4" presId="urn:microsoft.com/office/officeart/2008/layout/IncreasingCircleProcess"/>
    <dgm:cxn modelId="{E9EBA862-39A7-41E1-B86E-7052006B8E4D}" srcId="{9B53381D-0746-4EFE-987A-819D8307454A}" destId="{1B417582-7717-49A7-94E0-938184DAF51E}" srcOrd="3" destOrd="0" parTransId="{34A91BA2-9A8C-4C7F-BAA2-9F91812433CD}" sibTransId="{4B1B2679-AA29-498B-BF6D-CB7C0E0AB705}"/>
    <dgm:cxn modelId="{7158D168-707C-412C-B2D8-6E2F17470D32}" type="presOf" srcId="{B1CA8B06-6D0E-4661-A15E-16AD347F222A}" destId="{1515EC2F-BF50-49B8-8368-57E9ABED9B7A}" srcOrd="0" destOrd="1" presId="urn:microsoft.com/office/officeart/2008/layout/IncreasingCircleProcess"/>
    <dgm:cxn modelId="{93E5ED49-3C17-4121-BE74-A5EBDAD429BC}" srcId="{67854B15-2F31-4817-A863-5738259FA678}" destId="{7F6F2D72-2457-4B26-A78B-D20F5D40AA7C}" srcOrd="5" destOrd="0" parTransId="{32B0936F-2BDA-4F3C-BB0C-DA9D597CD00F}" sibTransId="{5C7AB4AA-4E58-493E-8F47-4B304787259C}"/>
    <dgm:cxn modelId="{1AD9C24A-934C-4878-B783-F3C02340E250}" srcId="{08DF5740-A88D-49BF-B9F3-217E82BB07CF}" destId="{9B53381D-0746-4EFE-987A-819D8307454A}" srcOrd="1" destOrd="0" parTransId="{66ED832F-B891-4437-88C8-8708C8ED0AF8}" sibTransId="{2BAAC3AF-1F2A-4C0F-A344-5E1E4A6A016D}"/>
    <dgm:cxn modelId="{53A3636D-F9E4-49CE-9430-9EAF05AF96CC}" type="presOf" srcId="{39F4A70A-16D1-4BB0-9376-2151453DBA0A}" destId="{6AC7B387-2CA1-4A79-975C-106EB77FD36B}" srcOrd="0" destOrd="0" presId="urn:microsoft.com/office/officeart/2008/layout/IncreasingCircleProcess"/>
    <dgm:cxn modelId="{A3E0166E-1D34-4B32-AFED-8EA26E41D3DA}" srcId="{67854B15-2F31-4817-A863-5738259FA678}" destId="{39F4A70A-16D1-4BB0-9376-2151453DBA0A}" srcOrd="0" destOrd="0" parTransId="{666541E1-552B-4569-9E52-F696A929E3D2}" sibTransId="{F8EE27EA-BD01-4DD5-AE04-CFE8E5B9C924}"/>
    <dgm:cxn modelId="{54A8F26F-1246-4095-84A9-262273447383}" type="presOf" srcId="{D3F53E09-8006-47F4-B7D9-C709B8F6AE90}" destId="{6AC7B387-2CA1-4A79-975C-106EB77FD36B}" srcOrd="0" destOrd="1" presId="urn:microsoft.com/office/officeart/2008/layout/IncreasingCircleProcess"/>
    <dgm:cxn modelId="{2F961B72-3E5C-4CF9-B1BD-9DA48578E5FB}" type="presOf" srcId="{80C382B3-FAC8-4CA0-971A-1BC2AD7258F2}" destId="{6AC7B387-2CA1-4A79-975C-106EB77FD36B}" srcOrd="0" destOrd="4" presId="urn:microsoft.com/office/officeart/2008/layout/IncreasingCircleProcess"/>
    <dgm:cxn modelId="{0F9C5758-75C4-429F-BB8D-0B5650882985}" srcId="{67854B15-2F31-4817-A863-5738259FA678}" destId="{D19446FB-864F-476B-880D-5786D4629EB0}" srcOrd="2" destOrd="0" parTransId="{091A484F-88BE-46D2-B81C-CB119F478F14}" sibTransId="{A731F4ED-2893-4ED8-A2F2-4874888BB458}"/>
    <dgm:cxn modelId="{A3CC7D78-7F6F-4E0E-A7CA-0FA7F4714441}" type="presOf" srcId="{4ACD935A-2211-466A-BC94-D7D747D5207A}" destId="{1515EC2F-BF50-49B8-8368-57E9ABED9B7A}" srcOrd="0" destOrd="2" presId="urn:microsoft.com/office/officeart/2008/layout/IncreasingCircleProcess"/>
    <dgm:cxn modelId="{46D01685-98E4-444E-8069-4FB598396321}" srcId="{9B53381D-0746-4EFE-987A-819D8307454A}" destId="{1EA646BF-7E73-45B7-8535-FB307A21E0DB}" srcOrd="4" destOrd="0" parTransId="{F3EB954D-D528-4248-820E-49311078CF20}" sibTransId="{8DC0C91C-1A1E-447F-9A0C-BF851FE4FD85}"/>
    <dgm:cxn modelId="{EFC8719F-7B3F-4DA8-8C44-6771DCA0CDF9}" type="presOf" srcId="{9B53381D-0746-4EFE-987A-819D8307454A}" destId="{4A6B57C6-ABAC-444F-B837-EF3C4FD81BC8}" srcOrd="0" destOrd="0" presId="urn:microsoft.com/office/officeart/2008/layout/IncreasingCircleProcess"/>
    <dgm:cxn modelId="{030834A0-9F1B-4CB1-933D-3C1202121DDF}" srcId="{67854B15-2F31-4817-A863-5738259FA678}" destId="{9D313D68-6183-4F4D-BDBE-F9C25504E600}" srcOrd="3" destOrd="0" parTransId="{479CE254-FBBD-40E1-9342-419EC06705A6}" sibTransId="{A5F2A296-FBD3-46EA-AB58-DDC0974CDF7B}"/>
    <dgm:cxn modelId="{87D84EA4-F4F1-436C-BB37-D070249F4E06}" type="presOf" srcId="{67854B15-2F31-4817-A863-5738259FA678}" destId="{6A14E35A-C0F2-41DF-979E-9E446AEC0145}" srcOrd="0" destOrd="0" presId="urn:microsoft.com/office/officeart/2008/layout/IncreasingCircleProcess"/>
    <dgm:cxn modelId="{BF8272B0-EDA6-41E7-8C5F-BBDA78D54EBF}" srcId="{67854B15-2F31-4817-A863-5738259FA678}" destId="{D3F53E09-8006-47F4-B7D9-C709B8F6AE90}" srcOrd="1" destOrd="0" parTransId="{B0AA0FDF-BD69-40B9-9C0A-ABF73B4D7AC7}" sibTransId="{131966F2-C44D-4DAB-A44C-15EED2150030}"/>
    <dgm:cxn modelId="{9944CBB1-41F6-4204-ACAB-4760691C7493}" srcId="{67854B15-2F31-4817-A863-5738259FA678}" destId="{90F42726-0A46-4726-A71E-C40E99768A46}" srcOrd="6" destOrd="0" parTransId="{1B3B0C6C-8BF0-48C2-859E-29884BEE3F3D}" sibTransId="{0F7024F2-7171-45C0-9F32-56483A833CF8}"/>
    <dgm:cxn modelId="{3711C1B3-F036-4927-8C04-15E21FF6C23B}" srcId="{08DF5740-A88D-49BF-B9F3-217E82BB07CF}" destId="{67854B15-2F31-4817-A863-5738259FA678}" srcOrd="0" destOrd="0" parTransId="{F4F5E332-30E1-4BD1-A48C-5206310174B7}" sibTransId="{F734C8A5-3BBB-4F19-9410-6F57B8A24460}"/>
    <dgm:cxn modelId="{D707B9B5-D3ED-494A-8375-1A3B4A7E8D24}" type="presOf" srcId="{08DF5740-A88D-49BF-B9F3-217E82BB07CF}" destId="{45EF854F-6189-4D75-8C36-D23EA026AC51}" srcOrd="0" destOrd="0" presId="urn:microsoft.com/office/officeart/2008/layout/IncreasingCircleProcess"/>
    <dgm:cxn modelId="{35CB74C2-10FD-4405-BEB2-522C22A2178A}" type="presOf" srcId="{D19446FB-864F-476B-880D-5786D4629EB0}" destId="{6AC7B387-2CA1-4A79-975C-106EB77FD36B}" srcOrd="0" destOrd="2" presId="urn:microsoft.com/office/officeart/2008/layout/IncreasingCircleProcess"/>
    <dgm:cxn modelId="{B3E8A7CA-0302-467A-8B2C-88E8962CB9CE}" type="presOf" srcId="{9D313D68-6183-4F4D-BDBE-F9C25504E600}" destId="{6AC7B387-2CA1-4A79-975C-106EB77FD36B}" srcOrd="0" destOrd="3" presId="urn:microsoft.com/office/officeart/2008/layout/IncreasingCircleProcess"/>
    <dgm:cxn modelId="{B82469D8-5F90-4CAD-AF35-6071C205E512}" type="presOf" srcId="{90F42726-0A46-4726-A71E-C40E99768A46}" destId="{6AC7B387-2CA1-4A79-975C-106EB77FD36B}" srcOrd="0" destOrd="6" presId="urn:microsoft.com/office/officeart/2008/layout/IncreasingCircleProcess"/>
    <dgm:cxn modelId="{E7409EE4-476F-4B5B-A3BB-EE59220349B7}" type="presOf" srcId="{1B417582-7717-49A7-94E0-938184DAF51E}" destId="{1515EC2F-BF50-49B8-8368-57E9ABED9B7A}" srcOrd="0" destOrd="3" presId="urn:microsoft.com/office/officeart/2008/layout/IncreasingCircleProcess"/>
    <dgm:cxn modelId="{063516F7-1025-4CB5-8994-3C4EE7162450}" srcId="{9B53381D-0746-4EFE-987A-819D8307454A}" destId="{B53B2CD5-BB8F-4E99-BDF4-2BB281B99BB8}" srcOrd="5" destOrd="0" parTransId="{3BE2AA8F-9501-4066-9D9E-93DDBC290D7F}" sibTransId="{B0056AE0-5BF7-45B7-9A47-C898C8CF0234}"/>
    <dgm:cxn modelId="{6F2A31E7-D363-4F89-AAFC-E0002BA528A7}" type="presParOf" srcId="{45EF854F-6189-4D75-8C36-D23EA026AC51}" destId="{35A9F901-70A2-4C3F-8AC1-EF3B70D93633}" srcOrd="0" destOrd="0" presId="urn:microsoft.com/office/officeart/2008/layout/IncreasingCircleProcess"/>
    <dgm:cxn modelId="{B54C2CAC-7222-4D36-AD2F-C50304E7B8C4}" type="presParOf" srcId="{35A9F901-70A2-4C3F-8AC1-EF3B70D93633}" destId="{1F082231-E0E9-4718-8EBB-05DD2CA72D7F}" srcOrd="0" destOrd="0" presId="urn:microsoft.com/office/officeart/2008/layout/IncreasingCircleProcess"/>
    <dgm:cxn modelId="{2A16DFD8-E9E8-469D-A622-1CB2E530E579}" type="presParOf" srcId="{35A9F901-70A2-4C3F-8AC1-EF3B70D93633}" destId="{24006770-9603-475F-83C8-E3D98F1199C0}" srcOrd="1" destOrd="0" presId="urn:microsoft.com/office/officeart/2008/layout/IncreasingCircleProcess"/>
    <dgm:cxn modelId="{18D17541-0941-44C2-BEC6-6FAC08C4255B}" type="presParOf" srcId="{35A9F901-70A2-4C3F-8AC1-EF3B70D93633}" destId="{6AC7B387-2CA1-4A79-975C-106EB77FD36B}" srcOrd="2" destOrd="0" presId="urn:microsoft.com/office/officeart/2008/layout/IncreasingCircleProcess"/>
    <dgm:cxn modelId="{FB4C5EF9-C21F-43A8-B0A9-AC615960820D}" type="presParOf" srcId="{35A9F901-70A2-4C3F-8AC1-EF3B70D93633}" destId="{6A14E35A-C0F2-41DF-979E-9E446AEC0145}" srcOrd="3" destOrd="0" presId="urn:microsoft.com/office/officeart/2008/layout/IncreasingCircleProcess"/>
    <dgm:cxn modelId="{97147844-30C9-41FF-BAC4-A847919FB7AF}" type="presParOf" srcId="{45EF854F-6189-4D75-8C36-D23EA026AC51}" destId="{2CAEA2CC-D69E-407C-81F0-8C4307F18262}" srcOrd="1" destOrd="0" presId="urn:microsoft.com/office/officeart/2008/layout/IncreasingCircleProcess"/>
    <dgm:cxn modelId="{CC69D792-2E54-455B-B028-1F8CD1CDBB18}" type="presParOf" srcId="{45EF854F-6189-4D75-8C36-D23EA026AC51}" destId="{DF5830CF-BE27-469D-8ADA-1F8859B0AE40}" srcOrd="2" destOrd="0" presId="urn:microsoft.com/office/officeart/2008/layout/IncreasingCircleProcess"/>
    <dgm:cxn modelId="{1D16DC5B-4D7F-44D1-8C80-FC090A12E01D}" type="presParOf" srcId="{DF5830CF-BE27-469D-8ADA-1F8859B0AE40}" destId="{33D8275E-94B1-4704-96F0-06BA75C7FE19}" srcOrd="0" destOrd="0" presId="urn:microsoft.com/office/officeart/2008/layout/IncreasingCircleProcess"/>
    <dgm:cxn modelId="{38B1AB4F-113F-4495-B049-080AD1B9E082}" type="presParOf" srcId="{DF5830CF-BE27-469D-8ADA-1F8859B0AE40}" destId="{4630CB3E-8606-4A77-A491-3A55842AE5CF}" srcOrd="1" destOrd="0" presId="urn:microsoft.com/office/officeart/2008/layout/IncreasingCircleProcess"/>
    <dgm:cxn modelId="{D4F93DD8-EABF-45DD-A271-F76CFD2B780F}" type="presParOf" srcId="{DF5830CF-BE27-469D-8ADA-1F8859B0AE40}" destId="{1515EC2F-BF50-49B8-8368-57E9ABED9B7A}" srcOrd="2" destOrd="0" presId="urn:microsoft.com/office/officeart/2008/layout/IncreasingCircleProcess"/>
    <dgm:cxn modelId="{B37EA3F1-179D-4168-B457-42BB781F0EAB}" type="presParOf" srcId="{DF5830CF-BE27-469D-8ADA-1F8859B0AE40}" destId="{4A6B57C6-ABAC-444F-B837-EF3C4FD81BC8}" srcOrd="3" destOrd="0" presId="urn:microsoft.com/office/officeart/2008/layout/Increasing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289B16-7701-441C-A665-1CCAA517D2C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4184162-C75D-454D-862E-A23900F70962}">
      <dgm:prSet phldrT="[Text]" custT="1"/>
      <dgm:spPr/>
      <dgm:t>
        <a:bodyPr/>
        <a:lstStyle/>
        <a:p>
          <a:r>
            <a:rPr lang="en-GB" sz="2000" b="1" dirty="0"/>
            <a:t>Honesty</a:t>
          </a:r>
          <a:endParaRPr lang="en-GB" sz="2000" dirty="0"/>
        </a:p>
      </dgm:t>
    </dgm:pt>
    <dgm:pt modelId="{4246D4D2-6E17-4AD0-B4B7-CDF0DF91C960}" type="parTrans" cxnId="{BA7C565A-AABA-448F-9320-3C394FEABD40}">
      <dgm:prSet/>
      <dgm:spPr/>
      <dgm:t>
        <a:bodyPr/>
        <a:lstStyle/>
        <a:p>
          <a:endParaRPr lang="en-GB"/>
        </a:p>
      </dgm:t>
    </dgm:pt>
    <dgm:pt modelId="{08C0A7BA-B5CF-4023-A4B7-D149418F1C27}" type="sibTrans" cxnId="{BA7C565A-AABA-448F-9320-3C394FEABD40}">
      <dgm:prSet/>
      <dgm:spPr/>
      <dgm:t>
        <a:bodyPr/>
        <a:lstStyle/>
        <a:p>
          <a:endParaRPr lang="en-GB"/>
        </a:p>
      </dgm:t>
    </dgm:pt>
    <dgm:pt modelId="{82635EDD-8CE1-42DF-9E82-8553A08ED701}">
      <dgm:prSet custT="1"/>
      <dgm:spPr/>
      <dgm:t>
        <a:bodyPr/>
        <a:lstStyle/>
        <a:p>
          <a:r>
            <a:rPr lang="en-GB" sz="2000" b="1" dirty="0"/>
            <a:t>Discipline</a:t>
          </a:r>
          <a:endParaRPr lang="en-GB" sz="2000" dirty="0"/>
        </a:p>
      </dgm:t>
    </dgm:pt>
    <dgm:pt modelId="{9E8891AC-1B49-4329-8763-9853C56ECA07}" type="parTrans" cxnId="{EF8C7219-AE7C-4EDD-89E7-BFF1653052E6}">
      <dgm:prSet/>
      <dgm:spPr/>
      <dgm:t>
        <a:bodyPr/>
        <a:lstStyle/>
        <a:p>
          <a:endParaRPr lang="en-GB"/>
        </a:p>
      </dgm:t>
    </dgm:pt>
    <dgm:pt modelId="{CD0FAE54-5184-4B1C-8272-970BA026C21C}" type="sibTrans" cxnId="{EF8C7219-AE7C-4EDD-89E7-BFF1653052E6}">
      <dgm:prSet/>
      <dgm:spPr/>
      <dgm:t>
        <a:bodyPr/>
        <a:lstStyle/>
        <a:p>
          <a:endParaRPr lang="en-GB"/>
        </a:p>
      </dgm:t>
    </dgm:pt>
    <dgm:pt modelId="{2628A9BA-C1CF-4B59-8E91-0D3518CBDB04}">
      <dgm:prSet custT="1"/>
      <dgm:spPr/>
      <dgm:t>
        <a:bodyPr/>
        <a:lstStyle/>
        <a:p>
          <a:r>
            <a:rPr lang="en-GB" sz="2000" b="1" dirty="0"/>
            <a:t>Creativity</a:t>
          </a:r>
          <a:endParaRPr lang="en-GB" sz="2000" dirty="0"/>
        </a:p>
      </dgm:t>
    </dgm:pt>
    <dgm:pt modelId="{79E01D5B-8A94-40C4-851C-97AA47DAC8BB}" type="parTrans" cxnId="{144B3152-EBC7-4161-B008-9E0FAF253D65}">
      <dgm:prSet/>
      <dgm:spPr/>
      <dgm:t>
        <a:bodyPr/>
        <a:lstStyle/>
        <a:p>
          <a:endParaRPr lang="en-GB"/>
        </a:p>
      </dgm:t>
    </dgm:pt>
    <dgm:pt modelId="{66CE59DD-DC2D-41C7-8DBA-F41FDA191611}" type="sibTrans" cxnId="{144B3152-EBC7-4161-B008-9E0FAF253D65}">
      <dgm:prSet/>
      <dgm:spPr/>
      <dgm:t>
        <a:bodyPr/>
        <a:lstStyle/>
        <a:p>
          <a:endParaRPr lang="en-GB"/>
        </a:p>
      </dgm:t>
    </dgm:pt>
    <dgm:pt modelId="{1D52E7B5-D7F2-4140-9DCA-609E8B18333B}">
      <dgm:prSet custT="1"/>
      <dgm:spPr/>
      <dgm:t>
        <a:bodyPr/>
        <a:lstStyle/>
        <a:p>
          <a:r>
            <a:rPr lang="en-GB" sz="2000" b="1" dirty="0"/>
            <a:t>Humility</a:t>
          </a:r>
          <a:endParaRPr lang="en-GB" sz="2000" dirty="0"/>
        </a:p>
      </dgm:t>
    </dgm:pt>
    <dgm:pt modelId="{4B91C205-5B08-4DD5-874C-0FBD08D2B54A}" type="parTrans" cxnId="{2AE57EDF-428A-4139-AC80-C250EB43933E}">
      <dgm:prSet/>
      <dgm:spPr/>
      <dgm:t>
        <a:bodyPr/>
        <a:lstStyle/>
        <a:p>
          <a:endParaRPr lang="en-GB"/>
        </a:p>
      </dgm:t>
    </dgm:pt>
    <dgm:pt modelId="{3AFFA9F1-FD82-49C0-84E7-E4D5B086999D}" type="sibTrans" cxnId="{2AE57EDF-428A-4139-AC80-C250EB43933E}">
      <dgm:prSet/>
      <dgm:spPr/>
      <dgm:t>
        <a:bodyPr/>
        <a:lstStyle/>
        <a:p>
          <a:endParaRPr lang="en-GB"/>
        </a:p>
      </dgm:t>
    </dgm:pt>
    <dgm:pt modelId="{6DA6C6CB-DCF2-46E1-AB2F-6B8AE790AE6F}">
      <dgm:prSet custT="1"/>
      <dgm:spPr/>
      <dgm:t>
        <a:bodyPr/>
        <a:lstStyle/>
        <a:p>
          <a:r>
            <a:rPr lang="en-GB" sz="2000" b="1" dirty="0"/>
            <a:t>Curiosity</a:t>
          </a:r>
          <a:endParaRPr lang="en-GB" sz="2000" b="1" dirty="0">
            <a:solidFill>
              <a:schemeClr val="bg1"/>
            </a:solidFill>
          </a:endParaRPr>
        </a:p>
      </dgm:t>
    </dgm:pt>
    <dgm:pt modelId="{F64C26B2-657C-4CAD-B0CD-CA0B800CD7AD}" type="parTrans" cxnId="{FA88CF60-D3BD-46B4-95A0-7CA25528E9DE}">
      <dgm:prSet/>
      <dgm:spPr/>
      <dgm:t>
        <a:bodyPr/>
        <a:lstStyle/>
        <a:p>
          <a:endParaRPr lang="en-GB"/>
        </a:p>
      </dgm:t>
    </dgm:pt>
    <dgm:pt modelId="{A584D628-DF80-40B8-98FE-5D2B4501E9AF}" type="sibTrans" cxnId="{FA88CF60-D3BD-46B4-95A0-7CA25528E9DE}">
      <dgm:prSet/>
      <dgm:spPr/>
      <dgm:t>
        <a:bodyPr/>
        <a:lstStyle/>
        <a:p>
          <a:endParaRPr lang="en-GB"/>
        </a:p>
      </dgm:t>
    </dgm:pt>
    <dgm:pt modelId="{596E34A2-F250-42AC-B405-8E92BBF0001A}">
      <dgm:prSet custT="1"/>
      <dgm:spPr/>
      <dgm:t>
        <a:bodyPr/>
        <a:lstStyle/>
        <a:p>
          <a:r>
            <a:rPr lang="en-GB" sz="2000" b="1" dirty="0"/>
            <a:t>Clear Roles</a:t>
          </a:r>
          <a:endParaRPr lang="en-GB" sz="2000" dirty="0"/>
        </a:p>
      </dgm:t>
    </dgm:pt>
    <dgm:pt modelId="{870F43D5-1DDB-4F29-ACD0-5F10CD4F1CF4}" type="parTrans" cxnId="{FFD36C1F-7BB7-4AE8-8E73-DDFD0E563A5B}">
      <dgm:prSet/>
      <dgm:spPr/>
      <dgm:t>
        <a:bodyPr/>
        <a:lstStyle/>
        <a:p>
          <a:endParaRPr lang="en-GB"/>
        </a:p>
      </dgm:t>
    </dgm:pt>
    <dgm:pt modelId="{D79B7E55-2865-43C5-B11B-1620C1D5FD9D}" type="sibTrans" cxnId="{FFD36C1F-7BB7-4AE8-8E73-DDFD0E563A5B}">
      <dgm:prSet/>
      <dgm:spPr/>
      <dgm:t>
        <a:bodyPr/>
        <a:lstStyle/>
        <a:p>
          <a:endParaRPr lang="en-GB"/>
        </a:p>
      </dgm:t>
    </dgm:pt>
    <dgm:pt modelId="{EEDC8A73-23BD-463A-9D10-D3012D7E02E0}">
      <dgm:prSet custT="1"/>
      <dgm:spPr/>
      <dgm:t>
        <a:bodyPr/>
        <a:lstStyle/>
        <a:p>
          <a:r>
            <a:rPr lang="en-GB" sz="2000" b="1" dirty="0"/>
            <a:t>Mutual Trust</a:t>
          </a:r>
          <a:endParaRPr lang="en-GB" sz="2000" dirty="0"/>
        </a:p>
      </dgm:t>
    </dgm:pt>
    <dgm:pt modelId="{693D035C-DACC-4D8F-9BF7-C336AC8EE1FF}" type="parTrans" cxnId="{4B204139-1BE5-4CD2-BCB1-6109D3D6BD5F}">
      <dgm:prSet/>
      <dgm:spPr/>
      <dgm:t>
        <a:bodyPr/>
        <a:lstStyle/>
        <a:p>
          <a:endParaRPr lang="en-GB"/>
        </a:p>
      </dgm:t>
    </dgm:pt>
    <dgm:pt modelId="{4A91A43B-DECC-4520-9E59-E2995842E466}" type="sibTrans" cxnId="{4B204139-1BE5-4CD2-BCB1-6109D3D6BD5F}">
      <dgm:prSet/>
      <dgm:spPr/>
      <dgm:t>
        <a:bodyPr/>
        <a:lstStyle/>
        <a:p>
          <a:endParaRPr lang="en-GB"/>
        </a:p>
      </dgm:t>
    </dgm:pt>
    <dgm:pt modelId="{30830382-F919-4BC6-867D-31FE35B37492}">
      <dgm:prSet custT="1"/>
      <dgm:spPr/>
      <dgm:t>
        <a:bodyPr/>
        <a:lstStyle/>
        <a:p>
          <a:r>
            <a:rPr lang="en-GB" sz="2000" b="1" dirty="0"/>
            <a:t>Effective Communication</a:t>
          </a:r>
          <a:endParaRPr lang="en-GB" sz="2000" dirty="0"/>
        </a:p>
      </dgm:t>
    </dgm:pt>
    <dgm:pt modelId="{38E2B803-3842-4E65-9656-6A5A00FB6609}" type="parTrans" cxnId="{E5FEAC44-C5D9-4076-B61B-F9B5906CA9A0}">
      <dgm:prSet/>
      <dgm:spPr/>
      <dgm:t>
        <a:bodyPr/>
        <a:lstStyle/>
        <a:p>
          <a:endParaRPr lang="en-GB"/>
        </a:p>
      </dgm:t>
    </dgm:pt>
    <dgm:pt modelId="{0268CE77-A03C-4952-87D0-8705F3069E35}" type="sibTrans" cxnId="{E5FEAC44-C5D9-4076-B61B-F9B5906CA9A0}">
      <dgm:prSet/>
      <dgm:spPr/>
      <dgm:t>
        <a:bodyPr/>
        <a:lstStyle/>
        <a:p>
          <a:endParaRPr lang="en-GB"/>
        </a:p>
      </dgm:t>
    </dgm:pt>
    <dgm:pt modelId="{2C259E27-B1C1-412A-AD5E-01CB004BE65B}">
      <dgm:prSet custT="1"/>
      <dgm:spPr/>
      <dgm:t>
        <a:bodyPr/>
        <a:lstStyle/>
        <a:p>
          <a:r>
            <a:rPr lang="en-GB" sz="2000" b="1" dirty="0"/>
            <a:t>Shared Goals</a:t>
          </a:r>
          <a:endParaRPr lang="en-GB" sz="2000" dirty="0"/>
        </a:p>
      </dgm:t>
    </dgm:pt>
    <dgm:pt modelId="{D8F320E6-DEA5-4B4F-AEC7-D3C764FB381E}" type="parTrans" cxnId="{80BAA290-827F-445A-ADF9-85CAB758FF5E}">
      <dgm:prSet/>
      <dgm:spPr/>
      <dgm:t>
        <a:bodyPr/>
        <a:lstStyle/>
        <a:p>
          <a:endParaRPr lang="en-GB"/>
        </a:p>
      </dgm:t>
    </dgm:pt>
    <dgm:pt modelId="{AF5FA380-8EEA-47AA-BA48-BF3193CC6106}" type="sibTrans" cxnId="{80BAA290-827F-445A-ADF9-85CAB758FF5E}">
      <dgm:prSet/>
      <dgm:spPr/>
      <dgm:t>
        <a:bodyPr/>
        <a:lstStyle/>
        <a:p>
          <a:endParaRPr lang="en-GB"/>
        </a:p>
      </dgm:t>
    </dgm:pt>
    <dgm:pt modelId="{6EC5CE9E-F4B4-44FE-80BC-021EBBC08E89}">
      <dgm:prSet custT="1"/>
      <dgm:spPr/>
      <dgm:t>
        <a:bodyPr/>
        <a:lstStyle/>
        <a:p>
          <a:r>
            <a:rPr lang="en-GB" sz="2000" b="1" dirty="0"/>
            <a:t>Measurable</a:t>
          </a:r>
          <a:endParaRPr lang="en-GB" sz="2000" dirty="0"/>
        </a:p>
      </dgm:t>
    </dgm:pt>
    <dgm:pt modelId="{9150CF25-DD2B-4F74-9770-CE8DC44FFB08}" type="parTrans" cxnId="{C46632C0-6FA6-445D-8612-32942F9AD3AB}">
      <dgm:prSet/>
      <dgm:spPr/>
      <dgm:t>
        <a:bodyPr/>
        <a:lstStyle/>
        <a:p>
          <a:endParaRPr lang="en-GB"/>
        </a:p>
      </dgm:t>
    </dgm:pt>
    <dgm:pt modelId="{2C078BBD-BE9E-484F-BF40-619EDBFBA1D6}" type="sibTrans" cxnId="{C46632C0-6FA6-445D-8612-32942F9AD3AB}">
      <dgm:prSet/>
      <dgm:spPr/>
      <dgm:t>
        <a:bodyPr/>
        <a:lstStyle/>
        <a:p>
          <a:endParaRPr lang="en-GB"/>
        </a:p>
      </dgm:t>
    </dgm:pt>
    <dgm:pt modelId="{B7E9A130-4D54-4406-B13C-FD51EA70BF51}">
      <dgm:prSet custT="1"/>
      <dgm:spPr/>
      <dgm:t>
        <a:bodyPr/>
        <a:lstStyle/>
        <a:p>
          <a:r>
            <a:rPr lang="en-GB" sz="1200" b="1" dirty="0"/>
            <a:t>Processes and Outcomes </a:t>
          </a:r>
          <a:r>
            <a:rPr lang="en-GB" sz="1200" dirty="0"/>
            <a:t>Agree on and implement reliable and timely feedback on successes and failures in both the overall functioning of the team and achievement of specific goals.</a:t>
          </a:r>
        </a:p>
      </dgm:t>
    </dgm:pt>
    <dgm:pt modelId="{411F2F99-5CDA-4F2F-97BB-ABF2EF252380}" type="parTrans" cxnId="{5C371ABE-A180-4224-9AFA-E6FDFAEC3196}">
      <dgm:prSet/>
      <dgm:spPr/>
      <dgm:t>
        <a:bodyPr/>
        <a:lstStyle/>
        <a:p>
          <a:endParaRPr lang="en-GB"/>
        </a:p>
      </dgm:t>
    </dgm:pt>
    <dgm:pt modelId="{14EF3ABF-1BF6-41FD-B7F7-903A8C55F2E6}" type="sibTrans" cxnId="{5C371ABE-A180-4224-9AFA-E6FDFAEC3196}">
      <dgm:prSet/>
      <dgm:spPr/>
      <dgm:t>
        <a:bodyPr/>
        <a:lstStyle/>
        <a:p>
          <a:endParaRPr lang="en-GB"/>
        </a:p>
      </dgm:t>
    </dgm:pt>
    <dgm:pt modelId="{A1EED56F-9070-4A6E-9601-E09AFBFC3409}">
      <dgm:prSet custT="1"/>
      <dgm:spPr/>
      <dgm:t>
        <a:bodyPr/>
        <a:lstStyle/>
        <a:p>
          <a:r>
            <a:rPr lang="en-GB" sz="1200" dirty="0"/>
            <a:t>Work to establish shared goals that reflect patient and family priorities and that can be clearly articulated, understood, and supported by all members.</a:t>
          </a:r>
        </a:p>
      </dgm:t>
    </dgm:pt>
    <dgm:pt modelId="{90342282-ED07-40C2-9D0D-456ABD143B2F}" type="parTrans" cxnId="{466862E0-2C7D-4A10-9F2B-D3A7E263658C}">
      <dgm:prSet/>
      <dgm:spPr/>
      <dgm:t>
        <a:bodyPr/>
        <a:lstStyle/>
        <a:p>
          <a:endParaRPr lang="en-GB"/>
        </a:p>
      </dgm:t>
    </dgm:pt>
    <dgm:pt modelId="{281E6883-CF97-4C26-9DF1-922CB4BCAF34}" type="sibTrans" cxnId="{466862E0-2C7D-4A10-9F2B-D3A7E263658C}">
      <dgm:prSet/>
      <dgm:spPr/>
      <dgm:t>
        <a:bodyPr/>
        <a:lstStyle/>
        <a:p>
          <a:endParaRPr lang="en-GB"/>
        </a:p>
      </dgm:t>
    </dgm:pt>
    <dgm:pt modelId="{5801FB37-A300-4D7F-B446-7F8BA64AFABF}">
      <dgm:prSet custT="1"/>
      <dgm:spPr/>
      <dgm:t>
        <a:bodyPr/>
        <a:lstStyle/>
        <a:p>
          <a:r>
            <a:rPr lang="en-GB" sz="1200"/>
            <a:t>Prioritize </a:t>
          </a:r>
          <a:r>
            <a:rPr lang="en-GB" sz="1200" dirty="0"/>
            <a:t>and continuously refine communication skills using consistent channels for candid and complete communication.</a:t>
          </a:r>
        </a:p>
      </dgm:t>
    </dgm:pt>
    <dgm:pt modelId="{2508BD3A-F79A-4343-BB78-3DC4611EBA00}" type="parTrans" cxnId="{2F65CC63-032A-4A62-94B1-F0314D8C5F35}">
      <dgm:prSet/>
      <dgm:spPr/>
      <dgm:t>
        <a:bodyPr/>
        <a:lstStyle/>
        <a:p>
          <a:endParaRPr lang="en-GB"/>
        </a:p>
      </dgm:t>
    </dgm:pt>
    <dgm:pt modelId="{044B7916-8604-4A98-824F-496C4D473BF9}" type="sibTrans" cxnId="{2F65CC63-032A-4A62-94B1-F0314D8C5F35}">
      <dgm:prSet/>
      <dgm:spPr/>
      <dgm:t>
        <a:bodyPr/>
        <a:lstStyle/>
        <a:p>
          <a:endParaRPr lang="en-GB"/>
        </a:p>
      </dgm:t>
    </dgm:pt>
    <dgm:pt modelId="{EDC6D5D7-C96B-416C-BEB3-D33AC1006809}">
      <dgm:prSet custT="1"/>
      <dgm:spPr/>
      <dgm:t>
        <a:bodyPr/>
        <a:lstStyle/>
        <a:p>
          <a:r>
            <a:rPr lang="en-GB" sz="1200"/>
            <a:t>Earn </a:t>
          </a:r>
          <a:r>
            <a:rPr lang="en-GB" sz="1200" dirty="0"/>
            <a:t>each other’s trust, creating strong norms of reciprocity and greater opportunities for shared achievement.</a:t>
          </a:r>
        </a:p>
      </dgm:t>
    </dgm:pt>
    <dgm:pt modelId="{BD518FA3-8558-44A3-A8C9-F9E588969EF8}" type="parTrans" cxnId="{6E90B0DE-F755-44B1-8D92-F6AABCFD11AB}">
      <dgm:prSet/>
      <dgm:spPr/>
      <dgm:t>
        <a:bodyPr/>
        <a:lstStyle/>
        <a:p>
          <a:endParaRPr lang="en-GB"/>
        </a:p>
      </dgm:t>
    </dgm:pt>
    <dgm:pt modelId="{05DF3DE7-E7F0-456F-BE5D-D5474FDBBA10}" type="sibTrans" cxnId="{6E90B0DE-F755-44B1-8D92-F6AABCFD11AB}">
      <dgm:prSet/>
      <dgm:spPr/>
      <dgm:t>
        <a:bodyPr/>
        <a:lstStyle/>
        <a:p>
          <a:endParaRPr lang="en-GB"/>
        </a:p>
      </dgm:t>
    </dgm:pt>
    <dgm:pt modelId="{9C2184A8-E905-4481-98E6-2E48CD268604}">
      <dgm:prSet custT="1"/>
      <dgm:spPr/>
      <dgm:t>
        <a:bodyPr/>
        <a:lstStyle/>
        <a:p>
          <a:r>
            <a:rPr lang="en-GB" sz="1200" dirty="0"/>
            <a:t>Have clear expectations for each member’s functions, responsibilities, and accountabilities.</a:t>
          </a:r>
        </a:p>
      </dgm:t>
    </dgm:pt>
    <dgm:pt modelId="{CA1507A1-63FB-42A7-BFB3-518065BA4A46}" type="parTrans" cxnId="{894B439E-5B67-424F-A64C-0C5C3E396879}">
      <dgm:prSet/>
      <dgm:spPr/>
      <dgm:t>
        <a:bodyPr/>
        <a:lstStyle/>
        <a:p>
          <a:endParaRPr lang="en-GB"/>
        </a:p>
      </dgm:t>
    </dgm:pt>
    <dgm:pt modelId="{8A1B1C92-716D-4C52-9F84-71E8E1CDE85C}" type="sibTrans" cxnId="{894B439E-5B67-424F-A64C-0C5C3E396879}">
      <dgm:prSet/>
      <dgm:spPr/>
      <dgm:t>
        <a:bodyPr/>
        <a:lstStyle/>
        <a:p>
          <a:endParaRPr lang="en-GB"/>
        </a:p>
      </dgm:t>
    </dgm:pt>
    <dgm:pt modelId="{A399D732-B708-4022-A874-9EFAC50863CF}">
      <dgm:prSet custT="1"/>
      <dgm:spPr/>
      <dgm:t>
        <a:bodyPr/>
        <a:lstStyle/>
        <a:p>
          <a:r>
            <a:rPr lang="en-GB" sz="1200" dirty="0"/>
            <a:t>Delight in seeking out and reflecting on lessons learned and using those insights for continuous improvement.</a:t>
          </a:r>
          <a:r>
            <a:rPr lang="en-GB" sz="1200" b="1" dirty="0">
              <a:solidFill>
                <a:schemeClr val="bg1"/>
              </a:solidFill>
            </a:rPr>
            <a:t>de Team-Based Care</a:t>
          </a:r>
        </a:p>
      </dgm:t>
    </dgm:pt>
    <dgm:pt modelId="{C08EA2C3-07A2-4976-8820-8FFEE4F04662}" type="parTrans" cxnId="{522EECE5-7BE3-4D86-BF91-CC07B97ABAB7}">
      <dgm:prSet/>
      <dgm:spPr/>
      <dgm:t>
        <a:bodyPr/>
        <a:lstStyle/>
        <a:p>
          <a:endParaRPr lang="en-GB"/>
        </a:p>
      </dgm:t>
    </dgm:pt>
    <dgm:pt modelId="{98DD646C-5245-4155-88A4-CAAF478A707B}" type="sibTrans" cxnId="{522EECE5-7BE3-4D86-BF91-CC07B97ABAB7}">
      <dgm:prSet/>
      <dgm:spPr/>
      <dgm:t>
        <a:bodyPr/>
        <a:lstStyle/>
        <a:p>
          <a:endParaRPr lang="en-GB"/>
        </a:p>
      </dgm:t>
    </dgm:pt>
    <dgm:pt modelId="{D9A5B975-B177-4C01-9F0F-8475FC09BBA1}">
      <dgm:prSet custT="1"/>
      <dgm:spPr/>
      <dgm:t>
        <a:bodyPr/>
        <a:lstStyle/>
        <a:p>
          <a:r>
            <a:rPr lang="en-GB" sz="1200" dirty="0"/>
            <a:t>Recognize differences in training but do not believe that one type of training or perspective is uniformly superior; recognize that team members are human and will make mistakes.</a:t>
          </a:r>
        </a:p>
      </dgm:t>
    </dgm:pt>
    <dgm:pt modelId="{68256C13-E199-4162-9D41-036B09D957A0}" type="parTrans" cxnId="{9E4DDA77-9F17-4BA0-AE06-09B793922E88}">
      <dgm:prSet/>
      <dgm:spPr/>
      <dgm:t>
        <a:bodyPr/>
        <a:lstStyle/>
        <a:p>
          <a:endParaRPr lang="en-GB"/>
        </a:p>
      </dgm:t>
    </dgm:pt>
    <dgm:pt modelId="{F8641450-0B5B-4E7F-8EF9-88A3206C2FB6}" type="sibTrans" cxnId="{9E4DDA77-9F17-4BA0-AE06-09B793922E88}">
      <dgm:prSet/>
      <dgm:spPr/>
      <dgm:t>
        <a:bodyPr/>
        <a:lstStyle/>
        <a:p>
          <a:endParaRPr lang="en-GB"/>
        </a:p>
      </dgm:t>
    </dgm:pt>
    <dgm:pt modelId="{0DE4C5E1-0256-45D5-8E55-8BE67423AE7B}">
      <dgm:prSet custT="1"/>
      <dgm:spPr/>
      <dgm:t>
        <a:bodyPr/>
        <a:lstStyle/>
        <a:p>
          <a:r>
            <a:rPr lang="en-GB" sz="1200" dirty="0"/>
            <a:t>Be excited by the possibility of tackling new or emerging problems, seeing errors and unanticipated bad outcomes as potential opportunities to learn and improve.</a:t>
          </a:r>
        </a:p>
      </dgm:t>
    </dgm:pt>
    <dgm:pt modelId="{9156934A-0211-471A-86C2-EEBB9E785B8E}" type="parTrans" cxnId="{C8B83545-D673-42F4-AB29-FD3FF44A2642}">
      <dgm:prSet/>
      <dgm:spPr/>
      <dgm:t>
        <a:bodyPr/>
        <a:lstStyle/>
        <a:p>
          <a:endParaRPr lang="en-GB"/>
        </a:p>
      </dgm:t>
    </dgm:pt>
    <dgm:pt modelId="{2DACC663-21C6-4722-B309-B1C9B4DB8614}" type="sibTrans" cxnId="{C8B83545-D673-42F4-AB29-FD3FF44A2642}">
      <dgm:prSet/>
      <dgm:spPr/>
      <dgm:t>
        <a:bodyPr/>
        <a:lstStyle/>
        <a:p>
          <a:endParaRPr lang="en-GB"/>
        </a:p>
      </dgm:t>
    </dgm:pt>
    <dgm:pt modelId="{ECAF4C37-8CF1-4066-B853-DA63C15335DD}">
      <dgm:prSet custT="1"/>
      <dgm:spPr/>
      <dgm:t>
        <a:bodyPr/>
        <a:lstStyle/>
        <a:p>
          <a:r>
            <a:rPr lang="en-GB" sz="1200" dirty="0"/>
            <a:t>Carry out roles and responsibilities even when inconvenient, and seek out and share information to improve even when it is uncomfortable.</a:t>
          </a:r>
        </a:p>
      </dgm:t>
    </dgm:pt>
    <dgm:pt modelId="{A1F03C52-16F1-4CB1-B13C-DE594EDF0258}" type="parTrans" cxnId="{991F8640-D2DF-46C3-8ACD-B648CEDC1088}">
      <dgm:prSet/>
      <dgm:spPr/>
      <dgm:t>
        <a:bodyPr/>
        <a:lstStyle/>
        <a:p>
          <a:endParaRPr lang="en-GB"/>
        </a:p>
      </dgm:t>
    </dgm:pt>
    <dgm:pt modelId="{5B964616-A2CA-4BDD-8620-D4F12C19F1C0}" type="sibTrans" cxnId="{991F8640-D2DF-46C3-8ACD-B648CEDC1088}">
      <dgm:prSet/>
      <dgm:spPr/>
      <dgm:t>
        <a:bodyPr/>
        <a:lstStyle/>
        <a:p>
          <a:endParaRPr lang="en-GB"/>
        </a:p>
      </dgm:t>
    </dgm:pt>
    <dgm:pt modelId="{287513D9-70FD-4F06-9573-5034EE7106CD}">
      <dgm:prSet phldrT="[Text]" custT="1"/>
      <dgm:spPr/>
      <dgm:t>
        <a:bodyPr/>
        <a:lstStyle/>
        <a:p>
          <a:r>
            <a:rPr lang="en-GB" sz="1200" dirty="0"/>
            <a:t>Put a high value on open communication within the team, including transparency about aims, decisions, uncertainty, and mistakes.</a:t>
          </a:r>
        </a:p>
      </dgm:t>
    </dgm:pt>
    <dgm:pt modelId="{D133BD81-108F-4524-BC7F-A90C65B02C5F}" type="parTrans" cxnId="{87C94F16-D402-4671-9B2C-6430529704FD}">
      <dgm:prSet/>
      <dgm:spPr/>
      <dgm:t>
        <a:bodyPr/>
        <a:lstStyle/>
        <a:p>
          <a:endParaRPr lang="en-GB"/>
        </a:p>
      </dgm:t>
    </dgm:pt>
    <dgm:pt modelId="{70252EEA-4D69-4B6A-8312-4887DDC68ECE}" type="sibTrans" cxnId="{87C94F16-D402-4671-9B2C-6430529704FD}">
      <dgm:prSet/>
      <dgm:spPr/>
      <dgm:t>
        <a:bodyPr/>
        <a:lstStyle/>
        <a:p>
          <a:endParaRPr lang="en-GB"/>
        </a:p>
      </dgm:t>
    </dgm:pt>
    <dgm:pt modelId="{46DE9D37-9E1C-4FC9-9A20-A614A276FA16}" type="pres">
      <dgm:prSet presAssocID="{00289B16-7701-441C-A665-1CCAA517D2C9}" presName="linear" presStyleCnt="0">
        <dgm:presLayoutVars>
          <dgm:animLvl val="lvl"/>
          <dgm:resizeHandles val="exact"/>
        </dgm:presLayoutVars>
      </dgm:prSet>
      <dgm:spPr/>
    </dgm:pt>
    <dgm:pt modelId="{D75384D1-2953-40B6-9E9C-015C00EC4ED4}" type="pres">
      <dgm:prSet presAssocID="{84184162-C75D-454D-862E-A23900F70962}" presName="parentText" presStyleLbl="node1" presStyleIdx="0" presStyleCnt="10">
        <dgm:presLayoutVars>
          <dgm:chMax val="0"/>
          <dgm:bulletEnabled val="1"/>
        </dgm:presLayoutVars>
      </dgm:prSet>
      <dgm:spPr/>
    </dgm:pt>
    <dgm:pt modelId="{F6F3852D-9FE4-4390-9232-8B1D346F18F1}" type="pres">
      <dgm:prSet presAssocID="{84184162-C75D-454D-862E-A23900F70962}" presName="childText" presStyleLbl="revTx" presStyleIdx="0" presStyleCnt="10">
        <dgm:presLayoutVars>
          <dgm:bulletEnabled val="1"/>
        </dgm:presLayoutVars>
      </dgm:prSet>
      <dgm:spPr/>
    </dgm:pt>
    <dgm:pt modelId="{CA3543AC-4072-4E3B-AFAA-5F2C3F4E5C47}" type="pres">
      <dgm:prSet presAssocID="{82635EDD-8CE1-42DF-9E82-8553A08ED701}" presName="parentText" presStyleLbl="node1" presStyleIdx="1" presStyleCnt="10">
        <dgm:presLayoutVars>
          <dgm:chMax val="0"/>
          <dgm:bulletEnabled val="1"/>
        </dgm:presLayoutVars>
      </dgm:prSet>
      <dgm:spPr/>
    </dgm:pt>
    <dgm:pt modelId="{516EA464-0E4E-41E1-91CA-DE54D1753F9D}" type="pres">
      <dgm:prSet presAssocID="{82635EDD-8CE1-42DF-9E82-8553A08ED701}" presName="childText" presStyleLbl="revTx" presStyleIdx="1" presStyleCnt="10">
        <dgm:presLayoutVars>
          <dgm:bulletEnabled val="1"/>
        </dgm:presLayoutVars>
      </dgm:prSet>
      <dgm:spPr/>
    </dgm:pt>
    <dgm:pt modelId="{B83AE961-C380-481F-90E9-329796ADF95D}" type="pres">
      <dgm:prSet presAssocID="{2628A9BA-C1CF-4B59-8E91-0D3518CBDB04}" presName="parentText" presStyleLbl="node1" presStyleIdx="2" presStyleCnt="10">
        <dgm:presLayoutVars>
          <dgm:chMax val="0"/>
          <dgm:bulletEnabled val="1"/>
        </dgm:presLayoutVars>
      </dgm:prSet>
      <dgm:spPr/>
    </dgm:pt>
    <dgm:pt modelId="{B45C4ABE-202D-4B47-B77A-E5B369ADD2CA}" type="pres">
      <dgm:prSet presAssocID="{2628A9BA-C1CF-4B59-8E91-0D3518CBDB04}" presName="childText" presStyleLbl="revTx" presStyleIdx="2" presStyleCnt="10">
        <dgm:presLayoutVars>
          <dgm:bulletEnabled val="1"/>
        </dgm:presLayoutVars>
      </dgm:prSet>
      <dgm:spPr/>
    </dgm:pt>
    <dgm:pt modelId="{51B6AF52-B478-46D3-9771-4BAE3F1D60EF}" type="pres">
      <dgm:prSet presAssocID="{1D52E7B5-D7F2-4140-9DCA-609E8B18333B}" presName="parentText" presStyleLbl="node1" presStyleIdx="3" presStyleCnt="10">
        <dgm:presLayoutVars>
          <dgm:chMax val="0"/>
          <dgm:bulletEnabled val="1"/>
        </dgm:presLayoutVars>
      </dgm:prSet>
      <dgm:spPr/>
    </dgm:pt>
    <dgm:pt modelId="{EBA9E038-3CE2-40B5-8289-009ECB8E904A}" type="pres">
      <dgm:prSet presAssocID="{1D52E7B5-D7F2-4140-9DCA-609E8B18333B}" presName="childText" presStyleLbl="revTx" presStyleIdx="3" presStyleCnt="10">
        <dgm:presLayoutVars>
          <dgm:bulletEnabled val="1"/>
        </dgm:presLayoutVars>
      </dgm:prSet>
      <dgm:spPr/>
    </dgm:pt>
    <dgm:pt modelId="{E8909027-5084-4070-B8F3-DC9E1DBE04A0}" type="pres">
      <dgm:prSet presAssocID="{6DA6C6CB-DCF2-46E1-AB2F-6B8AE790AE6F}" presName="parentText" presStyleLbl="node1" presStyleIdx="4" presStyleCnt="10">
        <dgm:presLayoutVars>
          <dgm:chMax val="0"/>
          <dgm:bulletEnabled val="1"/>
        </dgm:presLayoutVars>
      </dgm:prSet>
      <dgm:spPr/>
    </dgm:pt>
    <dgm:pt modelId="{1B2ABA77-797B-4445-AE91-71543F27D7E4}" type="pres">
      <dgm:prSet presAssocID="{6DA6C6CB-DCF2-46E1-AB2F-6B8AE790AE6F}" presName="childText" presStyleLbl="revTx" presStyleIdx="4" presStyleCnt="10">
        <dgm:presLayoutVars>
          <dgm:bulletEnabled val="1"/>
        </dgm:presLayoutVars>
      </dgm:prSet>
      <dgm:spPr/>
    </dgm:pt>
    <dgm:pt modelId="{280296C7-847D-4ABE-95D2-9A407FA1973B}" type="pres">
      <dgm:prSet presAssocID="{596E34A2-F250-42AC-B405-8E92BBF0001A}" presName="parentText" presStyleLbl="node1" presStyleIdx="5" presStyleCnt="10">
        <dgm:presLayoutVars>
          <dgm:chMax val="0"/>
          <dgm:bulletEnabled val="1"/>
        </dgm:presLayoutVars>
      </dgm:prSet>
      <dgm:spPr/>
    </dgm:pt>
    <dgm:pt modelId="{CE46E382-B1A8-40E2-9A17-724BCCDBFC1C}" type="pres">
      <dgm:prSet presAssocID="{596E34A2-F250-42AC-B405-8E92BBF0001A}" presName="childText" presStyleLbl="revTx" presStyleIdx="5" presStyleCnt="10">
        <dgm:presLayoutVars>
          <dgm:bulletEnabled val="1"/>
        </dgm:presLayoutVars>
      </dgm:prSet>
      <dgm:spPr/>
    </dgm:pt>
    <dgm:pt modelId="{587A7B43-C88C-42AC-9B12-C1B34DADC902}" type="pres">
      <dgm:prSet presAssocID="{EEDC8A73-23BD-463A-9D10-D3012D7E02E0}" presName="parentText" presStyleLbl="node1" presStyleIdx="6" presStyleCnt="10">
        <dgm:presLayoutVars>
          <dgm:chMax val="0"/>
          <dgm:bulletEnabled val="1"/>
        </dgm:presLayoutVars>
      </dgm:prSet>
      <dgm:spPr/>
    </dgm:pt>
    <dgm:pt modelId="{85069D57-CF15-44C1-9313-C896F984E1DA}" type="pres">
      <dgm:prSet presAssocID="{EEDC8A73-23BD-463A-9D10-D3012D7E02E0}" presName="childText" presStyleLbl="revTx" presStyleIdx="6" presStyleCnt="10">
        <dgm:presLayoutVars>
          <dgm:bulletEnabled val="1"/>
        </dgm:presLayoutVars>
      </dgm:prSet>
      <dgm:spPr/>
    </dgm:pt>
    <dgm:pt modelId="{0F9DFC39-52C9-4880-8276-2CB3ADF77F0A}" type="pres">
      <dgm:prSet presAssocID="{30830382-F919-4BC6-867D-31FE35B37492}" presName="parentText" presStyleLbl="node1" presStyleIdx="7" presStyleCnt="10">
        <dgm:presLayoutVars>
          <dgm:chMax val="0"/>
          <dgm:bulletEnabled val="1"/>
        </dgm:presLayoutVars>
      </dgm:prSet>
      <dgm:spPr/>
    </dgm:pt>
    <dgm:pt modelId="{389E698F-0916-441A-833A-8D8BFA1EA1A8}" type="pres">
      <dgm:prSet presAssocID="{30830382-F919-4BC6-867D-31FE35B37492}" presName="childText" presStyleLbl="revTx" presStyleIdx="7" presStyleCnt="10">
        <dgm:presLayoutVars>
          <dgm:bulletEnabled val="1"/>
        </dgm:presLayoutVars>
      </dgm:prSet>
      <dgm:spPr/>
    </dgm:pt>
    <dgm:pt modelId="{2E98569A-EADC-405D-B8BD-D339A1D40103}" type="pres">
      <dgm:prSet presAssocID="{2C259E27-B1C1-412A-AD5E-01CB004BE65B}" presName="parentText" presStyleLbl="node1" presStyleIdx="8" presStyleCnt="10">
        <dgm:presLayoutVars>
          <dgm:chMax val="0"/>
          <dgm:bulletEnabled val="1"/>
        </dgm:presLayoutVars>
      </dgm:prSet>
      <dgm:spPr/>
    </dgm:pt>
    <dgm:pt modelId="{58CF5F7F-0B2E-4566-A035-A1903566363D}" type="pres">
      <dgm:prSet presAssocID="{2C259E27-B1C1-412A-AD5E-01CB004BE65B}" presName="childText" presStyleLbl="revTx" presStyleIdx="8" presStyleCnt="10">
        <dgm:presLayoutVars>
          <dgm:bulletEnabled val="1"/>
        </dgm:presLayoutVars>
      </dgm:prSet>
      <dgm:spPr/>
    </dgm:pt>
    <dgm:pt modelId="{E0E37A78-3367-496F-80BA-9F32EF8B869D}" type="pres">
      <dgm:prSet presAssocID="{6EC5CE9E-F4B4-44FE-80BC-021EBBC08E89}" presName="parentText" presStyleLbl="node1" presStyleIdx="9" presStyleCnt="10">
        <dgm:presLayoutVars>
          <dgm:chMax val="0"/>
          <dgm:bulletEnabled val="1"/>
        </dgm:presLayoutVars>
      </dgm:prSet>
      <dgm:spPr/>
    </dgm:pt>
    <dgm:pt modelId="{73AE9551-BA58-4563-8ED7-C24A5705B4D3}" type="pres">
      <dgm:prSet presAssocID="{6EC5CE9E-F4B4-44FE-80BC-021EBBC08E89}" presName="childText" presStyleLbl="revTx" presStyleIdx="9" presStyleCnt="10">
        <dgm:presLayoutVars>
          <dgm:bulletEnabled val="1"/>
        </dgm:presLayoutVars>
      </dgm:prSet>
      <dgm:spPr/>
    </dgm:pt>
  </dgm:ptLst>
  <dgm:cxnLst>
    <dgm:cxn modelId="{F6A95902-C358-4878-BDDD-42E5A046307D}" type="presOf" srcId="{9C2184A8-E905-4481-98E6-2E48CD268604}" destId="{CE46E382-B1A8-40E2-9A17-724BCCDBFC1C}" srcOrd="0" destOrd="0" presId="urn:microsoft.com/office/officeart/2005/8/layout/vList2"/>
    <dgm:cxn modelId="{F7DDA004-011B-49E9-98A2-226C9E3555CF}" type="presOf" srcId="{B7E9A130-4D54-4406-B13C-FD51EA70BF51}" destId="{73AE9551-BA58-4563-8ED7-C24A5705B4D3}" srcOrd="0" destOrd="0" presId="urn:microsoft.com/office/officeart/2005/8/layout/vList2"/>
    <dgm:cxn modelId="{87C94F16-D402-4671-9B2C-6430529704FD}" srcId="{84184162-C75D-454D-862E-A23900F70962}" destId="{287513D9-70FD-4F06-9573-5034EE7106CD}" srcOrd="0" destOrd="0" parTransId="{D133BD81-108F-4524-BC7F-A90C65B02C5F}" sibTransId="{70252EEA-4D69-4B6A-8312-4887DDC68ECE}"/>
    <dgm:cxn modelId="{EF8C7219-AE7C-4EDD-89E7-BFF1653052E6}" srcId="{00289B16-7701-441C-A665-1CCAA517D2C9}" destId="{82635EDD-8CE1-42DF-9E82-8553A08ED701}" srcOrd="1" destOrd="0" parTransId="{9E8891AC-1B49-4329-8763-9853C56ECA07}" sibTransId="{CD0FAE54-5184-4B1C-8272-970BA026C21C}"/>
    <dgm:cxn modelId="{FFD36C1F-7BB7-4AE8-8E73-DDFD0E563A5B}" srcId="{00289B16-7701-441C-A665-1CCAA517D2C9}" destId="{596E34A2-F250-42AC-B405-8E92BBF0001A}" srcOrd="5" destOrd="0" parTransId="{870F43D5-1DDB-4F29-ACD0-5F10CD4F1CF4}" sibTransId="{D79B7E55-2865-43C5-B11B-1620C1D5FD9D}"/>
    <dgm:cxn modelId="{75138F24-CD84-48FC-8E56-C76902894281}" type="presOf" srcId="{5801FB37-A300-4D7F-B446-7F8BA64AFABF}" destId="{389E698F-0916-441A-833A-8D8BFA1EA1A8}" srcOrd="0" destOrd="0" presId="urn:microsoft.com/office/officeart/2005/8/layout/vList2"/>
    <dgm:cxn modelId="{4B204139-1BE5-4CD2-BCB1-6109D3D6BD5F}" srcId="{00289B16-7701-441C-A665-1CCAA517D2C9}" destId="{EEDC8A73-23BD-463A-9D10-D3012D7E02E0}" srcOrd="6" destOrd="0" parTransId="{693D035C-DACC-4D8F-9BF7-C336AC8EE1FF}" sibTransId="{4A91A43B-DECC-4520-9E59-E2995842E466}"/>
    <dgm:cxn modelId="{991F8640-D2DF-46C3-8ACD-B648CEDC1088}" srcId="{82635EDD-8CE1-42DF-9E82-8553A08ED701}" destId="{ECAF4C37-8CF1-4066-B853-DA63C15335DD}" srcOrd="0" destOrd="0" parTransId="{A1F03C52-16F1-4CB1-B13C-DE594EDF0258}" sibTransId="{5B964616-A2CA-4BDD-8620-D4F12C19F1C0}"/>
    <dgm:cxn modelId="{FA88CF60-D3BD-46B4-95A0-7CA25528E9DE}" srcId="{00289B16-7701-441C-A665-1CCAA517D2C9}" destId="{6DA6C6CB-DCF2-46E1-AB2F-6B8AE790AE6F}" srcOrd="4" destOrd="0" parTransId="{F64C26B2-657C-4CAD-B0CD-CA0B800CD7AD}" sibTransId="{A584D628-DF80-40B8-98FE-5D2B4501E9AF}"/>
    <dgm:cxn modelId="{2F65CC63-032A-4A62-94B1-F0314D8C5F35}" srcId="{30830382-F919-4BC6-867D-31FE35B37492}" destId="{5801FB37-A300-4D7F-B446-7F8BA64AFABF}" srcOrd="0" destOrd="0" parTransId="{2508BD3A-F79A-4343-BB78-3DC4611EBA00}" sibTransId="{044B7916-8604-4A98-824F-496C4D473BF9}"/>
    <dgm:cxn modelId="{E5FEAC44-C5D9-4076-B61B-F9B5906CA9A0}" srcId="{00289B16-7701-441C-A665-1CCAA517D2C9}" destId="{30830382-F919-4BC6-867D-31FE35B37492}" srcOrd="7" destOrd="0" parTransId="{38E2B803-3842-4E65-9656-6A5A00FB6609}" sibTransId="{0268CE77-A03C-4952-87D0-8705F3069E35}"/>
    <dgm:cxn modelId="{C736BD44-1B0A-4DE9-B666-543AE06F611B}" type="presOf" srcId="{00289B16-7701-441C-A665-1CCAA517D2C9}" destId="{46DE9D37-9E1C-4FC9-9A20-A614A276FA16}" srcOrd="0" destOrd="0" presId="urn:microsoft.com/office/officeart/2005/8/layout/vList2"/>
    <dgm:cxn modelId="{C8B83545-D673-42F4-AB29-FD3FF44A2642}" srcId="{2628A9BA-C1CF-4B59-8E91-0D3518CBDB04}" destId="{0DE4C5E1-0256-45D5-8E55-8BE67423AE7B}" srcOrd="0" destOrd="0" parTransId="{9156934A-0211-471A-86C2-EEBB9E785B8E}" sibTransId="{2DACC663-21C6-4722-B309-B1C9B4DB8614}"/>
    <dgm:cxn modelId="{F860DE45-ADAB-4EC4-A391-1B41732DDE86}" type="presOf" srcId="{6DA6C6CB-DCF2-46E1-AB2F-6B8AE790AE6F}" destId="{E8909027-5084-4070-B8F3-DC9E1DBE04A0}" srcOrd="0" destOrd="0" presId="urn:microsoft.com/office/officeart/2005/8/layout/vList2"/>
    <dgm:cxn modelId="{144B3152-EBC7-4161-B008-9E0FAF253D65}" srcId="{00289B16-7701-441C-A665-1CCAA517D2C9}" destId="{2628A9BA-C1CF-4B59-8E91-0D3518CBDB04}" srcOrd="2" destOrd="0" parTransId="{79E01D5B-8A94-40C4-851C-97AA47DAC8BB}" sibTransId="{66CE59DD-DC2D-41C7-8DBA-F41FDA191611}"/>
    <dgm:cxn modelId="{9E4DDA77-9F17-4BA0-AE06-09B793922E88}" srcId="{1D52E7B5-D7F2-4140-9DCA-609E8B18333B}" destId="{D9A5B975-B177-4C01-9F0F-8475FC09BBA1}" srcOrd="0" destOrd="0" parTransId="{68256C13-E199-4162-9D41-036B09D957A0}" sibTransId="{F8641450-0B5B-4E7F-8EF9-88A3206C2FB6}"/>
    <dgm:cxn modelId="{BA7C565A-AABA-448F-9320-3C394FEABD40}" srcId="{00289B16-7701-441C-A665-1CCAA517D2C9}" destId="{84184162-C75D-454D-862E-A23900F70962}" srcOrd="0" destOrd="0" parTransId="{4246D4D2-6E17-4AD0-B4B7-CDF0DF91C960}" sibTransId="{08C0A7BA-B5CF-4023-A4B7-D149418F1C27}"/>
    <dgm:cxn modelId="{2A082C83-DEDD-42C2-9360-D454241A3024}" type="presOf" srcId="{2628A9BA-C1CF-4B59-8E91-0D3518CBDB04}" destId="{B83AE961-C380-481F-90E9-329796ADF95D}" srcOrd="0" destOrd="0" presId="urn:microsoft.com/office/officeart/2005/8/layout/vList2"/>
    <dgm:cxn modelId="{AACC3885-64B2-4C79-B46D-1D41F0466B1F}" type="presOf" srcId="{A399D732-B708-4022-A874-9EFAC50863CF}" destId="{1B2ABA77-797B-4445-AE91-71543F27D7E4}" srcOrd="0" destOrd="0" presId="urn:microsoft.com/office/officeart/2005/8/layout/vList2"/>
    <dgm:cxn modelId="{80BAA290-827F-445A-ADF9-85CAB758FF5E}" srcId="{00289B16-7701-441C-A665-1CCAA517D2C9}" destId="{2C259E27-B1C1-412A-AD5E-01CB004BE65B}" srcOrd="8" destOrd="0" parTransId="{D8F320E6-DEA5-4B4F-AEC7-D3C764FB381E}" sibTransId="{AF5FA380-8EEA-47AA-BA48-BF3193CC6106}"/>
    <dgm:cxn modelId="{4D558097-CF4B-496E-98C3-43E8E4DC60E1}" type="presOf" srcId="{6EC5CE9E-F4B4-44FE-80BC-021EBBC08E89}" destId="{E0E37A78-3367-496F-80BA-9F32EF8B869D}" srcOrd="0" destOrd="0" presId="urn:microsoft.com/office/officeart/2005/8/layout/vList2"/>
    <dgm:cxn modelId="{C8678B99-3C4D-44BE-AD6B-D3E3B315D96A}" type="presOf" srcId="{1D52E7B5-D7F2-4140-9DCA-609E8B18333B}" destId="{51B6AF52-B478-46D3-9771-4BAE3F1D60EF}" srcOrd="0" destOrd="0" presId="urn:microsoft.com/office/officeart/2005/8/layout/vList2"/>
    <dgm:cxn modelId="{894B439E-5B67-424F-A64C-0C5C3E396879}" srcId="{596E34A2-F250-42AC-B405-8E92BBF0001A}" destId="{9C2184A8-E905-4481-98E6-2E48CD268604}" srcOrd="0" destOrd="0" parTransId="{CA1507A1-63FB-42A7-BFB3-518065BA4A46}" sibTransId="{8A1B1C92-716D-4C52-9F84-71E8E1CDE85C}"/>
    <dgm:cxn modelId="{6E143B9F-04E3-40C6-92CE-3320A3EAE5AC}" type="presOf" srcId="{2C259E27-B1C1-412A-AD5E-01CB004BE65B}" destId="{2E98569A-EADC-405D-B8BD-D339A1D40103}" srcOrd="0" destOrd="0" presId="urn:microsoft.com/office/officeart/2005/8/layout/vList2"/>
    <dgm:cxn modelId="{539CEDB5-C86E-41C5-9454-44CDFFFB6327}" type="presOf" srcId="{EEDC8A73-23BD-463A-9D10-D3012D7E02E0}" destId="{587A7B43-C88C-42AC-9B12-C1B34DADC902}" srcOrd="0" destOrd="0" presId="urn:microsoft.com/office/officeart/2005/8/layout/vList2"/>
    <dgm:cxn modelId="{5C371ABE-A180-4224-9AFA-E6FDFAEC3196}" srcId="{6EC5CE9E-F4B4-44FE-80BC-021EBBC08E89}" destId="{B7E9A130-4D54-4406-B13C-FD51EA70BF51}" srcOrd="0" destOrd="0" parTransId="{411F2F99-5CDA-4F2F-97BB-ABF2EF252380}" sibTransId="{14EF3ABF-1BF6-41FD-B7F7-903A8C55F2E6}"/>
    <dgm:cxn modelId="{C46632C0-6FA6-445D-8612-32942F9AD3AB}" srcId="{00289B16-7701-441C-A665-1CCAA517D2C9}" destId="{6EC5CE9E-F4B4-44FE-80BC-021EBBC08E89}" srcOrd="9" destOrd="0" parTransId="{9150CF25-DD2B-4F74-9770-CE8DC44FFB08}" sibTransId="{2C078BBD-BE9E-484F-BF40-619EDBFBA1D6}"/>
    <dgm:cxn modelId="{8E4B75CB-C1E6-449A-887F-8B62474A5B97}" type="presOf" srcId="{ECAF4C37-8CF1-4066-B853-DA63C15335DD}" destId="{516EA464-0E4E-41E1-91CA-DE54D1753F9D}" srcOrd="0" destOrd="0" presId="urn:microsoft.com/office/officeart/2005/8/layout/vList2"/>
    <dgm:cxn modelId="{86FE06D1-8562-48D3-90B8-9B1471F8FD8E}" type="presOf" srcId="{30830382-F919-4BC6-867D-31FE35B37492}" destId="{0F9DFC39-52C9-4880-8276-2CB3ADF77F0A}" srcOrd="0" destOrd="0" presId="urn:microsoft.com/office/officeart/2005/8/layout/vList2"/>
    <dgm:cxn modelId="{679B03D2-3A37-49E0-A25A-914997C219B0}" type="presOf" srcId="{287513D9-70FD-4F06-9573-5034EE7106CD}" destId="{F6F3852D-9FE4-4390-9232-8B1D346F18F1}" srcOrd="0" destOrd="0" presId="urn:microsoft.com/office/officeart/2005/8/layout/vList2"/>
    <dgm:cxn modelId="{4C2DBBD4-0F25-4AD0-85EE-7B0371991435}" type="presOf" srcId="{D9A5B975-B177-4C01-9F0F-8475FC09BBA1}" destId="{EBA9E038-3CE2-40B5-8289-009ECB8E904A}" srcOrd="0" destOrd="0" presId="urn:microsoft.com/office/officeart/2005/8/layout/vList2"/>
    <dgm:cxn modelId="{72F5E7DA-DCA1-4B6E-8312-2769B293D9B5}" type="presOf" srcId="{0DE4C5E1-0256-45D5-8E55-8BE67423AE7B}" destId="{B45C4ABE-202D-4B47-B77A-E5B369ADD2CA}" srcOrd="0" destOrd="0" presId="urn:microsoft.com/office/officeart/2005/8/layout/vList2"/>
    <dgm:cxn modelId="{6E90B0DE-F755-44B1-8D92-F6AABCFD11AB}" srcId="{EEDC8A73-23BD-463A-9D10-D3012D7E02E0}" destId="{EDC6D5D7-C96B-416C-BEB3-D33AC1006809}" srcOrd="0" destOrd="0" parTransId="{BD518FA3-8558-44A3-A8C9-F9E588969EF8}" sibTransId="{05DF3DE7-E7F0-456F-BE5D-D5474FDBBA10}"/>
    <dgm:cxn modelId="{2AE57EDF-428A-4139-AC80-C250EB43933E}" srcId="{00289B16-7701-441C-A665-1CCAA517D2C9}" destId="{1D52E7B5-D7F2-4140-9DCA-609E8B18333B}" srcOrd="3" destOrd="0" parTransId="{4B91C205-5B08-4DD5-874C-0FBD08D2B54A}" sibTransId="{3AFFA9F1-FD82-49C0-84E7-E4D5B086999D}"/>
    <dgm:cxn modelId="{466862E0-2C7D-4A10-9F2B-D3A7E263658C}" srcId="{2C259E27-B1C1-412A-AD5E-01CB004BE65B}" destId="{A1EED56F-9070-4A6E-9601-E09AFBFC3409}" srcOrd="0" destOrd="0" parTransId="{90342282-ED07-40C2-9D0D-456ABD143B2F}" sibTransId="{281E6883-CF97-4C26-9DF1-922CB4BCAF34}"/>
    <dgm:cxn modelId="{382EEDE3-7839-49D6-8A08-FA2DCD9CF074}" type="presOf" srcId="{84184162-C75D-454D-862E-A23900F70962}" destId="{D75384D1-2953-40B6-9E9C-015C00EC4ED4}" srcOrd="0" destOrd="0" presId="urn:microsoft.com/office/officeart/2005/8/layout/vList2"/>
    <dgm:cxn modelId="{522EECE5-7BE3-4D86-BF91-CC07B97ABAB7}" srcId="{6DA6C6CB-DCF2-46E1-AB2F-6B8AE790AE6F}" destId="{A399D732-B708-4022-A874-9EFAC50863CF}" srcOrd="0" destOrd="0" parTransId="{C08EA2C3-07A2-4976-8820-8FFEE4F04662}" sibTransId="{98DD646C-5245-4155-88A4-CAAF478A707B}"/>
    <dgm:cxn modelId="{7D65CBE6-2E3C-40F6-9FE3-85B592CF99EE}" type="presOf" srcId="{596E34A2-F250-42AC-B405-8E92BBF0001A}" destId="{280296C7-847D-4ABE-95D2-9A407FA1973B}" srcOrd="0" destOrd="0" presId="urn:microsoft.com/office/officeart/2005/8/layout/vList2"/>
    <dgm:cxn modelId="{13B2B5EB-28D5-4D2C-B824-E80213BD7F30}" type="presOf" srcId="{82635EDD-8CE1-42DF-9E82-8553A08ED701}" destId="{CA3543AC-4072-4E3B-AFAA-5F2C3F4E5C47}" srcOrd="0" destOrd="0" presId="urn:microsoft.com/office/officeart/2005/8/layout/vList2"/>
    <dgm:cxn modelId="{366973ED-6252-45D7-A399-EBA0A2C12300}" type="presOf" srcId="{EDC6D5D7-C96B-416C-BEB3-D33AC1006809}" destId="{85069D57-CF15-44C1-9313-C896F984E1DA}" srcOrd="0" destOrd="0" presId="urn:microsoft.com/office/officeart/2005/8/layout/vList2"/>
    <dgm:cxn modelId="{67053AFF-B58A-4CC6-AE39-3355D90F5210}" type="presOf" srcId="{A1EED56F-9070-4A6E-9601-E09AFBFC3409}" destId="{58CF5F7F-0B2E-4566-A035-A1903566363D}" srcOrd="0" destOrd="0" presId="urn:microsoft.com/office/officeart/2005/8/layout/vList2"/>
    <dgm:cxn modelId="{AAE9832B-09D7-40C9-989D-9AB30402C133}" type="presParOf" srcId="{46DE9D37-9E1C-4FC9-9A20-A614A276FA16}" destId="{D75384D1-2953-40B6-9E9C-015C00EC4ED4}" srcOrd="0" destOrd="0" presId="urn:microsoft.com/office/officeart/2005/8/layout/vList2"/>
    <dgm:cxn modelId="{9627FD72-70C8-496D-925D-408EBBE0F9F4}" type="presParOf" srcId="{46DE9D37-9E1C-4FC9-9A20-A614A276FA16}" destId="{F6F3852D-9FE4-4390-9232-8B1D346F18F1}" srcOrd="1" destOrd="0" presId="urn:microsoft.com/office/officeart/2005/8/layout/vList2"/>
    <dgm:cxn modelId="{A3A6FC83-6C01-4034-9E18-858E32F9AE90}" type="presParOf" srcId="{46DE9D37-9E1C-4FC9-9A20-A614A276FA16}" destId="{CA3543AC-4072-4E3B-AFAA-5F2C3F4E5C47}" srcOrd="2" destOrd="0" presId="urn:microsoft.com/office/officeart/2005/8/layout/vList2"/>
    <dgm:cxn modelId="{E16D0CCF-C501-4DB7-9281-9E6963B4198E}" type="presParOf" srcId="{46DE9D37-9E1C-4FC9-9A20-A614A276FA16}" destId="{516EA464-0E4E-41E1-91CA-DE54D1753F9D}" srcOrd="3" destOrd="0" presId="urn:microsoft.com/office/officeart/2005/8/layout/vList2"/>
    <dgm:cxn modelId="{7D2CCA69-8A8E-4D7D-82F8-551A0CBDF3CD}" type="presParOf" srcId="{46DE9D37-9E1C-4FC9-9A20-A614A276FA16}" destId="{B83AE961-C380-481F-90E9-329796ADF95D}" srcOrd="4" destOrd="0" presId="urn:microsoft.com/office/officeart/2005/8/layout/vList2"/>
    <dgm:cxn modelId="{9D6AA349-C46D-4262-8E23-030D1D720228}" type="presParOf" srcId="{46DE9D37-9E1C-4FC9-9A20-A614A276FA16}" destId="{B45C4ABE-202D-4B47-B77A-E5B369ADD2CA}" srcOrd="5" destOrd="0" presId="urn:microsoft.com/office/officeart/2005/8/layout/vList2"/>
    <dgm:cxn modelId="{19DCDF43-8807-458F-90A0-A0ECCECB3223}" type="presParOf" srcId="{46DE9D37-9E1C-4FC9-9A20-A614A276FA16}" destId="{51B6AF52-B478-46D3-9771-4BAE3F1D60EF}" srcOrd="6" destOrd="0" presId="urn:microsoft.com/office/officeart/2005/8/layout/vList2"/>
    <dgm:cxn modelId="{6BD89C9E-B11C-46C0-BA5B-D8EB5BE4FFBE}" type="presParOf" srcId="{46DE9D37-9E1C-4FC9-9A20-A614A276FA16}" destId="{EBA9E038-3CE2-40B5-8289-009ECB8E904A}" srcOrd="7" destOrd="0" presId="urn:microsoft.com/office/officeart/2005/8/layout/vList2"/>
    <dgm:cxn modelId="{F8AE67BE-C1F5-4410-AEC3-AC926B4BAE2A}" type="presParOf" srcId="{46DE9D37-9E1C-4FC9-9A20-A614A276FA16}" destId="{E8909027-5084-4070-B8F3-DC9E1DBE04A0}" srcOrd="8" destOrd="0" presId="urn:microsoft.com/office/officeart/2005/8/layout/vList2"/>
    <dgm:cxn modelId="{A81CC0A8-3119-4364-84D5-DF5EEED1DAD4}" type="presParOf" srcId="{46DE9D37-9E1C-4FC9-9A20-A614A276FA16}" destId="{1B2ABA77-797B-4445-AE91-71543F27D7E4}" srcOrd="9" destOrd="0" presId="urn:microsoft.com/office/officeart/2005/8/layout/vList2"/>
    <dgm:cxn modelId="{4B7A0F2F-7D99-4028-B26E-31464CF046DE}" type="presParOf" srcId="{46DE9D37-9E1C-4FC9-9A20-A614A276FA16}" destId="{280296C7-847D-4ABE-95D2-9A407FA1973B}" srcOrd="10" destOrd="0" presId="urn:microsoft.com/office/officeart/2005/8/layout/vList2"/>
    <dgm:cxn modelId="{A1882B81-31A7-4E24-8640-C73A97A88078}" type="presParOf" srcId="{46DE9D37-9E1C-4FC9-9A20-A614A276FA16}" destId="{CE46E382-B1A8-40E2-9A17-724BCCDBFC1C}" srcOrd="11" destOrd="0" presId="urn:microsoft.com/office/officeart/2005/8/layout/vList2"/>
    <dgm:cxn modelId="{7320D344-243D-4FF4-8B9E-F738366FD747}" type="presParOf" srcId="{46DE9D37-9E1C-4FC9-9A20-A614A276FA16}" destId="{587A7B43-C88C-42AC-9B12-C1B34DADC902}" srcOrd="12" destOrd="0" presId="urn:microsoft.com/office/officeart/2005/8/layout/vList2"/>
    <dgm:cxn modelId="{1D6F6BA9-0082-4815-AE16-A3156A812E9A}" type="presParOf" srcId="{46DE9D37-9E1C-4FC9-9A20-A614A276FA16}" destId="{85069D57-CF15-44C1-9313-C896F984E1DA}" srcOrd="13" destOrd="0" presId="urn:microsoft.com/office/officeart/2005/8/layout/vList2"/>
    <dgm:cxn modelId="{ECA43226-587F-4DFE-AE10-48530A21859E}" type="presParOf" srcId="{46DE9D37-9E1C-4FC9-9A20-A614A276FA16}" destId="{0F9DFC39-52C9-4880-8276-2CB3ADF77F0A}" srcOrd="14" destOrd="0" presId="urn:microsoft.com/office/officeart/2005/8/layout/vList2"/>
    <dgm:cxn modelId="{1F45B73B-088C-4E9F-984A-CD0270B48C05}" type="presParOf" srcId="{46DE9D37-9E1C-4FC9-9A20-A614A276FA16}" destId="{389E698F-0916-441A-833A-8D8BFA1EA1A8}" srcOrd="15" destOrd="0" presId="urn:microsoft.com/office/officeart/2005/8/layout/vList2"/>
    <dgm:cxn modelId="{036475F6-7D0B-4807-9B1F-81893B45F59D}" type="presParOf" srcId="{46DE9D37-9E1C-4FC9-9A20-A614A276FA16}" destId="{2E98569A-EADC-405D-B8BD-D339A1D40103}" srcOrd="16" destOrd="0" presId="urn:microsoft.com/office/officeart/2005/8/layout/vList2"/>
    <dgm:cxn modelId="{8F015620-0EC8-4C08-8C31-43DC0042EF76}" type="presParOf" srcId="{46DE9D37-9E1C-4FC9-9A20-A614A276FA16}" destId="{58CF5F7F-0B2E-4566-A035-A1903566363D}" srcOrd="17" destOrd="0" presId="urn:microsoft.com/office/officeart/2005/8/layout/vList2"/>
    <dgm:cxn modelId="{BE58149C-5D01-427B-BF9E-E67428D84C97}" type="presParOf" srcId="{46DE9D37-9E1C-4FC9-9A20-A614A276FA16}" destId="{E0E37A78-3367-496F-80BA-9F32EF8B869D}" srcOrd="18" destOrd="0" presId="urn:microsoft.com/office/officeart/2005/8/layout/vList2"/>
    <dgm:cxn modelId="{88760C51-722D-47A8-A944-28DD77C18969}" type="presParOf" srcId="{46DE9D37-9E1C-4FC9-9A20-A614A276FA16}" destId="{73AE9551-BA58-4563-8ED7-C24A5705B4D3}" srcOrd="1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E74972-3F8B-4689-B392-3E08C597320B}" type="doc">
      <dgm:prSet loTypeId="urn:microsoft.com/office/officeart/2005/8/layout/hList1" loCatId="list" qsTypeId="urn:microsoft.com/office/officeart/2005/8/quickstyle/3d1" qsCatId="3D" csTypeId="urn:microsoft.com/office/officeart/2005/8/colors/accent2_2" csCatId="accent2" phldr="1"/>
      <dgm:spPr/>
      <dgm:t>
        <a:bodyPr/>
        <a:lstStyle/>
        <a:p>
          <a:endParaRPr lang="en-GB"/>
        </a:p>
      </dgm:t>
    </dgm:pt>
    <dgm:pt modelId="{E8647AD4-594C-4E33-9999-6F3E65C573FA}" type="pres">
      <dgm:prSet presAssocID="{6BE74972-3F8B-4689-B392-3E08C597320B}" presName="Name0" presStyleCnt="0">
        <dgm:presLayoutVars>
          <dgm:dir/>
          <dgm:animLvl val="lvl"/>
          <dgm:resizeHandles val="exact"/>
        </dgm:presLayoutVars>
      </dgm:prSet>
      <dgm:spPr/>
    </dgm:pt>
  </dgm:ptLst>
  <dgm:cxnLst>
    <dgm:cxn modelId="{E461C552-BF3A-4CF3-9C71-AD042AE287E8}" type="presOf" srcId="{6BE74972-3F8B-4689-B392-3E08C597320B}" destId="{E8647AD4-594C-4E33-9999-6F3E65C573FA}" srcOrd="0"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3ADEDE6-0622-4429-841F-DB972D0F2C7C}" type="doc">
      <dgm:prSet loTypeId="urn:microsoft.com/office/officeart/2005/8/layout/hList1" loCatId="list" qsTypeId="urn:microsoft.com/office/officeart/2005/8/quickstyle/3d1" qsCatId="3D" csTypeId="urn:microsoft.com/office/officeart/2005/8/colors/accent2_2" csCatId="accent2" phldr="1"/>
      <dgm:spPr/>
      <dgm:t>
        <a:bodyPr/>
        <a:lstStyle/>
        <a:p>
          <a:endParaRPr lang="en-GB"/>
        </a:p>
      </dgm:t>
    </dgm:pt>
    <dgm:pt modelId="{F947A572-D7DE-41B2-A438-049A2787299F}">
      <dgm:prSet phldrT="[Text]" custT="1"/>
      <dgm:spPr/>
      <dgm:t>
        <a:bodyPr/>
        <a:lstStyle/>
        <a:p>
          <a:r>
            <a:rPr lang="en-GB" sz="2000" b="1" dirty="0"/>
            <a:t>ability</a:t>
          </a:r>
          <a:endParaRPr lang="en-GB" sz="2000" dirty="0"/>
        </a:p>
      </dgm:t>
    </dgm:pt>
    <dgm:pt modelId="{5849FB44-EB83-482F-BC84-EBCE1A80319E}" type="parTrans" cxnId="{3F6A2D5E-95D9-44B9-9835-04A94C105FD6}">
      <dgm:prSet/>
      <dgm:spPr/>
      <dgm:t>
        <a:bodyPr/>
        <a:lstStyle/>
        <a:p>
          <a:endParaRPr lang="en-GB"/>
        </a:p>
      </dgm:t>
    </dgm:pt>
    <dgm:pt modelId="{A5135DBE-CBCC-4B4D-8AEA-2935D9E3B5DA}" type="sibTrans" cxnId="{3F6A2D5E-95D9-44B9-9835-04A94C105FD6}">
      <dgm:prSet/>
      <dgm:spPr/>
      <dgm:t>
        <a:bodyPr/>
        <a:lstStyle/>
        <a:p>
          <a:endParaRPr lang="en-GB"/>
        </a:p>
      </dgm:t>
    </dgm:pt>
    <dgm:pt modelId="{C939A8B7-8A89-43C2-9C04-62071EBF6DC7}">
      <dgm:prSet custT="1"/>
      <dgm:spPr/>
      <dgm:t>
        <a:bodyPr/>
        <a:lstStyle/>
        <a:p>
          <a:r>
            <a:rPr lang="en-GB" sz="2000" dirty="0"/>
            <a:t>a concern for others beyond their own needs and having benign motives </a:t>
          </a:r>
        </a:p>
      </dgm:t>
    </dgm:pt>
    <dgm:pt modelId="{C75A2135-729E-46E9-B8AA-6E5427F9A377}" type="parTrans" cxnId="{74FCBFA0-633D-464A-9C7F-0F4B949B50DB}">
      <dgm:prSet/>
      <dgm:spPr/>
      <dgm:t>
        <a:bodyPr/>
        <a:lstStyle/>
        <a:p>
          <a:endParaRPr lang="en-GB"/>
        </a:p>
      </dgm:t>
    </dgm:pt>
    <dgm:pt modelId="{B53719DB-FFE1-4711-B1CB-E411F4B76A3E}" type="sibTrans" cxnId="{74FCBFA0-633D-464A-9C7F-0F4B949B50DB}">
      <dgm:prSet/>
      <dgm:spPr/>
      <dgm:t>
        <a:bodyPr/>
        <a:lstStyle/>
        <a:p>
          <a:endParaRPr lang="en-GB"/>
        </a:p>
      </dgm:t>
    </dgm:pt>
    <dgm:pt modelId="{1D354F2D-B4DF-414E-993F-3CDA33BA875C}">
      <dgm:prSet custT="1"/>
      <dgm:spPr/>
      <dgm:t>
        <a:bodyPr/>
        <a:lstStyle/>
        <a:p>
          <a:r>
            <a:rPr lang="en-GB" sz="2000" b="1" dirty="0"/>
            <a:t>integrity</a:t>
          </a:r>
          <a:endParaRPr lang="en-GB" sz="2000" dirty="0"/>
        </a:p>
      </dgm:t>
    </dgm:pt>
    <dgm:pt modelId="{F4BE95A6-F31A-47AA-9909-C396505E1F7E}" type="parTrans" cxnId="{6A8EAA4F-C434-46A1-B8C2-50B2B9F23121}">
      <dgm:prSet/>
      <dgm:spPr/>
      <dgm:t>
        <a:bodyPr/>
        <a:lstStyle/>
        <a:p>
          <a:endParaRPr lang="en-GB"/>
        </a:p>
      </dgm:t>
    </dgm:pt>
    <dgm:pt modelId="{9ACA7BF1-3A41-4F9E-94AE-FB1AC579ABBE}" type="sibTrans" cxnId="{6A8EAA4F-C434-46A1-B8C2-50B2B9F23121}">
      <dgm:prSet/>
      <dgm:spPr/>
      <dgm:t>
        <a:bodyPr/>
        <a:lstStyle/>
        <a:p>
          <a:endParaRPr lang="en-GB"/>
        </a:p>
      </dgm:t>
    </dgm:pt>
    <dgm:pt modelId="{740850C6-8CA8-4135-8DFA-6297C5FFCF24}">
      <dgm:prSet custT="1"/>
      <dgm:spPr/>
      <dgm:t>
        <a:bodyPr/>
        <a:lstStyle/>
        <a:p>
          <a:r>
            <a:rPr lang="en-GB" sz="2000" dirty="0"/>
            <a:t>adherence to a set of principles acceptable to others </a:t>
          </a:r>
          <a:r>
            <a:rPr lang="en-GB" sz="1800" dirty="0"/>
            <a:t>encompassing </a:t>
          </a:r>
          <a:r>
            <a:rPr lang="en-GB" sz="2000" dirty="0"/>
            <a:t>fairness and honesty </a:t>
          </a:r>
          <a:r>
            <a:rPr lang="en-GB" sz="1600" dirty="0"/>
            <a:t>(Mayer et al 1995)</a:t>
          </a:r>
        </a:p>
      </dgm:t>
    </dgm:pt>
    <dgm:pt modelId="{400391D6-EA35-48AE-B173-D0105767702B}" type="parTrans" cxnId="{C76DDB21-746E-45E2-8EBD-B7303DE23F96}">
      <dgm:prSet/>
      <dgm:spPr/>
      <dgm:t>
        <a:bodyPr/>
        <a:lstStyle/>
        <a:p>
          <a:endParaRPr lang="en-GB"/>
        </a:p>
      </dgm:t>
    </dgm:pt>
    <dgm:pt modelId="{3042EA73-A161-4F22-A6D0-FF6E7FF8896C}" type="sibTrans" cxnId="{C76DDB21-746E-45E2-8EBD-B7303DE23F96}">
      <dgm:prSet/>
      <dgm:spPr/>
      <dgm:t>
        <a:bodyPr/>
        <a:lstStyle/>
        <a:p>
          <a:endParaRPr lang="en-GB"/>
        </a:p>
      </dgm:t>
    </dgm:pt>
    <dgm:pt modelId="{F2CA9C70-B98D-41AE-8BF2-DFF1AEA834C5}">
      <dgm:prSet custT="1"/>
      <dgm:spPr/>
      <dgm:t>
        <a:bodyPr/>
        <a:lstStyle/>
        <a:p>
          <a:r>
            <a:rPr lang="en-GB" sz="2000" b="1" dirty="0"/>
            <a:t>benevolence</a:t>
          </a:r>
          <a:endParaRPr lang="en-GB" sz="2000" dirty="0"/>
        </a:p>
      </dgm:t>
    </dgm:pt>
    <dgm:pt modelId="{68D32710-8B4C-4662-AC7D-311478C0774D}" type="parTrans" cxnId="{5599C6C4-F4AF-4FF8-B6A2-7FC39A52546F}">
      <dgm:prSet/>
      <dgm:spPr/>
      <dgm:t>
        <a:bodyPr/>
        <a:lstStyle/>
        <a:p>
          <a:endParaRPr lang="en-GB"/>
        </a:p>
      </dgm:t>
    </dgm:pt>
    <dgm:pt modelId="{D3D0BAA0-D0EF-4472-A79D-1BFEBA7346BB}" type="sibTrans" cxnId="{5599C6C4-F4AF-4FF8-B6A2-7FC39A52546F}">
      <dgm:prSet/>
      <dgm:spPr/>
      <dgm:t>
        <a:bodyPr/>
        <a:lstStyle/>
        <a:p>
          <a:endParaRPr lang="en-GB"/>
        </a:p>
      </dgm:t>
    </dgm:pt>
    <dgm:pt modelId="{1BDB47B9-DEA4-4810-A4F9-2F76BB46D888}">
      <dgm:prSet phldrT="[Text]" custT="1"/>
      <dgm:spPr/>
      <dgm:t>
        <a:bodyPr/>
        <a:lstStyle/>
        <a:p>
          <a:r>
            <a:rPr lang="en-GB" sz="1900" dirty="0"/>
            <a:t>demonstrable</a:t>
          </a:r>
          <a:r>
            <a:rPr lang="en-GB" sz="2000" dirty="0"/>
            <a:t> competence at doing their job </a:t>
          </a:r>
        </a:p>
      </dgm:t>
    </dgm:pt>
    <dgm:pt modelId="{662D09F6-7857-41DF-9949-DF1883C8279C}" type="parTrans" cxnId="{81D904ED-E15C-430D-9B5B-11CAF97E5EAD}">
      <dgm:prSet/>
      <dgm:spPr/>
      <dgm:t>
        <a:bodyPr/>
        <a:lstStyle/>
        <a:p>
          <a:endParaRPr lang="en-GB"/>
        </a:p>
      </dgm:t>
    </dgm:pt>
    <dgm:pt modelId="{FCC96825-9EBA-4643-B48A-8A35159AA9EF}" type="sibTrans" cxnId="{81D904ED-E15C-430D-9B5B-11CAF97E5EAD}">
      <dgm:prSet/>
      <dgm:spPr/>
      <dgm:t>
        <a:bodyPr/>
        <a:lstStyle/>
        <a:p>
          <a:endParaRPr lang="en-GB"/>
        </a:p>
      </dgm:t>
    </dgm:pt>
    <dgm:pt modelId="{D48CF0FD-F964-440C-A8CD-14755429E32F}" type="pres">
      <dgm:prSet presAssocID="{E3ADEDE6-0622-4429-841F-DB972D0F2C7C}" presName="Name0" presStyleCnt="0">
        <dgm:presLayoutVars>
          <dgm:dir/>
          <dgm:animLvl val="lvl"/>
          <dgm:resizeHandles val="exact"/>
        </dgm:presLayoutVars>
      </dgm:prSet>
      <dgm:spPr/>
    </dgm:pt>
    <dgm:pt modelId="{E25EBEF3-8257-4777-BD96-E721DA774E38}" type="pres">
      <dgm:prSet presAssocID="{F947A572-D7DE-41B2-A438-049A2787299F}" presName="composite" presStyleCnt="0"/>
      <dgm:spPr/>
    </dgm:pt>
    <dgm:pt modelId="{973D6F71-0970-43C3-968C-777AECF882E4}" type="pres">
      <dgm:prSet presAssocID="{F947A572-D7DE-41B2-A438-049A2787299F}" presName="parTx" presStyleLbl="alignNode1" presStyleIdx="0" presStyleCnt="3">
        <dgm:presLayoutVars>
          <dgm:chMax val="0"/>
          <dgm:chPref val="0"/>
          <dgm:bulletEnabled val="1"/>
        </dgm:presLayoutVars>
      </dgm:prSet>
      <dgm:spPr/>
    </dgm:pt>
    <dgm:pt modelId="{57B70044-6F59-43FE-9C81-9B4FF640A451}" type="pres">
      <dgm:prSet presAssocID="{F947A572-D7DE-41B2-A438-049A2787299F}" presName="desTx" presStyleLbl="alignAccFollowNode1" presStyleIdx="0" presStyleCnt="3">
        <dgm:presLayoutVars>
          <dgm:bulletEnabled val="1"/>
        </dgm:presLayoutVars>
      </dgm:prSet>
      <dgm:spPr/>
    </dgm:pt>
    <dgm:pt modelId="{FC691A8B-D629-42C3-8FDF-654C0055B149}" type="pres">
      <dgm:prSet presAssocID="{A5135DBE-CBCC-4B4D-8AEA-2935D9E3B5DA}" presName="space" presStyleCnt="0"/>
      <dgm:spPr/>
    </dgm:pt>
    <dgm:pt modelId="{A2381E18-D604-4023-8221-0BA2454E7574}" type="pres">
      <dgm:prSet presAssocID="{F2CA9C70-B98D-41AE-8BF2-DFF1AEA834C5}" presName="composite" presStyleCnt="0"/>
      <dgm:spPr/>
    </dgm:pt>
    <dgm:pt modelId="{D54A3660-0E1A-4581-A468-38574D2C23B6}" type="pres">
      <dgm:prSet presAssocID="{F2CA9C70-B98D-41AE-8BF2-DFF1AEA834C5}" presName="parTx" presStyleLbl="alignNode1" presStyleIdx="1" presStyleCnt="3">
        <dgm:presLayoutVars>
          <dgm:chMax val="0"/>
          <dgm:chPref val="0"/>
          <dgm:bulletEnabled val="1"/>
        </dgm:presLayoutVars>
      </dgm:prSet>
      <dgm:spPr/>
    </dgm:pt>
    <dgm:pt modelId="{5E81CE9B-2244-414B-96E2-E57103577B86}" type="pres">
      <dgm:prSet presAssocID="{F2CA9C70-B98D-41AE-8BF2-DFF1AEA834C5}" presName="desTx" presStyleLbl="alignAccFollowNode1" presStyleIdx="1" presStyleCnt="3">
        <dgm:presLayoutVars>
          <dgm:bulletEnabled val="1"/>
        </dgm:presLayoutVars>
      </dgm:prSet>
      <dgm:spPr/>
    </dgm:pt>
    <dgm:pt modelId="{C4FD309F-1ED4-4AF3-A603-741B287DFF61}" type="pres">
      <dgm:prSet presAssocID="{D3D0BAA0-D0EF-4472-A79D-1BFEBA7346BB}" presName="space" presStyleCnt="0"/>
      <dgm:spPr/>
    </dgm:pt>
    <dgm:pt modelId="{716B248A-A9FF-414B-B8D8-BD2FD5FD8D69}" type="pres">
      <dgm:prSet presAssocID="{1D354F2D-B4DF-414E-993F-3CDA33BA875C}" presName="composite" presStyleCnt="0"/>
      <dgm:spPr/>
    </dgm:pt>
    <dgm:pt modelId="{A777FF4A-C0F5-40F6-B1BF-C42BA3446159}" type="pres">
      <dgm:prSet presAssocID="{1D354F2D-B4DF-414E-993F-3CDA33BA875C}" presName="parTx" presStyleLbl="alignNode1" presStyleIdx="2" presStyleCnt="3">
        <dgm:presLayoutVars>
          <dgm:chMax val="0"/>
          <dgm:chPref val="0"/>
          <dgm:bulletEnabled val="1"/>
        </dgm:presLayoutVars>
      </dgm:prSet>
      <dgm:spPr/>
    </dgm:pt>
    <dgm:pt modelId="{12D4B0FA-EF46-4B76-AFA9-2E01D6B9D60B}" type="pres">
      <dgm:prSet presAssocID="{1D354F2D-B4DF-414E-993F-3CDA33BA875C}" presName="desTx" presStyleLbl="alignAccFollowNode1" presStyleIdx="2" presStyleCnt="3">
        <dgm:presLayoutVars>
          <dgm:bulletEnabled val="1"/>
        </dgm:presLayoutVars>
      </dgm:prSet>
      <dgm:spPr/>
    </dgm:pt>
  </dgm:ptLst>
  <dgm:cxnLst>
    <dgm:cxn modelId="{F02B4D05-BAF1-4B5B-B12B-4666B78A3F2C}" type="presOf" srcId="{1BDB47B9-DEA4-4810-A4F9-2F76BB46D888}" destId="{57B70044-6F59-43FE-9C81-9B4FF640A451}" srcOrd="0" destOrd="0" presId="urn:microsoft.com/office/officeart/2005/8/layout/hList1"/>
    <dgm:cxn modelId="{C76DDB21-746E-45E2-8EBD-B7303DE23F96}" srcId="{1D354F2D-B4DF-414E-993F-3CDA33BA875C}" destId="{740850C6-8CA8-4135-8DFA-6297C5FFCF24}" srcOrd="0" destOrd="0" parTransId="{400391D6-EA35-48AE-B173-D0105767702B}" sibTransId="{3042EA73-A161-4F22-A6D0-FF6E7FF8896C}"/>
    <dgm:cxn modelId="{B8366F2D-0CE8-44FF-A8CA-C4F11807CF5F}" type="presOf" srcId="{C939A8B7-8A89-43C2-9C04-62071EBF6DC7}" destId="{5E81CE9B-2244-414B-96E2-E57103577B86}" srcOrd="0" destOrd="0" presId="urn:microsoft.com/office/officeart/2005/8/layout/hList1"/>
    <dgm:cxn modelId="{9A22EF32-BEA1-447C-8CF5-680837B5EC06}" type="presOf" srcId="{1D354F2D-B4DF-414E-993F-3CDA33BA875C}" destId="{A777FF4A-C0F5-40F6-B1BF-C42BA3446159}" srcOrd="0" destOrd="0" presId="urn:microsoft.com/office/officeart/2005/8/layout/hList1"/>
    <dgm:cxn modelId="{3F6A2D5E-95D9-44B9-9835-04A94C105FD6}" srcId="{E3ADEDE6-0622-4429-841F-DB972D0F2C7C}" destId="{F947A572-D7DE-41B2-A438-049A2787299F}" srcOrd="0" destOrd="0" parTransId="{5849FB44-EB83-482F-BC84-EBCE1A80319E}" sibTransId="{A5135DBE-CBCC-4B4D-8AEA-2935D9E3B5DA}"/>
    <dgm:cxn modelId="{6A8EAA4F-C434-46A1-B8C2-50B2B9F23121}" srcId="{E3ADEDE6-0622-4429-841F-DB972D0F2C7C}" destId="{1D354F2D-B4DF-414E-993F-3CDA33BA875C}" srcOrd="2" destOrd="0" parTransId="{F4BE95A6-F31A-47AA-9909-C396505E1F7E}" sibTransId="{9ACA7BF1-3A41-4F9E-94AE-FB1AC579ABBE}"/>
    <dgm:cxn modelId="{12396250-4D8D-41FF-87E5-53A62988D2A6}" type="presOf" srcId="{E3ADEDE6-0622-4429-841F-DB972D0F2C7C}" destId="{D48CF0FD-F964-440C-A8CD-14755429E32F}" srcOrd="0" destOrd="0" presId="urn:microsoft.com/office/officeart/2005/8/layout/hList1"/>
    <dgm:cxn modelId="{74FCBFA0-633D-464A-9C7F-0F4B949B50DB}" srcId="{F2CA9C70-B98D-41AE-8BF2-DFF1AEA834C5}" destId="{C939A8B7-8A89-43C2-9C04-62071EBF6DC7}" srcOrd="0" destOrd="0" parTransId="{C75A2135-729E-46E9-B8AA-6E5427F9A377}" sibTransId="{B53719DB-FFE1-4711-B1CB-E411F4B76A3E}"/>
    <dgm:cxn modelId="{5599C6C4-F4AF-4FF8-B6A2-7FC39A52546F}" srcId="{E3ADEDE6-0622-4429-841F-DB972D0F2C7C}" destId="{F2CA9C70-B98D-41AE-8BF2-DFF1AEA834C5}" srcOrd="1" destOrd="0" parTransId="{68D32710-8B4C-4662-AC7D-311478C0774D}" sibTransId="{D3D0BAA0-D0EF-4472-A79D-1BFEBA7346BB}"/>
    <dgm:cxn modelId="{27378DDD-398B-4254-9F6D-1AB2C062623E}" type="presOf" srcId="{740850C6-8CA8-4135-8DFA-6297C5FFCF24}" destId="{12D4B0FA-EF46-4B76-AFA9-2E01D6B9D60B}" srcOrd="0" destOrd="0" presId="urn:microsoft.com/office/officeart/2005/8/layout/hList1"/>
    <dgm:cxn modelId="{08DC05E5-43BF-4343-BADC-B3180C46EC6A}" type="presOf" srcId="{F2CA9C70-B98D-41AE-8BF2-DFF1AEA834C5}" destId="{D54A3660-0E1A-4581-A468-38574D2C23B6}" srcOrd="0" destOrd="0" presId="urn:microsoft.com/office/officeart/2005/8/layout/hList1"/>
    <dgm:cxn modelId="{D4AB63E8-8EF5-4581-8F3D-56AE728BF881}" type="presOf" srcId="{F947A572-D7DE-41B2-A438-049A2787299F}" destId="{973D6F71-0970-43C3-968C-777AECF882E4}" srcOrd="0" destOrd="0" presId="urn:microsoft.com/office/officeart/2005/8/layout/hList1"/>
    <dgm:cxn modelId="{81D904ED-E15C-430D-9B5B-11CAF97E5EAD}" srcId="{F947A572-D7DE-41B2-A438-049A2787299F}" destId="{1BDB47B9-DEA4-4810-A4F9-2F76BB46D888}" srcOrd="0" destOrd="0" parTransId="{662D09F6-7857-41DF-9949-DF1883C8279C}" sibTransId="{FCC96825-9EBA-4643-B48A-8A35159AA9EF}"/>
    <dgm:cxn modelId="{B5EEAE22-51B1-4252-A627-690506F0EBCE}" type="presParOf" srcId="{D48CF0FD-F964-440C-A8CD-14755429E32F}" destId="{E25EBEF3-8257-4777-BD96-E721DA774E38}" srcOrd="0" destOrd="0" presId="urn:microsoft.com/office/officeart/2005/8/layout/hList1"/>
    <dgm:cxn modelId="{A78BD74C-9964-44A0-8ED2-318659935D15}" type="presParOf" srcId="{E25EBEF3-8257-4777-BD96-E721DA774E38}" destId="{973D6F71-0970-43C3-968C-777AECF882E4}" srcOrd="0" destOrd="0" presId="urn:microsoft.com/office/officeart/2005/8/layout/hList1"/>
    <dgm:cxn modelId="{E9E931D5-3874-4EAA-B059-93522BA34D33}" type="presParOf" srcId="{E25EBEF3-8257-4777-BD96-E721DA774E38}" destId="{57B70044-6F59-43FE-9C81-9B4FF640A451}" srcOrd="1" destOrd="0" presId="urn:microsoft.com/office/officeart/2005/8/layout/hList1"/>
    <dgm:cxn modelId="{272F8429-E7A2-4866-B156-BE237D3ACA7C}" type="presParOf" srcId="{D48CF0FD-F964-440C-A8CD-14755429E32F}" destId="{FC691A8B-D629-42C3-8FDF-654C0055B149}" srcOrd="1" destOrd="0" presId="urn:microsoft.com/office/officeart/2005/8/layout/hList1"/>
    <dgm:cxn modelId="{34B7CFD2-2B0F-4D0F-8936-8E2F4CD20F81}" type="presParOf" srcId="{D48CF0FD-F964-440C-A8CD-14755429E32F}" destId="{A2381E18-D604-4023-8221-0BA2454E7574}" srcOrd="2" destOrd="0" presId="urn:microsoft.com/office/officeart/2005/8/layout/hList1"/>
    <dgm:cxn modelId="{2DEB1BB2-2508-44E9-9AB4-6AADD84B880C}" type="presParOf" srcId="{A2381E18-D604-4023-8221-0BA2454E7574}" destId="{D54A3660-0E1A-4581-A468-38574D2C23B6}" srcOrd="0" destOrd="0" presId="urn:microsoft.com/office/officeart/2005/8/layout/hList1"/>
    <dgm:cxn modelId="{50202D50-9C66-49B3-9326-BA29BFD16E82}" type="presParOf" srcId="{A2381E18-D604-4023-8221-0BA2454E7574}" destId="{5E81CE9B-2244-414B-96E2-E57103577B86}" srcOrd="1" destOrd="0" presId="urn:microsoft.com/office/officeart/2005/8/layout/hList1"/>
    <dgm:cxn modelId="{1E3E5F07-05FB-41EE-A8B6-49C7BC9BB561}" type="presParOf" srcId="{D48CF0FD-F964-440C-A8CD-14755429E32F}" destId="{C4FD309F-1ED4-4AF3-A603-741B287DFF61}" srcOrd="3" destOrd="0" presId="urn:microsoft.com/office/officeart/2005/8/layout/hList1"/>
    <dgm:cxn modelId="{B8CE9CC9-D62D-4999-B0A7-CAB7358910C5}" type="presParOf" srcId="{D48CF0FD-F964-440C-A8CD-14755429E32F}" destId="{716B248A-A9FF-414B-B8D8-BD2FD5FD8D69}" srcOrd="4" destOrd="0" presId="urn:microsoft.com/office/officeart/2005/8/layout/hList1"/>
    <dgm:cxn modelId="{341B9EC5-A26B-44AD-83EC-8C5A112E76E5}" type="presParOf" srcId="{716B248A-A9FF-414B-B8D8-BD2FD5FD8D69}" destId="{A777FF4A-C0F5-40F6-B1BF-C42BA3446159}" srcOrd="0" destOrd="0" presId="urn:microsoft.com/office/officeart/2005/8/layout/hList1"/>
    <dgm:cxn modelId="{91F2AF80-0514-4955-8247-F36C5072978D}" type="presParOf" srcId="{716B248A-A9FF-414B-B8D8-BD2FD5FD8D69}" destId="{12D4B0FA-EF46-4B76-AFA9-2E01D6B9D60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E74972-3F8B-4689-B392-3E08C597320B}" type="doc">
      <dgm:prSet loTypeId="urn:microsoft.com/office/officeart/2005/8/layout/hList1" loCatId="list" qsTypeId="urn:microsoft.com/office/officeart/2005/8/quickstyle/3d1" qsCatId="3D" csTypeId="urn:microsoft.com/office/officeart/2005/8/colors/accent2_2" csCatId="accent2" phldr="1"/>
      <dgm:spPr/>
      <dgm:t>
        <a:bodyPr/>
        <a:lstStyle/>
        <a:p>
          <a:endParaRPr lang="en-GB"/>
        </a:p>
      </dgm:t>
    </dgm:pt>
    <dgm:pt modelId="{C54A6EF3-C678-44BE-A7F5-223915DBCF71}">
      <dgm:prSet custT="1"/>
      <dgm:spPr/>
      <dgm:t>
        <a:bodyPr/>
        <a:lstStyle/>
        <a:p>
          <a:r>
            <a:rPr lang="en-GB" sz="2000" b="1" dirty="0"/>
            <a:t>predictability</a:t>
          </a:r>
          <a:r>
            <a:rPr lang="en-GB" sz="2300" b="1" dirty="0"/>
            <a:t> </a:t>
          </a:r>
          <a:endParaRPr lang="en-GB" sz="2300" dirty="0"/>
        </a:p>
      </dgm:t>
    </dgm:pt>
    <dgm:pt modelId="{06BC35DC-32A4-4C6F-B5E6-259876FE27B4}" type="parTrans" cxnId="{47F597E9-A9CB-4E8E-9E88-FDEA444541DD}">
      <dgm:prSet/>
      <dgm:spPr/>
      <dgm:t>
        <a:bodyPr/>
        <a:lstStyle/>
        <a:p>
          <a:endParaRPr lang="en-GB"/>
        </a:p>
      </dgm:t>
    </dgm:pt>
    <dgm:pt modelId="{2DA52C00-0D4C-43A5-B7B2-46EC551FA0A3}" type="sibTrans" cxnId="{47F597E9-A9CB-4E8E-9E88-FDEA444541DD}">
      <dgm:prSet/>
      <dgm:spPr/>
      <dgm:t>
        <a:bodyPr/>
        <a:lstStyle/>
        <a:p>
          <a:endParaRPr lang="en-GB"/>
        </a:p>
      </dgm:t>
    </dgm:pt>
    <dgm:pt modelId="{F946CD83-69EB-4F5D-AC47-F6F14E4937A6}">
      <dgm:prSet custT="1"/>
      <dgm:spPr/>
      <dgm:t>
        <a:bodyPr/>
        <a:lstStyle/>
        <a:p>
          <a:r>
            <a:rPr lang="en-GB" sz="2000" dirty="0"/>
            <a:t>a regularity of behaviour over time </a:t>
          </a:r>
          <a:r>
            <a:rPr lang="en-GB" sz="1600" dirty="0"/>
            <a:t>(Dietz &amp; Den </a:t>
          </a:r>
          <a:r>
            <a:rPr lang="en-GB" sz="1600" dirty="0" err="1"/>
            <a:t>Hartog</a:t>
          </a:r>
          <a:r>
            <a:rPr lang="en-GB" sz="1600" dirty="0"/>
            <a:t> 2006). </a:t>
          </a:r>
          <a:endParaRPr lang="en-GB" sz="2000" dirty="0"/>
        </a:p>
      </dgm:t>
    </dgm:pt>
    <dgm:pt modelId="{E20A1216-6B08-493E-892E-5C9BE8479268}" type="parTrans" cxnId="{F31FC248-4778-4A95-8BA9-8EC03F905997}">
      <dgm:prSet/>
      <dgm:spPr/>
      <dgm:t>
        <a:bodyPr/>
        <a:lstStyle/>
        <a:p>
          <a:endParaRPr lang="en-GB"/>
        </a:p>
      </dgm:t>
    </dgm:pt>
    <dgm:pt modelId="{D2D0E1E3-CCDA-4D7D-BFF3-8563082EF8AD}" type="sibTrans" cxnId="{F31FC248-4778-4A95-8BA9-8EC03F905997}">
      <dgm:prSet/>
      <dgm:spPr/>
      <dgm:t>
        <a:bodyPr/>
        <a:lstStyle/>
        <a:p>
          <a:endParaRPr lang="en-GB"/>
        </a:p>
      </dgm:t>
    </dgm:pt>
    <dgm:pt modelId="{E8647AD4-594C-4E33-9999-6F3E65C573FA}" type="pres">
      <dgm:prSet presAssocID="{6BE74972-3F8B-4689-B392-3E08C597320B}" presName="Name0" presStyleCnt="0">
        <dgm:presLayoutVars>
          <dgm:dir/>
          <dgm:animLvl val="lvl"/>
          <dgm:resizeHandles val="exact"/>
        </dgm:presLayoutVars>
      </dgm:prSet>
      <dgm:spPr/>
    </dgm:pt>
    <dgm:pt modelId="{3238D8E1-2E10-4E97-BF6D-E5095972B861}" type="pres">
      <dgm:prSet presAssocID="{C54A6EF3-C678-44BE-A7F5-223915DBCF71}" presName="composite" presStyleCnt="0"/>
      <dgm:spPr/>
    </dgm:pt>
    <dgm:pt modelId="{6C219A53-B7D0-40CB-BA39-23DE35019B86}" type="pres">
      <dgm:prSet presAssocID="{C54A6EF3-C678-44BE-A7F5-223915DBCF71}" presName="parTx" presStyleLbl="alignNode1" presStyleIdx="0" presStyleCnt="1" custScaleY="100000">
        <dgm:presLayoutVars>
          <dgm:chMax val="0"/>
          <dgm:chPref val="0"/>
          <dgm:bulletEnabled val="1"/>
        </dgm:presLayoutVars>
      </dgm:prSet>
      <dgm:spPr/>
    </dgm:pt>
    <dgm:pt modelId="{2BB29639-5D15-4D20-9208-C177A59509DA}" type="pres">
      <dgm:prSet presAssocID="{C54A6EF3-C678-44BE-A7F5-223915DBCF71}" presName="desTx" presStyleLbl="alignAccFollowNode1" presStyleIdx="0" presStyleCnt="1" custScaleY="107452">
        <dgm:presLayoutVars>
          <dgm:bulletEnabled val="1"/>
        </dgm:presLayoutVars>
      </dgm:prSet>
      <dgm:spPr/>
    </dgm:pt>
  </dgm:ptLst>
  <dgm:cxnLst>
    <dgm:cxn modelId="{ABA2F85E-6435-49C9-BE60-B10BD3B8613F}" type="presOf" srcId="{F946CD83-69EB-4F5D-AC47-F6F14E4937A6}" destId="{2BB29639-5D15-4D20-9208-C177A59509DA}" srcOrd="0" destOrd="0" presId="urn:microsoft.com/office/officeart/2005/8/layout/hList1"/>
    <dgm:cxn modelId="{3D381748-B817-41D6-B681-0C0848F49ACE}" type="presOf" srcId="{C54A6EF3-C678-44BE-A7F5-223915DBCF71}" destId="{6C219A53-B7D0-40CB-BA39-23DE35019B86}" srcOrd="0" destOrd="0" presId="urn:microsoft.com/office/officeart/2005/8/layout/hList1"/>
    <dgm:cxn modelId="{F31FC248-4778-4A95-8BA9-8EC03F905997}" srcId="{C54A6EF3-C678-44BE-A7F5-223915DBCF71}" destId="{F946CD83-69EB-4F5D-AC47-F6F14E4937A6}" srcOrd="0" destOrd="0" parTransId="{E20A1216-6B08-493E-892E-5C9BE8479268}" sibTransId="{D2D0E1E3-CCDA-4D7D-BFF3-8563082EF8AD}"/>
    <dgm:cxn modelId="{C20A26D3-03A0-4D63-8483-33E5AD8C8022}" type="presOf" srcId="{6BE74972-3F8B-4689-B392-3E08C597320B}" destId="{E8647AD4-594C-4E33-9999-6F3E65C573FA}" srcOrd="0" destOrd="0" presId="urn:microsoft.com/office/officeart/2005/8/layout/hList1"/>
    <dgm:cxn modelId="{47F597E9-A9CB-4E8E-9E88-FDEA444541DD}" srcId="{6BE74972-3F8B-4689-B392-3E08C597320B}" destId="{C54A6EF3-C678-44BE-A7F5-223915DBCF71}" srcOrd="0" destOrd="0" parTransId="{06BC35DC-32A4-4C6F-B5E6-259876FE27B4}" sibTransId="{2DA52C00-0D4C-43A5-B7B2-46EC551FA0A3}"/>
    <dgm:cxn modelId="{040AC7E9-9340-4A7E-A958-8BB49317B512}" type="presParOf" srcId="{E8647AD4-594C-4E33-9999-6F3E65C573FA}" destId="{3238D8E1-2E10-4E97-BF6D-E5095972B861}" srcOrd="0" destOrd="0" presId="urn:microsoft.com/office/officeart/2005/8/layout/hList1"/>
    <dgm:cxn modelId="{B277475B-E7B3-4CE0-B2EB-FCD51A1FE767}" type="presParOf" srcId="{3238D8E1-2E10-4E97-BF6D-E5095972B861}" destId="{6C219A53-B7D0-40CB-BA39-23DE35019B86}" srcOrd="0" destOrd="0" presId="urn:microsoft.com/office/officeart/2005/8/layout/hList1"/>
    <dgm:cxn modelId="{F25C80C8-C403-4EE5-8F42-9F8AAAA795C7}" type="presParOf" srcId="{3238D8E1-2E10-4E97-BF6D-E5095972B861}" destId="{2BB29639-5D15-4D20-9208-C177A59509DA}"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50AE3-118C-4535-BE5B-63398B89A16F}">
      <dsp:nvSpPr>
        <dsp:cNvPr id="0" name=""/>
        <dsp:cNvSpPr/>
      </dsp:nvSpPr>
      <dsp:spPr>
        <a:xfrm rot="3682516">
          <a:off x="2988188" y="4776061"/>
          <a:ext cx="1256272" cy="44912"/>
        </a:xfrm>
        <a:custGeom>
          <a:avLst/>
          <a:gdLst/>
          <a:ahLst/>
          <a:cxnLst/>
          <a:rect l="0" t="0" r="0" b="0"/>
          <a:pathLst>
            <a:path>
              <a:moveTo>
                <a:pt x="0" y="22456"/>
              </a:moveTo>
              <a:lnTo>
                <a:pt x="1256272" y="22456"/>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5841381-61B8-4F1B-BD77-BF9EC7AAD88D}">
      <dsp:nvSpPr>
        <dsp:cNvPr id="0" name=""/>
        <dsp:cNvSpPr/>
      </dsp:nvSpPr>
      <dsp:spPr>
        <a:xfrm rot="1312321">
          <a:off x="3678437" y="3870987"/>
          <a:ext cx="898108" cy="44912"/>
        </a:xfrm>
        <a:custGeom>
          <a:avLst/>
          <a:gdLst/>
          <a:ahLst/>
          <a:cxnLst/>
          <a:rect l="0" t="0" r="0" b="0"/>
          <a:pathLst>
            <a:path>
              <a:moveTo>
                <a:pt x="0" y="22456"/>
              </a:moveTo>
              <a:lnTo>
                <a:pt x="898108" y="22456"/>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ED85770-B785-407F-97F0-94A76D46AA71}">
      <dsp:nvSpPr>
        <dsp:cNvPr id="0" name=""/>
        <dsp:cNvSpPr/>
      </dsp:nvSpPr>
      <dsp:spPr>
        <a:xfrm rot="20326230">
          <a:off x="3675926" y="2830299"/>
          <a:ext cx="1026603" cy="44912"/>
        </a:xfrm>
        <a:custGeom>
          <a:avLst/>
          <a:gdLst/>
          <a:ahLst/>
          <a:cxnLst/>
          <a:rect l="0" t="0" r="0" b="0"/>
          <a:pathLst>
            <a:path>
              <a:moveTo>
                <a:pt x="0" y="22456"/>
              </a:moveTo>
              <a:lnTo>
                <a:pt x="1026603" y="22456"/>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7044E570-5241-4BEA-8C37-9CD8672CB051}">
      <dsp:nvSpPr>
        <dsp:cNvPr id="0" name=""/>
        <dsp:cNvSpPr/>
      </dsp:nvSpPr>
      <dsp:spPr>
        <a:xfrm rot="17917484">
          <a:off x="2988188" y="1932523"/>
          <a:ext cx="1256272" cy="44912"/>
        </a:xfrm>
        <a:custGeom>
          <a:avLst/>
          <a:gdLst/>
          <a:ahLst/>
          <a:cxnLst/>
          <a:rect l="0" t="0" r="0" b="0"/>
          <a:pathLst>
            <a:path>
              <a:moveTo>
                <a:pt x="0" y="22456"/>
              </a:moveTo>
              <a:lnTo>
                <a:pt x="1256272" y="22456"/>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CD6FF5D-F903-46E6-AD02-5D3F74D86FB5}">
      <dsp:nvSpPr>
        <dsp:cNvPr id="0" name=""/>
        <dsp:cNvSpPr/>
      </dsp:nvSpPr>
      <dsp:spPr>
        <a:xfrm>
          <a:off x="1596918" y="2133311"/>
          <a:ext cx="2486873" cy="2486873"/>
        </a:xfrm>
        <a:prstGeom prst="ellipse">
          <a:avLst/>
        </a:prstGeom>
        <a:blipFill rotWithShape="1">
          <a:blip xmlns:r="http://schemas.openxmlformats.org/officeDocument/2006/relationships" r:embed="rId1"/>
          <a:stretch>
            <a:fillRect/>
          </a:stretch>
        </a:blip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B3FE88F-B9AE-42E8-9517-3D0904952784}">
      <dsp:nvSpPr>
        <dsp:cNvPr id="0" name=""/>
        <dsp:cNvSpPr/>
      </dsp:nvSpPr>
      <dsp:spPr>
        <a:xfrm>
          <a:off x="3528601" y="2679"/>
          <a:ext cx="1492123" cy="149212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Membership</a:t>
          </a:r>
        </a:p>
      </dsp:txBody>
      <dsp:txXfrm>
        <a:off x="3747117" y="221195"/>
        <a:ext cx="1055091" cy="1055091"/>
      </dsp:txXfrm>
    </dsp:sp>
    <dsp:sp modelId="{8EABE4D2-DD65-4385-95D0-C15F2E319BA1}">
      <dsp:nvSpPr>
        <dsp:cNvPr id="0" name=""/>
        <dsp:cNvSpPr/>
      </dsp:nvSpPr>
      <dsp:spPr>
        <a:xfrm>
          <a:off x="5169937" y="2679"/>
          <a:ext cx="2238185" cy="1492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solidFill>
                <a:schemeClr val="tx1"/>
              </a:solidFill>
            </a:rPr>
            <a:t>Size of group</a:t>
          </a:r>
        </a:p>
        <a:p>
          <a:pPr marL="171450" lvl="1" indent="-171450" algn="l" defTabSz="844550">
            <a:lnSpc>
              <a:spcPct val="90000"/>
            </a:lnSpc>
            <a:spcBef>
              <a:spcPct val="0"/>
            </a:spcBef>
            <a:spcAft>
              <a:spcPct val="15000"/>
            </a:spcAft>
            <a:buChar char="•"/>
          </a:pPr>
          <a:r>
            <a:rPr lang="en-GB" sz="1900" kern="1200" dirty="0">
              <a:solidFill>
                <a:schemeClr val="tx1"/>
              </a:solidFill>
            </a:rPr>
            <a:t>Compatibility</a:t>
          </a:r>
        </a:p>
        <a:p>
          <a:pPr marL="171450" lvl="1" indent="-171450" algn="l" defTabSz="844550">
            <a:lnSpc>
              <a:spcPct val="90000"/>
            </a:lnSpc>
            <a:spcBef>
              <a:spcPct val="0"/>
            </a:spcBef>
            <a:spcAft>
              <a:spcPct val="15000"/>
            </a:spcAft>
            <a:buChar char="•"/>
          </a:pPr>
          <a:r>
            <a:rPr lang="en-GB" sz="1900" kern="1200" dirty="0">
              <a:solidFill>
                <a:schemeClr val="tx1"/>
              </a:solidFill>
            </a:rPr>
            <a:t>Permanence</a:t>
          </a:r>
        </a:p>
      </dsp:txBody>
      <dsp:txXfrm>
        <a:off x="5169937" y="2679"/>
        <a:ext cx="2238185" cy="1492123"/>
      </dsp:txXfrm>
    </dsp:sp>
    <dsp:sp modelId="{DF445EC3-3EA9-4E28-A6BD-839D7D4175BD}">
      <dsp:nvSpPr>
        <dsp:cNvPr id="0" name=""/>
        <dsp:cNvSpPr/>
      </dsp:nvSpPr>
      <dsp:spPr>
        <a:xfrm>
          <a:off x="4620458" y="1718745"/>
          <a:ext cx="1392170" cy="1392170"/>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Work environment</a:t>
          </a:r>
        </a:p>
      </dsp:txBody>
      <dsp:txXfrm>
        <a:off x="4824337" y="1922624"/>
        <a:ext cx="984412" cy="984412"/>
      </dsp:txXfrm>
    </dsp:sp>
    <dsp:sp modelId="{916B60C7-D90B-4BD5-B85D-87E9E71AC944}">
      <dsp:nvSpPr>
        <dsp:cNvPr id="0" name=""/>
        <dsp:cNvSpPr/>
      </dsp:nvSpPr>
      <dsp:spPr>
        <a:xfrm>
          <a:off x="6151846" y="1718745"/>
          <a:ext cx="2088255" cy="1392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Nature of task</a:t>
          </a:r>
        </a:p>
        <a:p>
          <a:pPr marL="171450" lvl="1" indent="-171450" algn="l" defTabSz="844550">
            <a:lnSpc>
              <a:spcPct val="90000"/>
            </a:lnSpc>
            <a:spcBef>
              <a:spcPct val="0"/>
            </a:spcBef>
            <a:spcAft>
              <a:spcPct val="15000"/>
            </a:spcAft>
            <a:buChar char="•"/>
          </a:pPr>
          <a:r>
            <a:rPr lang="en-GB" sz="1900" kern="1200" dirty="0"/>
            <a:t>Physical setting</a:t>
          </a:r>
        </a:p>
        <a:p>
          <a:pPr marL="171450" lvl="1" indent="-171450" algn="l" defTabSz="844550">
            <a:lnSpc>
              <a:spcPct val="90000"/>
            </a:lnSpc>
            <a:spcBef>
              <a:spcPct val="0"/>
            </a:spcBef>
            <a:spcAft>
              <a:spcPct val="15000"/>
            </a:spcAft>
            <a:buChar char="•"/>
          </a:pPr>
          <a:r>
            <a:rPr lang="en-GB" sz="1900" kern="1200" dirty="0"/>
            <a:t>Communication</a:t>
          </a:r>
        </a:p>
        <a:p>
          <a:pPr marL="171450" lvl="1" indent="-171450" algn="l" defTabSz="844550">
            <a:lnSpc>
              <a:spcPct val="90000"/>
            </a:lnSpc>
            <a:spcBef>
              <a:spcPct val="0"/>
            </a:spcBef>
            <a:spcAft>
              <a:spcPct val="15000"/>
            </a:spcAft>
            <a:buChar char="•"/>
          </a:pPr>
          <a:r>
            <a:rPr lang="en-GB" sz="1900" kern="1200" dirty="0"/>
            <a:t>Technology</a:t>
          </a:r>
        </a:p>
      </dsp:txBody>
      <dsp:txXfrm>
        <a:off x="6151846" y="1718745"/>
        <a:ext cx="2088255" cy="1392170"/>
      </dsp:txXfrm>
    </dsp:sp>
    <dsp:sp modelId="{A8EAD972-5386-419D-BA83-5510E611A7D5}">
      <dsp:nvSpPr>
        <dsp:cNvPr id="0" name=""/>
        <dsp:cNvSpPr/>
      </dsp:nvSpPr>
      <dsp:spPr>
        <a:xfrm>
          <a:off x="4490519" y="3592603"/>
          <a:ext cx="1492123" cy="149212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Organisational</a:t>
          </a:r>
        </a:p>
      </dsp:txBody>
      <dsp:txXfrm>
        <a:off x="4709035" y="3811119"/>
        <a:ext cx="1055091" cy="1055091"/>
      </dsp:txXfrm>
    </dsp:sp>
    <dsp:sp modelId="{C26F4605-C755-4D02-82A8-64BDA367977C}">
      <dsp:nvSpPr>
        <dsp:cNvPr id="0" name=""/>
        <dsp:cNvSpPr/>
      </dsp:nvSpPr>
      <dsp:spPr>
        <a:xfrm>
          <a:off x="6131855" y="3592603"/>
          <a:ext cx="2238185" cy="1492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Management and leadership</a:t>
          </a:r>
        </a:p>
        <a:p>
          <a:pPr marL="171450" lvl="1" indent="-171450" algn="l" defTabSz="844550">
            <a:lnSpc>
              <a:spcPct val="90000"/>
            </a:lnSpc>
            <a:spcBef>
              <a:spcPct val="0"/>
            </a:spcBef>
            <a:spcAft>
              <a:spcPct val="15000"/>
            </a:spcAft>
            <a:buChar char="•"/>
          </a:pPr>
          <a:r>
            <a:rPr lang="en-GB" sz="1900" kern="1200" dirty="0"/>
            <a:t>HR</a:t>
          </a:r>
        </a:p>
        <a:p>
          <a:pPr marL="171450" lvl="1" indent="-171450" algn="l" defTabSz="844550">
            <a:lnSpc>
              <a:spcPct val="90000"/>
            </a:lnSpc>
            <a:spcBef>
              <a:spcPct val="0"/>
            </a:spcBef>
            <a:spcAft>
              <a:spcPct val="15000"/>
            </a:spcAft>
            <a:buChar char="•"/>
          </a:pPr>
          <a:r>
            <a:rPr lang="en-GB" sz="1900" kern="1200" dirty="0"/>
            <a:t>Success</a:t>
          </a:r>
        </a:p>
        <a:p>
          <a:pPr marL="171450" lvl="1" indent="-171450" algn="l" defTabSz="844550">
            <a:lnSpc>
              <a:spcPct val="90000"/>
            </a:lnSpc>
            <a:spcBef>
              <a:spcPct val="0"/>
            </a:spcBef>
            <a:spcAft>
              <a:spcPct val="15000"/>
            </a:spcAft>
            <a:buChar char="•"/>
          </a:pPr>
          <a:r>
            <a:rPr lang="en-GB" sz="1900" kern="1200" dirty="0"/>
            <a:t>External threat</a:t>
          </a:r>
        </a:p>
      </dsp:txBody>
      <dsp:txXfrm>
        <a:off x="6131855" y="3592603"/>
        <a:ext cx="2238185" cy="1492123"/>
      </dsp:txXfrm>
    </dsp:sp>
    <dsp:sp modelId="{82A21F8F-89FC-4352-AEE5-6EE38A9D369C}">
      <dsp:nvSpPr>
        <dsp:cNvPr id="0" name=""/>
        <dsp:cNvSpPr/>
      </dsp:nvSpPr>
      <dsp:spPr>
        <a:xfrm>
          <a:off x="3528601" y="5258693"/>
          <a:ext cx="1492123" cy="149212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Group maturity and development</a:t>
          </a:r>
        </a:p>
      </dsp:txBody>
      <dsp:txXfrm>
        <a:off x="3747117" y="5477209"/>
        <a:ext cx="1055091" cy="1055091"/>
      </dsp:txXfrm>
    </dsp:sp>
    <dsp:sp modelId="{07058389-8D97-4D90-9040-9016930F177F}">
      <dsp:nvSpPr>
        <dsp:cNvPr id="0" name=""/>
        <dsp:cNvSpPr/>
      </dsp:nvSpPr>
      <dsp:spPr>
        <a:xfrm>
          <a:off x="5169937" y="5258693"/>
          <a:ext cx="2238185" cy="1492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Forming</a:t>
          </a:r>
        </a:p>
        <a:p>
          <a:pPr marL="171450" lvl="1" indent="-171450" algn="l" defTabSz="844550">
            <a:lnSpc>
              <a:spcPct val="90000"/>
            </a:lnSpc>
            <a:spcBef>
              <a:spcPct val="0"/>
            </a:spcBef>
            <a:spcAft>
              <a:spcPct val="15000"/>
            </a:spcAft>
            <a:buChar char="•"/>
          </a:pPr>
          <a:r>
            <a:rPr lang="en-GB" sz="1900" kern="1200" dirty="0"/>
            <a:t>Storming</a:t>
          </a:r>
        </a:p>
        <a:p>
          <a:pPr marL="171450" lvl="1" indent="-171450" algn="l" defTabSz="844550">
            <a:lnSpc>
              <a:spcPct val="90000"/>
            </a:lnSpc>
            <a:spcBef>
              <a:spcPct val="0"/>
            </a:spcBef>
            <a:spcAft>
              <a:spcPct val="15000"/>
            </a:spcAft>
            <a:buChar char="•"/>
          </a:pPr>
          <a:r>
            <a:rPr lang="en-GB" sz="1900" kern="1200" dirty="0"/>
            <a:t>Norming</a:t>
          </a:r>
        </a:p>
        <a:p>
          <a:pPr marL="171450" lvl="1" indent="-171450" algn="l" defTabSz="844550">
            <a:lnSpc>
              <a:spcPct val="90000"/>
            </a:lnSpc>
            <a:spcBef>
              <a:spcPct val="0"/>
            </a:spcBef>
            <a:spcAft>
              <a:spcPct val="15000"/>
            </a:spcAft>
            <a:buChar char="•"/>
          </a:pPr>
          <a:r>
            <a:rPr lang="en-GB" sz="1900" kern="1200" dirty="0"/>
            <a:t>Performing</a:t>
          </a:r>
        </a:p>
      </dsp:txBody>
      <dsp:txXfrm>
        <a:off x="5169937" y="5258693"/>
        <a:ext cx="2238185" cy="14921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50AE3-118C-4535-BE5B-63398B89A16F}">
      <dsp:nvSpPr>
        <dsp:cNvPr id="0" name=""/>
        <dsp:cNvSpPr/>
      </dsp:nvSpPr>
      <dsp:spPr>
        <a:xfrm rot="3682855">
          <a:off x="1909396" y="1212386"/>
          <a:ext cx="323810" cy="23818"/>
        </a:xfrm>
        <a:custGeom>
          <a:avLst/>
          <a:gdLst/>
          <a:ahLst/>
          <a:cxnLst/>
          <a:rect l="0" t="0" r="0" b="0"/>
          <a:pathLst>
            <a:path>
              <a:moveTo>
                <a:pt x="0" y="11909"/>
              </a:moveTo>
              <a:lnTo>
                <a:pt x="323810"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5841381-61B8-4F1B-BD77-BF9EC7AAD88D}">
      <dsp:nvSpPr>
        <dsp:cNvPr id="0" name=""/>
        <dsp:cNvSpPr/>
      </dsp:nvSpPr>
      <dsp:spPr>
        <a:xfrm rot="1312488">
          <a:off x="2087432" y="978989"/>
          <a:ext cx="231394" cy="23818"/>
        </a:xfrm>
        <a:custGeom>
          <a:avLst/>
          <a:gdLst/>
          <a:ahLst/>
          <a:cxnLst/>
          <a:rect l="0" t="0" r="0" b="0"/>
          <a:pathLst>
            <a:path>
              <a:moveTo>
                <a:pt x="0" y="11909"/>
              </a:moveTo>
              <a:lnTo>
                <a:pt x="231394"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ED85770-B785-407F-97F0-94A76D46AA71}">
      <dsp:nvSpPr>
        <dsp:cNvPr id="0" name=""/>
        <dsp:cNvSpPr/>
      </dsp:nvSpPr>
      <dsp:spPr>
        <a:xfrm rot="20326083">
          <a:off x="2086784" y="710609"/>
          <a:ext cx="264540" cy="23818"/>
        </a:xfrm>
        <a:custGeom>
          <a:avLst/>
          <a:gdLst/>
          <a:ahLst/>
          <a:cxnLst/>
          <a:rect l="0" t="0" r="0" b="0"/>
          <a:pathLst>
            <a:path>
              <a:moveTo>
                <a:pt x="0" y="11909"/>
              </a:moveTo>
              <a:lnTo>
                <a:pt x="264540"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7044E570-5241-4BEA-8C37-9CD8672CB051}">
      <dsp:nvSpPr>
        <dsp:cNvPr id="0" name=""/>
        <dsp:cNvSpPr/>
      </dsp:nvSpPr>
      <dsp:spPr>
        <a:xfrm rot="17996738">
          <a:off x="1914581" y="472420"/>
          <a:ext cx="343449" cy="23818"/>
        </a:xfrm>
        <a:custGeom>
          <a:avLst/>
          <a:gdLst/>
          <a:ahLst/>
          <a:cxnLst/>
          <a:rect l="0" t="0" r="0" b="0"/>
          <a:pathLst>
            <a:path>
              <a:moveTo>
                <a:pt x="0" y="11909"/>
              </a:moveTo>
              <a:lnTo>
                <a:pt x="343449"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CD6FF5D-F903-46E6-AD02-5D3F74D86FB5}">
      <dsp:nvSpPr>
        <dsp:cNvPr id="0" name=""/>
        <dsp:cNvSpPr/>
      </dsp:nvSpPr>
      <dsp:spPr>
        <a:xfrm>
          <a:off x="1550496" y="536905"/>
          <a:ext cx="641489" cy="641489"/>
        </a:xfrm>
        <a:prstGeom prst="ellipse">
          <a:avLst/>
        </a:prstGeom>
        <a:blipFill rotWithShape="1">
          <a:blip xmlns:r="http://schemas.openxmlformats.org/officeDocument/2006/relationships" r:embed="rId1"/>
          <a:stretch>
            <a:fillRect/>
          </a:stretch>
        </a:blip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B3FE88F-B9AE-42E8-9517-3D0904952784}">
      <dsp:nvSpPr>
        <dsp:cNvPr id="0" name=""/>
        <dsp:cNvSpPr/>
      </dsp:nvSpPr>
      <dsp:spPr>
        <a:xfrm>
          <a:off x="2082101" y="390"/>
          <a:ext cx="359110" cy="359110"/>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rPr>
            <a:t>Membership</a:t>
          </a:r>
        </a:p>
      </dsp:txBody>
      <dsp:txXfrm>
        <a:off x="2134691" y="52980"/>
        <a:ext cx="253930" cy="253930"/>
      </dsp:txXfrm>
    </dsp:sp>
    <dsp:sp modelId="{8EABE4D2-DD65-4385-95D0-C15F2E319BA1}">
      <dsp:nvSpPr>
        <dsp:cNvPr id="0" name=""/>
        <dsp:cNvSpPr/>
      </dsp:nvSpPr>
      <dsp:spPr>
        <a:xfrm>
          <a:off x="2477123" y="390"/>
          <a:ext cx="538665" cy="359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Size of group</a:t>
          </a:r>
        </a:p>
        <a:p>
          <a:pPr marL="57150" lvl="1" indent="-57150" algn="l" defTabSz="222250">
            <a:lnSpc>
              <a:spcPct val="90000"/>
            </a:lnSpc>
            <a:spcBef>
              <a:spcPct val="0"/>
            </a:spcBef>
            <a:spcAft>
              <a:spcPct val="15000"/>
            </a:spcAft>
            <a:buChar char="•"/>
          </a:pPr>
          <a:r>
            <a:rPr lang="en-GB" sz="500" kern="1200" dirty="0"/>
            <a:t>Compatibility</a:t>
          </a:r>
        </a:p>
        <a:p>
          <a:pPr marL="57150" lvl="1" indent="-57150" algn="l" defTabSz="222250">
            <a:lnSpc>
              <a:spcPct val="90000"/>
            </a:lnSpc>
            <a:spcBef>
              <a:spcPct val="0"/>
            </a:spcBef>
            <a:spcAft>
              <a:spcPct val="15000"/>
            </a:spcAft>
            <a:buChar char="•"/>
          </a:pPr>
          <a:r>
            <a:rPr lang="en-GB" sz="500" kern="1200" dirty="0"/>
            <a:t>Permanence</a:t>
          </a:r>
        </a:p>
      </dsp:txBody>
      <dsp:txXfrm>
        <a:off x="2477123" y="390"/>
        <a:ext cx="538665" cy="359110"/>
      </dsp:txXfrm>
    </dsp:sp>
    <dsp:sp modelId="{DF445EC3-3EA9-4E28-A6BD-839D7D4175BD}">
      <dsp:nvSpPr>
        <dsp:cNvPr id="0" name=""/>
        <dsp:cNvSpPr/>
      </dsp:nvSpPr>
      <dsp:spPr>
        <a:xfrm>
          <a:off x="2330158" y="430037"/>
          <a:ext cx="359110" cy="359110"/>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solidFill>
            </a:rPr>
            <a:t>Work</a:t>
          </a:r>
          <a:r>
            <a:rPr lang="en-GB" sz="500" kern="1200" dirty="0"/>
            <a:t> environment</a:t>
          </a:r>
        </a:p>
      </dsp:txBody>
      <dsp:txXfrm>
        <a:off x="2382748" y="482627"/>
        <a:ext cx="253930" cy="253930"/>
      </dsp:txXfrm>
    </dsp:sp>
    <dsp:sp modelId="{916B60C7-D90B-4BD5-B85D-87E9E71AC944}">
      <dsp:nvSpPr>
        <dsp:cNvPr id="0" name=""/>
        <dsp:cNvSpPr/>
      </dsp:nvSpPr>
      <dsp:spPr>
        <a:xfrm>
          <a:off x="2725180" y="430037"/>
          <a:ext cx="538665" cy="359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Nature of task</a:t>
          </a:r>
        </a:p>
        <a:p>
          <a:pPr marL="57150" lvl="1" indent="-57150" algn="l" defTabSz="222250">
            <a:lnSpc>
              <a:spcPct val="90000"/>
            </a:lnSpc>
            <a:spcBef>
              <a:spcPct val="0"/>
            </a:spcBef>
            <a:spcAft>
              <a:spcPct val="15000"/>
            </a:spcAft>
            <a:buChar char="•"/>
          </a:pPr>
          <a:r>
            <a:rPr lang="en-GB" sz="500" kern="1200" dirty="0"/>
            <a:t>Physical setting</a:t>
          </a:r>
        </a:p>
        <a:p>
          <a:pPr marL="57150" lvl="1" indent="-57150" algn="l" defTabSz="222250">
            <a:lnSpc>
              <a:spcPct val="90000"/>
            </a:lnSpc>
            <a:spcBef>
              <a:spcPct val="0"/>
            </a:spcBef>
            <a:spcAft>
              <a:spcPct val="15000"/>
            </a:spcAft>
            <a:buChar char="•"/>
          </a:pPr>
          <a:r>
            <a:rPr lang="en-GB" sz="500" kern="1200" dirty="0"/>
            <a:t>Communication</a:t>
          </a:r>
        </a:p>
        <a:p>
          <a:pPr marL="57150" lvl="1" indent="-57150" algn="l" defTabSz="222250">
            <a:lnSpc>
              <a:spcPct val="90000"/>
            </a:lnSpc>
            <a:spcBef>
              <a:spcPct val="0"/>
            </a:spcBef>
            <a:spcAft>
              <a:spcPct val="15000"/>
            </a:spcAft>
            <a:buChar char="•"/>
          </a:pPr>
          <a:r>
            <a:rPr lang="en-GB" sz="500" kern="1200" dirty="0"/>
            <a:t>Technology</a:t>
          </a:r>
        </a:p>
      </dsp:txBody>
      <dsp:txXfrm>
        <a:off x="2725180" y="430037"/>
        <a:ext cx="538665" cy="359110"/>
      </dsp:txXfrm>
    </dsp:sp>
    <dsp:sp modelId="{A8EAD972-5386-419D-BA83-5510E611A7D5}">
      <dsp:nvSpPr>
        <dsp:cNvPr id="0" name=""/>
        <dsp:cNvSpPr/>
      </dsp:nvSpPr>
      <dsp:spPr>
        <a:xfrm>
          <a:off x="2296640" y="913260"/>
          <a:ext cx="384893" cy="38489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solidFill>
            </a:rPr>
            <a:t>Organisational</a:t>
          </a:r>
        </a:p>
      </dsp:txBody>
      <dsp:txXfrm>
        <a:off x="2353006" y="969626"/>
        <a:ext cx="272161" cy="272161"/>
      </dsp:txXfrm>
    </dsp:sp>
    <dsp:sp modelId="{C26F4605-C755-4D02-82A8-64BDA367977C}">
      <dsp:nvSpPr>
        <dsp:cNvPr id="0" name=""/>
        <dsp:cNvSpPr/>
      </dsp:nvSpPr>
      <dsp:spPr>
        <a:xfrm>
          <a:off x="2720023" y="913260"/>
          <a:ext cx="577340" cy="384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Management and leadership</a:t>
          </a:r>
        </a:p>
        <a:p>
          <a:pPr marL="57150" lvl="1" indent="-57150" algn="l" defTabSz="222250">
            <a:lnSpc>
              <a:spcPct val="90000"/>
            </a:lnSpc>
            <a:spcBef>
              <a:spcPct val="0"/>
            </a:spcBef>
            <a:spcAft>
              <a:spcPct val="15000"/>
            </a:spcAft>
            <a:buChar char="•"/>
          </a:pPr>
          <a:r>
            <a:rPr lang="en-GB" sz="500" kern="1200" dirty="0"/>
            <a:t>HR</a:t>
          </a:r>
        </a:p>
        <a:p>
          <a:pPr marL="57150" lvl="1" indent="-57150" algn="l" defTabSz="222250">
            <a:lnSpc>
              <a:spcPct val="90000"/>
            </a:lnSpc>
            <a:spcBef>
              <a:spcPct val="0"/>
            </a:spcBef>
            <a:spcAft>
              <a:spcPct val="15000"/>
            </a:spcAft>
            <a:buChar char="•"/>
          </a:pPr>
          <a:r>
            <a:rPr lang="en-GB" sz="500" kern="1200" dirty="0"/>
            <a:t>Success</a:t>
          </a:r>
        </a:p>
        <a:p>
          <a:pPr marL="57150" lvl="1" indent="-57150" algn="l" defTabSz="222250">
            <a:lnSpc>
              <a:spcPct val="90000"/>
            </a:lnSpc>
            <a:spcBef>
              <a:spcPct val="0"/>
            </a:spcBef>
            <a:spcAft>
              <a:spcPct val="15000"/>
            </a:spcAft>
            <a:buChar char="•"/>
          </a:pPr>
          <a:r>
            <a:rPr lang="en-GB" sz="500" kern="1200" dirty="0"/>
            <a:t>External threat</a:t>
          </a:r>
        </a:p>
      </dsp:txBody>
      <dsp:txXfrm>
        <a:off x="2720023" y="913260"/>
        <a:ext cx="577340" cy="384893"/>
      </dsp:txXfrm>
    </dsp:sp>
    <dsp:sp modelId="{82A21F8F-89FC-4352-AEE5-6EE38A9D369C}">
      <dsp:nvSpPr>
        <dsp:cNvPr id="0" name=""/>
        <dsp:cNvSpPr/>
      </dsp:nvSpPr>
      <dsp:spPr>
        <a:xfrm>
          <a:off x="2048583" y="1342907"/>
          <a:ext cx="384893" cy="38489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solidFill>
            </a:rPr>
            <a:t>Group maturity and development</a:t>
          </a:r>
        </a:p>
      </dsp:txBody>
      <dsp:txXfrm>
        <a:off x="2104949" y="1399273"/>
        <a:ext cx="272161" cy="272161"/>
      </dsp:txXfrm>
    </dsp:sp>
    <dsp:sp modelId="{07058389-8D97-4D90-9040-9016930F177F}">
      <dsp:nvSpPr>
        <dsp:cNvPr id="0" name=""/>
        <dsp:cNvSpPr/>
      </dsp:nvSpPr>
      <dsp:spPr>
        <a:xfrm>
          <a:off x="2471966" y="1342907"/>
          <a:ext cx="577340" cy="384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Forming</a:t>
          </a:r>
        </a:p>
        <a:p>
          <a:pPr marL="57150" lvl="1" indent="-57150" algn="l" defTabSz="222250">
            <a:lnSpc>
              <a:spcPct val="90000"/>
            </a:lnSpc>
            <a:spcBef>
              <a:spcPct val="0"/>
            </a:spcBef>
            <a:spcAft>
              <a:spcPct val="15000"/>
            </a:spcAft>
            <a:buChar char="•"/>
          </a:pPr>
          <a:r>
            <a:rPr lang="en-GB" sz="500" kern="1200" dirty="0"/>
            <a:t>Storming</a:t>
          </a:r>
        </a:p>
        <a:p>
          <a:pPr marL="57150" lvl="1" indent="-57150" algn="l" defTabSz="222250">
            <a:lnSpc>
              <a:spcPct val="90000"/>
            </a:lnSpc>
            <a:spcBef>
              <a:spcPct val="0"/>
            </a:spcBef>
            <a:spcAft>
              <a:spcPct val="15000"/>
            </a:spcAft>
            <a:buChar char="•"/>
          </a:pPr>
          <a:r>
            <a:rPr lang="en-GB" sz="500" kern="1200" dirty="0"/>
            <a:t>Norming</a:t>
          </a:r>
        </a:p>
        <a:p>
          <a:pPr marL="57150" lvl="1" indent="-57150" algn="l" defTabSz="222250">
            <a:lnSpc>
              <a:spcPct val="90000"/>
            </a:lnSpc>
            <a:spcBef>
              <a:spcPct val="0"/>
            </a:spcBef>
            <a:spcAft>
              <a:spcPct val="15000"/>
            </a:spcAft>
            <a:buChar char="•"/>
          </a:pPr>
          <a:r>
            <a:rPr lang="en-GB" sz="500" kern="1200" dirty="0"/>
            <a:t>Performing</a:t>
          </a:r>
        </a:p>
      </dsp:txBody>
      <dsp:txXfrm>
        <a:off x="2471966" y="1342907"/>
        <a:ext cx="577340" cy="384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50AE3-118C-4535-BE5B-63398B89A16F}">
      <dsp:nvSpPr>
        <dsp:cNvPr id="0" name=""/>
        <dsp:cNvSpPr/>
      </dsp:nvSpPr>
      <dsp:spPr>
        <a:xfrm rot="3682855">
          <a:off x="1909396" y="1212386"/>
          <a:ext cx="323810" cy="23818"/>
        </a:xfrm>
        <a:custGeom>
          <a:avLst/>
          <a:gdLst/>
          <a:ahLst/>
          <a:cxnLst/>
          <a:rect l="0" t="0" r="0" b="0"/>
          <a:pathLst>
            <a:path>
              <a:moveTo>
                <a:pt x="0" y="11909"/>
              </a:moveTo>
              <a:lnTo>
                <a:pt x="323810"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5841381-61B8-4F1B-BD77-BF9EC7AAD88D}">
      <dsp:nvSpPr>
        <dsp:cNvPr id="0" name=""/>
        <dsp:cNvSpPr/>
      </dsp:nvSpPr>
      <dsp:spPr>
        <a:xfrm rot="1312488">
          <a:off x="2087432" y="978989"/>
          <a:ext cx="231394" cy="23818"/>
        </a:xfrm>
        <a:custGeom>
          <a:avLst/>
          <a:gdLst/>
          <a:ahLst/>
          <a:cxnLst/>
          <a:rect l="0" t="0" r="0" b="0"/>
          <a:pathLst>
            <a:path>
              <a:moveTo>
                <a:pt x="0" y="11909"/>
              </a:moveTo>
              <a:lnTo>
                <a:pt x="231394"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ED85770-B785-407F-97F0-94A76D46AA71}">
      <dsp:nvSpPr>
        <dsp:cNvPr id="0" name=""/>
        <dsp:cNvSpPr/>
      </dsp:nvSpPr>
      <dsp:spPr>
        <a:xfrm rot="20326083">
          <a:off x="2086784" y="710609"/>
          <a:ext cx="264540" cy="23818"/>
        </a:xfrm>
        <a:custGeom>
          <a:avLst/>
          <a:gdLst/>
          <a:ahLst/>
          <a:cxnLst/>
          <a:rect l="0" t="0" r="0" b="0"/>
          <a:pathLst>
            <a:path>
              <a:moveTo>
                <a:pt x="0" y="11909"/>
              </a:moveTo>
              <a:lnTo>
                <a:pt x="264540"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7044E570-5241-4BEA-8C37-9CD8672CB051}">
      <dsp:nvSpPr>
        <dsp:cNvPr id="0" name=""/>
        <dsp:cNvSpPr/>
      </dsp:nvSpPr>
      <dsp:spPr>
        <a:xfrm rot="17996738">
          <a:off x="1914581" y="472420"/>
          <a:ext cx="343449" cy="23818"/>
        </a:xfrm>
        <a:custGeom>
          <a:avLst/>
          <a:gdLst/>
          <a:ahLst/>
          <a:cxnLst/>
          <a:rect l="0" t="0" r="0" b="0"/>
          <a:pathLst>
            <a:path>
              <a:moveTo>
                <a:pt x="0" y="11909"/>
              </a:moveTo>
              <a:lnTo>
                <a:pt x="343449" y="11909"/>
              </a:lnTo>
            </a:path>
          </a:pathLst>
        </a:custGeom>
        <a:noFill/>
        <a:ln w="15875" cap="flat" cmpd="sng" algn="ctr">
          <a:solidFill>
            <a:schemeClr val="accent4">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CD6FF5D-F903-46E6-AD02-5D3F74D86FB5}">
      <dsp:nvSpPr>
        <dsp:cNvPr id="0" name=""/>
        <dsp:cNvSpPr/>
      </dsp:nvSpPr>
      <dsp:spPr>
        <a:xfrm>
          <a:off x="1550496" y="536905"/>
          <a:ext cx="641489" cy="641489"/>
        </a:xfrm>
        <a:prstGeom prst="ellipse">
          <a:avLst/>
        </a:prstGeom>
        <a:blipFill rotWithShape="1">
          <a:blip xmlns:r="http://schemas.openxmlformats.org/officeDocument/2006/relationships" r:embed="rId1"/>
          <a:stretch>
            <a:fillRect/>
          </a:stretch>
        </a:blip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B3FE88F-B9AE-42E8-9517-3D0904952784}">
      <dsp:nvSpPr>
        <dsp:cNvPr id="0" name=""/>
        <dsp:cNvSpPr/>
      </dsp:nvSpPr>
      <dsp:spPr>
        <a:xfrm>
          <a:off x="2082101" y="390"/>
          <a:ext cx="359110" cy="359110"/>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bg1"/>
              </a:solidFill>
            </a:rPr>
            <a:t>Membership</a:t>
          </a:r>
        </a:p>
      </dsp:txBody>
      <dsp:txXfrm>
        <a:off x="2134691" y="52980"/>
        <a:ext cx="253930" cy="253930"/>
      </dsp:txXfrm>
    </dsp:sp>
    <dsp:sp modelId="{8EABE4D2-DD65-4385-95D0-C15F2E319BA1}">
      <dsp:nvSpPr>
        <dsp:cNvPr id="0" name=""/>
        <dsp:cNvSpPr/>
      </dsp:nvSpPr>
      <dsp:spPr>
        <a:xfrm>
          <a:off x="2477123" y="390"/>
          <a:ext cx="538665" cy="359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Size of group</a:t>
          </a:r>
        </a:p>
        <a:p>
          <a:pPr marL="57150" lvl="1" indent="-57150" algn="l" defTabSz="222250">
            <a:lnSpc>
              <a:spcPct val="90000"/>
            </a:lnSpc>
            <a:spcBef>
              <a:spcPct val="0"/>
            </a:spcBef>
            <a:spcAft>
              <a:spcPct val="15000"/>
            </a:spcAft>
            <a:buChar char="•"/>
          </a:pPr>
          <a:r>
            <a:rPr lang="en-GB" sz="500" kern="1200" dirty="0"/>
            <a:t>Compatibility</a:t>
          </a:r>
        </a:p>
        <a:p>
          <a:pPr marL="57150" lvl="1" indent="-57150" algn="l" defTabSz="222250">
            <a:lnSpc>
              <a:spcPct val="90000"/>
            </a:lnSpc>
            <a:spcBef>
              <a:spcPct val="0"/>
            </a:spcBef>
            <a:spcAft>
              <a:spcPct val="15000"/>
            </a:spcAft>
            <a:buChar char="•"/>
          </a:pPr>
          <a:r>
            <a:rPr lang="en-GB" sz="500" kern="1200" dirty="0"/>
            <a:t>Permanence</a:t>
          </a:r>
        </a:p>
      </dsp:txBody>
      <dsp:txXfrm>
        <a:off x="2477123" y="390"/>
        <a:ext cx="538665" cy="359110"/>
      </dsp:txXfrm>
    </dsp:sp>
    <dsp:sp modelId="{DF445EC3-3EA9-4E28-A6BD-839D7D4175BD}">
      <dsp:nvSpPr>
        <dsp:cNvPr id="0" name=""/>
        <dsp:cNvSpPr/>
      </dsp:nvSpPr>
      <dsp:spPr>
        <a:xfrm>
          <a:off x="2330158" y="430037"/>
          <a:ext cx="359110" cy="359110"/>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solidFill>
            </a:rPr>
            <a:t>Work</a:t>
          </a:r>
          <a:r>
            <a:rPr lang="en-GB" sz="500" kern="1200" dirty="0"/>
            <a:t> environment</a:t>
          </a:r>
        </a:p>
      </dsp:txBody>
      <dsp:txXfrm>
        <a:off x="2382748" y="482627"/>
        <a:ext cx="253930" cy="253930"/>
      </dsp:txXfrm>
    </dsp:sp>
    <dsp:sp modelId="{916B60C7-D90B-4BD5-B85D-87E9E71AC944}">
      <dsp:nvSpPr>
        <dsp:cNvPr id="0" name=""/>
        <dsp:cNvSpPr/>
      </dsp:nvSpPr>
      <dsp:spPr>
        <a:xfrm>
          <a:off x="2725180" y="430037"/>
          <a:ext cx="538665" cy="359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Nature of task</a:t>
          </a:r>
        </a:p>
        <a:p>
          <a:pPr marL="57150" lvl="1" indent="-57150" algn="l" defTabSz="222250">
            <a:lnSpc>
              <a:spcPct val="90000"/>
            </a:lnSpc>
            <a:spcBef>
              <a:spcPct val="0"/>
            </a:spcBef>
            <a:spcAft>
              <a:spcPct val="15000"/>
            </a:spcAft>
            <a:buChar char="•"/>
          </a:pPr>
          <a:r>
            <a:rPr lang="en-GB" sz="500" kern="1200" dirty="0"/>
            <a:t>Physical setting</a:t>
          </a:r>
        </a:p>
        <a:p>
          <a:pPr marL="57150" lvl="1" indent="-57150" algn="l" defTabSz="222250">
            <a:lnSpc>
              <a:spcPct val="90000"/>
            </a:lnSpc>
            <a:spcBef>
              <a:spcPct val="0"/>
            </a:spcBef>
            <a:spcAft>
              <a:spcPct val="15000"/>
            </a:spcAft>
            <a:buChar char="•"/>
          </a:pPr>
          <a:r>
            <a:rPr lang="en-GB" sz="500" kern="1200" dirty="0"/>
            <a:t>Communication</a:t>
          </a:r>
        </a:p>
        <a:p>
          <a:pPr marL="57150" lvl="1" indent="-57150" algn="l" defTabSz="222250">
            <a:lnSpc>
              <a:spcPct val="90000"/>
            </a:lnSpc>
            <a:spcBef>
              <a:spcPct val="0"/>
            </a:spcBef>
            <a:spcAft>
              <a:spcPct val="15000"/>
            </a:spcAft>
            <a:buChar char="•"/>
          </a:pPr>
          <a:r>
            <a:rPr lang="en-GB" sz="500" kern="1200" dirty="0"/>
            <a:t>Technology</a:t>
          </a:r>
        </a:p>
      </dsp:txBody>
      <dsp:txXfrm>
        <a:off x="2725180" y="430037"/>
        <a:ext cx="538665" cy="359110"/>
      </dsp:txXfrm>
    </dsp:sp>
    <dsp:sp modelId="{A8EAD972-5386-419D-BA83-5510E611A7D5}">
      <dsp:nvSpPr>
        <dsp:cNvPr id="0" name=""/>
        <dsp:cNvSpPr/>
      </dsp:nvSpPr>
      <dsp:spPr>
        <a:xfrm>
          <a:off x="2296640" y="913260"/>
          <a:ext cx="384893" cy="38489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solidFill>
            </a:rPr>
            <a:t>Organisational</a:t>
          </a:r>
        </a:p>
      </dsp:txBody>
      <dsp:txXfrm>
        <a:off x="2353006" y="969626"/>
        <a:ext cx="272161" cy="272161"/>
      </dsp:txXfrm>
    </dsp:sp>
    <dsp:sp modelId="{C26F4605-C755-4D02-82A8-64BDA367977C}">
      <dsp:nvSpPr>
        <dsp:cNvPr id="0" name=""/>
        <dsp:cNvSpPr/>
      </dsp:nvSpPr>
      <dsp:spPr>
        <a:xfrm>
          <a:off x="2720023" y="913260"/>
          <a:ext cx="577340" cy="384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Management and leadership</a:t>
          </a:r>
        </a:p>
        <a:p>
          <a:pPr marL="57150" lvl="1" indent="-57150" algn="l" defTabSz="222250">
            <a:lnSpc>
              <a:spcPct val="90000"/>
            </a:lnSpc>
            <a:spcBef>
              <a:spcPct val="0"/>
            </a:spcBef>
            <a:spcAft>
              <a:spcPct val="15000"/>
            </a:spcAft>
            <a:buChar char="•"/>
          </a:pPr>
          <a:r>
            <a:rPr lang="en-GB" sz="500" kern="1200" dirty="0"/>
            <a:t>HR</a:t>
          </a:r>
        </a:p>
        <a:p>
          <a:pPr marL="57150" lvl="1" indent="-57150" algn="l" defTabSz="222250">
            <a:lnSpc>
              <a:spcPct val="90000"/>
            </a:lnSpc>
            <a:spcBef>
              <a:spcPct val="0"/>
            </a:spcBef>
            <a:spcAft>
              <a:spcPct val="15000"/>
            </a:spcAft>
            <a:buChar char="•"/>
          </a:pPr>
          <a:r>
            <a:rPr lang="en-GB" sz="500" kern="1200" dirty="0"/>
            <a:t>Success</a:t>
          </a:r>
        </a:p>
        <a:p>
          <a:pPr marL="57150" lvl="1" indent="-57150" algn="l" defTabSz="222250">
            <a:lnSpc>
              <a:spcPct val="90000"/>
            </a:lnSpc>
            <a:spcBef>
              <a:spcPct val="0"/>
            </a:spcBef>
            <a:spcAft>
              <a:spcPct val="15000"/>
            </a:spcAft>
            <a:buChar char="•"/>
          </a:pPr>
          <a:r>
            <a:rPr lang="en-GB" sz="500" kern="1200" dirty="0"/>
            <a:t>External threat</a:t>
          </a:r>
        </a:p>
      </dsp:txBody>
      <dsp:txXfrm>
        <a:off x="2720023" y="913260"/>
        <a:ext cx="577340" cy="384893"/>
      </dsp:txXfrm>
    </dsp:sp>
    <dsp:sp modelId="{82A21F8F-89FC-4352-AEE5-6EE38A9D369C}">
      <dsp:nvSpPr>
        <dsp:cNvPr id="0" name=""/>
        <dsp:cNvSpPr/>
      </dsp:nvSpPr>
      <dsp:spPr>
        <a:xfrm>
          <a:off x="2048583" y="1342907"/>
          <a:ext cx="384893" cy="384893"/>
        </a:xfrm>
        <a:prstGeom prst="ellipse">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kern="1200" dirty="0">
              <a:solidFill>
                <a:schemeClr val="bg1"/>
              </a:solidFill>
            </a:rPr>
            <a:t>Group maturity and development</a:t>
          </a:r>
        </a:p>
      </dsp:txBody>
      <dsp:txXfrm>
        <a:off x="2104949" y="1399273"/>
        <a:ext cx="272161" cy="272161"/>
      </dsp:txXfrm>
    </dsp:sp>
    <dsp:sp modelId="{07058389-8D97-4D90-9040-9016930F177F}">
      <dsp:nvSpPr>
        <dsp:cNvPr id="0" name=""/>
        <dsp:cNvSpPr/>
      </dsp:nvSpPr>
      <dsp:spPr>
        <a:xfrm>
          <a:off x="2471966" y="1342907"/>
          <a:ext cx="577340" cy="384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222250">
            <a:lnSpc>
              <a:spcPct val="90000"/>
            </a:lnSpc>
            <a:spcBef>
              <a:spcPct val="0"/>
            </a:spcBef>
            <a:spcAft>
              <a:spcPct val="15000"/>
            </a:spcAft>
            <a:buChar char="•"/>
          </a:pPr>
          <a:r>
            <a:rPr lang="en-GB" sz="500" kern="1200" dirty="0"/>
            <a:t>Forming</a:t>
          </a:r>
        </a:p>
        <a:p>
          <a:pPr marL="57150" lvl="1" indent="-57150" algn="l" defTabSz="222250">
            <a:lnSpc>
              <a:spcPct val="90000"/>
            </a:lnSpc>
            <a:spcBef>
              <a:spcPct val="0"/>
            </a:spcBef>
            <a:spcAft>
              <a:spcPct val="15000"/>
            </a:spcAft>
            <a:buChar char="•"/>
          </a:pPr>
          <a:r>
            <a:rPr lang="en-GB" sz="500" kern="1200" dirty="0"/>
            <a:t>Storming</a:t>
          </a:r>
        </a:p>
        <a:p>
          <a:pPr marL="57150" lvl="1" indent="-57150" algn="l" defTabSz="222250">
            <a:lnSpc>
              <a:spcPct val="90000"/>
            </a:lnSpc>
            <a:spcBef>
              <a:spcPct val="0"/>
            </a:spcBef>
            <a:spcAft>
              <a:spcPct val="15000"/>
            </a:spcAft>
            <a:buChar char="•"/>
          </a:pPr>
          <a:r>
            <a:rPr lang="en-GB" sz="500" kern="1200" dirty="0"/>
            <a:t>Norming</a:t>
          </a:r>
        </a:p>
        <a:p>
          <a:pPr marL="57150" lvl="1" indent="-57150" algn="l" defTabSz="222250">
            <a:lnSpc>
              <a:spcPct val="90000"/>
            </a:lnSpc>
            <a:spcBef>
              <a:spcPct val="0"/>
            </a:spcBef>
            <a:spcAft>
              <a:spcPct val="15000"/>
            </a:spcAft>
            <a:buChar char="•"/>
          </a:pPr>
          <a:r>
            <a:rPr lang="en-GB" sz="500" kern="1200" dirty="0"/>
            <a:t>Performing</a:t>
          </a:r>
        </a:p>
      </dsp:txBody>
      <dsp:txXfrm>
        <a:off x="2471966" y="1342907"/>
        <a:ext cx="577340" cy="3848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82231-E0E9-4718-8EBB-05DD2CA72D7F}">
      <dsp:nvSpPr>
        <dsp:cNvPr id="0" name=""/>
        <dsp:cNvSpPr/>
      </dsp:nvSpPr>
      <dsp:spPr>
        <a:xfrm>
          <a:off x="818588" y="0"/>
          <a:ext cx="720987" cy="720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006770-9603-475F-83C8-E3D98F1199C0}">
      <dsp:nvSpPr>
        <dsp:cNvPr id="0" name=""/>
        <dsp:cNvSpPr/>
      </dsp:nvSpPr>
      <dsp:spPr>
        <a:xfrm>
          <a:off x="890687" y="72098"/>
          <a:ext cx="576790" cy="576790"/>
        </a:xfrm>
        <a:prstGeom prst="chord">
          <a:avLst>
            <a:gd name="adj1" fmla="val 0"/>
            <a:gd name="adj2" fmla="val 108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C7B387-2CA1-4A79-975C-106EB77FD36B}">
      <dsp:nvSpPr>
        <dsp:cNvPr id="0" name=""/>
        <dsp:cNvSpPr/>
      </dsp:nvSpPr>
      <dsp:spPr>
        <a:xfrm>
          <a:off x="1391279" y="720987"/>
          <a:ext cx="2729927" cy="3034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1066800">
            <a:lnSpc>
              <a:spcPct val="90000"/>
            </a:lnSpc>
            <a:spcBef>
              <a:spcPct val="0"/>
            </a:spcBef>
            <a:spcAft>
              <a:spcPct val="35000"/>
            </a:spcAft>
            <a:buNone/>
          </a:pPr>
          <a:r>
            <a:rPr lang="en-GB" sz="2400" kern="1200" dirty="0"/>
            <a:t>Team identity</a:t>
          </a:r>
        </a:p>
        <a:p>
          <a:pPr marL="0" lvl="0" indent="0" algn="l" defTabSz="1066800">
            <a:lnSpc>
              <a:spcPct val="90000"/>
            </a:lnSpc>
            <a:spcBef>
              <a:spcPct val="0"/>
            </a:spcBef>
            <a:spcAft>
              <a:spcPct val="35000"/>
            </a:spcAft>
            <a:buNone/>
          </a:pPr>
          <a:r>
            <a:rPr lang="en-GB" sz="2400" kern="1200" dirty="0"/>
            <a:t>Team contribution</a:t>
          </a:r>
        </a:p>
        <a:p>
          <a:pPr marL="0" lvl="0" indent="0" algn="l" defTabSz="1066800">
            <a:lnSpc>
              <a:spcPct val="90000"/>
            </a:lnSpc>
            <a:spcBef>
              <a:spcPct val="0"/>
            </a:spcBef>
            <a:spcAft>
              <a:spcPct val="35000"/>
            </a:spcAft>
            <a:buNone/>
          </a:pPr>
          <a:r>
            <a:rPr lang="en-GB" sz="2400" kern="1200"/>
            <a:t>Team autonomy</a:t>
          </a:r>
          <a:endParaRPr lang="en-GB" sz="2400" kern="1200" dirty="0"/>
        </a:p>
        <a:p>
          <a:pPr marL="0" lvl="0" indent="0" algn="l" defTabSz="1066800">
            <a:lnSpc>
              <a:spcPct val="90000"/>
            </a:lnSpc>
            <a:spcBef>
              <a:spcPct val="0"/>
            </a:spcBef>
            <a:spcAft>
              <a:spcPct val="35000"/>
            </a:spcAft>
            <a:buNone/>
          </a:pPr>
          <a:r>
            <a:rPr lang="en-GB" sz="2400" kern="1200" dirty="0"/>
            <a:t>Team objectives</a:t>
          </a:r>
        </a:p>
        <a:p>
          <a:pPr marL="0" lvl="0" indent="0" algn="l" defTabSz="1066800">
            <a:lnSpc>
              <a:spcPct val="90000"/>
            </a:lnSpc>
            <a:spcBef>
              <a:spcPct val="0"/>
            </a:spcBef>
            <a:spcAft>
              <a:spcPct val="35000"/>
            </a:spcAft>
            <a:buNone/>
          </a:pPr>
          <a:r>
            <a:rPr lang="en-GB" sz="2400" kern="1200" dirty="0"/>
            <a:t>Team member interdependence</a:t>
          </a:r>
        </a:p>
        <a:p>
          <a:pPr marL="0" lvl="0" indent="0" algn="l" defTabSz="1066800">
            <a:lnSpc>
              <a:spcPct val="90000"/>
            </a:lnSpc>
            <a:spcBef>
              <a:spcPct val="0"/>
            </a:spcBef>
            <a:spcAft>
              <a:spcPct val="35000"/>
            </a:spcAft>
            <a:buNone/>
          </a:pPr>
          <a:r>
            <a:rPr lang="en-GB" sz="2400" kern="1200" dirty="0"/>
            <a:t>Team member role clarity</a:t>
          </a:r>
        </a:p>
        <a:p>
          <a:pPr marL="0" lvl="0" indent="0" algn="l" defTabSz="1066800">
            <a:lnSpc>
              <a:spcPct val="90000"/>
            </a:lnSpc>
            <a:spcBef>
              <a:spcPct val="0"/>
            </a:spcBef>
            <a:spcAft>
              <a:spcPct val="35000"/>
            </a:spcAft>
            <a:buNone/>
          </a:pPr>
          <a:r>
            <a:rPr lang="en-GB" sz="2400" kern="1200" dirty="0"/>
            <a:t>Team leader clarity</a:t>
          </a:r>
        </a:p>
      </dsp:txBody>
      <dsp:txXfrm>
        <a:off x="1391279" y="720987"/>
        <a:ext cx="2729927" cy="3034157"/>
      </dsp:txXfrm>
    </dsp:sp>
    <dsp:sp modelId="{6A14E35A-C0F2-41DF-979E-9E446AEC0145}">
      <dsp:nvSpPr>
        <dsp:cNvPr id="0" name=""/>
        <dsp:cNvSpPr/>
      </dsp:nvSpPr>
      <dsp:spPr>
        <a:xfrm>
          <a:off x="1391279" y="0"/>
          <a:ext cx="2729927" cy="720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en-GB" sz="2800" b="1" kern="1200" dirty="0"/>
            <a:t>Essential Structural Features </a:t>
          </a:r>
          <a:endParaRPr lang="en-GB" sz="2800" kern="1200" dirty="0"/>
        </a:p>
      </dsp:txBody>
      <dsp:txXfrm>
        <a:off x="1391279" y="0"/>
        <a:ext cx="2729927" cy="720987"/>
      </dsp:txXfrm>
    </dsp:sp>
    <dsp:sp modelId="{33D8275E-94B1-4704-96F0-06BA75C7FE19}">
      <dsp:nvSpPr>
        <dsp:cNvPr id="0" name=""/>
        <dsp:cNvSpPr/>
      </dsp:nvSpPr>
      <dsp:spPr>
        <a:xfrm>
          <a:off x="4271412" y="0"/>
          <a:ext cx="720987" cy="720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0CB3E-8606-4A77-A491-3A55842AE5CF}">
      <dsp:nvSpPr>
        <dsp:cNvPr id="0" name=""/>
        <dsp:cNvSpPr/>
      </dsp:nvSpPr>
      <dsp:spPr>
        <a:xfrm>
          <a:off x="4343511" y="72098"/>
          <a:ext cx="576790" cy="576790"/>
        </a:xfrm>
        <a:prstGeom prst="chord">
          <a:avLst>
            <a:gd name="adj1" fmla="val 16200000"/>
            <a:gd name="adj2" fmla="val 162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5EC2F-BF50-49B8-8368-57E9ABED9B7A}">
      <dsp:nvSpPr>
        <dsp:cNvPr id="0" name=""/>
        <dsp:cNvSpPr/>
      </dsp:nvSpPr>
      <dsp:spPr>
        <a:xfrm>
          <a:off x="4844104" y="720987"/>
          <a:ext cx="2729927" cy="3034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1066800">
            <a:lnSpc>
              <a:spcPct val="90000"/>
            </a:lnSpc>
            <a:spcBef>
              <a:spcPct val="0"/>
            </a:spcBef>
            <a:spcAft>
              <a:spcPct val="35000"/>
            </a:spcAft>
            <a:buNone/>
          </a:pPr>
          <a:r>
            <a:rPr lang="en-GB" sz="2400" kern="1200" dirty="0"/>
            <a:t>Team communication</a:t>
          </a:r>
        </a:p>
        <a:p>
          <a:pPr marL="0" lvl="0" indent="0" algn="l" defTabSz="1066800">
            <a:lnSpc>
              <a:spcPct val="90000"/>
            </a:lnSpc>
            <a:spcBef>
              <a:spcPct val="0"/>
            </a:spcBef>
            <a:spcAft>
              <a:spcPct val="35000"/>
            </a:spcAft>
            <a:buNone/>
          </a:pPr>
          <a:r>
            <a:rPr lang="en-GB" sz="2400" kern="1200" dirty="0"/>
            <a:t>Team focus on quality</a:t>
          </a:r>
        </a:p>
        <a:p>
          <a:pPr marL="0" lvl="0" indent="0" algn="l" defTabSz="1066800">
            <a:lnSpc>
              <a:spcPct val="90000"/>
            </a:lnSpc>
            <a:spcBef>
              <a:spcPct val="0"/>
            </a:spcBef>
            <a:spcAft>
              <a:spcPct val="35000"/>
            </a:spcAft>
            <a:buNone/>
          </a:pPr>
          <a:r>
            <a:rPr lang="en-GB" sz="2400" kern="1200"/>
            <a:t>Team innovation</a:t>
          </a:r>
          <a:endParaRPr lang="en-GB" sz="2400" kern="1200" dirty="0"/>
        </a:p>
        <a:p>
          <a:pPr marL="0" lvl="0" indent="0" algn="l" defTabSz="1066800">
            <a:lnSpc>
              <a:spcPct val="90000"/>
            </a:lnSpc>
            <a:spcBef>
              <a:spcPct val="0"/>
            </a:spcBef>
            <a:spcAft>
              <a:spcPct val="35000"/>
            </a:spcAft>
            <a:buNone/>
          </a:pPr>
          <a:r>
            <a:rPr lang="en-GB" sz="2400" kern="1200" dirty="0"/>
            <a:t>Team reflexivity</a:t>
          </a:r>
        </a:p>
        <a:p>
          <a:pPr marL="0" lvl="0" indent="0" algn="l" defTabSz="1066800">
            <a:lnSpc>
              <a:spcPct val="90000"/>
            </a:lnSpc>
            <a:spcBef>
              <a:spcPct val="0"/>
            </a:spcBef>
            <a:spcAft>
              <a:spcPct val="35000"/>
            </a:spcAft>
            <a:buNone/>
          </a:pPr>
          <a:r>
            <a:rPr lang="en-GB" sz="2400" kern="1200" dirty="0"/>
            <a:t>Lack of team conflict</a:t>
          </a:r>
        </a:p>
        <a:p>
          <a:pPr marL="0" lvl="0" indent="0" algn="l" defTabSz="1066800">
            <a:lnSpc>
              <a:spcPct val="90000"/>
            </a:lnSpc>
            <a:spcBef>
              <a:spcPct val="0"/>
            </a:spcBef>
            <a:spcAft>
              <a:spcPct val="35000"/>
            </a:spcAft>
            <a:buNone/>
          </a:pPr>
          <a:r>
            <a:rPr lang="en-GB" sz="2400" kern="1200" dirty="0"/>
            <a:t>Inter-team working</a:t>
          </a:r>
        </a:p>
      </dsp:txBody>
      <dsp:txXfrm>
        <a:off x="4844104" y="720987"/>
        <a:ext cx="2729927" cy="3034157"/>
      </dsp:txXfrm>
    </dsp:sp>
    <dsp:sp modelId="{4A6B57C6-ABAC-444F-B837-EF3C4FD81BC8}">
      <dsp:nvSpPr>
        <dsp:cNvPr id="0" name=""/>
        <dsp:cNvSpPr/>
      </dsp:nvSpPr>
      <dsp:spPr>
        <a:xfrm>
          <a:off x="4844104" y="0"/>
          <a:ext cx="2729927" cy="720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en-GB" sz="2800" b="1" kern="1200" dirty="0"/>
            <a:t>Essential Processes</a:t>
          </a:r>
        </a:p>
      </dsp:txBody>
      <dsp:txXfrm>
        <a:off x="4844104" y="0"/>
        <a:ext cx="2729927" cy="7209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5384D1-2953-40B6-9E9C-015C00EC4ED4}">
      <dsp:nvSpPr>
        <dsp:cNvPr id="0" name=""/>
        <dsp:cNvSpPr/>
      </dsp:nvSpPr>
      <dsp:spPr>
        <a:xfrm>
          <a:off x="0" y="2782"/>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Honesty</a:t>
          </a:r>
          <a:endParaRPr lang="en-GB" sz="2000" kern="1200" dirty="0"/>
        </a:p>
      </dsp:txBody>
      <dsp:txXfrm>
        <a:off x="17288" y="20070"/>
        <a:ext cx="11947874" cy="319577"/>
      </dsp:txXfrm>
    </dsp:sp>
    <dsp:sp modelId="{F6F3852D-9FE4-4390-9232-8B1D346F18F1}">
      <dsp:nvSpPr>
        <dsp:cNvPr id="0" name=""/>
        <dsp:cNvSpPr/>
      </dsp:nvSpPr>
      <dsp:spPr>
        <a:xfrm>
          <a:off x="0" y="356936"/>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Put a high value on open communication within the team, including transparency about aims, decisions, uncertainty, and mistakes.</a:t>
          </a:r>
        </a:p>
      </dsp:txBody>
      <dsp:txXfrm>
        <a:off x="0" y="356936"/>
        <a:ext cx="11982450" cy="149003"/>
      </dsp:txXfrm>
    </dsp:sp>
    <dsp:sp modelId="{CA3543AC-4072-4E3B-AFAA-5F2C3F4E5C47}">
      <dsp:nvSpPr>
        <dsp:cNvPr id="0" name=""/>
        <dsp:cNvSpPr/>
      </dsp:nvSpPr>
      <dsp:spPr>
        <a:xfrm>
          <a:off x="0" y="505939"/>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Discipline</a:t>
          </a:r>
          <a:endParaRPr lang="en-GB" sz="2000" kern="1200" dirty="0"/>
        </a:p>
      </dsp:txBody>
      <dsp:txXfrm>
        <a:off x="17288" y="523227"/>
        <a:ext cx="11947874" cy="319577"/>
      </dsp:txXfrm>
    </dsp:sp>
    <dsp:sp modelId="{516EA464-0E4E-41E1-91CA-DE54D1753F9D}">
      <dsp:nvSpPr>
        <dsp:cNvPr id="0" name=""/>
        <dsp:cNvSpPr/>
      </dsp:nvSpPr>
      <dsp:spPr>
        <a:xfrm>
          <a:off x="0" y="860093"/>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Carry out roles and responsibilities even when inconvenient, and seek out and share information to improve even when it is uncomfortable.</a:t>
          </a:r>
        </a:p>
      </dsp:txBody>
      <dsp:txXfrm>
        <a:off x="0" y="860093"/>
        <a:ext cx="11982450" cy="149003"/>
      </dsp:txXfrm>
    </dsp:sp>
    <dsp:sp modelId="{B83AE961-C380-481F-90E9-329796ADF95D}">
      <dsp:nvSpPr>
        <dsp:cNvPr id="0" name=""/>
        <dsp:cNvSpPr/>
      </dsp:nvSpPr>
      <dsp:spPr>
        <a:xfrm>
          <a:off x="0" y="1009097"/>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Creativity</a:t>
          </a:r>
          <a:endParaRPr lang="en-GB" sz="2000" kern="1200" dirty="0"/>
        </a:p>
      </dsp:txBody>
      <dsp:txXfrm>
        <a:off x="17288" y="1026385"/>
        <a:ext cx="11947874" cy="319577"/>
      </dsp:txXfrm>
    </dsp:sp>
    <dsp:sp modelId="{B45C4ABE-202D-4B47-B77A-E5B369ADD2CA}">
      <dsp:nvSpPr>
        <dsp:cNvPr id="0" name=""/>
        <dsp:cNvSpPr/>
      </dsp:nvSpPr>
      <dsp:spPr>
        <a:xfrm>
          <a:off x="0" y="1363250"/>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Be excited by the possibility of tackling new or emerging problems, seeing errors and unanticipated bad outcomes as potential opportunities to learn and improve.</a:t>
          </a:r>
        </a:p>
      </dsp:txBody>
      <dsp:txXfrm>
        <a:off x="0" y="1363250"/>
        <a:ext cx="11982450" cy="149003"/>
      </dsp:txXfrm>
    </dsp:sp>
    <dsp:sp modelId="{51B6AF52-B478-46D3-9771-4BAE3F1D60EF}">
      <dsp:nvSpPr>
        <dsp:cNvPr id="0" name=""/>
        <dsp:cNvSpPr/>
      </dsp:nvSpPr>
      <dsp:spPr>
        <a:xfrm>
          <a:off x="0" y="1512254"/>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Humility</a:t>
          </a:r>
          <a:endParaRPr lang="en-GB" sz="2000" kern="1200" dirty="0"/>
        </a:p>
      </dsp:txBody>
      <dsp:txXfrm>
        <a:off x="17288" y="1529542"/>
        <a:ext cx="11947874" cy="319577"/>
      </dsp:txXfrm>
    </dsp:sp>
    <dsp:sp modelId="{EBA9E038-3CE2-40B5-8289-009ECB8E904A}">
      <dsp:nvSpPr>
        <dsp:cNvPr id="0" name=""/>
        <dsp:cNvSpPr/>
      </dsp:nvSpPr>
      <dsp:spPr>
        <a:xfrm>
          <a:off x="0" y="1866407"/>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Recognize differences in training but do not believe that one type of training or perspective is uniformly superior; recognize that team members are human and will make mistakes.</a:t>
          </a:r>
        </a:p>
      </dsp:txBody>
      <dsp:txXfrm>
        <a:off x="0" y="1866407"/>
        <a:ext cx="11982450" cy="149003"/>
      </dsp:txXfrm>
    </dsp:sp>
    <dsp:sp modelId="{E8909027-5084-4070-B8F3-DC9E1DBE04A0}">
      <dsp:nvSpPr>
        <dsp:cNvPr id="0" name=""/>
        <dsp:cNvSpPr/>
      </dsp:nvSpPr>
      <dsp:spPr>
        <a:xfrm>
          <a:off x="0" y="2015411"/>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Curiosity</a:t>
          </a:r>
          <a:endParaRPr lang="en-GB" sz="2000" b="1" kern="1200" dirty="0">
            <a:solidFill>
              <a:schemeClr val="bg1"/>
            </a:solidFill>
          </a:endParaRPr>
        </a:p>
      </dsp:txBody>
      <dsp:txXfrm>
        <a:off x="17288" y="2032699"/>
        <a:ext cx="11947874" cy="319577"/>
      </dsp:txXfrm>
    </dsp:sp>
    <dsp:sp modelId="{1B2ABA77-797B-4445-AE91-71543F27D7E4}">
      <dsp:nvSpPr>
        <dsp:cNvPr id="0" name=""/>
        <dsp:cNvSpPr/>
      </dsp:nvSpPr>
      <dsp:spPr>
        <a:xfrm>
          <a:off x="0" y="2369564"/>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Delight in seeking out and reflecting on lessons learned and using those insights for continuous improvement.</a:t>
          </a:r>
          <a:r>
            <a:rPr lang="en-GB" sz="1200" b="1" kern="1200" dirty="0">
              <a:solidFill>
                <a:schemeClr val="bg1"/>
              </a:solidFill>
            </a:rPr>
            <a:t>de Team-Based Care</a:t>
          </a:r>
        </a:p>
      </dsp:txBody>
      <dsp:txXfrm>
        <a:off x="0" y="2369564"/>
        <a:ext cx="11982450" cy="149003"/>
      </dsp:txXfrm>
    </dsp:sp>
    <dsp:sp modelId="{280296C7-847D-4ABE-95D2-9A407FA1973B}">
      <dsp:nvSpPr>
        <dsp:cNvPr id="0" name=""/>
        <dsp:cNvSpPr/>
      </dsp:nvSpPr>
      <dsp:spPr>
        <a:xfrm>
          <a:off x="0" y="2518568"/>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Clear Roles</a:t>
          </a:r>
          <a:endParaRPr lang="en-GB" sz="2000" kern="1200" dirty="0"/>
        </a:p>
      </dsp:txBody>
      <dsp:txXfrm>
        <a:off x="17288" y="2535856"/>
        <a:ext cx="11947874" cy="319577"/>
      </dsp:txXfrm>
    </dsp:sp>
    <dsp:sp modelId="{CE46E382-B1A8-40E2-9A17-724BCCDBFC1C}">
      <dsp:nvSpPr>
        <dsp:cNvPr id="0" name=""/>
        <dsp:cNvSpPr/>
      </dsp:nvSpPr>
      <dsp:spPr>
        <a:xfrm>
          <a:off x="0" y="2872722"/>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Have clear expectations for each member’s functions, responsibilities, and accountabilities.</a:t>
          </a:r>
        </a:p>
      </dsp:txBody>
      <dsp:txXfrm>
        <a:off x="0" y="2872722"/>
        <a:ext cx="11982450" cy="149003"/>
      </dsp:txXfrm>
    </dsp:sp>
    <dsp:sp modelId="{587A7B43-C88C-42AC-9B12-C1B34DADC902}">
      <dsp:nvSpPr>
        <dsp:cNvPr id="0" name=""/>
        <dsp:cNvSpPr/>
      </dsp:nvSpPr>
      <dsp:spPr>
        <a:xfrm>
          <a:off x="0" y="3021725"/>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Mutual Trust</a:t>
          </a:r>
          <a:endParaRPr lang="en-GB" sz="2000" kern="1200" dirty="0"/>
        </a:p>
      </dsp:txBody>
      <dsp:txXfrm>
        <a:off x="17288" y="3039013"/>
        <a:ext cx="11947874" cy="319577"/>
      </dsp:txXfrm>
    </dsp:sp>
    <dsp:sp modelId="{85069D57-CF15-44C1-9313-C896F984E1DA}">
      <dsp:nvSpPr>
        <dsp:cNvPr id="0" name=""/>
        <dsp:cNvSpPr/>
      </dsp:nvSpPr>
      <dsp:spPr>
        <a:xfrm>
          <a:off x="0" y="3375879"/>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a:t>Earn </a:t>
          </a:r>
          <a:r>
            <a:rPr lang="en-GB" sz="1200" kern="1200" dirty="0"/>
            <a:t>each other’s trust, creating strong norms of reciprocity and greater opportunities for shared achievement.</a:t>
          </a:r>
        </a:p>
      </dsp:txBody>
      <dsp:txXfrm>
        <a:off x="0" y="3375879"/>
        <a:ext cx="11982450" cy="149003"/>
      </dsp:txXfrm>
    </dsp:sp>
    <dsp:sp modelId="{0F9DFC39-52C9-4880-8276-2CB3ADF77F0A}">
      <dsp:nvSpPr>
        <dsp:cNvPr id="0" name=""/>
        <dsp:cNvSpPr/>
      </dsp:nvSpPr>
      <dsp:spPr>
        <a:xfrm>
          <a:off x="0" y="3524882"/>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Effective Communication</a:t>
          </a:r>
          <a:endParaRPr lang="en-GB" sz="2000" kern="1200" dirty="0"/>
        </a:p>
      </dsp:txBody>
      <dsp:txXfrm>
        <a:off x="17288" y="3542170"/>
        <a:ext cx="11947874" cy="319577"/>
      </dsp:txXfrm>
    </dsp:sp>
    <dsp:sp modelId="{389E698F-0916-441A-833A-8D8BFA1EA1A8}">
      <dsp:nvSpPr>
        <dsp:cNvPr id="0" name=""/>
        <dsp:cNvSpPr/>
      </dsp:nvSpPr>
      <dsp:spPr>
        <a:xfrm>
          <a:off x="0" y="3879036"/>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a:t>Prioritize </a:t>
          </a:r>
          <a:r>
            <a:rPr lang="en-GB" sz="1200" kern="1200" dirty="0"/>
            <a:t>and continuously refine communication skills using consistent channels for candid and complete communication.</a:t>
          </a:r>
        </a:p>
      </dsp:txBody>
      <dsp:txXfrm>
        <a:off x="0" y="3879036"/>
        <a:ext cx="11982450" cy="149003"/>
      </dsp:txXfrm>
    </dsp:sp>
    <dsp:sp modelId="{2E98569A-EADC-405D-B8BD-D339A1D40103}">
      <dsp:nvSpPr>
        <dsp:cNvPr id="0" name=""/>
        <dsp:cNvSpPr/>
      </dsp:nvSpPr>
      <dsp:spPr>
        <a:xfrm>
          <a:off x="0" y="4028039"/>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Shared Goals</a:t>
          </a:r>
          <a:endParaRPr lang="en-GB" sz="2000" kern="1200" dirty="0"/>
        </a:p>
      </dsp:txBody>
      <dsp:txXfrm>
        <a:off x="17288" y="4045327"/>
        <a:ext cx="11947874" cy="319577"/>
      </dsp:txXfrm>
    </dsp:sp>
    <dsp:sp modelId="{58CF5F7F-0B2E-4566-A035-A1903566363D}">
      <dsp:nvSpPr>
        <dsp:cNvPr id="0" name=""/>
        <dsp:cNvSpPr/>
      </dsp:nvSpPr>
      <dsp:spPr>
        <a:xfrm>
          <a:off x="0" y="4382193"/>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Work to establish shared goals that reflect patient and family priorities and that can be clearly articulated, understood, and supported by all members.</a:t>
          </a:r>
        </a:p>
      </dsp:txBody>
      <dsp:txXfrm>
        <a:off x="0" y="4382193"/>
        <a:ext cx="11982450" cy="149003"/>
      </dsp:txXfrm>
    </dsp:sp>
    <dsp:sp modelId="{E0E37A78-3367-496F-80BA-9F32EF8B869D}">
      <dsp:nvSpPr>
        <dsp:cNvPr id="0" name=""/>
        <dsp:cNvSpPr/>
      </dsp:nvSpPr>
      <dsp:spPr>
        <a:xfrm>
          <a:off x="0" y="4531197"/>
          <a:ext cx="11982450" cy="35415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Measurable</a:t>
          </a:r>
          <a:endParaRPr lang="en-GB" sz="2000" kern="1200" dirty="0"/>
        </a:p>
      </dsp:txBody>
      <dsp:txXfrm>
        <a:off x="17288" y="4548485"/>
        <a:ext cx="11947874" cy="319577"/>
      </dsp:txXfrm>
    </dsp:sp>
    <dsp:sp modelId="{73AE9551-BA58-4563-8ED7-C24A5705B4D3}">
      <dsp:nvSpPr>
        <dsp:cNvPr id="0" name=""/>
        <dsp:cNvSpPr/>
      </dsp:nvSpPr>
      <dsp:spPr>
        <a:xfrm>
          <a:off x="0" y="4885350"/>
          <a:ext cx="11982450" cy="149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443"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b="1" kern="1200" dirty="0"/>
            <a:t>Processes and Outcomes </a:t>
          </a:r>
          <a:r>
            <a:rPr lang="en-GB" sz="1200" kern="1200" dirty="0"/>
            <a:t>Agree on and implement reliable and timely feedback on successes and failures in both the overall functioning of the team and achievement of specific goals.</a:t>
          </a:r>
        </a:p>
      </dsp:txBody>
      <dsp:txXfrm>
        <a:off x="0" y="4885350"/>
        <a:ext cx="11982450" cy="149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D6F71-0970-43C3-968C-777AECF882E4}">
      <dsp:nvSpPr>
        <dsp:cNvPr id="0" name=""/>
        <dsp:cNvSpPr/>
      </dsp:nvSpPr>
      <dsp:spPr>
        <a:xfrm>
          <a:off x="2524" y="265324"/>
          <a:ext cx="2461475" cy="984590"/>
        </a:xfrm>
        <a:prstGeom prst="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a:t>ability</a:t>
          </a:r>
          <a:endParaRPr lang="en-GB" sz="2000" kern="1200" dirty="0"/>
        </a:p>
      </dsp:txBody>
      <dsp:txXfrm>
        <a:off x="2524" y="265324"/>
        <a:ext cx="2461475" cy="984590"/>
      </dsp:txXfrm>
    </dsp:sp>
    <dsp:sp modelId="{57B70044-6F59-43FE-9C81-9B4FF640A451}">
      <dsp:nvSpPr>
        <dsp:cNvPr id="0" name=""/>
        <dsp:cNvSpPr/>
      </dsp:nvSpPr>
      <dsp:spPr>
        <a:xfrm>
          <a:off x="2524" y="1249915"/>
          <a:ext cx="2461475" cy="2854800"/>
        </a:xfrm>
        <a:prstGeom prst="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demonstrable</a:t>
          </a:r>
          <a:r>
            <a:rPr lang="en-GB" sz="2000" kern="1200" dirty="0"/>
            <a:t> competence at doing their job </a:t>
          </a:r>
        </a:p>
      </dsp:txBody>
      <dsp:txXfrm>
        <a:off x="2524" y="1249915"/>
        <a:ext cx="2461475" cy="2854800"/>
      </dsp:txXfrm>
    </dsp:sp>
    <dsp:sp modelId="{D54A3660-0E1A-4581-A468-38574D2C23B6}">
      <dsp:nvSpPr>
        <dsp:cNvPr id="0" name=""/>
        <dsp:cNvSpPr/>
      </dsp:nvSpPr>
      <dsp:spPr>
        <a:xfrm>
          <a:off x="2808606" y="265324"/>
          <a:ext cx="2461475" cy="984590"/>
        </a:xfrm>
        <a:prstGeom prst="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a:t>benevolence</a:t>
          </a:r>
          <a:endParaRPr lang="en-GB" sz="2000" kern="1200" dirty="0"/>
        </a:p>
      </dsp:txBody>
      <dsp:txXfrm>
        <a:off x="2808606" y="265324"/>
        <a:ext cx="2461475" cy="984590"/>
      </dsp:txXfrm>
    </dsp:sp>
    <dsp:sp modelId="{5E81CE9B-2244-414B-96E2-E57103577B86}">
      <dsp:nvSpPr>
        <dsp:cNvPr id="0" name=""/>
        <dsp:cNvSpPr/>
      </dsp:nvSpPr>
      <dsp:spPr>
        <a:xfrm>
          <a:off x="2808606" y="1249915"/>
          <a:ext cx="2461475" cy="2854800"/>
        </a:xfrm>
        <a:prstGeom prst="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 concern for others beyond their own needs and having benign motives </a:t>
          </a:r>
        </a:p>
      </dsp:txBody>
      <dsp:txXfrm>
        <a:off x="2808606" y="1249915"/>
        <a:ext cx="2461475" cy="2854800"/>
      </dsp:txXfrm>
    </dsp:sp>
    <dsp:sp modelId="{A777FF4A-C0F5-40F6-B1BF-C42BA3446159}">
      <dsp:nvSpPr>
        <dsp:cNvPr id="0" name=""/>
        <dsp:cNvSpPr/>
      </dsp:nvSpPr>
      <dsp:spPr>
        <a:xfrm>
          <a:off x="5614688" y="265324"/>
          <a:ext cx="2461475" cy="984590"/>
        </a:xfrm>
        <a:prstGeom prst="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a:t>integrity</a:t>
          </a:r>
          <a:endParaRPr lang="en-GB" sz="2000" kern="1200" dirty="0"/>
        </a:p>
      </dsp:txBody>
      <dsp:txXfrm>
        <a:off x="5614688" y="265324"/>
        <a:ext cx="2461475" cy="984590"/>
      </dsp:txXfrm>
    </dsp:sp>
    <dsp:sp modelId="{12D4B0FA-EF46-4B76-AFA9-2E01D6B9D60B}">
      <dsp:nvSpPr>
        <dsp:cNvPr id="0" name=""/>
        <dsp:cNvSpPr/>
      </dsp:nvSpPr>
      <dsp:spPr>
        <a:xfrm>
          <a:off x="5614688" y="1249915"/>
          <a:ext cx="2461475" cy="2854800"/>
        </a:xfrm>
        <a:prstGeom prst="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adherence to a set of principles acceptable to others </a:t>
          </a:r>
          <a:r>
            <a:rPr lang="en-GB" sz="1800" kern="1200" dirty="0"/>
            <a:t>encompassing </a:t>
          </a:r>
          <a:r>
            <a:rPr lang="en-GB" sz="2000" kern="1200" dirty="0"/>
            <a:t>fairness and honesty </a:t>
          </a:r>
          <a:r>
            <a:rPr lang="en-GB" sz="1600" kern="1200" dirty="0"/>
            <a:t>(Mayer et al 1995)</a:t>
          </a:r>
        </a:p>
      </dsp:txBody>
      <dsp:txXfrm>
        <a:off x="5614688" y="1249915"/>
        <a:ext cx="2461475" cy="28548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19A53-B7D0-40CB-BA39-23DE35019B86}">
      <dsp:nvSpPr>
        <dsp:cNvPr id="0" name=""/>
        <dsp:cNvSpPr/>
      </dsp:nvSpPr>
      <dsp:spPr>
        <a:xfrm>
          <a:off x="0" y="504435"/>
          <a:ext cx="2496277" cy="998510"/>
        </a:xfrm>
        <a:prstGeom prst="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b="1" kern="1200" dirty="0"/>
            <a:t>predictability</a:t>
          </a:r>
          <a:r>
            <a:rPr lang="en-GB" sz="2300" b="1" kern="1200" dirty="0"/>
            <a:t> </a:t>
          </a:r>
          <a:endParaRPr lang="en-GB" sz="2300" kern="1200" dirty="0"/>
        </a:p>
      </dsp:txBody>
      <dsp:txXfrm>
        <a:off x="0" y="504435"/>
        <a:ext cx="2496277" cy="998510"/>
      </dsp:txXfrm>
    </dsp:sp>
    <dsp:sp modelId="{2BB29639-5D15-4D20-9208-C177A59509DA}">
      <dsp:nvSpPr>
        <dsp:cNvPr id="0" name=""/>
        <dsp:cNvSpPr/>
      </dsp:nvSpPr>
      <dsp:spPr>
        <a:xfrm>
          <a:off x="0" y="1396576"/>
          <a:ext cx="2496277" cy="3067539"/>
        </a:xfrm>
        <a:prstGeom prst="rect">
          <a:avLst/>
        </a:prstGeom>
        <a:solidFill>
          <a:schemeClr val="accent2">
            <a:alpha val="90000"/>
            <a:tint val="40000"/>
            <a:hueOff val="0"/>
            <a:satOff val="0"/>
            <a:lumOff val="0"/>
            <a:alphaOff val="0"/>
          </a:schemeClr>
        </a:solidFill>
        <a:ln w="9525" cap="flat" cmpd="sng" algn="ctr">
          <a:solidFill>
            <a:schemeClr val="accent2">
              <a:alpha val="90000"/>
              <a:tint val="40000"/>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 regularity of behaviour over time </a:t>
          </a:r>
          <a:r>
            <a:rPr lang="en-GB" sz="1600" kern="1200" dirty="0"/>
            <a:t>(Dietz &amp; Den </a:t>
          </a:r>
          <a:r>
            <a:rPr lang="en-GB" sz="1600" kern="1200" dirty="0" err="1"/>
            <a:t>Hartog</a:t>
          </a:r>
          <a:r>
            <a:rPr lang="en-GB" sz="1600" kern="1200" dirty="0"/>
            <a:t> 2006). </a:t>
          </a:r>
          <a:endParaRPr lang="en-GB" sz="2000" kern="1200" dirty="0"/>
        </a:p>
      </dsp:txBody>
      <dsp:txXfrm>
        <a:off x="0" y="1396576"/>
        <a:ext cx="2496277" cy="3067539"/>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09"/>
          </a:xfrm>
          <a:prstGeom prst="rect">
            <a:avLst/>
          </a:prstGeom>
        </p:spPr>
        <p:txBody>
          <a:bodyPr vert="horz" lIns="91440" tIns="45720" rIns="91440" bIns="45720" rtlCol="0"/>
          <a:lstStyle>
            <a:lvl1pPr algn="r">
              <a:defRPr sz="1200"/>
            </a:lvl1pPr>
          </a:lstStyle>
          <a:p>
            <a:fld id="{021DDD0A-2A2B-45CA-B3DD-7AA7AE06CF2B}" type="datetimeFigureOut">
              <a:rPr lang="en-GB" smtClean="0"/>
              <a:pPr/>
              <a:t>23/04/2026</a:t>
            </a:fld>
            <a:endParaRPr lang="en-GB"/>
          </a:p>
        </p:txBody>
      </p:sp>
      <p:sp>
        <p:nvSpPr>
          <p:cNvPr id="4" name="Footer Placeholder 3"/>
          <p:cNvSpPr>
            <a:spLocks noGrp="1"/>
          </p:cNvSpPr>
          <p:nvPr>
            <p:ph type="ftr" sz="quarter" idx="2"/>
          </p:nvPr>
        </p:nvSpPr>
        <p:spPr>
          <a:xfrm>
            <a:off x="0" y="9428242"/>
            <a:ext cx="2946400" cy="496809"/>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242"/>
            <a:ext cx="2946400" cy="496809"/>
          </a:xfrm>
          <a:prstGeom prst="rect">
            <a:avLst/>
          </a:prstGeom>
        </p:spPr>
        <p:txBody>
          <a:bodyPr vert="horz" lIns="91440" tIns="45720" rIns="91440" bIns="45720" rtlCol="0" anchor="b"/>
          <a:lstStyle>
            <a:lvl1pPr algn="r">
              <a:defRPr sz="1200"/>
            </a:lvl1pPr>
          </a:lstStyle>
          <a:p>
            <a:fld id="{93D9FED0-C299-43D2-A28D-EC45DDCB74D4}" type="slidenum">
              <a:rPr lang="en-GB" smtClean="0"/>
              <a:pPr/>
              <a:t>‹#›</a:t>
            </a:fld>
            <a:endParaRPr lang="en-GB"/>
          </a:p>
        </p:txBody>
      </p:sp>
    </p:spTree>
    <p:extLst>
      <p:ext uri="{BB962C8B-B14F-4D97-AF65-F5344CB8AC3E}">
        <p14:creationId xmlns:p14="http://schemas.microsoft.com/office/powerpoint/2010/main" val="591222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805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8055"/>
          </a:xfrm>
          <a:prstGeom prst="rect">
            <a:avLst/>
          </a:prstGeom>
        </p:spPr>
        <p:txBody>
          <a:bodyPr vert="horz" lIns="91440" tIns="45720" rIns="91440" bIns="45720" rtlCol="0"/>
          <a:lstStyle>
            <a:lvl1pPr algn="r">
              <a:defRPr sz="1200"/>
            </a:lvl1pPr>
          </a:lstStyle>
          <a:p>
            <a:fld id="{D565D4F2-4324-4063-9578-0D0258870505}" type="datetimeFigureOut">
              <a:rPr lang="en-GB" smtClean="0"/>
              <a:pPr/>
              <a:t>23/04/2026</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8584"/>
            <a:ext cx="2945659" cy="49805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8584"/>
            <a:ext cx="2945659" cy="498054"/>
          </a:xfrm>
          <a:prstGeom prst="rect">
            <a:avLst/>
          </a:prstGeom>
        </p:spPr>
        <p:txBody>
          <a:bodyPr vert="horz" lIns="91440" tIns="45720" rIns="91440" bIns="45720" rtlCol="0" anchor="b"/>
          <a:lstStyle>
            <a:lvl1pPr algn="r">
              <a:defRPr sz="1200"/>
            </a:lvl1pPr>
          </a:lstStyle>
          <a:p>
            <a:fld id="{6FFFCDEF-AE0F-45A3-B675-173F0D62FD54}" type="slidenum">
              <a:rPr lang="en-GB" smtClean="0"/>
              <a:pPr/>
              <a:t>‹#›</a:t>
            </a:fld>
            <a:endParaRPr lang="en-GB"/>
          </a:p>
        </p:txBody>
      </p:sp>
    </p:spTree>
    <p:extLst>
      <p:ext uri="{BB962C8B-B14F-4D97-AF65-F5344CB8AC3E}">
        <p14:creationId xmlns:p14="http://schemas.microsoft.com/office/powerpoint/2010/main" val="138374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teamings.com/blog/11-videos-to-inspire-collaboration-and-teamwor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ncbi.nlm.nih.gov/pmc/articles/PMC1800844/"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www.ncbi.nlm.nih.gov/pubmed/11842715" TargetMode="External"/><Relationship Id="rId5" Type="http://schemas.openxmlformats.org/officeDocument/2006/relationships/hyperlink" Target="http://www.ncbi.nlm.nih.gov/pubmed/8270423" TargetMode="External"/><Relationship Id="rId4" Type="http://schemas.openxmlformats.org/officeDocument/2006/relationships/hyperlink" Target="http://www.ncbi.nlm.nih.gov/pmc/articles/PMC1069966/"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biomedcentral.com/1472-6963/10/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www.mindtools.com/pages/main/newMN_CT.htm"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Print slide 10</a:t>
            </a:r>
          </a:p>
          <a:p>
            <a:r>
              <a:rPr lang="en-GB" dirty="0"/>
              <a:t>Print de bono resource</a:t>
            </a:r>
          </a:p>
          <a:p>
            <a:r>
              <a:rPr lang="en-GB" dirty="0"/>
              <a:t>Print</a:t>
            </a:r>
            <a:r>
              <a:rPr lang="en-GB" baseline="0" dirty="0"/>
              <a:t> </a:t>
            </a:r>
            <a:r>
              <a:rPr lang="en-GB" baseline="0" dirty="0" err="1"/>
              <a:t>belbin</a:t>
            </a:r>
            <a:r>
              <a:rPr lang="en-GB" baseline="0" dirty="0"/>
              <a:t> </a:t>
            </a:r>
            <a:r>
              <a:rPr lang="en-GB" baseline="0" dirty="0" err="1"/>
              <a:t>questionnarie</a:t>
            </a:r>
            <a:endParaRPr lang="en-GB" baseline="0" dirty="0"/>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Look at some  of these videos </a:t>
            </a:r>
            <a:r>
              <a:rPr lang="en-GB" dirty="0">
                <a:hlinkClick r:id="rId3"/>
              </a:rPr>
              <a:t>http://teamings.com/blog/11-videos-to-inspire-collaboration-and-teamwork/</a:t>
            </a:r>
            <a:r>
              <a:rPr lang="en-GB" dirty="0"/>
              <a:t> </a:t>
            </a:r>
          </a:p>
          <a:p>
            <a:endParaRPr lang="en-GB" dirty="0"/>
          </a:p>
          <a:p>
            <a:endParaRPr lang="en-GB" dirty="0"/>
          </a:p>
          <a:p>
            <a:r>
              <a:rPr lang="en-GB" dirty="0"/>
              <a:t>15 minutes to talk assignment at  end</a:t>
            </a:r>
          </a:p>
        </p:txBody>
      </p:sp>
      <p:sp>
        <p:nvSpPr>
          <p:cNvPr id="4" name="Slide Number Placeholder 3"/>
          <p:cNvSpPr>
            <a:spLocks noGrp="1"/>
          </p:cNvSpPr>
          <p:nvPr>
            <p:ph type="sldNum" sz="quarter" idx="10"/>
          </p:nvPr>
        </p:nvSpPr>
        <p:spPr/>
        <p:txBody>
          <a:bodyPr/>
          <a:lstStyle/>
          <a:p>
            <a:fld id="{6FFFCDEF-AE0F-45A3-B675-173F0D62FD54}" type="slidenum">
              <a:rPr lang="en-GB" smtClean="0"/>
              <a:pPr/>
              <a:t>1</a:t>
            </a:fld>
            <a:endParaRPr lang="en-GB"/>
          </a:p>
        </p:txBody>
      </p:sp>
    </p:spTree>
    <p:extLst>
      <p:ext uri="{BB962C8B-B14F-4D97-AF65-F5344CB8AC3E}">
        <p14:creationId xmlns:p14="http://schemas.microsoft.com/office/powerpoint/2010/main" val="2802715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The division of </a:t>
            </a:r>
            <a:r>
              <a:rPr lang="en-GB" dirty="0" err="1"/>
              <a:t>labor</a:t>
            </a:r>
            <a:r>
              <a:rPr lang="en-GB" dirty="0"/>
              <a:t> among medical, nursing and allied health practitioners means that no single professional can deliver a complete episode of healthcare [</a:t>
            </a:r>
            <a:r>
              <a:rPr lang="en-GB" dirty="0">
                <a:hlinkClick r:id="rId3"/>
              </a:rPr>
              <a:t>1</a:t>
            </a:r>
            <a:r>
              <a:rPr lang="en-GB" dirty="0"/>
              <a:t>]. Yet there is little formal training in teamwork skill development in undergraduate or postgraduate health professional education programs – teamwork skills are largely learned 'on-the-job' [</a:t>
            </a:r>
            <a:r>
              <a:rPr lang="en-GB" dirty="0">
                <a:hlinkClick r:id="rId3"/>
              </a:rPr>
              <a:t>2</a:t>
            </a:r>
            <a:r>
              <a:rPr lang="en-GB" dirty="0"/>
              <a:t>]</a:t>
            </a:r>
          </a:p>
          <a:p>
            <a:pPr marL="228600" indent="-228600">
              <a:buAutoNum type="arabicPeriod"/>
            </a:pPr>
            <a:r>
              <a:rPr lang="en-GB" dirty="0" err="1"/>
              <a:t>Sicotte</a:t>
            </a:r>
            <a:r>
              <a:rPr lang="en-GB" dirty="0"/>
              <a:t> C, </a:t>
            </a:r>
            <a:r>
              <a:rPr lang="en-GB" dirty="0" err="1"/>
              <a:t>Pineault</a:t>
            </a:r>
            <a:r>
              <a:rPr lang="en-GB" dirty="0"/>
              <a:t> R, Lambert J. Medical interdependence as a determinant of use of clinical resources. Health Services Research. 1993;28:599–609. [</a:t>
            </a:r>
            <a:r>
              <a:rPr lang="en-GB" dirty="0">
                <a:hlinkClick r:id="rId4"/>
              </a:rPr>
              <a:t>PMC free article</a:t>
            </a:r>
            <a:r>
              <a:rPr lang="en-GB" dirty="0"/>
              <a:t>] [</a:t>
            </a:r>
            <a:r>
              <a:rPr lang="en-GB" dirty="0">
                <a:hlinkClick r:id="rId5"/>
              </a:rPr>
              <a:t>PubMed</a:t>
            </a:r>
            <a:r>
              <a:rPr lang="en-GB" dirty="0"/>
              <a:t>]</a:t>
            </a:r>
          </a:p>
          <a:p>
            <a:pPr marL="228600" indent="-228600">
              <a:buAutoNum type="arabicPeriod"/>
            </a:pPr>
            <a:r>
              <a:rPr lang="en-GB" dirty="0"/>
              <a:t>Wake-</a:t>
            </a:r>
            <a:r>
              <a:rPr lang="en-GB" dirty="0" err="1"/>
              <a:t>Dyster</a:t>
            </a:r>
            <a:r>
              <a:rPr lang="en-GB" dirty="0"/>
              <a:t> W. Designing teams that work. Australian Health Review. 2001;24:34. [</a:t>
            </a:r>
            <a:r>
              <a:rPr lang="en-GB" dirty="0">
                <a:hlinkClick r:id="rId6"/>
              </a:rPr>
              <a:t>PubMed</a:t>
            </a:r>
            <a:r>
              <a:rPr lang="en-GB" dirty="0"/>
              <a:t>]</a:t>
            </a:r>
          </a:p>
        </p:txBody>
      </p:sp>
      <p:sp>
        <p:nvSpPr>
          <p:cNvPr id="4" name="Slide Number Placeholder 3"/>
          <p:cNvSpPr>
            <a:spLocks noGrp="1"/>
          </p:cNvSpPr>
          <p:nvPr>
            <p:ph type="sldNum" sz="quarter" idx="10"/>
          </p:nvPr>
        </p:nvSpPr>
        <p:spPr/>
        <p:txBody>
          <a:bodyPr/>
          <a:lstStyle/>
          <a:p>
            <a:fld id="{DBAC5F6B-F629-49B9-BFB2-D00E210D353D}" type="slidenum">
              <a:rPr lang="en-GB" smtClean="0"/>
              <a:pPr/>
              <a:t>2</a:t>
            </a:fld>
            <a:endParaRPr lang="en-GB"/>
          </a:p>
        </p:txBody>
      </p:sp>
    </p:spTree>
    <p:extLst>
      <p:ext uri="{BB962C8B-B14F-4D97-AF65-F5344CB8AC3E}">
        <p14:creationId xmlns:p14="http://schemas.microsoft.com/office/powerpoint/2010/main" val="1930715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 http://www.biomedcentral.com/1472-6963/10/3/</a:t>
            </a:r>
          </a:p>
          <a:p>
            <a:pPr fontAlgn="base"/>
            <a:r>
              <a:rPr lang="en-GB" sz="1200" b="1" i="0" kern="1200" dirty="0">
                <a:solidFill>
                  <a:schemeClr val="tx1"/>
                </a:solidFill>
                <a:effectLst/>
                <a:latin typeface="+mn-lt"/>
                <a:ea typeface="+mn-ea"/>
                <a:cs typeface="+mn-cs"/>
              </a:rPr>
              <a:t>Conceptual and practical challenges for implementing the communities of practice model on a national scale - a Canadian cancer control initiative</a:t>
            </a:r>
          </a:p>
          <a:p>
            <a:pPr fontAlgn="base"/>
            <a:r>
              <a:rPr lang="en-GB" sz="1200" b="1" i="0" kern="1200">
                <a:solidFill>
                  <a:schemeClr val="tx1"/>
                </a:solidFill>
                <a:effectLst/>
                <a:latin typeface="+mn-lt"/>
                <a:ea typeface="+mn-ea"/>
                <a:cs typeface="+mn-cs"/>
              </a:rPr>
              <a:t>Colene Bentley</a:t>
            </a:r>
            <a:r>
              <a:rPr lang="en-GB" sz="1200" b="0" i="0" u="sng" kern="1200" baseline="30000">
                <a:solidFill>
                  <a:schemeClr val="tx1"/>
                </a:solidFill>
                <a:effectLst/>
                <a:latin typeface="+mn-lt"/>
                <a:ea typeface="+mn-ea"/>
                <a:cs typeface="+mn-cs"/>
                <a:hlinkClick r:id="rId3"/>
              </a:rPr>
              <a:t>1</a:t>
            </a:r>
            <a:r>
              <a:rPr lang="en-GB" sz="1200" b="0" i="0" kern="1200" baseline="30000">
                <a:solidFill>
                  <a:schemeClr val="tx1"/>
                </a:solidFill>
                <a:effectLst/>
                <a:latin typeface="+mn-lt"/>
                <a:ea typeface="+mn-ea"/>
                <a:cs typeface="+mn-cs"/>
              </a:rPr>
              <a:t>*</a:t>
            </a:r>
            <a:r>
              <a:rPr lang="en-GB" sz="1200" b="0" i="0" kern="1200">
                <a:solidFill>
                  <a:schemeClr val="tx1"/>
                </a:solidFill>
                <a:effectLst/>
                <a:latin typeface="+mn-lt"/>
                <a:ea typeface="+mn-ea"/>
                <a:cs typeface="+mn-cs"/>
              </a:rPr>
              <a:t>, </a:t>
            </a:r>
            <a:r>
              <a:rPr lang="en-GB" sz="1200" b="1" i="0" kern="1200">
                <a:solidFill>
                  <a:schemeClr val="tx1"/>
                </a:solidFill>
                <a:effectLst/>
                <a:latin typeface="+mn-lt"/>
                <a:ea typeface="+mn-ea"/>
                <a:cs typeface="+mn-cs"/>
              </a:rPr>
              <a:t>George P Browman</a:t>
            </a:r>
            <a:r>
              <a:rPr lang="en-GB" sz="1200" b="0" i="0" u="sng" kern="1200" baseline="30000">
                <a:solidFill>
                  <a:schemeClr val="tx1"/>
                </a:solidFill>
                <a:effectLst/>
                <a:latin typeface="+mn-lt"/>
                <a:ea typeface="+mn-ea"/>
                <a:cs typeface="+mn-cs"/>
                <a:hlinkClick r:id="rId3"/>
              </a:rPr>
              <a:t>23</a:t>
            </a:r>
            <a:r>
              <a:rPr lang="en-GB" sz="1200" b="0" i="0" kern="1200" baseline="30000">
                <a:solidFill>
                  <a:schemeClr val="tx1"/>
                </a:solidFill>
                <a:effectLst/>
                <a:latin typeface="+mn-lt"/>
                <a:ea typeface="+mn-ea"/>
                <a:cs typeface="+mn-cs"/>
              </a:rPr>
              <a:t>†</a:t>
            </a:r>
            <a:r>
              <a:rPr lang="en-GB" sz="1200" b="0" i="0" kern="1200">
                <a:solidFill>
                  <a:schemeClr val="tx1"/>
                </a:solidFill>
                <a:effectLst/>
                <a:latin typeface="+mn-lt"/>
                <a:ea typeface="+mn-ea"/>
                <a:cs typeface="+mn-cs"/>
              </a:rPr>
              <a:t> and </a:t>
            </a:r>
            <a:r>
              <a:rPr lang="en-GB" sz="1200" b="1" i="0" kern="1200">
                <a:solidFill>
                  <a:schemeClr val="tx1"/>
                </a:solidFill>
                <a:effectLst/>
                <a:latin typeface="+mn-lt"/>
                <a:ea typeface="+mn-ea"/>
                <a:cs typeface="+mn-cs"/>
              </a:rPr>
              <a:t>Barbara Pool</a:t>
            </a:r>
            <a:endParaRPr lang="en-GB" sz="1200" b="0" i="0" kern="120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4</a:t>
            </a:fld>
            <a:endParaRPr lang="en-GB"/>
          </a:p>
        </p:txBody>
      </p:sp>
    </p:spTree>
    <p:extLst>
      <p:ext uri="{BB962C8B-B14F-4D97-AF65-F5344CB8AC3E}">
        <p14:creationId xmlns:p14="http://schemas.microsoft.com/office/powerpoint/2010/main" val="2768914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Establishing Effective Teams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key defining characteristics of a team is that it has a clearly identified task and</a:t>
            </a:r>
          </a:p>
          <a:p>
            <a:r>
              <a:rPr lang="en-GB" sz="1200" kern="1200" dirty="0">
                <a:solidFill>
                  <a:schemeClr val="tx1"/>
                </a:solidFill>
                <a:effectLst/>
                <a:latin typeface="+mn-lt"/>
                <a:ea typeface="+mn-ea"/>
                <a:cs typeface="+mn-cs"/>
              </a:rPr>
              <a:t>measurable outcomes. From this starting point it should be relatively easy to identify what</a:t>
            </a:r>
          </a:p>
          <a:p>
            <a:r>
              <a:rPr lang="en-GB" sz="1200" kern="1200" dirty="0">
                <a:solidFill>
                  <a:schemeClr val="tx1"/>
                </a:solidFill>
                <a:effectLst/>
                <a:latin typeface="+mn-lt"/>
                <a:ea typeface="+mn-ea"/>
                <a:cs typeface="+mn-cs"/>
              </a:rPr>
              <a:t>specialist skills are required for the team to achieve this task. </a:t>
            </a:r>
          </a:p>
          <a:p>
            <a:r>
              <a:rPr lang="en-GB" sz="1200" b="1" u="sng" kern="1200" dirty="0">
                <a:solidFill>
                  <a:schemeClr val="tx1"/>
                </a:solidFill>
                <a:effectLst/>
                <a:latin typeface="+mn-lt"/>
                <a:ea typeface="+mn-ea"/>
                <a:cs typeface="+mn-cs"/>
              </a:rPr>
              <a:t>The challenge lies in how to ensure that the individual skills, knowledge and experience of team</a:t>
            </a:r>
            <a:r>
              <a:rPr lang="en-GB" sz="1200"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members are combined to produce team performance that exceeds the sum of individual</a:t>
            </a:r>
            <a:r>
              <a:rPr lang="en-GB" sz="1200"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contributions. This is particularly challenging in multidisciplinary teams where the different </a:t>
            </a:r>
            <a:r>
              <a:rPr lang="en-GB" sz="1200" b="1" u="sng" kern="1200" dirty="0" err="1">
                <a:solidFill>
                  <a:schemeClr val="tx1"/>
                </a:solidFill>
                <a:effectLst/>
                <a:latin typeface="+mn-lt"/>
                <a:ea typeface="+mn-ea"/>
                <a:cs typeface="+mn-cs"/>
              </a:rPr>
              <a:t>professionalperspectives</a:t>
            </a:r>
            <a:r>
              <a:rPr lang="en-GB" sz="1200" b="1" u="sng" kern="1200" dirty="0">
                <a:solidFill>
                  <a:schemeClr val="tx1"/>
                </a:solidFill>
                <a:effectLst/>
                <a:latin typeface="+mn-lt"/>
                <a:ea typeface="+mn-ea"/>
                <a:cs typeface="+mn-cs"/>
              </a:rPr>
              <a:t> and associated differences in status may present barriers to effective team working</a:t>
            </a:r>
            <a:r>
              <a:rPr lang="en-GB" sz="1200" kern="1200" dirty="0">
                <a:solidFill>
                  <a:schemeClr val="tx1"/>
                </a:solidFill>
                <a:effectLst/>
                <a:latin typeface="+mn-lt"/>
                <a:ea typeface="+mn-ea"/>
                <a:cs typeface="+mn-cs"/>
              </a:rPr>
              <a:t> processes.</a:t>
            </a:r>
          </a:p>
          <a:p>
            <a:r>
              <a:rPr lang="en-GB" sz="1200" b="1" kern="1200" dirty="0">
                <a:solidFill>
                  <a:schemeClr val="tx1"/>
                </a:solidFill>
                <a:effectLst/>
                <a:latin typeface="+mn-lt"/>
                <a:ea typeface="+mn-ea"/>
                <a:cs typeface="+mn-cs"/>
              </a:rPr>
              <a:t>How should teams be structured?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Five key factors that are crucial to ensure effective team structures are detailed below. These need to be taken into account when developing new teams, and can be used to evaluate the extent to which existing teams are structured appropriately.</a:t>
            </a:r>
          </a:p>
          <a:p>
            <a:r>
              <a:rPr lang="en-GB" sz="1200" b="1" kern="1200" dirty="0">
                <a:solidFill>
                  <a:schemeClr val="tx1"/>
                </a:solidFill>
                <a:effectLst/>
                <a:latin typeface="+mn-lt"/>
                <a:ea typeface="+mn-ea"/>
                <a:cs typeface="+mn-cs"/>
              </a:rPr>
              <a:t>Both the team and individual members have intrinsically interesting and valued tasks to perform.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Interesting and important work will develop higher levels of motivation and more cooperative relationships. Careful consideration needs to be given to the design and presentation of objectives and tasks. Wherever possible team members should be involved in the design of the objectives and work processes – thus establishing early commitment to the team’s success.</a:t>
            </a:r>
          </a:p>
          <a:p>
            <a:r>
              <a:rPr lang="en-GB" sz="1200" b="1" kern="1200" dirty="0">
                <a:solidFill>
                  <a:schemeClr val="tx1"/>
                </a:solidFill>
                <a:effectLst/>
                <a:latin typeface="+mn-lt"/>
                <a:ea typeface="+mn-ea"/>
                <a:cs typeface="+mn-cs"/>
              </a:rPr>
              <a:t>Individuals should feel that they are important to the fate of the team.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Team members participate more in decision making and information sharing if they feel that their contribution is indispensable and visible to the team. Individual contributions to the team should be identifiable and subject to evaluation.</a:t>
            </a:r>
          </a:p>
          <a:p>
            <a:r>
              <a:rPr lang="en-GB" sz="1200" b="1" kern="1200" dirty="0">
                <a:solidFill>
                  <a:schemeClr val="tx1"/>
                </a:solidFill>
                <a:effectLst/>
                <a:latin typeface="+mn-lt"/>
                <a:ea typeface="+mn-ea"/>
                <a:cs typeface="+mn-cs"/>
              </a:rPr>
              <a:t>Team goals should be clear and performance feedback unambiguous.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perhaps the most important factor – teams that do not have clearly articulated goals will have higher levels of interpersonal conflict and lower levels of effectiveness in terms of quality and quality of outputs.</a:t>
            </a:r>
          </a:p>
          <a:p>
            <a:r>
              <a:rPr lang="en-GB" sz="1200" b="1" kern="1200" dirty="0">
                <a:solidFill>
                  <a:schemeClr val="tx1"/>
                </a:solidFill>
                <a:effectLst/>
                <a:latin typeface="+mn-lt"/>
                <a:ea typeface="+mn-ea"/>
                <a:cs typeface="+mn-cs"/>
              </a:rPr>
              <a:t>The size of the team should be appropriate for the task.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team should have sufficient members to successfully complete its task, but should be not so big that it becomes difficult for team members to make decisions together and communicate effectively.</a:t>
            </a:r>
          </a:p>
          <a:p>
            <a:r>
              <a:rPr lang="en-GB" sz="1200" b="1" kern="1200" dirty="0">
                <a:solidFill>
                  <a:schemeClr val="tx1"/>
                </a:solidFill>
                <a:effectLst/>
                <a:latin typeface="+mn-lt"/>
                <a:ea typeface="+mn-ea"/>
                <a:cs typeface="+mn-cs"/>
              </a:rPr>
              <a:t>Adequate resources are provided by the organisation.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organisation must provide adequate resources. This includes having the right number and skill mix of people, adequate financial resources, necessary administrative or technical support, and adequate premises and equipment</a:t>
            </a:r>
          </a:p>
        </p:txBody>
      </p:sp>
      <p:sp>
        <p:nvSpPr>
          <p:cNvPr id="4" name="Slide Number Placeholder 3"/>
          <p:cNvSpPr>
            <a:spLocks noGrp="1"/>
          </p:cNvSpPr>
          <p:nvPr>
            <p:ph type="sldNum" sz="quarter" idx="10"/>
          </p:nvPr>
        </p:nvSpPr>
        <p:spPr/>
        <p:txBody>
          <a:bodyPr/>
          <a:lstStyle/>
          <a:p>
            <a:fld id="{DBAC5F6B-F629-49B9-BFB2-D00E210D353D}" type="slidenum">
              <a:rPr lang="en-GB" smtClean="0"/>
              <a:pPr/>
              <a:t>5</a:t>
            </a:fld>
            <a:endParaRPr lang="en-GB"/>
          </a:p>
        </p:txBody>
      </p:sp>
    </p:spTree>
    <p:extLst>
      <p:ext uri="{BB962C8B-B14F-4D97-AF65-F5344CB8AC3E}">
        <p14:creationId xmlns:p14="http://schemas.microsoft.com/office/powerpoint/2010/main" val="127209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From Mullins 528….</a:t>
            </a:r>
          </a:p>
        </p:txBody>
      </p:sp>
      <p:sp>
        <p:nvSpPr>
          <p:cNvPr id="4" name="Slide Number Placeholder 3"/>
          <p:cNvSpPr>
            <a:spLocks noGrp="1"/>
          </p:cNvSpPr>
          <p:nvPr>
            <p:ph type="sldNum" sz="quarter" idx="10"/>
          </p:nvPr>
        </p:nvSpPr>
        <p:spPr/>
        <p:txBody>
          <a:bodyPr/>
          <a:lstStyle/>
          <a:p>
            <a:fld id="{DBAC5F6B-F629-49B9-BFB2-D00E210D353D}" type="slidenum">
              <a:rPr lang="en-GB" smtClean="0"/>
              <a:pPr/>
              <a:t>6</a:t>
            </a:fld>
            <a:endParaRPr lang="en-GB"/>
          </a:p>
        </p:txBody>
      </p:sp>
    </p:spTree>
    <p:extLst>
      <p:ext uri="{BB962C8B-B14F-4D97-AF65-F5344CB8AC3E}">
        <p14:creationId xmlns:p14="http://schemas.microsoft.com/office/powerpoint/2010/main" val="2873437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lvl="0"/>
            <a:r>
              <a:rPr lang="en-GB" dirty="0"/>
              <a:t>Size of group 4-15??</a:t>
            </a:r>
            <a:r>
              <a:rPr lang="en-GB" baseline="0" dirty="0"/>
              <a:t> 12 Angry Men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Belbin – size of teams, everyone needs a role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Belbin (2010) Management Teams Why they succeed or fail. Third Ed. London Routledge</a:t>
            </a:r>
          </a:p>
          <a:p>
            <a:pPr lvl="0"/>
            <a:endParaRPr lang="en-GB" dirty="0"/>
          </a:p>
          <a:p>
            <a:pPr lvl="0"/>
            <a:r>
              <a:rPr lang="en-GB" dirty="0"/>
              <a:t>Compatibility Homophily – though competition</a:t>
            </a:r>
          </a:p>
          <a:p>
            <a:pPr lvl="0"/>
            <a:r>
              <a:rPr lang="en-GB" dirty="0"/>
              <a:t>Permanence – frequent</a:t>
            </a:r>
            <a:r>
              <a:rPr lang="en-GB" baseline="0" dirty="0"/>
              <a:t> turnover has adverse effect on cohesiveness of group</a:t>
            </a:r>
            <a:endParaRPr lang="en-GB" dirty="0"/>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7</a:t>
            </a:fld>
            <a:endParaRPr lang="en-GB"/>
          </a:p>
        </p:txBody>
      </p:sp>
    </p:spTree>
    <p:extLst>
      <p:ext uri="{BB962C8B-B14F-4D97-AF65-F5344CB8AC3E}">
        <p14:creationId xmlns:p14="http://schemas.microsoft.com/office/powerpoint/2010/main" val="640257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Can you recognise</a:t>
            </a:r>
            <a:r>
              <a:rPr lang="en-GB" baseline="0" dirty="0"/>
              <a:t> yourself in here?</a:t>
            </a:r>
            <a:endParaRPr lang="en-GB" dirty="0"/>
          </a:p>
        </p:txBody>
      </p:sp>
      <p:sp>
        <p:nvSpPr>
          <p:cNvPr id="4" name="Slide Number Placeholder 3"/>
          <p:cNvSpPr>
            <a:spLocks noGrp="1"/>
          </p:cNvSpPr>
          <p:nvPr>
            <p:ph type="sldNum" sz="quarter" idx="10"/>
          </p:nvPr>
        </p:nvSpPr>
        <p:spPr/>
        <p:txBody>
          <a:bodyPr/>
          <a:lstStyle/>
          <a:p>
            <a:fld id="{6FFFCDEF-AE0F-45A3-B675-173F0D62FD54}" type="slidenum">
              <a:rPr lang="en-GB" smtClean="0"/>
              <a:pPr/>
              <a:t>9</a:t>
            </a:fld>
            <a:endParaRPr lang="en-GB"/>
          </a:p>
        </p:txBody>
      </p:sp>
    </p:spTree>
    <p:extLst>
      <p:ext uri="{BB962C8B-B14F-4D97-AF65-F5344CB8AC3E}">
        <p14:creationId xmlns:p14="http://schemas.microsoft.com/office/powerpoint/2010/main" val="34822948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xfrm>
            <a:off x="422275" y="1241425"/>
            <a:ext cx="5953125" cy="33496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PM 17.11.14 </a:t>
            </a:r>
          </a:p>
          <a:p>
            <a:r>
              <a:rPr lang="en-GB" altLang="en-US" dirty="0"/>
              <a:t>19.08 – 23.08</a:t>
            </a:r>
          </a:p>
          <a:p>
            <a:endParaRPr lang="en-GB" altLang="en-US" dirty="0"/>
          </a:p>
        </p:txBody>
      </p:sp>
      <p:sp>
        <p:nvSpPr>
          <p:cNvPr id="942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F68CE5B-AF22-41EE-8C90-AD327EB9A495}" type="slidenum">
              <a:rPr lang="en-GB" altLang="en-US">
                <a:solidFill>
                  <a:prstClr val="black"/>
                </a:solidFill>
              </a:rPr>
              <a:pPr>
                <a:spcBef>
                  <a:spcPct val="0"/>
                </a:spcBef>
              </a:pPr>
              <a:t>12</a:t>
            </a:fld>
            <a:endParaRPr lang="en-GB" altLang="en-US">
              <a:solidFill>
                <a:prstClr val="black"/>
              </a:solidFill>
            </a:endParaRPr>
          </a:p>
        </p:txBody>
      </p:sp>
    </p:spTree>
    <p:extLst>
      <p:ext uri="{BB962C8B-B14F-4D97-AF65-F5344CB8AC3E}">
        <p14:creationId xmlns:p14="http://schemas.microsoft.com/office/powerpoint/2010/main" val="3342141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xfrm>
            <a:off x="422275" y="1241425"/>
            <a:ext cx="5953125" cy="33496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http://www.cipd.co.uk/pm/peoplemanagement/b/weblog/archive/2016/09/12/women-with-normal-bmi-still-face-weight-based-discrimination.aspx?utm_medium=email&amp;utm_source=cipd&amp;utm_campaign=cipdupdate&amp;utm_term=897254&amp;utm_content=210916-7169-16710-20160921064929-Women%20with%20%E2%80%98normal%E2%80%99%20BMI%20still%20face%20weight-based%20discrimination </a:t>
            </a:r>
          </a:p>
          <a:p>
            <a:endParaRPr lang="en-GB" altLang="en-US" dirty="0"/>
          </a:p>
        </p:txBody>
      </p:sp>
      <p:sp>
        <p:nvSpPr>
          <p:cNvPr id="952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B89944D0-91EB-497F-B3A5-D05DB423A9AF}" type="slidenum">
              <a:rPr lang="en-GB" altLang="en-US">
                <a:solidFill>
                  <a:prstClr val="black"/>
                </a:solidFill>
              </a:rPr>
              <a:pPr/>
              <a:t>13</a:t>
            </a:fld>
            <a:endParaRPr lang="en-GB" altLang="en-US">
              <a:solidFill>
                <a:prstClr val="black"/>
              </a:solidFill>
            </a:endParaRPr>
          </a:p>
        </p:txBody>
      </p:sp>
    </p:spTree>
    <p:extLst>
      <p:ext uri="{BB962C8B-B14F-4D97-AF65-F5344CB8AC3E}">
        <p14:creationId xmlns:p14="http://schemas.microsoft.com/office/powerpoint/2010/main" val="1470840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14</a:t>
            </a:fld>
            <a:endParaRPr lang="en-GB"/>
          </a:p>
        </p:txBody>
      </p:sp>
    </p:spTree>
    <p:extLst>
      <p:ext uri="{BB962C8B-B14F-4D97-AF65-F5344CB8AC3E}">
        <p14:creationId xmlns:p14="http://schemas.microsoft.com/office/powerpoint/2010/main" val="1424809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Organisational Factors - culture</a:t>
            </a:r>
          </a:p>
          <a:p>
            <a:r>
              <a:rPr lang="en-GB" sz="1200" kern="1200" dirty="0">
                <a:solidFill>
                  <a:schemeClr val="tx1"/>
                </a:solidFill>
                <a:effectLst/>
                <a:latin typeface="+mn-lt"/>
                <a:ea typeface="+mn-ea"/>
                <a:cs typeface="+mn-cs"/>
              </a:rPr>
              <a:t>Mx Lx – form of leadership and style of leadership – TRUST</a:t>
            </a:r>
          </a:p>
          <a:p>
            <a:r>
              <a:rPr lang="en-GB" sz="1200" kern="1200" dirty="0">
                <a:solidFill>
                  <a:schemeClr val="tx1"/>
                </a:solidFill>
                <a:effectLst/>
                <a:latin typeface="+mn-lt"/>
                <a:ea typeface="+mn-ea"/>
                <a:cs typeface="+mn-cs"/>
              </a:rPr>
              <a:t>Policies – equity especially in areas such as discipline, promotion </a:t>
            </a:r>
            <a:r>
              <a:rPr lang="en-GB" sz="1200" kern="1200" dirty="0" err="1">
                <a:solidFill>
                  <a:schemeClr val="tx1"/>
                </a:solidFill>
                <a:effectLst/>
                <a:latin typeface="+mn-lt"/>
                <a:ea typeface="+mn-ea"/>
                <a:cs typeface="+mn-cs"/>
              </a:rPr>
              <a:t>etc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a:t>
            </a:r>
          </a:p>
          <a:p>
            <a:r>
              <a:rPr lang="en-GB" sz="1200" kern="1200" dirty="0">
                <a:solidFill>
                  <a:schemeClr val="tx1"/>
                </a:solidFill>
                <a:effectLst/>
                <a:latin typeface="+mn-lt"/>
                <a:ea typeface="+mn-ea"/>
                <a:cs typeface="+mn-cs"/>
              </a:rPr>
              <a:t>External threat – inc cohesiveness</a:t>
            </a:r>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15</a:t>
            </a:fld>
            <a:endParaRPr lang="en-GB"/>
          </a:p>
        </p:txBody>
      </p:sp>
    </p:spTree>
    <p:extLst>
      <p:ext uri="{BB962C8B-B14F-4D97-AF65-F5344CB8AC3E}">
        <p14:creationId xmlns:p14="http://schemas.microsoft.com/office/powerpoint/2010/main" val="3734648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err="1"/>
              <a:t>Tuckman</a:t>
            </a:r>
            <a:r>
              <a:rPr lang="en-GB" dirty="0"/>
              <a:t> (1965)</a:t>
            </a:r>
          </a:p>
        </p:txBody>
      </p:sp>
      <p:sp>
        <p:nvSpPr>
          <p:cNvPr id="4" name="Slide Number Placeholder 3"/>
          <p:cNvSpPr>
            <a:spLocks noGrp="1"/>
          </p:cNvSpPr>
          <p:nvPr>
            <p:ph type="sldNum" sz="quarter" idx="10"/>
          </p:nvPr>
        </p:nvSpPr>
        <p:spPr/>
        <p:txBody>
          <a:bodyPr/>
          <a:lstStyle/>
          <a:p>
            <a:fld id="{DBAC5F6B-F629-49B9-BFB2-D00E210D353D}" type="slidenum">
              <a:rPr lang="en-GB" smtClean="0"/>
              <a:pPr/>
              <a:t>16</a:t>
            </a:fld>
            <a:endParaRPr lang="en-GB"/>
          </a:p>
        </p:txBody>
      </p:sp>
    </p:spTree>
    <p:extLst>
      <p:ext uri="{BB962C8B-B14F-4D97-AF65-F5344CB8AC3E}">
        <p14:creationId xmlns:p14="http://schemas.microsoft.com/office/powerpoint/2010/main" val="30763408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Aston draw</a:t>
            </a:r>
            <a:r>
              <a:rPr lang="en-GB" baseline="0" dirty="0"/>
              <a:t> together many of the previous points…</a:t>
            </a:r>
            <a:endParaRPr lang="en-GB" dirty="0"/>
          </a:p>
        </p:txBody>
      </p:sp>
      <p:sp>
        <p:nvSpPr>
          <p:cNvPr id="4" name="Slide Number Placeholder 3"/>
          <p:cNvSpPr>
            <a:spLocks noGrp="1"/>
          </p:cNvSpPr>
          <p:nvPr>
            <p:ph type="sldNum" sz="quarter" idx="10"/>
          </p:nvPr>
        </p:nvSpPr>
        <p:spPr/>
        <p:txBody>
          <a:bodyPr/>
          <a:lstStyle/>
          <a:p>
            <a:fld id="{6FFFCDEF-AE0F-45A3-B675-173F0D62FD54}" type="slidenum">
              <a:rPr lang="en-GB" smtClean="0"/>
              <a:pPr/>
              <a:t>17</a:t>
            </a:fld>
            <a:endParaRPr lang="en-GB"/>
          </a:p>
        </p:txBody>
      </p:sp>
    </p:spTree>
    <p:extLst>
      <p:ext uri="{BB962C8B-B14F-4D97-AF65-F5344CB8AC3E}">
        <p14:creationId xmlns:p14="http://schemas.microsoft.com/office/powerpoint/2010/main" val="768664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increase in prevalence of long-term conditions in Western societies, with the subsequent need for non-acute quality patient healthcare, has brought the issue of collaboration between health professionals to the fore. Within primary care, it has been suggested that multidisciplinary </a:t>
            </a:r>
            <a:r>
              <a:rPr lang="en-GB" sz="1200" b="0" i="0" kern="1200" dirty="0" err="1">
                <a:solidFill>
                  <a:schemeClr val="tx1"/>
                </a:solidFill>
                <a:effectLst/>
                <a:latin typeface="+mn-lt"/>
                <a:ea typeface="+mn-ea"/>
                <a:cs typeface="+mn-cs"/>
              </a:rPr>
              <a:t>teamworking</a:t>
            </a:r>
            <a:r>
              <a:rPr lang="en-GB" sz="1200" b="0" i="0" kern="1200" dirty="0">
                <a:solidFill>
                  <a:schemeClr val="tx1"/>
                </a:solidFill>
                <a:effectLst/>
                <a:latin typeface="+mn-lt"/>
                <a:ea typeface="+mn-ea"/>
                <a:cs typeface="+mn-cs"/>
              </a:rPr>
              <a:t> is essential to develop an integrated approach to promoting and maintaining the health of the population whilst improving service effectiveness. Although it is becoming widely accepted that no single discipline can provide complete care for patients with a long-term condition, in practice, </a:t>
            </a:r>
            <a:r>
              <a:rPr lang="en-GB" sz="1200" b="0" i="0" kern="1200" dirty="0" err="1">
                <a:solidFill>
                  <a:schemeClr val="tx1"/>
                </a:solidFill>
                <a:effectLst/>
                <a:latin typeface="+mn-lt"/>
                <a:ea typeface="+mn-ea"/>
                <a:cs typeface="+mn-cs"/>
              </a:rPr>
              <a:t>interprofessional</a:t>
            </a:r>
            <a:r>
              <a:rPr lang="en-GB" sz="1200" b="0" i="0" kern="1200" dirty="0">
                <a:solidFill>
                  <a:schemeClr val="tx1"/>
                </a:solidFill>
                <a:effectLst/>
                <a:latin typeface="+mn-lt"/>
                <a:ea typeface="+mn-ea"/>
                <a:cs typeface="+mn-cs"/>
              </a:rPr>
              <a:t> working is not always achieved.</a:t>
            </a:r>
          </a:p>
          <a:p>
            <a:r>
              <a:rPr lang="en-GB" sz="1200" b="0" i="0" kern="1200" dirty="0">
                <a:solidFill>
                  <a:schemeClr val="tx1"/>
                </a:solidFill>
                <a:effectLst/>
                <a:latin typeface="+mn-lt"/>
                <a:ea typeface="+mn-ea"/>
                <a:cs typeface="+mn-cs"/>
              </a:rPr>
              <a:t>Following a thematic analysis of the literature, two main themes emerged that had an impact on </a:t>
            </a:r>
            <a:r>
              <a:rPr lang="en-GB" sz="1200" b="0" i="0" kern="1200" dirty="0" err="1">
                <a:solidFill>
                  <a:schemeClr val="tx1"/>
                </a:solidFill>
                <a:effectLst/>
                <a:latin typeface="+mn-lt"/>
                <a:ea typeface="+mn-ea"/>
                <a:cs typeface="+mn-cs"/>
              </a:rPr>
              <a:t>interprofessional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teamworking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team structure and team processes. </a:t>
            </a:r>
          </a:p>
          <a:p>
            <a:r>
              <a:rPr lang="en-GB" sz="1200" b="0" i="0" kern="1200" dirty="0">
                <a:solidFill>
                  <a:schemeClr val="tx1"/>
                </a:solidFill>
                <a:effectLst/>
                <a:latin typeface="+mn-lt"/>
                <a:ea typeface="+mn-ea"/>
                <a:cs typeface="+mn-cs"/>
              </a:rPr>
              <a:t>Within these two themes, six categories were identified: </a:t>
            </a:r>
          </a:p>
          <a:p>
            <a:r>
              <a:rPr lang="en-GB" sz="1200" b="0" i="0" kern="1200" dirty="0">
                <a:solidFill>
                  <a:schemeClr val="tx1"/>
                </a:solidFill>
                <a:effectLst/>
                <a:latin typeface="+mn-lt"/>
                <a:ea typeface="+mn-ea"/>
                <a:cs typeface="+mn-cs"/>
              </a:rPr>
              <a:t>team premises; </a:t>
            </a:r>
          </a:p>
          <a:p>
            <a:r>
              <a:rPr lang="en-GB" sz="1200" b="0" i="0" kern="1200" dirty="0">
                <a:solidFill>
                  <a:schemeClr val="tx1"/>
                </a:solidFill>
                <a:effectLst/>
                <a:latin typeface="+mn-lt"/>
                <a:ea typeface="+mn-ea"/>
                <a:cs typeface="+mn-cs"/>
              </a:rPr>
              <a:t>team size and composition; </a:t>
            </a:r>
          </a:p>
          <a:p>
            <a:r>
              <a:rPr lang="en-GB" sz="1200" b="0" i="0" kern="1200" dirty="0">
                <a:solidFill>
                  <a:schemeClr val="tx1"/>
                </a:solidFill>
                <a:effectLst/>
                <a:latin typeface="+mn-lt"/>
                <a:ea typeface="+mn-ea"/>
                <a:cs typeface="+mn-cs"/>
              </a:rPr>
              <a:t>organisational support; </a:t>
            </a:r>
          </a:p>
          <a:p>
            <a:r>
              <a:rPr lang="en-GB" sz="1200" b="0" i="0" kern="1200" dirty="0">
                <a:solidFill>
                  <a:schemeClr val="tx1"/>
                </a:solidFill>
                <a:effectLst/>
                <a:latin typeface="+mn-lt"/>
                <a:ea typeface="+mn-ea"/>
                <a:cs typeface="+mn-cs"/>
              </a:rPr>
              <a:t>team meetings; </a:t>
            </a:r>
          </a:p>
          <a:p>
            <a:r>
              <a:rPr lang="en-GB" sz="1200" b="0" i="0" kern="1200" dirty="0">
                <a:solidFill>
                  <a:schemeClr val="tx1"/>
                </a:solidFill>
                <a:effectLst/>
                <a:latin typeface="+mn-lt"/>
                <a:ea typeface="+mn-ea"/>
                <a:cs typeface="+mn-cs"/>
              </a:rPr>
              <a:t>clear goals and objectives; and </a:t>
            </a:r>
          </a:p>
          <a:p>
            <a:r>
              <a:rPr lang="en-GB" sz="1200" b="0" i="0" kern="1200" dirty="0">
                <a:solidFill>
                  <a:schemeClr val="tx1"/>
                </a:solidFill>
                <a:effectLst/>
                <a:latin typeface="+mn-lt"/>
                <a:ea typeface="+mn-ea"/>
                <a:cs typeface="+mn-cs"/>
              </a:rPr>
              <a:t>audit. </a:t>
            </a:r>
          </a:p>
          <a:p>
            <a:r>
              <a:rPr lang="en-GB" sz="1200" b="0" i="0" kern="1200" dirty="0">
                <a:solidFill>
                  <a:schemeClr val="tx1"/>
                </a:solidFill>
                <a:effectLst/>
                <a:latin typeface="+mn-lt"/>
                <a:ea typeface="+mn-ea"/>
                <a:cs typeface="+mn-cs"/>
              </a:rPr>
              <a:t>The complex nature of </a:t>
            </a:r>
            <a:r>
              <a:rPr lang="en-GB" sz="1200" b="0" i="0" kern="1200" dirty="0" err="1">
                <a:solidFill>
                  <a:schemeClr val="tx1"/>
                </a:solidFill>
                <a:effectLst/>
                <a:latin typeface="+mn-lt"/>
                <a:ea typeface="+mn-ea"/>
                <a:cs typeface="+mn-cs"/>
              </a:rPr>
              <a:t>interprofessional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teamworking</a:t>
            </a:r>
            <a:r>
              <a:rPr lang="en-GB" sz="1200" b="0" i="0" kern="1200" dirty="0">
                <a:solidFill>
                  <a:schemeClr val="tx1"/>
                </a:solidFill>
                <a:effectLst/>
                <a:latin typeface="+mn-lt"/>
                <a:ea typeface="+mn-ea"/>
                <a:cs typeface="+mn-cs"/>
              </a:rPr>
              <a:t> in primary care meant that despite teamwork being an efficient and productive way of achieving goals and results, several barriers exist that hinder its potential from becoming fully exploited; implications and recommendations for practice are discussed.</a:t>
            </a:r>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18</a:t>
            </a:fld>
            <a:endParaRPr lang="en-GB"/>
          </a:p>
        </p:txBody>
      </p:sp>
    </p:spTree>
    <p:extLst>
      <p:ext uri="{BB962C8B-B14F-4D97-AF65-F5344CB8AC3E}">
        <p14:creationId xmlns:p14="http://schemas.microsoft.com/office/powerpoint/2010/main" val="57202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file:///C:/Users/Steph/Downloads/1393431784_MNwQ_webinar_3_-_effective_team-working%20(1).pdf </a:t>
            </a:r>
          </a:p>
        </p:txBody>
      </p:sp>
      <p:sp>
        <p:nvSpPr>
          <p:cNvPr id="4" name="Slide Number Placeholder 3"/>
          <p:cNvSpPr>
            <a:spLocks noGrp="1"/>
          </p:cNvSpPr>
          <p:nvPr>
            <p:ph type="sldNum" sz="quarter" idx="10"/>
          </p:nvPr>
        </p:nvSpPr>
        <p:spPr/>
        <p:txBody>
          <a:bodyPr/>
          <a:lstStyle/>
          <a:p>
            <a:fld id="{6FFFCDEF-AE0F-45A3-B675-173F0D62FD54}" type="slidenum">
              <a:rPr lang="en-GB" smtClean="0"/>
              <a:pPr/>
              <a:t>19</a:t>
            </a:fld>
            <a:endParaRPr lang="en-GB"/>
          </a:p>
        </p:txBody>
      </p:sp>
    </p:spTree>
    <p:extLst>
      <p:ext uri="{BB962C8B-B14F-4D97-AF65-F5344CB8AC3E}">
        <p14:creationId xmlns:p14="http://schemas.microsoft.com/office/powerpoint/2010/main" val="4090324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FCDEF-AE0F-45A3-B675-173F0D62FD54}" type="slidenum">
              <a:rPr lang="en-GB" smtClean="0"/>
              <a:pPr/>
              <a:t>20</a:t>
            </a:fld>
            <a:endParaRPr lang="en-GB"/>
          </a:p>
        </p:txBody>
      </p:sp>
    </p:spTree>
    <p:extLst>
      <p:ext uri="{BB962C8B-B14F-4D97-AF65-F5344CB8AC3E}">
        <p14:creationId xmlns:p14="http://schemas.microsoft.com/office/powerpoint/2010/main" val="40753000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Patients</a:t>
            </a:r>
            <a:r>
              <a:rPr lang="en-GB" baseline="0" dirty="0"/>
              <a:t> as part of the team</a:t>
            </a:r>
          </a:p>
          <a:p>
            <a:r>
              <a:rPr lang="en-GB" baseline="0" dirty="0"/>
              <a:t>Training for teamwork</a:t>
            </a:r>
          </a:p>
          <a:p>
            <a:r>
              <a:rPr lang="en-GB" baseline="0" dirty="0"/>
              <a:t>Flexibility and accountability </a:t>
            </a:r>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21</a:t>
            </a:fld>
            <a:endParaRPr lang="en-GB"/>
          </a:p>
        </p:txBody>
      </p:sp>
    </p:spTree>
    <p:extLst>
      <p:ext uri="{BB962C8B-B14F-4D97-AF65-F5344CB8AC3E}">
        <p14:creationId xmlns:p14="http://schemas.microsoft.com/office/powerpoint/2010/main" val="1285820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FFCDEF-AE0F-45A3-B675-173F0D62FD54}" type="slidenum">
              <a:rPr lang="en-GB" smtClean="0"/>
              <a:pPr/>
              <a:t>22</a:t>
            </a:fld>
            <a:endParaRPr lang="en-GB"/>
          </a:p>
        </p:txBody>
      </p:sp>
    </p:spTree>
    <p:extLst>
      <p:ext uri="{BB962C8B-B14F-4D97-AF65-F5344CB8AC3E}">
        <p14:creationId xmlns:p14="http://schemas.microsoft.com/office/powerpoint/2010/main" val="2962372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Blindfold</a:t>
            </a:r>
            <a:r>
              <a:rPr lang="en-GB" baseline="0" dirty="0"/>
              <a:t> square or </a:t>
            </a:r>
          </a:p>
          <a:p>
            <a:endParaRPr lang="en-GB" dirty="0"/>
          </a:p>
          <a:p>
            <a:r>
              <a:rPr lang="en-GB" dirty="0"/>
              <a:t>4 UP</a:t>
            </a:r>
          </a:p>
          <a:p>
            <a:r>
              <a:rPr lang="en-GB" dirty="0"/>
              <a:t>Time: 10 minutes (dependent on how long the group takes to find a system to solve the</a:t>
            </a:r>
          </a:p>
          <a:p>
            <a:r>
              <a:rPr lang="en-GB" dirty="0"/>
              <a:t>problem)</a:t>
            </a:r>
          </a:p>
          <a:p>
            <a:r>
              <a:rPr lang="en-GB" dirty="0"/>
              <a:t>Equipment: a chair for each participant</a:t>
            </a:r>
          </a:p>
          <a:p>
            <a:r>
              <a:rPr lang="en-GB" dirty="0"/>
              <a:t>Method:</a:t>
            </a:r>
          </a:p>
          <a:p>
            <a:r>
              <a:rPr lang="en-GB" dirty="0"/>
              <a:t>• The participants all sit in a circle.</a:t>
            </a:r>
          </a:p>
          <a:p>
            <a:r>
              <a:rPr lang="en-GB" dirty="0"/>
              <a:t>• Explain that you are taking them to a strange planet with a very strange atmosphere.</a:t>
            </a:r>
          </a:p>
          <a:p>
            <a:r>
              <a:rPr lang="en-GB" dirty="0"/>
              <a:t>In this atmosphere they cannot speak, as sound does not travel. The planet also has a</a:t>
            </a:r>
          </a:p>
          <a:p>
            <a:r>
              <a:rPr lang="en-GB" dirty="0"/>
              <a:t>very weird gravity system. Only four people can stand up at once. It is also impossible</a:t>
            </a:r>
          </a:p>
          <a:p>
            <a:r>
              <a:rPr lang="en-GB" dirty="0"/>
              <a:t>to stand for more than ten seconds.</a:t>
            </a:r>
          </a:p>
          <a:p>
            <a:r>
              <a:rPr lang="en-GB" dirty="0"/>
              <a:t>• The challenge for survival on this planet is for the group to keep four people standing</a:t>
            </a:r>
          </a:p>
          <a:p>
            <a:r>
              <a:rPr lang="en-GB" dirty="0"/>
              <a:t>up all of the time, for not more than ten seconds each. The group will need to cooperate</a:t>
            </a:r>
          </a:p>
          <a:p>
            <a:r>
              <a:rPr lang="en-GB" dirty="0"/>
              <a:t>using non-verbal communication.</a:t>
            </a:r>
          </a:p>
          <a:p>
            <a:r>
              <a:rPr lang="en-GB" dirty="0"/>
              <a:t>• Explain that this activity has shown that they are able to co-operate with others</a:t>
            </a:r>
          </a:p>
          <a:p>
            <a:r>
              <a:rPr lang="en-GB" dirty="0"/>
              <a:t>without even talking…They have the skills, they just need to put things into action… </a:t>
            </a:r>
          </a:p>
        </p:txBody>
      </p:sp>
      <p:sp>
        <p:nvSpPr>
          <p:cNvPr id="4" name="Slide Number Placeholder 3"/>
          <p:cNvSpPr>
            <a:spLocks noGrp="1"/>
          </p:cNvSpPr>
          <p:nvPr>
            <p:ph type="sldNum" sz="quarter" idx="10"/>
          </p:nvPr>
        </p:nvSpPr>
        <p:spPr/>
        <p:txBody>
          <a:bodyPr/>
          <a:lstStyle/>
          <a:p>
            <a:fld id="{6FFFCDEF-AE0F-45A3-B675-173F0D62FD54}" type="slidenum">
              <a:rPr lang="en-GB" smtClean="0"/>
              <a:pPr/>
              <a:t>23</a:t>
            </a:fld>
            <a:endParaRPr lang="en-GB"/>
          </a:p>
        </p:txBody>
      </p:sp>
    </p:spTree>
    <p:extLst>
      <p:ext uri="{BB962C8B-B14F-4D97-AF65-F5344CB8AC3E}">
        <p14:creationId xmlns:p14="http://schemas.microsoft.com/office/powerpoint/2010/main" val="1827583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West M, </a:t>
            </a:r>
            <a:r>
              <a:rPr lang="en-GB" dirty="0" err="1"/>
              <a:t>Borrill</a:t>
            </a:r>
            <a:r>
              <a:rPr lang="en-GB" baseline="0" dirty="0"/>
              <a:t> CS, </a:t>
            </a:r>
            <a:r>
              <a:rPr lang="en-GB" dirty="0"/>
              <a:t>Dawson</a:t>
            </a:r>
            <a:r>
              <a:rPr lang="en-GB" baseline="0" dirty="0"/>
              <a:t> </a:t>
            </a:r>
            <a:r>
              <a:rPr lang="en-GB" baseline="0" dirty="0" err="1"/>
              <a:t>J,</a:t>
            </a:r>
            <a:r>
              <a:rPr lang="en-GB" dirty="0" err="1"/>
              <a:t>Brodbeck</a:t>
            </a:r>
            <a:r>
              <a:rPr lang="en-GB" dirty="0"/>
              <a:t> </a:t>
            </a:r>
            <a:r>
              <a:rPr lang="en-GB" dirty="0" err="1"/>
              <a:t>F,Shapiro</a:t>
            </a:r>
            <a:r>
              <a:rPr lang="en-GB" baseline="0" dirty="0"/>
              <a:t> D,</a:t>
            </a:r>
            <a:r>
              <a:rPr lang="en-GB" dirty="0"/>
              <a:t> </a:t>
            </a:r>
            <a:r>
              <a:rPr lang="en-GB" dirty="0" err="1"/>
              <a:t>Haward</a:t>
            </a:r>
            <a:r>
              <a:rPr lang="en-GB" dirty="0"/>
              <a:t>, B</a:t>
            </a:r>
            <a:r>
              <a:rPr lang="en-GB" baseline="0" dirty="0"/>
              <a:t> (2003) </a:t>
            </a:r>
            <a:r>
              <a:rPr lang="en-GB" dirty="0"/>
              <a:t>Leadership clarity and team innovation in health care, </a:t>
            </a:r>
            <a:r>
              <a:rPr lang="en-GB" i="1" dirty="0">
                <a:effectLst/>
              </a:rPr>
              <a:t>The Leadership Quarterly</a:t>
            </a:r>
            <a:r>
              <a:rPr lang="en-GB" dirty="0">
                <a:effectLst/>
              </a:rPr>
              <a:t>, 14(4-5), 393–410.  </a:t>
            </a:r>
          </a:p>
          <a:p>
            <a:endParaRPr lang="en-GB" dirty="0"/>
          </a:p>
          <a:p>
            <a:r>
              <a:rPr lang="en-GB" dirty="0"/>
              <a:t>Leadership clarity </a:t>
            </a:r>
            <a:r>
              <a:rPr lang="en-GB" dirty="0" err="1"/>
              <a:t>assoc</a:t>
            </a:r>
            <a:r>
              <a:rPr lang="en-GB" dirty="0"/>
              <a:t> with better team processes and innovation</a:t>
            </a:r>
          </a:p>
          <a:p>
            <a:r>
              <a:rPr lang="en-GB" dirty="0"/>
              <a:t>With ambiguity</a:t>
            </a:r>
            <a:r>
              <a:rPr lang="en-GB" baseline="0" dirty="0"/>
              <a:t> of leadership associated with low levels of innovation</a:t>
            </a:r>
          </a:p>
          <a:p>
            <a:r>
              <a:rPr lang="en-GB" baseline="0" dirty="0"/>
              <a:t>Supports role of leadership in helping with providing direction, and team participation in decision making</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Leadership clarity </a:t>
            </a:r>
            <a:r>
              <a:rPr lang="en-GB" dirty="0" err="1"/>
              <a:t>assoc</a:t>
            </a:r>
            <a:r>
              <a:rPr lang="en-GB" dirty="0"/>
              <a:t> with innovation in CMHT and</a:t>
            </a:r>
            <a:r>
              <a:rPr lang="en-GB" baseline="0" dirty="0"/>
              <a:t> Ca Breast teams but not primary care teams – latter have broader composition with less clear boundaries and roles so it is not all about leadership clarity</a:t>
            </a:r>
            <a:endParaRPr lang="en-GB" dirty="0"/>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25</a:t>
            </a:fld>
            <a:endParaRPr lang="en-GB"/>
          </a:p>
        </p:txBody>
      </p:sp>
    </p:spTree>
    <p:extLst>
      <p:ext uri="{BB962C8B-B14F-4D97-AF65-F5344CB8AC3E}">
        <p14:creationId xmlns:p14="http://schemas.microsoft.com/office/powerpoint/2010/main" val="4029100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http://www.kingsfund.org.uk/sites/files/kf/field/field_publication_file/developing-collective-leadership-kingsfund-may14.pdf</a:t>
            </a:r>
          </a:p>
          <a:p>
            <a:r>
              <a:rPr lang="en-GB" dirty="0"/>
              <a:t>http://www.kingsfund.org.uk/publications/culture-and-leadership-nhs</a:t>
            </a:r>
          </a:p>
          <a:p>
            <a:r>
              <a:rPr lang="en-GB" dirty="0"/>
              <a:t>http://www.kingsfund.org.uk/blog/2014/05/how-can-improving-leadership-help-transform-nhs</a:t>
            </a:r>
          </a:p>
          <a:p>
            <a:endParaRPr lang="en-GB" dirty="0"/>
          </a:p>
          <a:p>
            <a:r>
              <a:rPr lang="en-GB" dirty="0"/>
              <a:t>Leadership comes from both the leaders themselves and the relationships among them. Organisational performance does not rest simply on the number or quality of individual leaders. What counts is the extent to which formal and informal leaders </a:t>
            </a:r>
            <a:r>
              <a:rPr lang="en-GB" baseline="0" dirty="0"/>
              <a:t> </a:t>
            </a:r>
            <a:r>
              <a:rPr lang="en-GB" dirty="0"/>
              <a:t>work collectively in support of the organisation’s goals and in embodying the values Leadership comes from both the leaders themselves and the relationships among them. Organisational performance does not rest simply on the number or quality of individual leaders. What counts is the extent to which formal and informal leaders work collectively in support of the organisation’s goals and in embodying the values</a:t>
            </a:r>
          </a:p>
        </p:txBody>
      </p:sp>
      <p:sp>
        <p:nvSpPr>
          <p:cNvPr id="4" name="Slide Number Placeholder 3"/>
          <p:cNvSpPr>
            <a:spLocks noGrp="1"/>
          </p:cNvSpPr>
          <p:nvPr>
            <p:ph type="sldNum" sz="quarter" idx="10"/>
          </p:nvPr>
        </p:nvSpPr>
        <p:spPr/>
        <p:txBody>
          <a:bodyPr/>
          <a:lstStyle/>
          <a:p>
            <a:fld id="{DBAC5F6B-F629-49B9-BFB2-D00E210D353D}" type="slidenum">
              <a:rPr lang="en-GB" smtClean="0"/>
              <a:pPr/>
              <a:t>26</a:t>
            </a:fld>
            <a:endParaRPr lang="en-GB"/>
          </a:p>
        </p:txBody>
      </p:sp>
    </p:spTree>
    <p:extLst>
      <p:ext uri="{BB962C8B-B14F-4D97-AF65-F5344CB8AC3E}">
        <p14:creationId xmlns:p14="http://schemas.microsoft.com/office/powerpoint/2010/main" val="651721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Research on this goes back to </a:t>
            </a:r>
            <a:r>
              <a:rPr lang="en-GB" dirty="0" err="1"/>
              <a:t>Ringleman</a:t>
            </a:r>
            <a:r>
              <a:rPr lang="en-GB" dirty="0"/>
              <a:t> (1913) Tug of war</a:t>
            </a:r>
            <a:r>
              <a:rPr lang="en-GB" baseline="0" dirty="0"/>
              <a:t> - </a:t>
            </a:r>
            <a:r>
              <a:rPr lang="en-GB" dirty="0"/>
              <a:t>who found</a:t>
            </a:r>
            <a:r>
              <a:rPr lang="en-GB" baseline="0" dirty="0"/>
              <a:t> individual efforts could drop .“social loafing”. Especially when </a:t>
            </a:r>
            <a:r>
              <a:rPr lang="en-GB" baseline="0" dirty="0" err="1"/>
              <a:t>individ</a:t>
            </a:r>
            <a:r>
              <a:rPr lang="en-GB" baseline="0" dirty="0"/>
              <a:t> effort is hard to see</a:t>
            </a:r>
          </a:p>
          <a:p>
            <a:r>
              <a:rPr lang="en-GB" baseline="0" dirty="0"/>
              <a:t>Newell et al 2002 /9 page 52</a:t>
            </a:r>
          </a:p>
          <a:p>
            <a:endParaRPr lang="en-GB" baseline="0"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27</a:t>
            </a:fld>
            <a:endParaRPr lang="en-GB"/>
          </a:p>
        </p:txBody>
      </p:sp>
    </p:spTree>
    <p:extLst>
      <p:ext uri="{BB962C8B-B14F-4D97-AF65-F5344CB8AC3E}">
        <p14:creationId xmlns:p14="http://schemas.microsoft.com/office/powerpoint/2010/main" val="25123720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Satisficing</a:t>
            </a:r>
            <a:r>
              <a:rPr lang="en-GB" sz="1200" b="0" i="0" kern="1200" dirty="0">
                <a:solidFill>
                  <a:schemeClr val="tx1"/>
                </a:solidFill>
                <a:effectLst/>
                <a:latin typeface="+mn-lt"/>
                <a:ea typeface="+mn-ea"/>
                <a:cs typeface="+mn-cs"/>
              </a:rPr>
              <a:t> is a decision-making strategy or cognitive heuristic that entails searching through the available alternatives until an acceptability threshold is met.</a:t>
            </a:r>
          </a:p>
          <a:p>
            <a:r>
              <a:rPr lang="en-GB" dirty="0"/>
              <a:t>Conformity Aske (1951)</a:t>
            </a:r>
          </a:p>
          <a:p>
            <a:r>
              <a:rPr lang="en-GB" dirty="0"/>
              <a:t>Group Think</a:t>
            </a:r>
          </a:p>
          <a:p>
            <a:r>
              <a:rPr lang="en-GB" dirty="0"/>
              <a:t>Risky shift- group polarisation</a:t>
            </a:r>
          </a:p>
          <a:p>
            <a:endParaRPr lang="en-GB" dirty="0"/>
          </a:p>
          <a:p>
            <a:r>
              <a:rPr lang="en-GB" dirty="0"/>
              <a:t>Depends on …</a:t>
            </a:r>
          </a:p>
          <a:p>
            <a:r>
              <a:rPr lang="en-GB" dirty="0"/>
              <a:t>The type of decision.</a:t>
            </a:r>
          </a:p>
          <a:p>
            <a:r>
              <a:rPr lang="en-GB" dirty="0"/>
              <a:t>The time and resources available.</a:t>
            </a:r>
          </a:p>
          <a:p>
            <a:r>
              <a:rPr lang="en-GB" dirty="0"/>
              <a:t>The nature of the task being worked on.</a:t>
            </a:r>
          </a:p>
          <a:p>
            <a:r>
              <a:rPr lang="en-GB" dirty="0"/>
              <a:t>The environment the group wants to create.</a:t>
            </a:r>
          </a:p>
          <a:p>
            <a:r>
              <a:rPr lang="en-GB" dirty="0"/>
              <a:t>The amount of buy-in needed</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28</a:t>
            </a:fld>
            <a:endParaRPr lang="en-GB"/>
          </a:p>
        </p:txBody>
      </p:sp>
    </p:spTree>
    <p:extLst>
      <p:ext uri="{BB962C8B-B14F-4D97-AF65-F5344CB8AC3E}">
        <p14:creationId xmlns:p14="http://schemas.microsoft.com/office/powerpoint/2010/main" val="34035967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new information to be critically determined, dissenting voices need to be heard and criticisms made.</a:t>
            </a:r>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29</a:t>
            </a:fld>
            <a:endParaRPr lang="en-GB"/>
          </a:p>
        </p:txBody>
      </p:sp>
    </p:spTree>
    <p:extLst>
      <p:ext uri="{BB962C8B-B14F-4D97-AF65-F5344CB8AC3E}">
        <p14:creationId xmlns:p14="http://schemas.microsoft.com/office/powerpoint/2010/main" val="24271511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new information to be critically determined, dissenting voices need to be heard and criticisms made.</a:t>
            </a:r>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30</a:t>
            </a:fld>
            <a:endParaRPr lang="en-GB"/>
          </a:p>
        </p:txBody>
      </p:sp>
    </p:spTree>
    <p:extLst>
      <p:ext uri="{BB962C8B-B14F-4D97-AF65-F5344CB8AC3E}">
        <p14:creationId xmlns:p14="http://schemas.microsoft.com/office/powerpoint/2010/main" val="7098132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b="1" dirty="0"/>
          </a:p>
          <a:p>
            <a:r>
              <a:rPr lang="en-GB" dirty="0"/>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r>
              <a:rPr lang="en-GB" dirty="0"/>
              <a:t>Similarly, pessimists may be excessively defensive, and more emotional people may fail to look at decisions calmly and rationally</a:t>
            </a:r>
          </a:p>
          <a:p>
            <a:r>
              <a:rPr lang="en-GB" b="1" dirty="0"/>
              <a:t>White Hat:</a:t>
            </a:r>
            <a:br>
              <a:rPr lang="en-GB" dirty="0"/>
            </a:br>
            <a:r>
              <a:rPr lang="en-GB" dirty="0"/>
              <a:t>With this thinking hat you focus on the data available. Look at the information you have, and see what you can learn from it. Look for gaps in your knowledge, and either try to fill them or take account of them.</a:t>
            </a:r>
          </a:p>
          <a:p>
            <a:r>
              <a:rPr lang="en-GB" dirty="0"/>
              <a:t>This is where you analyse past trends, and try to extrapolate from historical data.</a:t>
            </a:r>
          </a:p>
          <a:p>
            <a:r>
              <a:rPr lang="en-GB" b="1" dirty="0"/>
              <a:t>Red Hat:</a:t>
            </a:r>
            <a:br>
              <a:rPr lang="en-GB" dirty="0"/>
            </a:br>
            <a:r>
              <a:rPr lang="en-GB" dirty="0"/>
              <a:t>'Wearing' the red hat, you look at problems using intuition, gut reaction, and emotion. Also try to think how other people will react emotionally. Try to understand the responses of people who do not fully know your reasoning. </a:t>
            </a:r>
          </a:p>
          <a:p>
            <a:r>
              <a:rPr lang="en-GB" b="1" dirty="0"/>
              <a:t>Black Hat:</a:t>
            </a:r>
            <a:br>
              <a:rPr lang="en-GB" dirty="0"/>
            </a:br>
            <a:r>
              <a:rPr lang="en-GB" dirty="0"/>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a:t>
            </a:r>
          </a:p>
          <a:p>
            <a:r>
              <a:rPr lang="en-GB" dirty="0"/>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r>
              <a:rPr lang="en-GB" b="1" dirty="0"/>
              <a:t>Yellow Hat:</a:t>
            </a:r>
            <a:br>
              <a:rPr lang="en-GB" dirty="0"/>
            </a:br>
            <a:r>
              <a:rPr lang="en-GB" dirty="0"/>
              <a:t>The yellow hat helps you to think positively. It is the optimistic viewpoint that helps you to see all the benefits of the decision and the value in it. Yellow Hat thinking helps you to keep going when everything looks gloomy and difficult. </a:t>
            </a:r>
          </a:p>
          <a:p>
            <a:r>
              <a:rPr lang="en-GB" b="1" dirty="0"/>
              <a:t>Green Hat:</a:t>
            </a:r>
            <a:br>
              <a:rPr lang="en-GB" dirty="0"/>
            </a:br>
            <a:r>
              <a:rPr lang="en-GB" dirty="0"/>
              <a:t>The Green Hat stands for creativity. This is where you can develop creative solutions to a problem. It is a freewheeling way of thinking, in which there is little criticism of ideas. A whole range of </a:t>
            </a:r>
            <a:r>
              <a:rPr lang="en-GB" dirty="0">
                <a:hlinkClick r:id="rId3"/>
              </a:rPr>
              <a:t>creativity tools</a:t>
            </a:r>
            <a:r>
              <a:rPr lang="en-GB" dirty="0"/>
              <a:t> can help you here. </a:t>
            </a:r>
          </a:p>
          <a:p>
            <a:r>
              <a:rPr lang="en-GB" b="1" dirty="0"/>
              <a:t>Blue Hat:</a:t>
            </a:r>
            <a:br>
              <a:rPr lang="en-GB" dirty="0"/>
            </a:br>
            <a:r>
              <a:rPr lang="en-GB" dirty="0"/>
              <a:t>The Blue Hat stands for process control. This is the hat worn by people chairing meetings. When running into difficulties because ideas are running dry, they may direct activity into Green Hat thinking. When contingency plans are needed, they will ask for Black Hat thinking, </a:t>
            </a:r>
            <a:r>
              <a:rPr lang="en-GB" dirty="0" err="1"/>
              <a:t>etc</a:t>
            </a:r>
            <a:endParaRPr lang="en-GB" b="1" dirty="0"/>
          </a:p>
          <a:p>
            <a:r>
              <a:rPr lang="en-GB" b="1" dirty="0"/>
              <a:t>White Hat</a:t>
            </a:r>
            <a:r>
              <a:rPr lang="en-GB" dirty="0"/>
              <a:t>  </a:t>
            </a:r>
          </a:p>
          <a:p>
            <a:r>
              <a:rPr lang="en-GB" dirty="0"/>
              <a:t>Information</a:t>
            </a:r>
          </a:p>
          <a:p>
            <a:r>
              <a:rPr lang="en-GB" b="1" dirty="0"/>
              <a:t>Red Hat</a:t>
            </a:r>
            <a:r>
              <a:rPr lang="en-GB" dirty="0"/>
              <a:t>   </a:t>
            </a:r>
          </a:p>
          <a:p>
            <a:r>
              <a:rPr lang="en-GB" dirty="0"/>
              <a:t>Feelings, emotion, intuition</a:t>
            </a:r>
          </a:p>
          <a:p>
            <a:r>
              <a:rPr lang="en-GB" b="1" dirty="0"/>
              <a:t>Black Hat  </a:t>
            </a:r>
          </a:p>
          <a:p>
            <a:r>
              <a:rPr lang="en-GB" dirty="0"/>
              <a:t>Difficulties, problems</a:t>
            </a:r>
          </a:p>
          <a:p>
            <a:r>
              <a:rPr lang="en-GB" b="1" dirty="0"/>
              <a:t>Yellow Hat</a:t>
            </a:r>
            <a:r>
              <a:rPr lang="en-GB" dirty="0"/>
              <a:t> </a:t>
            </a:r>
          </a:p>
          <a:p>
            <a:r>
              <a:rPr lang="en-GB" dirty="0"/>
              <a:t>Benefits, values</a:t>
            </a:r>
          </a:p>
          <a:p>
            <a:r>
              <a:rPr lang="en-GB" b="1" dirty="0"/>
              <a:t>Green Hat  </a:t>
            </a:r>
          </a:p>
          <a:p>
            <a:r>
              <a:rPr lang="en-GB" dirty="0"/>
              <a:t>New Ideas</a:t>
            </a:r>
          </a:p>
          <a:p>
            <a:r>
              <a:rPr lang="en-GB" b="1" dirty="0"/>
              <a:t>Blue Hat </a:t>
            </a:r>
          </a:p>
          <a:p>
            <a:r>
              <a:rPr lang="en-GB" dirty="0"/>
              <a:t>Bringing together and setting direction</a:t>
            </a:r>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31</a:t>
            </a:fld>
            <a:endParaRPr lang="en-GB"/>
          </a:p>
        </p:txBody>
      </p:sp>
    </p:spTree>
    <p:extLst>
      <p:ext uri="{BB962C8B-B14F-4D97-AF65-F5344CB8AC3E}">
        <p14:creationId xmlns:p14="http://schemas.microsoft.com/office/powerpoint/2010/main" val="6528979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1. Absence of Trust</a:t>
            </a:r>
          </a:p>
          <a:p>
            <a:pPr fontAlgn="base"/>
            <a:r>
              <a:rPr lang="en-GB" sz="1200" b="0" i="0" kern="1200" dirty="0" err="1">
                <a:solidFill>
                  <a:schemeClr val="tx1"/>
                </a:solidFill>
                <a:effectLst/>
                <a:latin typeface="+mn-lt"/>
                <a:ea typeface="+mn-ea"/>
                <a:cs typeface="+mn-cs"/>
              </a:rPr>
              <a:t>Lencioni</a:t>
            </a:r>
            <a:r>
              <a:rPr lang="en-GB" sz="1200" b="0" i="0" kern="1200" dirty="0">
                <a:solidFill>
                  <a:schemeClr val="tx1"/>
                </a:solidFill>
                <a:effectLst/>
                <a:latin typeface="+mn-lt"/>
                <a:ea typeface="+mn-ea"/>
                <a:cs typeface="+mn-cs"/>
              </a:rPr>
              <a:t> says that an absence of trust is the most severe dysfunction that a team can have. Without trust, productive work and growth are almost impossible. Team members spend time and energy protecting themselves or undermining each other, instead of focusing on the work and goals of the team.</a:t>
            </a:r>
          </a:p>
          <a:p>
            <a:pPr fontAlgn="base"/>
            <a:r>
              <a:rPr lang="en-GB" sz="1200" b="0" i="0" kern="1200" dirty="0">
                <a:solidFill>
                  <a:schemeClr val="tx1"/>
                </a:solidFill>
                <a:effectLst/>
                <a:latin typeface="+mn-lt"/>
                <a:ea typeface="+mn-ea"/>
                <a:cs typeface="+mn-cs"/>
              </a:rPr>
              <a:t>By contrast, when team members trust one another, they're willing to be open and "vulnerable" with the group. They trust that no one will attack them maliciously, which means that they can spend their time and energy on the work at </a:t>
            </a:r>
            <a:r>
              <a:rPr lang="en-GB" sz="1200" b="0" i="0" kern="1200" dirty="0" err="1">
                <a:solidFill>
                  <a:schemeClr val="tx1"/>
                </a:solidFill>
                <a:effectLst/>
                <a:latin typeface="+mn-lt"/>
                <a:ea typeface="+mn-ea"/>
                <a:cs typeface="+mn-cs"/>
              </a:rPr>
              <a:t>han</a:t>
            </a: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rtl="0"/>
            <a:r>
              <a:rPr lang="en-GB" dirty="0">
                <a:effectLst/>
              </a:rPr>
              <a:t>Absence of trust—unwilling to be </a:t>
            </a:r>
            <a:r>
              <a:rPr lang="en-GB" i="1" dirty="0">
                <a:effectLst/>
              </a:rPr>
              <a:t>vulnerable</a:t>
            </a:r>
            <a:r>
              <a:rPr lang="en-GB" dirty="0">
                <a:effectLst/>
              </a:rPr>
              <a:t> within the group</a:t>
            </a:r>
          </a:p>
          <a:p>
            <a:pPr rtl="0"/>
            <a:r>
              <a:rPr lang="en-GB" dirty="0">
                <a:effectLst/>
              </a:rPr>
              <a:t>Fear of conflict—seeking </a:t>
            </a:r>
            <a:r>
              <a:rPr lang="en-GB" i="1" dirty="0">
                <a:effectLst/>
              </a:rPr>
              <a:t>artificial harmony</a:t>
            </a:r>
            <a:r>
              <a:rPr lang="en-GB" dirty="0">
                <a:effectLst/>
              </a:rPr>
              <a:t> over constructive passionate debate</a:t>
            </a:r>
          </a:p>
          <a:p>
            <a:pPr rtl="0"/>
            <a:r>
              <a:rPr lang="en-GB" dirty="0">
                <a:effectLst/>
              </a:rPr>
              <a:t>Lack of commitment—feigning buy-in for group decisions creates </a:t>
            </a:r>
            <a:r>
              <a:rPr lang="en-GB" i="1" dirty="0">
                <a:effectLst/>
              </a:rPr>
              <a:t>ambiguity</a:t>
            </a:r>
            <a:r>
              <a:rPr lang="en-GB" dirty="0">
                <a:effectLst/>
              </a:rPr>
              <a:t> throughout the organization</a:t>
            </a:r>
          </a:p>
          <a:p>
            <a:pPr rtl="0"/>
            <a:r>
              <a:rPr lang="en-GB" dirty="0">
                <a:effectLst/>
              </a:rPr>
              <a:t>Avoidance of accountability—ducking the responsibility to call peers on counterproductive </a:t>
            </a:r>
            <a:r>
              <a:rPr lang="en-GB" dirty="0" err="1">
                <a:effectLst/>
              </a:rPr>
              <a:t>behavior</a:t>
            </a:r>
            <a:r>
              <a:rPr lang="en-GB" dirty="0">
                <a:effectLst/>
              </a:rPr>
              <a:t> which sets </a:t>
            </a:r>
            <a:r>
              <a:rPr lang="en-GB" i="1" dirty="0">
                <a:effectLst/>
              </a:rPr>
              <a:t>low standards</a:t>
            </a:r>
            <a:endParaRPr lang="en-GB" dirty="0">
              <a:effectLst/>
            </a:endParaRPr>
          </a:p>
          <a:p>
            <a:pPr rtl="0"/>
            <a:r>
              <a:rPr lang="en-GB" dirty="0">
                <a:effectLst/>
              </a:rPr>
              <a:t>Inattention to results—focusing on personal success, </a:t>
            </a:r>
            <a:r>
              <a:rPr lang="en-GB" i="1" dirty="0">
                <a:effectLst/>
              </a:rPr>
              <a:t>status and ego</a:t>
            </a:r>
            <a:r>
              <a:rPr lang="en-GB" dirty="0">
                <a:effectLst/>
              </a:rPr>
              <a:t> before team success</a:t>
            </a:r>
          </a:p>
          <a:p>
            <a:endParaRPr lang="en-GB" dirty="0"/>
          </a:p>
          <a:p>
            <a:r>
              <a:rPr lang="en-GB" dirty="0"/>
              <a:t>http://img.docstoccdn.com/thumb/orig/93516064.png</a:t>
            </a:r>
          </a:p>
        </p:txBody>
      </p:sp>
      <p:sp>
        <p:nvSpPr>
          <p:cNvPr id="4" name="Slide Number Placeholder 3"/>
          <p:cNvSpPr>
            <a:spLocks noGrp="1"/>
          </p:cNvSpPr>
          <p:nvPr>
            <p:ph type="sldNum" sz="quarter" idx="10"/>
          </p:nvPr>
        </p:nvSpPr>
        <p:spPr/>
        <p:txBody>
          <a:bodyPr/>
          <a:lstStyle/>
          <a:p>
            <a:fld id="{DBAC5F6B-F629-49B9-BFB2-D00E210D353D}" type="slidenum">
              <a:rPr lang="en-GB" smtClean="0"/>
              <a:pPr/>
              <a:t>32</a:t>
            </a:fld>
            <a:endParaRPr lang="en-GB"/>
          </a:p>
        </p:txBody>
      </p:sp>
    </p:spTree>
    <p:extLst>
      <p:ext uri="{BB962C8B-B14F-4D97-AF65-F5344CB8AC3E}">
        <p14:creationId xmlns:p14="http://schemas.microsoft.com/office/powerpoint/2010/main" val="8225770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lvl="0"/>
            <a:r>
              <a:rPr lang="en-GB" sz="2000" b="1" dirty="0"/>
              <a:t>ability</a:t>
            </a:r>
            <a:endParaRPr lang="en-GB" sz="2000" dirty="0"/>
          </a:p>
          <a:p>
            <a:pPr lvl="1"/>
            <a:r>
              <a:rPr lang="en-GB" sz="1900" dirty="0"/>
              <a:t>demonstrable</a:t>
            </a:r>
            <a:r>
              <a:rPr lang="en-GB" sz="2000" dirty="0"/>
              <a:t> competence at doing their job.</a:t>
            </a:r>
            <a:r>
              <a:rPr lang="en-GB" sz="2000" b="1" dirty="0"/>
              <a:t> Ability</a:t>
            </a:r>
            <a:r>
              <a:rPr lang="en-GB" sz="2000" dirty="0"/>
              <a:t> looks at aspects such as skills, competences, etc. and is domain specific</a:t>
            </a:r>
          </a:p>
          <a:p>
            <a:pPr lvl="0"/>
            <a:r>
              <a:rPr lang="en-GB" sz="2000" b="1" dirty="0"/>
              <a:t>benevolence</a:t>
            </a:r>
            <a:endParaRPr lang="en-GB" sz="2000" dirty="0"/>
          </a:p>
          <a:p>
            <a:pPr lvl="1"/>
            <a:r>
              <a:rPr lang="en-GB" sz="2000" dirty="0"/>
              <a:t>a concern for others beyond their own needs and having benign motives.</a:t>
            </a:r>
            <a:r>
              <a:rPr lang="en-GB" sz="2000" baseline="0" dirty="0"/>
              <a:t> </a:t>
            </a:r>
            <a:r>
              <a:rPr lang="en-GB" sz="2000" b="1" dirty="0"/>
              <a:t>Benevolence</a:t>
            </a:r>
            <a:r>
              <a:rPr lang="en-GB" sz="2000" dirty="0"/>
              <a:t> is the extent to which a trustee is believed to voluntarily do good to the </a:t>
            </a:r>
            <a:r>
              <a:rPr lang="en-GB" sz="2000" dirty="0" err="1"/>
              <a:t>trustor</a:t>
            </a:r>
            <a:endParaRPr lang="en-GB" sz="2000" dirty="0"/>
          </a:p>
          <a:p>
            <a:pPr lvl="0"/>
            <a:r>
              <a:rPr lang="en-GB" sz="2000" b="1" dirty="0"/>
              <a:t>integrity</a:t>
            </a:r>
            <a:endParaRPr lang="en-GB" sz="2000" dirty="0"/>
          </a:p>
          <a:p>
            <a:pPr lvl="1"/>
            <a:r>
              <a:rPr lang="en-GB" sz="2000" dirty="0"/>
              <a:t>adherence to a set of principles acceptable to others </a:t>
            </a:r>
            <a:r>
              <a:rPr lang="en-GB" sz="1800" dirty="0"/>
              <a:t>encompassing </a:t>
            </a:r>
            <a:r>
              <a:rPr lang="en-GB" sz="2000" dirty="0"/>
              <a:t>fairness and honesty </a:t>
            </a:r>
            <a:r>
              <a:rPr lang="en-GB" sz="1400" dirty="0"/>
              <a:t>(Mayer et al 1995) </a:t>
            </a:r>
            <a:r>
              <a:rPr lang="en-GB" sz="1400" b="1" dirty="0"/>
              <a:t>Integrity</a:t>
            </a:r>
            <a:r>
              <a:rPr lang="en-GB" sz="1400" dirty="0"/>
              <a:t> (i.e. morality and ethical principles) is not linked to skills or competences (morality is not a matter of knowledge or skills) </a:t>
            </a:r>
          </a:p>
          <a:p>
            <a:pPr lvl="0"/>
            <a:r>
              <a:rPr lang="en-GB" sz="2000" b="1" dirty="0"/>
              <a:t>PLUS</a:t>
            </a:r>
          </a:p>
          <a:p>
            <a:pPr lvl="0"/>
            <a:r>
              <a:rPr lang="en-GB" sz="2000" b="1" dirty="0"/>
              <a:t>predictability</a:t>
            </a:r>
            <a:r>
              <a:rPr lang="en-GB" sz="2300" b="1" dirty="0"/>
              <a:t> </a:t>
            </a:r>
            <a:endParaRPr lang="en-GB" sz="2300" dirty="0"/>
          </a:p>
          <a:p>
            <a:pPr lvl="1"/>
            <a:r>
              <a:rPr lang="en-GB" sz="2000" dirty="0"/>
              <a:t>a regularity of behaviour over time </a:t>
            </a:r>
            <a:r>
              <a:rPr lang="en-GB" sz="1400" dirty="0"/>
              <a:t>(Dietz &amp; Den </a:t>
            </a:r>
            <a:r>
              <a:rPr lang="en-GB" sz="1400" dirty="0" err="1"/>
              <a:t>Hartog</a:t>
            </a:r>
            <a:r>
              <a:rPr lang="en-GB" sz="1400" dirty="0"/>
              <a:t> 2006). </a:t>
            </a:r>
          </a:p>
          <a:p>
            <a:pPr lvl="1"/>
            <a:endParaRPr lang="en-GB" sz="2000" dirty="0"/>
          </a:p>
          <a:p>
            <a:pPr lvl="0"/>
            <a:r>
              <a:rPr lang="en-GB" sz="1400" b="1" dirty="0"/>
              <a:t>Ability</a:t>
            </a:r>
            <a:r>
              <a:rPr lang="en-GB" sz="1400" dirty="0"/>
              <a:t> looks at aspects such as skills, competences, etc. and is domain specific. Trust based on ability does not necessarily generalise to other situations. Ability has repeatedly been shown to be an important factor in the assessment of trustworthiness (Butler, 1991; Lewis and </a:t>
            </a:r>
            <a:r>
              <a:rPr lang="en-GB" sz="1400" dirty="0" err="1"/>
              <a:t>Weigert</a:t>
            </a:r>
            <a:r>
              <a:rPr lang="en-GB" sz="1400" dirty="0"/>
              <a:t>, 1985). </a:t>
            </a:r>
          </a:p>
          <a:p>
            <a:pPr lvl="0"/>
            <a:r>
              <a:rPr lang="en-GB" sz="1400" b="1" dirty="0"/>
              <a:t>Benevolence</a:t>
            </a:r>
            <a:r>
              <a:rPr lang="en-GB" sz="1400" dirty="0"/>
              <a:t> is the extent to which a trustee is believed to voluntarily do good to the </a:t>
            </a:r>
            <a:r>
              <a:rPr lang="en-GB" sz="1400" dirty="0" err="1"/>
              <a:t>trustor</a:t>
            </a:r>
            <a:r>
              <a:rPr lang="en-GB" sz="1400" dirty="0"/>
              <a:t>. Often, benevolence is viewed as relationship specific and more relevant to relationships between people rather than organisations. extended to a general willingness to voluntarily do good to others in line with </a:t>
            </a:r>
            <a:r>
              <a:rPr lang="en-GB" sz="1400" dirty="0" err="1"/>
              <a:t>Nooteboom</a:t>
            </a:r>
            <a:r>
              <a:rPr lang="en-GB" sz="1400" dirty="0"/>
              <a:t> et al.’s (1997) </a:t>
            </a:r>
            <a:r>
              <a:rPr lang="en-GB" sz="1400" dirty="0" err="1"/>
              <a:t>habitualization</a:t>
            </a:r>
            <a:r>
              <a:rPr lang="en-GB" sz="1400" dirty="0"/>
              <a:t>. This might be evidenced by community involvement, such as charity work, schools, and local politics, which may be linked to the perception of shared values. Benevolence may also extend to looking after employees. Integrity is the perception that the trustee adheres to a set of principles considered acceptable by the </a:t>
            </a:r>
            <a:r>
              <a:rPr lang="en-GB" sz="1400" dirty="0" err="1"/>
              <a:t>trustor</a:t>
            </a:r>
            <a:r>
              <a:rPr lang="en-GB" sz="1400" dirty="0"/>
              <a:t>. It is neither relation specific nor context specific but is person specific. </a:t>
            </a:r>
          </a:p>
          <a:p>
            <a:pPr lvl="0"/>
            <a:r>
              <a:rPr lang="en-GB" sz="1400" b="1" dirty="0"/>
              <a:t>Integrity</a:t>
            </a:r>
            <a:r>
              <a:rPr lang="en-GB" sz="1400" dirty="0"/>
              <a:t> (i.e. morality and ethical principles) is not linked to skills or competences (morality is not a matter of knowledge or skills) or is it relation specific (morality is over and above each kind of specific relationship). Morality and ethical principles are elements of the personal background. </a:t>
            </a:r>
            <a:r>
              <a:rPr lang="en-GB" sz="1400" dirty="0" err="1"/>
              <a:t>Nooteboom</a:t>
            </a:r>
            <a:r>
              <a:rPr lang="en-GB" sz="1400" dirty="0"/>
              <a:t> et al. (1997) identify the same factor when they stress that “one dimension of trust is the institutionalisation of values and norms that constitute an ethics of transactional relationships” (</a:t>
            </a:r>
            <a:r>
              <a:rPr lang="en-GB" sz="1400" dirty="0" err="1"/>
              <a:t>Nooteboom</a:t>
            </a:r>
            <a:r>
              <a:rPr lang="en-GB" sz="1400" dirty="0"/>
              <a:t> et al. 1997). According to </a:t>
            </a:r>
            <a:r>
              <a:rPr lang="en-GB" sz="1400" dirty="0" err="1"/>
              <a:t>Sitkin</a:t>
            </a:r>
            <a:r>
              <a:rPr lang="en-GB" sz="1400" dirty="0"/>
              <a:t> and Roth (1993), higher levels of benevolence and integrity decrease distrust because of perceived increases in the congruence of values between </a:t>
            </a:r>
            <a:r>
              <a:rPr lang="en-GB" sz="1400" dirty="0" err="1"/>
              <a:t>trustor</a:t>
            </a:r>
            <a:r>
              <a:rPr lang="en-GB" sz="1400" dirty="0"/>
              <a:t> and trustee. </a:t>
            </a:r>
          </a:p>
          <a:p>
            <a:endParaRPr lang="en-GB" dirty="0"/>
          </a:p>
        </p:txBody>
      </p:sp>
      <p:sp>
        <p:nvSpPr>
          <p:cNvPr id="4" name="Slide Number Placeholder 3"/>
          <p:cNvSpPr>
            <a:spLocks noGrp="1"/>
          </p:cNvSpPr>
          <p:nvPr>
            <p:ph type="sldNum" sz="quarter" idx="10"/>
          </p:nvPr>
        </p:nvSpPr>
        <p:spPr/>
        <p:txBody>
          <a:bodyPr/>
          <a:lstStyle/>
          <a:p>
            <a:fld id="{A720AD24-240A-48C8-977D-EAAF0788A622}" type="slidenum">
              <a:rPr lang="en-GB" smtClean="0"/>
              <a:pPr/>
              <a:t>33</a:t>
            </a:fld>
            <a:endParaRPr lang="en-GB"/>
          </a:p>
        </p:txBody>
      </p:sp>
    </p:spTree>
    <p:extLst>
      <p:ext uri="{BB962C8B-B14F-4D97-AF65-F5344CB8AC3E}">
        <p14:creationId xmlns:p14="http://schemas.microsoft.com/office/powerpoint/2010/main" val="20338606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lvl="0"/>
            <a:r>
              <a:rPr lang="en-GB" sz="2000" b="1" dirty="0"/>
              <a:t>ability</a:t>
            </a:r>
            <a:endParaRPr lang="en-GB" sz="2000" dirty="0"/>
          </a:p>
          <a:p>
            <a:pPr lvl="1"/>
            <a:r>
              <a:rPr lang="en-GB" sz="1900" dirty="0"/>
              <a:t>demonstrable</a:t>
            </a:r>
            <a:r>
              <a:rPr lang="en-GB" sz="2000" dirty="0"/>
              <a:t> competence at doing their job.</a:t>
            </a:r>
            <a:r>
              <a:rPr lang="en-GB" sz="2000" b="1" dirty="0"/>
              <a:t> Ability</a:t>
            </a:r>
            <a:r>
              <a:rPr lang="en-GB" sz="2000" dirty="0"/>
              <a:t> looks at aspects such as skills, competences, etc. and is domain specific</a:t>
            </a:r>
          </a:p>
          <a:p>
            <a:pPr lvl="0"/>
            <a:r>
              <a:rPr lang="en-GB" sz="2000" b="1" dirty="0"/>
              <a:t>benevolence</a:t>
            </a:r>
            <a:endParaRPr lang="en-GB" sz="2000" dirty="0"/>
          </a:p>
          <a:p>
            <a:pPr lvl="1"/>
            <a:r>
              <a:rPr lang="en-GB" sz="2000" dirty="0"/>
              <a:t>a concern for others beyond their own needs and having benign motives.</a:t>
            </a:r>
            <a:r>
              <a:rPr lang="en-GB" sz="2000" baseline="0" dirty="0"/>
              <a:t> </a:t>
            </a:r>
            <a:r>
              <a:rPr lang="en-GB" sz="2000" b="1" dirty="0"/>
              <a:t>Benevolence</a:t>
            </a:r>
            <a:r>
              <a:rPr lang="en-GB" sz="2000" dirty="0"/>
              <a:t> is the extent to which a trustee is believed to voluntarily do good to the </a:t>
            </a:r>
            <a:r>
              <a:rPr lang="en-GB" sz="2000" dirty="0" err="1"/>
              <a:t>trustor</a:t>
            </a:r>
            <a:endParaRPr lang="en-GB" sz="2000" dirty="0"/>
          </a:p>
          <a:p>
            <a:pPr lvl="0"/>
            <a:r>
              <a:rPr lang="en-GB" sz="2000" b="1" dirty="0"/>
              <a:t>integrity</a:t>
            </a:r>
            <a:endParaRPr lang="en-GB" sz="2000" dirty="0"/>
          </a:p>
          <a:p>
            <a:pPr lvl="1"/>
            <a:r>
              <a:rPr lang="en-GB" sz="2000" dirty="0"/>
              <a:t>adherence to a set of principles acceptable to others </a:t>
            </a:r>
            <a:r>
              <a:rPr lang="en-GB" sz="1800" dirty="0"/>
              <a:t>encompassing </a:t>
            </a:r>
            <a:r>
              <a:rPr lang="en-GB" sz="2000" dirty="0"/>
              <a:t>fairness and honesty </a:t>
            </a:r>
            <a:r>
              <a:rPr lang="en-GB" sz="1400" dirty="0"/>
              <a:t>(Mayer et al 1995) </a:t>
            </a:r>
            <a:r>
              <a:rPr lang="en-GB" sz="1400" b="1" dirty="0"/>
              <a:t>Integrity</a:t>
            </a:r>
            <a:r>
              <a:rPr lang="en-GB" sz="1400" dirty="0"/>
              <a:t> (i.e. morality and ethical principles) is not linked to skills or competences (morality is not a matter of knowledge or skills) </a:t>
            </a:r>
          </a:p>
          <a:p>
            <a:pPr lvl="0"/>
            <a:r>
              <a:rPr lang="en-GB" sz="2000" b="1" dirty="0"/>
              <a:t>PLUS</a:t>
            </a:r>
          </a:p>
          <a:p>
            <a:pPr lvl="0"/>
            <a:r>
              <a:rPr lang="en-GB" sz="2000" b="1" dirty="0"/>
              <a:t>predictability</a:t>
            </a:r>
            <a:r>
              <a:rPr lang="en-GB" sz="2300" b="1" dirty="0"/>
              <a:t> </a:t>
            </a:r>
            <a:endParaRPr lang="en-GB" sz="2300" dirty="0"/>
          </a:p>
          <a:p>
            <a:pPr lvl="1"/>
            <a:r>
              <a:rPr lang="en-GB" sz="2000" dirty="0"/>
              <a:t>a regularity of behaviour over time </a:t>
            </a:r>
            <a:r>
              <a:rPr lang="en-GB" sz="1400" dirty="0"/>
              <a:t>(Dietz &amp; Den </a:t>
            </a:r>
            <a:r>
              <a:rPr lang="en-GB" sz="1400" dirty="0" err="1"/>
              <a:t>Hartog</a:t>
            </a:r>
            <a:r>
              <a:rPr lang="en-GB" sz="1400" dirty="0"/>
              <a:t> 2006). </a:t>
            </a:r>
          </a:p>
          <a:p>
            <a:pPr lvl="1"/>
            <a:endParaRPr lang="en-GB" sz="2000" dirty="0"/>
          </a:p>
          <a:p>
            <a:pPr lvl="0"/>
            <a:r>
              <a:rPr lang="en-GB" sz="1400" b="1" dirty="0"/>
              <a:t>Ability</a:t>
            </a:r>
            <a:r>
              <a:rPr lang="en-GB" sz="1400" dirty="0"/>
              <a:t> looks at aspects such as skills, competences, etc. and is domain specific. Trust based on ability does not necessarily generalise to other situations. Ability has repeatedly been shown to be an important factor in the assessment of trustworthiness (Butler, 1991; Lewis and </a:t>
            </a:r>
            <a:r>
              <a:rPr lang="en-GB" sz="1400" dirty="0" err="1"/>
              <a:t>Weigert</a:t>
            </a:r>
            <a:r>
              <a:rPr lang="en-GB" sz="1400" dirty="0"/>
              <a:t>, 1985). </a:t>
            </a:r>
          </a:p>
          <a:p>
            <a:pPr lvl="0"/>
            <a:r>
              <a:rPr lang="en-GB" sz="1400" b="1" dirty="0"/>
              <a:t>Benevolence</a:t>
            </a:r>
            <a:r>
              <a:rPr lang="en-GB" sz="1400" dirty="0"/>
              <a:t> is the extent to which a trustee is believed to voluntarily do good to the </a:t>
            </a:r>
            <a:r>
              <a:rPr lang="en-GB" sz="1400" dirty="0" err="1"/>
              <a:t>trustor</a:t>
            </a:r>
            <a:r>
              <a:rPr lang="en-GB" sz="1400" dirty="0"/>
              <a:t>. Often, benevolence is viewed as relationship specific and more relevant to relationships between people rather than organisations. extended to a general willingness to voluntarily do good to others in line with </a:t>
            </a:r>
            <a:r>
              <a:rPr lang="en-GB" sz="1400" dirty="0" err="1"/>
              <a:t>Nooteboom</a:t>
            </a:r>
            <a:r>
              <a:rPr lang="en-GB" sz="1400" dirty="0"/>
              <a:t> et al.’s (1997) </a:t>
            </a:r>
            <a:r>
              <a:rPr lang="en-GB" sz="1400" dirty="0" err="1"/>
              <a:t>habitualization</a:t>
            </a:r>
            <a:r>
              <a:rPr lang="en-GB" sz="1400" dirty="0"/>
              <a:t>. This might be evidenced by community involvement, such as charity work, schools, and local politics, which may be linked to the perception of shared values. Benevolence may also extend to looking after employees. Integrity is the perception that the trustee adheres to a set of principles considered acceptable by the </a:t>
            </a:r>
            <a:r>
              <a:rPr lang="en-GB" sz="1400" dirty="0" err="1"/>
              <a:t>trustor</a:t>
            </a:r>
            <a:r>
              <a:rPr lang="en-GB" sz="1400" dirty="0"/>
              <a:t>. It is neither relation specific nor context specific but is person specific. </a:t>
            </a:r>
          </a:p>
          <a:p>
            <a:pPr lvl="0"/>
            <a:r>
              <a:rPr lang="en-GB" sz="1400" b="1" dirty="0"/>
              <a:t>Integrity</a:t>
            </a:r>
            <a:r>
              <a:rPr lang="en-GB" sz="1400" dirty="0"/>
              <a:t> (i.e. morality and ethical principles) is not linked to skills or competences (morality is not a matter of knowledge or skills) or is it relation specific (morality is over and above each kind of specific relationship). Morality and ethical principles are elements of the personal background. </a:t>
            </a:r>
            <a:r>
              <a:rPr lang="en-GB" sz="1400" dirty="0" err="1"/>
              <a:t>Nooteboom</a:t>
            </a:r>
            <a:r>
              <a:rPr lang="en-GB" sz="1400" dirty="0"/>
              <a:t> et al. (1997) identify the same factor when they stress that “one dimension of trust is the institutionalisation of values and norms that constitute an ethics of transactional relationships” (</a:t>
            </a:r>
            <a:r>
              <a:rPr lang="en-GB" sz="1400" dirty="0" err="1"/>
              <a:t>Nooteboom</a:t>
            </a:r>
            <a:r>
              <a:rPr lang="en-GB" sz="1400" dirty="0"/>
              <a:t> et al. 1997). According to </a:t>
            </a:r>
            <a:r>
              <a:rPr lang="en-GB" sz="1400" dirty="0" err="1"/>
              <a:t>Sitkin</a:t>
            </a:r>
            <a:r>
              <a:rPr lang="en-GB" sz="1400" dirty="0"/>
              <a:t> and Roth (1993), higher levels of benevolence and integrity decrease distrust because of perceived increases in the congruence of values between </a:t>
            </a:r>
            <a:r>
              <a:rPr lang="en-GB" sz="1400" dirty="0" err="1"/>
              <a:t>trustor</a:t>
            </a:r>
            <a:r>
              <a:rPr lang="en-GB" sz="1400" dirty="0"/>
              <a:t> and trustee. </a:t>
            </a:r>
          </a:p>
          <a:p>
            <a:endParaRPr lang="en-GB" dirty="0"/>
          </a:p>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34</a:t>
            </a:fld>
            <a:endParaRPr lang="en-GB"/>
          </a:p>
        </p:txBody>
      </p:sp>
    </p:spTree>
    <p:extLst>
      <p:ext uri="{BB962C8B-B14F-4D97-AF65-F5344CB8AC3E}">
        <p14:creationId xmlns:p14="http://schemas.microsoft.com/office/powerpoint/2010/main" val="23271031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The ‘bystander effect’ - where individuals stand by and fail to help someone in distress, and more pronounced with more bystanders, high ambiguity and dissociation from the ‘victim’ </a:t>
            </a:r>
          </a:p>
        </p:txBody>
      </p:sp>
      <p:sp>
        <p:nvSpPr>
          <p:cNvPr id="4" name="Slide Number Placeholder 3"/>
          <p:cNvSpPr>
            <a:spLocks noGrp="1"/>
          </p:cNvSpPr>
          <p:nvPr>
            <p:ph type="sldNum" sz="quarter" idx="10"/>
          </p:nvPr>
        </p:nvSpPr>
        <p:spPr/>
        <p:txBody>
          <a:bodyPr/>
          <a:lstStyle/>
          <a:p>
            <a:fld id="{DBAC5F6B-F629-49B9-BFB2-D00E210D353D}"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9598679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Structures support team learning e.g. after-action reviews/wash-ups, supporting reflective learning, and processing emotions </a:t>
            </a:r>
          </a:p>
        </p:txBody>
      </p:sp>
      <p:sp>
        <p:nvSpPr>
          <p:cNvPr id="4" name="Slide Number Placeholder 3"/>
          <p:cNvSpPr>
            <a:spLocks noGrp="1"/>
          </p:cNvSpPr>
          <p:nvPr>
            <p:ph type="sldNum" sz="quarter" idx="10"/>
          </p:nvPr>
        </p:nvSpPr>
        <p:spPr/>
        <p:txBody>
          <a:bodyPr/>
          <a:lstStyle/>
          <a:p>
            <a:fld id="{DBAC5F6B-F629-49B9-BFB2-D00E210D353D}"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41733480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Aim of West et al’s study – identify principal</a:t>
            </a:r>
            <a:r>
              <a:rPr lang="en-GB" baseline="0" dirty="0"/>
              <a:t> factors that ensure MPTW is effective in delivery and improving mental health care for service users</a:t>
            </a:r>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37</a:t>
            </a:fld>
            <a:endParaRPr lang="en-GB"/>
          </a:p>
        </p:txBody>
      </p:sp>
    </p:spTree>
    <p:extLst>
      <p:ext uri="{BB962C8B-B14F-4D97-AF65-F5344CB8AC3E}">
        <p14:creationId xmlns:p14="http://schemas.microsoft.com/office/powerpoint/2010/main" val="14186768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AC5F6B-F629-49B9-BFB2-D00E210D353D}" type="slidenum">
              <a:rPr lang="en-GB" smtClean="0"/>
              <a:pPr/>
              <a:t>40</a:t>
            </a:fld>
            <a:endParaRPr lang="en-GB"/>
          </a:p>
        </p:txBody>
      </p:sp>
    </p:spTree>
    <p:extLst>
      <p:ext uri="{BB962C8B-B14F-4D97-AF65-F5344CB8AC3E}">
        <p14:creationId xmlns:p14="http://schemas.microsoft.com/office/powerpoint/2010/main" val="1838437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smtClean="0"/>
              <a:pPr/>
              <a:t>4/23/2026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5071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9837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895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96388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2863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5842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13390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60525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flipV="1">
            <a:off x="8386843"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1123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87503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4/23/2026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4325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8954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71681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8197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7860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83729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023868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5445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00488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12631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6630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B6ED81-ADBD-44FC-A01C-0BACC98D3394}" type="datetimeFigureOut">
              <a:rPr lang="en-GB" smtClean="0">
                <a:solidFill>
                  <a:prstClr val="black">
                    <a:tint val="75000"/>
                  </a:prstClr>
                </a:solidFill>
              </a:rPr>
              <a:pPr/>
              <a:t>23/04/2026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FC6E6D7-9C65-413E-A86C-48C0B92D934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99682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5" name="Footer Placeholder 4"/>
          <p:cNvSpPr>
            <a:spLocks noGrp="1"/>
          </p:cNvSpPr>
          <p:nvPr>
            <p:ph type="ftr" sz="quarter" idx="11"/>
          </p:nvPr>
        </p:nvSpPr>
        <p:spPr/>
        <p:txBody>
          <a:bodyPr/>
          <a:lstStyle/>
          <a:p>
            <a:endParaRPr lang="en-US" dirty="0">
              <a:solidFill>
                <a:srgbClr val="2E2B21">
                  <a:lumMod val="90000"/>
                  <a:lumOff val="1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cxnSp>
        <p:nvCxnSpPr>
          <p:cNvPr id="8" name="Straight Connector 7"/>
          <p:cNvCxnSpPr/>
          <p:nvPr/>
        </p:nvCxnSpPr>
        <p:spPr>
          <a:xfrm flipV="1">
            <a:off x="8386843"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85643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5" name="Footer Placeholder 4"/>
          <p:cNvSpPr>
            <a:spLocks noGrp="1"/>
          </p:cNvSpPr>
          <p:nvPr>
            <p:ph type="ftr" sz="quarter" idx="11"/>
          </p:nvPr>
        </p:nvSpPr>
        <p:spPr/>
        <p:txBody>
          <a:bodyPr/>
          <a:lstStyle/>
          <a:p>
            <a:endParaRPr lang="en-US" dirty="0">
              <a:solidFill>
                <a:srgbClr val="2E2B21">
                  <a:lumMod val="90000"/>
                  <a:lumOff val="1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6823551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5" name="Footer Placeholder 4"/>
          <p:cNvSpPr>
            <a:spLocks noGrp="1"/>
          </p:cNvSpPr>
          <p:nvPr>
            <p:ph type="ftr" sz="quarter" idx="11"/>
          </p:nvPr>
        </p:nvSpPr>
        <p:spPr/>
        <p:txBody>
          <a:bodyPr/>
          <a:lstStyle/>
          <a:p>
            <a:endParaRPr lang="en-US" dirty="0">
              <a:solidFill>
                <a:srgbClr val="2E2B21">
                  <a:lumMod val="90000"/>
                  <a:lumOff val="1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cxnSp>
        <p:nvCxnSpPr>
          <p:cNvPr id="8" name="Straight Connector 7"/>
          <p:cNvCxnSpPr/>
          <p:nvPr/>
        </p:nvCxnSpPr>
        <p:spPr>
          <a:xfrm flipV="1">
            <a:off x="8386843"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691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6" name="Footer Placeholder 5"/>
          <p:cNvSpPr>
            <a:spLocks noGrp="1"/>
          </p:cNvSpPr>
          <p:nvPr>
            <p:ph type="ftr" sz="quarter" idx="11"/>
          </p:nvPr>
        </p:nvSpPr>
        <p:spPr/>
        <p:txBody>
          <a:bodyPr/>
          <a:lstStyle/>
          <a:p>
            <a:endParaRPr lang="en-US" dirty="0">
              <a:solidFill>
                <a:srgbClr val="2E2B21">
                  <a:lumMod val="90000"/>
                  <a:lumOff val="10000"/>
                </a:srgbClr>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17824175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8" name="Footer Placeholder 7"/>
          <p:cNvSpPr>
            <a:spLocks noGrp="1"/>
          </p:cNvSpPr>
          <p:nvPr>
            <p:ph type="ftr" sz="quarter" idx="11"/>
          </p:nvPr>
        </p:nvSpPr>
        <p:spPr/>
        <p:txBody>
          <a:bodyPr/>
          <a:lstStyle/>
          <a:p>
            <a:endParaRPr lang="en-US" dirty="0">
              <a:solidFill>
                <a:srgbClr val="2E2B21">
                  <a:lumMod val="90000"/>
                  <a:lumOff val="10000"/>
                </a:srgbClr>
              </a:solidFill>
            </a:endParaRPr>
          </a:p>
        </p:txBody>
      </p:sp>
      <p:sp>
        <p:nvSpPr>
          <p:cNvPr id="9" name="Slide Number Placeholder 8"/>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29588791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4" name="Footer Placeholder 3"/>
          <p:cNvSpPr>
            <a:spLocks noGrp="1"/>
          </p:cNvSpPr>
          <p:nvPr>
            <p:ph type="ftr" sz="quarter" idx="11"/>
          </p:nvPr>
        </p:nvSpPr>
        <p:spPr/>
        <p:txBody>
          <a:bodyPr/>
          <a:lstStyle/>
          <a:p>
            <a:endParaRPr lang="en-US" dirty="0">
              <a:solidFill>
                <a:srgbClr val="2E2B21">
                  <a:lumMod val="90000"/>
                  <a:lumOff val="10000"/>
                </a:srgbClr>
              </a:solidFill>
            </a:endParaRPr>
          </a:p>
        </p:txBody>
      </p:sp>
      <p:sp>
        <p:nvSpPr>
          <p:cNvPr id="5" name="Slide Number Placeholder 4"/>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7861168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3" name="Footer Placeholder 2"/>
          <p:cNvSpPr>
            <a:spLocks noGrp="1"/>
          </p:cNvSpPr>
          <p:nvPr>
            <p:ph type="ftr" sz="quarter" idx="11"/>
          </p:nvPr>
        </p:nvSpPr>
        <p:spPr/>
        <p:txBody>
          <a:bodyPr/>
          <a:lstStyle/>
          <a:p>
            <a:endParaRPr lang="en-US" dirty="0">
              <a:solidFill>
                <a:srgbClr val="2E2B21">
                  <a:lumMod val="90000"/>
                  <a:lumOff val="10000"/>
                </a:srgbClr>
              </a:solidFill>
            </a:endParaRPr>
          </a:p>
        </p:txBody>
      </p:sp>
      <p:sp>
        <p:nvSpPr>
          <p:cNvPr id="4" name="Slide Number Placeholder 3"/>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3817509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6" name="Footer Placeholder 5"/>
          <p:cNvSpPr>
            <a:spLocks noGrp="1"/>
          </p:cNvSpPr>
          <p:nvPr>
            <p:ph type="ftr" sz="quarter" idx="11"/>
          </p:nvPr>
        </p:nvSpPr>
        <p:spPr/>
        <p:txBody>
          <a:bodyPr/>
          <a:lstStyle/>
          <a:p>
            <a:endParaRPr lang="en-US" dirty="0">
              <a:solidFill>
                <a:srgbClr val="2E2B21">
                  <a:lumMod val="90000"/>
                  <a:lumOff val="10000"/>
                </a:srgbClr>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2088326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6" name="Footer Placeholder 5"/>
          <p:cNvSpPr>
            <a:spLocks noGrp="1"/>
          </p:cNvSpPr>
          <p:nvPr>
            <p:ph type="ftr" sz="quarter" idx="11"/>
          </p:nvPr>
        </p:nvSpPr>
        <p:spPr/>
        <p:txBody>
          <a:bodyPr/>
          <a:lstStyle/>
          <a:p>
            <a:endParaRPr lang="en-US" dirty="0">
              <a:solidFill>
                <a:srgbClr val="2E2B21">
                  <a:lumMod val="90000"/>
                  <a:lumOff val="10000"/>
                </a:srgbClr>
              </a:solidFill>
            </a:endParaRPr>
          </a:p>
        </p:txBody>
      </p:sp>
      <p:sp>
        <p:nvSpPr>
          <p:cNvPr id="7" name="Slide Number Placeholder 6"/>
          <p:cNvSpPr>
            <a:spLocks noGrp="1"/>
          </p:cNvSpPr>
          <p:nvPr>
            <p:ph type="sldNum" sz="quarter" idx="12"/>
          </p:nvPr>
        </p:nvSpPr>
        <p:spPr/>
        <p:txBody>
          <a:bodyPr/>
          <a:lstStyle/>
          <a:p>
            <a:fld id="{867E5644-1E61-4311-A31E-84CB9C7AA8A9}" type="slidenum">
              <a:rPr lang="en-US" dirty="0">
                <a:solidFill>
                  <a:srgbClr val="2E2B21">
                    <a:lumMod val="90000"/>
                    <a:lumOff val="10000"/>
                  </a:srgbClr>
                </a:solidFill>
              </a:rPr>
              <a:pPr/>
              <a:t>‹#›</a:t>
            </a:fld>
            <a:endParaRPr lang="en-US" dirty="0">
              <a:solidFill>
                <a:srgbClr val="2E2B21">
                  <a:lumMod val="90000"/>
                  <a:lumOff val="10000"/>
                </a:srgbClr>
              </a:solidFill>
            </a:endParaRPr>
          </a:p>
        </p:txBody>
      </p:sp>
      <p:cxnSp>
        <p:nvCxnSpPr>
          <p:cNvPr id="9" name="Straight Connector 8"/>
          <p:cNvCxnSpPr/>
          <p:nvPr/>
        </p:nvCxnSpPr>
        <p:spPr>
          <a:xfrm flipV="1">
            <a:off x="8386843"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04672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5" name="Footer Placeholder 4"/>
          <p:cNvSpPr>
            <a:spLocks noGrp="1"/>
          </p:cNvSpPr>
          <p:nvPr>
            <p:ph type="ftr" sz="quarter" idx="11"/>
          </p:nvPr>
        </p:nvSpPr>
        <p:spPr/>
        <p:txBody>
          <a:bodyPr/>
          <a:lstStyle/>
          <a:p>
            <a:endParaRPr lang="en-US" dirty="0">
              <a:solidFill>
                <a:srgbClr val="2E2B21">
                  <a:lumMod val="90000"/>
                  <a:lumOff val="1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spTree>
    <p:extLst>
      <p:ext uri="{BB962C8B-B14F-4D97-AF65-F5344CB8AC3E}">
        <p14:creationId xmlns:p14="http://schemas.microsoft.com/office/powerpoint/2010/main" val="10271757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5" name="Footer Placeholder 4"/>
          <p:cNvSpPr>
            <a:spLocks noGrp="1"/>
          </p:cNvSpPr>
          <p:nvPr>
            <p:ph type="ftr" sz="quarter" idx="11"/>
          </p:nvPr>
        </p:nvSpPr>
        <p:spPr/>
        <p:txBody>
          <a:bodyPr/>
          <a:lstStyle/>
          <a:p>
            <a:endParaRPr lang="en-US" dirty="0">
              <a:solidFill>
                <a:srgbClr val="2E2B21">
                  <a:lumMod val="90000"/>
                  <a:lumOff val="10000"/>
                </a:srgbClr>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4167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30"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6DFF08F-DC6B-4601-B491-B0F83F6DD2DA}" type="datetimeFigureOut">
              <a:rPr lang="en-US" smtClean="0"/>
              <a:pPr/>
              <a:t>4/23/2026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FAB73BC-B049-4115-A692-8D63A059BFB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683412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914400"/>
            <a:fld id="{30B6ED81-ADBD-44FC-A01C-0BACC98D3394}" type="datetimeFigureOut">
              <a:rPr lang="en-GB" smtClean="0">
                <a:solidFill>
                  <a:prstClr val="black">
                    <a:tint val="75000"/>
                  </a:prstClr>
                </a:solidFill>
              </a:rPr>
              <a:pPr defTabSz="914400"/>
              <a:t>23/04/2026</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914400"/>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fld id="{3FC6E6D7-9C65-413E-A86C-48C0B92D934E}" type="slidenum">
              <a:rPr lang="en-GB" smtClean="0">
                <a:solidFill>
                  <a:prstClr val="black">
                    <a:tint val="75000"/>
                  </a:prstClr>
                </a:solidFill>
              </a:rPr>
              <a:pPr defTabSz="914400"/>
              <a:t>‹#›</a:t>
            </a:fld>
            <a:endParaRPr lang="en-GB">
              <a:solidFill>
                <a:prstClr val="black">
                  <a:tint val="75000"/>
                </a:prstClr>
              </a:solidFill>
            </a:endParaRPr>
          </a:p>
        </p:txBody>
      </p:sp>
    </p:spTree>
    <p:extLst>
      <p:ext uri="{BB962C8B-B14F-4D97-AF65-F5344CB8AC3E}">
        <p14:creationId xmlns:p14="http://schemas.microsoft.com/office/powerpoint/2010/main" val="21177322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30"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6DFF08F-DC6B-4601-B491-B0F83F6DD2DA}" type="datetimeFigureOut">
              <a:rPr lang="en-US" dirty="0">
                <a:solidFill>
                  <a:srgbClr val="2E2B21">
                    <a:lumMod val="90000"/>
                    <a:lumOff val="10000"/>
                  </a:srgbClr>
                </a:solidFill>
              </a:rPr>
              <a:pPr/>
              <a:t>4/23/2026</a:t>
            </a:fld>
            <a:endParaRPr lang="en-US" dirty="0">
              <a:solidFill>
                <a:srgbClr val="2E2B21">
                  <a:lumMod val="90000"/>
                  <a:lumOff val="10000"/>
                </a:srgbClr>
              </a:solidFill>
            </a:endParaRP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solidFill>
                <a:srgbClr val="2E2B21">
                  <a:lumMod val="90000"/>
                  <a:lumOff val="10000"/>
                </a:srgbClr>
              </a:solidFill>
            </a:endParaRP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FAB73BC-B049-4115-A692-8D63A059BFB8}" type="slidenum">
              <a:rPr lang="en-US" dirty="0">
                <a:solidFill>
                  <a:srgbClr val="2E2B21">
                    <a:lumMod val="90000"/>
                    <a:lumOff val="10000"/>
                  </a:srgbClr>
                </a:solidFill>
              </a:rPr>
              <a:pPr/>
              <a:t>‹#›</a:t>
            </a:fld>
            <a:endParaRPr lang="en-US" dirty="0">
              <a:solidFill>
                <a:srgbClr val="2E2B21">
                  <a:lumMod val="90000"/>
                  <a:lumOff val="10000"/>
                </a:srgbClr>
              </a:solidFill>
            </a:endParaRPr>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4048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12.png"/><Relationship Id="rId2" Type="http://schemas.openxmlformats.org/officeDocument/2006/relationships/slideLayout" Target="../slideLayouts/slideLayout24.xml"/><Relationship Id="rId1" Type="http://schemas.openxmlformats.org/officeDocument/2006/relationships/video" Target="https://www.youtube.com/embed/NW5s_-Nl3JE" TargetMode="External"/><Relationship Id="rId6" Type="http://schemas.openxmlformats.org/officeDocument/2006/relationships/hyperlink" Target="https://implicit.harvard.edu/implicit/takeatest.html" TargetMode="External"/><Relationship Id="rId5" Type="http://schemas.openxmlformats.org/officeDocument/2006/relationships/image" Target="../media/image11.png"/><Relationship Id="rId4" Type="http://schemas.openxmlformats.org/officeDocument/2006/relationships/hyperlink" Target="https://www.youtube.com/watch?v=NW5s_-Nl3J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ted.com/talks/yassmin_abdel_magied_what_does_my_headscarf_mean_to_you?language=en" TargetMode="External"/><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8" Type="http://schemas.openxmlformats.org/officeDocument/2006/relationships/hyperlink" Target="https://www.youtube.com/watch?v=fUXdrl9ch_Q" TargetMode="External"/><Relationship Id="rId13"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image" Target="../media/image19.jpeg"/><Relationship Id="rId12"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diagramQuickStyle" Target="../diagrams/quickStyle3.xml"/><Relationship Id="rId5" Type="http://schemas.openxmlformats.org/officeDocument/2006/relationships/image" Target="../media/image17.png"/><Relationship Id="rId10" Type="http://schemas.openxmlformats.org/officeDocument/2006/relationships/diagramLayout" Target="../diagrams/layout3.xml"/><Relationship Id="rId4" Type="http://schemas.openxmlformats.org/officeDocument/2006/relationships/image" Target="../media/image16.png"/><Relationship Id="rId9" Type="http://schemas.openxmlformats.org/officeDocument/2006/relationships/diagramData" Target="../diagrams/data3.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s://www.youtube.com/watch?v=DI4zp7yeuMU"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www.youtube.com/watch?v=lTNZCdfMKV4" TargetMode="External"/><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vimeo.com/61349466"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40.png"/><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www.cihm.leeds.ac.uk/document_downloads/Developing_T_working_in_H_Care___Guide_for_Managers.pdf"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aiamc.org/uploads/Core%20principles%20_%20values%20of%20effective%20team-based%20health%20care.pdf" TargetMode="External"/><Relationship Id="rId2" Type="http://schemas.openxmlformats.org/officeDocument/2006/relationships/hyperlink" Target="https://www.rcn.org.uk/clinical-topics/patient-safety-and-human-factors/professional-resources/teamwork"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research.lancs.ac.uk/portal/en/people/michael-west(478cd46e-7b91-4ca1-a887-9903f58e048f).html" TargetMode="External"/><Relationship Id="rId2" Type="http://schemas.openxmlformats.org/officeDocument/2006/relationships/hyperlink" Target="http://www.ncbi.nlm.nih.gov/pmc/articles/PMC1800844/" TargetMode="External"/><Relationship Id="rId1" Type="http://schemas.openxmlformats.org/officeDocument/2006/relationships/slideLayout" Target="../slideLayouts/slideLayout2.xml"/><Relationship Id="rId5" Type="http://schemas.openxmlformats.org/officeDocument/2006/relationships/hyperlink" Target="http://www.research.lancs.ac.uk/portal/en/publications/the-effectiveness-of-health-care-teams-in-the-national-health-service(e25b6d21-c66c-4abc-9fb0-7e9b55e6e2a4).html" TargetMode="External"/><Relationship Id="rId4" Type="http://schemas.openxmlformats.org/officeDocument/2006/relationships/hyperlink" Target="http://www.research.lancs.ac.uk/portal/en/people/daniel-shapiro(41f282dd-dba2-4d9e-88d1-3558d9052b94).html"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qualitysafety.bmj.com/content/early/2013/08/28/bmjqs-2013-001947.full.pdf+html" TargetMode="External"/><Relationship Id="rId2" Type="http://schemas.openxmlformats.org/officeDocument/2006/relationships/hyperlink" Target="http://jom.sagepub.com/content/early/2012/04/16/0149206312441210.abstra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Team Working</a:t>
            </a:r>
          </a:p>
        </p:txBody>
      </p:sp>
      <p:sp>
        <p:nvSpPr>
          <p:cNvPr id="4" name="Subtitle 2"/>
          <p:cNvSpPr>
            <a:spLocks noGrp="1"/>
          </p:cNvSpPr>
          <p:nvPr>
            <p:ph type="subTitle" idx="1"/>
          </p:nvPr>
        </p:nvSpPr>
        <p:spPr/>
        <p:txBody>
          <a:bodyPr>
            <a:normAutofit/>
          </a:bodyPr>
          <a:lstStyle/>
          <a:p>
            <a:endParaRPr lang="en-GB" dirty="0"/>
          </a:p>
        </p:txBody>
      </p:sp>
      <p:pic>
        <p:nvPicPr>
          <p:cNvPr id="5" name="Picture 4"/>
          <p:cNvPicPr>
            <a:picLocks noChangeAspect="1"/>
          </p:cNvPicPr>
          <p:nvPr/>
        </p:nvPicPr>
        <p:blipFill>
          <a:blip r:embed="rId3"/>
          <a:stretch>
            <a:fillRect/>
          </a:stretch>
        </p:blipFill>
        <p:spPr>
          <a:xfrm>
            <a:off x="725717" y="5042626"/>
            <a:ext cx="1846489" cy="1380553"/>
          </a:xfrm>
          <a:prstGeom prst="rect">
            <a:avLst/>
          </a:prstGeom>
        </p:spPr>
      </p:pic>
    </p:spTree>
    <p:extLst>
      <p:ext uri="{BB962C8B-B14F-4D97-AF65-F5344CB8AC3E}">
        <p14:creationId xmlns:p14="http://schemas.microsoft.com/office/powerpoint/2010/main" val="1121415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a:xfrm>
            <a:off x="778477" y="2011680"/>
            <a:ext cx="10997513" cy="4206240"/>
          </a:xfrm>
        </p:spPr>
        <p:txBody>
          <a:bodyPr>
            <a:normAutofit/>
          </a:bodyPr>
          <a:lstStyle/>
          <a:p>
            <a:pPr marL="0" indent="0">
              <a:buNone/>
            </a:pPr>
            <a:r>
              <a:rPr lang="en-GB" sz="3200" dirty="0"/>
              <a:t>By the end of the session you should have gained an understanding of some of the various influences on group performance and the roles of individuals. </a:t>
            </a:r>
          </a:p>
        </p:txBody>
      </p:sp>
      <p:sp>
        <p:nvSpPr>
          <p:cNvPr id="4" name="AutoShape 2" descr="data:image/jpeg;base64,/9j/4AAQSkZJRgABAQAAAQABAAD/2wCEAAkGBxQTEhUTExQWFhUXGB0YGBcYGRgaGBsfGBgYGBwcHRkcHSggGCAlHRccIjEhJyorLi4uGB8zODMsNyguLiwBCgoKDg0OGxAQGzQkICUyLCw0LzQsLC00NC8sLC80LCwsLCwsLCwsLCwsLywsLCwsLywsLCwsLCwsLCw0LCwsLP/AABEIALcBEwMBIgACEQEDEQH/xAAcAAABBQEBAQAAAAAAAAAAAAAFAAMEBgcCAQj/xABEEAABAwIEBAQDBAgEBQQDAAABAgMRACEEEjFBBQZRYSJxgZETMqEHQrHRFCNSYnLB4fAzgpLCFVNjsvFDk6LSFkSD/8QAGgEAAgMBAQAAAAAAAAAAAAAAAgQAAQMFBv/EADERAAEEAQMCAwYGAwEAAAAAAAEAAgMRIQQSMUFRBSJhExRxkbHwMkJSgaHRweHxFf/aAAwDAQACEQMRAD8Ay7E4lSTC0+tdMYsHUip+KUHLhNjZJN1K8hoKD4vh5TeKOLXO/MntT4fszHkKf8VHX610cUiQQkLKe0+9CsCgSpS0khIsJgEk2B7ak+Ub1P4U2/iXUtIcKRN4kJSOsCPQb/WmvfBWQkPYuxXVccQ4qF/KkI6xMexJj0ihLjpUep9zW28L5LwCCkuoL7seNbht/oED3k96PPcs4CCE4dkKi2VCbe1Jv1O4+i2bpysFwSQ0EqUb50lQGuUEHy628q2Lh2FzoS590gK97j+XtVP5l5TQ8yt/C5ELakONJkTFjE79CLHStG5bQlGDw7gaS44EZZXcIy2MTYREE6mOlYTlsgBHAXQ0UztNub3pD3xpF/I2qncccbbxGZ0+EgmM0a22udNNK0XjOH+NhlPMoS2+BmQRACyL5VgWUFRF7iZFZop5OKcRiMoGdEwb5TmIUB6ifWnPDGU53wWHi2qEkbBwQT9EM4hw9TJQ+zLjDqQqPvAG+m5G1MY1rMAUiZuDpVn4oy4pCA2ZmEZCJTvfqLfhQFph0OFIhYBuOm+vXeL94o2aoxSuim4tU/QNlgZNp7JIFj16oYt5SRrf2qXw7jjg8MiNbgGpmIYQTkWklR+4lBUo72inTwNKUwttxrpmsrtrpvt1p8OG4bXD5rlujNEOacei6XxUK8K15J+6hMrP5Vy0yyhX+EVR6x0zEkJB7X8tqexuFawyIblbi0oBdGoStKVEJ1gXjbT0qr4zHuKWpKT4ZhKQLAaCidLQBKyazsrpwPimfGssyAJJygeHwoUq6jEgRsPSr+64qCSIG06nvG3vVQ+zfhKm82IUjVGVJOpkglWY2CRETvJjrR3jbjyr3A6oVBHrcGuPrpNz/gvSeEQbY+KtcKW6okfd7CB71W+acehBS0oBdjINxe5kT3EVLxKVJbLpxDi0gTlJg6xeNp3qgYrGrddU5AUCbdYGn5+tFoWebeR6K/GJhtEI65Pw/wC/RO4rhIcAOFMkTnbJM+aZ1HUVzwzhGIDiCtBCc15rzCcX+GvMJSpNxPzJPY7jsa3bhakYhlt9KUEOJBjWD94ehkVesqOns4XEjBOFinHOJAYlSGzGZIbKgbiSCTOwtftNTcbhgIEypIAN5NhrP9xada1xfBWSZOHbmdcomskxyB+kupaMgOFINpV4iAnsmQR/kUozIpfT6sMkDunVPxQGaJ0fXkf5+ahBR0qO88UGbwZ02o9ieHhJAUI/n61ExXCcwMKHravQYkZuYbXHcDG8teKKCIh2xMHpNeu4EJsogflUhvgLuYWQY/fTFvWiWFwzsBTjKQkkgLVuQJIBE3v1G/Ss2i8PGVZfX4SgmcmyEmOsX/pUvCYU5ZcIQOpMk+2tEXkTaQP4Rp6kmobvDETmUtao2tFHsI9VXtLUPHOto8LQKl6gnQHY5Rqd7zWucp44uMtLNipIkdFCxHuDWYBlpIIAMnUk3PtV7+zl1Km1tCxbVmCRulZ79FfjXP8AEISWb+yb0klO291bOLNeA+VQOIYjhLbCmf1aSpMBTaMyweocggGe9F+KkXt+VY1iihLq0E6LOoB3PXtWPhzQ4kXSPW2ACkp1zZQI2JUAT9aVehTfVHt/Wva7i5t+n8KBgyC6pP7ICR6C59T/ACqecM2buuIQmSAVqABgwSAfmuI3odyJwN3E4ltsHKFSVKOyRqf71tW3YXk/AtGQwlSt3HPGs+9kjskAdq8s+DYQXL1TPErjprc2eeP9rNE8FwbrRDbqVCRJbIJtsSfypvAcObwyipkkn98jbyH8qu3NHK+HUkuMpDboHhUkQD+6oDUGs2ONJ1kEGCOhFiK6uij08jS3bn1yuLq5dQX7i75AD6IyeYVpcKlSkkyd0x0BFTsP9o6EuOLcbLfhASkeLNc71Vi/IhVxQTieGAuk26Uep0EdWwUgh1T+HZWq8G+0PDQlPhSbJ8Vt9SY6b9YovjOOYT4zKFO5ziT40iciUAEwToc0BP8AmrARMEDcyT5Aj/caJ4Xij0EZzcZevh6GZkVyfdXflTTZ+6+km8O06gtohCdfDaD1GybAe/nVFxH2cusqV+jn4jRWpQBICk5oOWLAwZuNqzfgvNuLw6oQslN/Cq4v3NxWq8u/aKFeF8ZTb+U+taQt1EB3tFrOUskFEoY0wppYSsQRqDrehnJmGBQ6VfMl1aVeYvWqo4jh8QmT8NY6kCbz1/lVb4hwVtjMtmfGfENR4UqvJvOWB7VWqnZOA6qITnhjnQO2E+U/wuXFhhsBCZJv0zEwNe6iBUpvk/CKBW80l11V1uKnMTEeGPlA0AGgqtY7iQygkjwFBPaHG1EnparHjuYUMoSFSSo5U9CfOlGuPRO60HcGlULm7lhSFkYVzMEjMG1fMkT91R1E7H3qmctYcKxBLosg+JJ1JkynzMZf81ayrhzjmKZcbQPGCFFaoSlIuZH3pm0dqe4r9l7brheaeDBKkqUAmUkp8V/EIt016U9BqTuG82Fx54WgeXBU7lfhrLjDWLxWV111AcShR/VNBSZShtr5RCSPFBJM30FBubeEDDtKxOAAC0eNxsE5Fp1UCgWmLyL2rvHfAbQzg0P5yFZQRAkk2SAnRKRbyTJmjeA5fUjR7NKvFmFu8RppEGbUmXZTYcW5uisy5o4kXcMylkQHBnUmQYCgPDNtyR5Co/KnKeKxRUlpCAUiTnXlteNAdSIqzOfZy+lZ+CthScxyIzFJCZJAgpuYI96sHKvA8VgnHlqbSoKbypIWmCoEHrIEE6iu1FJCyIbH5XP1D5JZS5w5WY8w8GLcpfT8NYJSF2UkEXhRGn4dK0H7NH1DApBBGRakwPMK/wB1RnOWsXqppRvmOh+bcwTRnlvhLuHWWy2sNLBUBBhCxrHQKF42Ke9Brw2SIkEErCJzg6iKRpOPVp+NZBwoZOIfCXs6sCd8rZj+Z/zGtfdwyCrNBrPeduX3WcW3jUeNkEFcatkDU/ukxJ2vNq4bByF1tJNsfRPUfVS+I4AP5WswRmklXRKYmO9wB5ztUFHJJLgScWUIOiQkKWfU/wA5rh/i7aC28fEmFAdPHlUD/wDA+1Ms8wJcdzg+OCE9prSKZ8Y8ppN69jZJfN+ysivs7aCYTiHgqNVfDI9QEA+gIoPieTMahKg0604ndJzImNDEEAjrM0V4JzASQkn31q2KxBUjwVuNbLxaQdpY+yxHHYfFMqh/DrA6pGYf6kyAPOo7OIB00Oh71o7yHUuOT4gTKW0glwgCVZYB0/LqK44/9m/xEKcwyFtu5c5QVJCcxFpm0kja9Ow+IOBp6Xl0jQPKVm61X10+lat9l/A0ttnGOyFrlKEmwCARcjdRKfQDuaEcJ+zfFJUpTnwgQoQM8zMSbAiR3q3LwwYb+Et0FROg0T2B3/OaPW6hvsiGu5QaeMmTIRPHlK5AImst5lwqQ842ttJBObQXm8gi9XvhXDApSllZCArIkuKSjOYBlJvba4E+0hebOHBbiggKdU2AF/DMpRMHKVZfGRMwBbNc3ArHQEMcXP4pHqvMNreVSRwjD/8ALP8A7jv/ANq8qyN8o4tQCg0oA6ZoB9RNKur7TT9x/CQ2SeqKcB5ddwaw6rKkZMmWZUASnoIm3Wrc2+FU1il5pqBwtRkhW1eekndI7c5dhkYY2gp+MCY7VlHOPDUtOfFR8izCh0Vsr109q1R1sm1U3nPl5bmGX8MeJPiA6xeKKGUxvDgqe0OaQs2fxoTbU1CdxcyNjUVxUzTJVXTk1Jv0SIainAmc7pH7ij9R+dWLB8ICZUoeQoTyKArEkH/lK/7kVevhSe1M6Siy/VLTvIdQVZf4Z4gcs1Lw+ETqTfzFdcU4ifijDshJciVKVdKPTdXbaakN8HfUJS6hSv2VIyg+oNvY1b9ZDG/aeUTIJZG2OFMax4SkWUrLuLEev9ip+A5uJETni2VfhVHmLE94oZhuEYoDOcOoRqWlpV/8SQSOwBqDxJbZSo5QHExMAoWJIEqbPTU2FpoXR6bUdj9VGmWLGQnePYpp/wCKtCXErUgoWAJSoqEAkXgpO+8mgvGePvFphKxATMBQOYEHW+ouKl4J+SuRBifr/WuuMhAaQt66JKgj9siwn90XnrpS7/DY2i2n5pj36QkNKsWD5pxDmHaLLZLgggqEIB0MzEpIn0NR3edca0tCHVNHNAWhMqUb/dAE+8W3O1MYxGLxaiGsxG5BhCR3OgHYX6CrFwvlctSoqOaIU4Re+yEnTzMk9tKqPRxEUM+v9IZNS4GyR8EIwivg4kuIKZzKyKk5SZIULaE9aPK5zeQnMqB4z4ZJm0W1/HX2oFzDwgzKZnqomfbahDOHWVhS7kWvesHeHO31yO62GqDhYGVouE5+eKpKCsDQzfrc69qJq56USmWliCCIO+l4sbHT+lUnBJPaiSCJBpk+Ew1yfv8AZYHWvvgK8f8A5yAAvK5BN/CR7i4/A2qe1z3h9fiAbGTEe+gqgIJNgYqTwlRLzaeqgCPpWL/Cw0FwccKDWXgtV8b52ZVYKTAIBF51taLj86k/8fbV8pSe5y6kWvMHQ0NdwTc/Ikk9UJ/GO1MOcEw8Xabm8FIykTrBFx6VxPaeqd3NVa5v4J8YLOHCEAjxJAASVZjmMCyTN7a3JF6yzE4N5lR2KTqPxrbXeWWVRHxE2jwuKGuu9QsXyWws6ugA/tz6SoExRsnDeVHyBwGeFmnBOJOJJz9r7iD+W9XHiHMb7OGQ41C0rsoz4htUnjnBMFhGS5+j51CAkKW5c63ObTeqK3hn3m8k5G85lajlReJgaqjoKYihMw3tGFQ1IaKJVy4HzWnJ8RxWbKDaP1hCh4squsgGO1GkfaahxJDTbi/2siFEWNoI/C2tZ7hxhsMISDiHP2l/J6N6e81NYRisUJKvhtD/ACpHkBT8fh36isJNWTmvmrZiPtPCVkOIUi1ibeLY20HnVY5zUo4nO08SXAAkTEnKL6xG/nTTvDGMsAKcO6gkn60G4k2bAlQAygHJcZRAvPQD2qTeHFuWZVw6sHBVp41zcXmG0EKStkpCk9YSUk2sdiCKI8kc4NtpKFn57axeVEyY0gjfaqHhkhZu7IHWZoxhsIi3yGOw/Ka0j0ckkBjdgXjr9hC+ZjH7hlawxzsxlEvI/v0pVnZS0blKZ3v/AEpVj/5Dv1/x/tV7639KvzeOzrygH1qfh203H30/htWccC5xSRlXZQ33nvVgZ43LqCnex8utcvg5XTIvhW1BGprzGARHamjBFNPLlIjpEVosliHP3C/gYlRAhDniHn978/U1VjWtfaRgA4wVfeT4h6a/SaycCmY3bmpaVtOR/kS2KJ/6avLVOvSi/HucEoBRh/ErT4n3U/w/tHvVUw+EeUk/DbdUFiJShZBEg6gXEpHtRjlPkjEYzEBkoW0kDM4taFJyp7AgSTt/SmRqCxm1qXMQc+ygnC8SQ8FScxOupJP4ya0/heDxa8hSw6R1yEfjWlcvcuYLAoysMpCou4oZnFeajf0FqnYnioG9c97gTafjBaKVcw5cbEuoWgbyDHqRYV5j14R9H65KXI0UIzC0eFeoomeMydaq/NnDm1oW80MjoEnKYCwNZAtmjfXatdO6IvAdY/dDM2Tb5fogC+CtJWVBRjSCYt3hOvlUDjGOQkpV+jMuBICbhSlADpnEe1DBih3HlXDuKMWWSO9ekLMZXIDTaL4Pm8LENsabCR9BRfCY55YktAD+K/1qjcE4wMPiMywPhrsuNuio7b9jWmNOtqTKFSDe1YseDjqqlbtOAgvEGidRehK8ENYqxY2Joa8RWzSgBUFtuKfbF71zNeBY3MGiUUhQiCKK8tD4uKBH/pyT3IGUfVU+hoUkyCNxVt5e4WWESfnWorUfO4A8p/Gud4lqRDCe5x/a1hZud8EdWO9eFANzTIAJue8UwOJNpMfFbCp0zJJ8omvLsY6Q00Wny4DlThhwkyFW3rgMEWJEa3tUHGcSP3Up85/IVV+JJSuStGY9SFE+ipkV04PCXPy/CXdqGj8KK85tF1gJbQHHAoEAkJSIm6juL6DWs4Xyzj1rBcy/6tB2EWos40lHyqWn/Ov/AHKNO8F4+ttz4S1BaVmEqJkg7A2GuxrsxaVsLA0E0svaONkKdw7lBIgrIJo4vBICQkpBA2i1RnOKKGqKb/4zOqaYpyXJJ5TmKuIAgDQCq9xHDztVgGJSr7pobjBeibhQKru4SDMCpWHQCNKluNU0EQa0wtN1pGBXtPoQCJNKpaG0AVisEcM22ltfxzCl4gkzmj5EoBgja48tZqVw1rEoCVhJUAbJHzx1Ke42BJqDy7ydjX3Eww42jdx0FtMbkZoKvStiwPLKGEgNOKCgOudJ/wAqpEeVeYczcu1FKwfjv9kzwviiAwHHFpQkC6lEJA8yd+1V3i/2l4RuQylb6uwyI/1Kv7A1W/tYw7wdbUtGVvQZSfhlepUB90lOx0ymq5wXlbFYlTYbZXlcVlSsgpQTBPzm1gCT2STfShbFjKqSXOEb4hz+XgUrYCUmflXJE9iBNXjgXK2BDTbzTCVFSUqzLlw3AIICyQPQCnOEfZrgWRK8+JcGpuGgd4AuR/ET5U5jOJt4JLismVtHiyNpHhGk5RECSBP701ckNtwsxIHGnI4wbWv0/LtRjD4gJSEi3Xzqgctcyfp7igw2tCgfvQoXm8AxtoaOYh9WGeyOEQr5YIPoY+UjvSbYXR5K2iFlWgLnp51Ax2HChXKHp0qSlmRRLZVbFpS1cmgeI4yJIm1XHjPLvx21JnKqLHodqxLjmFxWEdLb6Sk/dULpUOqVb+WtW1lqF9Jt98BRHQkUy7iagrWTfremia9B7Y7crmkC168qa07llqWWlXuhJ9SkE1li1Vq3B3cmEw6QhS1qaRlQn5leAEjsANSbChgkG5xPZYzgkABPY9Y6z5XoU4Z/rajp4G8sArcyE/dbSDHbMoX84Fds8mPnTEf62wf+0pqx4lADWfkrGilq/wDKrpbNdFGxE0R4twl7DXcbzo3caBUB/EjVI7ie5FRiAUhSTIOhBkeh3pyOZkgthtLvjcw04JhhHjQE/eUE/wCogfzrW8HwhROZZCU7DVUeW1VTkfgZn9KcRYf4QO53XHQbHr5VdA8reuL4o5ksgb+n6lP6SA7dx6p/9AYGqAr+PxD/AE6fSucWUKTlUlBT+yUgj2iKh4rGRQXFcTImkd1Ck6GAKNxTlBgyrDKOHX+ykksnsWiYT/lis/xuJcbcUhdlJsQNJ7dRuD0Iq6Yri6oqjc2uEupXupP4H+o9q6Ph+qdv2ONgpbU6du3cBlQ38eT8wCvPX3oPxPIoSkZVDoacW9Q/FKrqSvBFJVjKV95W44XWR8W6knKT1iL+cEVYGEoVcRWfcl+IOt9ClY9QQf8AtHvVq4clwK0n+dSE7owUrK2nEI64PDag+IFF1qOWCnKaD4itGrMKI5TCk045TSq0CJLLSpxLo6ilUUTDn2jFJgJdUdZUQn+ZqTg/tRSPnYcjqlYP0IAqA9yUjLJcyEkXUAozN7hV5n3p5nlFKJSpsqBPiJVlgTlBSmDmIzbnwyLXryvvLV09qL8S5s4fi2cjhWCVJIS42dUqCoKkKIE6ToAo1pK1svhh0OhDaDnNwEBHwVt5UxASPHM9orH3eTkLWQ3lbAGW8qUe8k2PkKDs4xa30N4jEhpDAIKVBap+H4QPhputxRNpi0mw10jla84ULaWyM8+4dbzeHaYUEOSlDpiCqCoeAbEDWdYtQvjPClvuKblICkKnQSI8QuCLgnWQI0NCODY/BYYynC4rNlj47nwi5BN4Rn/ViToANrGrSxiGXm8zbmZJlM3BHYg3Sb6GmAsissZ4+7gUusICWhmuoJhZAEC99RB3N6cwHGFvD9Y42gWIRKbmDBKlHqbR71M+0Dlh5xxpTLanVEfDISCT4ZKSdhaRmJ2FTeReQn21KViEthOwKkqUeogSAPrWT23hMxygZcLr1pHuBYl5OozI2UDNXHBv5hVU4olWChaE/qdFAAwg7HsD+PnRThXHm3ANqRI2Gimg7eLCsqVRUXi3C2cS2W3kJWk7EfUdD3rhGKrtOI60SqljfOn2frwyS4xLjQ1Gq0j/AHD61n6q+o3iCKzTmL7OG38SlTTqWA4TmlOZM7QARBPnTseqsbXJeSLqFkgQCQCYBME9Jq9fZ5xpT3EitdgWVIbRskZkQB3gXO9WHlPkLAobL+NUohBUlSVmE5m1KQoBCYKrpMAzIjrQRfCGzjxieGeFsKzfAWQlRBJzfD+7BFwkmR7CrfZaQOqxYRuBK2ArQlO002xigpUAiqQOPJKylRuDCgbEbRR7BYpluFIMg63rnEm10tuFZMs7VUeOctuHFJWlA+AsD4kQMpCvESNfEki4/YFWnB48ETanXMQFApNpBHvW0Mro3bmrGSMPFFQv0rYGEiwA0EbV226rrVXw2LUhwsrPjB9x1HY0faVArO7WpFKW6jNQTiLSUzNFEOE1AxWFzm9QqgqTxni6Ekpqqcb4kFhPUT/KjHP3KjyF/GaSVtRcC5SRqY3HlpVGZxISoZrpOvbvTOlADwbWMzzRCfW9UZxc0XXg0KEpIIO4qC/govNdmRjwEkCCpvJuIy4oD9pKkx7K/wBta7gWwYMXrFeBKy4lk/8AUSP9Ry/zrYnMShtJcWYSnU63NgABckm0DrQ6cnYQe6V1A8wpd4xes6UExQH9g0VwrWIeP6vDhCf2nlZT/pSFH3ipD/LL5/8AXZSenwVH6lwT7UXvkLfzIm6SU9FVVDvXgSmwNqsyOUsSf/2GVdvgqH1+IaGcU4Q+xdxjMn9tmVx3KICvoaNmthcaDlHaaVvIQtXDyTOvcaUqljCJNwowbiLj0NKmrS+5S8OwSkytJCgY17jWe2sWr0MOhJcDiwdAIsRKRpGpuTbp1oihxsAF1AVoU+KBuQep1H1oVxHiSwD8JSWemUX95nevGxad7hZNLrbq5TmOdU2gk/MFQQUHcCT4hcXnWDHWq+eEs/EL5KCpUkzIg/tJEkX6ECo2KxD6/nfQqOxB+hqItK9lJ9Jp6OFjOFmSVNxuOABSn1IAE2A0FhpXHLPMpwmI+IZLagUuJ1kQQFAdUzI9RvQXFvQLyd7aUN+NMXrW1KW0vc4YMICmHJUsRlzGQepmYiqhi/tIcSohDGlj8RZme6U2+tU3h8FWgnabfWiWNwJfQ04gSuFIWBFykyk67hQTvoKxYwRsq7rub/lXyUeY+1F4goew7TiDYgFSTB11Kgfah7HHmw5LBcS2bhDkZk9pBIUOhqvngr4GYtkCYm2pMRGs30imU4F0LSChaSTCQREm3XzoXhrwtGPLDha9wLjuePFfpVmYxoVbesHw+KdQZCVpIvcEdqtXAudQCEuz/EP50uWOCbD2uWsNuxY1F4qzmSYpjheOQ8kKSQQdxU91BymL0Nq1hXNKn3MWtDiiSpYyjRJJASDGhUQAJ1Jq5cnYXCN5Fv4hlbqSLLVCEqH7p1VO6tNgKH86cFUpQcxSkNOQYbTcpSSIzHc6fWJpvlzhBQ6k5krQ5JzXJN9DJgXGtPMfQG5LO0z3WWjj74Wgc0cptYpCnlDI9l8Lzeh6FQ0WPrGhFZnjF4rBqSMQjwkwlwGUK8j5bGDWlYVDmD8bQzMn/EY1SoHVSRolflZWh2IkuKZebSlJQ805AAVcxPyqSZmL6isNR5Tu6FBFK5uFSOHc1kCQfD+FWzh3H0uC9BuOfZ81lLmHK2ToRBU2Tr8pukXix2qp4j9Iwagh9BSD8q9UK/hVoT217UuOcJxsjXfFXzmXDhaBiEfO1e26TqPTX0NO8B4wlwATeqxwzmMaT51O4Yw0pcpORWo6HzH0qEo6V+YArws+IUzgZgTRFMUazTn6MlQisr5++zsKKnsKAlZupq2RfUp/ZUfY9ta1gKqLikhQo2uLchC5odgr58Y5R4iQIYKUnQlbYH1V+FF8F9mONc/xXGm/NSln6CB71pOMwKc4ziUkjcwL62I6n3og8nLYkxcb6zaBVSauYBLOj2lZy19mqMOkvvvqUlofEORISPB4t8xOn0qp4/m5b+JZPyMNupKUeSh4ldTHtW3YpJU2ppYzIUkoII+YKBnytasP5j5GxOHWrI2t1qfCtCSTH7yRcHadO+1Hp9U5zSxx5QFg3By2/hOMT8PMTXmL4iJkVl/LHMmZlLTioWgkEHU7g1auG8ZQswY8qyfYNLoMpwtXDhj2a9EiJoHg+IoGlFGsSDeoCqcFV+J8lKcdWtGJW0lRnIkCATr7mT60qtBcpU0NXKBQKXOnjJulReIh9MfCSnMQYCokWNpBj2mSdRVC4o3j8gUVrcXmIVkCLRESAJEkn22mtIBW6qAmURvJTJvI7X+nany2AlKSkKIOo1vrAny9vbnx6h7TSzoFY+p3HNXOfQHSYzGADax7d6JJZ4hAUppDgIBgpBN5BB6ZSL/zrUvhJCMq0kEKhJlJmbwZBv8A/XUTTbragDEyYEi2s97ajvqNr7HUv7KGNZepMDM7g9pgKVBsbADew96ZD7qLo4egQYukqvAOwnQzWpYdIcClKEwrKbekZRb5QBPen8iVwCEqBQoCQLBUiJGtulUNYbyEO1UPBBbjaVZGcytU52kEHSMi1BVS+HYZ1taipCkyLFIBAvfxAkf2KsjvDEJCSnIAkEJToBsPDoBcnTeoKeEfrPCEQCFSklM5rXUT1BnbS1EdWHgtIU2LzDOBKbpSYvpaRprvvtvXjWJbWDmSMtuoNzcz1nbSDbepbvC5V3lRG4iYGu/rAk1Fc4UgbgTqqUxpIIm/9DSvojopQ2cqSAoWuQFSLHf5tlegio/EPs/L6Q42n4SonxQEnzGx8qmJxzeEQXnBnLafCkx4laCCRKRP0M1ReM834zEErW+UibIR4Ugdt/rTMMWN1oLIVk4by9xHDH9UpqN/F/KKtrHE8S2wsvIBcFkBG5jUnRI/rWMI4s+Lh5y37x6xub61PZ5qxSAJczA7HWmtreyve7urlgUuurUcRhviPKWVFxxQ+GhIjKEiSSo6yRRPGojRKU6AAaCP61XuGc2tuwHJQr8aLqdOUwcwI1qGMOTMOukh4ApG+B8QcAyPJOUyQqCRBP4UsZhwjMWoTmJzZREkpjNrBOn1oHhOaX2DISHExBSdYGl64VzsZSV4ZGRSoWuSFIBgG0X6zIrHa91seMdD99ipqTHIfaR47hHUPrAOcDLFgnWwuSdL/mKn5UrQW1oC05TmDlxr3F7H0ihb+GVBUFHKYi82kpt339qHrW4q6XVBtPzHfMAZBMC0nW+m1JU5porC+qq/M/K6sOpTuGJU3Jlu5WjuJHjT9R3oZwzjxCgSdK0P4zgMEBVgSuVExAvAnW1rXqtcycNYxBUtKFNvG+ZAEKt95Fp8xe2+lbCQHDvmjEu1W3l7mIKASrerU2+Doaw/Dtv4VaEvoKQfkV91Xaeo6GDWg8C41IA1q/w4TAIcLCuRxBFOLckSKHs4gKFL4mU9qlqUuMYMwIpjheMKkKSbqa17pFwe2kU8+bSKCYDFfDxJsSFoKTF/WN4E+9Uc4VGMvFBWVJPza20t/K43pxbebQCLRvt71FxGLSEy6csgeLMALaxPnSeWAkmdNPUlPr/4rE3wlTg5TfEOGNvJUlxtK7eK1/Q6z3Bm1ZpzVy49gVfFbzOYf9rVTd9F9uiveN9UaUpO98voZ8vpXjb3gMkHrmjTv/lH41bXlpyo15bwst4TzCFQDrsatfCuOz4TQjmb7PZUXsApKZkllRtI1yHbyNu4FqqrOMcYX8N5Cm3BqlQg+Y6juLVvQOWptkodgrYE4wRrSqis8bGUeKlQ70WxWl5cCATAJJ1JJJtpEekVxhW0pWTcZogX/ZUDMmBYbDanX3UmLxe4uTrEFR0jMNq6bYSTlMWve0m4kGJtShFmkgSLyo2MwgcTJvbroROwuOt+gppxpKgBexkX3m/pB/u9TG2JBiwyyZBCheB59Df0vUYsi4kBU7i+03SddKOzVorwozeYAJTJynQwCb3uRJ1SdxHlUt7HlCAnKmBOs2tBEbxPWb144jIRmIKbABO8qM/KJJvp510pRUDrAISkEpmJIG+4MfjVolDLywIcGXKkHQwZgxJEyL28jUfE4oGVJBKTGukFAVBt+8DbqbUVaaIQVLgkKyqB1EnNdMwRGW/lpNMYjBqWUkrAvoGwARuYFwTb2oQBaHqmirw5gowq8HxEA3gAd7eot0jtkkW1PUC8CCLbW2077Tn8MbhM6yJ0IETvH3bzrbvTC/jKKpSCgIEAgAayb26+RMbamCrBVe5rYU5hVG3hIMCNog+s/wBms6cUNBWt4zDqyjKWwnLpIm9zcWI0FuuwEVSeOcClQUhITJA+YQf7ke9MwyBvlKEhVaaRNSH8EtsnMk2MTtNRDTYIPCBdoI3ohw/jDzXyLMdDcfnQ4IJEi/l30rxTlWor5y5zUHHD+lJT8NKblIuSSABHufSjyF4Bw+BeWdUnQ+hrMsCqE+Zn20qWpVUXFSlpy8J8M/qFSgwQkEq3uAPujsPrFO4XEBNvEJtcibdoj08t6z7heMUlaQFWn2nerWlhYyr+KUyNCAdAAbG5BiDr8vrSUoAda0BwrBgyHQVnOIA9RYWjS512k0lJSVBQSFxZJghXzA3BibXk79qG4pS1hZaUT4SQJ1KlJG+vqdtqFqxL6CmASCIUZUAIgXGhM3BP5Vk1QEK0YhtJOVbU5hcHcjTYg6H69aqPGsIvCLLjaSG7FSb+Am0TpFup1FF2eLJWAskyAfntEJKZtb72hO9MvcU8eRd05VGfERYEkZZINgbHS1EG5RtJabCk8A4+hyBMK6GrOl0EXrHeN4b4LiVt2bX8pB0JJtGqbaA0Z4TzFndSw6SUiLAkZyQD4iLwAdBE3m1q1ERcaC1MoAsq8Yjj+GbJSpxIPSapvHeaMiw40v4ZF0kRmgyJJMi4OnQ0ZU4MUf0bB3kEFSEZWUWucwABjtNeI4Xg+HjN8Nb7ibLeICiCLHKkmER70w2FrM8lAHOk67R3Wa8Zx7jys7i1LOvjJPtOnpWmcrYt11tCr5QQkAiFGdDBiUm4m+hp7ibKHUBxEKStIUk6SCLV7hXVJZbKWlIUk/DKwQoLTJISZuIJMfxd4rKV+4VSbk8PLGbw6/v4o8y6QIMZs0qANtT2M6ad6kvGLH5leRmdLexihLMWUoBHXYmTJBg/tH2i+1TULBPzKJ2kDLA6ddD9O1KA3wueCpb4bTlH3jaBpf8AAxQ/jmEZxCPhvAOJJtJ8adpCtQfI+etd4zF5iCFAAKAjWCbC+pkmuEqNsykzqCBYgRuddO1QmuMKVSoOJ5JdSohvEJKB8udKs0d4ET5fTSvaviyufC2CnacsxSqe2f2R+0Kh5fEkElXiCbXgA/fF+2v7NOKaWYCCYBiLbzJzDQyRbodq9dmTbbYfvD+/OnMxTKkpIHfyvab260u4k9Fi4krlKHDuM2U6CdBfvYEg9QKcwrOVMmSNTYR1Oum822GlS8NiFgCLKi8kTBi3ivqPaorjiiT8s/MUx02tAEm89yaKuilJp18FCVK1jKbDxEFRSYBvIncm1SUpSUC0z4dCBYZiTGogDpEjUaRUuZ1mUi5JGiQRtbUGwF71ywfh/NMRqpQuD0ypi170bfMUTcqRiHG0gpg5jcwDaLXOhnTziu8OwAPCTYartpOw0n0p1WFCkhSYAsDMST+1mGpuN9hScKSlNkgn70jXuYsROnlRmuqJNNgJJKk7HTTQiQANdNenrUYIPzEnYWjUi4tIPQi2gqSorEiN5t5DXqJt1pkpMDNE6+EWJNyR5hXasXHHZASmsS43myEEACZA8BAIREAdSNdfpUJvh2G8QQonOQmRYD0OgOWPUR1qUNM3inLpBgyZG0AaHtNdYlYRdOl4TMExmV/fWoTXVQu6KDjOV0rnIrMcuUgkC5EyE2kmCfEZ1jYVW8TyXHzA5s0gZYECZB6SY1nTereUiAQJGbYg2jUxv/dq7ZdKiI8SZiDqJOypgyIHS9G2Vwxar0KpbXLakx4UlPhAKgUqASAofwnMTcDbvFQsVyVnWVIOUGRlVpMkDxD7psPITsa0J4eIFMixkKJO8TfXSJ7nWabxmGKlp+VPjgQYABAMmLnUne3c1oyZxN2rwc2qXieVilpCEozLCiABmgFROp321gCLnao+K5TWL5k6wReLQJvtfztvWgB1GbbzV1ESRf6968fbQopSZVG4CZlQuY230P41fvJUwVn7nBC1cpWRpKBmGYpmZvpv30nafglKCQpH6wajwyq11GN/PtV0awySIsUmRcRJCiPL8dajqw6QqW7TqEg99wIt+WutQS2LKgHZAmk5A5m3APhN4CtrTqQfKnsOwtScyTMqyj5tSLT4QYPii22tHWFxlEmADcwSJTpM3E60PZAVKAmEmScvhXJVHrOX6jpQhw6q+EPazpTlMZp0GvhvcxtcemmtclWikyLQkBNyZTc38RibHrtubVnkZVwlUeESDrBm+gk2/wDFdvcOeAUW1G4gWKUG4klJgT6aD3Np3IrHVZ9zJhjiFNAyhOb9Ys3IBCogbAJAEHdQG9xXMuHaRlXh0rQMgSUqKlK0jOVaCRr/AFrSsRwLMnK5kURupQCpBBHiTcWG4N5tQviHJgdEfHCQTKwk5lKsNyBfNmOkXFhEU5FdVSzdXRV7kjm9TSCMRiSlpAytoA8V7n5RmUPP1o01hmXj8Z11RSolQw7alupSFAAFzJIzEDS29zUxnl5lhvIApSf3ggjrM5Ndd6ew7rbVkISCOgma3LSUUcoYbIvsiLLrSgEocI2S2UqbNtkpUBPpTJaKkkJI1zZZsTEGR3AiRUeA8CCfoa84ZxtlMN4kSAr/ABNFREQo6+u9Lyx7RuGV2dL4gJPI4ZRHF4B3Ih5nMoD/ABEGJ7QqwgkCT/Y5VivlsPCbEqgibAAfe+W4pjmlWHUgfAxRQoAraWlSwQQPEhRT4ilQ7GCJvURlvMlKkzFv1qYAOk6jxSBM26CaU3Ne0PAq+hFLnTx+zfxg8Ig88tCgMoWjUwPEk/d8xIk2tFOjHIISCFKH3SJ8x0Btb371GZw6hlTmzXgkAaGR6kX9x0mm3Tl+XMDmJskRfqRcDvfaZoKBWOEcaMicoM9wKVV1alLJVn1/dbV9SmfelVbG/df0ptVhcMDW5NtrWJv3FNt5Qrck9SYtAmZk+4rh7LmCSSnWCT+O+9cFNwdfDl+smPYUvvPZZhwU/MheYHUmel7am8jXXrao68KkK8JiPmJSSo9pB6RftXiMqkFLYSiUwALCxMmTr/WvWE5fmynOCZBlRsBBMdenX1rXd2CvcCulSYAyhGybycwOpsRbcH21rjE4EwMmZAt4QEKAEi5OXNa/oRenWMoT8p+UEbm40H1t2pteOUFypIiBAM+8dhGtACaIKg4T5Q4UeG0SBE3vumJ+t7UnA6qMyYiPFYJNiNx277d64OJIhdwCT6wNB6Ra1SgVTcJAIkQQDYG/Qn32rRjh0+/VSworb4BnOAR0Gsp229J/KultAxOW22gIImf696cDif8AlkK0kAaERJSBeTPuKTCgokJKiYyEdYJA108xeNNa0LQ5FgrzEEIKczeZUSCDeRG5sr196gcXwAdUDcJTCPBe4mCU6yJA3qVhMNlUUFRkgWSkJic14JkH+uop7KiCmFhU6qAj5Zvr5dLCq20FNoQ3C4LKCM2Ui5K8oJAGtso6dT613g0BwryrkCcyRF+3ij0iet6LO/DTEKvEnwkETH9x3NNsYdAJPzGZASek2MCFa7X00qq7hSlEZaITNydsw6TMzEaRTT7RSk/qAu+mextMylQ6xe+96JJwlhBVoSMoFpuOmXzP0qKApBCYKhfMmAdf4R9PLzqOa0KiEKwvEYXkICUqMyCAUzFxmFwBqOp9Q3inMqsylGEEDwCZINjA1BHpfqBRF3DQMimzluZPhM2m9jcde5r1nCpSRm8UE3mSJkwL6WH0oKHKoBRGcQSgI+ZJMyoTEzNjIEz9KjfCWkyqMpubggqBvA0FiBbeaLrblQUnUKHh0jUGQLGYHXWh2LfWSZSQIkCLhMgRA+m1+1Xx1U4TcZSb9SDZQmReAekdPK1PJxARlUoEhQMQBMgSonpcj8q6ccDhLacviRFrZtBY7k+9erhDeVTcpkmYygmLEXvafQXoD5slT1KLcHfbS2XzkSNc6yEgDrf5ZifWKD8T+0DApJHx856oStY9wmPrWcc98QW6+plM/CZAVl2khMrPX5gB9NaqalV1YQAwUENLXl8/4JX31D/+S/5CnEczcPc1dQD+8Cn/ALgKxwGvSr3ra1VLZ3MMlSJaXKP+msx7A0AxWFUmSlR9Tf3rOsLiVtqzNqUg9Ukg/TWrLw7nRaSP0hpL373yL9SBCvarBVUjWF4y42CmxOxP5imkKK1yoAzrMQQdaZc5rwKonDvpG4BQfYlVT+D8XwLriGkjEJUswkLCMot1BMCisKqKjDDfCXmQnIdo1EdOgqw8KQhbckEEkJygkJ0N7aC0f3Yq9wJCzqTEiJ/KKivNfDlKEkxIjqN7/T1peYAilo2zklScFiEBzMAAoTaZByjMD1MQD6V25hEZ1ZVWJ8KSVCAYIFjBFt6FIw6gjxRmOmUAhMkEZdSLT7ntUhOLBTGbKAbnYnwyQTIna3eucb47Iq7J5TKpMK9pUPKQoTGmlKojvFmEkhWRR6lUEzfSlVbndkQJ7Iw5w5LnhWTYg5h1jp6+lN48hsKtYkgG0RMXjt+NeUqXPNLGsLrDsFKQBAAFj97c2+tS+HYMhII1BmxG5mRNwTHlXtKiaSOPUowAAm0uKSqQLgTraZ6eR+tdO5pDqovYzcRewToCTr/CKVKqYSLCBpyuQyvMkAghJkpEJEAHSQY0+teLZEBDcpPzE+fQXA00rylRkcffVEWg4K8ceU02o2NxO46aH0p7BOKUZESUnpuIGgFp8qVKh4cFS8dwiExFlKITa0ZbkaabeRqcHMqDMXhIET8shR/D2pUqNvJKrcbUdLRWgkTF5E+KEyJnQm0zUJDRUqUqJtA0A6m3t7V7SqzwFoDYUolYgkDQpIEap/8ANdoQqBOgVmvBNzob+QEbUqVUG9UITS2iQoyLEC5uCTE2EHWvC+QTlCZAnMAL23EAHpoKVKqY4kD77rRmU0cSMyW1JylXhAFxoNTreCfTvTq8PmWVEi4FouIt82+kDy9aVKtg0EkIilg0JBLUFMQlKgbgWgWiL9OlcO4QOL+HYFRKoAsDawnSdT3J60qVQAGgqcACgj/J7T3xk5lgxBIiVQoEHNrYn5TA+XvVax32ej4icq8qFQlIFyCPCSZ1k5T6q7UqVGyRwqigoKBifs6xAUPhlK0yMwJCVAEgT0IvsZ7Uyrk1xSW8gHzKSVEjS5BImfD7mlSrX2zqQHlMucpk2bVNpVP3SE54vGqVDrcVATy88S2iwKypIEjVBMxttudj2lUqgmddffCscIj/AMAWlsqsUtuKbVGpgwbkiwWkjT7wipLGCdU4y62rK4heRYAA+GtICkqSTIVLfXdB1kV5Soi8gogrng+PPAJS4426uwUSy2CSQDqlKfeoS+N5SXHG7FUJyqI+8NAZ9jGtKlVBxJytCAApD+VaS4FHKACmRse23lT5WvLE3IlIISQPSPD4Qbi+m9KlS7u4WS8a4ekgSylR6lVKlSrIzPB5Upf/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8962898" y="4693591"/>
            <a:ext cx="2619375" cy="1743075"/>
          </a:xfrm>
          <a:prstGeom prst="rect">
            <a:avLst/>
          </a:prstGeom>
        </p:spPr>
      </p:pic>
    </p:spTree>
    <p:extLst>
      <p:ext uri="{BB962C8B-B14F-4D97-AF65-F5344CB8AC3E}">
        <p14:creationId xmlns:p14="http://schemas.microsoft.com/office/powerpoint/2010/main" val="2402102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0901" y="481519"/>
            <a:ext cx="1552195" cy="111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r>
              <a:rPr lang="en-GB" dirty="0"/>
              <a:t>A definition</a:t>
            </a:r>
          </a:p>
        </p:txBody>
      </p:sp>
      <p:sp>
        <p:nvSpPr>
          <p:cNvPr id="3" name="Content Placeholder 2"/>
          <p:cNvSpPr>
            <a:spLocks noGrp="1"/>
          </p:cNvSpPr>
          <p:nvPr>
            <p:ph idx="1"/>
          </p:nvPr>
        </p:nvSpPr>
        <p:spPr>
          <a:xfrm>
            <a:off x="1304002" y="2097345"/>
            <a:ext cx="9440199" cy="4031606"/>
          </a:xfrm>
          <a:noFill/>
        </p:spPr>
        <p:txBody>
          <a:bodyPr>
            <a:normAutofit/>
          </a:bodyPr>
          <a:lstStyle/>
          <a:p>
            <a:pPr marL="0" lvl="0" indent="0">
              <a:lnSpc>
                <a:spcPct val="100000"/>
              </a:lnSpc>
              <a:spcBef>
                <a:spcPct val="20000"/>
              </a:spcBef>
              <a:spcAft>
                <a:spcPts val="0"/>
              </a:spcAft>
              <a:buClrTx/>
              <a:buSzTx/>
              <a:buNone/>
            </a:pPr>
            <a:r>
              <a:rPr lang="en-GB" sz="3200" dirty="0">
                <a:solidFill>
                  <a:prstClr val="black"/>
                </a:solidFill>
              </a:rPr>
              <a:t>a </a:t>
            </a:r>
            <a:r>
              <a:rPr lang="en-GB" sz="3200" i="1" dirty="0">
                <a:solidFill>
                  <a:prstClr val="black"/>
                </a:solidFill>
              </a:rPr>
              <a:t>team</a:t>
            </a:r>
            <a:r>
              <a:rPr lang="en-GB" sz="3200" dirty="0">
                <a:solidFill>
                  <a:prstClr val="black"/>
                </a:solidFill>
              </a:rPr>
              <a:t> consists of two or more individuals, who have specific roles, perform interdependent tasks, are adaptable, and share a common goal </a:t>
            </a:r>
            <a:endParaRPr lang="en-GB" sz="2400" dirty="0">
              <a:solidFill>
                <a:prstClr val="black"/>
              </a:solidFill>
            </a:endParaRPr>
          </a:p>
          <a:p>
            <a:pPr marL="0" lvl="0" indent="0">
              <a:lnSpc>
                <a:spcPct val="100000"/>
              </a:lnSpc>
              <a:spcBef>
                <a:spcPct val="20000"/>
              </a:spcBef>
              <a:spcAft>
                <a:spcPts val="0"/>
              </a:spcAft>
              <a:buClrTx/>
              <a:buSzTx/>
              <a:buNone/>
            </a:pPr>
            <a:r>
              <a:rPr lang="en-GB" sz="2400" dirty="0">
                <a:solidFill>
                  <a:prstClr val="black"/>
                </a:solidFill>
              </a:rPr>
              <a:t>						(Salas et al. 1992)</a:t>
            </a:r>
          </a:p>
        </p:txBody>
      </p:sp>
    </p:spTree>
    <p:extLst>
      <p:ext uri="{BB962C8B-B14F-4D97-AF65-F5344CB8AC3E}">
        <p14:creationId xmlns:p14="http://schemas.microsoft.com/office/powerpoint/2010/main" val="3062661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types of teams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0045442"/>
              </p:ext>
            </p:extLst>
          </p:nvPr>
        </p:nvGraphicFramePr>
        <p:xfrm>
          <a:off x="444138" y="1792936"/>
          <a:ext cx="11456127" cy="4419600"/>
        </p:xfrm>
        <a:graphic>
          <a:graphicData uri="http://schemas.openxmlformats.org/drawingml/2006/table">
            <a:tbl>
              <a:tblPr firstRow="1" bandRow="1">
                <a:tableStyleId>{5C22544A-7EE6-4342-B048-85BDC9FD1C3A}</a:tableStyleId>
              </a:tblPr>
              <a:tblGrid>
                <a:gridCol w="1842387">
                  <a:extLst>
                    <a:ext uri="{9D8B030D-6E8A-4147-A177-3AD203B41FA5}">
                      <a16:colId xmlns:a16="http://schemas.microsoft.com/office/drawing/2014/main" val="20000"/>
                    </a:ext>
                  </a:extLst>
                </a:gridCol>
                <a:gridCol w="2740064">
                  <a:extLst>
                    <a:ext uri="{9D8B030D-6E8A-4147-A177-3AD203B41FA5}">
                      <a16:colId xmlns:a16="http://schemas.microsoft.com/office/drawing/2014/main" val="20001"/>
                    </a:ext>
                  </a:extLst>
                </a:gridCol>
                <a:gridCol w="2291225">
                  <a:extLst>
                    <a:ext uri="{9D8B030D-6E8A-4147-A177-3AD203B41FA5}">
                      <a16:colId xmlns:a16="http://schemas.microsoft.com/office/drawing/2014/main" val="20002"/>
                    </a:ext>
                  </a:extLst>
                </a:gridCol>
                <a:gridCol w="2516592">
                  <a:extLst>
                    <a:ext uri="{9D8B030D-6E8A-4147-A177-3AD203B41FA5}">
                      <a16:colId xmlns:a16="http://schemas.microsoft.com/office/drawing/2014/main" val="20003"/>
                    </a:ext>
                  </a:extLst>
                </a:gridCol>
                <a:gridCol w="2065859">
                  <a:extLst>
                    <a:ext uri="{9D8B030D-6E8A-4147-A177-3AD203B41FA5}">
                      <a16:colId xmlns:a16="http://schemas.microsoft.com/office/drawing/2014/main" val="20004"/>
                    </a:ext>
                  </a:extLst>
                </a:gridCol>
              </a:tblGrid>
              <a:tr h="370840">
                <a:tc>
                  <a:txBody>
                    <a:bodyPr/>
                    <a:lstStyle/>
                    <a:p>
                      <a:endParaRPr lang="en-GB" sz="2000" dirty="0"/>
                    </a:p>
                  </a:txBody>
                  <a:tcPr/>
                </a:tc>
                <a:tc>
                  <a:txBody>
                    <a:bodyPr/>
                    <a:lstStyle/>
                    <a:p>
                      <a:r>
                        <a:rPr lang="en-GB" sz="2000" dirty="0"/>
                        <a:t>Purpose</a:t>
                      </a:r>
                    </a:p>
                  </a:txBody>
                  <a:tcPr/>
                </a:tc>
                <a:tc>
                  <a:txBody>
                    <a:bodyPr/>
                    <a:lstStyle/>
                    <a:p>
                      <a:r>
                        <a:rPr lang="en-GB" sz="2000" dirty="0"/>
                        <a:t>Who is include</a:t>
                      </a:r>
                    </a:p>
                  </a:txBody>
                  <a:tcPr/>
                </a:tc>
                <a:tc>
                  <a:txBody>
                    <a:bodyPr/>
                    <a:lstStyle/>
                    <a:p>
                      <a:r>
                        <a:rPr lang="en-GB" sz="2000" dirty="0"/>
                        <a:t>Why together</a:t>
                      </a:r>
                    </a:p>
                  </a:txBody>
                  <a:tcPr/>
                </a:tc>
                <a:tc>
                  <a:txBody>
                    <a:bodyPr/>
                    <a:lstStyle/>
                    <a:p>
                      <a:r>
                        <a:rPr lang="en-GB" sz="2000" dirty="0"/>
                        <a:t>Duration</a:t>
                      </a:r>
                    </a:p>
                  </a:txBody>
                  <a:tcPr/>
                </a:tc>
                <a:extLst>
                  <a:ext uri="{0D108BD9-81ED-4DB2-BD59-A6C34878D82A}">
                    <a16:rowId xmlns:a16="http://schemas.microsoft.com/office/drawing/2014/main" val="10000"/>
                  </a:ext>
                </a:extLst>
              </a:tr>
              <a:tr h="370840">
                <a:tc>
                  <a:txBody>
                    <a:bodyPr/>
                    <a:lstStyle/>
                    <a:p>
                      <a:r>
                        <a:rPr lang="en-GB" sz="2000" b="1" dirty="0"/>
                        <a:t>Formal</a:t>
                      </a:r>
                      <a:r>
                        <a:rPr lang="en-GB" sz="2000" b="1" baseline="0" dirty="0"/>
                        <a:t> work group</a:t>
                      </a:r>
                      <a:endParaRPr lang="en-GB" sz="2000" b="1" dirty="0"/>
                    </a:p>
                  </a:txBody>
                  <a:tcPr/>
                </a:tc>
                <a:tc>
                  <a:txBody>
                    <a:bodyPr/>
                    <a:lstStyle/>
                    <a:p>
                      <a:r>
                        <a:rPr lang="en-GB" sz="2000" dirty="0"/>
                        <a:t>Deliver a product or service</a:t>
                      </a:r>
                    </a:p>
                  </a:txBody>
                  <a:tcPr/>
                </a:tc>
                <a:tc>
                  <a:txBody>
                    <a:bodyPr/>
                    <a:lstStyle/>
                    <a:p>
                      <a:r>
                        <a:rPr lang="en-GB" sz="2000" dirty="0"/>
                        <a:t>Everyone</a:t>
                      </a:r>
                      <a:r>
                        <a:rPr lang="en-GB" sz="2000" baseline="0" dirty="0"/>
                        <a:t> who reports to the groups manager</a:t>
                      </a:r>
                      <a:endParaRPr lang="en-GB" sz="2000" dirty="0"/>
                    </a:p>
                  </a:txBody>
                  <a:tcPr/>
                </a:tc>
                <a:tc>
                  <a:txBody>
                    <a:bodyPr/>
                    <a:lstStyle/>
                    <a:p>
                      <a:r>
                        <a:rPr lang="en-GB" sz="2000" dirty="0"/>
                        <a:t>Job requirements and common goals</a:t>
                      </a:r>
                    </a:p>
                  </a:txBody>
                  <a:tcPr/>
                </a:tc>
                <a:tc>
                  <a:txBody>
                    <a:bodyPr/>
                    <a:lstStyle/>
                    <a:p>
                      <a:r>
                        <a:rPr lang="en-GB" sz="2000" dirty="0"/>
                        <a:t>Until the</a:t>
                      </a:r>
                      <a:r>
                        <a:rPr lang="en-GB" sz="2000" baseline="0" dirty="0"/>
                        <a:t> next reorganisation</a:t>
                      </a:r>
                      <a:endParaRPr lang="en-GB" sz="2000" dirty="0"/>
                    </a:p>
                  </a:txBody>
                  <a:tcPr/>
                </a:tc>
                <a:extLst>
                  <a:ext uri="{0D108BD9-81ED-4DB2-BD59-A6C34878D82A}">
                    <a16:rowId xmlns:a16="http://schemas.microsoft.com/office/drawing/2014/main" val="10001"/>
                  </a:ext>
                </a:extLst>
              </a:tr>
              <a:tr h="370840">
                <a:tc>
                  <a:txBody>
                    <a:bodyPr/>
                    <a:lstStyle/>
                    <a:p>
                      <a:r>
                        <a:rPr lang="en-GB" sz="2000" b="1" dirty="0"/>
                        <a:t>Project team</a:t>
                      </a:r>
                    </a:p>
                  </a:txBody>
                  <a:tcPr/>
                </a:tc>
                <a:tc>
                  <a:txBody>
                    <a:bodyPr/>
                    <a:lstStyle/>
                    <a:p>
                      <a:r>
                        <a:rPr lang="en-GB" sz="2000" dirty="0"/>
                        <a:t>To accomplish a specified task</a:t>
                      </a:r>
                    </a:p>
                  </a:txBody>
                  <a:tcPr/>
                </a:tc>
                <a:tc>
                  <a:txBody>
                    <a:bodyPr/>
                    <a:lstStyle/>
                    <a:p>
                      <a:r>
                        <a:rPr lang="en-GB" sz="2000" dirty="0"/>
                        <a:t>Those assigned</a:t>
                      </a:r>
                    </a:p>
                  </a:txBody>
                  <a:tcPr/>
                </a:tc>
                <a:tc>
                  <a:txBody>
                    <a:bodyPr/>
                    <a:lstStyle/>
                    <a:p>
                      <a:r>
                        <a:rPr lang="en-GB" sz="2000" dirty="0"/>
                        <a:t>Project milestones and gaols</a:t>
                      </a:r>
                    </a:p>
                  </a:txBody>
                  <a:tcPr/>
                </a:tc>
                <a:tc>
                  <a:txBody>
                    <a:bodyPr/>
                    <a:lstStyle/>
                    <a:p>
                      <a:r>
                        <a:rPr lang="en-GB" sz="2000" dirty="0"/>
                        <a:t>End of project</a:t>
                      </a:r>
                    </a:p>
                  </a:txBody>
                  <a:tcPr/>
                </a:tc>
                <a:extLst>
                  <a:ext uri="{0D108BD9-81ED-4DB2-BD59-A6C34878D82A}">
                    <a16:rowId xmlns:a16="http://schemas.microsoft.com/office/drawing/2014/main" val="10002"/>
                  </a:ext>
                </a:extLst>
              </a:tr>
              <a:tr h="370840">
                <a:tc>
                  <a:txBody>
                    <a:bodyPr/>
                    <a:lstStyle/>
                    <a:p>
                      <a:r>
                        <a:rPr lang="en-GB" sz="2000" b="1" dirty="0"/>
                        <a:t>Informal</a:t>
                      </a:r>
                      <a:r>
                        <a:rPr lang="en-GB" sz="2000" b="1" baseline="0" dirty="0"/>
                        <a:t> network</a:t>
                      </a:r>
                      <a:endParaRPr lang="en-GB" sz="2000" b="1" dirty="0"/>
                    </a:p>
                  </a:txBody>
                  <a:tcPr/>
                </a:tc>
                <a:tc>
                  <a:txBody>
                    <a:bodyPr/>
                    <a:lstStyle/>
                    <a:p>
                      <a:r>
                        <a:rPr lang="en-GB" sz="2000" dirty="0"/>
                        <a:t>To collect and pass on business information</a:t>
                      </a:r>
                    </a:p>
                  </a:txBody>
                  <a:tcPr/>
                </a:tc>
                <a:tc>
                  <a:txBody>
                    <a:bodyPr/>
                    <a:lstStyle/>
                    <a:p>
                      <a:r>
                        <a:rPr lang="en-GB" sz="2000" dirty="0"/>
                        <a:t>Friends and business acquaintances</a:t>
                      </a:r>
                    </a:p>
                  </a:txBody>
                  <a:tcPr/>
                </a:tc>
                <a:tc>
                  <a:txBody>
                    <a:bodyPr/>
                    <a:lstStyle/>
                    <a:p>
                      <a:r>
                        <a:rPr lang="en-GB" sz="2000" dirty="0"/>
                        <a:t>Mutual needs</a:t>
                      </a:r>
                    </a:p>
                  </a:txBody>
                  <a:tcPr/>
                </a:tc>
                <a:tc>
                  <a:txBody>
                    <a:bodyPr/>
                    <a:lstStyle/>
                    <a:p>
                      <a:r>
                        <a:rPr lang="en-GB" sz="2000" dirty="0"/>
                        <a:t>As long as there is reason to be</a:t>
                      </a:r>
                      <a:r>
                        <a:rPr lang="en-GB" sz="2000" baseline="0" dirty="0"/>
                        <a:t> in contact</a:t>
                      </a:r>
                      <a:endParaRPr lang="en-GB" sz="2000" dirty="0"/>
                    </a:p>
                  </a:txBody>
                  <a:tcPr/>
                </a:tc>
                <a:extLst>
                  <a:ext uri="{0D108BD9-81ED-4DB2-BD59-A6C34878D82A}">
                    <a16:rowId xmlns:a16="http://schemas.microsoft.com/office/drawing/2014/main" val="10003"/>
                  </a:ext>
                </a:extLst>
              </a:tr>
              <a:tr h="370840">
                <a:tc>
                  <a:txBody>
                    <a:bodyPr/>
                    <a:lstStyle/>
                    <a:p>
                      <a:r>
                        <a:rPr lang="en-GB" sz="2000" b="1" dirty="0"/>
                        <a:t>Community of practice</a:t>
                      </a:r>
                    </a:p>
                  </a:txBody>
                  <a:tcPr/>
                </a:tc>
                <a:tc>
                  <a:txBody>
                    <a:bodyPr/>
                    <a:lstStyle/>
                    <a:p>
                      <a:r>
                        <a:rPr lang="en-GB" sz="2000" dirty="0"/>
                        <a:t>To develop members capabilities, to build and exchange</a:t>
                      </a:r>
                      <a:r>
                        <a:rPr lang="en-GB" sz="2000" baseline="0" dirty="0"/>
                        <a:t> knowledge</a:t>
                      </a:r>
                      <a:endParaRPr lang="en-GB" sz="2000" dirty="0"/>
                    </a:p>
                  </a:txBody>
                  <a:tcPr/>
                </a:tc>
                <a:tc>
                  <a:txBody>
                    <a:bodyPr/>
                    <a:lstStyle/>
                    <a:p>
                      <a:r>
                        <a:rPr lang="en-GB" sz="2000" dirty="0"/>
                        <a:t>Self selected</a:t>
                      </a:r>
                      <a:r>
                        <a:rPr lang="en-GB" sz="2000" baseline="0" dirty="0"/>
                        <a:t> members</a:t>
                      </a:r>
                      <a:endParaRPr lang="en-GB" sz="2000" dirty="0"/>
                    </a:p>
                  </a:txBody>
                  <a:tcPr/>
                </a:tc>
                <a:tc>
                  <a:txBody>
                    <a:bodyPr/>
                    <a:lstStyle/>
                    <a:p>
                      <a:r>
                        <a:rPr lang="en-GB" sz="2000" dirty="0"/>
                        <a:t>Passion commitment and identification with the groups expertise</a:t>
                      </a:r>
                    </a:p>
                  </a:txBody>
                  <a:tcPr/>
                </a:tc>
                <a:tc>
                  <a:txBody>
                    <a:bodyPr/>
                    <a:lstStyle/>
                    <a:p>
                      <a:r>
                        <a:rPr lang="en-GB" sz="2000" dirty="0"/>
                        <a:t>While there</a:t>
                      </a:r>
                      <a:r>
                        <a:rPr lang="en-GB" sz="2000" baseline="0" dirty="0"/>
                        <a:t> is interest in maintaining the group</a:t>
                      </a:r>
                      <a:endParaRPr lang="en-GB" sz="2000" dirty="0"/>
                    </a:p>
                  </a:txBody>
                  <a:tcPr/>
                </a:tc>
                <a:extLst>
                  <a:ext uri="{0D108BD9-81ED-4DB2-BD59-A6C34878D82A}">
                    <a16:rowId xmlns:a16="http://schemas.microsoft.com/office/drawing/2014/main" val="10004"/>
                  </a:ext>
                </a:extLst>
              </a:tr>
            </a:tbl>
          </a:graphicData>
        </a:graphic>
      </p:graphicFrame>
      <p:sp>
        <p:nvSpPr>
          <p:cNvPr id="3" name="Rectangle 2"/>
          <p:cNvSpPr/>
          <p:nvPr/>
        </p:nvSpPr>
        <p:spPr>
          <a:xfrm>
            <a:off x="9358918" y="6488668"/>
            <a:ext cx="2685607" cy="369332"/>
          </a:xfrm>
          <a:prstGeom prst="rect">
            <a:avLst/>
          </a:prstGeom>
        </p:spPr>
        <p:txBody>
          <a:bodyPr wrap="none">
            <a:spAutoFit/>
          </a:bodyPr>
          <a:lstStyle/>
          <a:p>
            <a:r>
              <a:rPr lang="en-GB" dirty="0"/>
              <a:t>Wenger and Snyder (2000)</a:t>
            </a:r>
          </a:p>
        </p:txBody>
      </p:sp>
    </p:spTree>
    <p:extLst>
      <p:ext uri="{BB962C8B-B14F-4D97-AF65-F5344CB8AC3E}">
        <p14:creationId xmlns:p14="http://schemas.microsoft.com/office/powerpoint/2010/main" val="2750813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Establishing Effective Teams</a:t>
            </a:r>
          </a:p>
        </p:txBody>
      </p:sp>
      <p:sp>
        <p:nvSpPr>
          <p:cNvPr id="3" name="Content Placeholder 2"/>
          <p:cNvSpPr>
            <a:spLocks noGrp="1"/>
          </p:cNvSpPr>
          <p:nvPr>
            <p:ph idx="1"/>
          </p:nvPr>
        </p:nvSpPr>
        <p:spPr>
          <a:xfrm>
            <a:off x="882870" y="1797269"/>
            <a:ext cx="5912069" cy="4213480"/>
          </a:xfrm>
        </p:spPr>
        <p:txBody>
          <a:bodyPr>
            <a:normAutofit fontScale="47500" lnSpcReduction="20000"/>
          </a:bodyPr>
          <a:lstStyle/>
          <a:p>
            <a:pPr marL="0" indent="0">
              <a:buNone/>
            </a:pPr>
            <a:r>
              <a:rPr lang="en-GB" sz="6700" b="1" dirty="0"/>
              <a:t>How should teams be structured?</a:t>
            </a:r>
            <a:endParaRPr lang="en-GB" sz="2500" b="1" dirty="0"/>
          </a:p>
          <a:p>
            <a:r>
              <a:rPr lang="en-GB" sz="5100" dirty="0"/>
              <a:t>Both the team and individual members have intrinsically interesting and valued tasks to perform.</a:t>
            </a:r>
          </a:p>
          <a:p>
            <a:r>
              <a:rPr lang="en-GB" sz="5100" dirty="0"/>
              <a:t>Individuals should feel that they are important to the fate of the team.</a:t>
            </a:r>
          </a:p>
          <a:p>
            <a:r>
              <a:rPr lang="en-GB" sz="5100" dirty="0"/>
              <a:t>Team goals should be clear and performance feedback unambiguous</a:t>
            </a:r>
          </a:p>
          <a:p>
            <a:r>
              <a:rPr lang="en-GB" sz="5100" dirty="0"/>
              <a:t>The size of the team should be appropriate for the task.</a:t>
            </a:r>
          </a:p>
          <a:p>
            <a:r>
              <a:rPr lang="en-GB" sz="5100" dirty="0"/>
              <a:t>Adequate resources are provided by the organisation</a:t>
            </a:r>
          </a:p>
          <a:p>
            <a:endParaRPr lang="en-GB"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82669" y="3941913"/>
            <a:ext cx="3536951" cy="172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21063" y="2803576"/>
            <a:ext cx="4728341" cy="1970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557544" y="5892940"/>
            <a:ext cx="802014" cy="369332"/>
          </a:xfrm>
          <a:prstGeom prst="rect">
            <a:avLst/>
          </a:prstGeom>
        </p:spPr>
        <p:txBody>
          <a:bodyPr wrap="none">
            <a:spAutoFit/>
          </a:bodyPr>
          <a:lstStyle/>
          <a:p>
            <a:r>
              <a:rPr lang="en-GB" dirty="0"/>
              <a:t>(West)</a:t>
            </a:r>
          </a:p>
        </p:txBody>
      </p:sp>
    </p:spTree>
    <p:extLst>
      <p:ext uri="{BB962C8B-B14F-4D97-AF65-F5344CB8AC3E}">
        <p14:creationId xmlns:p14="http://schemas.microsoft.com/office/powerpoint/2010/main" val="3549066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06" y="231924"/>
            <a:ext cx="5707332" cy="1508760"/>
          </a:xfrm>
        </p:spPr>
        <p:txBody>
          <a:bodyPr>
            <a:normAutofit fontScale="90000"/>
          </a:bodyPr>
          <a:lstStyle/>
          <a:p>
            <a:r>
              <a:rPr lang="en-GB" dirty="0"/>
              <a:t>Influences on group performance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1408592"/>
              </p:ext>
            </p:extLst>
          </p:nvPr>
        </p:nvGraphicFramePr>
        <p:xfrm>
          <a:off x="2807064" y="104503"/>
          <a:ext cx="9966960" cy="6753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4984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Membership</a:t>
            </a:r>
          </a:p>
        </p:txBody>
      </p:sp>
      <p:sp>
        <p:nvSpPr>
          <p:cNvPr id="3" name="Content Placeholder 2"/>
          <p:cNvSpPr>
            <a:spLocks noGrp="1"/>
          </p:cNvSpPr>
          <p:nvPr>
            <p:ph idx="1"/>
          </p:nvPr>
        </p:nvSpPr>
        <p:spPr>
          <a:xfrm>
            <a:off x="830317" y="2451539"/>
            <a:ext cx="3566187" cy="532656"/>
          </a:xfrm>
        </p:spPr>
        <p:txBody>
          <a:bodyPr>
            <a:normAutofit/>
          </a:bodyPr>
          <a:lstStyle/>
          <a:p>
            <a:pPr marL="0" lvl="0" indent="0">
              <a:buNone/>
            </a:pPr>
            <a:r>
              <a:rPr lang="en-GB" sz="2800" dirty="0"/>
              <a:t>Size of group</a:t>
            </a:r>
          </a:p>
          <a:p>
            <a:endParaRPr lang="en-GB" dirty="0"/>
          </a:p>
        </p:txBody>
      </p:sp>
      <p:sp>
        <p:nvSpPr>
          <p:cNvPr id="4" name="Rectangle 3"/>
          <p:cNvSpPr/>
          <p:nvPr/>
        </p:nvSpPr>
        <p:spPr>
          <a:xfrm>
            <a:off x="7920205" y="1548083"/>
            <a:ext cx="4023529" cy="584775"/>
          </a:xfrm>
          <a:prstGeom prst="rect">
            <a:avLst/>
          </a:prstGeom>
        </p:spPr>
        <p:txBody>
          <a:bodyPr wrap="square">
            <a:spAutoFit/>
          </a:bodyPr>
          <a:lstStyle/>
          <a:p>
            <a:r>
              <a:rPr lang="en-GB" sz="3200" dirty="0"/>
              <a:t>Permanence</a:t>
            </a:r>
          </a:p>
        </p:txBody>
      </p:sp>
      <p:sp>
        <p:nvSpPr>
          <p:cNvPr id="5" name="Rectangle 4"/>
          <p:cNvSpPr/>
          <p:nvPr/>
        </p:nvSpPr>
        <p:spPr>
          <a:xfrm>
            <a:off x="5903981" y="5881630"/>
            <a:ext cx="2415469" cy="584775"/>
          </a:xfrm>
          <a:prstGeom prst="rect">
            <a:avLst/>
          </a:prstGeom>
        </p:spPr>
        <p:txBody>
          <a:bodyPr wrap="none">
            <a:spAutoFit/>
          </a:bodyPr>
          <a:lstStyle/>
          <a:p>
            <a:r>
              <a:rPr lang="en-GB" sz="3200" dirty="0"/>
              <a:t>Compatibility</a:t>
            </a:r>
          </a:p>
        </p:txBody>
      </p:sp>
      <p:graphicFrame>
        <p:nvGraphicFramePr>
          <p:cNvPr id="7" name="Content Placeholder 3"/>
          <p:cNvGraphicFramePr>
            <a:graphicFrameLocks/>
          </p:cNvGraphicFramePr>
          <p:nvPr>
            <p:extLst>
              <p:ext uri="{D42A27DB-BD31-4B8C-83A1-F6EECF244321}">
                <p14:modId xmlns:p14="http://schemas.microsoft.com/office/powerpoint/2010/main" val="2152611507"/>
              </p:ext>
            </p:extLst>
          </p:nvPr>
        </p:nvGraphicFramePr>
        <p:xfrm>
          <a:off x="-912779" y="5129808"/>
          <a:ext cx="4847861" cy="17281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96623" y="2489202"/>
            <a:ext cx="3414712" cy="2792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30511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Belbin</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56409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093645" y="3607288"/>
            <a:ext cx="3805308" cy="1499616"/>
          </a:xfrm>
        </p:spPr>
        <p:txBody>
          <a:bodyPr/>
          <a:lstStyle/>
          <a:p>
            <a:r>
              <a:rPr lang="en-GB" dirty="0"/>
              <a:t>Team roles</a:t>
            </a:r>
          </a:p>
        </p:txBody>
      </p:sp>
      <p:sp>
        <p:nvSpPr>
          <p:cNvPr id="8" name="Rectangle 2"/>
          <p:cNvSpPr>
            <a:spLocks noChangeArrowheads="1"/>
          </p:cNvSpPr>
          <p:nvPr/>
        </p:nvSpPr>
        <p:spPr bwMode="auto">
          <a:xfrm>
            <a:off x="6676671" y="-1293138"/>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13" name="Table 12"/>
          <p:cNvGraphicFramePr>
            <a:graphicFrameLocks noGrp="1"/>
          </p:cNvGraphicFramePr>
          <p:nvPr>
            <p:extLst>
              <p:ext uri="{D42A27DB-BD31-4B8C-83A1-F6EECF244321}">
                <p14:modId xmlns:p14="http://schemas.microsoft.com/office/powerpoint/2010/main" val="1755758883"/>
              </p:ext>
            </p:extLst>
          </p:nvPr>
        </p:nvGraphicFramePr>
        <p:xfrm>
          <a:off x="1107458" y="268866"/>
          <a:ext cx="10828423" cy="6458833"/>
        </p:xfrm>
        <a:graphic>
          <a:graphicData uri="http://schemas.openxmlformats.org/drawingml/2006/table">
            <a:tbl>
              <a:tblPr firstRow="1" bandRow="1">
                <a:tableStyleId>{5C22544A-7EE6-4342-B048-85BDC9FD1C3A}</a:tableStyleId>
              </a:tblPr>
              <a:tblGrid>
                <a:gridCol w="7890991">
                  <a:extLst>
                    <a:ext uri="{9D8B030D-6E8A-4147-A177-3AD203B41FA5}">
                      <a16:colId xmlns:a16="http://schemas.microsoft.com/office/drawing/2014/main" val="20000"/>
                    </a:ext>
                  </a:extLst>
                </a:gridCol>
                <a:gridCol w="1895415">
                  <a:extLst>
                    <a:ext uri="{9D8B030D-6E8A-4147-A177-3AD203B41FA5}">
                      <a16:colId xmlns:a16="http://schemas.microsoft.com/office/drawing/2014/main" val="20001"/>
                    </a:ext>
                  </a:extLst>
                </a:gridCol>
                <a:gridCol w="1042017">
                  <a:extLst>
                    <a:ext uri="{9D8B030D-6E8A-4147-A177-3AD203B41FA5}">
                      <a16:colId xmlns:a16="http://schemas.microsoft.com/office/drawing/2014/main" val="20002"/>
                    </a:ext>
                  </a:extLst>
                </a:gridCol>
              </a:tblGrid>
              <a:tr h="278479">
                <a:tc>
                  <a:txBody>
                    <a:bodyPr/>
                    <a:lstStyle/>
                    <a:p>
                      <a:pPr>
                        <a:lnSpc>
                          <a:spcPct val="107000"/>
                        </a:lnSpc>
                        <a:spcAft>
                          <a:spcPts val="800"/>
                        </a:spcAft>
                      </a:pPr>
                      <a:r>
                        <a:rPr lang="en-GB" sz="700" dirty="0">
                          <a:effectLst/>
                        </a:rPr>
                        <a:t>Description</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700">
                          <a:effectLst/>
                        </a:rPr>
                        <a:t>Belbin roles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a:txBody>
                    <a:bodyPr/>
                    <a:lstStyle/>
                    <a:p>
                      <a:pPr>
                        <a:lnSpc>
                          <a:spcPct val="107000"/>
                        </a:lnSpc>
                        <a:spcAft>
                          <a:spcPts val="800"/>
                        </a:spcAft>
                      </a:pPr>
                      <a:r>
                        <a:rPr lang="en-GB" sz="700">
                          <a:effectLst/>
                        </a:rPr>
                        <a:t>Overall</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000"/>
                  </a:ext>
                </a:extLst>
              </a:tr>
              <a:tr h="468971">
                <a:tc>
                  <a:txBody>
                    <a:bodyPr/>
                    <a:lstStyle/>
                    <a:p>
                      <a:pPr>
                        <a:lnSpc>
                          <a:spcPct val="107000"/>
                        </a:lnSpc>
                        <a:spcAft>
                          <a:spcPts val="800"/>
                        </a:spcAft>
                      </a:pPr>
                      <a:r>
                        <a:rPr lang="en-GB" sz="2000" dirty="0">
                          <a:effectLst/>
                        </a:rPr>
                        <a:t>Well-organized and predictable. Takes basic ideas and makes them work in practice. Can be slow.</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a:effectLst/>
                        </a:rPr>
                        <a:t>Implementer</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rowSpan="3">
                  <a:txBody>
                    <a:bodyPr/>
                    <a:lstStyle/>
                    <a:p>
                      <a:pPr>
                        <a:lnSpc>
                          <a:spcPct val="107000"/>
                        </a:lnSpc>
                        <a:spcAft>
                          <a:spcPts val="800"/>
                        </a:spcAft>
                      </a:pPr>
                      <a:r>
                        <a:rPr lang="en-GB" sz="2000" b="1" i="0">
                          <a:effectLst/>
                        </a:rPr>
                        <a:t>Doing / acting</a:t>
                      </a:r>
                      <a:endParaRPr lang="en-GB" sz="2000" b="1" i="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001"/>
                  </a:ext>
                </a:extLst>
              </a:tr>
              <a:tr h="468971">
                <a:tc>
                  <a:txBody>
                    <a:bodyPr/>
                    <a:lstStyle/>
                    <a:p>
                      <a:pPr>
                        <a:lnSpc>
                          <a:spcPct val="107000"/>
                        </a:lnSpc>
                        <a:spcAft>
                          <a:spcPts val="800"/>
                        </a:spcAft>
                      </a:pPr>
                      <a:r>
                        <a:rPr lang="en-GB" sz="2000">
                          <a:effectLst/>
                        </a:rPr>
                        <a:t>Lots of energy and action, challenging others to move forwards. Can be insensitive.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a:effectLst/>
                        </a:rPr>
                        <a:t>Shaper</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vMerge="1">
                  <a:txBody>
                    <a:bodyPr/>
                    <a:lstStyle/>
                    <a:p>
                      <a:endParaRPr lang="en-GB"/>
                    </a:p>
                  </a:txBody>
                  <a:tcPr/>
                </a:tc>
                <a:extLst>
                  <a:ext uri="{0D108BD9-81ED-4DB2-BD59-A6C34878D82A}">
                    <a16:rowId xmlns:a16="http://schemas.microsoft.com/office/drawing/2014/main" val="10002"/>
                  </a:ext>
                </a:extLst>
              </a:tr>
              <a:tr h="674861">
                <a:tc>
                  <a:txBody>
                    <a:bodyPr/>
                    <a:lstStyle/>
                    <a:p>
                      <a:pPr>
                        <a:lnSpc>
                          <a:spcPct val="107000"/>
                        </a:lnSpc>
                        <a:spcAft>
                          <a:spcPts val="800"/>
                        </a:spcAft>
                      </a:pPr>
                      <a:r>
                        <a:rPr lang="en-GB" sz="2000" dirty="0">
                          <a:effectLst/>
                        </a:rPr>
                        <a:t>Reliably sees things through to the end, ironing out the wrinkles and ensuring everything works well. Can worry too much and not trust others.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dirty="0">
                          <a:effectLst/>
                        </a:rPr>
                        <a:t>Completer/</a:t>
                      </a:r>
                    </a:p>
                    <a:p>
                      <a:pPr>
                        <a:lnSpc>
                          <a:spcPct val="107000"/>
                        </a:lnSpc>
                        <a:spcAft>
                          <a:spcPts val="800"/>
                        </a:spcAft>
                      </a:pPr>
                      <a:r>
                        <a:rPr lang="en-GB" sz="2000" b="1" dirty="0">
                          <a:effectLst/>
                        </a:rPr>
                        <a:t>Finisher</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vMerge="1">
                  <a:txBody>
                    <a:bodyPr/>
                    <a:lstStyle/>
                    <a:p>
                      <a:endParaRPr lang="en-GB"/>
                    </a:p>
                  </a:txBody>
                  <a:tcPr/>
                </a:tc>
                <a:extLst>
                  <a:ext uri="{0D108BD9-81ED-4DB2-BD59-A6C34878D82A}">
                    <a16:rowId xmlns:a16="http://schemas.microsoft.com/office/drawing/2014/main" val="10003"/>
                  </a:ext>
                </a:extLst>
              </a:tr>
              <a:tr h="468971">
                <a:tc>
                  <a:txBody>
                    <a:bodyPr/>
                    <a:lstStyle/>
                    <a:p>
                      <a:pPr>
                        <a:lnSpc>
                          <a:spcPct val="107000"/>
                        </a:lnSpc>
                        <a:spcAft>
                          <a:spcPts val="800"/>
                        </a:spcAft>
                      </a:pPr>
                      <a:r>
                        <a:rPr lang="en-GB" sz="2000" dirty="0">
                          <a:effectLst/>
                        </a:rPr>
                        <a:t>Solves difficult problems with original and creative ideas. Can be poor communicator and may ignore the details.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a:effectLst/>
                        </a:rPr>
                        <a:t>Plant</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rowSpan="3">
                  <a:txBody>
                    <a:bodyPr/>
                    <a:lstStyle/>
                    <a:p>
                      <a:pPr>
                        <a:lnSpc>
                          <a:spcPct val="107000"/>
                        </a:lnSpc>
                        <a:spcAft>
                          <a:spcPts val="800"/>
                        </a:spcAft>
                      </a:pPr>
                      <a:r>
                        <a:rPr lang="en-GB" sz="2000" b="1" i="0">
                          <a:effectLst/>
                        </a:rPr>
                        <a:t>Thinking / problem-solving</a:t>
                      </a:r>
                      <a:endParaRPr lang="en-GB" sz="2000" b="1" i="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004"/>
                  </a:ext>
                </a:extLst>
              </a:tr>
              <a:tr h="468971">
                <a:tc>
                  <a:txBody>
                    <a:bodyPr/>
                    <a:lstStyle/>
                    <a:p>
                      <a:pPr>
                        <a:lnSpc>
                          <a:spcPct val="107000"/>
                        </a:lnSpc>
                        <a:spcAft>
                          <a:spcPts val="800"/>
                        </a:spcAft>
                      </a:pPr>
                      <a:r>
                        <a:rPr lang="en-GB" sz="2000" dirty="0">
                          <a:effectLst/>
                        </a:rPr>
                        <a:t>Sees the big picture. Thinks carefully and accurately about things. May lack energy or ability to inspire others.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dirty="0">
                          <a:effectLst/>
                        </a:rPr>
                        <a:t>Monitor/</a:t>
                      </a:r>
                    </a:p>
                    <a:p>
                      <a:pPr>
                        <a:lnSpc>
                          <a:spcPct val="107000"/>
                        </a:lnSpc>
                        <a:spcAft>
                          <a:spcPts val="800"/>
                        </a:spcAft>
                      </a:pPr>
                      <a:r>
                        <a:rPr lang="en-GB" sz="2000" b="1" dirty="0">
                          <a:effectLst/>
                        </a:rPr>
                        <a:t>Evaluator</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vMerge="1">
                  <a:txBody>
                    <a:bodyPr/>
                    <a:lstStyle/>
                    <a:p>
                      <a:endParaRPr lang="en-GB"/>
                    </a:p>
                  </a:txBody>
                  <a:tcPr/>
                </a:tc>
                <a:extLst>
                  <a:ext uri="{0D108BD9-81ED-4DB2-BD59-A6C34878D82A}">
                    <a16:rowId xmlns:a16="http://schemas.microsoft.com/office/drawing/2014/main" val="10005"/>
                  </a:ext>
                </a:extLst>
              </a:tr>
              <a:tr h="468971">
                <a:tc>
                  <a:txBody>
                    <a:bodyPr/>
                    <a:lstStyle/>
                    <a:p>
                      <a:pPr>
                        <a:lnSpc>
                          <a:spcPct val="107000"/>
                        </a:lnSpc>
                        <a:spcAft>
                          <a:spcPts val="800"/>
                        </a:spcAft>
                      </a:pPr>
                      <a:r>
                        <a:rPr lang="en-GB" sz="2000">
                          <a:effectLst/>
                        </a:rPr>
                        <a:t>Has expert knowledge/skills in key areas and will solve many problems here. Can be disinterested in all other areas.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a:effectLst/>
                        </a:rPr>
                        <a:t>Specialist</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vMerge="1">
                  <a:txBody>
                    <a:bodyPr/>
                    <a:lstStyle/>
                    <a:p>
                      <a:endParaRPr lang="en-GB"/>
                    </a:p>
                  </a:txBody>
                  <a:tcPr/>
                </a:tc>
                <a:extLst>
                  <a:ext uri="{0D108BD9-81ED-4DB2-BD59-A6C34878D82A}">
                    <a16:rowId xmlns:a16="http://schemas.microsoft.com/office/drawing/2014/main" val="10006"/>
                  </a:ext>
                </a:extLst>
              </a:tr>
              <a:tr h="468971">
                <a:tc>
                  <a:txBody>
                    <a:bodyPr/>
                    <a:lstStyle/>
                    <a:p>
                      <a:pPr>
                        <a:lnSpc>
                          <a:spcPct val="107000"/>
                        </a:lnSpc>
                        <a:spcAft>
                          <a:spcPts val="800"/>
                        </a:spcAft>
                      </a:pPr>
                      <a:r>
                        <a:rPr lang="en-GB" sz="2000">
                          <a:effectLst/>
                        </a:rPr>
                        <a:t>Respected leader who helps everyone focus on their task. Can be seen as excessively controlling.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a:effectLst/>
                        </a:rPr>
                        <a:t>Coordinator</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rowSpan="3">
                  <a:txBody>
                    <a:bodyPr/>
                    <a:lstStyle/>
                    <a:p>
                      <a:pPr>
                        <a:lnSpc>
                          <a:spcPct val="107000"/>
                        </a:lnSpc>
                        <a:spcAft>
                          <a:spcPts val="800"/>
                        </a:spcAft>
                      </a:pPr>
                      <a:r>
                        <a:rPr lang="en-GB" sz="2000" b="1" i="0" dirty="0">
                          <a:effectLst/>
                        </a:rPr>
                        <a:t>People / feelings</a:t>
                      </a:r>
                      <a:endParaRPr lang="en-GB" sz="2000" b="1" i="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007"/>
                  </a:ext>
                </a:extLst>
              </a:tr>
              <a:tr h="468971">
                <a:tc>
                  <a:txBody>
                    <a:bodyPr/>
                    <a:lstStyle/>
                    <a:p>
                      <a:pPr>
                        <a:lnSpc>
                          <a:spcPct val="107000"/>
                        </a:lnSpc>
                        <a:spcAft>
                          <a:spcPts val="800"/>
                        </a:spcAft>
                      </a:pPr>
                      <a:r>
                        <a:rPr lang="en-GB" sz="2000">
                          <a:effectLst/>
                        </a:rPr>
                        <a:t>Cares for individuals and the team. Good listener and works to resolve social problems. Can have problems making difficult decisions.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a:effectLst/>
                        </a:rPr>
                        <a:t>Team worker</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vMerge="1">
                  <a:txBody>
                    <a:bodyPr/>
                    <a:lstStyle/>
                    <a:p>
                      <a:endParaRPr lang="en-GB"/>
                    </a:p>
                  </a:txBody>
                  <a:tcPr/>
                </a:tc>
                <a:extLst>
                  <a:ext uri="{0D108BD9-81ED-4DB2-BD59-A6C34878D82A}">
                    <a16:rowId xmlns:a16="http://schemas.microsoft.com/office/drawing/2014/main" val="10008"/>
                  </a:ext>
                </a:extLst>
              </a:tr>
              <a:tr h="468971">
                <a:tc>
                  <a:txBody>
                    <a:bodyPr/>
                    <a:lstStyle/>
                    <a:p>
                      <a:pPr>
                        <a:lnSpc>
                          <a:spcPct val="107000"/>
                        </a:lnSpc>
                        <a:spcAft>
                          <a:spcPts val="800"/>
                        </a:spcAft>
                      </a:pPr>
                      <a:r>
                        <a:rPr lang="en-GB" sz="2000">
                          <a:effectLst/>
                        </a:rPr>
                        <a:t>Explores new ideas and possibilities with energy and with others. Good networker. Can be too optimistic and lose energy after the initial flush.</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000" b="1" dirty="0">
                          <a:effectLst/>
                        </a:rPr>
                        <a:t>Resource/</a:t>
                      </a:r>
                    </a:p>
                    <a:p>
                      <a:pPr>
                        <a:lnSpc>
                          <a:spcPct val="107000"/>
                        </a:lnSpc>
                        <a:spcAft>
                          <a:spcPts val="800"/>
                        </a:spcAft>
                      </a:pPr>
                      <a:r>
                        <a:rPr lang="en-GB" sz="2000" b="1" dirty="0">
                          <a:effectLst/>
                        </a:rPr>
                        <a:t>investigator</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22568" marR="22568" marT="22568" marB="22568" anchor="ctr"/>
                </a:tc>
                <a:tc vMerge="1">
                  <a:txBody>
                    <a:bodyPr/>
                    <a:lstStyle/>
                    <a:p>
                      <a:endParaRPr lang="en-GB"/>
                    </a:p>
                  </a:txBody>
                  <a:tcPr/>
                </a:tc>
                <a:extLst>
                  <a:ext uri="{0D108BD9-81ED-4DB2-BD59-A6C34878D82A}">
                    <a16:rowId xmlns:a16="http://schemas.microsoft.com/office/drawing/2014/main" val="10009"/>
                  </a:ext>
                </a:extLst>
              </a:tr>
            </a:tbl>
          </a:graphicData>
        </a:graphic>
      </p:graphicFrame>
      <p:sp>
        <p:nvSpPr>
          <p:cNvPr id="14" name="Rectangle 3"/>
          <p:cNvSpPr>
            <a:spLocks noChangeArrowheads="1"/>
          </p:cNvSpPr>
          <p:nvPr/>
        </p:nvSpPr>
        <p:spPr bwMode="auto">
          <a:xfrm>
            <a:off x="3454401" y="2329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768074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Belbin</a:t>
            </a:r>
          </a:p>
        </p:txBody>
      </p:sp>
      <p:pic>
        <p:nvPicPr>
          <p:cNvPr id="4" name="Content Placeholder 3"/>
          <p:cNvPicPr>
            <a:picLocks noGrp="1" noChangeAspect="1"/>
          </p:cNvPicPr>
          <p:nvPr>
            <p:ph idx="1"/>
          </p:nvPr>
        </p:nvPicPr>
        <p:blipFill>
          <a:blip r:embed="rId2"/>
          <a:stretch>
            <a:fillRect/>
          </a:stretch>
        </p:blipFill>
        <p:spPr>
          <a:xfrm>
            <a:off x="3442188" y="1106908"/>
            <a:ext cx="6602859" cy="4303461"/>
          </a:xfrm>
          <a:prstGeom prst="rect">
            <a:avLst/>
          </a:prstGeom>
        </p:spPr>
      </p:pic>
    </p:spTree>
    <p:extLst>
      <p:ext uri="{BB962C8B-B14F-4D97-AF65-F5344CB8AC3E}">
        <p14:creationId xmlns:p14="http://schemas.microsoft.com/office/powerpoint/2010/main" val="2703708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301881"/>
            <a:ext cx="9720072" cy="1499616"/>
          </a:xfrm>
        </p:spPr>
        <p:txBody>
          <a:bodyPr/>
          <a:lstStyle/>
          <a:p>
            <a:r>
              <a:rPr lang="en-GB" dirty="0"/>
              <a:t>Unconscious biases</a:t>
            </a:r>
          </a:p>
        </p:txBody>
      </p:sp>
      <p:sp>
        <p:nvSpPr>
          <p:cNvPr id="3" name="Content Placeholder 2"/>
          <p:cNvSpPr>
            <a:spLocks noGrp="1"/>
          </p:cNvSpPr>
          <p:nvPr>
            <p:ph idx="1"/>
          </p:nvPr>
        </p:nvSpPr>
        <p:spPr>
          <a:xfrm>
            <a:off x="1024130" y="1493951"/>
            <a:ext cx="9720071" cy="4815411"/>
          </a:xfrm>
        </p:spPr>
        <p:txBody>
          <a:bodyPr>
            <a:normAutofit lnSpcReduction="10000"/>
          </a:bodyPr>
          <a:lstStyle/>
          <a:p>
            <a:pPr>
              <a:lnSpc>
                <a:spcPct val="150000"/>
              </a:lnSpc>
            </a:pPr>
            <a:r>
              <a:rPr lang="en-GB" dirty="0"/>
              <a:t>Unconscious biases happen automatically and are triggered by our brains making quick judgements and assessments of people and situations, influenced by our background, cultural environment and personal experiences. They have the potential to influence our behaviour and decision making and to prompt us to act in ways that are not objective, fair or based on rational evidence.</a:t>
            </a:r>
          </a:p>
          <a:p>
            <a:pPr>
              <a:lnSpc>
                <a:spcPct val="150000"/>
              </a:lnSpc>
            </a:pPr>
            <a:endParaRPr lang="en-GB" sz="100" dirty="0"/>
          </a:p>
          <a:p>
            <a:pPr lvl="0"/>
            <a:r>
              <a:rPr lang="en-GB" dirty="0"/>
              <a:t>This includes</a:t>
            </a:r>
          </a:p>
          <a:p>
            <a:pPr lvl="0"/>
            <a:endParaRPr lang="en-GB" sz="800" dirty="0"/>
          </a:p>
          <a:p>
            <a:pPr lvl="1"/>
            <a:r>
              <a:rPr lang="en-GB" sz="2200" dirty="0"/>
              <a:t>biases which we may not be aware of</a:t>
            </a:r>
          </a:p>
          <a:p>
            <a:pPr lvl="1"/>
            <a:r>
              <a:rPr lang="en-GB" sz="2200" dirty="0"/>
              <a:t>biases which we may not want to admit to having.</a:t>
            </a:r>
          </a:p>
          <a:p>
            <a:pPr lvl="1"/>
            <a:endParaRPr lang="en-GB" sz="2200" dirty="0"/>
          </a:p>
          <a:p>
            <a:pPr marL="128016" lvl="1" indent="0">
              <a:buNone/>
            </a:pPr>
            <a:r>
              <a:rPr lang="en-GB" sz="2200" dirty="0"/>
              <a:t>Such as </a:t>
            </a:r>
            <a:r>
              <a:rPr lang="en-GB" altLang="en-US" sz="2200" dirty="0"/>
              <a:t>Gender  Issac et al (2009) Or Name: Carlsson and </a:t>
            </a:r>
            <a:r>
              <a:rPr lang="en-GB" altLang="en-US" sz="2200" dirty="0" err="1"/>
              <a:t>Rooth</a:t>
            </a:r>
            <a:r>
              <a:rPr lang="en-GB" altLang="en-US" sz="2200" dirty="0"/>
              <a:t> (2007)</a:t>
            </a:r>
          </a:p>
          <a:p>
            <a:pPr lvl="1"/>
            <a:endParaRPr lang="en-GB" sz="2400" dirty="0"/>
          </a:p>
        </p:txBody>
      </p:sp>
    </p:spTree>
    <p:extLst>
      <p:ext uri="{BB962C8B-B14F-4D97-AF65-F5344CB8AC3E}">
        <p14:creationId xmlns:p14="http://schemas.microsoft.com/office/powerpoint/2010/main" val="4071744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dirty="0"/>
              <a:t>Unconscious Bias</a:t>
            </a:r>
          </a:p>
        </p:txBody>
      </p:sp>
      <p:sp>
        <p:nvSpPr>
          <p:cNvPr id="34819" name="Content Placeholder 2"/>
          <p:cNvSpPr>
            <a:spLocks noGrp="1"/>
          </p:cNvSpPr>
          <p:nvPr>
            <p:ph idx="1"/>
          </p:nvPr>
        </p:nvSpPr>
        <p:spPr/>
        <p:txBody>
          <a:bodyPr/>
          <a:lstStyle/>
          <a:p>
            <a:pPr marL="0" indent="0">
              <a:buNone/>
            </a:pPr>
            <a:r>
              <a:rPr lang="en-GB" altLang="en-US" dirty="0">
                <a:hlinkClick r:id="rId4"/>
              </a:rPr>
              <a:t>https://www.youtube.com/watch?v=NW5s_-Nl3JE</a:t>
            </a:r>
            <a:r>
              <a:rPr lang="en-GB" altLang="en-US" dirty="0"/>
              <a:t> </a:t>
            </a:r>
          </a:p>
        </p:txBody>
      </p:sp>
      <p:pic>
        <p:nvPicPr>
          <p:cNvPr id="6451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3458" y="2681288"/>
            <a:ext cx="4760684" cy="3277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a:spLocks noChangeArrowheads="1"/>
          </p:cNvSpPr>
          <p:nvPr/>
        </p:nvSpPr>
        <p:spPr bwMode="auto">
          <a:xfrm>
            <a:off x="1685926" y="6211888"/>
            <a:ext cx="84963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800" b="1" dirty="0">
                <a:solidFill>
                  <a:srgbClr val="2E2B21"/>
                </a:solidFill>
                <a:latin typeface="Calibri" panose="020F0502020204030204" pitchFamily="34" charset="0"/>
              </a:rPr>
              <a:t>Test link</a:t>
            </a:r>
            <a:r>
              <a:rPr lang="en-GB" altLang="en-US" sz="1800" dirty="0">
                <a:solidFill>
                  <a:srgbClr val="2E2B21"/>
                </a:solidFill>
                <a:latin typeface="Calibri" panose="020F0502020204030204" pitchFamily="34" charset="0"/>
              </a:rPr>
              <a:t>: There is information about ethical considerations and you will need to agree to participate </a:t>
            </a:r>
            <a:r>
              <a:rPr lang="en-GB" altLang="en-US" sz="1800" dirty="0">
                <a:solidFill>
                  <a:srgbClr val="2E2B21"/>
                </a:solidFill>
                <a:latin typeface="Calibri" panose="020F0502020204030204" pitchFamily="34" charset="0"/>
                <a:hlinkClick r:id="rId6"/>
              </a:rPr>
              <a:t>https://implicit.harvard.edu/implicit/takeatest.html</a:t>
            </a:r>
            <a:r>
              <a:rPr lang="en-GB" altLang="en-US" sz="1800" dirty="0">
                <a:solidFill>
                  <a:srgbClr val="2E2B21"/>
                </a:solidFill>
                <a:latin typeface="Calibri" panose="020F0502020204030204" pitchFamily="34" charset="0"/>
              </a:rPr>
              <a:t>  </a:t>
            </a:r>
          </a:p>
        </p:txBody>
      </p:sp>
      <p:pic>
        <p:nvPicPr>
          <p:cNvPr id="34822" name="NW5s_-Nl3JE"/>
          <p:cNvPicPr>
            <a:picLocks noRot="1" noChangeAspect="1"/>
          </p:cNvPicPr>
          <p:nvPr>
            <a:videoFile r:link="rId1"/>
          </p:nvPr>
        </p:nvPicPr>
        <p:blipFill>
          <a:blip r:embed="rId7">
            <a:extLst>
              <a:ext uri="{28A0092B-C50C-407E-A947-70E740481C1C}">
                <a14:useLocalDpi xmlns:a14="http://schemas.microsoft.com/office/drawing/2010/main" val="0"/>
              </a:ext>
            </a:extLst>
          </a:blip>
          <a:srcRect/>
          <a:stretch>
            <a:fillRect/>
          </a:stretch>
        </p:blipFill>
        <p:spPr bwMode="auto">
          <a:xfrm>
            <a:off x="1269743" y="2681288"/>
            <a:ext cx="4572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49075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Reducing organisational bias</a:t>
            </a:r>
            <a:endParaRPr lang="en-GB" altLang="en-US" dirty="0"/>
          </a:p>
        </p:txBody>
      </p:sp>
      <p:sp>
        <p:nvSpPr>
          <p:cNvPr id="3" name="Content Placeholder 2"/>
          <p:cNvSpPr>
            <a:spLocks noGrp="1"/>
          </p:cNvSpPr>
          <p:nvPr>
            <p:ph idx="1"/>
          </p:nvPr>
        </p:nvSpPr>
        <p:spPr/>
        <p:txBody>
          <a:bodyPr/>
          <a:lstStyle/>
          <a:p>
            <a:pPr>
              <a:defRPr/>
            </a:pPr>
            <a:r>
              <a:rPr lang="en-GB" dirty="0"/>
              <a:t>Politely challenge.</a:t>
            </a:r>
          </a:p>
          <a:p>
            <a:pPr>
              <a:defRPr/>
            </a:pPr>
            <a:r>
              <a:rPr lang="en-GB" dirty="0"/>
              <a:t>Select in, not out. </a:t>
            </a:r>
          </a:p>
          <a:p>
            <a:pPr>
              <a:defRPr/>
            </a:pPr>
            <a:r>
              <a:rPr lang="en-GB" dirty="0"/>
              <a:t>Sift unsighted. </a:t>
            </a:r>
            <a:r>
              <a:rPr lang="en-GB" sz="1800" dirty="0"/>
              <a:t>(</a:t>
            </a:r>
            <a:r>
              <a:rPr lang="en-GB" sz="1800" dirty="0" err="1"/>
              <a:t>Esmail</a:t>
            </a:r>
            <a:r>
              <a:rPr lang="en-GB" sz="1800" dirty="0"/>
              <a:t> &amp; </a:t>
            </a:r>
            <a:r>
              <a:rPr lang="en-GB" sz="1800" dirty="0" err="1"/>
              <a:t>Everington</a:t>
            </a:r>
            <a:r>
              <a:rPr lang="en-GB" sz="1800" dirty="0"/>
              <a:t>, 1998)</a:t>
            </a:r>
          </a:p>
          <a:p>
            <a:pPr>
              <a:defRPr/>
            </a:pPr>
            <a:r>
              <a:rPr lang="en-GB" dirty="0"/>
              <a:t>Listen carefully to the language being used.</a:t>
            </a:r>
          </a:p>
          <a:p>
            <a:pPr>
              <a:defRPr/>
            </a:pPr>
            <a:r>
              <a:rPr lang="en-GB" dirty="0"/>
              <a:t>Check the language in reports and references</a:t>
            </a:r>
          </a:p>
          <a:p>
            <a:pPr>
              <a:defRPr/>
            </a:pPr>
            <a:r>
              <a:rPr lang="en-GB" dirty="0"/>
              <a:t> Walk in someone else's shoes. </a:t>
            </a:r>
          </a:p>
          <a:p>
            <a:pPr marL="0" indent="0">
              <a:buNone/>
              <a:defRPr/>
            </a:pPr>
            <a:r>
              <a:rPr lang="en-GB" dirty="0"/>
              <a:t>						CIPD2014</a:t>
            </a:r>
            <a:endParaRPr lang="en-GB" sz="2000" dirty="0"/>
          </a:p>
        </p:txBody>
      </p:sp>
      <p:sp>
        <p:nvSpPr>
          <p:cNvPr id="35844" name="Rectangle 1"/>
          <p:cNvSpPr>
            <a:spLocks noChangeArrowheads="1"/>
          </p:cNvSpPr>
          <p:nvPr/>
        </p:nvSpPr>
        <p:spPr bwMode="auto">
          <a:xfrm>
            <a:off x="617839" y="6089173"/>
            <a:ext cx="1089865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800" dirty="0">
                <a:solidFill>
                  <a:srgbClr val="2E2B21"/>
                </a:solidFill>
                <a:latin typeface="Calibri" panose="020F0502020204030204" pitchFamily="34" charset="0"/>
                <a:hlinkClick r:id="rId3"/>
              </a:rPr>
              <a:t>https://www.ted.com/talks/yassmin_abdel_magied_what_does_my_headscarf_mean_to_you?language=en</a:t>
            </a:r>
            <a:r>
              <a:rPr lang="en-GB" altLang="en-US" sz="1800" dirty="0">
                <a:solidFill>
                  <a:srgbClr val="2E2B21"/>
                </a:solidFill>
                <a:latin typeface="Calibri" panose="020F0502020204030204" pitchFamily="34" charset="0"/>
              </a:rPr>
              <a:t> </a:t>
            </a:r>
          </a:p>
        </p:txBody>
      </p:sp>
    </p:spTree>
    <p:extLst>
      <p:ext uri="{BB962C8B-B14F-4D97-AF65-F5344CB8AC3E}">
        <p14:creationId xmlns:p14="http://schemas.microsoft.com/office/powerpoint/2010/main" val="21918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dirty="0"/>
              <a:t>Work Environment</a:t>
            </a:r>
          </a:p>
        </p:txBody>
      </p:sp>
      <p:sp>
        <p:nvSpPr>
          <p:cNvPr id="3" name="Content Placeholder 2"/>
          <p:cNvSpPr>
            <a:spLocks noGrp="1"/>
          </p:cNvSpPr>
          <p:nvPr>
            <p:ph idx="1"/>
          </p:nvPr>
        </p:nvSpPr>
        <p:spPr/>
        <p:txBody>
          <a:bodyPr/>
          <a:lstStyle/>
          <a:p>
            <a:pPr lvl="0"/>
            <a:r>
              <a:rPr lang="en-GB" sz="3200" dirty="0"/>
              <a:t>Nature of task</a:t>
            </a:r>
          </a:p>
          <a:p>
            <a:pPr lvl="0"/>
            <a:r>
              <a:rPr lang="en-GB" sz="3200" dirty="0"/>
              <a:t>Physical setting</a:t>
            </a:r>
          </a:p>
          <a:p>
            <a:pPr lvl="0"/>
            <a:r>
              <a:rPr lang="en-GB" sz="3200" dirty="0"/>
              <a:t>Communication</a:t>
            </a:r>
          </a:p>
          <a:p>
            <a:pPr lvl="0"/>
            <a:r>
              <a:rPr lang="en-GB" sz="3200" dirty="0"/>
              <a:t>Technology</a:t>
            </a:r>
          </a:p>
          <a:p>
            <a:endParaRPr lang="en-GB"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2363" y="2084834"/>
            <a:ext cx="3226973" cy="43628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9201320" y="585218"/>
            <a:ext cx="2850312" cy="1968197"/>
          </a:xfrm>
          <a:prstGeom prst="rect">
            <a:avLst/>
          </a:prstGeom>
        </p:spPr>
      </p:pic>
    </p:spTree>
    <p:extLst>
      <p:ext uri="{BB962C8B-B14F-4D97-AF65-F5344CB8AC3E}">
        <p14:creationId xmlns:p14="http://schemas.microsoft.com/office/powerpoint/2010/main" val="3283013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8371" y="588236"/>
            <a:ext cx="8983629" cy="1499616"/>
          </a:xfrm>
        </p:spPr>
        <p:txBody>
          <a:bodyPr/>
          <a:lstStyle/>
          <a:p>
            <a:r>
              <a:rPr lang="en-GB" dirty="0"/>
              <a:t>Organisational</a:t>
            </a:r>
          </a:p>
        </p:txBody>
      </p:sp>
      <p:sp>
        <p:nvSpPr>
          <p:cNvPr id="3" name="Content Placeholder 2"/>
          <p:cNvSpPr>
            <a:spLocks noGrp="1"/>
          </p:cNvSpPr>
          <p:nvPr>
            <p:ph idx="1"/>
          </p:nvPr>
        </p:nvSpPr>
        <p:spPr>
          <a:xfrm>
            <a:off x="1893923" y="1977493"/>
            <a:ext cx="7596919" cy="1779430"/>
          </a:xfrm>
        </p:spPr>
        <p:txBody>
          <a:bodyPr>
            <a:normAutofit fontScale="92500" lnSpcReduction="20000"/>
          </a:bodyPr>
          <a:lstStyle/>
          <a:p>
            <a:pPr marL="0" lvl="0" indent="0" algn="ctr">
              <a:buNone/>
            </a:pPr>
            <a:r>
              <a:rPr lang="en-GB" sz="3500" dirty="0"/>
              <a:t>Management and leadership</a:t>
            </a:r>
          </a:p>
          <a:p>
            <a:pPr marL="0" lvl="0" indent="0">
              <a:buNone/>
            </a:pPr>
            <a:r>
              <a:rPr lang="en-GB" dirty="0"/>
              <a:t>			</a:t>
            </a:r>
          </a:p>
          <a:p>
            <a:pPr marL="0" lvl="0" indent="0">
              <a:buNone/>
            </a:pPr>
            <a:endParaRPr lang="en-GB" dirty="0"/>
          </a:p>
          <a:p>
            <a:pPr marL="0" lvl="0" indent="0">
              <a:buNone/>
            </a:pPr>
            <a:r>
              <a:rPr lang="en-GB" dirty="0"/>
              <a:t>		  </a:t>
            </a:r>
            <a:r>
              <a:rPr lang="en-GB" sz="3200" dirty="0"/>
              <a:t>Human</a:t>
            </a:r>
          </a:p>
          <a:p>
            <a:endParaRPr lang="en-GB" dirty="0"/>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9883" y="5133755"/>
            <a:ext cx="4572000" cy="133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474" y="4149082"/>
            <a:ext cx="2628900" cy="231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5811" y="260651"/>
            <a:ext cx="2016224" cy="18272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2053" y="2348880"/>
            <a:ext cx="6879299" cy="2181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271797" y="4557862"/>
            <a:ext cx="2258336" cy="584775"/>
          </a:xfrm>
          <a:prstGeom prst="rect">
            <a:avLst/>
          </a:prstGeom>
        </p:spPr>
        <p:txBody>
          <a:bodyPr wrap="square">
            <a:spAutoFit/>
          </a:bodyPr>
          <a:lstStyle/>
          <a:p>
            <a:r>
              <a:rPr lang="en-GB" sz="3200" dirty="0"/>
              <a:t>Success</a:t>
            </a:r>
          </a:p>
        </p:txBody>
      </p:sp>
      <p:sp>
        <p:nvSpPr>
          <p:cNvPr id="5" name="Rectangle 4"/>
          <p:cNvSpPr/>
          <p:nvPr/>
        </p:nvSpPr>
        <p:spPr>
          <a:xfrm>
            <a:off x="579471" y="3028539"/>
            <a:ext cx="2628900" cy="1077218"/>
          </a:xfrm>
          <a:prstGeom prst="rect">
            <a:avLst/>
          </a:prstGeom>
        </p:spPr>
        <p:txBody>
          <a:bodyPr wrap="square">
            <a:spAutoFit/>
          </a:bodyPr>
          <a:lstStyle/>
          <a:p>
            <a:pPr lvl="0"/>
            <a:r>
              <a:rPr lang="en-GB" sz="3200" dirty="0"/>
              <a:t>External threat</a:t>
            </a:r>
          </a:p>
        </p:txBody>
      </p:sp>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491072" y="260648"/>
            <a:ext cx="3243027" cy="1368152"/>
          </a:xfrm>
          <a:prstGeom prst="rect">
            <a:avLst/>
          </a:prstGeom>
        </p:spPr>
      </p:pic>
      <p:sp>
        <p:nvSpPr>
          <p:cNvPr id="7" name="Rectangle 6"/>
          <p:cNvSpPr/>
          <p:nvPr/>
        </p:nvSpPr>
        <p:spPr>
          <a:xfrm>
            <a:off x="0" y="6455201"/>
            <a:ext cx="7944544" cy="369332"/>
          </a:xfrm>
          <a:prstGeom prst="rect">
            <a:avLst/>
          </a:prstGeom>
        </p:spPr>
        <p:txBody>
          <a:bodyPr wrap="square">
            <a:spAutoFit/>
          </a:bodyPr>
          <a:lstStyle/>
          <a:p>
            <a:r>
              <a:rPr lang="en-GB" dirty="0">
                <a:hlinkClick r:id="rId8"/>
              </a:rPr>
              <a:t>https://www.youtube.com/watch?v=fUXdrl9ch_Q</a:t>
            </a:r>
            <a:r>
              <a:rPr lang="en-GB" dirty="0"/>
              <a:t> </a:t>
            </a:r>
          </a:p>
        </p:txBody>
      </p:sp>
      <p:graphicFrame>
        <p:nvGraphicFramePr>
          <p:cNvPr id="12" name="Content Placeholder 3"/>
          <p:cNvGraphicFramePr>
            <a:graphicFrameLocks/>
          </p:cNvGraphicFramePr>
          <p:nvPr>
            <p:extLst>
              <p:ext uri="{D42A27DB-BD31-4B8C-83A1-F6EECF244321}">
                <p14:modId xmlns:p14="http://schemas.microsoft.com/office/powerpoint/2010/main" val="3761859733"/>
              </p:ext>
            </p:extLst>
          </p:nvPr>
        </p:nvGraphicFramePr>
        <p:xfrm>
          <a:off x="8581702" y="4898986"/>
          <a:ext cx="4847861" cy="172819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873619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dirty="0"/>
              <a:t>Group maturity and development</a:t>
            </a:r>
          </a:p>
        </p:txBody>
      </p:sp>
      <p:sp>
        <p:nvSpPr>
          <p:cNvPr id="3" name="Content Placeholder 2"/>
          <p:cNvSpPr>
            <a:spLocks noGrp="1"/>
          </p:cNvSpPr>
          <p:nvPr>
            <p:ph idx="1"/>
          </p:nvPr>
        </p:nvSpPr>
        <p:spPr/>
        <p:txBody>
          <a:bodyPr/>
          <a:lstStyle/>
          <a:p>
            <a:pPr lvl="0"/>
            <a:r>
              <a:rPr lang="en-GB" dirty="0"/>
              <a:t>Forming</a:t>
            </a:r>
          </a:p>
          <a:p>
            <a:pPr lvl="0"/>
            <a:r>
              <a:rPr lang="en-GB" dirty="0"/>
              <a:t>Storming</a:t>
            </a:r>
          </a:p>
          <a:p>
            <a:pPr lvl="0"/>
            <a:r>
              <a:rPr lang="en-GB" dirty="0"/>
              <a:t>Norming</a:t>
            </a:r>
          </a:p>
          <a:p>
            <a:pPr lvl="0"/>
            <a:r>
              <a:rPr lang="en-GB" dirty="0"/>
              <a:t>Performing</a:t>
            </a:r>
          </a:p>
          <a:p>
            <a:endParaRPr lang="en-GB"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4128" y="2"/>
            <a:ext cx="9711781" cy="6855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6338" y="4650009"/>
            <a:ext cx="4846639" cy="206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43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707" y="0"/>
            <a:ext cx="9720072" cy="1499616"/>
          </a:xfrm>
        </p:spPr>
        <p:txBody>
          <a:bodyPr/>
          <a:lstStyle/>
          <a:p>
            <a:r>
              <a:rPr lang="en-GB" dirty="0"/>
              <a:t>Essential features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71996810"/>
              </p:ext>
            </p:extLst>
          </p:nvPr>
        </p:nvGraphicFramePr>
        <p:xfrm>
          <a:off x="-462565" y="1964068"/>
          <a:ext cx="8392620" cy="3758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269653" y="247981"/>
            <a:ext cx="2886075" cy="1581150"/>
          </a:xfrm>
          <a:prstGeom prst="rect">
            <a:avLst/>
          </a:prstGeom>
        </p:spPr>
      </p:pic>
      <p:sp>
        <p:nvSpPr>
          <p:cNvPr id="3" name="Rectangle 2"/>
          <p:cNvSpPr/>
          <p:nvPr/>
        </p:nvSpPr>
        <p:spPr>
          <a:xfrm>
            <a:off x="7052441" y="4581445"/>
            <a:ext cx="5139559" cy="1692771"/>
          </a:xfrm>
          <a:prstGeom prst="rect">
            <a:avLst/>
          </a:prstGeom>
        </p:spPr>
        <p:txBody>
          <a:bodyPr wrap="square">
            <a:spAutoFit/>
          </a:bodyPr>
          <a:lstStyle/>
          <a:p>
            <a:r>
              <a:rPr lang="en-GB" dirty="0"/>
              <a:t>Reflexivity…the extent to which teams collectively reflect upon and adapt their working methods and functioning, has been shown to be an important predictor of team outcomes, notably innovation</a:t>
            </a:r>
          </a:p>
          <a:p>
            <a:pPr algn="r"/>
            <a:r>
              <a:rPr lang="en-GB" sz="1400" dirty="0"/>
              <a:t>(</a:t>
            </a:r>
            <a:r>
              <a:rPr lang="en-GB" sz="1400" dirty="0" err="1"/>
              <a:t>Schippers</a:t>
            </a:r>
            <a:r>
              <a:rPr lang="en-GB" sz="1400" dirty="0"/>
              <a:t> et al,2012)</a:t>
            </a:r>
            <a:endParaRPr lang="en-GB" sz="1400" b="1" dirty="0"/>
          </a:p>
          <a:p>
            <a:pPr algn="r"/>
            <a:endParaRPr lang="en-GB" dirty="0"/>
          </a:p>
        </p:txBody>
      </p:sp>
    </p:spTree>
    <p:extLst>
      <p:ext uri="{BB962C8B-B14F-4D97-AF65-F5344CB8AC3E}">
        <p14:creationId xmlns:p14="http://schemas.microsoft.com/office/powerpoint/2010/main" val="2916844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596" y="526234"/>
            <a:ext cx="10530045" cy="1508760"/>
          </a:xfrm>
        </p:spPr>
        <p:txBody>
          <a:bodyPr>
            <a:normAutofit/>
          </a:bodyPr>
          <a:lstStyle/>
          <a:p>
            <a:r>
              <a:rPr lang="en-GB" sz="4000" dirty="0"/>
              <a:t>What do you </a:t>
            </a:r>
            <a:br>
              <a:rPr lang="en-GB" sz="4000" dirty="0"/>
            </a:br>
            <a:r>
              <a:rPr lang="en-GB" sz="4000" dirty="0"/>
              <a:t>think of this team? </a:t>
            </a:r>
          </a:p>
        </p:txBody>
      </p:sp>
      <p:sp>
        <p:nvSpPr>
          <p:cNvPr id="3" name="Content Placeholder 2"/>
          <p:cNvSpPr>
            <a:spLocks noGrp="1"/>
          </p:cNvSpPr>
          <p:nvPr>
            <p:ph idx="1"/>
          </p:nvPr>
        </p:nvSpPr>
        <p:spPr>
          <a:xfrm>
            <a:off x="289561" y="3578772"/>
            <a:ext cx="6899515" cy="2892529"/>
          </a:xfrm>
        </p:spPr>
        <p:txBody>
          <a:bodyPr>
            <a:normAutofit fontScale="55000" lnSpcReduction="20000"/>
          </a:bodyPr>
          <a:lstStyle/>
          <a:p>
            <a:pPr marL="0" indent="0">
              <a:buNone/>
            </a:pPr>
            <a:r>
              <a:rPr lang="en-GB" sz="3000" b="1" dirty="0"/>
              <a:t>How should teams be structured?</a:t>
            </a:r>
          </a:p>
          <a:p>
            <a:r>
              <a:rPr lang="en-GB" sz="3000" dirty="0"/>
              <a:t>Both the team and individual members have intrinsically interesting and valued tasks to perform.</a:t>
            </a:r>
          </a:p>
          <a:p>
            <a:r>
              <a:rPr lang="en-GB" sz="3000" dirty="0"/>
              <a:t>Individuals should feel that they are important to the fate of the team.</a:t>
            </a:r>
          </a:p>
          <a:p>
            <a:r>
              <a:rPr lang="en-GB" sz="3000" dirty="0"/>
              <a:t>Team goals should be clear and performance feedback unambiguous</a:t>
            </a:r>
          </a:p>
          <a:p>
            <a:r>
              <a:rPr lang="en-GB" sz="3000" dirty="0"/>
              <a:t>The size of the team should be appropriate for the task.</a:t>
            </a:r>
          </a:p>
          <a:p>
            <a:r>
              <a:rPr lang="en-GB" sz="3000" dirty="0"/>
              <a:t>Adequate resources are provided by the organisation</a:t>
            </a:r>
          </a:p>
          <a:p>
            <a:endParaRPr lang="en-GB" dirty="0"/>
          </a:p>
          <a:p>
            <a:pPr marL="0" indent="0">
              <a:buNone/>
            </a:pPr>
            <a:r>
              <a:rPr lang="en-GB" dirty="0"/>
              <a:t>(West </a:t>
            </a:r>
            <a:r>
              <a:rPr lang="en-GB" i="1" dirty="0"/>
              <a:t>et al</a:t>
            </a:r>
            <a:r>
              <a:rPr lang="en-GB" dirty="0"/>
              <a:t>, 2001;)</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12983" y="3800294"/>
            <a:ext cx="27051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755292" y="2181839"/>
            <a:ext cx="6777317" cy="864096"/>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a:lstStyle>
          <a:p>
            <a:r>
              <a:rPr lang="en-GB" sz="1800" dirty="0">
                <a:hlinkClick r:id="rId4"/>
              </a:rPr>
              <a:t>https://www.youtube.com/watch?v=DI4zp7yeuMU</a:t>
            </a:r>
            <a:r>
              <a:rPr lang="en-GB" sz="1800" dirty="0"/>
              <a:t> </a:t>
            </a: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29591" y="4643256"/>
            <a:ext cx="2941843" cy="18386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3619" y="269694"/>
            <a:ext cx="8145462"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2272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Benefits of Team working</a:t>
            </a:r>
          </a:p>
        </p:txBody>
      </p:sp>
      <p:sp>
        <p:nvSpPr>
          <p:cNvPr id="3" name="Content Placeholder 2"/>
          <p:cNvSpPr>
            <a:spLocks noGrp="1"/>
          </p:cNvSpPr>
          <p:nvPr>
            <p:ph idx="1"/>
          </p:nvPr>
        </p:nvSpPr>
        <p:spPr/>
        <p:txBody>
          <a:bodyPr/>
          <a:lstStyle/>
          <a:p>
            <a:r>
              <a:rPr lang="en-GB" dirty="0"/>
              <a:t>Reduced hospitalisation and costs</a:t>
            </a:r>
          </a:p>
          <a:p>
            <a:r>
              <a:rPr lang="en-GB" dirty="0"/>
              <a:t>Increased effectiveness and innovation</a:t>
            </a:r>
          </a:p>
          <a:p>
            <a:r>
              <a:rPr lang="en-GB" dirty="0"/>
              <a:t>Increased well-being of team members</a:t>
            </a:r>
          </a:p>
          <a:p>
            <a:r>
              <a:rPr lang="en-GB" dirty="0"/>
              <a:t>Multi-disciplinary teams deliver high quality patient care and implement more innovations</a:t>
            </a:r>
          </a:p>
          <a:p>
            <a:r>
              <a:rPr lang="en-GB" dirty="0"/>
              <a:t>Lower patient mortality</a:t>
            </a:r>
          </a:p>
          <a:p>
            <a:r>
              <a:rPr lang="en-GB" dirty="0"/>
              <a:t>Reduced error rates</a:t>
            </a:r>
          </a:p>
          <a:p>
            <a:r>
              <a:rPr lang="en-GB" dirty="0"/>
              <a:t>Reduced turnover and sickness absence</a:t>
            </a:r>
          </a:p>
          <a:p>
            <a:endParaRPr lang="en-GB" dirty="0"/>
          </a:p>
        </p:txBody>
      </p:sp>
      <p:sp>
        <p:nvSpPr>
          <p:cNvPr id="4" name="Rectangle 3"/>
          <p:cNvSpPr/>
          <p:nvPr/>
        </p:nvSpPr>
        <p:spPr>
          <a:xfrm>
            <a:off x="7950506" y="6251999"/>
            <a:ext cx="3220599" cy="369332"/>
          </a:xfrm>
          <a:prstGeom prst="rect">
            <a:avLst/>
          </a:prstGeom>
        </p:spPr>
        <p:txBody>
          <a:bodyPr wrap="square">
            <a:spAutoFit/>
          </a:bodyPr>
          <a:lstStyle/>
          <a:p>
            <a:r>
              <a:rPr lang="en-GB" dirty="0"/>
              <a:t>Lyubovnikova &amp; West(2013). </a:t>
            </a:r>
          </a:p>
        </p:txBody>
      </p:sp>
    </p:spTree>
    <p:extLst>
      <p:ext uri="{BB962C8B-B14F-4D97-AF65-F5344CB8AC3E}">
        <p14:creationId xmlns:p14="http://schemas.microsoft.com/office/powerpoint/2010/main" val="2795368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interprofessional team working:</a:t>
            </a:r>
          </a:p>
        </p:txBody>
      </p:sp>
      <p:sp>
        <p:nvSpPr>
          <p:cNvPr id="3" name="Content Placeholder 2"/>
          <p:cNvSpPr>
            <a:spLocks noGrp="1"/>
          </p:cNvSpPr>
          <p:nvPr>
            <p:ph idx="1"/>
          </p:nvPr>
        </p:nvSpPr>
        <p:spPr>
          <a:xfrm>
            <a:off x="2886498" y="2123615"/>
            <a:ext cx="9098551" cy="4434840"/>
          </a:xfrm>
        </p:spPr>
        <p:txBody>
          <a:bodyPr>
            <a:normAutofit/>
          </a:bodyPr>
          <a:lstStyle/>
          <a:p>
            <a:pPr marL="228600" lvl="1" indent="0">
              <a:buNone/>
            </a:pPr>
            <a:r>
              <a:rPr lang="en-GB" sz="3200" dirty="0"/>
              <a:t>Team premises; </a:t>
            </a:r>
          </a:p>
          <a:p>
            <a:pPr marL="228600" lvl="1" indent="0">
              <a:buNone/>
            </a:pPr>
            <a:r>
              <a:rPr lang="en-GB" sz="3200" dirty="0"/>
              <a:t>Team size and composition; </a:t>
            </a:r>
          </a:p>
          <a:p>
            <a:pPr marL="228600" lvl="1" indent="0">
              <a:buNone/>
            </a:pPr>
            <a:r>
              <a:rPr lang="en-GB" sz="3200" dirty="0"/>
              <a:t>Organisational support; </a:t>
            </a:r>
          </a:p>
          <a:p>
            <a:pPr marL="228600" lvl="1" indent="0">
              <a:buNone/>
            </a:pPr>
            <a:r>
              <a:rPr lang="en-GB" sz="3200" dirty="0"/>
              <a:t>Team meetings; </a:t>
            </a:r>
          </a:p>
          <a:p>
            <a:pPr marL="228600" lvl="1" indent="0">
              <a:buNone/>
            </a:pPr>
            <a:r>
              <a:rPr lang="en-GB" sz="3200" dirty="0"/>
              <a:t>Clear goals and objectives; and </a:t>
            </a:r>
          </a:p>
          <a:p>
            <a:pPr marL="228600" lvl="1" indent="0">
              <a:buNone/>
            </a:pPr>
            <a:r>
              <a:rPr lang="en-GB" sz="3200" dirty="0"/>
              <a:t>Audit. </a:t>
            </a:r>
          </a:p>
          <a:p>
            <a:pPr marL="228600" lvl="1" indent="0">
              <a:buNone/>
            </a:pPr>
            <a:endParaRPr lang="en-GB" dirty="0"/>
          </a:p>
          <a:p>
            <a:pPr marL="228600" lvl="1" indent="0">
              <a:buNone/>
            </a:pPr>
            <a:r>
              <a:rPr lang="en-GB" sz="1800" dirty="0"/>
              <a:t>(Xyrichis &amp; </a:t>
            </a:r>
            <a:r>
              <a:rPr lang="en-GB" sz="1800" dirty="0" err="1"/>
              <a:t>Lowton</a:t>
            </a:r>
            <a:r>
              <a:rPr lang="en-GB" sz="1800" dirty="0"/>
              <a:t>, 2008)</a:t>
            </a:r>
          </a:p>
          <a:p>
            <a:r>
              <a:rPr lang="en-GB"/>
              <a:t> </a:t>
            </a:r>
            <a:endParaRPr lang="en-GB" dirty="0"/>
          </a:p>
        </p:txBody>
      </p:sp>
      <p:pic>
        <p:nvPicPr>
          <p:cNvPr id="4" name="Picture 3"/>
          <p:cNvPicPr>
            <a:picLocks noChangeAspect="1"/>
          </p:cNvPicPr>
          <p:nvPr/>
        </p:nvPicPr>
        <p:blipFill>
          <a:blip r:embed="rId3"/>
          <a:stretch>
            <a:fillRect/>
          </a:stretch>
        </p:blipFill>
        <p:spPr>
          <a:xfrm>
            <a:off x="224517" y="5108122"/>
            <a:ext cx="2381251" cy="1562100"/>
          </a:xfrm>
          <a:prstGeom prst="rect">
            <a:avLst/>
          </a:prstGeom>
        </p:spPr>
      </p:pic>
      <p:sp>
        <p:nvSpPr>
          <p:cNvPr id="5" name="Rectangle 4"/>
          <p:cNvSpPr/>
          <p:nvPr/>
        </p:nvSpPr>
        <p:spPr>
          <a:xfrm>
            <a:off x="6578621" y="5704506"/>
            <a:ext cx="5245517" cy="1077218"/>
          </a:xfrm>
          <a:prstGeom prst="rect">
            <a:avLst/>
          </a:prstGeom>
        </p:spPr>
        <p:txBody>
          <a:bodyPr wrap="square">
            <a:spAutoFit/>
          </a:bodyPr>
          <a:lstStyle/>
          <a:p>
            <a:r>
              <a:rPr lang="en-GB" sz="3200" dirty="0"/>
              <a:t>This is of particular importance in Health</a:t>
            </a:r>
          </a:p>
        </p:txBody>
      </p:sp>
    </p:spTree>
    <p:extLst>
      <p:ext uri="{BB962C8B-B14F-4D97-AF65-F5344CB8AC3E}">
        <p14:creationId xmlns:p14="http://schemas.microsoft.com/office/powerpoint/2010/main" val="1712107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728" y="251387"/>
            <a:ext cx="9720072" cy="1499616"/>
          </a:xfrm>
        </p:spPr>
        <p:txBody>
          <a:bodyPr>
            <a:normAutofit fontScale="90000"/>
          </a:bodyPr>
          <a:lstStyle/>
          <a:p>
            <a:r>
              <a:rPr lang="en-GB" b="1" dirty="0"/>
              <a:t>Values and Principles of High-Functioning Health Care Teams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19362459"/>
              </p:ext>
            </p:extLst>
          </p:nvPr>
        </p:nvGraphicFramePr>
        <p:xfrm>
          <a:off x="209550" y="1458913"/>
          <a:ext cx="11982450" cy="5037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0434789" y="6350140"/>
            <a:ext cx="1757211" cy="369332"/>
          </a:xfrm>
          <a:prstGeom prst="rect">
            <a:avLst/>
          </a:prstGeom>
        </p:spPr>
        <p:txBody>
          <a:bodyPr wrap="none">
            <a:spAutoFit/>
          </a:bodyPr>
          <a:lstStyle/>
          <a:p>
            <a:pPr algn="r"/>
            <a:r>
              <a:rPr lang="en-GB" dirty="0"/>
              <a:t>(</a:t>
            </a:r>
            <a:r>
              <a:rPr lang="en-GB" sz="1600" dirty="0" err="1"/>
              <a:t>Wynia</a:t>
            </a:r>
            <a:r>
              <a:rPr lang="en-GB" sz="1600" dirty="0"/>
              <a:t> et al  2012)</a:t>
            </a:r>
          </a:p>
        </p:txBody>
      </p:sp>
    </p:spTree>
    <p:extLst>
      <p:ext uri="{BB962C8B-B14F-4D97-AF65-F5344CB8AC3E}">
        <p14:creationId xmlns:p14="http://schemas.microsoft.com/office/powerpoint/2010/main" val="4007477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Reflexivity</a:t>
            </a:r>
            <a:endParaRPr lang="en-GB" dirty="0"/>
          </a:p>
        </p:txBody>
      </p:sp>
      <p:sp>
        <p:nvSpPr>
          <p:cNvPr id="3" name="Content Placeholder 2"/>
          <p:cNvSpPr>
            <a:spLocks noGrp="1"/>
          </p:cNvSpPr>
          <p:nvPr>
            <p:ph idx="1"/>
          </p:nvPr>
        </p:nvSpPr>
        <p:spPr/>
        <p:txBody>
          <a:bodyPr/>
          <a:lstStyle/>
          <a:p>
            <a:pPr marL="0" indent="0">
              <a:buNone/>
            </a:pPr>
            <a:r>
              <a:rPr lang="en-GB" sz="3200" dirty="0"/>
              <a:t>…the extent to which teams collectively reflect upon and adapt their working methods and functioning, has been shown to be an important predictor of team outcomes, notably innovation</a:t>
            </a:r>
          </a:p>
          <a:p>
            <a:pPr marL="0" indent="0" algn="r">
              <a:buNone/>
            </a:pPr>
            <a:r>
              <a:rPr lang="en-GB" sz="2400" dirty="0"/>
              <a:t>(</a:t>
            </a:r>
            <a:r>
              <a:rPr lang="en-GB" sz="2400" dirty="0" err="1"/>
              <a:t>Schippers</a:t>
            </a:r>
            <a:r>
              <a:rPr lang="en-GB" sz="2400" dirty="0"/>
              <a:t> et al,2012)</a:t>
            </a:r>
            <a:endParaRPr lang="en-GB" sz="2400" b="1" dirty="0"/>
          </a:p>
          <a:p>
            <a:pPr marL="0" indent="0" algn="r">
              <a:buNone/>
            </a:pPr>
            <a:endParaRPr lang="en-GB" dirty="0"/>
          </a:p>
        </p:txBody>
      </p:sp>
      <p:pic>
        <p:nvPicPr>
          <p:cNvPr id="6" name="Picture 5"/>
          <p:cNvPicPr>
            <a:picLocks noChangeAspect="1"/>
          </p:cNvPicPr>
          <p:nvPr/>
        </p:nvPicPr>
        <p:blipFill>
          <a:blip r:embed="rId3"/>
          <a:stretch>
            <a:fillRect/>
          </a:stretch>
        </p:blipFill>
        <p:spPr>
          <a:xfrm>
            <a:off x="10030078" y="260336"/>
            <a:ext cx="1913844" cy="1532600"/>
          </a:xfrm>
          <a:prstGeom prst="rect">
            <a:avLst/>
          </a:prstGeom>
        </p:spPr>
      </p:pic>
    </p:spTree>
    <p:extLst>
      <p:ext uri="{BB962C8B-B14F-4D97-AF65-F5344CB8AC3E}">
        <p14:creationId xmlns:p14="http://schemas.microsoft.com/office/powerpoint/2010/main" val="3713011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469085" y="390856"/>
            <a:ext cx="3524251" cy="1295400"/>
          </a:xfrm>
          <a:prstGeom prst="rect">
            <a:avLst/>
          </a:prstGeom>
        </p:spPr>
      </p:pic>
      <p:sp>
        <p:nvSpPr>
          <p:cNvPr id="2" name="Title 1"/>
          <p:cNvSpPr>
            <a:spLocks noGrp="1"/>
          </p:cNvSpPr>
          <p:nvPr>
            <p:ph type="title"/>
          </p:nvPr>
        </p:nvSpPr>
        <p:spPr/>
        <p:txBody>
          <a:bodyPr/>
          <a:lstStyle/>
          <a:p>
            <a:r>
              <a:rPr lang="en-GB" b="1" dirty="0"/>
              <a:t>Communication</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a:t>A lot of literature around communication but it is largely set in the acute setting</a:t>
            </a:r>
          </a:p>
          <a:p>
            <a:pPr marL="0" indent="0">
              <a:buNone/>
            </a:pPr>
            <a:r>
              <a:rPr lang="en-GB" sz="3600" dirty="0"/>
              <a:t>Importance of regular structured communication (goals, requirements </a:t>
            </a:r>
            <a:r>
              <a:rPr lang="en-GB" sz="3600" dirty="0" err="1"/>
              <a:t>etc</a:t>
            </a:r>
            <a:r>
              <a:rPr lang="en-GB" sz="3600" dirty="0"/>
              <a:t>) </a:t>
            </a:r>
            <a:r>
              <a:rPr lang="en-GB" sz="2000" dirty="0"/>
              <a:t>(Rodriguez et al 2014)</a:t>
            </a:r>
          </a:p>
          <a:p>
            <a:pPr marL="0" indent="0">
              <a:buNone/>
            </a:pPr>
            <a:endParaRPr lang="en-GB" sz="2400" dirty="0"/>
          </a:p>
        </p:txBody>
      </p:sp>
    </p:spTree>
    <p:extLst>
      <p:ext uri="{BB962C8B-B14F-4D97-AF65-F5344CB8AC3E}">
        <p14:creationId xmlns:p14="http://schemas.microsoft.com/office/powerpoint/2010/main" val="2543757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11935127" cy="1499616"/>
          </a:xfrm>
        </p:spPr>
        <p:txBody>
          <a:bodyPr/>
          <a:lstStyle/>
          <a:p>
            <a:r>
              <a:rPr lang="en-GB" dirty="0"/>
              <a:t>Who’s worried about turkeys?</a:t>
            </a:r>
          </a:p>
        </p:txBody>
      </p:sp>
      <p:sp>
        <p:nvSpPr>
          <p:cNvPr id="3" name="Content Placeholder 2"/>
          <p:cNvSpPr>
            <a:spLocks noGrp="1"/>
          </p:cNvSpPr>
          <p:nvPr>
            <p:ph idx="1"/>
          </p:nvPr>
        </p:nvSpPr>
        <p:spPr>
          <a:xfrm>
            <a:off x="914125" y="2285658"/>
            <a:ext cx="10783888" cy="4687956"/>
          </a:xfrm>
        </p:spPr>
        <p:txBody>
          <a:bodyPr>
            <a:normAutofit/>
          </a:bodyPr>
          <a:lstStyle/>
          <a:p>
            <a:r>
              <a:rPr lang="en-GB" dirty="0" err="1"/>
              <a:t>Jerolmack</a:t>
            </a:r>
            <a:r>
              <a:rPr lang="en-GB" dirty="0"/>
              <a:t>, C. (2013). Who’s worried about turkeys? How ‘organisational silos’ impede zoonotic disease surveillance. </a:t>
            </a:r>
            <a:r>
              <a:rPr lang="en-GB" i="1" dirty="0"/>
              <a:t>Sociology of health &amp; illness</a:t>
            </a:r>
            <a:r>
              <a:rPr lang="en-GB" dirty="0"/>
              <a:t>,</a:t>
            </a:r>
            <a:r>
              <a:rPr lang="en-GB" i="1" dirty="0"/>
              <a:t>35</a:t>
            </a:r>
            <a:r>
              <a:rPr lang="en-GB" dirty="0"/>
              <a:t>(2), 200-212.</a:t>
            </a:r>
          </a:p>
          <a:p>
            <a:r>
              <a:rPr lang="en-GB" sz="2400" dirty="0"/>
              <a:t>What are the key points (in relationship to organisations) in this paper? </a:t>
            </a:r>
          </a:p>
          <a:p>
            <a:pPr marL="0" indent="0">
              <a:buNone/>
            </a:pPr>
            <a:endParaRPr lang="en-GB" sz="1050" dirty="0"/>
          </a:p>
          <a:p>
            <a:r>
              <a:rPr lang="en-GB" sz="2400" dirty="0"/>
              <a:t>Do you agree with the paper’s view? Why/why not?</a:t>
            </a:r>
          </a:p>
          <a:p>
            <a:endParaRPr lang="en-GB" sz="900" dirty="0"/>
          </a:p>
          <a:p>
            <a:r>
              <a:rPr lang="en-GB" sz="2400" dirty="0"/>
              <a:t>How does this mirror your current (or intended) practice?</a:t>
            </a:r>
          </a:p>
          <a:p>
            <a:endParaRPr lang="en-GB" sz="1100" dirty="0"/>
          </a:p>
          <a:p>
            <a:r>
              <a:rPr lang="en-GB" sz="2400" dirty="0"/>
              <a:t>Can you summarise in one or two sentences the author's position in this article?</a:t>
            </a:r>
          </a:p>
        </p:txBody>
      </p:sp>
    </p:spTree>
    <p:extLst>
      <p:ext uri="{BB962C8B-B14F-4D97-AF65-F5344CB8AC3E}">
        <p14:creationId xmlns:p14="http://schemas.microsoft.com/office/powerpoint/2010/main" val="3332821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757" y="224547"/>
            <a:ext cx="9720072" cy="1499616"/>
          </a:xfrm>
        </p:spPr>
        <p:txBody>
          <a:bodyPr/>
          <a:lstStyle/>
          <a:p>
            <a:r>
              <a:rPr lang="en-GB" b="1" dirty="0"/>
              <a:t>Leadership in Teams</a:t>
            </a:r>
          </a:p>
        </p:txBody>
      </p:sp>
      <p:sp>
        <p:nvSpPr>
          <p:cNvPr id="3" name="Content Placeholder 2"/>
          <p:cNvSpPr>
            <a:spLocks noGrp="1"/>
          </p:cNvSpPr>
          <p:nvPr>
            <p:ph idx="1"/>
          </p:nvPr>
        </p:nvSpPr>
        <p:spPr>
          <a:xfrm>
            <a:off x="1892028" y="1829502"/>
            <a:ext cx="8229600" cy="4525963"/>
          </a:xfrm>
        </p:spPr>
        <p:txBody>
          <a:bodyPr/>
          <a:lstStyle/>
          <a:p>
            <a:pPr marL="0" indent="0">
              <a:buNone/>
            </a:pPr>
            <a:r>
              <a:rPr lang="en-GB" dirty="0"/>
              <a:t>Influence four key team processes:</a:t>
            </a:r>
          </a:p>
          <a:p>
            <a:r>
              <a:rPr lang="en-GB" sz="3200" dirty="0"/>
              <a:t>Clarifying objectives, </a:t>
            </a:r>
          </a:p>
          <a:p>
            <a:r>
              <a:rPr lang="en-GB" sz="3200" dirty="0"/>
              <a:t>Encouraging participation, </a:t>
            </a:r>
          </a:p>
          <a:p>
            <a:r>
              <a:rPr lang="en-GB" sz="3200" dirty="0"/>
              <a:t>Enhancing commitment to quality and </a:t>
            </a:r>
          </a:p>
          <a:p>
            <a:r>
              <a:rPr lang="en-GB" sz="3200" dirty="0"/>
              <a:t>Support innovation. </a:t>
            </a:r>
          </a:p>
          <a:p>
            <a:pPr marL="0" indent="0">
              <a:buNone/>
            </a:pPr>
            <a:r>
              <a:rPr lang="en-GB" sz="2000" dirty="0"/>
              <a:t>(West </a:t>
            </a:r>
            <a:r>
              <a:rPr lang="en-GB" sz="2000" i="1" dirty="0"/>
              <a:t>et al </a:t>
            </a:r>
            <a:r>
              <a:rPr lang="en-GB" sz="2000" dirty="0"/>
              <a:t>2003)</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4153" y="4509123"/>
            <a:ext cx="2657475" cy="1724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7902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6448" y="219831"/>
            <a:ext cx="9720072" cy="1499616"/>
          </a:xfrm>
        </p:spPr>
        <p:txBody>
          <a:bodyPr/>
          <a:lstStyle/>
          <a:p>
            <a:r>
              <a:rPr lang="en-GB" dirty="0"/>
              <a:t>Collective Leadership</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01923" y="1545744"/>
            <a:ext cx="2762251"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9582" y="1340770"/>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065520" y="3221089"/>
            <a:ext cx="5577840" cy="3046988"/>
          </a:xfrm>
          <a:prstGeom prst="rect">
            <a:avLst/>
          </a:prstGeom>
        </p:spPr>
        <p:txBody>
          <a:bodyPr wrap="square">
            <a:spAutoFit/>
          </a:bodyPr>
          <a:lstStyle/>
          <a:p>
            <a:r>
              <a:rPr lang="en-GB" sz="2400" b="1" dirty="0"/>
              <a:t>Collective leadership </a:t>
            </a:r>
          </a:p>
          <a:p>
            <a:r>
              <a:rPr lang="en-GB" sz="2400" dirty="0"/>
              <a:t>cultures responsibility and accountability functioning simultaneously at both individual and collective levels. Regular reflective practice focuses on failure, exploratory learning and making continuous improvement an organisational habit</a:t>
            </a:r>
          </a:p>
        </p:txBody>
      </p:sp>
      <p:sp>
        <p:nvSpPr>
          <p:cNvPr id="5" name="Rectangle 4"/>
          <p:cNvSpPr/>
          <p:nvPr/>
        </p:nvSpPr>
        <p:spPr>
          <a:xfrm>
            <a:off x="655320" y="3403970"/>
            <a:ext cx="4864616" cy="2677656"/>
          </a:xfrm>
          <a:prstGeom prst="rect">
            <a:avLst/>
          </a:prstGeom>
        </p:spPr>
        <p:txBody>
          <a:bodyPr wrap="square">
            <a:spAutoFit/>
          </a:bodyPr>
          <a:lstStyle/>
          <a:p>
            <a:r>
              <a:rPr lang="en-GB" sz="2400" b="1" dirty="0"/>
              <a:t>Command-and-control leadership </a:t>
            </a:r>
          </a:p>
          <a:p>
            <a:r>
              <a:rPr lang="en-GB" sz="2400" dirty="0"/>
              <a:t>cultures invite the displacement of responsibility and accountability onto single individuals, leading to scapegoating and creating a climate of fear of failure rather </a:t>
            </a:r>
          </a:p>
          <a:p>
            <a:r>
              <a:rPr lang="en-GB" sz="2400" dirty="0"/>
              <a:t>than an appetite for innovation. </a:t>
            </a:r>
          </a:p>
        </p:txBody>
      </p:sp>
      <p:sp>
        <p:nvSpPr>
          <p:cNvPr id="7" name="Rectangle 6"/>
          <p:cNvSpPr/>
          <p:nvPr/>
        </p:nvSpPr>
        <p:spPr>
          <a:xfrm>
            <a:off x="5519936" y="6452755"/>
            <a:ext cx="5256584" cy="646331"/>
          </a:xfrm>
          <a:prstGeom prst="rect">
            <a:avLst/>
          </a:prstGeom>
        </p:spPr>
        <p:txBody>
          <a:bodyPr wrap="square">
            <a:spAutoFit/>
          </a:bodyPr>
          <a:lstStyle/>
          <a:p>
            <a:r>
              <a:rPr lang="en-GB" dirty="0">
                <a:hlinkClick r:id="rId5"/>
              </a:rPr>
              <a:t>Wrightington, Wigan and Leigh NHS Foundation Trust</a:t>
            </a:r>
            <a:endParaRPr lang="en-GB" dirty="0"/>
          </a:p>
          <a:p>
            <a:endParaRPr lang="en-GB" dirty="0"/>
          </a:p>
        </p:txBody>
      </p:sp>
    </p:spTree>
    <p:extLst>
      <p:ext uri="{BB962C8B-B14F-4D97-AF65-F5344CB8AC3E}">
        <p14:creationId xmlns:p14="http://schemas.microsoft.com/office/powerpoint/2010/main" val="404220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07759"/>
            <a:ext cx="9720072" cy="1499616"/>
          </a:xfrm>
        </p:spPr>
        <p:txBody>
          <a:bodyPr>
            <a:normAutofit/>
          </a:bodyPr>
          <a:lstStyle/>
          <a:p>
            <a:r>
              <a:rPr lang="en-GB" sz="4400" b="1" dirty="0"/>
              <a:t>Disadvantages of team working</a:t>
            </a:r>
          </a:p>
        </p:txBody>
      </p:sp>
      <p:sp>
        <p:nvSpPr>
          <p:cNvPr id="3" name="Content Placeholder 2"/>
          <p:cNvSpPr>
            <a:spLocks noGrp="1"/>
          </p:cNvSpPr>
          <p:nvPr>
            <p:ph idx="1"/>
          </p:nvPr>
        </p:nvSpPr>
        <p:spPr>
          <a:xfrm>
            <a:off x="990600" y="1431927"/>
            <a:ext cx="10831285" cy="4525963"/>
          </a:xfrm>
        </p:spPr>
        <p:txBody>
          <a:bodyPr/>
          <a:lstStyle/>
          <a:p>
            <a:r>
              <a:rPr lang="en-GB" sz="2800" dirty="0"/>
              <a:t>Impact on output</a:t>
            </a:r>
          </a:p>
          <a:p>
            <a:r>
              <a:rPr lang="en-GB" sz="2800" dirty="0"/>
              <a:t>Different ways to deliver to an organisation</a:t>
            </a:r>
          </a:p>
          <a:p>
            <a:r>
              <a:rPr lang="en-GB" sz="2800" dirty="0"/>
              <a:t>Varying needs for individual identity </a:t>
            </a:r>
          </a:p>
          <a:p>
            <a:r>
              <a:rPr lang="en-GB" sz="2800" dirty="0"/>
              <a:t>Once formed difficult to alter the group dynamic (culture and behaviour)</a:t>
            </a:r>
          </a:p>
          <a:p>
            <a:r>
              <a:rPr lang="en-GB" sz="2800" dirty="0"/>
              <a:t>May become </a:t>
            </a:r>
            <a:r>
              <a:rPr lang="en-GB" sz="2800" dirty="0" err="1"/>
              <a:t>siloed</a:t>
            </a:r>
            <a:endParaRPr lang="en-GB" sz="2800" dirty="0"/>
          </a:p>
          <a:p>
            <a:r>
              <a:rPr lang="en-GB" sz="2800" dirty="0"/>
              <a:t>Need to retain focus on organisations objectives</a:t>
            </a:r>
          </a:p>
          <a:p>
            <a:r>
              <a:rPr lang="en-GB" sz="2800" dirty="0"/>
              <a:t>Social loafing</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5460" y="4465323"/>
            <a:ext cx="2209800" cy="2066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2838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Decision Making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15334419"/>
              </p:ext>
            </p:extLst>
          </p:nvPr>
        </p:nvGraphicFramePr>
        <p:xfrm>
          <a:off x="152400" y="1887056"/>
          <a:ext cx="11719560" cy="4206240"/>
        </p:xfrm>
        <a:graphic>
          <a:graphicData uri="http://schemas.openxmlformats.org/drawingml/2006/table">
            <a:tbl>
              <a:tblPr firstRow="1" bandRow="1">
                <a:tableStyleId>{EB9631B5-78F2-41C9-869B-9F39066F8104}</a:tableStyleId>
              </a:tblPr>
              <a:tblGrid>
                <a:gridCol w="5859780">
                  <a:extLst>
                    <a:ext uri="{9D8B030D-6E8A-4147-A177-3AD203B41FA5}">
                      <a16:colId xmlns:a16="http://schemas.microsoft.com/office/drawing/2014/main" val="20000"/>
                    </a:ext>
                  </a:extLst>
                </a:gridCol>
                <a:gridCol w="5859780">
                  <a:extLst>
                    <a:ext uri="{9D8B030D-6E8A-4147-A177-3AD203B41FA5}">
                      <a16:colId xmlns:a16="http://schemas.microsoft.com/office/drawing/2014/main" val="20001"/>
                    </a:ext>
                  </a:extLst>
                </a:gridCol>
              </a:tblGrid>
              <a:tr h="370840">
                <a:tc>
                  <a:txBody>
                    <a:bodyPr/>
                    <a:lstStyle/>
                    <a:p>
                      <a:r>
                        <a:rPr lang="en-GB" sz="2400" dirty="0"/>
                        <a:t>Advantages</a:t>
                      </a:r>
                    </a:p>
                  </a:txBody>
                  <a:tcPr/>
                </a:tc>
                <a:tc>
                  <a:txBody>
                    <a:bodyPr/>
                    <a:lstStyle/>
                    <a:p>
                      <a:r>
                        <a:rPr lang="en-GB" sz="2400" dirty="0"/>
                        <a:t>Disadvantages</a:t>
                      </a:r>
                    </a:p>
                  </a:txBody>
                  <a:tcPr/>
                </a:tc>
                <a:extLst>
                  <a:ext uri="{0D108BD9-81ED-4DB2-BD59-A6C34878D82A}">
                    <a16:rowId xmlns:a16="http://schemas.microsoft.com/office/drawing/2014/main" val="10000"/>
                  </a:ext>
                </a:extLst>
              </a:tr>
              <a:tr h="370840">
                <a:tc>
                  <a:txBody>
                    <a:bodyPr/>
                    <a:lstStyle/>
                    <a:p>
                      <a:r>
                        <a:rPr lang="en-GB" sz="2400" dirty="0"/>
                        <a:t>Increase pool of knowledge to draw</a:t>
                      </a:r>
                      <a:r>
                        <a:rPr lang="en-GB" sz="2400" baseline="0" dirty="0"/>
                        <a:t> upon</a:t>
                      </a:r>
                      <a:endParaRPr lang="en-GB" sz="2400" dirty="0"/>
                    </a:p>
                  </a:txBody>
                  <a:tcPr/>
                </a:tc>
                <a:tc>
                  <a:txBody>
                    <a:bodyPr/>
                    <a:lstStyle/>
                    <a:p>
                      <a:r>
                        <a:rPr lang="en-GB" sz="2400" dirty="0">
                          <a:hlinkClick r:id="rId3"/>
                        </a:rPr>
                        <a:t>Conformity</a:t>
                      </a:r>
                      <a:r>
                        <a:rPr lang="en-GB" sz="2400" dirty="0"/>
                        <a:t> can stifle creativity</a:t>
                      </a:r>
                    </a:p>
                  </a:txBody>
                  <a:tcPr/>
                </a:tc>
                <a:extLst>
                  <a:ext uri="{0D108BD9-81ED-4DB2-BD59-A6C34878D82A}">
                    <a16:rowId xmlns:a16="http://schemas.microsoft.com/office/drawing/2014/main" val="10001"/>
                  </a:ext>
                </a:extLst>
              </a:tr>
              <a:tr h="370840">
                <a:tc>
                  <a:txBody>
                    <a:bodyPr/>
                    <a:lstStyle/>
                    <a:p>
                      <a:r>
                        <a:rPr lang="en-GB" sz="2400" dirty="0"/>
                        <a:t>Increased acceptance and commitment</a:t>
                      </a:r>
                      <a:r>
                        <a:rPr lang="en-GB" sz="2400" baseline="0" dirty="0"/>
                        <a:t> of the selected decision</a:t>
                      </a:r>
                      <a:endParaRPr lang="en-GB" sz="2400" dirty="0"/>
                    </a:p>
                  </a:txBody>
                  <a:tcPr/>
                </a:tc>
                <a:tc>
                  <a:txBody>
                    <a:bodyPr/>
                    <a:lstStyle/>
                    <a:p>
                      <a:r>
                        <a:rPr lang="en-GB" sz="2400" dirty="0"/>
                        <a:t>Groupthink</a:t>
                      </a:r>
                      <a:r>
                        <a:rPr lang="en-GB" sz="2400" baseline="0" dirty="0"/>
                        <a:t> can override individual judgement</a:t>
                      </a:r>
                      <a:endParaRPr lang="en-GB" sz="2400" dirty="0"/>
                    </a:p>
                  </a:txBody>
                  <a:tcPr/>
                </a:tc>
                <a:extLst>
                  <a:ext uri="{0D108BD9-81ED-4DB2-BD59-A6C34878D82A}">
                    <a16:rowId xmlns:a16="http://schemas.microsoft.com/office/drawing/2014/main" val="10002"/>
                  </a:ext>
                </a:extLst>
              </a:tr>
              <a:tr h="370840">
                <a:tc>
                  <a:txBody>
                    <a:bodyPr/>
                    <a:lstStyle/>
                    <a:p>
                      <a:r>
                        <a:rPr lang="en-GB" sz="2400" dirty="0"/>
                        <a:t>Wider range of perspectives</a:t>
                      </a:r>
                      <a:r>
                        <a:rPr lang="en-GB" sz="2400" baseline="0" dirty="0"/>
                        <a:t> taken into consideration</a:t>
                      </a:r>
                      <a:endParaRPr lang="en-GB" sz="2400" dirty="0"/>
                    </a:p>
                  </a:txBody>
                  <a:tcPr/>
                </a:tc>
                <a:tc>
                  <a:txBody>
                    <a:bodyPr/>
                    <a:lstStyle/>
                    <a:p>
                      <a:r>
                        <a:rPr lang="en-GB" sz="2400" dirty="0"/>
                        <a:t>Group polarisation</a:t>
                      </a:r>
                      <a:r>
                        <a:rPr lang="en-GB" sz="2400" baseline="0" dirty="0"/>
                        <a:t> can lead to overly risky decisions</a:t>
                      </a:r>
                      <a:endParaRPr lang="en-GB" sz="2400" dirty="0"/>
                    </a:p>
                  </a:txBody>
                  <a:tcPr/>
                </a:tc>
                <a:extLst>
                  <a:ext uri="{0D108BD9-81ED-4DB2-BD59-A6C34878D82A}">
                    <a16:rowId xmlns:a16="http://schemas.microsoft.com/office/drawing/2014/main" val="10003"/>
                  </a:ext>
                </a:extLst>
              </a:tr>
              <a:tr h="370840">
                <a:tc>
                  <a:txBody>
                    <a:bodyPr/>
                    <a:lstStyle/>
                    <a:p>
                      <a:r>
                        <a:rPr lang="en-GB" sz="2400" dirty="0"/>
                        <a:t>Novice team members can learn</a:t>
                      </a:r>
                      <a:r>
                        <a:rPr lang="en-GB" sz="2400" baseline="0" dirty="0"/>
                        <a:t> from more experienced team members</a:t>
                      </a:r>
                      <a:endParaRPr lang="en-GB" sz="2400" dirty="0"/>
                    </a:p>
                  </a:txBody>
                  <a:tcPr/>
                </a:tc>
                <a:tc>
                  <a:txBody>
                    <a:bodyPr/>
                    <a:lstStyle/>
                    <a:p>
                      <a:r>
                        <a:rPr lang="en-GB" sz="2400" dirty="0"/>
                        <a:t>Diffusion of responsibility</a:t>
                      </a:r>
                      <a:r>
                        <a:rPr lang="en-GB" sz="2400" baseline="0" dirty="0"/>
                        <a:t> leads individuals to avoid feeling responsible</a:t>
                      </a:r>
                      <a:endParaRPr lang="en-GB" sz="2400" dirty="0"/>
                    </a:p>
                  </a:txBody>
                  <a:tcPr/>
                </a:tc>
                <a:extLst>
                  <a:ext uri="{0D108BD9-81ED-4DB2-BD59-A6C34878D82A}">
                    <a16:rowId xmlns:a16="http://schemas.microsoft.com/office/drawing/2014/main" val="10004"/>
                  </a:ext>
                </a:extLst>
              </a:tr>
              <a:tr h="370840">
                <a:tc>
                  <a:txBody>
                    <a:bodyPr/>
                    <a:lstStyle/>
                    <a:p>
                      <a:r>
                        <a:rPr lang="en-GB" sz="2400" dirty="0"/>
                        <a:t>Greater understanding of the rationale of the selected decision</a:t>
                      </a:r>
                    </a:p>
                  </a:txBody>
                  <a:tcPr/>
                </a:tc>
                <a:tc>
                  <a:txBody>
                    <a:bodyPr/>
                    <a:lstStyle/>
                    <a:p>
                      <a:r>
                        <a:rPr lang="en-GB" sz="2400" dirty="0"/>
                        <a:t>Satisficing</a:t>
                      </a:r>
                      <a:r>
                        <a:rPr lang="en-GB" sz="2400" baseline="0" dirty="0"/>
                        <a:t> so that the decision is acceptable rather than optimum</a:t>
                      </a:r>
                      <a:endParaRPr lang="en-GB" sz="2400" dirty="0"/>
                    </a:p>
                  </a:txBody>
                  <a:tcPr/>
                </a:tc>
                <a:extLst>
                  <a:ext uri="{0D108BD9-81ED-4DB2-BD59-A6C34878D82A}">
                    <a16:rowId xmlns:a16="http://schemas.microsoft.com/office/drawing/2014/main" val="10005"/>
                  </a:ext>
                </a:extLst>
              </a:tr>
            </a:tbl>
          </a:graphicData>
        </a:graphic>
      </p:graphicFrame>
      <p:sp>
        <p:nvSpPr>
          <p:cNvPr id="5" name="Rectangle 4"/>
          <p:cNvSpPr/>
          <p:nvPr/>
        </p:nvSpPr>
        <p:spPr>
          <a:xfrm>
            <a:off x="1991544" y="6093296"/>
            <a:ext cx="4572000" cy="338554"/>
          </a:xfrm>
          <a:prstGeom prst="rect">
            <a:avLst/>
          </a:prstGeom>
        </p:spPr>
        <p:txBody>
          <a:bodyPr>
            <a:spAutoFit/>
          </a:bodyPr>
          <a:lstStyle/>
          <a:p>
            <a:r>
              <a:rPr lang="en-GB" sz="1600" dirty="0"/>
              <a:t>Newell </a:t>
            </a:r>
            <a:r>
              <a:rPr lang="en-GB" sz="1600" i="1" dirty="0"/>
              <a:t>et al </a:t>
            </a:r>
            <a:r>
              <a:rPr lang="en-GB" sz="1600" dirty="0"/>
              <a:t>(2002, 2009) </a:t>
            </a:r>
          </a:p>
        </p:txBody>
      </p:sp>
    </p:spTree>
    <p:extLst>
      <p:ext uri="{BB962C8B-B14F-4D97-AF65-F5344CB8AC3E}">
        <p14:creationId xmlns:p14="http://schemas.microsoft.com/office/powerpoint/2010/main" val="505043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Groupthink</a:t>
            </a:r>
          </a:p>
        </p:txBody>
      </p:sp>
      <p:sp>
        <p:nvSpPr>
          <p:cNvPr id="3" name="Content Placeholder 2"/>
          <p:cNvSpPr>
            <a:spLocks noGrp="1"/>
          </p:cNvSpPr>
          <p:nvPr>
            <p:ph idx="1"/>
          </p:nvPr>
        </p:nvSpPr>
        <p:spPr/>
        <p:txBody>
          <a:bodyPr/>
          <a:lstStyle/>
          <a:p>
            <a:pPr fontAlgn="base"/>
            <a:r>
              <a:rPr lang="en-GB" sz="3200" dirty="0"/>
              <a:t>A strong, persuasive group leader.</a:t>
            </a:r>
          </a:p>
          <a:p>
            <a:pPr fontAlgn="base"/>
            <a:r>
              <a:rPr lang="en-GB" sz="3200" dirty="0"/>
              <a:t>A high level of group cohesion.</a:t>
            </a:r>
          </a:p>
          <a:p>
            <a:pPr fontAlgn="base"/>
            <a:r>
              <a:rPr lang="en-GB" sz="3200" dirty="0"/>
              <a:t>Intense pressure from the outside to make a good decision. </a:t>
            </a:r>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193" y="4221091"/>
            <a:ext cx="2114551" cy="2162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5071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Reducing Group Think</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8835" y="5100115"/>
            <a:ext cx="3314700" cy="1381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8682" y="5007677"/>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ight Arrow 3"/>
          <p:cNvSpPr/>
          <p:nvPr/>
        </p:nvSpPr>
        <p:spPr>
          <a:xfrm>
            <a:off x="5339916" y="5593319"/>
            <a:ext cx="1584176" cy="805061"/>
          </a:xfrm>
          <a:prstGeom prst="rightArrow">
            <a:avLst/>
          </a:prstGeom>
          <a:noFill/>
          <a:ln w="412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2"/>
          <p:cNvSpPr txBox="1">
            <a:spLocks/>
          </p:cNvSpPr>
          <p:nvPr/>
        </p:nvSpPr>
        <p:spPr>
          <a:xfrm>
            <a:off x="2855640" y="2204865"/>
            <a:ext cx="6552728" cy="18722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dirty="0"/>
              <a:t>For new information to be critically determined, dissenting voices need to be heard and criticisms made.</a:t>
            </a:r>
          </a:p>
        </p:txBody>
      </p:sp>
      <p:sp useBgFill="1">
        <p:nvSpPr>
          <p:cNvPr id="9" name="Content Placeholder 2"/>
          <p:cNvSpPr txBox="1">
            <a:spLocks/>
          </p:cNvSpPr>
          <p:nvPr/>
        </p:nvSpPr>
        <p:spPr>
          <a:xfrm>
            <a:off x="2462551" y="1852133"/>
            <a:ext cx="7056784" cy="309634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570033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childTnLst>
                                </p:cTn>
                              </p:par>
                              <p:par>
                                <p:cTn id="7" presetID="1" presetClass="entr" presetSubtype="0" fill="hold" grpId="0" nodeType="withEffect" nodePh="1">
                                  <p:stCondLst>
                                    <p:cond delay="0"/>
                                  </p:stCondLst>
                                  <p:endCondLst>
                                    <p:cond evt="begin" delay="0">
                                      <p:tn val="7"/>
                                    </p:cond>
                                  </p:endCondLst>
                                  <p:childTnLst>
                                    <p:set>
                                      <p:cBhvr>
                                        <p:cTn id="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De Bono</a:t>
            </a:r>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1170" y="1061203"/>
            <a:ext cx="7377113" cy="544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207674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119" y="512792"/>
            <a:ext cx="9784080" cy="1508760"/>
          </a:xfrm>
        </p:spPr>
        <p:txBody>
          <a:bodyPr/>
          <a:lstStyle/>
          <a:p>
            <a:pPr algn="l"/>
            <a:r>
              <a:rPr lang="en-GB" sz="4400" b="1" dirty="0"/>
              <a:t>A Dysfunctional Team</a:t>
            </a:r>
            <a:r>
              <a:rPr lang="en-GB" b="1" dirty="0"/>
              <a:t>?</a:t>
            </a:r>
          </a:p>
        </p:txBody>
      </p:sp>
      <p:sp>
        <p:nvSpPr>
          <p:cNvPr id="3" name="Content Placeholder 2"/>
          <p:cNvSpPr>
            <a:spLocks noGrp="1"/>
          </p:cNvSpPr>
          <p:nvPr>
            <p:ph idx="1"/>
          </p:nvPr>
        </p:nvSpPr>
        <p:spPr>
          <a:xfrm>
            <a:off x="4130859" y="5852278"/>
            <a:ext cx="2314600" cy="748680"/>
          </a:xfrm>
        </p:spPr>
        <p:txBody>
          <a:bodyPr>
            <a:normAutofit/>
          </a:bodyPr>
          <a:lstStyle/>
          <a:p>
            <a:pPr marL="0" indent="0" fontAlgn="base">
              <a:buNone/>
            </a:pPr>
            <a:r>
              <a:rPr lang="en-GB" sz="2400" dirty="0">
                <a:latin typeface="Arial"/>
              </a:rPr>
              <a:t>(</a:t>
            </a:r>
            <a:r>
              <a:rPr lang="en-GB" sz="1800" dirty="0" err="1">
                <a:latin typeface="Arial"/>
              </a:rPr>
              <a:t>Lencioni</a:t>
            </a:r>
            <a:r>
              <a:rPr lang="en-GB" sz="1800" dirty="0">
                <a:latin typeface="Arial"/>
              </a:rPr>
              <a:t>, 2002</a:t>
            </a:r>
            <a:r>
              <a:rPr lang="en-GB" sz="2400" dirty="0">
                <a:latin typeface="Arial"/>
              </a:rPr>
              <a:t>) </a:t>
            </a:r>
            <a:endParaRPr lang="en-GB" sz="2400" dirty="0">
              <a:latin typeface="inherit"/>
            </a:endParaRPr>
          </a:p>
          <a:p>
            <a:endParaRPr lang="en-GB"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858" y="2206220"/>
            <a:ext cx="2390775" cy="1914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useBgFill="1">
        <p:nvSpPr>
          <p:cNvPr id="4" name="Rectangle 3"/>
          <p:cNvSpPr/>
          <p:nvPr/>
        </p:nvSpPr>
        <p:spPr>
          <a:xfrm>
            <a:off x="414858" y="3936078"/>
            <a:ext cx="2390775" cy="369332"/>
          </a:xfrm>
          <a:prstGeom prst="rect">
            <a:avLst/>
          </a:prstGeom>
        </p:spPr>
        <p:txBody>
          <a:bodyPr wrap="square">
            <a:spAutoFit/>
          </a:bodyPr>
          <a:lstStyle/>
          <a:p>
            <a:pPr fontAlgn="base"/>
            <a:r>
              <a:rPr lang="en-GB" b="1" dirty="0"/>
              <a:t>Who’s the new guy?</a:t>
            </a: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5087" y="444347"/>
            <a:ext cx="5051580" cy="6156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510573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4223089179"/>
              </p:ext>
            </p:extLst>
          </p:nvPr>
        </p:nvGraphicFramePr>
        <p:xfrm>
          <a:off x="8880311" y="1628800"/>
          <a:ext cx="2496277"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99456" y="1406596"/>
            <a:ext cx="10086413" cy="43239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itle 5"/>
          <p:cNvSpPr>
            <a:spLocks noGrp="1"/>
          </p:cNvSpPr>
          <p:nvPr>
            <p:ph type="title"/>
          </p:nvPr>
        </p:nvSpPr>
        <p:spPr/>
        <p:txBody>
          <a:bodyPr/>
          <a:lstStyle/>
          <a:p>
            <a:endParaRPr lang="en-GB" dirty="0"/>
          </a:p>
        </p:txBody>
      </p:sp>
    </p:spTree>
    <p:extLst>
      <p:ext uri="{BB962C8B-B14F-4D97-AF65-F5344CB8AC3E}">
        <p14:creationId xmlns:p14="http://schemas.microsoft.com/office/powerpoint/2010/main" val="203804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Briefly…</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1482673720"/>
              </p:ext>
            </p:extLst>
          </p:nvPr>
        </p:nvGraphicFramePr>
        <p:xfrm>
          <a:off x="609600" y="1916832"/>
          <a:ext cx="8078688" cy="4370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3830936562"/>
              </p:ext>
            </p:extLst>
          </p:nvPr>
        </p:nvGraphicFramePr>
        <p:xfrm>
          <a:off x="8868940" y="1628800"/>
          <a:ext cx="2496277" cy="49685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26" name="Picture 2"/>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824193" y="260650"/>
            <a:ext cx="3721675" cy="1594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2654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Derailing the team</a:t>
            </a:r>
          </a:p>
        </p:txBody>
      </p:sp>
      <p:sp>
        <p:nvSpPr>
          <p:cNvPr id="3" name="Content Placeholder 2"/>
          <p:cNvSpPr>
            <a:spLocks noGrp="1"/>
          </p:cNvSpPr>
          <p:nvPr>
            <p:ph idx="1"/>
          </p:nvPr>
        </p:nvSpPr>
        <p:spPr>
          <a:xfrm>
            <a:off x="239349" y="1956946"/>
            <a:ext cx="11952651" cy="4929411"/>
          </a:xfrm>
        </p:spPr>
        <p:txBody>
          <a:bodyPr>
            <a:normAutofit fontScale="62500" lnSpcReduction="20000"/>
          </a:bodyPr>
          <a:lstStyle/>
          <a:p>
            <a:pPr marL="0" indent="0">
              <a:lnSpc>
                <a:spcPct val="160000"/>
              </a:lnSpc>
              <a:buNone/>
            </a:pPr>
            <a:r>
              <a:rPr lang="en-GB" sz="3800" dirty="0"/>
              <a:t>The ‘bystander effect’ 	</a:t>
            </a:r>
            <a:r>
              <a:rPr lang="en-GB" dirty="0"/>
              <a:t>			</a:t>
            </a:r>
            <a:r>
              <a:rPr lang="en-GB" sz="2200" dirty="0"/>
              <a:t>(e.g. </a:t>
            </a:r>
            <a:r>
              <a:rPr lang="en-GB" sz="2200" dirty="0" err="1"/>
              <a:t>Rutkowski</a:t>
            </a:r>
            <a:r>
              <a:rPr lang="en-GB" sz="2200" dirty="0"/>
              <a:t> et al., 1983). </a:t>
            </a:r>
          </a:p>
          <a:p>
            <a:pPr marL="0" indent="0">
              <a:lnSpc>
                <a:spcPct val="160000"/>
              </a:lnSpc>
              <a:buNone/>
            </a:pPr>
            <a:r>
              <a:rPr lang="en-GB" sz="3800" dirty="0"/>
              <a:t>Basis for high performing teams missing: e.g. no clear purpose for team meetings, conflicting objectives, groups larger than 6–10, frequent changes in membership </a:t>
            </a:r>
            <a:r>
              <a:rPr lang="en-GB" dirty="0"/>
              <a:t>						</a:t>
            </a:r>
            <a:r>
              <a:rPr lang="en-GB" sz="2000" dirty="0"/>
              <a:t>(Hackman et al., 2000)</a:t>
            </a:r>
          </a:p>
          <a:p>
            <a:pPr marL="0" indent="0">
              <a:lnSpc>
                <a:spcPct val="160000"/>
              </a:lnSpc>
              <a:buNone/>
            </a:pPr>
            <a:r>
              <a:rPr lang="en-GB" sz="3600" dirty="0"/>
              <a:t>Inattention to team needs such as shared sense of purpose, and requirements for tasks e.g. time, training, resources 				</a:t>
            </a:r>
            <a:r>
              <a:rPr lang="en-GB" sz="2200" dirty="0"/>
              <a:t>(</a:t>
            </a:r>
            <a:r>
              <a:rPr lang="en-GB" sz="2200" dirty="0" err="1"/>
              <a:t>Borrils</a:t>
            </a:r>
            <a:r>
              <a:rPr lang="en-GB" sz="2200" dirty="0"/>
              <a:t> et al., 2000). </a:t>
            </a:r>
          </a:p>
          <a:p>
            <a:pPr marL="0" indent="0">
              <a:lnSpc>
                <a:spcPct val="160000"/>
              </a:lnSpc>
              <a:buNone/>
            </a:pPr>
            <a:r>
              <a:rPr lang="en-GB" sz="3600" dirty="0"/>
              <a:t>Leadership behaviours inconsistent with espoused values 	</a:t>
            </a:r>
            <a:r>
              <a:rPr lang="en-GB" sz="1800" dirty="0"/>
              <a:t>(</a:t>
            </a:r>
            <a:r>
              <a:rPr lang="en-GB" sz="2200" dirty="0"/>
              <a:t>Schein, 2010). </a:t>
            </a:r>
          </a:p>
          <a:p>
            <a:pPr marL="0" indent="0">
              <a:lnSpc>
                <a:spcPct val="160000"/>
              </a:lnSpc>
              <a:buNone/>
            </a:pPr>
            <a:r>
              <a:rPr lang="en-GB" sz="3600" dirty="0"/>
              <a:t>Conflict often left unaddressed </a:t>
            </a:r>
            <a:r>
              <a:rPr lang="en-GB" dirty="0"/>
              <a:t>				</a:t>
            </a:r>
            <a:r>
              <a:rPr lang="en-GB" sz="2200" dirty="0"/>
              <a:t>(</a:t>
            </a:r>
            <a:r>
              <a:rPr lang="en-GB" sz="2200" dirty="0" err="1"/>
              <a:t>Bion</a:t>
            </a:r>
            <a:r>
              <a:rPr lang="en-GB" sz="2200" dirty="0"/>
              <a:t>, 2013). </a:t>
            </a:r>
          </a:p>
          <a:p>
            <a:pPr marL="0" indent="0">
              <a:lnSpc>
                <a:spcPct val="160000"/>
              </a:lnSpc>
              <a:buNone/>
            </a:pPr>
            <a:r>
              <a:rPr lang="en-GB" sz="3800" dirty="0"/>
              <a:t>Attribution of blame, rather than collective learning </a:t>
            </a:r>
            <a:r>
              <a:rPr lang="en-GB" dirty="0"/>
              <a:t>	</a:t>
            </a:r>
            <a:r>
              <a:rPr lang="en-GB" sz="2200" dirty="0"/>
              <a:t>(Edmondson, 1996).</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8525" y="260653"/>
            <a:ext cx="36068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96336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Smooth running</a:t>
            </a:r>
          </a:p>
        </p:txBody>
      </p:sp>
      <p:sp>
        <p:nvSpPr>
          <p:cNvPr id="3" name="Content Placeholder 2"/>
          <p:cNvSpPr>
            <a:spLocks noGrp="1"/>
          </p:cNvSpPr>
          <p:nvPr>
            <p:ph idx="1"/>
          </p:nvPr>
        </p:nvSpPr>
        <p:spPr>
          <a:xfrm>
            <a:off x="239349" y="1928567"/>
            <a:ext cx="11356843" cy="4525963"/>
          </a:xfrm>
        </p:spPr>
        <p:txBody>
          <a:bodyPr>
            <a:normAutofit fontScale="70000" lnSpcReduction="20000"/>
          </a:bodyPr>
          <a:lstStyle/>
          <a:p>
            <a:pPr>
              <a:lnSpc>
                <a:spcPct val="160000"/>
              </a:lnSpc>
            </a:pPr>
            <a:r>
              <a:rPr lang="en-GB" dirty="0"/>
              <a:t>Structures support team learning e.g. after-action reviews </a:t>
            </a:r>
            <a:r>
              <a:rPr lang="en-GB" sz="3600" dirty="0"/>
              <a:t>	</a:t>
            </a:r>
            <a:r>
              <a:rPr lang="en-GB" sz="1900" dirty="0"/>
              <a:t>(</a:t>
            </a:r>
            <a:r>
              <a:rPr lang="en-GB" sz="1900" dirty="0" err="1"/>
              <a:t>Collison</a:t>
            </a:r>
            <a:r>
              <a:rPr lang="en-GB" sz="1900" dirty="0"/>
              <a:t> &amp; </a:t>
            </a:r>
            <a:r>
              <a:rPr lang="en-GB" sz="1900" dirty="0" err="1"/>
              <a:t>Parcell</a:t>
            </a:r>
            <a:r>
              <a:rPr lang="en-GB" sz="1900" dirty="0"/>
              <a:t>, 2004). </a:t>
            </a:r>
          </a:p>
          <a:p>
            <a:pPr>
              <a:lnSpc>
                <a:spcPct val="160000"/>
              </a:lnSpc>
            </a:pPr>
            <a:r>
              <a:rPr lang="en-GB" dirty="0"/>
              <a:t>Adaptive responses to conflict and competing demands </a:t>
            </a:r>
            <a:r>
              <a:rPr lang="en-GB" sz="2400" dirty="0"/>
              <a:t>	</a:t>
            </a:r>
            <a:r>
              <a:rPr lang="en-GB" sz="1900" dirty="0"/>
              <a:t>(Thomas, 1992).</a:t>
            </a:r>
          </a:p>
          <a:p>
            <a:pPr>
              <a:lnSpc>
                <a:spcPct val="120000"/>
              </a:lnSpc>
            </a:pPr>
            <a:r>
              <a:rPr lang="en-GB" dirty="0"/>
              <a:t>Team support balanced to meet the needs of the group, individuals within it and the task </a:t>
            </a:r>
            <a:r>
              <a:rPr lang="en-GB" sz="2900" dirty="0"/>
              <a:t>	</a:t>
            </a:r>
            <a:r>
              <a:rPr lang="en-GB" dirty="0"/>
              <a:t>					</a:t>
            </a:r>
            <a:r>
              <a:rPr lang="en-GB" sz="1900" dirty="0"/>
              <a:t>(e.g. Adair, 2009). </a:t>
            </a:r>
          </a:p>
          <a:p>
            <a:pPr>
              <a:lnSpc>
                <a:spcPct val="160000"/>
              </a:lnSpc>
            </a:pPr>
            <a:r>
              <a:rPr lang="en-GB" dirty="0"/>
              <a:t>Individuals strengths and preferences known by group 	</a:t>
            </a:r>
            <a:r>
              <a:rPr lang="en-GB" sz="1900" dirty="0"/>
              <a:t>(e.g. </a:t>
            </a:r>
            <a:r>
              <a:rPr lang="en-GB" sz="1900" dirty="0" err="1"/>
              <a:t>Belbin</a:t>
            </a:r>
            <a:r>
              <a:rPr lang="en-GB" sz="1900" dirty="0"/>
              <a:t>, 2012). </a:t>
            </a:r>
          </a:p>
          <a:p>
            <a:pPr>
              <a:lnSpc>
                <a:spcPct val="120000"/>
              </a:lnSpc>
            </a:pPr>
            <a:r>
              <a:rPr lang="en-GB" dirty="0"/>
              <a:t>Balance of focus, support and trust, </a:t>
            </a:r>
            <a:r>
              <a:rPr lang="en-GB" b="1" dirty="0"/>
              <a:t>plus</a:t>
            </a:r>
            <a:r>
              <a:rPr lang="en-GB" dirty="0"/>
              <a:t> high alignment, capability to perform and autonomy to adapt </a:t>
            </a:r>
            <a:r>
              <a:rPr lang="en-GB" sz="4500" dirty="0"/>
              <a:t>	</a:t>
            </a:r>
            <a:r>
              <a:rPr lang="en-GB" dirty="0"/>
              <a:t>		</a:t>
            </a:r>
            <a:r>
              <a:rPr lang="en-GB" sz="1900" dirty="0"/>
              <a:t>(e.g. Pink, 2011, West). </a:t>
            </a:r>
          </a:p>
          <a:p>
            <a:pPr>
              <a:lnSpc>
                <a:spcPct val="120000"/>
              </a:lnSpc>
            </a:pPr>
            <a:r>
              <a:rPr lang="en-GB" dirty="0"/>
              <a:t>Creating trust for professionals, built on values and principles which enable the outworking of measured clinical risk, rather than failing to act because of fear of it 					</a:t>
            </a:r>
            <a:r>
              <a:rPr lang="en-GB" sz="1900" dirty="0"/>
              <a:t>(practical wisdom, Schwartz, 2011).</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2224" y="260653"/>
            <a:ext cx="36068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7888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Practical Recommendations</a:t>
            </a:r>
          </a:p>
        </p:txBody>
      </p:sp>
      <p:sp>
        <p:nvSpPr>
          <p:cNvPr id="3" name="Content Placeholder 2"/>
          <p:cNvSpPr>
            <a:spLocks noGrp="1"/>
          </p:cNvSpPr>
          <p:nvPr>
            <p:ph idx="1"/>
          </p:nvPr>
        </p:nvSpPr>
        <p:spPr>
          <a:xfrm>
            <a:off x="1202919" y="2011680"/>
            <a:ext cx="10772416" cy="4206240"/>
          </a:xfrm>
        </p:spPr>
        <p:txBody>
          <a:bodyPr>
            <a:normAutofit/>
          </a:bodyPr>
          <a:lstStyle/>
          <a:p>
            <a:pPr marL="0" indent="0">
              <a:buNone/>
            </a:pPr>
            <a:r>
              <a:rPr lang="en-GB" sz="3200" dirty="0"/>
              <a:t>Clarify the purpose and function</a:t>
            </a:r>
          </a:p>
          <a:p>
            <a:pPr marL="0" indent="0">
              <a:buNone/>
            </a:pPr>
            <a:r>
              <a:rPr lang="en-GB" sz="3200" dirty="0"/>
              <a:t>Provide high quality leadership</a:t>
            </a:r>
          </a:p>
          <a:p>
            <a:pPr marL="0" indent="0">
              <a:buNone/>
            </a:pPr>
            <a:r>
              <a:rPr lang="en-GB" sz="3200" dirty="0"/>
              <a:t>Actively manage team composition and process</a:t>
            </a:r>
          </a:p>
          <a:p>
            <a:pPr marL="0" indent="0">
              <a:buNone/>
            </a:pPr>
            <a:r>
              <a:rPr lang="en-GB" sz="3200" dirty="0"/>
              <a:t>Promote inter team working</a:t>
            </a:r>
          </a:p>
          <a:p>
            <a:pPr marL="0" indent="0">
              <a:buNone/>
            </a:pPr>
            <a:r>
              <a:rPr lang="en-GB" sz="3200" dirty="0"/>
              <a:t>Ensure reflection and adaption</a:t>
            </a:r>
          </a:p>
          <a:p>
            <a:pPr marL="0" indent="0">
              <a:buNone/>
            </a:pPr>
            <a:r>
              <a:rPr lang="en-GB" sz="3200" dirty="0"/>
              <a:t>Hold effective team meetings	</a:t>
            </a:r>
            <a:r>
              <a:rPr lang="en-GB" dirty="0"/>
              <a:t>		</a:t>
            </a:r>
            <a:r>
              <a:rPr lang="en-GB" sz="2000" dirty="0"/>
              <a:t>West </a:t>
            </a:r>
            <a:r>
              <a:rPr lang="en-GB" sz="2000" i="1" dirty="0"/>
              <a:t>et al </a:t>
            </a:r>
            <a:r>
              <a:rPr lang="en-GB" sz="2000" dirty="0"/>
              <a:t>(2012) CMHT</a:t>
            </a:r>
          </a:p>
          <a:p>
            <a:pPr marL="0" indent="0">
              <a:buNone/>
            </a:pPr>
            <a:endParaRPr lang="en-GB" dirty="0"/>
          </a:p>
          <a:p>
            <a:pPr marL="0" indent="0">
              <a:buNone/>
            </a:pPr>
            <a:endParaRPr lang="en-GB" dirty="0"/>
          </a:p>
          <a:p>
            <a:pPr marL="0" indent="0">
              <a:buNone/>
            </a:pPr>
            <a:endParaRPr lang="en-GB" sz="2400"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5386" r="17972" b="26332"/>
          <a:stretch/>
        </p:blipFill>
        <p:spPr bwMode="auto">
          <a:xfrm>
            <a:off x="10218058" y="220410"/>
            <a:ext cx="1480457" cy="1158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4351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Team meetings</a:t>
            </a:r>
          </a:p>
        </p:txBody>
      </p:sp>
      <p:sp>
        <p:nvSpPr>
          <p:cNvPr id="3" name="Content Placeholder 2"/>
          <p:cNvSpPr>
            <a:spLocks noGrp="1"/>
          </p:cNvSpPr>
          <p:nvPr>
            <p:ph idx="1"/>
          </p:nvPr>
        </p:nvSpPr>
        <p:spPr>
          <a:xfrm>
            <a:off x="527384" y="1600200"/>
            <a:ext cx="11425269" cy="5069160"/>
          </a:xfrm>
        </p:spPr>
        <p:txBody>
          <a:bodyPr>
            <a:normAutofit fontScale="70000" lnSpcReduction="20000"/>
          </a:bodyPr>
          <a:lstStyle/>
          <a:p>
            <a:r>
              <a:rPr lang="en-GB" dirty="0"/>
              <a:t>Design to generate the outcomes needed: </a:t>
            </a:r>
          </a:p>
          <a:p>
            <a:pPr lvl="1"/>
            <a:r>
              <a:rPr lang="en-GB" dirty="0"/>
              <a:t>Informal or formal</a:t>
            </a:r>
          </a:p>
          <a:p>
            <a:pPr lvl="1"/>
            <a:r>
              <a:rPr lang="en-GB" dirty="0"/>
              <a:t>pace – stand, sit or walk </a:t>
            </a:r>
          </a:p>
          <a:p>
            <a:pPr lvl="1"/>
            <a:r>
              <a:rPr lang="en-GB" dirty="0"/>
              <a:t>methods – brainstorming, process/value chain mapping, looking through other’s eyes (e.g. how would other industries approach this problem?). </a:t>
            </a:r>
          </a:p>
          <a:p>
            <a:r>
              <a:rPr lang="en-GB" dirty="0"/>
              <a:t>Conduct an activity with team members - collectively review what may be helping and hindering them from working effectively and what to do with the insight. </a:t>
            </a:r>
          </a:p>
          <a:p>
            <a:r>
              <a:rPr lang="en-GB" dirty="0"/>
              <a:t>Structure team meetings and discussions in a way where it safe to offer alternate views, where opinions are not in competition with each other, e.g.: </a:t>
            </a:r>
          </a:p>
          <a:p>
            <a:pPr lvl="1"/>
            <a:r>
              <a:rPr lang="en-GB" dirty="0"/>
              <a:t>SWOT analyses </a:t>
            </a:r>
          </a:p>
          <a:p>
            <a:pPr lvl="1"/>
            <a:r>
              <a:rPr lang="en-GB" dirty="0"/>
              <a:t>brainstorming (knowing that evaluation of ideas comes later) </a:t>
            </a:r>
          </a:p>
          <a:p>
            <a:pPr lvl="1"/>
            <a:r>
              <a:rPr lang="en-GB" dirty="0"/>
              <a:t>use creative thinking tools to develop new solutions, such as: </a:t>
            </a:r>
          </a:p>
          <a:p>
            <a:pPr lvl="2"/>
            <a:r>
              <a:rPr lang="en-GB" dirty="0"/>
              <a:t> ‘others’ points of view’ </a:t>
            </a:r>
          </a:p>
          <a:p>
            <a:pPr lvl="2"/>
            <a:r>
              <a:rPr lang="en-GB" dirty="0"/>
              <a:t>‘breaking the rules’: identifying underlying assumptions, mental models, unwritten rules and thinking that maintains the status quo. What rules can be bent, or broken? Walk around the new world and see what possibilities it opens up (NHS Institute for Innovation &amp; Improvement, 2007).</a:t>
            </a:r>
          </a:p>
          <a:p>
            <a:pPr lvl="2"/>
            <a:r>
              <a:rPr lang="en-GB" dirty="0"/>
              <a:t>Devils advocate</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4245" y="404669"/>
            <a:ext cx="3352800" cy="181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9822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5990" y="228066"/>
            <a:ext cx="6255791" cy="6856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84027" y="228064"/>
            <a:ext cx="8229600" cy="1143000"/>
          </a:xfrm>
          <a:noFill/>
        </p:spPr>
        <p:txBody>
          <a:bodyPr/>
          <a:lstStyle/>
          <a:p>
            <a:r>
              <a:rPr lang="en-GB" b="1" dirty="0"/>
              <a:t>Developing Your Team</a:t>
            </a:r>
          </a:p>
        </p:txBody>
      </p:sp>
    </p:spTree>
    <p:extLst>
      <p:ext uri="{BB962C8B-B14F-4D97-AF65-F5344CB8AC3E}">
        <p14:creationId xmlns:p14="http://schemas.microsoft.com/office/powerpoint/2010/main" val="2187577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643" t="12781" r="23698" b="4347"/>
          <a:stretch/>
        </p:blipFill>
        <p:spPr bwMode="auto">
          <a:xfrm>
            <a:off x="4513944" y="1553029"/>
            <a:ext cx="3759201" cy="46445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991544" y="459748"/>
            <a:ext cx="8229600" cy="1143000"/>
          </a:xfrm>
          <a:noFill/>
        </p:spPr>
        <p:txBody>
          <a:bodyPr/>
          <a:lstStyle/>
          <a:p>
            <a:r>
              <a:rPr lang="en-GB" b="1" dirty="0"/>
              <a:t>You – the team lead?</a:t>
            </a:r>
          </a:p>
        </p:txBody>
      </p:sp>
      <p:sp useBgFill="1">
        <p:nvSpPr>
          <p:cNvPr id="4" name="Content Placeholder 3"/>
          <p:cNvSpPr txBox="1">
            <a:spLocks noGrp="1"/>
          </p:cNvSpPr>
          <p:nvPr>
            <p:ph idx="1"/>
          </p:nvPr>
        </p:nvSpPr>
        <p:spPr>
          <a:xfrm>
            <a:off x="2135560" y="6148844"/>
            <a:ext cx="8229600" cy="397032"/>
          </a:xfrm>
          <a:prstGeom prst="rect">
            <a:avLst/>
          </a:prstGeom>
        </p:spPr>
        <p:txBody>
          <a:bodyPr wrap="square" rtlCol="0">
            <a:spAutoFit/>
          </a:bodyPr>
          <a:lstStyle/>
          <a:p>
            <a:pPr marL="0" indent="0">
              <a:buNone/>
            </a:pPr>
            <a:r>
              <a:rPr lang="en-GB" dirty="0">
                <a:hlinkClick r:id="rId4"/>
              </a:rPr>
              <a:t>Guide for managers </a:t>
            </a:r>
            <a:r>
              <a:rPr lang="en-GB" dirty="0"/>
              <a:t>(</a:t>
            </a:r>
            <a:r>
              <a:rPr lang="en-GB" dirty="0" err="1"/>
              <a:t>Borrill</a:t>
            </a:r>
            <a:r>
              <a:rPr lang="en-GB" dirty="0"/>
              <a:t> &amp; West, 2001)</a:t>
            </a:r>
          </a:p>
        </p:txBody>
      </p:sp>
    </p:spTree>
    <p:extLst>
      <p:ext uri="{BB962C8B-B14F-4D97-AF65-F5344CB8AC3E}">
        <p14:creationId xmlns:p14="http://schemas.microsoft.com/office/powerpoint/2010/main" val="19825100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conclusion…</a:t>
            </a:r>
          </a:p>
        </p:txBody>
      </p:sp>
      <p:sp>
        <p:nvSpPr>
          <p:cNvPr id="3" name="Content Placeholder 2"/>
          <p:cNvSpPr>
            <a:spLocks noGrp="1"/>
          </p:cNvSpPr>
          <p:nvPr>
            <p:ph idx="1"/>
          </p:nvPr>
        </p:nvSpPr>
        <p:spPr/>
        <p:txBody>
          <a:bodyPr>
            <a:normAutofit/>
          </a:bodyPr>
          <a:lstStyle/>
          <a:p>
            <a:r>
              <a:rPr lang="en-GB" sz="2800" dirty="0"/>
              <a:t>What do you think are the learning points from this session</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0183" y="592740"/>
            <a:ext cx="1847851" cy="138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37355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Refs, reading and links</a:t>
            </a:r>
          </a:p>
        </p:txBody>
      </p:sp>
      <p:sp>
        <p:nvSpPr>
          <p:cNvPr id="3" name="Content Placeholder 2"/>
          <p:cNvSpPr>
            <a:spLocks noGrp="1"/>
          </p:cNvSpPr>
          <p:nvPr>
            <p:ph idx="1"/>
          </p:nvPr>
        </p:nvSpPr>
        <p:spPr/>
        <p:txBody>
          <a:bodyPr>
            <a:normAutofit fontScale="70000" lnSpcReduction="20000"/>
          </a:bodyPr>
          <a:lstStyle/>
          <a:p>
            <a:r>
              <a:rPr lang="en-GB" dirty="0"/>
              <a:t>Lyubovnikova, J. &amp; West, M.A. (2013). Why teamwork matters: Enabling health care team effectiveness for the delivery of high-quality patient care. In E. Salas et al. (eds.). Developing and enhancing teamwork in organizations: Evidence-based practice and guidelines. (pp.331-372). San Francisco: </a:t>
            </a:r>
            <a:r>
              <a:rPr lang="en-GB" dirty="0" err="1"/>
              <a:t>Jossey</a:t>
            </a:r>
            <a:r>
              <a:rPr lang="en-GB" dirty="0"/>
              <a:t> Bass.</a:t>
            </a:r>
          </a:p>
          <a:p>
            <a:r>
              <a:rPr lang="en-GB" dirty="0"/>
              <a:t>Rodriguez, H. P., Meredith, L. S., Hamilton, A. B., Yano, E. M., &amp; Rubenstein, L. V. (2014). Huddle up!: The adoption and use of structured team communication for VA medical home implementation. </a:t>
            </a:r>
            <a:r>
              <a:rPr lang="en-GB" i="1" dirty="0"/>
              <a:t>Health care management review</a:t>
            </a:r>
            <a:r>
              <a:rPr lang="en-GB" dirty="0"/>
              <a:t>.</a:t>
            </a:r>
          </a:p>
          <a:p>
            <a:r>
              <a:rPr lang="en-GB" dirty="0"/>
              <a:t>Royal College of Nursing (2019) Teamwork Available at </a:t>
            </a:r>
            <a:r>
              <a:rPr lang="en-GB" dirty="0">
                <a:hlinkClick r:id="rId2"/>
              </a:rPr>
              <a:t>https://www.rcn.org.uk/clinical-topics/patient-safety-and-human-factors/professional-resources/teamwork</a:t>
            </a:r>
            <a:r>
              <a:rPr lang="en-GB" dirty="0"/>
              <a:t> </a:t>
            </a:r>
          </a:p>
          <a:p>
            <a:r>
              <a:rPr lang="en-GB" dirty="0" err="1"/>
              <a:t>Schippers</a:t>
            </a:r>
            <a:r>
              <a:rPr lang="en-GB" dirty="0"/>
              <a:t>, M. C., West, M. A., &amp; Dawson, J. F. (2012). Team reflexivity and innovation: The moderating role of team context. </a:t>
            </a:r>
            <a:r>
              <a:rPr lang="en-GB" i="1" dirty="0"/>
              <a:t>Journal of Management</a:t>
            </a:r>
            <a:r>
              <a:rPr lang="en-GB" dirty="0"/>
              <a:t>, 0149206312441210.</a:t>
            </a:r>
          </a:p>
          <a:p>
            <a:r>
              <a:rPr lang="en-GB" dirty="0"/>
              <a:t>West M, </a:t>
            </a:r>
            <a:r>
              <a:rPr lang="en-GB" dirty="0" err="1"/>
              <a:t>Borrill</a:t>
            </a:r>
            <a:r>
              <a:rPr lang="en-GB" dirty="0"/>
              <a:t> CS, Dawson </a:t>
            </a:r>
            <a:r>
              <a:rPr lang="en-GB" dirty="0" err="1"/>
              <a:t>J,Brodbeck</a:t>
            </a:r>
            <a:r>
              <a:rPr lang="en-GB" dirty="0"/>
              <a:t> </a:t>
            </a:r>
            <a:r>
              <a:rPr lang="en-GB" dirty="0" err="1"/>
              <a:t>F,Shapiro</a:t>
            </a:r>
            <a:r>
              <a:rPr lang="en-GB" dirty="0"/>
              <a:t> D, </a:t>
            </a:r>
            <a:r>
              <a:rPr lang="en-GB" dirty="0" err="1"/>
              <a:t>Haward</a:t>
            </a:r>
            <a:r>
              <a:rPr lang="en-GB" dirty="0"/>
              <a:t>, B (2003) Leadership clarity and team innovation in health care, </a:t>
            </a:r>
            <a:r>
              <a:rPr lang="en-GB" i="1" dirty="0"/>
              <a:t>The Leadership Quarterly</a:t>
            </a:r>
            <a:r>
              <a:rPr lang="en-GB" dirty="0"/>
              <a:t>, 14(4-5), 393–410</a:t>
            </a:r>
          </a:p>
          <a:p>
            <a:r>
              <a:rPr lang="en-GB" sz="2400" dirty="0"/>
              <a:t>Mitchell, P. H. ,</a:t>
            </a:r>
            <a:r>
              <a:rPr lang="en-GB" sz="2400" dirty="0" err="1"/>
              <a:t>Wynia</a:t>
            </a:r>
            <a:r>
              <a:rPr lang="en-GB" sz="2400" dirty="0"/>
              <a:t>, M. K., Golden R, </a:t>
            </a:r>
            <a:r>
              <a:rPr lang="en-GB" sz="2400" dirty="0" err="1"/>
              <a:t>Mcnellis</a:t>
            </a:r>
            <a:r>
              <a:rPr lang="en-GB" sz="2400" dirty="0"/>
              <a:t> B, Okun S, Webb C.E., Rohrbach V, Von </a:t>
            </a:r>
            <a:r>
              <a:rPr lang="en-GB" sz="2400" dirty="0" err="1"/>
              <a:t>Kohorn</a:t>
            </a:r>
            <a:r>
              <a:rPr lang="en-GB" sz="2400" dirty="0"/>
              <a:t>, I., &amp; (2012).Core principles and values of effective team based health care. </a:t>
            </a:r>
            <a:r>
              <a:rPr lang="en-GB" sz="2400" dirty="0">
                <a:hlinkClick r:id="rId3"/>
              </a:rPr>
              <a:t>https://aiamc.org/uploads/Core%20principles%20_%20values%20of%20effective%20team-based%20health%20care.pdf</a:t>
            </a:r>
            <a:endParaRPr lang="en-GB" sz="2400" dirty="0"/>
          </a:p>
          <a:p>
            <a:r>
              <a:rPr lang="en-GB" dirty="0" err="1"/>
              <a:t>Xyrichis</a:t>
            </a:r>
            <a:r>
              <a:rPr lang="en-GB" dirty="0"/>
              <a:t>, A., &amp; Lowton, K. (2008). What fosters or prevents </a:t>
            </a:r>
            <a:r>
              <a:rPr lang="en-GB" dirty="0" err="1"/>
              <a:t>interprofessional</a:t>
            </a:r>
            <a:r>
              <a:rPr lang="en-GB" dirty="0"/>
              <a:t> </a:t>
            </a:r>
            <a:r>
              <a:rPr lang="en-GB" dirty="0" err="1"/>
              <a:t>teamworking</a:t>
            </a:r>
            <a:r>
              <a:rPr lang="en-GB" dirty="0"/>
              <a:t> in primary and community care? A literature review. International journal of nursing studies, 45(1), 140-153.)</a:t>
            </a:r>
          </a:p>
          <a:p>
            <a:endParaRPr lang="en-GB" dirty="0"/>
          </a:p>
          <a:p>
            <a:endParaRPr lang="en-GB" dirty="0"/>
          </a:p>
        </p:txBody>
      </p:sp>
    </p:spTree>
    <p:extLst>
      <p:ext uri="{BB962C8B-B14F-4D97-AF65-F5344CB8AC3E}">
        <p14:creationId xmlns:p14="http://schemas.microsoft.com/office/powerpoint/2010/main" val="30531181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Refs, reading and links</a:t>
            </a:r>
          </a:p>
        </p:txBody>
      </p:sp>
      <p:sp>
        <p:nvSpPr>
          <p:cNvPr id="3" name="Content Placeholder 2"/>
          <p:cNvSpPr>
            <a:spLocks noGrp="1"/>
          </p:cNvSpPr>
          <p:nvPr>
            <p:ph idx="1"/>
          </p:nvPr>
        </p:nvSpPr>
        <p:spPr>
          <a:xfrm>
            <a:off x="1024130" y="1844566"/>
            <a:ext cx="9720071" cy="4464794"/>
          </a:xfrm>
        </p:spPr>
        <p:txBody>
          <a:bodyPr>
            <a:normAutofit fontScale="62500" lnSpcReduction="20000"/>
          </a:bodyPr>
          <a:lstStyle/>
          <a:p>
            <a:r>
              <a:rPr lang="en-GB" sz="2400" dirty="0"/>
              <a:t>Asch, S. E. (1951). Effects of group pressure upon the modification and distortion of judgment. In H. </a:t>
            </a:r>
            <a:r>
              <a:rPr lang="en-GB" sz="2400" dirty="0" err="1"/>
              <a:t>Guetzkow</a:t>
            </a:r>
            <a:r>
              <a:rPr lang="en-GB" sz="2400" dirty="0"/>
              <a:t> (ed.) </a:t>
            </a:r>
            <a:r>
              <a:rPr lang="en-GB" sz="2400" i="1" dirty="0"/>
              <a:t>Groups, leadership and men</a:t>
            </a:r>
            <a:r>
              <a:rPr lang="en-GB" sz="2400" dirty="0"/>
              <a:t>. Pittsburgh, PA: Carnegie Press</a:t>
            </a:r>
          </a:p>
          <a:p>
            <a:r>
              <a:rPr lang="en-GB" sz="2400" dirty="0" err="1"/>
              <a:t>DeBono</a:t>
            </a:r>
            <a:r>
              <a:rPr lang="en-GB" sz="2400" dirty="0"/>
              <a:t>, E (1999) Six Thinking Hats New </a:t>
            </a:r>
            <a:r>
              <a:rPr lang="en-GB" sz="2400" dirty="0" err="1"/>
              <a:t>York:Little</a:t>
            </a:r>
            <a:r>
              <a:rPr lang="en-GB" sz="2400" dirty="0"/>
              <a:t> Brown and Co. </a:t>
            </a:r>
          </a:p>
          <a:p>
            <a:r>
              <a:rPr lang="en-GB" sz="2400" dirty="0"/>
              <a:t>Ebert, L., Hoffman, K., </a:t>
            </a:r>
            <a:r>
              <a:rPr lang="en-GB" sz="2400" dirty="0" err="1"/>
              <a:t>Levett</a:t>
            </a:r>
            <a:r>
              <a:rPr lang="en-GB" sz="2400" dirty="0"/>
              <a:t>-Jones, T., &amp; Gilligan, C. (2014). “They have no idea of what we do or what we know”: Australian graduates' perceptions of working in a health care team. </a:t>
            </a:r>
            <a:r>
              <a:rPr lang="en-GB" sz="2400" i="1" dirty="0"/>
              <a:t>Nurse education in practice</a:t>
            </a:r>
            <a:r>
              <a:rPr lang="en-GB" sz="2400" dirty="0"/>
              <a:t>.</a:t>
            </a:r>
          </a:p>
          <a:p>
            <a:r>
              <a:rPr lang="en-GB" sz="2400" dirty="0"/>
              <a:t>Leggat S.G.(2007) </a:t>
            </a:r>
            <a:r>
              <a:rPr lang="en-GB" sz="2400" b="1" dirty="0">
                <a:hlinkClick r:id="rId2"/>
              </a:rPr>
              <a:t>Effective healthcare teams require effective team members: defining teamwork competencies, </a:t>
            </a:r>
            <a:r>
              <a:rPr lang="en-GB" sz="2400" dirty="0"/>
              <a:t>BMC Health Services Research.</a:t>
            </a:r>
            <a:r>
              <a:rPr lang="en-GB" sz="2400" b="1" dirty="0"/>
              <a:t> </a:t>
            </a:r>
            <a:r>
              <a:rPr lang="en-GB" sz="2400" dirty="0"/>
              <a:t>7: 17. </a:t>
            </a:r>
          </a:p>
          <a:p>
            <a:r>
              <a:rPr lang="en-GB" sz="2400" dirty="0" err="1"/>
              <a:t>Lencioni</a:t>
            </a:r>
            <a:r>
              <a:rPr lang="en-GB" sz="2400" dirty="0"/>
              <a:t>, P. (2002) The Five Dysfunctions of a Team: A Leadership Fable John Wiley and Sons, Inc.</a:t>
            </a:r>
          </a:p>
          <a:p>
            <a:r>
              <a:rPr lang="en-GB" sz="2400" dirty="0" err="1"/>
              <a:t>Mohrman</a:t>
            </a:r>
            <a:r>
              <a:rPr lang="en-GB" sz="2400" dirty="0"/>
              <a:t>, </a:t>
            </a:r>
            <a:r>
              <a:rPr lang="en-GB" sz="2400" dirty="0" err="1"/>
              <a:t>S.A.,Cohen</a:t>
            </a:r>
            <a:r>
              <a:rPr lang="en-GB" sz="2400" dirty="0"/>
              <a:t>, S.G. and </a:t>
            </a:r>
            <a:r>
              <a:rPr lang="en-GB" sz="2400" dirty="0" err="1"/>
              <a:t>Mohrman</a:t>
            </a:r>
            <a:r>
              <a:rPr lang="en-GB" sz="2400" dirty="0"/>
              <a:t>, </a:t>
            </a:r>
            <a:r>
              <a:rPr lang="en-GB" sz="2400" dirty="0" err="1"/>
              <a:t>A.M.Jr</a:t>
            </a:r>
            <a:r>
              <a:rPr lang="en-GB" sz="2400" dirty="0"/>
              <a:t> (1995). Designing Team-Based Organisations. San Francisco: </a:t>
            </a:r>
            <a:r>
              <a:rPr lang="en-GB" sz="2400" dirty="0" err="1"/>
              <a:t>Jossey</a:t>
            </a:r>
            <a:r>
              <a:rPr lang="en-GB" sz="2400" dirty="0"/>
              <a:t>-Bass.</a:t>
            </a:r>
          </a:p>
          <a:p>
            <a:r>
              <a:rPr lang="en-GB" sz="2400" dirty="0"/>
              <a:t>Wenger, E. &amp; Snyder, W.(2000). Communities of Practice: The Organizational Frontier. </a:t>
            </a:r>
            <a:r>
              <a:rPr lang="en-GB" sz="2400" i="1" dirty="0"/>
              <a:t>Harvard Business Review</a:t>
            </a:r>
            <a:r>
              <a:rPr lang="en-GB" sz="2400" dirty="0"/>
              <a:t>, January , 139–145.</a:t>
            </a:r>
          </a:p>
          <a:p>
            <a:r>
              <a:rPr lang="en-GB" sz="2400" dirty="0"/>
              <a:t>West, M.A. Lyubovnikova, J.,(2013) Illusions of team working in health care, Journal of Health Organization and Management 27 (1)134 – 142</a:t>
            </a:r>
          </a:p>
          <a:p>
            <a:r>
              <a:rPr lang="en-GB" sz="2400" dirty="0"/>
              <a:t>West M, </a:t>
            </a:r>
            <a:r>
              <a:rPr lang="en-GB" sz="2400" dirty="0" err="1"/>
              <a:t>Alimo</a:t>
            </a:r>
            <a:r>
              <a:rPr lang="en-GB" sz="2400" dirty="0"/>
              <a:t>-Metcalfe B, Dawson J, El Ansari W, </a:t>
            </a:r>
            <a:r>
              <a:rPr lang="en-GB" sz="2400" dirty="0" err="1"/>
              <a:t>Glasby</a:t>
            </a:r>
            <a:r>
              <a:rPr lang="en-GB" sz="2400" dirty="0"/>
              <a:t> J, Hardy G, </a:t>
            </a:r>
            <a:r>
              <a:rPr lang="en-GB" sz="2400" i="1" dirty="0"/>
              <a:t>et al</a:t>
            </a:r>
            <a:r>
              <a:rPr lang="en-GB" sz="2400" dirty="0"/>
              <a:t> (2012) Effectiveness of Multi-Professional Team Working (MPTW) in Mental Health Care. Final report. NIHR Service Delivery and Organisation programme</a:t>
            </a:r>
          </a:p>
          <a:p>
            <a:r>
              <a:rPr lang="en-GB" sz="2400" b="1" dirty="0">
                <a:hlinkClick r:id="rId3"/>
              </a:rPr>
              <a:t>West, M.</a:t>
            </a:r>
            <a:r>
              <a:rPr lang="en-GB" sz="2400" dirty="0"/>
              <a:t>, </a:t>
            </a:r>
            <a:r>
              <a:rPr lang="en-GB" sz="2400" dirty="0" err="1"/>
              <a:t>Borrill</a:t>
            </a:r>
            <a:r>
              <a:rPr lang="en-GB" sz="2400" dirty="0"/>
              <a:t>, C. S., </a:t>
            </a:r>
            <a:r>
              <a:rPr lang="en-GB" sz="2400" dirty="0" err="1"/>
              <a:t>Carletta</a:t>
            </a:r>
            <a:r>
              <a:rPr lang="en-GB" sz="2400" dirty="0"/>
              <a:t>, J., Dawson, J., </a:t>
            </a:r>
            <a:r>
              <a:rPr lang="en-GB" sz="2400" dirty="0" err="1"/>
              <a:t>Garrod</a:t>
            </a:r>
            <a:r>
              <a:rPr lang="en-GB" sz="2400" dirty="0"/>
              <a:t>, S., Rees, A., Richards, A.</a:t>
            </a:r>
            <a:r>
              <a:rPr lang="en-GB" sz="2400" b="1" dirty="0">
                <a:hlinkClick r:id="rId4"/>
              </a:rPr>
              <a:t>, &amp; Shapiro, D.</a:t>
            </a:r>
            <a:r>
              <a:rPr lang="en-GB" sz="2400" dirty="0"/>
              <a:t> (2001). </a:t>
            </a:r>
            <a:r>
              <a:rPr lang="en-GB" sz="2400" b="1" i="1" dirty="0">
                <a:hlinkClick r:id="rId5"/>
              </a:rPr>
              <a:t>The effectiveness of health care teams in the National Health Service</a:t>
            </a:r>
            <a:r>
              <a:rPr lang="en-GB" sz="2400" dirty="0"/>
              <a:t>. Birmingham: University of Aston.</a:t>
            </a:r>
          </a:p>
          <a:p>
            <a:endParaRPr lang="en-GB" dirty="0"/>
          </a:p>
        </p:txBody>
      </p:sp>
    </p:spTree>
    <p:extLst>
      <p:ext uri="{BB962C8B-B14F-4D97-AF65-F5344CB8AC3E}">
        <p14:creationId xmlns:p14="http://schemas.microsoft.com/office/powerpoint/2010/main" val="13804792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2011681"/>
            <a:ext cx="11766015" cy="4846321"/>
          </a:xfrm>
        </p:spPr>
        <p:txBody>
          <a:bodyPr>
            <a:normAutofit fontScale="92500" lnSpcReduction="20000"/>
          </a:bodyPr>
          <a:lstStyle/>
          <a:p>
            <a:r>
              <a:rPr lang="en-GB" sz="2500" dirty="0"/>
              <a:t>Michael A. West, Joanne Lyubovnikova, Regina Eckert, Jean-Louis Denis, Journal of Organizational Effectiveness: People and Performance, Vol. 1 </a:t>
            </a:r>
            <a:r>
              <a:rPr lang="en-GB" sz="2500" dirty="0" err="1"/>
              <a:t>Iss</a:t>
            </a:r>
            <a:r>
              <a:rPr lang="en-GB" sz="2500" dirty="0"/>
              <a:t>: 3, pp.240 - 260, 2014</a:t>
            </a:r>
          </a:p>
          <a:p>
            <a:r>
              <a:rPr lang="en-GB" sz="2500" dirty="0">
                <a:hlinkClick r:id="rId2" tooltip="Team Reflexivity and Innovation: The Moderating Role of Team Context"/>
              </a:rPr>
              <a:t>Team reflexivity and innovation: the moderating role of team context</a:t>
            </a:r>
            <a:r>
              <a:rPr lang="en-GB" sz="2500" dirty="0"/>
              <a:t>  </a:t>
            </a:r>
            <a:r>
              <a:rPr lang="en-GB" sz="2500" dirty="0" err="1"/>
              <a:t>Schippers</a:t>
            </a:r>
            <a:r>
              <a:rPr lang="en-GB" sz="2500" dirty="0"/>
              <a:t>, </a:t>
            </a:r>
            <a:r>
              <a:rPr lang="en-GB" sz="2500" dirty="0" err="1"/>
              <a:t>Michaéla</a:t>
            </a:r>
            <a:r>
              <a:rPr lang="en-GB" sz="2500" dirty="0"/>
              <a:t> C., West, Michael, Dawson, Jeremy, Journal of Management, 2014</a:t>
            </a:r>
          </a:p>
          <a:p>
            <a:r>
              <a:rPr lang="en-GB" sz="2500" dirty="0">
                <a:hlinkClick r:id="rId3" tooltip="Culture and behaviour in the English National Health Service: overview of lessons from a large multimethod study"/>
              </a:rPr>
              <a:t>Culture and behaviour in the English National Health Service: overview of lessons from a large multi-method study</a:t>
            </a:r>
            <a:r>
              <a:rPr lang="en-GB" sz="2500" dirty="0"/>
              <a:t>  Dixon-Woods, M., Baker, R., Charles, K. and Dawson, J. F. BMJ Quality &amp; Safety, 2013</a:t>
            </a:r>
          </a:p>
          <a:p>
            <a:r>
              <a:rPr lang="en-GB" sz="2500" dirty="0"/>
              <a:t> Real teams or pseudo teams? The changing landscape needs a better map. Michael A. West, Joanne </a:t>
            </a:r>
            <a:r>
              <a:rPr lang="en-GB" sz="2500" dirty="0" err="1"/>
              <a:t>Lyubovnikova,Industrial</a:t>
            </a:r>
            <a:r>
              <a:rPr lang="en-GB" sz="2500" dirty="0"/>
              <a:t> and Organizational Psychology, 2012</a:t>
            </a:r>
          </a:p>
          <a:p>
            <a:r>
              <a:rPr lang="en-GB" sz="2500" dirty="0"/>
              <a:t> Twelve </a:t>
            </a:r>
            <a:r>
              <a:rPr lang="en-GB" sz="2500" dirty="0" err="1"/>
              <a:t>stepso</a:t>
            </a:r>
            <a:r>
              <a:rPr lang="en-GB" sz="2500" dirty="0"/>
              <a:t> </a:t>
            </a:r>
            <a:r>
              <a:rPr lang="en-GB" sz="2500" dirty="0" err="1"/>
              <a:t>heven</a:t>
            </a:r>
            <a:r>
              <a:rPr lang="en-GB" sz="2500" dirty="0"/>
              <a:t>: successfully managing change through developing innovative teams. M.A. West, G. </a:t>
            </a:r>
            <a:r>
              <a:rPr lang="en-GB" sz="2500" dirty="0" err="1"/>
              <a:t>Hirst</a:t>
            </a:r>
            <a:r>
              <a:rPr lang="en-GB" sz="2500" dirty="0"/>
              <a:t>, A. Richter, H. </a:t>
            </a:r>
            <a:r>
              <a:rPr lang="en-GB" sz="2500" dirty="0" err="1"/>
              <a:t>Shipton</a:t>
            </a:r>
            <a:r>
              <a:rPr lang="en-GB" sz="2500" dirty="0"/>
              <a:t>. European Journal of Work and Organisational Psychology, 2004, 13(2), 269-299 (pdf)</a:t>
            </a:r>
          </a:p>
          <a:p>
            <a:r>
              <a:rPr lang="en-GB" sz="2500" dirty="0"/>
              <a:t>Leadership clarity and team innovation in health care. M.A. West, C.S. </a:t>
            </a:r>
            <a:r>
              <a:rPr lang="en-GB" sz="2500" dirty="0" err="1"/>
              <a:t>Borrill</a:t>
            </a:r>
            <a:r>
              <a:rPr lang="en-GB" sz="2500" dirty="0"/>
              <a:t>, J.F. Dawson, F. </a:t>
            </a:r>
            <a:r>
              <a:rPr lang="en-GB" sz="2500" dirty="0" err="1"/>
              <a:t>Brodbeck</a:t>
            </a:r>
            <a:r>
              <a:rPr lang="en-GB" sz="2500" dirty="0"/>
              <a:t>, D.A Shapiro, B. </a:t>
            </a:r>
            <a:r>
              <a:rPr lang="en-GB" sz="2500" dirty="0" err="1"/>
              <a:t>Haward</a:t>
            </a:r>
            <a:r>
              <a:rPr lang="en-GB" sz="2500" dirty="0"/>
              <a:t>. Leadership Quarterly, 14, 393-410, 2003 (pdf)</a:t>
            </a:r>
          </a:p>
          <a:p>
            <a:endParaRPr lang="en-GB" dirty="0"/>
          </a:p>
        </p:txBody>
      </p:sp>
    </p:spTree>
    <p:extLst>
      <p:ext uri="{BB962C8B-B14F-4D97-AF65-F5344CB8AC3E}">
        <p14:creationId xmlns:p14="http://schemas.microsoft.com/office/powerpoint/2010/main" val="143796724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862</TotalTime>
  <Words>6694</Words>
  <Application>Microsoft Office PowerPoint</Application>
  <PresentationFormat>Widescreen</PresentationFormat>
  <Paragraphs>581</Paragraphs>
  <Slides>44</Slides>
  <Notes>33</Notes>
  <HiddenSlides>2</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44</vt:i4>
      </vt:variant>
    </vt:vector>
  </HeadingPairs>
  <TitlesOfParts>
    <vt:vector size="53" baseType="lpstr">
      <vt:lpstr>Arial</vt:lpstr>
      <vt:lpstr>Calibri</vt:lpstr>
      <vt:lpstr>Calibri Light</vt:lpstr>
      <vt:lpstr>inherit</vt:lpstr>
      <vt:lpstr>Tw Cen MT</vt:lpstr>
      <vt:lpstr>Wingdings 3</vt:lpstr>
      <vt:lpstr>Integral</vt:lpstr>
      <vt:lpstr>Office Theme</vt:lpstr>
      <vt:lpstr>1_Integral</vt:lpstr>
      <vt:lpstr>Team Working</vt:lpstr>
      <vt:lpstr>Aim</vt:lpstr>
      <vt:lpstr>A definition</vt:lpstr>
      <vt:lpstr>Different types of teams</vt:lpstr>
      <vt:lpstr>Establishing Effective Teams</vt:lpstr>
      <vt:lpstr>Influences on group performance</vt:lpstr>
      <vt:lpstr>Membership</vt:lpstr>
      <vt:lpstr>Belbin</vt:lpstr>
      <vt:lpstr>Team roles</vt:lpstr>
      <vt:lpstr>Belbin</vt:lpstr>
      <vt:lpstr>Unconscious biases</vt:lpstr>
      <vt:lpstr>Unconscious Bias</vt:lpstr>
      <vt:lpstr>Reducing organisational bias</vt:lpstr>
      <vt:lpstr>Work Environment</vt:lpstr>
      <vt:lpstr>Organisational</vt:lpstr>
      <vt:lpstr>Group maturity and development</vt:lpstr>
      <vt:lpstr>Essential features</vt:lpstr>
      <vt:lpstr>What do you  think of this team? </vt:lpstr>
      <vt:lpstr>Benefits of Team working</vt:lpstr>
      <vt:lpstr> interprofessional team working:</vt:lpstr>
      <vt:lpstr>Values and Principles of High-Functioning Health Care Teams</vt:lpstr>
      <vt:lpstr>Reflexivity</vt:lpstr>
      <vt:lpstr>Communication</vt:lpstr>
      <vt:lpstr>Who’s worried about turkeys?</vt:lpstr>
      <vt:lpstr>Leadership in Teams</vt:lpstr>
      <vt:lpstr>Collective Leadership</vt:lpstr>
      <vt:lpstr>Disadvantages of team working</vt:lpstr>
      <vt:lpstr>Team Decision Making</vt:lpstr>
      <vt:lpstr>Groupthink</vt:lpstr>
      <vt:lpstr>Reducing Group Think</vt:lpstr>
      <vt:lpstr>De Bono</vt:lpstr>
      <vt:lpstr>A Dysfunctional Team?</vt:lpstr>
      <vt:lpstr>PowerPoint Presentation</vt:lpstr>
      <vt:lpstr>Briefly…</vt:lpstr>
      <vt:lpstr>Derailing the team</vt:lpstr>
      <vt:lpstr>Smooth running</vt:lpstr>
      <vt:lpstr>Practical Recommendations</vt:lpstr>
      <vt:lpstr>Team meetings</vt:lpstr>
      <vt:lpstr>Developing Your Team</vt:lpstr>
      <vt:lpstr>You – the team lead?</vt:lpstr>
      <vt:lpstr>In conclusion…</vt:lpstr>
      <vt:lpstr>Refs, reading and links</vt:lpstr>
      <vt:lpstr>Refs, reading and links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Working</dc:title>
  <dc:creator>Steph Best</dc:creator>
  <cp:lastModifiedBy>heather davies</cp:lastModifiedBy>
  <cp:revision>55</cp:revision>
  <cp:lastPrinted>2017-01-11T17:40:41Z</cp:lastPrinted>
  <dcterms:created xsi:type="dcterms:W3CDTF">2015-01-19T13:19:14Z</dcterms:created>
  <dcterms:modified xsi:type="dcterms:W3CDTF">2026-04-23T11:28:35Z</dcterms:modified>
</cp:coreProperties>
</file>