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29"/>
  </p:notesMasterIdLst>
  <p:handoutMasterIdLst>
    <p:handoutMasterId r:id="rId30"/>
  </p:handoutMasterIdLst>
  <p:sldIdLst>
    <p:sldId id="264" r:id="rId3"/>
    <p:sldId id="265" r:id="rId4"/>
    <p:sldId id="281" r:id="rId5"/>
    <p:sldId id="266" r:id="rId6"/>
    <p:sldId id="282" r:id="rId7"/>
    <p:sldId id="267" r:id="rId8"/>
    <p:sldId id="268" r:id="rId9"/>
    <p:sldId id="269" r:id="rId10"/>
    <p:sldId id="283" r:id="rId11"/>
    <p:sldId id="279" r:id="rId12"/>
    <p:sldId id="270" r:id="rId13"/>
    <p:sldId id="284" r:id="rId14"/>
    <p:sldId id="271" r:id="rId15"/>
    <p:sldId id="280" r:id="rId16"/>
    <p:sldId id="272" r:id="rId17"/>
    <p:sldId id="285" r:id="rId18"/>
    <p:sldId id="273" r:id="rId19"/>
    <p:sldId id="286" r:id="rId20"/>
    <p:sldId id="275" r:id="rId21"/>
    <p:sldId id="276" r:id="rId22"/>
    <p:sldId id="287" r:id="rId23"/>
    <p:sldId id="288" r:id="rId24"/>
    <p:sldId id="277" r:id="rId25"/>
    <p:sldId id="278" r:id="rId26"/>
    <p:sldId id="289" r:id="rId27"/>
    <p:sldId id="290" r:id="rId28"/>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898" autoAdjust="0"/>
    <p:restoredTop sz="94660"/>
  </p:normalViewPr>
  <p:slideViewPr>
    <p:cSldViewPr showGuides="1">
      <p:cViewPr varScale="1">
        <p:scale>
          <a:sx n="87" d="100"/>
          <a:sy n="87" d="100"/>
        </p:scale>
        <p:origin x="120" y="198"/>
      </p:cViewPr>
      <p:guideLst>
        <p:guide pos="3839"/>
        <p:guide orient="horz" pos="2160"/>
      </p:guideLst>
    </p:cSldViewPr>
  </p:slid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bleStyles" Target="tableStyle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heme" Target="theme/theme1.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2/6/2017</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2/6/2017</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13"/>
          <p:cNvSpPr>
            <a:spLocks noGrp="1" noChangeArrowheads="1"/>
          </p:cNvSpPr>
          <p:nvPr>
            <p:ph type="sldNum"/>
          </p:nvPr>
        </p:nvSpPr>
        <p:spPr>
          <a:ln/>
        </p:spPr>
        <p:txBody>
          <a:bodyPr/>
          <a:lstStyle/>
          <a:p>
            <a:fld id="{35AAA349-76D5-B747-B84A-B89C05E0EE95}" type="slidenum">
              <a:rPr lang="de-DE"/>
              <a:pPr/>
              <a:t>2</a:t>
            </a:fld>
            <a:endParaRPr lang="de-DE"/>
          </a:p>
        </p:txBody>
      </p:sp>
      <p:sp>
        <p:nvSpPr>
          <p:cNvPr id="17409" name="Text Box 1"/>
          <p:cNvSpPr txBox="1">
            <a:spLocks noGrp="1" noRot="1" noChangeAspect="1" noChangeArrowheads="1"/>
          </p:cNvSpPr>
          <p:nvPr>
            <p:ph type="sldImg"/>
          </p:nvPr>
        </p:nvSpPr>
        <p:spPr bwMode="auto">
          <a:xfrm>
            <a:off x="814388" y="769938"/>
            <a:ext cx="5230812" cy="2943225"/>
          </a:xfrm>
          <a:prstGeom prst="rect">
            <a:avLst/>
          </a:prstGeo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17410" name="Text Box 2"/>
          <p:cNvSpPr txBox="1">
            <a:spLocks noChangeArrowheads="1"/>
          </p:cNvSpPr>
          <p:nvPr/>
        </p:nvSpPr>
        <p:spPr bwMode="auto">
          <a:xfrm>
            <a:off x="653829" y="4002452"/>
            <a:ext cx="5551783" cy="4310646"/>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34419962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13"/>
          <p:cNvSpPr>
            <a:spLocks noGrp="1" noChangeArrowheads="1"/>
          </p:cNvSpPr>
          <p:nvPr>
            <p:ph type="sldNum"/>
          </p:nvPr>
        </p:nvSpPr>
        <p:spPr>
          <a:ln/>
        </p:spPr>
        <p:txBody>
          <a:bodyPr/>
          <a:lstStyle/>
          <a:p>
            <a:fld id="{B8C7E949-2CE9-E14F-9A49-653049E0F30C}" type="slidenum">
              <a:rPr lang="de-DE"/>
              <a:pPr/>
              <a:t>4</a:t>
            </a:fld>
            <a:endParaRPr lang="de-DE"/>
          </a:p>
        </p:txBody>
      </p:sp>
      <p:sp>
        <p:nvSpPr>
          <p:cNvPr id="18433" name="Text Box 1"/>
          <p:cNvSpPr txBox="1">
            <a:spLocks noGrp="1" noRot="1" noChangeAspect="1" noChangeArrowheads="1"/>
          </p:cNvSpPr>
          <p:nvPr>
            <p:ph type="sldImg"/>
          </p:nvPr>
        </p:nvSpPr>
        <p:spPr bwMode="auto">
          <a:xfrm>
            <a:off x="817563" y="769938"/>
            <a:ext cx="5221287" cy="2938462"/>
          </a:xfrm>
          <a:prstGeom prst="rect">
            <a:avLst/>
          </a:prstGeo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18434" name="Text Box 2"/>
          <p:cNvSpPr txBox="1">
            <a:spLocks noChangeArrowheads="1"/>
          </p:cNvSpPr>
          <p:nvPr/>
        </p:nvSpPr>
        <p:spPr bwMode="auto">
          <a:xfrm>
            <a:off x="653829" y="4002451"/>
            <a:ext cx="5547462" cy="4306573"/>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15111140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13"/>
          <p:cNvSpPr>
            <a:spLocks noGrp="1" noChangeArrowheads="1"/>
          </p:cNvSpPr>
          <p:nvPr>
            <p:ph type="sldNum"/>
          </p:nvPr>
        </p:nvSpPr>
        <p:spPr>
          <a:ln/>
        </p:spPr>
        <p:txBody>
          <a:bodyPr/>
          <a:lstStyle/>
          <a:p>
            <a:fld id="{F8D88E99-8051-7C4C-8E44-AFAEFCDAA0BA}" type="slidenum">
              <a:rPr lang="de-DE"/>
              <a:pPr/>
              <a:t>6</a:t>
            </a:fld>
            <a:endParaRPr lang="de-DE"/>
          </a:p>
        </p:txBody>
      </p:sp>
      <p:sp>
        <p:nvSpPr>
          <p:cNvPr id="19457" name="Text Box 1"/>
          <p:cNvSpPr txBox="1">
            <a:spLocks noGrp="1" noRot="1" noChangeAspect="1" noChangeArrowheads="1"/>
          </p:cNvSpPr>
          <p:nvPr>
            <p:ph type="sldImg"/>
          </p:nvPr>
        </p:nvSpPr>
        <p:spPr bwMode="auto">
          <a:xfrm>
            <a:off x="814388" y="769938"/>
            <a:ext cx="5230812" cy="2943225"/>
          </a:xfrm>
          <a:prstGeom prst="rect">
            <a:avLst/>
          </a:prstGeo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19458" name="Text Box 2"/>
          <p:cNvSpPr txBox="1">
            <a:spLocks noChangeArrowheads="1"/>
          </p:cNvSpPr>
          <p:nvPr/>
        </p:nvSpPr>
        <p:spPr bwMode="auto">
          <a:xfrm>
            <a:off x="653829" y="4002452"/>
            <a:ext cx="5551783" cy="4310646"/>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1362003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13"/>
          <p:cNvSpPr>
            <a:spLocks noGrp="1" noChangeArrowheads="1"/>
          </p:cNvSpPr>
          <p:nvPr>
            <p:ph type="sldNum"/>
          </p:nvPr>
        </p:nvSpPr>
        <p:spPr>
          <a:ln/>
        </p:spPr>
        <p:txBody>
          <a:bodyPr/>
          <a:lstStyle/>
          <a:p>
            <a:fld id="{685D92EE-5A8C-5447-B63E-C97AE70B16DF}" type="slidenum">
              <a:rPr lang="de-DE"/>
              <a:pPr/>
              <a:t>7</a:t>
            </a:fld>
            <a:endParaRPr lang="de-DE"/>
          </a:p>
        </p:txBody>
      </p:sp>
      <p:sp>
        <p:nvSpPr>
          <p:cNvPr id="20481" name="Text Box 1"/>
          <p:cNvSpPr txBox="1">
            <a:spLocks noGrp="1" noRot="1" noChangeAspect="1" noChangeArrowheads="1"/>
          </p:cNvSpPr>
          <p:nvPr>
            <p:ph type="sldImg"/>
          </p:nvPr>
        </p:nvSpPr>
        <p:spPr bwMode="auto">
          <a:xfrm>
            <a:off x="814388" y="769938"/>
            <a:ext cx="5230812" cy="2943225"/>
          </a:xfrm>
          <a:prstGeom prst="rect">
            <a:avLst/>
          </a:prstGeo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20482" name="Text Box 2"/>
          <p:cNvSpPr txBox="1">
            <a:spLocks noChangeArrowheads="1"/>
          </p:cNvSpPr>
          <p:nvPr/>
        </p:nvSpPr>
        <p:spPr bwMode="auto">
          <a:xfrm>
            <a:off x="653829" y="4002452"/>
            <a:ext cx="5551783" cy="4310646"/>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47546404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13"/>
          <p:cNvSpPr>
            <a:spLocks noGrp="1" noChangeArrowheads="1"/>
          </p:cNvSpPr>
          <p:nvPr>
            <p:ph type="sldNum"/>
          </p:nvPr>
        </p:nvSpPr>
        <p:spPr>
          <a:ln/>
        </p:spPr>
        <p:txBody>
          <a:bodyPr/>
          <a:lstStyle/>
          <a:p>
            <a:fld id="{D0547171-A640-3449-98E4-880F84C341DC}" type="slidenum">
              <a:rPr lang="de-DE"/>
              <a:pPr/>
              <a:t>8</a:t>
            </a:fld>
            <a:endParaRPr lang="de-DE"/>
          </a:p>
        </p:txBody>
      </p:sp>
      <p:sp>
        <p:nvSpPr>
          <p:cNvPr id="21505" name="Text Box 1"/>
          <p:cNvSpPr txBox="1">
            <a:spLocks noGrp="1" noRot="1" noChangeAspect="1" noChangeArrowheads="1"/>
          </p:cNvSpPr>
          <p:nvPr>
            <p:ph type="sldImg"/>
          </p:nvPr>
        </p:nvSpPr>
        <p:spPr bwMode="auto">
          <a:xfrm>
            <a:off x="814388" y="769938"/>
            <a:ext cx="5230812" cy="2943225"/>
          </a:xfrm>
          <a:prstGeom prst="rect">
            <a:avLst/>
          </a:prstGeo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21506" name="Text Box 2"/>
          <p:cNvSpPr txBox="1">
            <a:spLocks noChangeArrowheads="1"/>
          </p:cNvSpPr>
          <p:nvPr/>
        </p:nvSpPr>
        <p:spPr bwMode="auto">
          <a:xfrm>
            <a:off x="653829" y="4002452"/>
            <a:ext cx="5551783" cy="4310646"/>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6753963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13"/>
          <p:cNvSpPr>
            <a:spLocks noGrp="1" noChangeArrowheads="1"/>
          </p:cNvSpPr>
          <p:nvPr>
            <p:ph type="sldNum"/>
          </p:nvPr>
        </p:nvSpPr>
        <p:spPr>
          <a:ln/>
        </p:spPr>
        <p:txBody>
          <a:bodyPr/>
          <a:lstStyle/>
          <a:p>
            <a:fld id="{6F7B052D-15CB-E44A-96C9-BFE99064E3D7}" type="slidenum">
              <a:rPr lang="de-DE"/>
              <a:pPr/>
              <a:t>11</a:t>
            </a:fld>
            <a:endParaRPr lang="de-DE"/>
          </a:p>
        </p:txBody>
      </p:sp>
      <p:sp>
        <p:nvSpPr>
          <p:cNvPr id="22529" name="Text Box 1"/>
          <p:cNvSpPr txBox="1">
            <a:spLocks noGrp="1" noRot="1" noChangeAspect="1" noChangeArrowheads="1"/>
          </p:cNvSpPr>
          <p:nvPr>
            <p:ph type="sldImg"/>
          </p:nvPr>
        </p:nvSpPr>
        <p:spPr bwMode="auto">
          <a:xfrm>
            <a:off x="814388" y="769938"/>
            <a:ext cx="5230812" cy="2943225"/>
          </a:xfrm>
          <a:prstGeom prst="rect">
            <a:avLst/>
          </a:prstGeo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22530" name="Text Box 2"/>
          <p:cNvSpPr txBox="1">
            <a:spLocks noChangeArrowheads="1"/>
          </p:cNvSpPr>
          <p:nvPr/>
        </p:nvSpPr>
        <p:spPr bwMode="auto">
          <a:xfrm>
            <a:off x="653829" y="4002452"/>
            <a:ext cx="5551783" cy="4310646"/>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96868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13"/>
          <p:cNvSpPr>
            <a:spLocks noGrp="1" noChangeArrowheads="1"/>
          </p:cNvSpPr>
          <p:nvPr>
            <p:ph type="sldNum"/>
          </p:nvPr>
        </p:nvSpPr>
        <p:spPr>
          <a:ln/>
        </p:spPr>
        <p:txBody>
          <a:bodyPr/>
          <a:lstStyle/>
          <a:p>
            <a:fld id="{E8863ECA-62DC-A84D-AB1A-494E1EC109BD}" type="slidenum">
              <a:rPr lang="de-DE"/>
              <a:pPr/>
              <a:t>13</a:t>
            </a:fld>
            <a:endParaRPr lang="de-DE"/>
          </a:p>
        </p:txBody>
      </p:sp>
      <p:sp>
        <p:nvSpPr>
          <p:cNvPr id="23553" name="Text Box 1"/>
          <p:cNvSpPr txBox="1">
            <a:spLocks noGrp="1" noRot="1" noChangeAspect="1" noChangeArrowheads="1"/>
          </p:cNvSpPr>
          <p:nvPr>
            <p:ph type="sldImg"/>
          </p:nvPr>
        </p:nvSpPr>
        <p:spPr bwMode="auto">
          <a:xfrm>
            <a:off x="814388" y="769938"/>
            <a:ext cx="5230812" cy="2943225"/>
          </a:xfrm>
          <a:prstGeom prst="rect">
            <a:avLst/>
          </a:prstGeo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23554" name="Text Box 2"/>
          <p:cNvSpPr txBox="1">
            <a:spLocks noChangeArrowheads="1"/>
          </p:cNvSpPr>
          <p:nvPr/>
        </p:nvSpPr>
        <p:spPr bwMode="auto">
          <a:xfrm>
            <a:off x="653829" y="4002452"/>
            <a:ext cx="5551783" cy="4310646"/>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23531214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13"/>
          <p:cNvSpPr>
            <a:spLocks noGrp="1" noChangeArrowheads="1"/>
          </p:cNvSpPr>
          <p:nvPr>
            <p:ph type="sldNum"/>
          </p:nvPr>
        </p:nvSpPr>
        <p:spPr>
          <a:ln/>
        </p:spPr>
        <p:txBody>
          <a:bodyPr/>
          <a:lstStyle/>
          <a:p>
            <a:fld id="{9AE9C3AB-2803-B24A-B0F8-5A8982CE2F8F}" type="slidenum">
              <a:rPr lang="de-DE"/>
              <a:pPr/>
              <a:t>15</a:t>
            </a:fld>
            <a:endParaRPr lang="de-DE"/>
          </a:p>
        </p:txBody>
      </p:sp>
      <p:sp>
        <p:nvSpPr>
          <p:cNvPr id="24577" name="Text Box 1"/>
          <p:cNvSpPr txBox="1">
            <a:spLocks noGrp="1" noRot="1" noChangeAspect="1" noChangeArrowheads="1"/>
          </p:cNvSpPr>
          <p:nvPr>
            <p:ph type="sldImg"/>
          </p:nvPr>
        </p:nvSpPr>
        <p:spPr bwMode="auto">
          <a:xfrm>
            <a:off x="814388" y="769938"/>
            <a:ext cx="5230812" cy="2943225"/>
          </a:xfrm>
          <a:prstGeom prst="rect">
            <a:avLst/>
          </a:prstGeo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24578" name="Text Box 2"/>
          <p:cNvSpPr txBox="1">
            <a:spLocks noChangeArrowheads="1"/>
          </p:cNvSpPr>
          <p:nvPr/>
        </p:nvSpPr>
        <p:spPr bwMode="auto">
          <a:xfrm>
            <a:off x="653829" y="4002452"/>
            <a:ext cx="5551783" cy="4310646"/>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9968748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13"/>
          <p:cNvSpPr>
            <a:spLocks noGrp="1" noChangeArrowheads="1"/>
          </p:cNvSpPr>
          <p:nvPr>
            <p:ph type="sldNum"/>
          </p:nvPr>
        </p:nvSpPr>
        <p:spPr>
          <a:ln/>
        </p:spPr>
        <p:txBody>
          <a:bodyPr/>
          <a:lstStyle/>
          <a:p>
            <a:fld id="{85C6E1C3-203D-764C-ADFF-8526FA0107E6}" type="slidenum">
              <a:rPr lang="de-DE"/>
              <a:pPr/>
              <a:t>17</a:t>
            </a:fld>
            <a:endParaRPr lang="de-DE"/>
          </a:p>
        </p:txBody>
      </p:sp>
      <p:sp>
        <p:nvSpPr>
          <p:cNvPr id="25601" name="Text Box 1"/>
          <p:cNvSpPr txBox="1">
            <a:spLocks noGrp="1" noRot="1" noChangeAspect="1" noChangeArrowheads="1"/>
          </p:cNvSpPr>
          <p:nvPr>
            <p:ph type="sldImg"/>
          </p:nvPr>
        </p:nvSpPr>
        <p:spPr bwMode="auto">
          <a:xfrm>
            <a:off x="814388" y="769938"/>
            <a:ext cx="5230812" cy="2943225"/>
          </a:xfrm>
          <a:prstGeom prst="rect">
            <a:avLst/>
          </a:prstGeo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25602" name="Text Box 2"/>
          <p:cNvSpPr txBox="1">
            <a:spLocks noChangeArrowheads="1"/>
          </p:cNvSpPr>
          <p:nvPr/>
        </p:nvSpPr>
        <p:spPr bwMode="auto">
          <a:xfrm>
            <a:off x="653829" y="4002452"/>
            <a:ext cx="5551783" cy="4310646"/>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36060217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13"/>
          <p:cNvSpPr>
            <a:spLocks noGrp="1" noChangeArrowheads="1"/>
          </p:cNvSpPr>
          <p:nvPr>
            <p:ph type="sldNum"/>
          </p:nvPr>
        </p:nvSpPr>
        <p:spPr>
          <a:ln/>
        </p:spPr>
        <p:txBody>
          <a:bodyPr/>
          <a:lstStyle/>
          <a:p>
            <a:fld id="{22C986FE-3DC2-5F4F-A5CE-AECB5DAC4303}" type="slidenum">
              <a:rPr lang="de-DE"/>
              <a:pPr/>
              <a:t>19</a:t>
            </a:fld>
            <a:endParaRPr lang="de-DE"/>
          </a:p>
        </p:txBody>
      </p:sp>
      <p:sp>
        <p:nvSpPr>
          <p:cNvPr id="27649" name="Text Box 1"/>
          <p:cNvSpPr txBox="1">
            <a:spLocks noGrp="1" noRot="1" noChangeAspect="1" noChangeArrowheads="1"/>
          </p:cNvSpPr>
          <p:nvPr>
            <p:ph type="sldImg"/>
          </p:nvPr>
        </p:nvSpPr>
        <p:spPr bwMode="auto">
          <a:xfrm>
            <a:off x="814388" y="769938"/>
            <a:ext cx="5230812" cy="2943225"/>
          </a:xfrm>
          <a:prstGeom prst="rect">
            <a:avLst/>
          </a:prstGeo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27650" name="Text Box 2"/>
          <p:cNvSpPr txBox="1">
            <a:spLocks noChangeArrowheads="1"/>
          </p:cNvSpPr>
          <p:nvPr/>
        </p:nvSpPr>
        <p:spPr bwMode="auto">
          <a:xfrm>
            <a:off x="653829" y="4002452"/>
            <a:ext cx="5551783" cy="4310646"/>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28079799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13"/>
          <p:cNvSpPr>
            <a:spLocks noGrp="1" noChangeArrowheads="1"/>
          </p:cNvSpPr>
          <p:nvPr>
            <p:ph type="sldNum"/>
          </p:nvPr>
        </p:nvSpPr>
        <p:spPr>
          <a:ln/>
        </p:spPr>
        <p:txBody>
          <a:bodyPr/>
          <a:lstStyle/>
          <a:p>
            <a:fld id="{3198283C-3258-774D-A3F9-D9BD849EF937}" type="slidenum">
              <a:rPr lang="de-DE"/>
              <a:pPr/>
              <a:t>20</a:t>
            </a:fld>
            <a:endParaRPr lang="de-DE"/>
          </a:p>
        </p:txBody>
      </p:sp>
      <p:sp>
        <p:nvSpPr>
          <p:cNvPr id="28673" name="Text Box 1"/>
          <p:cNvSpPr txBox="1">
            <a:spLocks noGrp="1" noRot="1" noChangeAspect="1" noChangeArrowheads="1"/>
          </p:cNvSpPr>
          <p:nvPr>
            <p:ph type="sldImg"/>
          </p:nvPr>
        </p:nvSpPr>
        <p:spPr bwMode="auto">
          <a:xfrm>
            <a:off x="814388" y="769938"/>
            <a:ext cx="5230812" cy="2943225"/>
          </a:xfrm>
          <a:prstGeom prst="rect">
            <a:avLst/>
          </a:prstGeo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28674" name="Text Box 2"/>
          <p:cNvSpPr txBox="1">
            <a:spLocks noChangeArrowheads="1"/>
          </p:cNvSpPr>
          <p:nvPr/>
        </p:nvSpPr>
        <p:spPr bwMode="auto">
          <a:xfrm>
            <a:off x="653829" y="4002452"/>
            <a:ext cx="5551783" cy="4310646"/>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10009712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13"/>
          <p:cNvSpPr>
            <a:spLocks noGrp="1" noChangeArrowheads="1"/>
          </p:cNvSpPr>
          <p:nvPr>
            <p:ph type="sldNum"/>
          </p:nvPr>
        </p:nvSpPr>
        <p:spPr>
          <a:ln/>
        </p:spPr>
        <p:txBody>
          <a:bodyPr/>
          <a:lstStyle/>
          <a:p>
            <a:fld id="{EE6A45F5-9722-6D48-88FA-4066262BF77E}" type="slidenum">
              <a:rPr lang="de-DE"/>
              <a:pPr/>
              <a:t>23</a:t>
            </a:fld>
            <a:endParaRPr lang="de-DE"/>
          </a:p>
        </p:txBody>
      </p:sp>
      <p:sp>
        <p:nvSpPr>
          <p:cNvPr id="29697" name="Text Box 1"/>
          <p:cNvSpPr txBox="1">
            <a:spLocks noGrp="1" noRot="1" noChangeAspect="1" noChangeArrowheads="1"/>
          </p:cNvSpPr>
          <p:nvPr>
            <p:ph type="sldImg"/>
          </p:nvPr>
        </p:nvSpPr>
        <p:spPr bwMode="auto">
          <a:xfrm>
            <a:off x="814388" y="769938"/>
            <a:ext cx="5230812" cy="2943225"/>
          </a:xfrm>
          <a:prstGeom prst="rect">
            <a:avLst/>
          </a:prstGeo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29698" name="Text Box 2"/>
          <p:cNvSpPr txBox="1">
            <a:spLocks noChangeArrowheads="1"/>
          </p:cNvSpPr>
          <p:nvPr/>
        </p:nvSpPr>
        <p:spPr bwMode="auto">
          <a:xfrm>
            <a:off x="653829" y="4002452"/>
            <a:ext cx="5551783" cy="4310646"/>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25361677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 name="Rectangle 13"/>
          <p:cNvSpPr>
            <a:spLocks noGrp="1" noChangeArrowheads="1"/>
          </p:cNvSpPr>
          <p:nvPr>
            <p:ph type="sldNum"/>
          </p:nvPr>
        </p:nvSpPr>
        <p:spPr>
          <a:ln/>
        </p:spPr>
        <p:txBody>
          <a:bodyPr/>
          <a:lstStyle/>
          <a:p>
            <a:fld id="{F545D59D-EEC8-1B4A-B67C-F05C290E8FE0}" type="slidenum">
              <a:rPr lang="de-DE"/>
              <a:pPr/>
              <a:t>24</a:t>
            </a:fld>
            <a:endParaRPr lang="de-DE"/>
          </a:p>
        </p:txBody>
      </p:sp>
      <p:sp>
        <p:nvSpPr>
          <p:cNvPr id="30721" name="Text Box 1"/>
          <p:cNvSpPr txBox="1">
            <a:spLocks noGrp="1" noRot="1" noChangeAspect="1" noChangeArrowheads="1"/>
          </p:cNvSpPr>
          <p:nvPr>
            <p:ph type="sldImg"/>
          </p:nvPr>
        </p:nvSpPr>
        <p:spPr bwMode="auto">
          <a:xfrm>
            <a:off x="814388" y="769938"/>
            <a:ext cx="5230812" cy="2943225"/>
          </a:xfrm>
          <a:prstGeom prst="rect">
            <a:avLst/>
          </a:prstGeom>
          <a:solidFill>
            <a:srgbClr val="FFFFFF"/>
          </a:solidFill>
          <a:ln>
            <a:solidFill>
              <a:srgbClr val="000000"/>
            </a:solidFill>
            <a:miter lim="800000"/>
            <a:headEnd/>
            <a:tailEnd/>
          </a:ln>
          <a:extLs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sp>
      <p:sp>
        <p:nvSpPr>
          <p:cNvPr id="30722" name="Text Box 2"/>
          <p:cNvSpPr txBox="1">
            <a:spLocks noChangeArrowheads="1"/>
          </p:cNvSpPr>
          <p:nvPr/>
        </p:nvSpPr>
        <p:spPr bwMode="auto">
          <a:xfrm>
            <a:off x="653829" y="4002452"/>
            <a:ext cx="5551783" cy="4310646"/>
          </a:xfrm>
          <a:prstGeom prst="rect">
            <a:avLst/>
          </a:prstGeom>
          <a:noFill/>
          <a:ln>
            <a:noFill/>
          </a:ln>
          <a:effectLst/>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23891722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smtClean="0"/>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smtClean="0"/>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2/6/2017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smtClean="0"/>
              <a:t>Click to edit Master title style</a:t>
            </a:r>
            <a:endParaRPr/>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2/6/2017</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smtClean="0"/>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smtClean="0"/>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2/6/2017</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2/6/2017</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2/6/2017</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smtClean="0"/>
              <a:t>Click to edit Master title style</a:t>
            </a:r>
            <a:endParaRP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2/6/2017</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smtClean="0"/>
              <a:t>Click to edit Master title style</a:t>
            </a:r>
            <a:endParaRPr/>
          </a:p>
        </p:txBody>
      </p:sp>
      <p:sp>
        <p:nvSpPr>
          <p:cNvPr id="3" name="Picture Placeholder 2"/>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smtClean="0"/>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2/6/2017</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2/6/2017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2/6/2017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8483" y="261112"/>
            <a:ext cx="9777933" cy="986845"/>
          </a:xfrm>
        </p:spPr>
        <p:txBody>
          <a:bodyPr/>
          <a:lstStyle/>
          <a:p>
            <a:r>
              <a:rPr lang="en-GB" smtClean="0"/>
              <a:t>Click to edit Master title style</a:t>
            </a:r>
            <a:endParaRPr lang="en-US"/>
          </a:p>
        </p:txBody>
      </p:sp>
      <p:sp>
        <p:nvSpPr>
          <p:cNvPr id="3" name="Date Placeholder 2"/>
          <p:cNvSpPr>
            <a:spLocks noGrp="1"/>
          </p:cNvSpPr>
          <p:nvPr>
            <p:ph type="dt" idx="10"/>
          </p:nvPr>
        </p:nvSpPr>
        <p:spPr>
          <a:xfrm>
            <a:off x="608482" y="6247462"/>
            <a:ext cx="2823584" cy="456944"/>
          </a:xfrm>
        </p:spPr>
        <p:txBody>
          <a:bodyPr/>
          <a:lstStyle>
            <a:lvl1pPr>
              <a:defRPr/>
            </a:lvl1pPr>
          </a:lstStyle>
          <a:p>
            <a:endParaRPr lang="de-DE"/>
          </a:p>
        </p:txBody>
      </p:sp>
      <p:sp>
        <p:nvSpPr>
          <p:cNvPr id="4" name="Footer Placeholder 3"/>
          <p:cNvSpPr>
            <a:spLocks noGrp="1"/>
          </p:cNvSpPr>
          <p:nvPr>
            <p:ph type="ftr" idx="11"/>
          </p:nvPr>
        </p:nvSpPr>
        <p:spPr>
          <a:xfrm>
            <a:off x="4169154" y="6247462"/>
            <a:ext cx="3848598" cy="456944"/>
          </a:xfrm>
        </p:spPr>
        <p:txBody>
          <a:bodyPr/>
          <a:lstStyle>
            <a:lvl1pPr>
              <a:defRPr/>
            </a:lvl1pPr>
          </a:lstStyle>
          <a:p>
            <a:endParaRPr lang="de-DE"/>
          </a:p>
        </p:txBody>
      </p:sp>
      <p:sp>
        <p:nvSpPr>
          <p:cNvPr id="5" name="Slide Number Placeholder 4"/>
          <p:cNvSpPr>
            <a:spLocks noGrp="1"/>
          </p:cNvSpPr>
          <p:nvPr>
            <p:ph type="sldNum" idx="12"/>
          </p:nvPr>
        </p:nvSpPr>
        <p:spPr>
          <a:xfrm>
            <a:off x="8739484" y="6247462"/>
            <a:ext cx="2823584" cy="456944"/>
          </a:xfrm>
        </p:spPr>
        <p:txBody>
          <a:bodyPr/>
          <a:lstStyle>
            <a:lvl1pPr>
              <a:defRPr/>
            </a:lvl1pPr>
          </a:lstStyle>
          <a:p>
            <a:fld id="{01DACEB2-E49C-1443-A4CD-F9FB75303666}" type="slidenum">
              <a:rPr lang="de-DE"/>
              <a:pPr/>
              <a:t>‹#›</a:t>
            </a:fld>
            <a:endParaRPr lang="de-DE"/>
          </a:p>
        </p:txBody>
      </p:sp>
    </p:spTree>
    <p:extLst>
      <p:ext uri="{BB962C8B-B14F-4D97-AF65-F5344CB8AC3E}">
        <p14:creationId xmlns:p14="http://schemas.microsoft.com/office/powerpoint/2010/main" val="11846867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smtClean="0"/>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a:solidFill>
                  <a:schemeClr val="tx2">
                    <a:lumMod val="50000"/>
                    <a:lumOff val="50000"/>
                  </a:schemeClr>
                </a:solidFill>
              </a:defRPr>
            </a:lvl1pPr>
          </a:lstStyle>
          <a:p>
            <a:fld id="{2DD204D1-F9BD-4643-8480-6EA41EB484F1}" type="datetimeFigureOut">
              <a:rPr lang="en-US"/>
              <a:pPr/>
              <a:t>2/6/2017</a:t>
            </a:fld>
            <a:endParaRPr/>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a:solidFill>
                  <a:schemeClr val="tx2">
                    <a:lumMod val="50000"/>
                    <a:lumOff val="50000"/>
                  </a:schemeClr>
                </a:solidFill>
              </a:defRPr>
            </a:lvl1pPr>
          </a:lstStyle>
          <a:p>
            <a:endParaRPr/>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a:solidFill>
                  <a:schemeClr val="tx2">
                    <a:lumMod val="50000"/>
                    <a:lumOff val="50000"/>
                  </a:schemeClr>
                </a:solidFill>
              </a:defRPr>
            </a:lvl1pPr>
          </a:lstStyle>
          <a:p>
            <a:fld id="{EB37DED6-D4C7-42EE-AB49-D2E39E64FDE4}" type="slidenum">
              <a:rPr/>
              <a:pPr/>
              <a:t>‹#›</a:t>
            </a:fld>
            <a:endParaRPr/>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 id="2147483680"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Reading Antiquity</a:t>
            </a:r>
            <a:endParaRPr lang="en-US" dirty="0"/>
          </a:p>
        </p:txBody>
      </p:sp>
      <p:sp>
        <p:nvSpPr>
          <p:cNvPr id="3" name="Subtitle 2"/>
          <p:cNvSpPr>
            <a:spLocks noGrp="1"/>
          </p:cNvSpPr>
          <p:nvPr>
            <p:ph type="subTitle" idx="1"/>
          </p:nvPr>
        </p:nvSpPr>
        <p:spPr/>
        <p:txBody>
          <a:bodyPr/>
          <a:lstStyle/>
          <a:p>
            <a:r>
              <a:rPr lang="en-US" dirty="0" smtClean="0"/>
              <a:t>Republican Abuse</a:t>
            </a:r>
            <a:endParaRPr lang="en-US" dirty="0"/>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3" name="Rectangle 1"/>
          <p:cNvSpPr>
            <a:spLocks noGrp="1" noChangeArrowheads="1"/>
          </p:cNvSpPr>
          <p:nvPr>
            <p:ph type="title"/>
          </p:nvPr>
        </p:nvSpPr>
        <p:spPr>
          <a:xfrm>
            <a:off x="608483" y="261111"/>
            <a:ext cx="9793289" cy="1002205"/>
          </a:xfrm>
          <a:ln/>
        </p:spPr>
        <p:txBody>
          <a:bodyPr tIns="25248">
            <a:normAutofit/>
          </a:bodyPr>
          <a:lstStyle/>
          <a:p>
            <a:pPr>
              <a:tabLst>
                <a:tab pos="0"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Lst>
            </a:pPr>
            <a:endParaRPr lang="de-DE" dirty="0"/>
          </a:p>
        </p:txBody>
      </p:sp>
      <p:sp>
        <p:nvSpPr>
          <p:cNvPr id="3074" name="Rectangle 2"/>
          <p:cNvSpPr>
            <a:spLocks noGrp="1" noChangeArrowheads="1"/>
          </p:cNvSpPr>
          <p:nvPr>
            <p:ph type="subTitle" idx="4294967295"/>
          </p:nvPr>
        </p:nvSpPr>
        <p:spPr bwMode="auto">
          <a:xfrm>
            <a:off x="261764" y="1700808"/>
            <a:ext cx="10969942" cy="3976181"/>
          </a:xfrm>
          <a:prstGeom prst="rect">
            <a:avLst/>
          </a:prstGeom>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chemeClr val="bg2">
                      <a:alpha val="74998"/>
                    </a:schemeClr>
                  </a:outerShdw>
                </a:effectLst>
              </a14:hiddenEffects>
            </a:ext>
          </a:extLst>
        </p:spPr>
        <p:txBody>
          <a:bodyPr lIns="0" tIns="33954" rIns="0" bIns="0" anchor="ctr"/>
          <a:lstStyle/>
          <a:p>
            <a:pPr indent="-406956" algn="ctr">
              <a:lnSpc>
                <a:spcPct val="93000"/>
              </a:lnSpc>
              <a:spcAft>
                <a:spcPct val="0"/>
              </a:spcAft>
              <a:buNone/>
              <a:tabLst>
                <a:tab pos="414635"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 pos="10864964" algn="l"/>
              </a:tabLst>
            </a:pPr>
            <a:r>
              <a:rPr lang="en-GB" sz="3900" dirty="0"/>
              <a:t>Cicero and</a:t>
            </a:r>
          </a:p>
          <a:p>
            <a:pPr indent="-406956" algn="ctr">
              <a:lnSpc>
                <a:spcPct val="93000"/>
              </a:lnSpc>
              <a:spcAft>
                <a:spcPct val="0"/>
              </a:spcAft>
              <a:buNone/>
              <a:tabLst>
                <a:tab pos="414635"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 pos="10864964" algn="l"/>
              </a:tabLst>
            </a:pPr>
            <a:r>
              <a:rPr lang="en-GB" sz="3900" dirty="0"/>
              <a:t>Catullus</a:t>
            </a:r>
          </a:p>
        </p:txBody>
      </p:sp>
      <p:pic>
        <p:nvPicPr>
          <p:cNvPr id="307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393558" y="1651142"/>
            <a:ext cx="2407053" cy="3980021"/>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pic>
        <p:nvPicPr>
          <p:cNvPr id="3076"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66620" y="1916832"/>
            <a:ext cx="3296127" cy="3422822"/>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977295772"/>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Abuse in Latin Literature</a:t>
            </a:r>
            <a:endParaRPr lang="en-US" dirty="0"/>
          </a:p>
        </p:txBody>
      </p:sp>
      <p:sp>
        <p:nvSpPr>
          <p:cNvPr id="3" name="Content Placeholder 2"/>
          <p:cNvSpPr>
            <a:spLocks noGrp="1"/>
          </p:cNvSpPr>
          <p:nvPr>
            <p:ph idx="1"/>
          </p:nvPr>
        </p:nvSpPr>
        <p:spPr/>
        <p:txBody>
          <a:bodyPr/>
          <a:lstStyle/>
          <a:p>
            <a:r>
              <a:rPr lang="en-US" dirty="0" smtClean="0"/>
              <a:t>Use of abuse to </a:t>
            </a:r>
          </a:p>
          <a:p>
            <a:pPr lvl="1"/>
            <a:r>
              <a:rPr lang="en-US" dirty="0" smtClean="0"/>
              <a:t>target an opponent</a:t>
            </a:r>
          </a:p>
          <a:p>
            <a:pPr lvl="1"/>
            <a:r>
              <a:rPr lang="en-US" dirty="0" smtClean="0"/>
              <a:t>used to improve own status</a:t>
            </a:r>
          </a:p>
          <a:p>
            <a:pPr lvl="1"/>
            <a:endParaRPr lang="en-US" dirty="0" smtClean="0"/>
          </a:p>
          <a:p>
            <a:r>
              <a:rPr lang="en-US" dirty="0" smtClean="0"/>
              <a:t> In modern teaching/scholarship</a:t>
            </a:r>
          </a:p>
          <a:p>
            <a:pPr lvl="1"/>
            <a:r>
              <a:rPr lang="en-US" dirty="0" smtClean="0"/>
              <a:t>Language in the poems means that until quite recently the Catullus invective poems would not have been taught</a:t>
            </a:r>
          </a:p>
          <a:p>
            <a:pPr lvl="1"/>
            <a:r>
              <a:rPr lang="en-US" dirty="0" smtClean="0"/>
              <a:t>Left out part of the ancient world</a:t>
            </a:r>
          </a:p>
          <a:p>
            <a:pPr lvl="1"/>
            <a:endParaRPr lang="en-US" dirty="0"/>
          </a:p>
        </p:txBody>
      </p:sp>
    </p:spTree>
    <p:extLst>
      <p:ext uri="{BB962C8B-B14F-4D97-AF65-F5344CB8AC3E}">
        <p14:creationId xmlns:p14="http://schemas.microsoft.com/office/powerpoint/2010/main" val="40563813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Rectangle 1"/>
          <p:cNvSpPr>
            <a:spLocks noGrp="1" noChangeArrowheads="1"/>
          </p:cNvSpPr>
          <p:nvPr>
            <p:ph type="title"/>
          </p:nvPr>
        </p:nvSpPr>
        <p:spPr>
          <a:xfrm>
            <a:off x="608482" y="261111"/>
            <a:ext cx="9787530" cy="996446"/>
          </a:xfrm>
          <a:ln/>
        </p:spPr>
        <p:txBody>
          <a:bodyPr/>
          <a:lstStyle/>
          <a:p>
            <a:pPr>
              <a:tabLst>
                <a:tab pos="0"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Lst>
            </a:pPr>
            <a:r>
              <a:rPr lang="de-DE"/>
              <a:t>Abuse and the Romans</a:t>
            </a:r>
          </a:p>
        </p:txBody>
      </p:sp>
      <p:sp>
        <p:nvSpPr>
          <p:cNvPr id="4098" name="Rectangle 2"/>
          <p:cNvSpPr>
            <a:spLocks noGrp="1" noChangeArrowheads="1"/>
          </p:cNvSpPr>
          <p:nvPr>
            <p:ph type="body" idx="1"/>
          </p:nvPr>
        </p:nvSpPr>
        <p:spPr>
          <a:xfrm>
            <a:off x="621804" y="1412776"/>
            <a:ext cx="7358138" cy="5203018"/>
          </a:xfrm>
          <a:ln/>
        </p:spPr>
        <p:txBody>
          <a:bodyPr>
            <a:normAutofit/>
          </a:bodyPr>
          <a:lstStyle/>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t>“invective came easily to the Romans” (</a:t>
            </a:r>
            <a:r>
              <a:rPr lang="en-GB" dirty="0" err="1" smtClean="0"/>
              <a:t>Nisbet</a:t>
            </a:r>
            <a:r>
              <a:rPr lang="en-GB" dirty="0" smtClean="0"/>
              <a:t>)</a:t>
            </a: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t>abuse common in private life:</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t>e.g. hurling rude insults in wedding songs</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t>e.g. Pompeii graffiti about sex: in House of the </a:t>
            </a:r>
            <a:r>
              <a:rPr lang="en-GB" dirty="0" err="1" smtClean="0"/>
              <a:t>Citharist</a:t>
            </a:r>
            <a:r>
              <a:rPr lang="en-GB" dirty="0" smtClean="0"/>
              <a:t>:</a:t>
            </a:r>
          </a:p>
          <a:p>
            <a:pPr marL="0" indent="0">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t>‘</a:t>
            </a:r>
            <a:r>
              <a:rPr lang="en-GB" dirty="0" err="1" smtClean="0"/>
              <a:t>Amplicatus</a:t>
            </a:r>
            <a:r>
              <a:rPr lang="en-GB" dirty="0" smtClean="0"/>
              <a:t>, I know that Icarus is buggering you. </a:t>
            </a:r>
            <a:r>
              <a:rPr lang="en-GB" dirty="0" err="1" smtClean="0"/>
              <a:t>Salvius</a:t>
            </a:r>
            <a:r>
              <a:rPr lang="en-GB" dirty="0" smtClean="0"/>
              <a:t> wrote this.’</a:t>
            </a: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t>also common in public life</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t>now seen as a loss of control? libel?</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a:t>p</a:t>
            </a:r>
            <a:r>
              <a:rPr lang="en-GB" dirty="0" smtClean="0"/>
              <a:t>lenty of Roman political abuse</a:t>
            </a:r>
            <a:endParaRPr lang="en-GB" dirty="0"/>
          </a:p>
        </p:txBody>
      </p:sp>
      <p:pic>
        <p:nvPicPr>
          <p:cNvPr id="409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36574" y="404664"/>
            <a:ext cx="3936999" cy="2952328"/>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pic>
        <p:nvPicPr>
          <p:cNvPr id="4100"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66620" y="3501007"/>
            <a:ext cx="3892294" cy="2711897"/>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180732501"/>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Types of Abuse?</a:t>
            </a:r>
            <a:endParaRPr lang="en-US" dirty="0"/>
          </a:p>
        </p:txBody>
      </p:sp>
      <p:sp>
        <p:nvSpPr>
          <p:cNvPr id="3" name="Content Placeholder 2"/>
          <p:cNvSpPr>
            <a:spLocks noGrp="1"/>
          </p:cNvSpPr>
          <p:nvPr>
            <p:ph sz="half" idx="1"/>
          </p:nvPr>
        </p:nvSpPr>
        <p:spPr/>
        <p:txBody>
          <a:bodyPr/>
          <a:lstStyle/>
          <a:p>
            <a:r>
              <a:rPr lang="en-US" dirty="0" smtClean="0"/>
              <a:t>People might receive abuse for:</a:t>
            </a:r>
          </a:p>
          <a:p>
            <a:pPr lvl="1"/>
            <a:r>
              <a:rPr lang="en-US" dirty="0" smtClean="0"/>
              <a:t>lowly family background</a:t>
            </a:r>
          </a:p>
          <a:p>
            <a:pPr lvl="1"/>
            <a:r>
              <a:rPr lang="en-US" dirty="0" smtClean="0"/>
              <a:t>physical appearance</a:t>
            </a:r>
          </a:p>
          <a:p>
            <a:pPr lvl="1"/>
            <a:r>
              <a:rPr lang="en-US" dirty="0" smtClean="0"/>
              <a:t>style of dress</a:t>
            </a:r>
          </a:p>
          <a:p>
            <a:pPr lvl="1"/>
            <a:r>
              <a:rPr lang="en-US" dirty="0" smtClean="0"/>
              <a:t>embarrassing habits</a:t>
            </a:r>
          </a:p>
          <a:p>
            <a:pPr lvl="1"/>
            <a:r>
              <a:rPr lang="en-US" dirty="0" smtClean="0"/>
              <a:t>drunkenness/gluttony</a:t>
            </a:r>
          </a:p>
          <a:p>
            <a:pPr lvl="1"/>
            <a:r>
              <a:rPr lang="en-US" dirty="0" smtClean="0"/>
              <a:t>sexual predilections</a:t>
            </a:r>
          </a:p>
          <a:p>
            <a:pPr lvl="1"/>
            <a:r>
              <a:rPr lang="en-US" dirty="0" smtClean="0"/>
              <a:t>money troubles</a:t>
            </a:r>
          </a:p>
          <a:p>
            <a:pPr lvl="1"/>
            <a:r>
              <a:rPr lang="en-US" dirty="0" smtClean="0"/>
              <a:t>accusations of being a tyrant</a:t>
            </a:r>
            <a:endParaRPr lang="en-US" dirty="0"/>
          </a:p>
        </p:txBody>
      </p:sp>
      <p:sp>
        <p:nvSpPr>
          <p:cNvPr id="4" name="Content Placeholder 3"/>
          <p:cNvSpPr>
            <a:spLocks noGrp="1"/>
          </p:cNvSpPr>
          <p:nvPr>
            <p:ph sz="half" idx="2"/>
          </p:nvPr>
        </p:nvSpPr>
        <p:spPr/>
        <p:txBody>
          <a:bodyPr/>
          <a:lstStyle/>
          <a:p>
            <a:r>
              <a:rPr lang="en-US" i="1" dirty="0" err="1" smtClean="0"/>
              <a:t>libertas</a:t>
            </a:r>
            <a:r>
              <a:rPr lang="en-US" dirty="0" smtClean="0"/>
              <a:t> = freedom </a:t>
            </a:r>
            <a:r>
              <a:rPr lang="en-US" b="1" dirty="0" smtClean="0"/>
              <a:t>and</a:t>
            </a:r>
            <a:r>
              <a:rPr lang="en-US" dirty="0" smtClean="0"/>
              <a:t> freedom of speech</a:t>
            </a:r>
          </a:p>
          <a:p>
            <a:endParaRPr lang="en-US" i="1" dirty="0"/>
          </a:p>
        </p:txBody>
      </p:sp>
    </p:spTree>
    <p:extLst>
      <p:ext uri="{BB962C8B-B14F-4D97-AF65-F5344CB8AC3E}">
        <p14:creationId xmlns:p14="http://schemas.microsoft.com/office/powerpoint/2010/main" val="7282807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Rectangle 1"/>
          <p:cNvSpPr>
            <a:spLocks noGrp="1" noChangeArrowheads="1"/>
          </p:cNvSpPr>
          <p:nvPr>
            <p:ph type="title"/>
          </p:nvPr>
        </p:nvSpPr>
        <p:spPr>
          <a:xfrm>
            <a:off x="608483" y="261111"/>
            <a:ext cx="9793289" cy="1002205"/>
          </a:xfrm>
          <a:ln/>
        </p:spPr>
        <p:txBody>
          <a:bodyPr tIns="25248"/>
          <a:lstStyle/>
          <a:p>
            <a:pPr>
              <a:tabLst>
                <a:tab pos="0"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Lst>
            </a:pPr>
            <a:r>
              <a:rPr lang="de-DE" dirty="0" smtClean="0"/>
              <a:t>Catullus</a:t>
            </a:r>
            <a:endParaRPr lang="de-DE" dirty="0"/>
          </a:p>
        </p:txBody>
      </p:sp>
      <p:sp>
        <p:nvSpPr>
          <p:cNvPr id="5122" name="Rectangle 2"/>
          <p:cNvSpPr>
            <a:spLocks noGrp="1" noChangeArrowheads="1"/>
          </p:cNvSpPr>
          <p:nvPr>
            <p:ph type="body" idx="1"/>
          </p:nvPr>
        </p:nvSpPr>
        <p:spPr>
          <a:xfrm>
            <a:off x="621804" y="1556792"/>
            <a:ext cx="8294242" cy="5589240"/>
          </a:xfrm>
          <a:ln/>
        </p:spPr>
        <p:txBody>
          <a:bodyPr>
            <a:normAutofit/>
          </a:bodyPr>
          <a:lstStyle/>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a:t>Gaius Valerius </a:t>
            </a:r>
            <a:r>
              <a:rPr lang="de-DE" dirty="0" smtClean="0"/>
              <a:t>Catullus</a:t>
            </a: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t>b. Verona to equestrian-class family c. 85; </a:t>
            </a:r>
            <a:r>
              <a:rPr lang="en-GB" dirty="0" smtClean="0">
                <a:cs typeface="Times New Roman" charset="0"/>
              </a:rPr>
              <a:t>d. c.54 BCE</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Spent much of his adult life in Rome</a:t>
            </a: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err="1">
                <a:cs typeface="Times New Roman" charset="0"/>
              </a:rPr>
              <a:t>Approx</a:t>
            </a:r>
            <a:r>
              <a:rPr lang="en-GB" dirty="0">
                <a:cs typeface="Times New Roman" charset="0"/>
              </a:rPr>
              <a:t> 100 poems, now grouped into </a:t>
            </a:r>
            <a:r>
              <a:rPr lang="en-GB" dirty="0" smtClean="0">
                <a:cs typeface="Times New Roman" charset="0"/>
              </a:rPr>
              <a:t>3 books</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poems in various metres (e.g. lyric, elegiac, hexameter)</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on various themes (e.g. love; politics; invective)</a:t>
            </a: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Many poems to “</a:t>
            </a:r>
            <a:r>
              <a:rPr lang="en-GB" dirty="0" err="1" smtClean="0">
                <a:cs typeface="Times New Roman" charset="0"/>
              </a:rPr>
              <a:t>Lesbia</a:t>
            </a:r>
            <a:r>
              <a:rPr lang="en-GB" dirty="0" smtClean="0">
                <a:cs typeface="Times New Roman" charset="0"/>
              </a:rPr>
              <a:t>” (love/break-up):</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often linked with </a:t>
            </a:r>
            <a:r>
              <a:rPr lang="en-GB" dirty="0" err="1" smtClean="0">
                <a:cs typeface="Times New Roman" charset="0"/>
              </a:rPr>
              <a:t>Clodia</a:t>
            </a:r>
            <a:r>
              <a:rPr lang="en-GB" dirty="0" smtClean="0">
                <a:cs typeface="Times New Roman" charset="0"/>
              </a:rPr>
              <a:t> </a:t>
            </a:r>
            <a:r>
              <a:rPr lang="en-GB" dirty="0" err="1" smtClean="0">
                <a:cs typeface="Times New Roman" charset="0"/>
              </a:rPr>
              <a:t>Metelli</a:t>
            </a:r>
            <a:endParaRPr lang="en-GB" dirty="0">
              <a:cs typeface="Times New Roman" charset="0"/>
            </a:endParaRP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a:cs typeface="Times New Roman" charset="0"/>
              </a:rPr>
              <a:t>l</a:t>
            </a:r>
            <a:r>
              <a:rPr lang="en-GB" dirty="0" smtClean="0">
                <a:cs typeface="Times New Roman" charset="0"/>
              </a:rPr>
              <a:t>ady of Cicero's </a:t>
            </a:r>
            <a:r>
              <a:rPr lang="en-GB" i="1" dirty="0" smtClean="0">
                <a:cs typeface="Times New Roman" charset="0"/>
              </a:rPr>
              <a:t>Pro </a:t>
            </a:r>
            <a:r>
              <a:rPr lang="en-GB" i="1" dirty="0" err="1" smtClean="0">
                <a:cs typeface="Times New Roman" charset="0"/>
              </a:rPr>
              <a:t>Caelio</a:t>
            </a:r>
            <a:r>
              <a:rPr lang="en-GB" i="1" dirty="0" smtClean="0">
                <a:cs typeface="Times New Roman" charset="0"/>
              </a:rPr>
              <a:t> </a:t>
            </a:r>
            <a:r>
              <a:rPr lang="en-GB" dirty="0" smtClean="0">
                <a:cs typeface="Times New Roman" charset="0"/>
              </a:rPr>
              <a:t>(?) </a:t>
            </a:r>
          </a:p>
        </p:txBody>
      </p:sp>
      <p:pic>
        <p:nvPicPr>
          <p:cNvPr id="512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53915" y="22042"/>
            <a:ext cx="3134910" cy="3960440"/>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pic>
        <p:nvPicPr>
          <p:cNvPr id="512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30716" y="3874267"/>
            <a:ext cx="3024336" cy="3015043"/>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539408343"/>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1"/>
          <p:cNvSpPr>
            <a:spLocks noGrp="1" noChangeArrowheads="1"/>
          </p:cNvSpPr>
          <p:nvPr>
            <p:ph type="title"/>
          </p:nvPr>
        </p:nvSpPr>
        <p:spPr>
          <a:xfrm>
            <a:off x="608483" y="261111"/>
            <a:ext cx="9793289" cy="1002205"/>
          </a:xfrm>
          <a:ln/>
        </p:spPr>
        <p:txBody>
          <a:bodyPr>
            <a:normAutofit/>
          </a:bodyPr>
          <a:lstStyle/>
          <a:p>
            <a:pPr>
              <a:tabLst>
                <a:tab pos="0"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Lst>
            </a:pPr>
            <a:r>
              <a:rPr lang="de-DE" dirty="0">
                <a:cs typeface="Times New Roman" charset="0"/>
              </a:rPr>
              <a:t>Events </a:t>
            </a:r>
            <a:r>
              <a:rPr lang="de-DE" dirty="0" err="1">
                <a:cs typeface="Times New Roman" charset="0"/>
              </a:rPr>
              <a:t>of</a:t>
            </a:r>
            <a:r>
              <a:rPr lang="de-DE" dirty="0">
                <a:cs typeface="Times New Roman" charset="0"/>
              </a:rPr>
              <a:t> </a:t>
            </a:r>
            <a:r>
              <a:rPr lang="de-DE" dirty="0" err="1">
                <a:cs typeface="Times New Roman" charset="0"/>
              </a:rPr>
              <a:t>the</a:t>
            </a:r>
            <a:r>
              <a:rPr lang="de-DE" dirty="0">
                <a:cs typeface="Times New Roman" charset="0"/>
              </a:rPr>
              <a:t> </a:t>
            </a:r>
            <a:r>
              <a:rPr lang="de-DE" dirty="0" err="1">
                <a:cs typeface="Times New Roman" charset="0"/>
              </a:rPr>
              <a:t>L</a:t>
            </a:r>
            <a:r>
              <a:rPr lang="de-DE" dirty="0" err="1" smtClean="0">
                <a:cs typeface="Times New Roman" charset="0"/>
              </a:rPr>
              <a:t>ate</a:t>
            </a:r>
            <a:r>
              <a:rPr lang="de-DE" dirty="0" smtClean="0">
                <a:cs typeface="Times New Roman" charset="0"/>
              </a:rPr>
              <a:t> </a:t>
            </a:r>
            <a:r>
              <a:rPr lang="de-DE" dirty="0" err="1" smtClean="0">
                <a:cs typeface="Times New Roman" charset="0"/>
              </a:rPr>
              <a:t>Republic</a:t>
            </a:r>
            <a:endParaRPr lang="de-DE" dirty="0">
              <a:cs typeface="Times New Roman" charset="0"/>
            </a:endParaRPr>
          </a:p>
        </p:txBody>
      </p:sp>
      <p:sp>
        <p:nvSpPr>
          <p:cNvPr id="6146" name="Rectangle 2"/>
          <p:cNvSpPr>
            <a:spLocks noGrp="1" noChangeArrowheads="1"/>
          </p:cNvSpPr>
          <p:nvPr>
            <p:ph type="body" idx="1"/>
          </p:nvPr>
        </p:nvSpPr>
        <p:spPr>
          <a:xfrm>
            <a:off x="608482" y="1654983"/>
            <a:ext cx="10969942" cy="5203017"/>
          </a:xfrm>
          <a:ln/>
        </p:spPr>
        <p:txBody>
          <a:bodyPr tIns="0"/>
          <a:lstStyle/>
          <a:p>
            <a:pPr marL="0" indent="0" algn="just">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b="1" dirty="0" smtClean="0">
                <a:cs typeface="Times New Roman" charset="0"/>
              </a:rPr>
              <a:t>60</a:t>
            </a:r>
            <a:r>
              <a:rPr lang="en-GB" dirty="0" smtClean="0">
                <a:cs typeface="Times New Roman" charset="0"/>
              </a:rPr>
              <a:t> First triumvirate: Crassus (d. 53); Julius Caesar; Pompey</a:t>
            </a:r>
          </a:p>
          <a:p>
            <a:pPr marL="0" indent="0" algn="just">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b="1" dirty="0" smtClean="0">
                <a:cs typeface="Times New Roman" charset="0"/>
              </a:rPr>
              <a:t>49 </a:t>
            </a:r>
            <a:r>
              <a:rPr lang="en-GB" dirty="0">
                <a:cs typeface="Times New Roman" charset="0"/>
              </a:rPr>
              <a:t>C</a:t>
            </a:r>
            <a:r>
              <a:rPr lang="en-GB" dirty="0" smtClean="0">
                <a:cs typeface="Times New Roman" charset="0"/>
              </a:rPr>
              <a:t>ivil war: Julius Caesar crosses Rubicon; Pompey goes East</a:t>
            </a:r>
          </a:p>
          <a:p>
            <a:pPr marL="0" indent="0" algn="just">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b="1" dirty="0" smtClean="0">
                <a:cs typeface="Times New Roman" charset="0"/>
              </a:rPr>
              <a:t>48 </a:t>
            </a:r>
            <a:r>
              <a:rPr lang="en-GB" dirty="0" smtClean="0">
                <a:cs typeface="Times New Roman" charset="0"/>
              </a:rPr>
              <a:t>Pharsalus (Julius Caesar defeats Pompey: &gt; becomes sole leader)</a:t>
            </a:r>
          </a:p>
          <a:p>
            <a:pPr marL="0" indent="0" algn="just">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b="1" dirty="0" smtClean="0">
                <a:cs typeface="Times New Roman" charset="0"/>
              </a:rPr>
              <a:t>44</a:t>
            </a:r>
            <a:r>
              <a:rPr lang="en-GB" dirty="0" smtClean="0">
                <a:cs typeface="Times New Roman" charset="0"/>
              </a:rPr>
              <a:t> Caesar murdered; Antony, consul, controls Rome</a:t>
            </a:r>
          </a:p>
          <a:p>
            <a:pPr marL="0" indent="7678">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en-GB" dirty="0" smtClean="0">
              <a:cs typeface="Times New Roman" charset="0"/>
            </a:endParaRP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Period of a rise of power in individuals</a:t>
            </a: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Catullus writing at the tail end of the republic</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While it is collapsing</a:t>
            </a:r>
          </a:p>
        </p:txBody>
      </p:sp>
      <p:pic>
        <p:nvPicPr>
          <p:cNvPr id="614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10636" y="4589079"/>
            <a:ext cx="4078189" cy="2268921"/>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812857010"/>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1"/>
          <p:cNvSpPr>
            <a:spLocks noGrp="1" noChangeArrowheads="1"/>
          </p:cNvSpPr>
          <p:nvPr>
            <p:ph type="title"/>
          </p:nvPr>
        </p:nvSpPr>
        <p:spPr>
          <a:xfrm>
            <a:off x="608483" y="261111"/>
            <a:ext cx="9793289" cy="1002205"/>
          </a:xfrm>
          <a:ln/>
        </p:spPr>
        <p:txBody>
          <a:bodyPr tIns="25248"/>
          <a:lstStyle/>
          <a:p>
            <a:pPr>
              <a:tabLst>
                <a:tab pos="0"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Lst>
            </a:pPr>
            <a:r>
              <a:rPr lang="de-DE"/>
              <a:t>Catullus political poems</a:t>
            </a:r>
          </a:p>
        </p:txBody>
      </p:sp>
      <p:sp>
        <p:nvSpPr>
          <p:cNvPr id="7170" name="Rectangle 2"/>
          <p:cNvSpPr>
            <a:spLocks noGrp="1" noChangeArrowheads="1"/>
          </p:cNvSpPr>
          <p:nvPr>
            <p:ph type="body" idx="1"/>
          </p:nvPr>
        </p:nvSpPr>
        <p:spPr>
          <a:xfrm>
            <a:off x="652631" y="1654983"/>
            <a:ext cx="10969943" cy="4726345"/>
          </a:xfrm>
          <a:ln/>
        </p:spPr>
        <p:txBody>
          <a:bodyPr tIns="0">
            <a:normAutofit lnSpcReduction="10000"/>
          </a:bodyPr>
          <a:lstStyle/>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Wrote poems attacking significant political figures</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e.g. Pompey and Julius Caesar </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en-GB" dirty="0" smtClean="0">
              <a:cs typeface="Times New Roman" charset="0"/>
            </a:endParaRPr>
          </a:p>
          <a:p>
            <a:pPr marL="0" indent="0">
              <a:spcBef>
                <a:spcPts val="0"/>
              </a:spcBef>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a:t>
            </a:r>
            <a:r>
              <a:rPr lang="en-GB" dirty="0" smtClean="0"/>
              <a:t>I </a:t>
            </a:r>
            <a:r>
              <a:rPr lang="en-GB" dirty="0"/>
              <a:t>am none too keen to wish to please you, Caesar, </a:t>
            </a:r>
            <a:endParaRPr lang="en-GB" dirty="0" smtClean="0"/>
          </a:p>
          <a:p>
            <a:pPr marL="0" indent="0">
              <a:spcBef>
                <a:spcPts val="0"/>
              </a:spcBef>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t>Nor </a:t>
            </a:r>
            <a:r>
              <a:rPr lang="en-GB" dirty="0"/>
              <a:t>to know if you’re a white man or a black” </a:t>
            </a:r>
            <a:endParaRPr lang="en-GB" dirty="0" smtClean="0"/>
          </a:p>
          <a:p>
            <a:pPr marL="0" indent="0">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t>(</a:t>
            </a:r>
            <a:r>
              <a:rPr lang="en-GB" dirty="0"/>
              <a:t>Cat. 93; tr. Lee) </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en-GB" dirty="0" smtClean="0">
              <a:cs typeface="Times New Roman" charset="0"/>
            </a:endParaRPr>
          </a:p>
          <a:p>
            <a:pPr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Context: </a:t>
            </a: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tradition of political abuse.</a:t>
            </a: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individuals not yet emperors.</a:t>
            </a: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high social standing of Catullus</a:t>
            </a:r>
          </a:p>
        </p:txBody>
      </p:sp>
      <p:pic>
        <p:nvPicPr>
          <p:cNvPr id="717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86700" y="1484784"/>
            <a:ext cx="3066349" cy="4172076"/>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281910517"/>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marL="0" indent="0">
              <a:buNone/>
            </a:pPr>
            <a:r>
              <a:rPr lang="en-US" sz="2800" dirty="0"/>
              <a:t>“</a:t>
            </a:r>
            <a:r>
              <a:rPr lang="en-US" sz="2800" dirty="0" err="1"/>
              <a:t>Valerius</a:t>
            </a:r>
            <a:r>
              <a:rPr lang="en-US" sz="2800" dirty="0"/>
              <a:t> Catullus had also </a:t>
            </a:r>
            <a:r>
              <a:rPr lang="en-US" sz="2800" dirty="0" err="1"/>
              <a:t>libelled</a:t>
            </a:r>
            <a:r>
              <a:rPr lang="en-US" sz="2800" dirty="0"/>
              <a:t> him in his verse about </a:t>
            </a:r>
            <a:r>
              <a:rPr lang="en-US" sz="2800" dirty="0" err="1"/>
              <a:t>Mamurra</a:t>
            </a:r>
            <a:r>
              <a:rPr lang="en-US" sz="2800" dirty="0"/>
              <a:t>, yet Caesar, while admitting that these were a permanent blot on his name, accepted Catullus’s apology and invited him to dinner that same afternoon, and never interrupted his friendship with Catullus’s father.” </a:t>
            </a:r>
            <a:endParaRPr lang="en-US" sz="2800" dirty="0" smtClean="0"/>
          </a:p>
          <a:p>
            <a:pPr marL="0" indent="0">
              <a:buNone/>
            </a:pPr>
            <a:r>
              <a:rPr lang="en-US" sz="2800" dirty="0" smtClean="0"/>
              <a:t>(</a:t>
            </a:r>
            <a:r>
              <a:rPr lang="en-US" sz="2800" dirty="0"/>
              <a:t>Suetonius, </a:t>
            </a:r>
            <a:r>
              <a:rPr lang="en-US" sz="2800" i="1" dirty="0"/>
              <a:t>Jul</a:t>
            </a:r>
            <a:r>
              <a:rPr lang="en-US" sz="2800" dirty="0"/>
              <a:t>. 73; tr. Graves) </a:t>
            </a:r>
          </a:p>
          <a:p>
            <a:endParaRPr lang="en-US" dirty="0"/>
          </a:p>
        </p:txBody>
      </p:sp>
    </p:spTree>
    <p:extLst>
      <p:ext uri="{BB962C8B-B14F-4D97-AF65-F5344CB8AC3E}">
        <p14:creationId xmlns:p14="http://schemas.microsoft.com/office/powerpoint/2010/main" val="35888923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57</a:t>
            </a:r>
            <a:endParaRPr lang="en-US" dirty="0"/>
          </a:p>
        </p:txBody>
      </p:sp>
      <p:sp>
        <p:nvSpPr>
          <p:cNvPr id="5" name="Content Placeholder 4"/>
          <p:cNvSpPr>
            <a:spLocks noGrp="1"/>
          </p:cNvSpPr>
          <p:nvPr>
            <p:ph idx="1"/>
          </p:nvPr>
        </p:nvSpPr>
        <p:spPr/>
        <p:txBody>
          <a:bodyPr>
            <a:normAutofit/>
          </a:bodyPr>
          <a:lstStyle/>
          <a:p>
            <a:pPr marL="0" indent="0">
              <a:lnSpc>
                <a:spcPct val="140000"/>
              </a:lnSpc>
              <a:buNone/>
            </a:pPr>
            <a:r>
              <a:rPr lang="en-US" dirty="0"/>
              <a:t>Well agreed are the abominable profligates, </a:t>
            </a:r>
            <a:r>
              <a:rPr lang="en-US" dirty="0" err="1"/>
              <a:t>Mamurra</a:t>
            </a:r>
            <a:r>
              <a:rPr lang="en-US" dirty="0"/>
              <a:t> the effeminate, and Caesar; no wonder either. Like stains, one from the city and one from </a:t>
            </a:r>
            <a:r>
              <a:rPr lang="en-US" dirty="0" err="1"/>
              <a:t>Formiae</a:t>
            </a:r>
            <a:r>
              <a:rPr lang="en-US" dirty="0"/>
              <a:t>, are deeply impressed on each, and </a:t>
            </a:r>
            <a:r>
              <a:rPr lang="en-US" dirty="0" smtClean="0"/>
              <a:t>will </a:t>
            </a:r>
            <a:r>
              <a:rPr lang="en-US" dirty="0"/>
              <a:t>never be washed out. Diseased alike, very twins, both on one sofa, dilettante writers both, one as greedy in adultery as the other, rivals and partners in love. Well agreed are the abominable profligates.</a:t>
            </a:r>
          </a:p>
        </p:txBody>
      </p:sp>
    </p:spTree>
    <p:extLst>
      <p:ext uri="{BB962C8B-B14F-4D97-AF65-F5344CB8AC3E}">
        <p14:creationId xmlns:p14="http://schemas.microsoft.com/office/powerpoint/2010/main" val="33753949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Grp="1" noChangeArrowheads="1"/>
          </p:cNvSpPr>
          <p:nvPr>
            <p:ph type="title"/>
          </p:nvPr>
        </p:nvSpPr>
        <p:spPr>
          <a:xfrm>
            <a:off x="608483" y="215033"/>
            <a:ext cx="11102553" cy="1092442"/>
          </a:xfrm>
          <a:ln/>
        </p:spPr>
        <p:txBody>
          <a:bodyPr>
            <a:noAutofit/>
          </a:bodyPr>
          <a:lstStyle/>
          <a:p>
            <a:pPr marL="552846" indent="-537489">
              <a:tabLst>
                <a:tab pos="552846" algn="l"/>
                <a:tab pos="1094175" algn="l"/>
                <a:tab pos="1637424" algn="l"/>
                <a:tab pos="2180671" algn="l"/>
                <a:tab pos="2723920" algn="l"/>
                <a:tab pos="3267168" algn="l"/>
                <a:tab pos="3810417" algn="l"/>
                <a:tab pos="4353664" algn="l"/>
                <a:tab pos="4896913" algn="l"/>
                <a:tab pos="5440161" algn="l"/>
                <a:tab pos="5983409" algn="l"/>
                <a:tab pos="6526657" algn="l"/>
                <a:tab pos="7069906" algn="l"/>
                <a:tab pos="7613153" algn="l"/>
                <a:tab pos="8156402" algn="l"/>
                <a:tab pos="8699650" algn="l"/>
                <a:tab pos="9242899" algn="l"/>
                <a:tab pos="9786146" algn="l"/>
                <a:tab pos="10329395" algn="l"/>
                <a:tab pos="10872643" algn="l"/>
                <a:tab pos="11415892" algn="l"/>
              </a:tabLst>
            </a:pPr>
            <a:r>
              <a:rPr lang="de-DE" sz="4200" dirty="0">
                <a:cs typeface="Times New Roman" charset="0"/>
              </a:rPr>
              <a:t>57: </a:t>
            </a:r>
            <a:r>
              <a:rPr lang="de-DE" sz="4200" dirty="0" err="1">
                <a:cs typeface="Times New Roman" charset="0"/>
              </a:rPr>
              <a:t>F</a:t>
            </a:r>
            <a:r>
              <a:rPr lang="de-DE" sz="4200" dirty="0" err="1" smtClean="0">
                <a:cs typeface="Times New Roman" charset="0"/>
              </a:rPr>
              <a:t>aults</a:t>
            </a:r>
            <a:r>
              <a:rPr lang="de-DE" sz="4200" dirty="0" smtClean="0">
                <a:cs typeface="Times New Roman" charset="0"/>
              </a:rPr>
              <a:t> </a:t>
            </a:r>
            <a:r>
              <a:rPr lang="de-DE" sz="4200" dirty="0" err="1">
                <a:cs typeface="Times New Roman" charset="0"/>
              </a:rPr>
              <a:t>at</a:t>
            </a:r>
            <a:r>
              <a:rPr lang="de-DE" sz="4200" dirty="0">
                <a:cs typeface="Times New Roman" charset="0"/>
              </a:rPr>
              <a:t> </a:t>
            </a:r>
            <a:r>
              <a:rPr lang="de-DE" sz="4200" dirty="0" err="1">
                <a:cs typeface="Times New Roman" charset="0"/>
              </a:rPr>
              <a:t>the</a:t>
            </a:r>
            <a:r>
              <a:rPr lang="de-DE" sz="4200" dirty="0">
                <a:cs typeface="Times New Roman" charset="0"/>
              </a:rPr>
              <a:t> top </a:t>
            </a:r>
            <a:r>
              <a:rPr lang="de-DE" sz="4200" dirty="0" err="1">
                <a:cs typeface="Times New Roman" charset="0"/>
              </a:rPr>
              <a:t>of</a:t>
            </a:r>
            <a:r>
              <a:rPr lang="de-DE" sz="4200" dirty="0">
                <a:cs typeface="Times New Roman" charset="0"/>
              </a:rPr>
              <a:t> </a:t>
            </a:r>
            <a:r>
              <a:rPr lang="de-DE" sz="4200" dirty="0" err="1">
                <a:cs typeface="Times New Roman" charset="0"/>
              </a:rPr>
              <a:t>the</a:t>
            </a:r>
            <a:r>
              <a:rPr lang="de-DE" sz="4200" dirty="0">
                <a:cs typeface="Times New Roman" charset="0"/>
              </a:rPr>
              <a:t> </a:t>
            </a:r>
            <a:r>
              <a:rPr lang="de-DE" sz="4200" dirty="0" smtClean="0">
                <a:cs typeface="Times New Roman" charset="0"/>
              </a:rPr>
              <a:t>Power </a:t>
            </a:r>
            <a:r>
              <a:rPr lang="de-DE" sz="4200" dirty="0">
                <a:cs typeface="Times New Roman" charset="0"/>
              </a:rPr>
              <a:t>C</a:t>
            </a:r>
            <a:r>
              <a:rPr lang="de-DE" sz="4200" dirty="0" smtClean="0">
                <a:cs typeface="Times New Roman" charset="0"/>
              </a:rPr>
              <a:t>hain</a:t>
            </a:r>
            <a:endParaRPr lang="de-DE" sz="4200" dirty="0">
              <a:cs typeface="Times New Roman" charset="0"/>
            </a:endParaRPr>
          </a:p>
        </p:txBody>
      </p:sp>
      <p:sp>
        <p:nvSpPr>
          <p:cNvPr id="8194" name="Rectangle 2"/>
          <p:cNvSpPr>
            <a:spLocks noGrp="1" noChangeArrowheads="1"/>
          </p:cNvSpPr>
          <p:nvPr>
            <p:ph type="body" idx="1"/>
          </p:nvPr>
        </p:nvSpPr>
        <p:spPr>
          <a:xfrm>
            <a:off x="608482" y="1654983"/>
            <a:ext cx="10969942" cy="4870361"/>
          </a:xfrm>
          <a:ln/>
        </p:spPr>
        <p:txBody>
          <a:bodyPr tIns="0">
            <a:normAutofit lnSpcReduction="10000"/>
          </a:bodyPr>
          <a:lstStyle/>
          <a:p>
            <a:pPr marL="358257" indent="-342900">
              <a:lnSpc>
                <a:spcPct val="100000"/>
              </a:lnSpc>
              <a:spcBef>
                <a:spcPts val="0"/>
              </a:spcBef>
              <a:tabLst>
                <a:tab pos="552846" algn="l"/>
                <a:tab pos="679540" algn="l"/>
                <a:tab pos="1222789" algn="l"/>
                <a:tab pos="1766037" algn="l"/>
                <a:tab pos="2309285" algn="l"/>
                <a:tab pos="2852533" algn="l"/>
                <a:tab pos="3395782" algn="l"/>
                <a:tab pos="3939029" algn="l"/>
                <a:tab pos="4482278" algn="l"/>
                <a:tab pos="5025526" algn="l"/>
                <a:tab pos="5568775" algn="l"/>
                <a:tab pos="6112022" algn="l"/>
                <a:tab pos="6655271" algn="l"/>
                <a:tab pos="7198519" algn="l"/>
                <a:tab pos="7741768" algn="l"/>
                <a:tab pos="8285015" algn="l"/>
                <a:tab pos="8828264" algn="l"/>
                <a:tab pos="9371512" algn="l"/>
                <a:tab pos="9914760" algn="l"/>
                <a:tab pos="10458008" algn="l"/>
                <a:tab pos="11001257" algn="l"/>
              </a:tabLst>
            </a:pPr>
            <a:r>
              <a:rPr lang="en-GB" dirty="0" err="1" smtClean="0">
                <a:cs typeface="Times New Roman" charset="0"/>
              </a:rPr>
              <a:t>Mammura</a:t>
            </a:r>
            <a:r>
              <a:rPr lang="en-GB" dirty="0" smtClean="0">
                <a:cs typeface="Times New Roman" charset="0"/>
              </a:rPr>
              <a:t> = Caesar’s chief military engineer, very rich</a:t>
            </a:r>
          </a:p>
          <a:p>
            <a:pPr marL="552846" indent="-537489">
              <a:lnSpc>
                <a:spcPct val="100000"/>
              </a:lnSpc>
              <a:spcBef>
                <a:spcPts val="0"/>
              </a:spcBef>
              <a:buNone/>
              <a:tabLst>
                <a:tab pos="552846" algn="l"/>
                <a:tab pos="679540" algn="l"/>
                <a:tab pos="1222789" algn="l"/>
                <a:tab pos="1766037" algn="l"/>
                <a:tab pos="2309285" algn="l"/>
                <a:tab pos="2852533" algn="l"/>
                <a:tab pos="3395782" algn="l"/>
                <a:tab pos="3939029" algn="l"/>
                <a:tab pos="4482278" algn="l"/>
                <a:tab pos="5025526" algn="l"/>
                <a:tab pos="5568775" algn="l"/>
                <a:tab pos="6112022" algn="l"/>
                <a:tab pos="6655271" algn="l"/>
                <a:tab pos="7198519" algn="l"/>
                <a:tab pos="7741768" algn="l"/>
                <a:tab pos="8285015" algn="l"/>
                <a:tab pos="8828264" algn="l"/>
                <a:tab pos="9371512" algn="l"/>
                <a:tab pos="9914760" algn="l"/>
                <a:tab pos="10458008" algn="l"/>
                <a:tab pos="11001257" algn="l"/>
              </a:tabLst>
            </a:pPr>
            <a:endParaRPr lang="en-GB" dirty="0">
              <a:cs typeface="Times New Roman" charset="0"/>
            </a:endParaRPr>
          </a:p>
          <a:p>
            <a:pPr marL="552846" indent="-537489">
              <a:lnSpc>
                <a:spcPct val="100000"/>
              </a:lnSpc>
              <a:spcBef>
                <a:spcPts val="0"/>
              </a:spcBef>
              <a:buNone/>
              <a:tabLst>
                <a:tab pos="552846" algn="l"/>
                <a:tab pos="679540" algn="l"/>
                <a:tab pos="1222789" algn="l"/>
                <a:tab pos="1766037" algn="l"/>
                <a:tab pos="2309285" algn="l"/>
                <a:tab pos="2852533" algn="l"/>
                <a:tab pos="3395782" algn="l"/>
                <a:tab pos="3939029" algn="l"/>
                <a:tab pos="4482278" algn="l"/>
                <a:tab pos="5025526" algn="l"/>
                <a:tab pos="5568775" algn="l"/>
                <a:tab pos="6112022" algn="l"/>
                <a:tab pos="6655271" algn="l"/>
                <a:tab pos="7198519" algn="l"/>
                <a:tab pos="7741768" algn="l"/>
                <a:tab pos="8285015" algn="l"/>
                <a:tab pos="8828264" algn="l"/>
                <a:tab pos="9371512" algn="l"/>
                <a:tab pos="9914760" algn="l"/>
                <a:tab pos="10458008" algn="l"/>
                <a:tab pos="11001257" algn="l"/>
              </a:tabLst>
            </a:pPr>
            <a:r>
              <a:rPr lang="en-GB" dirty="0" smtClean="0">
                <a:cs typeface="Times New Roman" charset="0"/>
              </a:rPr>
              <a:t>“They’re a fine match, the shameless sods,  </a:t>
            </a:r>
          </a:p>
          <a:p>
            <a:pPr marL="552846" indent="-537489">
              <a:lnSpc>
                <a:spcPct val="100000"/>
              </a:lnSpc>
              <a:spcBef>
                <a:spcPts val="0"/>
              </a:spcBef>
              <a:buNone/>
              <a:tabLst>
                <a:tab pos="552846" algn="l"/>
                <a:tab pos="679540" algn="l"/>
                <a:tab pos="1222789" algn="l"/>
                <a:tab pos="1766037" algn="l"/>
                <a:tab pos="2309285" algn="l"/>
                <a:tab pos="2852533" algn="l"/>
                <a:tab pos="3395782" algn="l"/>
                <a:tab pos="3939029" algn="l"/>
                <a:tab pos="4482278" algn="l"/>
                <a:tab pos="5025526" algn="l"/>
                <a:tab pos="5568775" algn="l"/>
                <a:tab pos="6112022" algn="l"/>
                <a:tab pos="6655271" algn="l"/>
                <a:tab pos="7198519" algn="l"/>
                <a:tab pos="7741768" algn="l"/>
                <a:tab pos="8285015" algn="l"/>
                <a:tab pos="8828264" algn="l"/>
                <a:tab pos="9371512" algn="l"/>
                <a:tab pos="9914760" algn="l"/>
                <a:tab pos="10458008" algn="l"/>
                <a:tab pos="11001257" algn="l"/>
              </a:tabLst>
            </a:pPr>
            <a:r>
              <a:rPr lang="en-GB" dirty="0" smtClean="0">
                <a:cs typeface="Times New Roman" charset="0"/>
              </a:rPr>
              <a:t>Those poofters Caesar and </a:t>
            </a:r>
            <a:r>
              <a:rPr lang="en-GB" dirty="0" err="1" smtClean="0">
                <a:cs typeface="Times New Roman" charset="0"/>
              </a:rPr>
              <a:t>Mamurra</a:t>
            </a:r>
            <a:r>
              <a:rPr lang="en-GB" dirty="0" smtClean="0">
                <a:cs typeface="Times New Roman" charset="0"/>
              </a:rPr>
              <a:t>.” (Cat. 57.1-2; tr. Lee)</a:t>
            </a:r>
          </a:p>
          <a:p>
            <a:pPr marL="552846" indent="-537489">
              <a:lnSpc>
                <a:spcPct val="100000"/>
              </a:lnSpc>
              <a:spcBef>
                <a:spcPts val="0"/>
              </a:spcBef>
              <a:buNone/>
              <a:tabLst>
                <a:tab pos="552846" algn="l"/>
                <a:tab pos="679540" algn="l"/>
                <a:tab pos="1222789" algn="l"/>
                <a:tab pos="1766037" algn="l"/>
                <a:tab pos="2309285" algn="l"/>
                <a:tab pos="2852533" algn="l"/>
                <a:tab pos="3395782" algn="l"/>
                <a:tab pos="3939029" algn="l"/>
                <a:tab pos="4482278" algn="l"/>
                <a:tab pos="5025526" algn="l"/>
                <a:tab pos="5568775" algn="l"/>
                <a:tab pos="6112022" algn="l"/>
                <a:tab pos="6655271" algn="l"/>
                <a:tab pos="7198519" algn="l"/>
                <a:tab pos="7741768" algn="l"/>
                <a:tab pos="8285015" algn="l"/>
                <a:tab pos="8828264" algn="l"/>
                <a:tab pos="9371512" algn="l"/>
                <a:tab pos="9914760" algn="l"/>
                <a:tab pos="10458008" algn="l"/>
                <a:tab pos="11001257" algn="l"/>
              </a:tabLst>
            </a:pPr>
            <a:endParaRPr lang="en-GB" dirty="0" smtClean="0">
              <a:cs typeface="Times New Roman" charset="0"/>
            </a:endParaRPr>
          </a:p>
          <a:p>
            <a:pPr marL="0" indent="15357">
              <a:spcBef>
                <a:spcPts val="0"/>
              </a:spcBef>
              <a:buNone/>
              <a:tabLst>
                <a:tab pos="552846" algn="l"/>
                <a:tab pos="679540" algn="l"/>
                <a:tab pos="1222789" algn="l"/>
                <a:tab pos="1766037" algn="l"/>
                <a:tab pos="2309285" algn="l"/>
                <a:tab pos="2852533" algn="l"/>
                <a:tab pos="3395782" algn="l"/>
                <a:tab pos="3939029" algn="l"/>
                <a:tab pos="4482278" algn="l"/>
                <a:tab pos="5025526" algn="l"/>
                <a:tab pos="5568775" algn="l"/>
                <a:tab pos="6112022" algn="l"/>
                <a:tab pos="6655271" algn="l"/>
                <a:tab pos="7198519" algn="l"/>
                <a:tab pos="7741768" algn="l"/>
                <a:tab pos="8285015" algn="l"/>
                <a:tab pos="8828264" algn="l"/>
                <a:tab pos="9371512" algn="l"/>
                <a:tab pos="9914760" algn="l"/>
                <a:tab pos="10458008" algn="l"/>
                <a:tab pos="11001257" algn="l"/>
              </a:tabLst>
            </a:pPr>
            <a:r>
              <a:rPr lang="en-GB" dirty="0" smtClean="0">
                <a:cs typeface="Times New Roman" charset="0"/>
              </a:rPr>
              <a:t>(</a:t>
            </a:r>
            <a:r>
              <a:rPr lang="en-GB" i="1" dirty="0" err="1" smtClean="0">
                <a:cs typeface="Times New Roman" charset="0"/>
              </a:rPr>
              <a:t>Pulcre</a:t>
            </a:r>
            <a:r>
              <a:rPr lang="en-GB" i="1" dirty="0" smtClean="0">
                <a:cs typeface="Times New Roman" charset="0"/>
              </a:rPr>
              <a:t> </a:t>
            </a:r>
            <a:r>
              <a:rPr lang="en-GB" i="1" dirty="0" err="1" smtClean="0">
                <a:cs typeface="Times New Roman" charset="0"/>
              </a:rPr>
              <a:t>conuenit</a:t>
            </a:r>
            <a:r>
              <a:rPr lang="en-GB" i="1" dirty="0" smtClean="0">
                <a:cs typeface="Times New Roman" charset="0"/>
              </a:rPr>
              <a:t> </a:t>
            </a:r>
            <a:r>
              <a:rPr lang="en-GB" i="1" dirty="0" err="1" smtClean="0">
                <a:cs typeface="Times New Roman" charset="0"/>
              </a:rPr>
              <a:t>improbis</a:t>
            </a:r>
            <a:r>
              <a:rPr lang="en-GB" i="1" dirty="0" smtClean="0">
                <a:cs typeface="Times New Roman" charset="0"/>
              </a:rPr>
              <a:t> </a:t>
            </a:r>
            <a:r>
              <a:rPr lang="en-GB" i="1" dirty="0" err="1" smtClean="0">
                <a:cs typeface="Times New Roman" charset="0"/>
              </a:rPr>
              <a:t>cinaedis</a:t>
            </a:r>
            <a:r>
              <a:rPr lang="en-GB" i="1" dirty="0" smtClean="0">
                <a:cs typeface="Times New Roman" charset="0"/>
              </a:rPr>
              <a:t>, </a:t>
            </a:r>
          </a:p>
          <a:p>
            <a:pPr marL="0" indent="15357">
              <a:spcBef>
                <a:spcPts val="0"/>
              </a:spcBef>
              <a:buNone/>
              <a:tabLst>
                <a:tab pos="552846" algn="l"/>
                <a:tab pos="679540" algn="l"/>
                <a:tab pos="1222789" algn="l"/>
                <a:tab pos="1766037" algn="l"/>
                <a:tab pos="2309285" algn="l"/>
                <a:tab pos="2852533" algn="l"/>
                <a:tab pos="3395782" algn="l"/>
                <a:tab pos="3939029" algn="l"/>
                <a:tab pos="4482278" algn="l"/>
                <a:tab pos="5025526" algn="l"/>
                <a:tab pos="5568775" algn="l"/>
                <a:tab pos="6112022" algn="l"/>
                <a:tab pos="6655271" algn="l"/>
                <a:tab pos="7198519" algn="l"/>
                <a:tab pos="7741768" algn="l"/>
                <a:tab pos="8285015" algn="l"/>
                <a:tab pos="8828264" algn="l"/>
                <a:tab pos="9371512" algn="l"/>
                <a:tab pos="9914760" algn="l"/>
                <a:tab pos="10458008" algn="l"/>
                <a:tab pos="11001257" algn="l"/>
              </a:tabLst>
            </a:pPr>
            <a:r>
              <a:rPr lang="en-GB" i="1" dirty="0" err="1" smtClean="0">
                <a:cs typeface="Times New Roman" charset="0"/>
              </a:rPr>
              <a:t>Mamurrae</a:t>
            </a:r>
            <a:r>
              <a:rPr lang="en-GB" i="1" dirty="0" smtClean="0">
                <a:cs typeface="Times New Roman" charset="0"/>
              </a:rPr>
              <a:t> </a:t>
            </a:r>
            <a:r>
              <a:rPr lang="en-GB" i="1" dirty="0" err="1" smtClean="0">
                <a:cs typeface="Times New Roman" charset="0"/>
              </a:rPr>
              <a:t>pathicoque</a:t>
            </a:r>
            <a:r>
              <a:rPr lang="en-GB" i="1" dirty="0" smtClean="0">
                <a:cs typeface="Times New Roman" charset="0"/>
              </a:rPr>
              <a:t> </a:t>
            </a:r>
            <a:r>
              <a:rPr lang="en-GB" i="1" dirty="0" err="1" smtClean="0">
                <a:cs typeface="Times New Roman" charset="0"/>
              </a:rPr>
              <a:t>Caesarique</a:t>
            </a:r>
            <a:r>
              <a:rPr lang="en-GB" i="1" dirty="0" smtClean="0">
                <a:cs typeface="Times New Roman" charset="0"/>
              </a:rPr>
              <a:t>.</a:t>
            </a:r>
            <a:r>
              <a:rPr lang="en-GB" dirty="0" smtClean="0">
                <a:cs typeface="Times New Roman" charset="0"/>
              </a:rPr>
              <a:t>)</a:t>
            </a:r>
          </a:p>
          <a:p>
            <a:pPr>
              <a:tabLst>
                <a:tab pos="552846" algn="l"/>
                <a:tab pos="679540" algn="l"/>
                <a:tab pos="1222789" algn="l"/>
                <a:tab pos="1766037" algn="l"/>
                <a:tab pos="2309285" algn="l"/>
                <a:tab pos="2852533" algn="l"/>
                <a:tab pos="3395782" algn="l"/>
                <a:tab pos="3939029" algn="l"/>
                <a:tab pos="4482278" algn="l"/>
                <a:tab pos="5025526" algn="l"/>
                <a:tab pos="5568775" algn="l"/>
                <a:tab pos="6112022" algn="l"/>
                <a:tab pos="6655271" algn="l"/>
                <a:tab pos="7198519" algn="l"/>
                <a:tab pos="7741768" algn="l"/>
                <a:tab pos="8285015" algn="l"/>
                <a:tab pos="8828264" algn="l"/>
                <a:tab pos="9371512" algn="l"/>
                <a:tab pos="9914760" algn="l"/>
                <a:tab pos="10458008" algn="l"/>
                <a:tab pos="11001257" algn="l"/>
              </a:tabLst>
            </a:pPr>
            <a:r>
              <a:rPr lang="en-GB" dirty="0">
                <a:cs typeface="Times New Roman" charset="0"/>
              </a:rPr>
              <a:t>A</a:t>
            </a:r>
            <a:r>
              <a:rPr lang="en-GB" dirty="0" smtClean="0">
                <a:cs typeface="Times New Roman" charset="0"/>
              </a:rPr>
              <a:t>dult male passive homosexual partner (</a:t>
            </a:r>
            <a:r>
              <a:rPr lang="en-GB" i="1" dirty="0" err="1" smtClean="0">
                <a:cs typeface="Times New Roman" charset="0"/>
              </a:rPr>
              <a:t>pathicus</a:t>
            </a:r>
            <a:r>
              <a:rPr lang="en-GB" dirty="0" smtClean="0">
                <a:cs typeface="Times New Roman" charset="0"/>
              </a:rPr>
              <a:t>) = object of contempt.</a:t>
            </a:r>
          </a:p>
          <a:p>
            <a:pPr>
              <a:tabLst>
                <a:tab pos="552846" algn="l"/>
                <a:tab pos="679540" algn="l"/>
                <a:tab pos="1222789" algn="l"/>
                <a:tab pos="1766037" algn="l"/>
                <a:tab pos="2309285" algn="l"/>
                <a:tab pos="2852533" algn="l"/>
                <a:tab pos="3395782" algn="l"/>
                <a:tab pos="3939029" algn="l"/>
                <a:tab pos="4482278" algn="l"/>
                <a:tab pos="5025526" algn="l"/>
                <a:tab pos="5568775" algn="l"/>
                <a:tab pos="6112022" algn="l"/>
                <a:tab pos="6655271" algn="l"/>
                <a:tab pos="7198519" algn="l"/>
                <a:tab pos="7741768" algn="l"/>
                <a:tab pos="8285015" algn="l"/>
                <a:tab pos="8828264" algn="l"/>
                <a:tab pos="9371512" algn="l"/>
                <a:tab pos="9914760" algn="l"/>
                <a:tab pos="10458008" algn="l"/>
                <a:tab pos="11001257" algn="l"/>
              </a:tabLst>
            </a:pPr>
            <a:r>
              <a:rPr lang="en-GB" dirty="0" smtClean="0">
                <a:cs typeface="Times New Roman" charset="0"/>
              </a:rPr>
              <a:t>Catullus playing with social/political/sexual roles:</a:t>
            </a:r>
          </a:p>
          <a:p>
            <a:pPr lvl="1">
              <a:tabLst>
                <a:tab pos="552846" algn="l"/>
                <a:tab pos="679540" algn="l"/>
                <a:tab pos="1222789" algn="l"/>
                <a:tab pos="1766037" algn="l"/>
                <a:tab pos="2309285" algn="l"/>
                <a:tab pos="2852533" algn="l"/>
                <a:tab pos="3395782" algn="l"/>
                <a:tab pos="3939029" algn="l"/>
                <a:tab pos="4482278" algn="l"/>
                <a:tab pos="5025526" algn="l"/>
                <a:tab pos="5568775" algn="l"/>
                <a:tab pos="6112022" algn="l"/>
                <a:tab pos="6655271" algn="l"/>
                <a:tab pos="7198519" algn="l"/>
                <a:tab pos="7741768" algn="l"/>
                <a:tab pos="8285015" algn="l"/>
                <a:tab pos="8828264" algn="l"/>
                <a:tab pos="9371512" algn="l"/>
                <a:tab pos="9914760" algn="l"/>
                <a:tab pos="10458008" algn="l"/>
                <a:tab pos="11001257" algn="l"/>
              </a:tabLst>
            </a:pPr>
            <a:r>
              <a:rPr lang="en-GB" dirty="0" smtClean="0">
                <a:cs typeface="Times New Roman" charset="0"/>
              </a:rPr>
              <a:t>Caesar = </a:t>
            </a:r>
            <a:r>
              <a:rPr lang="en-GB" dirty="0" err="1" smtClean="0">
                <a:cs typeface="Times New Roman" charset="0"/>
              </a:rPr>
              <a:t>Mamurra's</a:t>
            </a:r>
            <a:r>
              <a:rPr lang="en-GB" dirty="0" smtClean="0">
                <a:cs typeface="Times New Roman" charset="0"/>
              </a:rPr>
              <a:t> boss and social superior. </a:t>
            </a:r>
          </a:p>
          <a:p>
            <a:pPr lvl="1">
              <a:tabLst>
                <a:tab pos="552846" algn="l"/>
                <a:tab pos="679540" algn="l"/>
                <a:tab pos="1222789" algn="l"/>
                <a:tab pos="1766037" algn="l"/>
                <a:tab pos="2309285" algn="l"/>
                <a:tab pos="2852533" algn="l"/>
                <a:tab pos="3395782" algn="l"/>
                <a:tab pos="3939029" algn="l"/>
                <a:tab pos="4482278" algn="l"/>
                <a:tab pos="5025526" algn="l"/>
                <a:tab pos="5568775" algn="l"/>
                <a:tab pos="6112022" algn="l"/>
                <a:tab pos="6655271" algn="l"/>
                <a:tab pos="7198519" algn="l"/>
                <a:tab pos="7741768" algn="l"/>
                <a:tab pos="8285015" algn="l"/>
                <a:tab pos="8828264" algn="l"/>
                <a:tab pos="9371512" algn="l"/>
                <a:tab pos="9914760" algn="l"/>
                <a:tab pos="10458008" algn="l"/>
                <a:tab pos="11001257" algn="l"/>
              </a:tabLst>
            </a:pPr>
            <a:r>
              <a:rPr lang="en-GB" dirty="0" err="1" smtClean="0">
                <a:cs typeface="Times New Roman" charset="0"/>
              </a:rPr>
              <a:t>Mamurra</a:t>
            </a:r>
            <a:r>
              <a:rPr lang="en-GB" dirty="0" smtClean="0">
                <a:cs typeface="Times New Roman" charset="0"/>
              </a:rPr>
              <a:t> from provinces (</a:t>
            </a:r>
            <a:r>
              <a:rPr lang="en-GB" dirty="0" err="1" smtClean="0">
                <a:cs typeface="Times New Roman" charset="0"/>
              </a:rPr>
              <a:t>Formiae</a:t>
            </a:r>
            <a:r>
              <a:rPr lang="en-GB" dirty="0" smtClean="0">
                <a:cs typeface="Times New Roman" charset="0"/>
              </a:rPr>
              <a:t>). Right for </a:t>
            </a:r>
            <a:r>
              <a:rPr lang="en-GB" dirty="0" err="1" smtClean="0">
                <a:cs typeface="Times New Roman" charset="0"/>
              </a:rPr>
              <a:t>Mamurra</a:t>
            </a:r>
            <a:r>
              <a:rPr lang="en-GB" dirty="0" smtClean="0">
                <a:cs typeface="Times New Roman" charset="0"/>
              </a:rPr>
              <a:t> to be in submissive role. </a:t>
            </a:r>
            <a:r>
              <a:rPr lang="en-GB" dirty="0" err="1" smtClean="0">
                <a:cs typeface="Times New Roman" charset="0"/>
              </a:rPr>
              <a:t>Mamurra</a:t>
            </a:r>
            <a:r>
              <a:rPr lang="en-GB" dirty="0" smtClean="0">
                <a:cs typeface="Times New Roman" charset="0"/>
              </a:rPr>
              <a:t> = </a:t>
            </a:r>
            <a:r>
              <a:rPr lang="en-GB" i="1" dirty="0" err="1" smtClean="0">
                <a:cs typeface="Times New Roman" charset="0"/>
              </a:rPr>
              <a:t>pathicus</a:t>
            </a:r>
            <a:r>
              <a:rPr lang="en-GB" dirty="0" smtClean="0">
                <a:cs typeface="Times New Roman" charset="0"/>
              </a:rPr>
              <a:t> (</a:t>
            </a:r>
            <a:r>
              <a:rPr lang="en-GB" b="1" dirty="0" smtClean="0">
                <a:cs typeface="Times New Roman" charset="0"/>
              </a:rPr>
              <a:t>but</a:t>
            </a:r>
            <a:r>
              <a:rPr lang="en-GB" dirty="0" smtClean="0">
                <a:cs typeface="Times New Roman" charset="0"/>
              </a:rPr>
              <a:t> word next to Caesar....)</a:t>
            </a:r>
            <a:endParaRPr lang="en-GB" dirty="0">
              <a:cs typeface="Times New Roman" charset="0"/>
            </a:endParaRPr>
          </a:p>
        </p:txBody>
      </p:sp>
    </p:spTree>
    <p:extLst>
      <p:ext uri="{BB962C8B-B14F-4D97-AF65-F5344CB8AC3E}">
        <p14:creationId xmlns:p14="http://schemas.microsoft.com/office/powerpoint/2010/main" val="1271165060"/>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normAutofit/>
          </a:bodyPr>
          <a:lstStyle/>
          <a:p>
            <a:pPr marL="0" indent="0">
              <a:buNone/>
            </a:pPr>
            <a:r>
              <a:rPr lang="en-US" sz="2800" dirty="0"/>
              <a:t>Like stains, one from the city and one from </a:t>
            </a:r>
            <a:r>
              <a:rPr lang="en-US" sz="2800" dirty="0" err="1"/>
              <a:t>Formiae</a:t>
            </a:r>
            <a:r>
              <a:rPr lang="en-US" sz="2800" dirty="0"/>
              <a:t>, are deeply impressed on each, and will never be washed out. Diseased alike, very twins, both on one sofa, dilettante writers both, one as greedy in adultery as the other, rivals and partners in love. </a:t>
            </a:r>
            <a:endParaRPr lang="en-US" sz="2800" dirty="0" smtClean="0"/>
          </a:p>
          <a:p>
            <a:r>
              <a:rPr lang="en-US" sz="2800" dirty="0" smtClean="0"/>
              <a:t>How are they </a:t>
            </a:r>
            <a:r>
              <a:rPr lang="en-US" sz="2800" dirty="0" err="1" smtClean="0"/>
              <a:t>characterised</a:t>
            </a:r>
            <a:r>
              <a:rPr lang="en-US" sz="2800" dirty="0" smtClean="0"/>
              <a:t>?</a:t>
            </a:r>
          </a:p>
          <a:p>
            <a:r>
              <a:rPr lang="en-US" sz="2800" dirty="0" smtClean="0"/>
              <a:t>Differentiation made between their social/political positions?</a:t>
            </a:r>
            <a:endParaRPr lang="en-US" sz="2800" dirty="0"/>
          </a:p>
        </p:txBody>
      </p:sp>
    </p:spTree>
    <p:extLst>
      <p:ext uri="{BB962C8B-B14F-4D97-AF65-F5344CB8AC3E}">
        <p14:creationId xmlns:p14="http://schemas.microsoft.com/office/powerpoint/2010/main" val="25213298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1"/>
          <p:cNvSpPr>
            <a:spLocks noGrp="1" noChangeArrowheads="1"/>
          </p:cNvSpPr>
          <p:nvPr>
            <p:ph type="title"/>
          </p:nvPr>
        </p:nvSpPr>
        <p:spPr>
          <a:xfrm>
            <a:off x="621804" y="476672"/>
            <a:ext cx="9793289" cy="1002205"/>
          </a:xfrm>
          <a:ln/>
        </p:spPr>
        <p:txBody>
          <a:bodyPr tIns="25248">
            <a:normAutofit fontScale="90000"/>
          </a:bodyPr>
          <a:lstStyle/>
          <a:p>
            <a:pPr>
              <a:tabLst>
                <a:tab pos="0"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Lst>
            </a:pPr>
            <a:r>
              <a:rPr lang="de-DE" dirty="0"/>
              <a:t>57: </a:t>
            </a:r>
            <a:r>
              <a:rPr lang="de-DE" dirty="0" err="1"/>
              <a:t>B</a:t>
            </a:r>
            <a:r>
              <a:rPr lang="de-DE" dirty="0" err="1" smtClean="0"/>
              <a:t>lurring</a:t>
            </a:r>
            <a:r>
              <a:rPr lang="de-DE" dirty="0" smtClean="0"/>
              <a:t> </a:t>
            </a:r>
            <a:r>
              <a:rPr lang="de-DE" dirty="0" err="1"/>
              <a:t>between</a:t>
            </a:r>
            <a:r>
              <a:rPr lang="de-DE" dirty="0"/>
              <a:t> Caesar </a:t>
            </a:r>
            <a:r>
              <a:rPr lang="de-DE" dirty="0" err="1"/>
              <a:t>and</a:t>
            </a:r>
            <a:r>
              <a:rPr lang="de-DE" dirty="0"/>
              <a:t> </a:t>
            </a:r>
            <a:r>
              <a:rPr lang="de-DE" dirty="0" smtClean="0"/>
              <a:t>Subordinate</a:t>
            </a:r>
            <a:endParaRPr lang="de-DE" dirty="0"/>
          </a:p>
        </p:txBody>
      </p:sp>
      <p:sp>
        <p:nvSpPr>
          <p:cNvPr id="9218" name="Rectangle 2"/>
          <p:cNvSpPr>
            <a:spLocks noGrp="1" noChangeArrowheads="1"/>
          </p:cNvSpPr>
          <p:nvPr>
            <p:ph type="body" idx="1"/>
          </p:nvPr>
        </p:nvSpPr>
        <p:spPr>
          <a:xfrm>
            <a:off x="608482" y="1916832"/>
            <a:ext cx="10969942" cy="4608512"/>
          </a:xfrm>
          <a:ln/>
        </p:spPr>
        <p:txBody>
          <a:bodyPr tIns="0"/>
          <a:lstStyle/>
          <a:p>
            <a:pPr algn="just">
              <a:lnSpc>
                <a:spcPct val="100000"/>
              </a:lnSpc>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sz="2800" dirty="0" smtClean="0">
                <a:cs typeface="Times New Roman" charset="0"/>
              </a:rPr>
              <a:t>Comment on system of power? </a:t>
            </a:r>
          </a:p>
          <a:p>
            <a:pPr lvl="1" algn="just">
              <a:lnSpc>
                <a:spcPct val="100000"/>
              </a:lnSpc>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sz="2400" dirty="0" smtClean="0">
                <a:cs typeface="Times New Roman" charset="0"/>
              </a:rPr>
              <a:t>Caesar should be apart from subordinates.</a:t>
            </a:r>
          </a:p>
          <a:p>
            <a:pPr lvl="1" algn="just">
              <a:lnSpc>
                <a:spcPct val="100000"/>
              </a:lnSpc>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sz="2400" dirty="0" smtClean="0">
                <a:cs typeface="Times New Roman" charset="0"/>
              </a:rPr>
              <a:t>Should be in control of his subordinates.</a:t>
            </a:r>
          </a:p>
          <a:p>
            <a:pPr algn="just">
              <a:lnSpc>
                <a:spcPct val="100000"/>
              </a:lnSpc>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en-GB" dirty="0" smtClean="0">
              <a:cs typeface="Times New Roman" charset="0"/>
            </a:endParaRPr>
          </a:p>
          <a:p>
            <a:pPr marL="0" indent="1920" algn="just">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sz="2800" dirty="0" smtClean="0">
                <a:cs typeface="Times New Roman" charset="0"/>
              </a:rPr>
              <a:t>“the ferocious slanders of 57 constitute a relatively objective criticism of a serious defect in the patronage system. Caesar, the commanding officer who would normally be expected to police his own functionaries, is tarred with the same brush as his henchman.” (Skinner 1979: 144)</a:t>
            </a:r>
            <a:endParaRPr lang="en-GB" sz="2800" dirty="0">
              <a:cs typeface="Times New Roman" charset="0"/>
            </a:endParaRPr>
          </a:p>
        </p:txBody>
      </p:sp>
    </p:spTree>
    <p:extLst>
      <p:ext uri="{BB962C8B-B14F-4D97-AF65-F5344CB8AC3E}">
        <p14:creationId xmlns:p14="http://schemas.microsoft.com/office/powerpoint/2010/main" val="1141769761"/>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7309" y="548680"/>
            <a:ext cx="10157354" cy="832520"/>
          </a:xfrm>
        </p:spPr>
        <p:txBody>
          <a:bodyPr/>
          <a:lstStyle/>
          <a:p>
            <a:r>
              <a:rPr lang="en-US" dirty="0" smtClean="0"/>
              <a:t>29</a:t>
            </a:r>
            <a:endParaRPr lang="en-US" dirty="0"/>
          </a:p>
        </p:txBody>
      </p:sp>
      <p:sp>
        <p:nvSpPr>
          <p:cNvPr id="3" name="Content Placeholder 2"/>
          <p:cNvSpPr>
            <a:spLocks noGrp="1"/>
          </p:cNvSpPr>
          <p:nvPr>
            <p:ph idx="1"/>
          </p:nvPr>
        </p:nvSpPr>
        <p:spPr>
          <a:xfrm>
            <a:off x="1117309" y="1628800"/>
            <a:ext cx="10157354" cy="5040560"/>
          </a:xfrm>
        </p:spPr>
        <p:txBody>
          <a:bodyPr>
            <a:normAutofit/>
          </a:bodyPr>
          <a:lstStyle/>
          <a:p>
            <a:pPr marL="0" indent="0">
              <a:buNone/>
            </a:pPr>
            <a:r>
              <a:rPr lang="en-US" dirty="0"/>
              <a:t>Who can look upon this, who can suffer this, except he be lost to all shame and voracious and a gambler, that </a:t>
            </a:r>
            <a:r>
              <a:rPr lang="en-US" b="1" dirty="0" err="1"/>
              <a:t>Mamurra</a:t>
            </a:r>
            <a:r>
              <a:rPr lang="en-US" dirty="0"/>
              <a:t> should have what Gallia </a:t>
            </a:r>
            <a:r>
              <a:rPr lang="en-US" dirty="0" err="1"/>
              <a:t>Comata</a:t>
            </a:r>
            <a:r>
              <a:rPr lang="en-US" dirty="0"/>
              <a:t> and farthest Britain had once? Pansy </a:t>
            </a:r>
            <a:r>
              <a:rPr lang="en-US" b="1" dirty="0"/>
              <a:t>Romulus</a:t>
            </a:r>
            <a:r>
              <a:rPr lang="en-US" dirty="0"/>
              <a:t>, can you see and endure this? And shall he now, proud and full to overflowing, prance around everyone’s marriage-bed, like a white cock-pigeon or an Adonis? Pansy Romulus, can you see and endure this? You are shameless and voracious and a gambler. Was it this then, you one and only </a:t>
            </a:r>
            <a:r>
              <a:rPr lang="en-US" b="1" dirty="0"/>
              <a:t>general</a:t>
            </a:r>
            <a:r>
              <a:rPr lang="en-US" dirty="0"/>
              <a:t>, that took you to the farthest island of the West? Was it so that that debauched tool of yours should devour twenty or thirty millions? </a:t>
            </a:r>
          </a:p>
        </p:txBody>
      </p:sp>
    </p:spTree>
    <p:extLst>
      <p:ext uri="{BB962C8B-B14F-4D97-AF65-F5344CB8AC3E}">
        <p14:creationId xmlns:p14="http://schemas.microsoft.com/office/powerpoint/2010/main" val="8712083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
          <p:cNvSpPr>
            <a:spLocks noGrp="1" noChangeArrowheads="1"/>
          </p:cNvSpPr>
          <p:nvPr>
            <p:ph type="title"/>
          </p:nvPr>
        </p:nvSpPr>
        <p:spPr>
          <a:xfrm>
            <a:off x="621804" y="332656"/>
            <a:ext cx="9793289" cy="1002205"/>
          </a:xfrm>
          <a:ln/>
        </p:spPr>
        <p:txBody>
          <a:bodyPr tIns="25248">
            <a:normAutofit fontScale="90000"/>
          </a:bodyPr>
          <a:lstStyle/>
          <a:p>
            <a:pPr>
              <a:tabLst>
                <a:tab pos="0"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Lst>
            </a:pPr>
            <a:r>
              <a:rPr lang="de-DE" dirty="0"/>
              <a:t>29: </a:t>
            </a:r>
            <a:r>
              <a:rPr lang="de-DE" dirty="0" err="1"/>
              <a:t>faults</a:t>
            </a:r>
            <a:r>
              <a:rPr lang="de-DE" dirty="0"/>
              <a:t> </a:t>
            </a:r>
            <a:r>
              <a:rPr lang="de-DE" dirty="0" err="1"/>
              <a:t>at</a:t>
            </a:r>
            <a:r>
              <a:rPr lang="de-DE" dirty="0"/>
              <a:t> </a:t>
            </a:r>
            <a:r>
              <a:rPr lang="de-DE" dirty="0" err="1"/>
              <a:t>the</a:t>
            </a:r>
            <a:r>
              <a:rPr lang="de-DE" dirty="0"/>
              <a:t> top </a:t>
            </a:r>
            <a:r>
              <a:rPr lang="de-DE" dirty="0" err="1"/>
              <a:t>of</a:t>
            </a:r>
            <a:r>
              <a:rPr lang="de-DE" dirty="0"/>
              <a:t> </a:t>
            </a:r>
            <a:r>
              <a:rPr lang="de-DE" dirty="0" err="1"/>
              <a:t>the</a:t>
            </a:r>
            <a:r>
              <a:rPr lang="de-DE" dirty="0"/>
              <a:t> power </a:t>
            </a:r>
            <a:r>
              <a:rPr lang="de-DE" dirty="0" err="1"/>
              <a:t>chain</a:t>
            </a:r>
            <a:endParaRPr lang="de-DE" dirty="0"/>
          </a:p>
        </p:txBody>
      </p:sp>
      <p:sp>
        <p:nvSpPr>
          <p:cNvPr id="10242" name="Rectangle 2"/>
          <p:cNvSpPr>
            <a:spLocks noGrp="1" noChangeArrowheads="1"/>
          </p:cNvSpPr>
          <p:nvPr>
            <p:ph type="body" idx="1"/>
          </p:nvPr>
        </p:nvSpPr>
        <p:spPr>
          <a:xfrm>
            <a:off x="869534" y="1770179"/>
            <a:ext cx="10969942" cy="4755165"/>
          </a:xfrm>
          <a:ln/>
        </p:spPr>
        <p:txBody>
          <a:bodyPr tIns="0">
            <a:noAutofit/>
          </a:bodyPr>
          <a:lstStyle/>
          <a:p>
            <a:pPr algn="just">
              <a:lnSpc>
                <a:spcPct val="100000"/>
              </a:lnSpc>
              <a:spcAft>
                <a:spcPct val="0"/>
              </a:spcAf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err="1" smtClean="0">
                <a:cs typeface="Times New Roman" charset="0"/>
              </a:rPr>
              <a:t>Mamurra</a:t>
            </a:r>
            <a:r>
              <a:rPr lang="en-GB" dirty="0" smtClean="0">
                <a:cs typeface="Times New Roman" charset="0"/>
              </a:rPr>
              <a:t> as parasite, profiting from service abroad. </a:t>
            </a:r>
          </a:p>
          <a:p>
            <a:pPr algn="just">
              <a:lnSpc>
                <a:spcPct val="100000"/>
              </a:lnSpc>
              <a:spcAft>
                <a:spcPct val="0"/>
              </a:spcAf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“Romulus” (Pompey) </a:t>
            </a:r>
          </a:p>
          <a:p>
            <a:pPr algn="just">
              <a:lnSpc>
                <a:spcPct val="100000"/>
              </a:lnSpc>
              <a:spcAft>
                <a:spcPct val="0"/>
              </a:spcAf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“General” (Caesar) allowed it.</a:t>
            </a:r>
          </a:p>
          <a:p>
            <a:pPr marL="0" indent="0" algn="just">
              <a:lnSpc>
                <a:spcPct val="100000"/>
              </a:lnSpc>
              <a:spcAft>
                <a:spcPct val="0"/>
              </a:spcAft>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en-GB" dirty="0" smtClean="0">
              <a:cs typeface="Times New Roman" charset="0"/>
            </a:endParaRPr>
          </a:p>
          <a:p>
            <a:pPr algn="just">
              <a:lnSpc>
                <a:spcPct val="100000"/>
              </a:lnSpc>
              <a:spcAft>
                <a:spcPct val="0"/>
              </a:spcAf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err="1" smtClean="0">
                <a:cs typeface="Times New Roman" charset="0"/>
              </a:rPr>
              <a:t>Mamurra</a:t>
            </a:r>
            <a:r>
              <a:rPr lang="en-GB" dirty="0" smtClean="0">
                <a:cs typeface="Times New Roman" charset="0"/>
              </a:rPr>
              <a:t> spending wealth from the conquest of </a:t>
            </a:r>
            <a:r>
              <a:rPr lang="en-GB" dirty="0" err="1" smtClean="0">
                <a:cs typeface="Times New Roman" charset="0"/>
              </a:rPr>
              <a:t>Mithridates</a:t>
            </a:r>
            <a:r>
              <a:rPr lang="en-GB" dirty="0" smtClean="0">
                <a:cs typeface="Times New Roman" charset="0"/>
              </a:rPr>
              <a:t> (63 BC) and Caesar’s victories in Spain</a:t>
            </a:r>
          </a:p>
          <a:p>
            <a:pPr algn="just">
              <a:lnSpc>
                <a:spcPct val="100000"/>
              </a:lnSpc>
              <a:spcAft>
                <a:spcPct val="0"/>
              </a:spcAf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Pompey and Caesar not keeping him in check</a:t>
            </a:r>
          </a:p>
          <a:p>
            <a:pPr algn="just">
              <a:lnSpc>
                <a:spcPct val="100000"/>
              </a:lnSpc>
              <a:spcAft>
                <a:spcPct val="0"/>
              </a:spcAf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Questions their motivations in taking power</a:t>
            </a:r>
          </a:p>
          <a:p>
            <a:pPr marL="0" indent="0" algn="just">
              <a:lnSpc>
                <a:spcPct val="100000"/>
              </a:lnSpc>
              <a:spcAft>
                <a:spcPct val="0"/>
              </a:spcAft>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en-GB" dirty="0" smtClean="0">
              <a:cs typeface="Times New Roman" charset="0"/>
            </a:endParaRPr>
          </a:p>
          <a:p>
            <a:pPr marL="0" indent="0" algn="just">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en-GB" dirty="0" smtClean="0">
              <a:cs typeface="Times New Roman" charset="0"/>
            </a:endParaRPr>
          </a:p>
          <a:p>
            <a:pPr marL="0" indent="0" algn="just">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en-GB" dirty="0" smtClean="0">
              <a:cs typeface="Times New Roman" charset="0"/>
            </a:endParaRPr>
          </a:p>
          <a:p>
            <a:pPr marL="0" indent="0" algn="just">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en-GB" dirty="0">
              <a:cs typeface="Times New Roman" charset="0"/>
            </a:endParaRPr>
          </a:p>
        </p:txBody>
      </p:sp>
      <p:pic>
        <p:nvPicPr>
          <p:cNvPr id="1024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78788" y="116632"/>
            <a:ext cx="2574965" cy="3861048"/>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491386673"/>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“For Catullus, what is most infuriating is the stupid futility of it all. It is insane for the dynasts to cherish a favourite who can do nothing but consume, who can make no return for benefactions, not even to his very own masters. The sheer pointlessness of the ongoing political and social convulsions- the ferocious power struggle in Rome itself, the endless bloody combats abroad- is exemplified in the figure of the worthless parasite for whose sake Caesar and Pompey have scrapped the constitution and depleted the energies of the state.” </a:t>
            </a:r>
            <a:endParaRPr lang="en-GB" dirty="0" smtClean="0"/>
          </a:p>
          <a:p>
            <a:pPr marL="0" indent="0" algn="r">
              <a:buNone/>
            </a:pPr>
            <a:r>
              <a:rPr lang="en-GB" dirty="0" smtClean="0"/>
              <a:t>(</a:t>
            </a:r>
            <a:r>
              <a:rPr lang="en-GB" dirty="0"/>
              <a:t>Skinner </a:t>
            </a:r>
            <a:r>
              <a:rPr lang="en-GB" dirty="0" smtClean="0"/>
              <a:t>1979, 146-7</a:t>
            </a:r>
            <a:r>
              <a:rPr lang="en-GB" dirty="0"/>
              <a:t>) </a:t>
            </a:r>
          </a:p>
        </p:txBody>
      </p:sp>
    </p:spTree>
    <p:extLst>
      <p:ext uri="{BB962C8B-B14F-4D97-AF65-F5344CB8AC3E}">
        <p14:creationId xmlns:p14="http://schemas.microsoft.com/office/powerpoint/2010/main" val="29721369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1"/>
          <p:cNvSpPr>
            <a:spLocks noGrp="1" noChangeArrowheads="1"/>
          </p:cNvSpPr>
          <p:nvPr>
            <p:ph type="title"/>
          </p:nvPr>
        </p:nvSpPr>
        <p:spPr>
          <a:xfrm>
            <a:off x="608483" y="261111"/>
            <a:ext cx="9793289" cy="1002205"/>
          </a:xfrm>
          <a:ln/>
        </p:spPr>
        <p:txBody>
          <a:bodyPr/>
          <a:lstStyle/>
          <a:p>
            <a:pPr marL="552846" indent="-537489" algn="just">
              <a:tabLst>
                <a:tab pos="552846" algn="l"/>
                <a:tab pos="1094175" algn="l"/>
                <a:tab pos="1637424" algn="l"/>
                <a:tab pos="2180671" algn="l"/>
                <a:tab pos="2723920" algn="l"/>
                <a:tab pos="3267168" algn="l"/>
                <a:tab pos="3810417" algn="l"/>
                <a:tab pos="4353664" algn="l"/>
                <a:tab pos="4896913" algn="l"/>
                <a:tab pos="5440161" algn="l"/>
                <a:tab pos="5983409" algn="l"/>
                <a:tab pos="6526657" algn="l"/>
                <a:tab pos="7069906" algn="l"/>
                <a:tab pos="7613153" algn="l"/>
                <a:tab pos="8156402" algn="l"/>
                <a:tab pos="8699650" algn="l"/>
                <a:tab pos="9242899" algn="l"/>
                <a:tab pos="9786146" algn="l"/>
                <a:tab pos="10329395" algn="l"/>
                <a:tab pos="10872643" algn="l"/>
                <a:tab pos="11415892" algn="l"/>
              </a:tabLst>
            </a:pPr>
            <a:r>
              <a:rPr lang="de-DE" sz="3900" dirty="0" smtClean="0">
                <a:cs typeface="Times New Roman" charset="0"/>
              </a:rPr>
              <a:t>28: Faults Lower Down </a:t>
            </a:r>
            <a:r>
              <a:rPr lang="de-DE" sz="3900" dirty="0">
                <a:cs typeface="Times New Roman" charset="0"/>
              </a:rPr>
              <a:t>the </a:t>
            </a:r>
            <a:r>
              <a:rPr lang="de-DE" sz="3900" dirty="0" smtClean="0">
                <a:cs typeface="Times New Roman" charset="0"/>
              </a:rPr>
              <a:t>Power Chain</a:t>
            </a:r>
            <a:endParaRPr lang="de-DE" sz="3900" dirty="0">
              <a:cs typeface="Times New Roman" charset="0"/>
            </a:endParaRPr>
          </a:p>
        </p:txBody>
      </p:sp>
      <p:sp>
        <p:nvSpPr>
          <p:cNvPr id="11266" name="Rectangle 2"/>
          <p:cNvSpPr>
            <a:spLocks noGrp="1" noChangeArrowheads="1"/>
          </p:cNvSpPr>
          <p:nvPr>
            <p:ph type="body" idx="1"/>
          </p:nvPr>
        </p:nvSpPr>
        <p:spPr>
          <a:xfrm>
            <a:off x="608482" y="1654983"/>
            <a:ext cx="8366250" cy="4942369"/>
          </a:xfrm>
          <a:ln/>
        </p:spPr>
        <p:txBody>
          <a:bodyPr tIns="0">
            <a:normAutofit/>
          </a:bodyPr>
          <a:lstStyle/>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err="1" smtClean="0">
                <a:cs typeface="Times New Roman" charset="0"/>
              </a:rPr>
              <a:t>Veranius</a:t>
            </a:r>
            <a:r>
              <a:rPr lang="en-GB" dirty="0" smtClean="0">
                <a:cs typeface="Times New Roman" charset="0"/>
              </a:rPr>
              <a:t> and </a:t>
            </a:r>
            <a:r>
              <a:rPr lang="en-GB" dirty="0" err="1" smtClean="0">
                <a:cs typeface="Times New Roman" charset="0"/>
              </a:rPr>
              <a:t>Fabullus</a:t>
            </a:r>
            <a:r>
              <a:rPr lang="en-GB" dirty="0" smtClean="0">
                <a:cs typeface="Times New Roman" charset="0"/>
              </a:rPr>
              <a:t> = abroad in entourage of </a:t>
            </a:r>
            <a:r>
              <a:rPr lang="en-GB" dirty="0" err="1" smtClean="0">
                <a:cs typeface="Times New Roman" charset="0"/>
              </a:rPr>
              <a:t>Piso</a:t>
            </a:r>
            <a:r>
              <a:rPr lang="en-GB" dirty="0" smtClean="0">
                <a:cs typeface="Times New Roman" charset="0"/>
              </a:rPr>
              <a:t>.</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(L. </a:t>
            </a:r>
            <a:r>
              <a:rPr lang="en-GB" dirty="0" err="1" smtClean="0">
                <a:cs typeface="Times New Roman" charset="0"/>
              </a:rPr>
              <a:t>Calpurnius</a:t>
            </a:r>
            <a:r>
              <a:rPr lang="en-GB" dirty="0" smtClean="0">
                <a:cs typeface="Times New Roman" charset="0"/>
              </a:rPr>
              <a:t> </a:t>
            </a:r>
            <a:r>
              <a:rPr lang="en-GB" dirty="0" err="1" smtClean="0">
                <a:cs typeface="Times New Roman" charset="0"/>
              </a:rPr>
              <a:t>Piso</a:t>
            </a:r>
            <a:r>
              <a:rPr lang="en-GB" dirty="0" smtClean="0">
                <a:cs typeface="Times New Roman" charset="0"/>
              </a:rPr>
              <a:t> </a:t>
            </a:r>
            <a:r>
              <a:rPr lang="en-GB" dirty="0" err="1" smtClean="0">
                <a:cs typeface="Times New Roman" charset="0"/>
              </a:rPr>
              <a:t>Caesoninus</a:t>
            </a:r>
            <a:r>
              <a:rPr lang="en-GB" dirty="0" smtClean="0">
                <a:cs typeface="Times New Roman" charset="0"/>
              </a:rPr>
              <a:t>?)</a:t>
            </a: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Service under governors in the provinces part of normal career</a:t>
            </a: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Catullus served under </a:t>
            </a:r>
            <a:r>
              <a:rPr lang="en-GB" dirty="0" err="1" smtClean="0">
                <a:cs typeface="Times New Roman" charset="0"/>
              </a:rPr>
              <a:t>Memmius</a:t>
            </a:r>
            <a:r>
              <a:rPr lang="en-GB" dirty="0" smtClean="0">
                <a:cs typeface="Times New Roman" charset="0"/>
              </a:rPr>
              <a:t> in Bithynia</a:t>
            </a:r>
            <a:endParaRPr lang="en-GB" dirty="0">
              <a:cs typeface="Times New Roman" charset="0"/>
            </a:endParaRP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expectation of profit BUT only governor </a:t>
            </a:r>
            <a:r>
              <a:rPr lang="en-GB" dirty="0" err="1" smtClean="0">
                <a:cs typeface="Times New Roman" charset="0"/>
              </a:rPr>
              <a:t>Piso</a:t>
            </a:r>
            <a:r>
              <a:rPr lang="en-GB" dirty="0" smtClean="0">
                <a:cs typeface="Times New Roman" charset="0"/>
              </a:rPr>
              <a:t> benefits.</a:t>
            </a:r>
            <a:endParaRPr lang="en-GB" dirty="0">
              <a:cs typeface="Times New Roman" charset="0"/>
            </a:endParaRP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Uses imagery of sex/sexual violence to show bad treatment</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a:t>
            </a:r>
            <a:r>
              <a:rPr lang="en-GB" dirty="0"/>
              <a:t>O </a:t>
            </a:r>
            <a:r>
              <a:rPr lang="en-GB" dirty="0" err="1"/>
              <a:t>Memmiuis</a:t>
            </a:r>
            <a:r>
              <a:rPr lang="en-GB" dirty="0"/>
              <a:t>, slow did you thoroughly screw me and for a long </a:t>
            </a:r>
            <a:r>
              <a:rPr lang="en-GB" dirty="0" smtClean="0"/>
              <a:t>time’</a:t>
            </a:r>
            <a:endParaRPr lang="en-GB" dirty="0" smtClean="0">
              <a:cs typeface="Times New Roman" charset="0"/>
            </a:endParaRPr>
          </a:p>
        </p:txBody>
      </p:sp>
      <p:pic>
        <p:nvPicPr>
          <p:cNvPr id="1126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118748" y="1628800"/>
            <a:ext cx="2733340" cy="4100933"/>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663282150"/>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Service under a governor meant to be beneficial</a:t>
            </a:r>
            <a:endParaRPr lang="en-GB" dirty="0"/>
          </a:p>
          <a:p>
            <a:pPr lvl="1"/>
            <a:r>
              <a:rPr lang="en-GB" dirty="0" smtClean="0"/>
              <a:t>So why are Catullus,</a:t>
            </a:r>
            <a:r>
              <a:rPr lang="en-GB" dirty="0">
                <a:cs typeface="Times New Roman" charset="0"/>
              </a:rPr>
              <a:t> </a:t>
            </a:r>
            <a:r>
              <a:rPr lang="en-GB" dirty="0" err="1">
                <a:cs typeface="Times New Roman" charset="0"/>
              </a:rPr>
              <a:t>Veranius</a:t>
            </a:r>
            <a:r>
              <a:rPr lang="en-GB" dirty="0">
                <a:cs typeface="Times New Roman" charset="0"/>
              </a:rPr>
              <a:t> and </a:t>
            </a:r>
            <a:r>
              <a:rPr lang="en-GB" dirty="0" err="1" smtClean="0">
                <a:cs typeface="Times New Roman" charset="0"/>
              </a:rPr>
              <a:t>Fabullus</a:t>
            </a:r>
            <a:r>
              <a:rPr lang="en-GB" dirty="0" smtClean="0">
                <a:cs typeface="Times New Roman" charset="0"/>
              </a:rPr>
              <a:t> not benefiting?</a:t>
            </a:r>
          </a:p>
          <a:p>
            <a:r>
              <a:rPr lang="en-GB" dirty="0" smtClean="0"/>
              <a:t> Imagery of them being sexually used, reflects badly on them</a:t>
            </a:r>
          </a:p>
          <a:p>
            <a:pPr lvl="1"/>
            <a:r>
              <a:rPr lang="en-GB" dirty="0" smtClean="0"/>
              <a:t>Not manly enough?</a:t>
            </a:r>
          </a:p>
          <a:p>
            <a:r>
              <a:rPr lang="en-GB" dirty="0" smtClean="0"/>
              <a:t>Difficulty of getting a good deal if they’re not from the right background?</a:t>
            </a:r>
          </a:p>
          <a:p>
            <a:r>
              <a:rPr lang="en-GB" dirty="0" smtClean="0"/>
              <a:t>Unfairness of system?</a:t>
            </a:r>
            <a:endParaRPr lang="en-GB" dirty="0"/>
          </a:p>
        </p:txBody>
      </p:sp>
    </p:spTree>
    <p:extLst>
      <p:ext uri="{BB962C8B-B14F-4D97-AF65-F5344CB8AC3E}">
        <p14:creationId xmlns:p14="http://schemas.microsoft.com/office/powerpoint/2010/main" val="2274727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Rectangle 1"/>
          <p:cNvSpPr>
            <a:spLocks noGrp="1" noChangeArrowheads="1"/>
          </p:cNvSpPr>
          <p:nvPr>
            <p:ph type="title"/>
          </p:nvPr>
        </p:nvSpPr>
        <p:spPr>
          <a:xfrm>
            <a:off x="608483" y="261111"/>
            <a:ext cx="9793289" cy="1002205"/>
          </a:xfrm>
          <a:ln/>
        </p:spPr>
        <p:txBody>
          <a:bodyPr tIns="25248"/>
          <a:lstStyle/>
          <a:p>
            <a:pPr>
              <a:tabLst>
                <a:tab pos="0"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Lst>
            </a:pPr>
            <a:r>
              <a:rPr lang="de-DE" dirty="0"/>
              <a:t>47:</a:t>
            </a:r>
            <a:r>
              <a:rPr lang="de-DE" sz="3900" dirty="0">
                <a:cs typeface="Times New Roman" charset="0"/>
              </a:rPr>
              <a:t> faults lower down the power chain</a:t>
            </a:r>
          </a:p>
        </p:txBody>
      </p:sp>
      <p:sp>
        <p:nvSpPr>
          <p:cNvPr id="13314" name="Rectangle 2"/>
          <p:cNvSpPr>
            <a:spLocks noGrp="1" noChangeArrowheads="1"/>
          </p:cNvSpPr>
          <p:nvPr>
            <p:ph type="body" idx="1"/>
          </p:nvPr>
        </p:nvSpPr>
        <p:spPr>
          <a:xfrm>
            <a:off x="608482" y="1654983"/>
            <a:ext cx="9662394" cy="5086385"/>
          </a:xfrm>
          <a:ln/>
        </p:spPr>
        <p:txBody>
          <a:bodyPr tIns="0">
            <a:normAutofit/>
          </a:bodyPr>
          <a:lstStyle/>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a:cs typeface="Times New Roman" charset="0"/>
              </a:rPr>
              <a:t>Veranius and Fabullus out of governor's favour, </a:t>
            </a:r>
            <a:r>
              <a:rPr lang="de-DE" dirty="0" smtClean="0">
                <a:cs typeface="Times New Roman" charset="0"/>
              </a:rPr>
              <a:t>left the provinces</a:t>
            </a: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smtClean="0">
                <a:cs typeface="Times New Roman" charset="0"/>
              </a:rPr>
              <a:t>Replaced </a:t>
            </a:r>
            <a:r>
              <a:rPr lang="de-DE" dirty="0">
                <a:cs typeface="Times New Roman" charset="0"/>
              </a:rPr>
              <a:t>by Socration (nickname for Philodemus?) and </a:t>
            </a:r>
            <a:r>
              <a:rPr lang="de-DE" dirty="0" smtClean="0">
                <a:cs typeface="Times New Roman" charset="0"/>
              </a:rPr>
              <a:t>Porcius:</a:t>
            </a: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de-DE" dirty="0">
              <a:cs typeface="Times New Roman" charset="0"/>
            </a:endParaRPr>
          </a:p>
          <a:p>
            <a:pPr marL="0" indent="1920">
              <a:spcBef>
                <a:spcPts val="0"/>
              </a:spcBef>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a:cs typeface="Times New Roman" charset="0"/>
              </a:rPr>
              <a:t>“Socration and Porcius, Piso’s pair ... /</a:t>
            </a:r>
          </a:p>
          <a:p>
            <a:pPr marL="0" indent="1920">
              <a:spcBef>
                <a:spcPts val="0"/>
              </a:spcBef>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smtClean="0">
                <a:cs typeface="Times New Roman" charset="0"/>
              </a:rPr>
              <a:t>That </a:t>
            </a:r>
            <a:r>
              <a:rPr lang="de-DE" i="1" dirty="0">
                <a:cs typeface="Times New Roman" charset="0"/>
              </a:rPr>
              <a:t>docked</a:t>
            </a:r>
            <a:r>
              <a:rPr lang="de-DE" dirty="0">
                <a:cs typeface="Times New Roman" charset="0"/>
              </a:rPr>
              <a:t> [</a:t>
            </a:r>
            <a:r>
              <a:rPr lang="de-DE" i="1" dirty="0">
                <a:cs typeface="Times New Roman" charset="0"/>
              </a:rPr>
              <a:t>uerpus</a:t>
            </a:r>
            <a:r>
              <a:rPr lang="de-DE" dirty="0">
                <a:cs typeface="Times New Roman" charset="0"/>
              </a:rPr>
              <a:t>] Priapus prefers you / </a:t>
            </a:r>
          </a:p>
          <a:p>
            <a:pPr marL="0" indent="1920">
              <a:spcBef>
                <a:spcPts val="0"/>
              </a:spcBef>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a:cs typeface="Times New Roman" charset="0"/>
              </a:rPr>
              <a:t>To my Veraniolus and Fabullus?” (Cat. </a:t>
            </a:r>
            <a:r>
              <a:rPr lang="de-DE" dirty="0" smtClean="0">
                <a:cs typeface="Times New Roman" charset="0"/>
              </a:rPr>
              <a:t>47.1-4)</a:t>
            </a:r>
          </a:p>
          <a:p>
            <a:pPr marL="0" indent="1920">
              <a:spcBef>
                <a:spcPts val="0"/>
              </a:spcBef>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de-DE" dirty="0">
              <a:cs typeface="Times New Roman" charset="0"/>
            </a:endParaRPr>
          </a:p>
          <a:p>
            <a:pPr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a:cs typeface="Times New Roman" charset="0"/>
              </a:rPr>
              <a:t>Unfairness of existing patronage system; demeaning Veranius and </a:t>
            </a:r>
            <a:r>
              <a:rPr lang="de-DE" dirty="0" smtClean="0">
                <a:cs typeface="Times New Roman" charset="0"/>
              </a:rPr>
              <a:t>Fabullus (depicted begging in the street).</a:t>
            </a: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smtClean="0">
                <a:cs typeface="Times New Roman" charset="0"/>
              </a:rPr>
              <a:t>These new clients seem to be more successful</a:t>
            </a:r>
            <a:endParaRPr lang="de-DE" dirty="0">
              <a:cs typeface="Times New Roman" charset="0"/>
            </a:endParaRPr>
          </a:p>
          <a:p>
            <a:pPr marL="0" indent="1920" algn="just">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de-DE" dirty="0">
              <a:latin typeface="Times New Roman" charset="0"/>
              <a:cs typeface="Times New Roman" charset="0"/>
            </a:endParaRPr>
          </a:p>
          <a:p>
            <a:pPr marL="0" indent="1920" algn="just">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de-DE" dirty="0">
              <a:latin typeface="Times New Roman" charset="0"/>
              <a:cs typeface="Times New Roman" charset="0"/>
            </a:endParaRPr>
          </a:p>
        </p:txBody>
      </p:sp>
      <p:pic>
        <p:nvPicPr>
          <p:cNvPr id="1331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75155" y="2276872"/>
            <a:ext cx="1692478" cy="2520280"/>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987674147"/>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Rectangle 1"/>
          <p:cNvSpPr>
            <a:spLocks noGrp="1" noChangeArrowheads="1"/>
          </p:cNvSpPr>
          <p:nvPr>
            <p:ph type="title"/>
          </p:nvPr>
        </p:nvSpPr>
        <p:spPr>
          <a:xfrm>
            <a:off x="608483" y="261111"/>
            <a:ext cx="9793289" cy="1002205"/>
          </a:xfrm>
          <a:ln/>
        </p:spPr>
        <p:txBody>
          <a:bodyPr tIns="25248">
            <a:normAutofit fontScale="90000"/>
          </a:bodyPr>
          <a:lstStyle/>
          <a:p>
            <a:pPr>
              <a:tabLst>
                <a:tab pos="0"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Lst>
            </a:pPr>
            <a:r>
              <a:rPr lang="de-DE" dirty="0" smtClean="0"/>
              <a:t>Abuse </a:t>
            </a:r>
            <a:r>
              <a:rPr lang="de-DE" dirty="0"/>
              <a:t>in oratory: Cicero's speeches</a:t>
            </a:r>
          </a:p>
        </p:txBody>
      </p:sp>
      <p:sp>
        <p:nvSpPr>
          <p:cNvPr id="14338" name="Rectangle 2"/>
          <p:cNvSpPr>
            <a:spLocks noGrp="1" noChangeArrowheads="1"/>
          </p:cNvSpPr>
          <p:nvPr>
            <p:ph type="body" idx="1"/>
          </p:nvPr>
        </p:nvSpPr>
        <p:spPr>
          <a:xfrm>
            <a:off x="608482" y="1654983"/>
            <a:ext cx="10958538" cy="5014377"/>
          </a:xfrm>
          <a:ln/>
        </p:spPr>
        <p:txBody>
          <a:bodyPr>
            <a:normAutofit/>
          </a:bodyPr>
          <a:lstStyle/>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sz="2800" dirty="0" smtClean="0"/>
              <a:t>Combatative public life</a:t>
            </a: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sz="2800" dirty="0" smtClean="0"/>
              <a:t>Roman </a:t>
            </a:r>
            <a:r>
              <a:rPr lang="de-DE" sz="2800" dirty="0"/>
              <a:t>tradition of abuse in oratory </a:t>
            </a:r>
            <a:endParaRPr lang="de-DE" sz="2800" dirty="0" smtClean="0"/>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sz="2400" dirty="0" smtClean="0"/>
              <a:t>Including </a:t>
            </a:r>
            <a:r>
              <a:rPr lang="de-DE" sz="2400" dirty="0"/>
              <a:t>against Cicero </a:t>
            </a:r>
            <a:r>
              <a:rPr lang="de-DE" sz="2400" dirty="0" smtClean="0"/>
              <a:t>himself</a:t>
            </a:r>
            <a:endParaRPr lang="de-DE" sz="2400" dirty="0"/>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sz="2400" dirty="0" smtClean="0"/>
              <a:t>Ridiculed for: lack of prestigous ancestry, being a tyrant, being a coward, insecure, excessive greif at the death of his daughter, divorcing his wife and marrying a much younger (and richer) woman</a:t>
            </a:r>
          </a:p>
          <a:p>
            <a:pPr marL="0" indent="7678">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de-DE" dirty="0">
              <a:latin typeface="Times New Roman" charset="0"/>
              <a:cs typeface="Times New Roman" charset="0"/>
            </a:endParaRPr>
          </a:p>
          <a:p>
            <a:pPr marL="0" indent="7678">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de-DE" dirty="0">
              <a:latin typeface="Times New Roman" charset="0"/>
              <a:cs typeface="Times New Roman" charset="0"/>
            </a:endParaRPr>
          </a:p>
          <a:p>
            <a:pPr marL="0" indent="0">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en-GB" dirty="0"/>
          </a:p>
          <a:p>
            <a:pPr marL="0" indent="0">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de-DE" dirty="0">
              <a:latin typeface="Times New Roman" charset="0"/>
              <a:cs typeface="Times New Roman" charset="0"/>
            </a:endParaRPr>
          </a:p>
          <a:p>
            <a:pPr marL="0" indent="0">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de-DE" dirty="0">
              <a:latin typeface="Times New Roman" charset="0"/>
              <a:cs typeface="Times New Roman" charset="0"/>
            </a:endParaRPr>
          </a:p>
        </p:txBody>
      </p:sp>
    </p:spTree>
    <p:extLst>
      <p:ext uri="{BB962C8B-B14F-4D97-AF65-F5344CB8AC3E}">
        <p14:creationId xmlns:p14="http://schemas.microsoft.com/office/powerpoint/2010/main" val="1794529227"/>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“Our pretty little boy [</a:t>
            </a:r>
            <a:r>
              <a:rPr lang="en-GB" dirty="0" err="1"/>
              <a:t>Clodius</a:t>
            </a:r>
            <a:r>
              <a:rPr lang="en-GB" dirty="0"/>
              <a:t>] stands up and accuses me of having been at </a:t>
            </a:r>
            <a:r>
              <a:rPr lang="en-GB" dirty="0" err="1"/>
              <a:t>Baiae</a:t>
            </a:r>
            <a:r>
              <a:rPr lang="en-GB" dirty="0"/>
              <a:t>- a lie, but anyhow. ‘What?’ I reply, ‘Is this the same as saying that I intruded on the Mysteries?’ He says, ‘What business has a man from </a:t>
            </a:r>
            <a:r>
              <a:rPr lang="en-GB" dirty="0" err="1"/>
              <a:t>Arpinum</a:t>
            </a:r>
            <a:r>
              <a:rPr lang="en-GB" dirty="0"/>
              <a:t> with the hot springs?’ ‘Tell that to your counsel’, I say. ‘He has longed for springs that belonged to an </a:t>
            </a:r>
            <a:r>
              <a:rPr lang="en-GB" dirty="0" err="1"/>
              <a:t>Arpinum</a:t>
            </a:r>
            <a:r>
              <a:rPr lang="en-GB" dirty="0"/>
              <a:t> man’...Overwhelmed by the roars of applause, he collapsed and fell silent” </a:t>
            </a:r>
            <a:endParaRPr lang="en-GB" dirty="0" smtClean="0"/>
          </a:p>
          <a:p>
            <a:pPr marL="0" indent="0">
              <a:buNone/>
            </a:pPr>
            <a:r>
              <a:rPr lang="en-GB" dirty="0" smtClean="0"/>
              <a:t> (</a:t>
            </a:r>
            <a:r>
              <a:rPr lang="en-GB" dirty="0"/>
              <a:t>Cicero, Letter to Atticus 1.16.10)</a:t>
            </a:r>
          </a:p>
        </p:txBody>
      </p:sp>
    </p:spTree>
    <p:extLst>
      <p:ext uri="{BB962C8B-B14F-4D97-AF65-F5344CB8AC3E}">
        <p14:creationId xmlns:p14="http://schemas.microsoft.com/office/powerpoint/2010/main" val="2939923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“[Julius Caesar boasting says to Senate]: … he would make them, to their shame, submissive to his pleasure. One of the senators observing, sarcastically: "That will not be very easy for a woman to do," he jocosely replied, "</a:t>
            </a:r>
            <a:r>
              <a:rPr lang="en-GB" dirty="0" err="1"/>
              <a:t>Semiramis</a:t>
            </a:r>
            <a:r>
              <a:rPr lang="en-GB" dirty="0"/>
              <a:t> formerly reigned in Assyria, and the Amazons possessed great part of Asia." </a:t>
            </a:r>
            <a:endParaRPr lang="en-GB" dirty="0" smtClean="0"/>
          </a:p>
          <a:p>
            <a:pPr marL="0" indent="0">
              <a:buNone/>
            </a:pPr>
            <a:endParaRPr lang="en-GB" dirty="0"/>
          </a:p>
          <a:p>
            <a:pPr marL="0" indent="0">
              <a:buNone/>
            </a:pPr>
            <a:r>
              <a:rPr lang="en-GB" dirty="0" smtClean="0"/>
              <a:t>(</a:t>
            </a:r>
            <a:r>
              <a:rPr lang="en-GB" dirty="0"/>
              <a:t>Suet </a:t>
            </a:r>
            <a:r>
              <a:rPr lang="en-GB" i="1" dirty="0"/>
              <a:t>Div. </a:t>
            </a:r>
            <a:r>
              <a:rPr lang="en-GB" i="1" dirty="0" err="1"/>
              <a:t>Iul</a:t>
            </a:r>
            <a:r>
              <a:rPr lang="en-GB" i="1" dirty="0"/>
              <a:t>.</a:t>
            </a:r>
            <a:r>
              <a:rPr lang="en-GB" dirty="0"/>
              <a:t> 22.2)</a:t>
            </a:r>
          </a:p>
        </p:txBody>
      </p:sp>
    </p:spTree>
    <p:extLst>
      <p:ext uri="{BB962C8B-B14F-4D97-AF65-F5344CB8AC3E}">
        <p14:creationId xmlns:p14="http://schemas.microsoft.com/office/powerpoint/2010/main" val="3821776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1"/>
          <p:cNvSpPr>
            <a:spLocks noGrp="1" noChangeArrowheads="1"/>
          </p:cNvSpPr>
          <p:nvPr>
            <p:ph type="title"/>
          </p:nvPr>
        </p:nvSpPr>
        <p:spPr>
          <a:xfrm>
            <a:off x="608483" y="261111"/>
            <a:ext cx="9793289" cy="1002205"/>
          </a:xfrm>
          <a:ln/>
        </p:spPr>
        <p:txBody>
          <a:bodyPr tIns="25248"/>
          <a:lstStyle/>
          <a:p>
            <a:pPr>
              <a:tabLst>
                <a:tab pos="0"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Lst>
            </a:pPr>
            <a:r>
              <a:rPr lang="de-DE"/>
              <a:t>Cicero's abuse of Antony</a:t>
            </a:r>
          </a:p>
        </p:txBody>
      </p:sp>
      <p:sp>
        <p:nvSpPr>
          <p:cNvPr id="15362" name="Rectangle 2"/>
          <p:cNvSpPr>
            <a:spLocks noGrp="1" noChangeArrowheads="1"/>
          </p:cNvSpPr>
          <p:nvPr>
            <p:ph type="body" idx="1"/>
          </p:nvPr>
        </p:nvSpPr>
        <p:spPr>
          <a:xfrm>
            <a:off x="608482" y="1595464"/>
            <a:ext cx="8294242" cy="4857871"/>
          </a:xfrm>
          <a:ln/>
        </p:spPr>
        <p:txBody>
          <a:bodyPr>
            <a:normAutofit fontScale="92500" lnSpcReduction="10000"/>
          </a:bodyPr>
          <a:lstStyle/>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a:t> Examples of Cicero's abuse: </a:t>
            </a:r>
            <a:r>
              <a:rPr lang="de-DE" dirty="0">
                <a:cs typeface="Times New Roman" charset="0"/>
              </a:rPr>
              <a:t>e.g. v Antony (</a:t>
            </a:r>
            <a:r>
              <a:rPr lang="de-DE" i="1" dirty="0">
                <a:cs typeface="Times New Roman" charset="0"/>
              </a:rPr>
              <a:t>Philippics</a:t>
            </a:r>
            <a:r>
              <a:rPr lang="de-DE" dirty="0">
                <a:cs typeface="Times New Roman" charset="0"/>
              </a:rPr>
              <a:t>): </a:t>
            </a:r>
            <a:endParaRPr lang="de-DE" dirty="0" smtClean="0">
              <a:cs typeface="Times New Roman" charset="0"/>
            </a:endParaRP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smtClean="0">
                <a:cs typeface="Times New Roman" charset="0"/>
              </a:rPr>
              <a:t>vile</a:t>
            </a:r>
            <a:r>
              <a:rPr lang="de-DE" dirty="0">
                <a:cs typeface="Times New Roman" charset="0"/>
              </a:rPr>
              <a:t>, debauched, effeminate, a drunkard, servile, </a:t>
            </a:r>
            <a:r>
              <a:rPr lang="de-DE" dirty="0" smtClean="0">
                <a:cs typeface="Times New Roman" charset="0"/>
              </a:rPr>
              <a:t>barbaric</a:t>
            </a:r>
            <a:r>
              <a:rPr lang="de-DE" dirty="0">
                <a:cs typeface="Times New Roman" charset="0"/>
              </a:rPr>
              <a:t>, ignorant, raging, cruel, </a:t>
            </a:r>
            <a:r>
              <a:rPr lang="de-DE" dirty="0" smtClean="0">
                <a:cs typeface="Times New Roman" charset="0"/>
              </a:rPr>
              <a:t>mad</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smtClean="0">
                <a:cs typeface="Times New Roman" charset="0"/>
              </a:rPr>
              <a:t>(to </a:t>
            </a:r>
            <a:r>
              <a:rPr lang="de-DE" dirty="0">
                <a:cs typeface="Times New Roman" charset="0"/>
              </a:rPr>
              <a:t>be feared&gt; sense that state is under attack</a:t>
            </a:r>
            <a:r>
              <a:rPr lang="de-DE" dirty="0" smtClean="0">
                <a:cs typeface="Times New Roman" charset="0"/>
              </a:rPr>
              <a:t>)</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smtClean="0">
                <a:cs typeface="Times New Roman" charset="0"/>
              </a:rPr>
              <a:t>but also mocking him</a:t>
            </a:r>
            <a:endParaRPr lang="de-DE" dirty="0">
              <a:cs typeface="Times New Roman" charset="0"/>
            </a:endParaRP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smtClean="0">
                <a:cs typeface="Times New Roman" charset="0"/>
              </a:rPr>
              <a:t>See </a:t>
            </a:r>
            <a:r>
              <a:rPr lang="de-DE" dirty="0"/>
              <a:t>the </a:t>
            </a:r>
            <a:r>
              <a:rPr lang="de-DE" i="1" dirty="0"/>
              <a:t>Second Philippic </a:t>
            </a:r>
            <a:r>
              <a:rPr lang="de-DE" dirty="0"/>
              <a:t>(purports to be a speech in the </a:t>
            </a:r>
            <a:r>
              <a:rPr lang="de-DE" dirty="0" smtClean="0"/>
              <a:t>senate responding to a verbal attach by Cicero, </a:t>
            </a:r>
            <a:r>
              <a:rPr lang="de-DE" dirty="0"/>
              <a:t>44 BC, but never </a:t>
            </a:r>
            <a:r>
              <a:rPr lang="de-DE" dirty="0" smtClean="0"/>
              <a:t>delivered)</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smtClean="0"/>
              <a:t>could be even ruder than ususal?</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smtClean="0"/>
              <a:t>sexual </a:t>
            </a:r>
            <a:r>
              <a:rPr lang="de-DE" dirty="0"/>
              <a:t>misconduct: e.g. passive homosexual behaviour of </a:t>
            </a:r>
            <a:r>
              <a:rPr lang="de-DE" dirty="0" smtClean="0"/>
              <a:t>Antony</a:t>
            </a:r>
            <a:endParaRPr lang="de-DE" dirty="0"/>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smtClean="0"/>
              <a:t>“in </a:t>
            </a:r>
            <a:r>
              <a:rPr lang="de-DE" dirty="0"/>
              <a:t>a public context, sexual submission to another man corresponds with the inability to function as an independent and moral political agent” (Corbeill 2008: 242)</a:t>
            </a:r>
          </a:p>
          <a:p>
            <a:pPr marL="0" indent="1920">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de-DE" dirty="0">
              <a:latin typeface="Times New Roman" charset="0"/>
            </a:endParaRPr>
          </a:p>
        </p:txBody>
      </p:sp>
      <p:pic>
        <p:nvPicPr>
          <p:cNvPr id="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08270" y="1595465"/>
            <a:ext cx="3142085" cy="3913999"/>
          </a:xfrm>
          <a:prstGeom prst="rect">
            <a:avLst/>
          </a:prstGeom>
          <a:noFill/>
          <a:ln>
            <a:noFill/>
          </a:ln>
          <a:effectLst/>
          <a:extLst>
            <a:ext uri="{909E8E84-426E-40dd-AFC4-6F175D3DCCD1}">
              <a14:hiddenFill xmlns="" xmlns:a14="http://schemas.microsoft.com/office/drawing/2010/main">
                <a:blipFill dpi="0" rotWithShape="0">
                  <a:blip/>
                  <a:srcRect/>
                  <a:stretch>
                    <a:fillRect/>
                  </a:stretch>
                </a:blipFill>
              </a14:hiddenFill>
            </a:ext>
            <a:ext uri="{91240B29-F687-4f45-9708-019B960494DF}">
              <a14:hiddenLine xmlns="" xmlns:a14="http://schemas.microsoft.com/office/drawing/2010/main" w="9525" cap="flat">
                <a:solidFill>
                  <a:srgbClr val="3465AF"/>
                </a:solidFill>
                <a:round/>
                <a:headEnd/>
                <a:tailEnd/>
              </a14:hiddenLine>
            </a:ext>
            <a:ext uri="{AF507438-7753-43e0-B8FC-AC1667EBCBE1}">
              <a14:hiddenEffects xmlns="" xmlns:a14="http://schemas.microsoft.com/office/drawing/2010/main">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4217179821"/>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
          <p:cNvSpPr>
            <a:spLocks noGrp="1" noChangeArrowheads="1"/>
          </p:cNvSpPr>
          <p:nvPr>
            <p:ph type="title"/>
          </p:nvPr>
        </p:nvSpPr>
        <p:spPr>
          <a:xfrm>
            <a:off x="608483" y="261111"/>
            <a:ext cx="9793289" cy="1002205"/>
          </a:xfrm>
          <a:ln/>
        </p:spPr>
        <p:txBody>
          <a:bodyPr tIns="25248"/>
          <a:lstStyle/>
          <a:p>
            <a:pPr>
              <a:tabLst>
                <a:tab pos="0"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Lst>
            </a:pPr>
            <a:r>
              <a:rPr lang="de-DE"/>
              <a:t>Point of oratorical invective</a:t>
            </a:r>
          </a:p>
        </p:txBody>
      </p:sp>
      <p:sp>
        <p:nvSpPr>
          <p:cNvPr id="16386" name="Rectangle 2"/>
          <p:cNvSpPr>
            <a:spLocks noGrp="1" noChangeArrowheads="1"/>
          </p:cNvSpPr>
          <p:nvPr>
            <p:ph type="body" idx="1"/>
          </p:nvPr>
        </p:nvSpPr>
        <p:spPr>
          <a:xfrm>
            <a:off x="608482" y="1654983"/>
            <a:ext cx="10969942" cy="3976181"/>
          </a:xfrm>
          <a:ln/>
        </p:spPr>
        <p:txBody>
          <a:bodyPr/>
          <a:lstStyle/>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smtClean="0"/>
              <a:t>aiding </a:t>
            </a:r>
            <a:r>
              <a:rPr lang="de-DE" dirty="0"/>
              <a:t>agenda in speech: </a:t>
            </a:r>
            <a:endParaRPr lang="de-DE" dirty="0" smtClean="0"/>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smtClean="0"/>
              <a:t>general: entertains </a:t>
            </a:r>
            <a:r>
              <a:rPr lang="de-DE" dirty="0"/>
              <a:t>the jury; diminishes and isolates one’s target, especially when </a:t>
            </a:r>
            <a:r>
              <a:rPr lang="de-DE" dirty="0" smtClean="0"/>
              <a:t>humorous (see </a:t>
            </a:r>
            <a:r>
              <a:rPr lang="de-DE" dirty="0"/>
              <a:t>Corbeill </a:t>
            </a:r>
            <a:r>
              <a:rPr lang="de-DE" dirty="0" smtClean="0"/>
              <a:t>2008)</a:t>
            </a:r>
            <a:endParaRPr lang="de-DE" dirty="0"/>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smtClean="0"/>
              <a:t>specific </a:t>
            </a:r>
            <a:r>
              <a:rPr lang="de-DE" dirty="0"/>
              <a:t>(manipulation of emotions e.g. arousing fear in </a:t>
            </a:r>
            <a:r>
              <a:rPr lang="de-DE" i="1" dirty="0"/>
              <a:t>Philippics</a:t>
            </a:r>
            <a:r>
              <a:rPr lang="de-DE" dirty="0"/>
              <a:t>; furthering of strategies); ok in judicial context.</a:t>
            </a: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smtClean="0"/>
              <a:t>bolstering </a:t>
            </a:r>
            <a:r>
              <a:rPr lang="de-DE" dirty="0"/>
              <a:t>oneself; status game.</a:t>
            </a:r>
          </a:p>
          <a:p>
            <a:pPr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smtClean="0"/>
              <a:t>confirmation </a:t>
            </a:r>
            <a:r>
              <a:rPr lang="de-DE" dirty="0"/>
              <a:t>of values/regulation of behaviour (use of blame).</a:t>
            </a:r>
          </a:p>
          <a:p>
            <a:pPr marL="0" indent="0">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de-DE" dirty="0">
              <a:latin typeface="Times New Roman" charset="0"/>
            </a:endParaRPr>
          </a:p>
          <a:p>
            <a:pPr marL="0" indent="0">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de-DE" dirty="0"/>
          </a:p>
          <a:p>
            <a:pPr marL="0" indent="0">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de-DE" dirty="0"/>
          </a:p>
        </p:txBody>
      </p:sp>
    </p:spTree>
    <p:extLst>
      <p:ext uri="{BB962C8B-B14F-4D97-AF65-F5344CB8AC3E}">
        <p14:creationId xmlns:p14="http://schemas.microsoft.com/office/powerpoint/2010/main" val="2224132749"/>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 it is acceptable to condemn a ‘bad’ man by showing his danger to society- again, regardless of particular guilt. Invective supplies proof- by identifying a person as unfit for the community the speaker of necessity wins over the jury. Invective works as a series of examples of what a Roman is not. The importance placed on invective allows the speaker to include charges that seem to us contrary to the notion of ‘legal’ accusation” </a:t>
            </a:r>
            <a:endParaRPr lang="en-GB" dirty="0" smtClean="0"/>
          </a:p>
          <a:p>
            <a:pPr marL="0" indent="0">
              <a:buNone/>
            </a:pPr>
            <a:r>
              <a:rPr lang="en-GB" dirty="0" smtClean="0"/>
              <a:t>(</a:t>
            </a:r>
            <a:r>
              <a:rPr lang="en-GB" dirty="0" err="1"/>
              <a:t>Corbeill</a:t>
            </a:r>
            <a:r>
              <a:rPr lang="en-GB" dirty="0"/>
              <a:t> 2002: 199) </a:t>
            </a:r>
          </a:p>
        </p:txBody>
      </p:sp>
    </p:spTree>
    <p:extLst>
      <p:ext uri="{BB962C8B-B14F-4D97-AF65-F5344CB8AC3E}">
        <p14:creationId xmlns:p14="http://schemas.microsoft.com/office/powerpoint/2010/main" val="19861660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class</a:t>
            </a:r>
            <a:endParaRPr lang="en-GB" dirty="0"/>
          </a:p>
        </p:txBody>
      </p:sp>
      <p:sp>
        <p:nvSpPr>
          <p:cNvPr id="3" name="Content Placeholder 2"/>
          <p:cNvSpPr>
            <a:spLocks noGrp="1"/>
          </p:cNvSpPr>
          <p:nvPr>
            <p:ph idx="1"/>
          </p:nvPr>
        </p:nvSpPr>
        <p:spPr/>
        <p:txBody>
          <a:bodyPr/>
          <a:lstStyle/>
          <a:p>
            <a:r>
              <a:rPr lang="en-GB" dirty="0" smtClean="0"/>
              <a:t>Use of abuse frequent in Roman public life</a:t>
            </a:r>
          </a:p>
          <a:p>
            <a:r>
              <a:rPr lang="en-GB" dirty="0" smtClean="0"/>
              <a:t>Strong use of sexually violent/abusive language to shame opponents</a:t>
            </a:r>
          </a:p>
          <a:p>
            <a:r>
              <a:rPr lang="en-GB" dirty="0" smtClean="0"/>
              <a:t>Focus on </a:t>
            </a:r>
            <a:r>
              <a:rPr lang="en-GB" smtClean="0"/>
              <a:t>public reputation</a:t>
            </a:r>
            <a:endParaRPr lang="en-GB"/>
          </a:p>
        </p:txBody>
      </p:sp>
    </p:spTree>
    <p:extLst>
      <p:ext uri="{BB962C8B-B14F-4D97-AF65-F5344CB8AC3E}">
        <p14:creationId xmlns:p14="http://schemas.microsoft.com/office/powerpoint/2010/main" val="36224722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E1B558C7-619B-49BE-9097-7FCBDADD4EC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Blue bookstack presentation (widescreen)</Template>
  <TotalTime>0</TotalTime>
  <Words>1826</Words>
  <Application>Microsoft Office PowerPoint</Application>
  <PresentationFormat>Custom</PresentationFormat>
  <Paragraphs>174</Paragraphs>
  <Slides>26</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Arial</vt:lpstr>
      <vt:lpstr>Century Gothic</vt:lpstr>
      <vt:lpstr>Times New Roman</vt:lpstr>
      <vt:lpstr>Books 16x9</vt:lpstr>
      <vt:lpstr>Reading Antiquity</vt:lpstr>
      <vt:lpstr>PowerPoint Presentation</vt:lpstr>
      <vt:lpstr>Abuse in Latin Literature</vt:lpstr>
      <vt:lpstr>Abuse and the Romans</vt:lpstr>
      <vt:lpstr>Types of Abuse?</vt:lpstr>
      <vt:lpstr>Catullus</vt:lpstr>
      <vt:lpstr>Events of the Late Republic</vt:lpstr>
      <vt:lpstr>Catullus political poems</vt:lpstr>
      <vt:lpstr>PowerPoint Presentation</vt:lpstr>
      <vt:lpstr>57</vt:lpstr>
      <vt:lpstr>57: Faults at the top of the Power Chain</vt:lpstr>
      <vt:lpstr>PowerPoint Presentation</vt:lpstr>
      <vt:lpstr>57: Blurring between Caesar and Subordinate</vt:lpstr>
      <vt:lpstr>29</vt:lpstr>
      <vt:lpstr>29: faults at the top of the power chain</vt:lpstr>
      <vt:lpstr>PowerPoint Presentation</vt:lpstr>
      <vt:lpstr>28: Faults Lower Down the Power Chain</vt:lpstr>
      <vt:lpstr>PowerPoint Presentation</vt:lpstr>
      <vt:lpstr>47: faults lower down the power chain</vt:lpstr>
      <vt:lpstr>Abuse in oratory: Cicero's speeches</vt:lpstr>
      <vt:lpstr>PowerPoint Presentation</vt:lpstr>
      <vt:lpstr>PowerPoint Presentation</vt:lpstr>
      <vt:lpstr>Cicero's abuse of Antony</vt:lpstr>
      <vt:lpstr>Point of oratorical invective</vt:lpstr>
      <vt:lpstr>PowerPoint Presentation</vt:lpstr>
      <vt:lpstr>This class</vt:lpstr>
    </vt:vector>
  </TitlesOfParts>
  <Manager/>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2015-12-08T10:08:14Z</dcterms:created>
  <dcterms:modified xsi:type="dcterms:W3CDTF">2017-02-06T10:38:37Z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TC027879409991</vt:lpwstr>
  </property>
</Properties>
</file>