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56" r:id="rId1"/>
  </p:sldMasterIdLst>
  <p:sldIdLst>
    <p:sldId id="256" r:id="rId2"/>
    <p:sldId id="260" r:id="rId3"/>
    <p:sldId id="258" r:id="rId4"/>
    <p:sldId id="259" r:id="rId5"/>
    <p:sldId id="261" r:id="rId6"/>
    <p:sldId id="263" r:id="rId7"/>
    <p:sldId id="264" r:id="rId8"/>
    <p:sldId id="257" r:id="rId9"/>
    <p:sldId id="315" r:id="rId10"/>
    <p:sldId id="316" r:id="rId11"/>
    <p:sldId id="266" r:id="rId12"/>
    <p:sldId id="313" r:id="rId13"/>
    <p:sldId id="267" r:id="rId14"/>
    <p:sldId id="314" r:id="rId15"/>
    <p:sldId id="262" r:id="rId16"/>
    <p:sldId id="317" r:id="rId17"/>
    <p:sldId id="312" r:id="rId18"/>
    <p:sldId id="265" r:id="rId19"/>
    <p:sldId id="31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02"/>
  </p:normalViewPr>
  <p:slideViewPr>
    <p:cSldViewPr snapToGrid="0" snapToObjects="1">
      <p:cViewPr varScale="1">
        <p:scale>
          <a:sx n="95" d="100"/>
          <a:sy n="95" d="100"/>
        </p:scale>
        <p:origin x="200" y="77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48A87A34-81AB-432B-8DAE-1953F412C126}" type="datetimeFigureOut">
              <a:rPr lang="en-US" smtClean="0"/>
              <a:t>12/31/18</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84495694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39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8A87A34-81AB-432B-8DAE-1953F412C126}" type="datetimeFigureOut">
              <a:rPr lang="en-US" smtClean="0"/>
              <a:t>12/31/18</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91647539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4285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6197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12/31/18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700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12/31/18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783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84219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48A87A34-81AB-432B-8DAE-1953F412C126}" type="datetimeFigureOut">
              <a:rPr lang="en-US" smtClean="0"/>
              <a:pPr/>
              <a:t>12/31/18</a:t>
            </a:fld>
            <a:endParaRPr lang="en-US" dirty="0"/>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7243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0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12/31/18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9568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12/31/18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8902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8A87A34-81AB-432B-8DAE-1953F412C126}" type="datetimeFigureOut">
              <a:rPr lang="en-US" smtClean="0"/>
              <a:pPr/>
              <a:t>12/31/18</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D22F896-40B5-4ADD-8801-0D06FADFA095}"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322676341"/>
      </p:ext>
    </p:extLst>
  </p:cSld>
  <p:clrMap bg1="dk1" tx1="lt1" bg2="dk2" tx2="lt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 id="2147484263" r:id="rId7"/>
    <p:sldLayoutId id="2147484264" r:id="rId8"/>
    <p:sldLayoutId id="2147484265" r:id="rId9"/>
    <p:sldLayoutId id="2147484266" r:id="rId10"/>
    <p:sldLayoutId id="2147484267" r:id="rId11"/>
    <p:sldLayoutId id="2147484268" r:id="rId12"/>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6E96-AFC1-DE48-B9DC-9C827A1EE541}"/>
              </a:ext>
            </a:extLst>
          </p:cNvPr>
          <p:cNvSpPr>
            <a:spLocks noGrp="1"/>
          </p:cNvSpPr>
          <p:nvPr>
            <p:ph type="ctrTitle"/>
          </p:nvPr>
        </p:nvSpPr>
        <p:spPr/>
        <p:txBody>
          <a:bodyPr/>
          <a:lstStyle/>
          <a:p>
            <a:r>
              <a:rPr lang="en-US" dirty="0"/>
              <a:t>Water and People</a:t>
            </a:r>
          </a:p>
        </p:txBody>
      </p:sp>
      <p:sp>
        <p:nvSpPr>
          <p:cNvPr id="3" name="Subtitle 2">
            <a:extLst>
              <a:ext uri="{FF2B5EF4-FFF2-40B4-BE49-F238E27FC236}">
                <a16:creationId xmlns:a16="http://schemas.microsoft.com/office/drawing/2014/main" id="{80D7087D-55E5-0442-A4C3-B5B9F8CC46D2}"/>
              </a:ext>
            </a:extLst>
          </p:cNvPr>
          <p:cNvSpPr>
            <a:spLocks noGrp="1"/>
          </p:cNvSpPr>
          <p:nvPr>
            <p:ph type="subTitle" idx="1"/>
          </p:nvPr>
        </p:nvSpPr>
        <p:spPr/>
        <p:txBody>
          <a:bodyPr/>
          <a:lstStyle/>
          <a:p>
            <a:r>
              <a:rPr lang="en-US" dirty="0"/>
              <a:t>Approaching water and people using a New </a:t>
            </a:r>
            <a:r>
              <a:rPr lang="en-US" dirty="0" err="1"/>
              <a:t>Materialities</a:t>
            </a:r>
            <a:r>
              <a:rPr lang="en-US" dirty="0"/>
              <a:t> perspective</a:t>
            </a:r>
          </a:p>
        </p:txBody>
      </p:sp>
    </p:spTree>
    <p:extLst>
      <p:ext uri="{BB962C8B-B14F-4D97-AF65-F5344CB8AC3E}">
        <p14:creationId xmlns:p14="http://schemas.microsoft.com/office/powerpoint/2010/main" val="2554059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7D3F80-2B32-1449-8A84-813AAFA2D3CC}"/>
              </a:ext>
            </a:extLst>
          </p:cNvPr>
          <p:cNvSpPr>
            <a:spLocks noGrp="1"/>
          </p:cNvSpPr>
          <p:nvPr>
            <p:ph type="title"/>
          </p:nvPr>
        </p:nvSpPr>
        <p:spPr>
          <a:xfrm>
            <a:off x="1560576" y="2408634"/>
            <a:ext cx="9070848" cy="2587752"/>
          </a:xfrm>
        </p:spPr>
        <p:txBody>
          <a:bodyPr/>
          <a:lstStyle/>
          <a:p>
            <a:r>
              <a:rPr lang="en-US" sz="2800" dirty="0"/>
              <a:t>‘Aldo Leopold’s famous dictum to ‘think like a mountain” was not just a poetic device but a plea to think in terms of the integrity of systems, because we cannot interrupt or replace the complex interrelationship in ecosystems with good results’</a:t>
            </a:r>
            <a:br>
              <a:rPr lang="en-US" sz="2800" dirty="0"/>
            </a:br>
            <a:r>
              <a:rPr lang="en-US" sz="2800" dirty="0"/>
              <a:t>(Hawken et al 1999: 147)</a:t>
            </a:r>
            <a:br>
              <a:rPr lang="en-US" sz="2800" dirty="0"/>
            </a:br>
            <a:endParaRPr lang="en-US" sz="2800" dirty="0"/>
          </a:p>
        </p:txBody>
      </p:sp>
    </p:spTree>
    <p:extLst>
      <p:ext uri="{BB962C8B-B14F-4D97-AF65-F5344CB8AC3E}">
        <p14:creationId xmlns:p14="http://schemas.microsoft.com/office/powerpoint/2010/main" val="781151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0389-665D-8B48-A874-7AC639C2CDCC}"/>
              </a:ext>
            </a:extLst>
          </p:cNvPr>
          <p:cNvSpPr>
            <a:spLocks noGrp="1"/>
          </p:cNvSpPr>
          <p:nvPr>
            <p:ph type="title"/>
          </p:nvPr>
        </p:nvSpPr>
        <p:spPr/>
        <p:txBody>
          <a:bodyPr/>
          <a:lstStyle/>
          <a:p>
            <a:r>
              <a:rPr lang="en-US" dirty="0"/>
              <a:t>Recap: New </a:t>
            </a:r>
            <a:r>
              <a:rPr lang="en-US" dirty="0" err="1"/>
              <a:t>Materialities</a:t>
            </a:r>
            <a:endParaRPr lang="en-US" dirty="0"/>
          </a:p>
        </p:txBody>
      </p:sp>
      <p:sp>
        <p:nvSpPr>
          <p:cNvPr id="3" name="Content Placeholder 2">
            <a:extLst>
              <a:ext uri="{FF2B5EF4-FFF2-40B4-BE49-F238E27FC236}">
                <a16:creationId xmlns:a16="http://schemas.microsoft.com/office/drawing/2014/main" id="{AA822E2A-AD9C-1645-957F-AB70766FEDD5}"/>
              </a:ext>
            </a:extLst>
          </p:cNvPr>
          <p:cNvSpPr>
            <a:spLocks noGrp="1"/>
          </p:cNvSpPr>
          <p:nvPr>
            <p:ph sz="half" idx="1"/>
          </p:nvPr>
        </p:nvSpPr>
        <p:spPr/>
        <p:txBody>
          <a:bodyPr>
            <a:normAutofit/>
          </a:bodyPr>
          <a:lstStyle/>
          <a:p>
            <a:r>
              <a:rPr lang="en-US" sz="2000" dirty="0">
                <a:solidFill>
                  <a:schemeClr val="tx1">
                    <a:lumMod val="10000"/>
                    <a:lumOff val="90000"/>
                  </a:schemeClr>
                </a:solidFill>
              </a:rPr>
              <a:t>Reminds people of their physicality</a:t>
            </a:r>
          </a:p>
          <a:p>
            <a:r>
              <a:rPr lang="en-US" sz="2000" dirty="0">
                <a:solidFill>
                  <a:schemeClr val="tx1">
                    <a:lumMod val="10000"/>
                    <a:lumOff val="90000"/>
                  </a:schemeClr>
                </a:solidFill>
              </a:rPr>
              <a:t>Shows that being human is a material process</a:t>
            </a:r>
          </a:p>
          <a:p>
            <a:r>
              <a:rPr lang="en-US" sz="2000" dirty="0">
                <a:solidFill>
                  <a:schemeClr val="tx1">
                    <a:lumMod val="10000"/>
                    <a:lumOff val="90000"/>
                  </a:schemeClr>
                </a:solidFill>
              </a:rPr>
              <a:t>Challenges human exceptionalism by demonstrating how materials influence and shape humanity in multiple ways</a:t>
            </a:r>
          </a:p>
          <a:p>
            <a:r>
              <a:rPr lang="en-US" sz="2000" dirty="0">
                <a:solidFill>
                  <a:schemeClr val="tx1">
                    <a:lumMod val="10000"/>
                    <a:lumOff val="90000"/>
                  </a:schemeClr>
                </a:solidFill>
              </a:rPr>
              <a:t>Shows how things take form as a result of how materials can engage</a:t>
            </a:r>
          </a:p>
          <a:p>
            <a:endParaRPr lang="en-US" dirty="0"/>
          </a:p>
        </p:txBody>
      </p:sp>
      <p:pic>
        <p:nvPicPr>
          <p:cNvPr id="5" name="Content Placeholder 4">
            <a:extLst>
              <a:ext uri="{FF2B5EF4-FFF2-40B4-BE49-F238E27FC236}">
                <a16:creationId xmlns:a16="http://schemas.microsoft.com/office/drawing/2014/main" id="{5BBCE344-90D0-EC44-87D5-7AFE1A60349E}"/>
              </a:ext>
            </a:extLst>
          </p:cNvPr>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6370638" y="2396843"/>
            <a:ext cx="4754562" cy="3161277"/>
          </a:xfrm>
          <a:prstGeom prst="rect">
            <a:avLst/>
          </a:prstGeom>
        </p:spPr>
      </p:pic>
    </p:spTree>
    <p:extLst>
      <p:ext uri="{BB962C8B-B14F-4D97-AF65-F5344CB8AC3E}">
        <p14:creationId xmlns:p14="http://schemas.microsoft.com/office/powerpoint/2010/main" val="3940116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72C8D4-FC04-FE49-B7FC-C6094F4623C4}"/>
              </a:ext>
            </a:extLst>
          </p:cNvPr>
          <p:cNvSpPr>
            <a:spLocks noGrp="1"/>
          </p:cNvSpPr>
          <p:nvPr>
            <p:ph type="title"/>
          </p:nvPr>
        </p:nvSpPr>
        <p:spPr/>
        <p:txBody>
          <a:bodyPr/>
          <a:lstStyle/>
          <a:p>
            <a:r>
              <a:rPr lang="en-US" dirty="0"/>
              <a:t>‘Who’ is water? </a:t>
            </a:r>
          </a:p>
        </p:txBody>
      </p:sp>
      <p:sp>
        <p:nvSpPr>
          <p:cNvPr id="5" name="Content Placeholder 4">
            <a:extLst>
              <a:ext uri="{FF2B5EF4-FFF2-40B4-BE49-F238E27FC236}">
                <a16:creationId xmlns:a16="http://schemas.microsoft.com/office/drawing/2014/main" id="{5E56AE69-0AFD-EF45-B16C-E1DD16A59342}"/>
              </a:ext>
            </a:extLst>
          </p:cNvPr>
          <p:cNvSpPr>
            <a:spLocks noGrp="1"/>
          </p:cNvSpPr>
          <p:nvPr>
            <p:ph type="body" idx="1"/>
          </p:nvPr>
        </p:nvSpPr>
        <p:spPr/>
        <p:txBody>
          <a:bodyPr>
            <a:normAutofit fontScale="92500" lnSpcReduction="20000"/>
          </a:bodyPr>
          <a:lstStyle/>
          <a:p>
            <a:r>
              <a:rPr lang="en-US" dirty="0"/>
              <a:t>Water has multiple </a:t>
            </a:r>
            <a:r>
              <a:rPr lang="en-US" dirty="0" err="1"/>
              <a:t>behaviours</a:t>
            </a:r>
            <a:r>
              <a:rPr lang="en-US" dirty="0"/>
              <a:t>. Its methods of being determine how people can  engage with it, which in turn affects how people can be human.</a:t>
            </a:r>
          </a:p>
        </p:txBody>
      </p:sp>
    </p:spTree>
    <p:extLst>
      <p:ext uri="{BB962C8B-B14F-4D97-AF65-F5344CB8AC3E}">
        <p14:creationId xmlns:p14="http://schemas.microsoft.com/office/powerpoint/2010/main" val="4213817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AA5A4-2E57-6045-997F-00959F95FF09}"/>
              </a:ext>
            </a:extLst>
          </p:cNvPr>
          <p:cNvSpPr>
            <a:spLocks noGrp="1"/>
          </p:cNvSpPr>
          <p:nvPr>
            <p:ph type="title"/>
          </p:nvPr>
        </p:nvSpPr>
        <p:spPr/>
        <p:txBody>
          <a:bodyPr/>
          <a:lstStyle/>
          <a:p>
            <a:r>
              <a:rPr lang="en-US" dirty="0"/>
              <a:t>Approaching water</a:t>
            </a:r>
          </a:p>
        </p:txBody>
      </p:sp>
      <p:sp>
        <p:nvSpPr>
          <p:cNvPr id="3" name="Content Placeholder 2">
            <a:extLst>
              <a:ext uri="{FF2B5EF4-FFF2-40B4-BE49-F238E27FC236}">
                <a16:creationId xmlns:a16="http://schemas.microsoft.com/office/drawing/2014/main" id="{58DECF13-71CB-AF40-877F-E67F79C6899A}"/>
              </a:ext>
            </a:extLst>
          </p:cNvPr>
          <p:cNvSpPr>
            <a:spLocks noGrp="1"/>
          </p:cNvSpPr>
          <p:nvPr>
            <p:ph sz="half" idx="1"/>
          </p:nvPr>
        </p:nvSpPr>
        <p:spPr>
          <a:xfrm>
            <a:off x="1066800" y="2103120"/>
            <a:ext cx="4754880" cy="4112286"/>
          </a:xfrm>
        </p:spPr>
        <p:txBody>
          <a:bodyPr>
            <a:normAutofit fontScale="92500" lnSpcReduction="20000"/>
          </a:bodyPr>
          <a:lstStyle/>
          <a:p>
            <a:r>
              <a:rPr lang="en-US" dirty="0"/>
              <a:t>There is an extensive body of literature about water.</a:t>
            </a:r>
          </a:p>
          <a:p>
            <a:r>
              <a:rPr lang="en-US" dirty="0"/>
              <a:t>Texts that consider water as vital substance, inspiration, tool, source of power and resource abound. (See doc ‘Literary approaches to water, Attala 2018.)</a:t>
            </a:r>
          </a:p>
          <a:p>
            <a:r>
              <a:rPr lang="en-US" dirty="0"/>
              <a:t>Water is often considered inert but increasingly it is represented as a medium that animates life. ‘Water does not have the characteristics of the living, but without water there is no life’ (</a:t>
            </a:r>
            <a:r>
              <a:rPr lang="en-US" dirty="0" err="1"/>
              <a:t>Schwenk</a:t>
            </a:r>
            <a:r>
              <a:rPr lang="en-US" dirty="0"/>
              <a:t> (1985) in Wilkens et al 2005:26).</a:t>
            </a:r>
          </a:p>
          <a:p>
            <a:r>
              <a:rPr lang="en-US" dirty="0"/>
              <a:t>Which prompts the question: “Where does water stop being water and where does it become a body or a person?” (also see: </a:t>
            </a:r>
            <a:r>
              <a:rPr lang="en-US" dirty="0" err="1"/>
              <a:t>Neimanis</a:t>
            </a:r>
            <a:r>
              <a:rPr lang="en-US" dirty="0"/>
              <a:t> 2017)</a:t>
            </a:r>
          </a:p>
          <a:p>
            <a:endParaRPr lang="en-US" dirty="0"/>
          </a:p>
        </p:txBody>
      </p:sp>
      <p:pic>
        <p:nvPicPr>
          <p:cNvPr id="6" name="Content Placeholder 5">
            <a:extLst>
              <a:ext uri="{FF2B5EF4-FFF2-40B4-BE49-F238E27FC236}">
                <a16:creationId xmlns:a16="http://schemas.microsoft.com/office/drawing/2014/main" id="{186E14BB-15C4-0746-8919-6313B666EA2E}"/>
              </a:ext>
            </a:extLst>
          </p:cNvPr>
          <p:cNvPicPr>
            <a:picLocks noGrp="1" noChangeAspect="1"/>
          </p:cNvPicPr>
          <p:nvPr>
            <p:ph sz="half" idx="2"/>
          </p:nvPr>
        </p:nvPicPr>
        <p:blipFill>
          <a:blip r:embed="rId2"/>
          <a:stretch>
            <a:fillRect/>
          </a:stretch>
        </p:blipFill>
        <p:spPr>
          <a:xfrm>
            <a:off x="6370638" y="2457655"/>
            <a:ext cx="4754562" cy="3039653"/>
          </a:xfrm>
        </p:spPr>
      </p:pic>
    </p:spTree>
    <p:extLst>
      <p:ext uri="{BB962C8B-B14F-4D97-AF65-F5344CB8AC3E}">
        <p14:creationId xmlns:p14="http://schemas.microsoft.com/office/powerpoint/2010/main" val="3026130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A95AB-B4B1-C44F-84A7-000533EF2247}"/>
              </a:ext>
            </a:extLst>
          </p:cNvPr>
          <p:cNvSpPr>
            <a:spLocks noGrp="1"/>
          </p:cNvSpPr>
          <p:nvPr>
            <p:ph type="title"/>
          </p:nvPr>
        </p:nvSpPr>
        <p:spPr/>
        <p:txBody>
          <a:bodyPr>
            <a:normAutofit fontScale="90000"/>
          </a:bodyPr>
          <a:lstStyle/>
          <a:p>
            <a:r>
              <a:rPr lang="en-US" dirty="0"/>
              <a:t>Understanding the word ‘water’</a:t>
            </a:r>
          </a:p>
        </p:txBody>
      </p:sp>
      <p:sp>
        <p:nvSpPr>
          <p:cNvPr id="3" name="Content Placeholder 2">
            <a:extLst>
              <a:ext uri="{FF2B5EF4-FFF2-40B4-BE49-F238E27FC236}">
                <a16:creationId xmlns:a16="http://schemas.microsoft.com/office/drawing/2014/main" id="{867DC507-FA6F-934F-B711-F4095743BF92}"/>
              </a:ext>
            </a:extLst>
          </p:cNvPr>
          <p:cNvSpPr>
            <a:spLocks noGrp="1"/>
          </p:cNvSpPr>
          <p:nvPr>
            <p:ph sz="half" idx="1"/>
          </p:nvPr>
        </p:nvSpPr>
        <p:spPr/>
        <p:txBody>
          <a:bodyPr/>
          <a:lstStyle/>
          <a:p>
            <a:r>
              <a:rPr lang="en-US" dirty="0"/>
              <a:t>The word ‘water’ is an uncountable noun. An uncountable noun describes a thing that cannot be divided or counted. The word shows water is a single substance but also allows it to be multiple simultaneously.</a:t>
            </a:r>
          </a:p>
          <a:p>
            <a:r>
              <a:rPr lang="en-US" dirty="0"/>
              <a:t>However, even if water shifts through different material states (ice, steam, sweat </a:t>
            </a:r>
            <a:r>
              <a:rPr lang="en-US" dirty="0" err="1"/>
              <a:t>etc</a:t>
            </a:r>
            <a:r>
              <a:rPr lang="en-US" dirty="0"/>
              <a:t>) it is typically considered to be one substance with numerous abilities.</a:t>
            </a:r>
          </a:p>
        </p:txBody>
      </p:sp>
      <p:pic>
        <p:nvPicPr>
          <p:cNvPr id="5" name="Content Placeholder 7">
            <a:extLst>
              <a:ext uri="{FF2B5EF4-FFF2-40B4-BE49-F238E27FC236}">
                <a16:creationId xmlns:a16="http://schemas.microsoft.com/office/drawing/2014/main" id="{536B7044-2564-1440-AB92-D65D15D9E58C}"/>
              </a:ext>
            </a:extLst>
          </p:cNvPr>
          <p:cNvPicPr>
            <a:picLocks noGrp="1" noChangeAspect="1"/>
          </p:cNvPicPr>
          <p:nvPr>
            <p:ph sz="half" idx="2"/>
          </p:nvPr>
        </p:nvPicPr>
        <p:blipFill>
          <a:blip r:embed="rId2"/>
          <a:stretch>
            <a:fillRect/>
          </a:stretch>
        </p:blipFill>
        <p:spPr>
          <a:xfrm>
            <a:off x="6425092" y="2207172"/>
            <a:ext cx="4550913" cy="3468414"/>
          </a:xfrm>
        </p:spPr>
      </p:pic>
    </p:spTree>
    <p:extLst>
      <p:ext uri="{BB962C8B-B14F-4D97-AF65-F5344CB8AC3E}">
        <p14:creationId xmlns:p14="http://schemas.microsoft.com/office/powerpoint/2010/main" val="809550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FC2A1-B0AA-DE41-B4B6-CA517AA1D3FD}"/>
              </a:ext>
            </a:extLst>
          </p:cNvPr>
          <p:cNvSpPr>
            <a:spLocks noGrp="1"/>
          </p:cNvSpPr>
          <p:nvPr>
            <p:ph type="title"/>
          </p:nvPr>
        </p:nvSpPr>
        <p:spPr/>
        <p:txBody>
          <a:bodyPr>
            <a:normAutofit fontScale="90000"/>
          </a:bodyPr>
          <a:lstStyle/>
          <a:p>
            <a:r>
              <a:rPr lang="en-US" dirty="0"/>
              <a:t>What is water? </a:t>
            </a:r>
            <a:br>
              <a:rPr lang="en-US" dirty="0"/>
            </a:br>
            <a:r>
              <a:rPr lang="en-US" dirty="0"/>
              <a:t>Material maverick?</a:t>
            </a:r>
          </a:p>
        </p:txBody>
      </p:sp>
      <p:sp>
        <p:nvSpPr>
          <p:cNvPr id="3" name="Content Placeholder 2">
            <a:extLst>
              <a:ext uri="{FF2B5EF4-FFF2-40B4-BE49-F238E27FC236}">
                <a16:creationId xmlns:a16="http://schemas.microsoft.com/office/drawing/2014/main" id="{F810D748-DC5F-E546-A114-97EF006ECDC0}"/>
              </a:ext>
            </a:extLst>
          </p:cNvPr>
          <p:cNvSpPr>
            <a:spLocks noGrp="1"/>
          </p:cNvSpPr>
          <p:nvPr>
            <p:ph sz="half" idx="1"/>
          </p:nvPr>
        </p:nvSpPr>
        <p:spPr/>
        <p:txBody>
          <a:bodyPr>
            <a:normAutofit lnSpcReduction="10000"/>
          </a:bodyPr>
          <a:lstStyle/>
          <a:p>
            <a:r>
              <a:rPr lang="en-US" dirty="0"/>
              <a:t>Water’s properties are often presented as astounding. Water confounds the physical laws established by science (Ball 2002).</a:t>
            </a:r>
          </a:p>
          <a:p>
            <a:r>
              <a:rPr lang="en-US" dirty="0"/>
              <a:t>It is also presented as mysterious, active and versatile (Chen et al 2013).</a:t>
            </a:r>
          </a:p>
          <a:p>
            <a:r>
              <a:rPr lang="en-US" dirty="0"/>
              <a:t>Water is not wet.</a:t>
            </a:r>
          </a:p>
          <a:p>
            <a:r>
              <a:rPr lang="en-US" dirty="0"/>
              <a:t>Water is the universal solvent. Water is not pure, it is full of other materials. (pure water kills)</a:t>
            </a:r>
          </a:p>
          <a:p>
            <a:r>
              <a:rPr lang="en-US" dirty="0"/>
              <a:t>Water picks up and washes away other substances.</a:t>
            </a:r>
          </a:p>
          <a:p>
            <a:r>
              <a:rPr lang="en-US" dirty="0"/>
              <a:t>Water moves.</a:t>
            </a:r>
          </a:p>
          <a:p>
            <a:endParaRPr lang="en-US" dirty="0"/>
          </a:p>
        </p:txBody>
      </p:sp>
      <p:sp>
        <p:nvSpPr>
          <p:cNvPr id="4" name="Content Placeholder 3">
            <a:extLst>
              <a:ext uri="{FF2B5EF4-FFF2-40B4-BE49-F238E27FC236}">
                <a16:creationId xmlns:a16="http://schemas.microsoft.com/office/drawing/2014/main" id="{55D889AA-C7F3-2645-831F-06E228572D31}"/>
              </a:ext>
            </a:extLst>
          </p:cNvPr>
          <p:cNvSpPr>
            <a:spLocks noGrp="1"/>
          </p:cNvSpPr>
          <p:nvPr>
            <p:ph sz="half" idx="2"/>
          </p:nvPr>
        </p:nvSpPr>
        <p:spPr/>
        <p:txBody>
          <a:bodyPr>
            <a:normAutofit lnSpcReduction="10000"/>
          </a:bodyPr>
          <a:lstStyle/>
          <a:p>
            <a:r>
              <a:rPr lang="en-US" dirty="0"/>
              <a:t>‘Water doesn’t behave as it should. There are more than 30 physical constants of water that are ‘wrong’…none of this can be understood by the common laws of physics…people will have to rethink their ideas about water (</a:t>
            </a:r>
            <a:r>
              <a:rPr lang="en-US" dirty="0" err="1"/>
              <a:t>Benveniste</a:t>
            </a:r>
            <a:r>
              <a:rPr lang="en-US" dirty="0"/>
              <a:t> 2017)</a:t>
            </a:r>
          </a:p>
        </p:txBody>
      </p:sp>
      <p:pic>
        <p:nvPicPr>
          <p:cNvPr id="8" name="Picture 7">
            <a:extLst>
              <a:ext uri="{FF2B5EF4-FFF2-40B4-BE49-F238E27FC236}">
                <a16:creationId xmlns:a16="http://schemas.microsoft.com/office/drawing/2014/main" id="{E12DEDF9-E140-FD48-8A01-FE08E6079A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473908" y="553668"/>
            <a:ext cx="2086377" cy="1371600"/>
          </a:xfrm>
          <a:prstGeom prst="rect">
            <a:avLst/>
          </a:prstGeom>
        </p:spPr>
      </p:pic>
      <p:pic>
        <p:nvPicPr>
          <p:cNvPr id="10" name="Picture 9">
            <a:extLst>
              <a:ext uri="{FF2B5EF4-FFF2-40B4-BE49-F238E27FC236}">
                <a16:creationId xmlns:a16="http://schemas.microsoft.com/office/drawing/2014/main" id="{D595C457-AE0B-254C-B681-FFC8D0F0F763}"/>
              </a:ext>
            </a:extLst>
          </p:cNvPr>
          <p:cNvPicPr>
            <a:picLocks noChangeAspect="1"/>
          </p:cNvPicPr>
          <p:nvPr/>
        </p:nvPicPr>
        <p:blipFill>
          <a:blip r:embed="rId3"/>
          <a:stretch>
            <a:fillRect/>
          </a:stretch>
        </p:blipFill>
        <p:spPr>
          <a:xfrm>
            <a:off x="7610585" y="3656942"/>
            <a:ext cx="3949700" cy="2781300"/>
          </a:xfrm>
          <a:prstGeom prst="rect">
            <a:avLst/>
          </a:prstGeom>
        </p:spPr>
      </p:pic>
    </p:spTree>
    <p:extLst>
      <p:ext uri="{BB962C8B-B14F-4D97-AF65-F5344CB8AC3E}">
        <p14:creationId xmlns:p14="http://schemas.microsoft.com/office/powerpoint/2010/main" val="1099906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B028F3-FE85-9745-83DD-2CF400EF8824}"/>
              </a:ext>
            </a:extLst>
          </p:cNvPr>
          <p:cNvSpPr>
            <a:spLocks noGrp="1"/>
          </p:cNvSpPr>
          <p:nvPr>
            <p:ph type="title"/>
          </p:nvPr>
        </p:nvSpPr>
        <p:spPr/>
        <p:txBody>
          <a:bodyPr/>
          <a:lstStyle/>
          <a:p>
            <a:r>
              <a:rPr lang="en-US" dirty="0"/>
              <a:t>Water is the climate</a:t>
            </a:r>
          </a:p>
        </p:txBody>
      </p:sp>
      <p:sp>
        <p:nvSpPr>
          <p:cNvPr id="5" name="Content Placeholder 4">
            <a:extLst>
              <a:ext uri="{FF2B5EF4-FFF2-40B4-BE49-F238E27FC236}">
                <a16:creationId xmlns:a16="http://schemas.microsoft.com/office/drawing/2014/main" id="{593CCC5F-F28F-154C-8276-FAD561DAE808}"/>
              </a:ext>
            </a:extLst>
          </p:cNvPr>
          <p:cNvSpPr>
            <a:spLocks noGrp="1"/>
          </p:cNvSpPr>
          <p:nvPr>
            <p:ph sz="quarter" idx="13"/>
          </p:nvPr>
        </p:nvSpPr>
        <p:spPr/>
        <p:txBody>
          <a:bodyPr/>
          <a:lstStyle/>
          <a:p>
            <a:r>
              <a:rPr lang="en-US" dirty="0"/>
              <a:t>Water and the climate are causatively entwined. Changes in the weather concern water and vice versa.</a:t>
            </a:r>
          </a:p>
          <a:p>
            <a:r>
              <a:rPr lang="en-US" dirty="0"/>
              <a:t>Recent geo-science findings show that water’s </a:t>
            </a:r>
            <a:r>
              <a:rPr lang="en-US" dirty="0" err="1"/>
              <a:t>behaviour</a:t>
            </a:r>
            <a:r>
              <a:rPr lang="en-US" dirty="0"/>
              <a:t> has changed because of the climate and pollution.</a:t>
            </a:r>
          </a:p>
          <a:p>
            <a:r>
              <a:rPr lang="en-US" dirty="0"/>
              <a:t>Using Morton’s (2010) </a:t>
            </a:r>
            <a:r>
              <a:rPr lang="en-US" dirty="0" err="1"/>
              <a:t>hyperobjects</a:t>
            </a:r>
            <a:r>
              <a:rPr lang="en-US" dirty="0"/>
              <a:t> allows us to see that how water is behaving currently is predictive of potential futures and therefore suggests action needs to be taken.</a:t>
            </a:r>
          </a:p>
        </p:txBody>
      </p:sp>
      <p:pic>
        <p:nvPicPr>
          <p:cNvPr id="16" name="Content Placeholder 15">
            <a:extLst>
              <a:ext uri="{FF2B5EF4-FFF2-40B4-BE49-F238E27FC236}">
                <a16:creationId xmlns:a16="http://schemas.microsoft.com/office/drawing/2014/main" id="{3A17DB02-D0EC-0F4C-9FDB-03C17CA78F5A}"/>
              </a:ext>
            </a:extLst>
          </p:cNvPr>
          <p:cNvPicPr>
            <a:picLocks noGrp="1" noChangeAspect="1"/>
          </p:cNvPicPr>
          <p:nvPr>
            <p:ph sz="quarter" idx="14"/>
          </p:nvPr>
        </p:nvPicPr>
        <p:blipFill>
          <a:blip r:embed="rId2" cstate="screen">
            <a:extLst>
              <a:ext uri="{28A0092B-C50C-407E-A947-70E740481C1C}">
                <a14:useLocalDpi xmlns:a14="http://schemas.microsoft.com/office/drawing/2010/main"/>
              </a:ext>
            </a:extLst>
          </a:blip>
          <a:stretch>
            <a:fillRect/>
          </a:stretch>
        </p:blipFill>
        <p:spPr>
          <a:xfrm>
            <a:off x="6019800" y="2338189"/>
            <a:ext cx="5541228" cy="2727989"/>
          </a:xfrm>
        </p:spPr>
      </p:pic>
    </p:spTree>
    <p:extLst>
      <p:ext uri="{BB962C8B-B14F-4D97-AF65-F5344CB8AC3E}">
        <p14:creationId xmlns:p14="http://schemas.microsoft.com/office/powerpoint/2010/main" val="306212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4261451" y="1641139"/>
            <a:ext cx="6697062" cy="4163826"/>
          </a:xfrm>
          <a:prstGeom prst="rect">
            <a:avLst/>
          </a:prstGeom>
        </p:spPr>
      </p:pic>
      <p:sp>
        <p:nvSpPr>
          <p:cNvPr id="10" name="Title 9"/>
          <p:cNvSpPr>
            <a:spLocks noGrp="1"/>
          </p:cNvSpPr>
          <p:nvPr>
            <p:ph type="title"/>
          </p:nvPr>
        </p:nvSpPr>
        <p:spPr/>
        <p:txBody>
          <a:bodyPr>
            <a:normAutofit fontScale="90000"/>
          </a:bodyPr>
          <a:lstStyle/>
          <a:p>
            <a:r>
              <a:rPr lang="en-US" dirty="0"/>
              <a:t>Institute of Flow Sciences, Germany</a:t>
            </a:r>
          </a:p>
        </p:txBody>
      </p:sp>
    </p:spTree>
    <p:extLst>
      <p:ext uri="{BB962C8B-B14F-4D97-AF65-F5344CB8AC3E}">
        <p14:creationId xmlns:p14="http://schemas.microsoft.com/office/powerpoint/2010/main" val="1924092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t>Water has a ‘memory’, which structures or shapes water</a:t>
            </a:r>
          </a:p>
        </p:txBody>
      </p:sp>
      <p:sp>
        <p:nvSpPr>
          <p:cNvPr id="4" name="Text Placeholder 3"/>
          <p:cNvSpPr>
            <a:spLocks noGrp="1"/>
          </p:cNvSpPr>
          <p:nvPr>
            <p:ph type="body" idx="1"/>
          </p:nvPr>
        </p:nvSpPr>
        <p:spPr/>
        <p:txBody>
          <a:bodyPr/>
          <a:lstStyle/>
          <a:p>
            <a:r>
              <a:rPr lang="en-US" dirty="0"/>
              <a:t>TAP WATER , PARIS</a:t>
            </a:r>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 Placeholder 5"/>
          <p:cNvSpPr>
            <a:spLocks noGrp="1"/>
          </p:cNvSpPr>
          <p:nvPr>
            <p:ph type="body" sz="quarter" idx="3"/>
          </p:nvPr>
        </p:nvSpPr>
        <p:spPr/>
        <p:txBody>
          <a:bodyPr/>
          <a:lstStyle/>
          <a:p>
            <a:r>
              <a:rPr lang="en-US" dirty="0"/>
              <a:t>‘TRUE’ SPRING WATER</a:t>
            </a:r>
          </a:p>
        </p:txBody>
      </p:sp>
      <p:pic>
        <p:nvPicPr>
          <p:cNvPr id="9" name="Content Placeholder 8"/>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62460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EBF0-F570-6E49-85F4-3116FCB12E2C}"/>
              </a:ext>
            </a:extLst>
          </p:cNvPr>
          <p:cNvSpPr>
            <a:spLocks noGrp="1"/>
          </p:cNvSpPr>
          <p:nvPr>
            <p:ph type="title"/>
          </p:nvPr>
        </p:nvSpPr>
        <p:spPr/>
        <p:txBody>
          <a:bodyPr/>
          <a:lstStyle/>
          <a:p>
            <a:r>
              <a:rPr lang="en-US" dirty="0"/>
              <a:t>How does water move?</a:t>
            </a:r>
          </a:p>
        </p:txBody>
      </p:sp>
      <p:sp>
        <p:nvSpPr>
          <p:cNvPr id="3" name="Content Placeholder 2">
            <a:extLst>
              <a:ext uri="{FF2B5EF4-FFF2-40B4-BE49-F238E27FC236}">
                <a16:creationId xmlns:a16="http://schemas.microsoft.com/office/drawing/2014/main" id="{D002AF7A-651C-A842-8C7B-905B3BA2473A}"/>
              </a:ext>
            </a:extLst>
          </p:cNvPr>
          <p:cNvSpPr>
            <a:spLocks noGrp="1"/>
          </p:cNvSpPr>
          <p:nvPr>
            <p:ph sz="half" idx="1"/>
          </p:nvPr>
        </p:nvSpPr>
        <p:spPr/>
        <p:txBody>
          <a:bodyPr/>
          <a:lstStyle/>
          <a:p>
            <a:r>
              <a:rPr lang="en-US" dirty="0"/>
              <a:t>Water urges to be spherical but because of gravity, the spinning of the planet and the weight of the  water it ‘elongates’, spirals and flows until it evaporates, precipitates and starts the downhill process again.</a:t>
            </a:r>
          </a:p>
          <a:p>
            <a:r>
              <a:rPr lang="en-US" dirty="0"/>
              <a:t>Many solidified biological forms reflect the swirling movement of water’s spirals.</a:t>
            </a:r>
          </a:p>
          <a:p>
            <a:r>
              <a:rPr lang="en-US" dirty="0"/>
              <a:t>Water moves into places otherwise perhaps unreachable because of people and other animals.</a:t>
            </a:r>
          </a:p>
        </p:txBody>
      </p:sp>
      <p:pic>
        <p:nvPicPr>
          <p:cNvPr id="13" name="Picture 12">
            <a:extLst>
              <a:ext uri="{FF2B5EF4-FFF2-40B4-BE49-F238E27FC236}">
                <a16:creationId xmlns:a16="http://schemas.microsoft.com/office/drawing/2014/main" id="{35DF39D9-FFBE-7743-89CA-FB40BFE0645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643900" y="801014"/>
            <a:ext cx="1228725" cy="1257643"/>
          </a:xfrm>
          <a:prstGeom prst="rect">
            <a:avLst/>
          </a:prstGeom>
        </p:spPr>
      </p:pic>
      <p:pic>
        <p:nvPicPr>
          <p:cNvPr id="20" name="Content Placeholder 19">
            <a:extLst>
              <a:ext uri="{FF2B5EF4-FFF2-40B4-BE49-F238E27FC236}">
                <a16:creationId xmlns:a16="http://schemas.microsoft.com/office/drawing/2014/main" id="{B884CBB4-5642-9447-BF34-0B9FBD414089}"/>
              </a:ext>
            </a:extLst>
          </p:cNvPr>
          <p:cNvPicPr>
            <a:picLocks noGrp="1" noChangeAspect="1"/>
          </p:cNvPicPr>
          <p:nvPr>
            <p:ph sz="half" idx="2"/>
          </p:nvPr>
        </p:nvPicPr>
        <p:blipFill>
          <a:blip r:embed="rId3" cstate="screen">
            <a:extLst>
              <a:ext uri="{28A0092B-C50C-407E-A947-70E740481C1C}">
                <a14:useLocalDpi xmlns:a14="http://schemas.microsoft.com/office/drawing/2010/main"/>
              </a:ext>
            </a:extLst>
          </a:blip>
          <a:stretch>
            <a:fillRect/>
          </a:stretch>
        </p:blipFill>
        <p:spPr>
          <a:xfrm>
            <a:off x="6370638" y="2393618"/>
            <a:ext cx="4754562" cy="3167726"/>
          </a:xfrm>
        </p:spPr>
      </p:pic>
    </p:spTree>
    <p:extLst>
      <p:ext uri="{BB962C8B-B14F-4D97-AF65-F5344CB8AC3E}">
        <p14:creationId xmlns:p14="http://schemas.microsoft.com/office/powerpoint/2010/main" val="2825679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Visualising</a:t>
            </a:r>
            <a:r>
              <a:rPr lang="en-US" dirty="0"/>
              <a:t> water’s movement</a:t>
            </a:r>
          </a:p>
        </p:txBody>
      </p:sp>
      <p:sp>
        <p:nvSpPr>
          <p:cNvPr id="3" name="Content Placeholder 2"/>
          <p:cNvSpPr>
            <a:spLocks noGrp="1"/>
          </p:cNvSpPr>
          <p:nvPr>
            <p:ph sz="half" idx="1"/>
          </p:nvPr>
        </p:nvSpPr>
        <p:spPr/>
        <p:txBody>
          <a:bodyPr/>
          <a:lstStyle/>
          <a:p>
            <a:r>
              <a:rPr lang="en-US" dirty="0"/>
              <a:t>Serpentine, spiraling flows collecting, depositing and remembering</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76566" y="3806449"/>
            <a:ext cx="3332830" cy="2319714"/>
          </a:xfrm>
          <a:prstGeom prst="rect">
            <a:avLst/>
          </a:prstGeom>
        </p:spPr>
      </p:pic>
    </p:spTree>
    <p:extLst>
      <p:ext uri="{BB962C8B-B14F-4D97-AF65-F5344CB8AC3E}">
        <p14:creationId xmlns:p14="http://schemas.microsoft.com/office/powerpoint/2010/main" val="3270477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A54CA-0D17-9342-B48F-9BDD2F333F94}"/>
              </a:ext>
            </a:extLst>
          </p:cNvPr>
          <p:cNvSpPr>
            <a:spLocks noGrp="1"/>
          </p:cNvSpPr>
          <p:nvPr>
            <p:ph type="title"/>
          </p:nvPr>
        </p:nvSpPr>
        <p:spPr/>
        <p:txBody>
          <a:bodyPr/>
          <a:lstStyle/>
          <a:p>
            <a:r>
              <a:rPr lang="en-US" dirty="0"/>
              <a:t>Spirals (see </a:t>
            </a:r>
            <a:r>
              <a:rPr lang="en-US" dirty="0" err="1"/>
              <a:t>Schwenk</a:t>
            </a:r>
            <a:r>
              <a:rPr lang="en-US" dirty="0"/>
              <a:t> 2014) </a:t>
            </a:r>
          </a:p>
        </p:txBody>
      </p:sp>
      <p:pic>
        <p:nvPicPr>
          <p:cNvPr id="5" name="Content Placeholder 10">
            <a:extLst>
              <a:ext uri="{FF2B5EF4-FFF2-40B4-BE49-F238E27FC236}">
                <a16:creationId xmlns:a16="http://schemas.microsoft.com/office/drawing/2014/main" id="{1ABAAA22-9C20-474E-86CE-DDB749ADF465}"/>
              </a:ext>
            </a:extLst>
          </p:cNvPr>
          <p:cNvPicPr>
            <a:picLocks noGrp="1" noChangeAspect="1"/>
          </p:cNvPicPr>
          <p:nvPr>
            <p:ph sz="half" idx="2"/>
          </p:nvPr>
        </p:nvPicPr>
        <p:blipFill>
          <a:blip r:embed="rId2"/>
          <a:stretch>
            <a:fillRect/>
          </a:stretch>
        </p:blipFill>
        <p:spPr>
          <a:xfrm>
            <a:off x="5821363" y="2186596"/>
            <a:ext cx="5382442" cy="3581770"/>
          </a:xfrm>
        </p:spPr>
      </p:pic>
      <p:pic>
        <p:nvPicPr>
          <p:cNvPr id="6" name="Content Placeholder 5">
            <a:extLst>
              <a:ext uri="{FF2B5EF4-FFF2-40B4-BE49-F238E27FC236}">
                <a16:creationId xmlns:a16="http://schemas.microsoft.com/office/drawing/2014/main" id="{C9F9F40C-17EF-2741-A6EB-A0DC89FAF90E}"/>
              </a:ext>
            </a:extLst>
          </p:cNvPr>
          <p:cNvPicPr>
            <a:picLocks noGrp="1" noChangeAspect="1"/>
          </p:cNvPicPr>
          <p:nvPr>
            <p:ph sz="half" idx="1"/>
          </p:nvPr>
        </p:nvPicPr>
        <p:blipFill>
          <a:blip r:embed="rId3"/>
          <a:stretch>
            <a:fillRect/>
          </a:stretch>
        </p:blipFill>
        <p:spPr>
          <a:xfrm>
            <a:off x="1066800" y="2186596"/>
            <a:ext cx="4754563" cy="3581770"/>
          </a:xfrm>
          <a:prstGeom prst="rect">
            <a:avLst/>
          </a:prstGeom>
        </p:spPr>
      </p:pic>
    </p:spTree>
    <p:extLst>
      <p:ext uri="{BB962C8B-B14F-4D97-AF65-F5344CB8AC3E}">
        <p14:creationId xmlns:p14="http://schemas.microsoft.com/office/powerpoint/2010/main" val="3278600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Seeing water’s flow (</a:t>
            </a:r>
            <a:r>
              <a:rPr lang="en-US" dirty="0" err="1"/>
              <a:t>Schwenk</a:t>
            </a:r>
            <a:r>
              <a:rPr lang="en-US" dirty="0"/>
              <a:t>, 2014)</a:t>
            </a:r>
          </a:p>
        </p:txBody>
      </p:sp>
      <p:sp>
        <p:nvSpPr>
          <p:cNvPr id="3" name="Content Placeholder 2"/>
          <p:cNvSpPr>
            <a:spLocks noGrp="1"/>
          </p:cNvSpPr>
          <p:nvPr>
            <p:ph sz="half" idx="1"/>
          </p:nvPr>
        </p:nvSpPr>
        <p:spPr/>
        <p:txBody>
          <a:bodyPr/>
          <a:lstStyle/>
          <a:p>
            <a:r>
              <a:rPr lang="en-US" dirty="0"/>
              <a:t>Water trays</a:t>
            </a:r>
          </a:p>
          <a:p>
            <a:r>
              <a:rPr lang="en-US" dirty="0"/>
              <a:t>Add </a:t>
            </a:r>
            <a:r>
              <a:rPr lang="en-US" dirty="0" err="1"/>
              <a:t>glycerine</a:t>
            </a:r>
            <a:r>
              <a:rPr lang="en-US" dirty="0"/>
              <a:t> to water</a:t>
            </a:r>
          </a:p>
          <a:p>
            <a:r>
              <a:rPr lang="en-US" dirty="0"/>
              <a:t>Sprinkle with power paint</a:t>
            </a:r>
          </a:p>
          <a:p>
            <a:r>
              <a:rPr lang="en-US" dirty="0"/>
              <a:t>Pull a stick through the water to see the flow</a:t>
            </a:r>
          </a:p>
          <a:p>
            <a:r>
              <a:rPr lang="en-US" dirty="0"/>
              <a:t>Lay over with paper to print that flow</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6172200" y="1610784"/>
            <a:ext cx="4038600" cy="4525963"/>
          </a:xfrm>
        </p:spPr>
      </p:pic>
    </p:spTree>
    <p:extLst>
      <p:ext uri="{BB962C8B-B14F-4D97-AF65-F5344CB8AC3E}">
        <p14:creationId xmlns:p14="http://schemas.microsoft.com/office/powerpoint/2010/main" val="1560502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035EE-4C30-AD4A-8690-AD132CF0E38A}"/>
              </a:ext>
            </a:extLst>
          </p:cNvPr>
          <p:cNvSpPr>
            <a:spLocks noGrp="1"/>
          </p:cNvSpPr>
          <p:nvPr>
            <p:ph type="title"/>
          </p:nvPr>
        </p:nvSpPr>
        <p:spPr/>
        <p:txBody>
          <a:bodyPr/>
          <a:lstStyle/>
          <a:p>
            <a:r>
              <a:rPr lang="en-US" dirty="0"/>
              <a:t>Water’s current </a:t>
            </a:r>
            <a:r>
              <a:rPr lang="en-US" dirty="0" err="1"/>
              <a:t>behaviours</a:t>
            </a:r>
            <a:endParaRPr lang="en-US" dirty="0"/>
          </a:p>
        </p:txBody>
      </p:sp>
      <p:sp>
        <p:nvSpPr>
          <p:cNvPr id="3" name="Content Placeholder 2">
            <a:extLst>
              <a:ext uri="{FF2B5EF4-FFF2-40B4-BE49-F238E27FC236}">
                <a16:creationId xmlns:a16="http://schemas.microsoft.com/office/drawing/2014/main" id="{6972C444-7085-B646-9C1F-1B8FBF86841F}"/>
              </a:ext>
            </a:extLst>
          </p:cNvPr>
          <p:cNvSpPr>
            <a:spLocks noGrp="1"/>
          </p:cNvSpPr>
          <p:nvPr>
            <p:ph sz="quarter" idx="13"/>
          </p:nvPr>
        </p:nvSpPr>
        <p:spPr/>
        <p:txBody>
          <a:bodyPr/>
          <a:lstStyle/>
          <a:p>
            <a:r>
              <a:rPr lang="en-US" dirty="0"/>
              <a:t>Water’s </a:t>
            </a:r>
            <a:r>
              <a:rPr lang="en-US" dirty="0" err="1"/>
              <a:t>behavioural</a:t>
            </a:r>
            <a:r>
              <a:rPr lang="en-US" dirty="0"/>
              <a:t> changes are impacting on more-than-human lives globally.</a:t>
            </a:r>
          </a:p>
          <a:p>
            <a:pPr lvl="1"/>
            <a:r>
              <a:rPr lang="en-US" dirty="0"/>
              <a:t>Shifting rainfall patterns producing floods and/or drought (wetter in the north, drier in the south)</a:t>
            </a:r>
          </a:p>
          <a:p>
            <a:pPr lvl="1"/>
            <a:r>
              <a:rPr lang="en-US" dirty="0"/>
              <a:t>Warmer seas = hurricanes, melting ice caps</a:t>
            </a:r>
          </a:p>
          <a:p>
            <a:pPr lvl="1"/>
            <a:endParaRPr lang="en-US" dirty="0"/>
          </a:p>
          <a:p>
            <a:r>
              <a:rPr lang="en-US" dirty="0"/>
              <a:t>Water’s altering chemical content changes its method of movement and ability to carry materials in solution</a:t>
            </a:r>
          </a:p>
        </p:txBody>
      </p:sp>
      <p:pic>
        <p:nvPicPr>
          <p:cNvPr id="6" name="Content Placeholder 5">
            <a:extLst>
              <a:ext uri="{FF2B5EF4-FFF2-40B4-BE49-F238E27FC236}">
                <a16:creationId xmlns:a16="http://schemas.microsoft.com/office/drawing/2014/main" id="{8BFE0A37-A42F-4947-8B75-7F3F9D12C8A6}"/>
              </a:ext>
            </a:extLst>
          </p:cNvPr>
          <p:cNvPicPr>
            <a:picLocks noGrp="1" noChangeAspect="1"/>
          </p:cNvPicPr>
          <p:nvPr>
            <p:ph sz="quarter" idx="14"/>
          </p:nvPr>
        </p:nvPicPr>
        <p:blipFill>
          <a:blip r:embed="rId2" cstate="screen">
            <a:extLst>
              <a:ext uri="{28A0092B-C50C-407E-A947-70E740481C1C}">
                <a14:useLocalDpi xmlns:a14="http://schemas.microsoft.com/office/drawing/2010/main"/>
              </a:ext>
            </a:extLst>
          </a:blip>
          <a:stretch>
            <a:fillRect/>
          </a:stretch>
        </p:blipFill>
        <p:spPr>
          <a:xfrm>
            <a:off x="6172200" y="2376451"/>
            <a:ext cx="5105400" cy="3405261"/>
          </a:xfrm>
        </p:spPr>
      </p:pic>
    </p:spTree>
    <p:extLst>
      <p:ext uri="{BB962C8B-B14F-4D97-AF65-F5344CB8AC3E}">
        <p14:creationId xmlns:p14="http://schemas.microsoft.com/office/powerpoint/2010/main" val="3482817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96153" y="274638"/>
            <a:ext cx="9614647" cy="2036521"/>
          </a:xfrm>
        </p:spPr>
        <p:txBody>
          <a:bodyPr>
            <a:normAutofit fontScale="90000"/>
          </a:bodyPr>
          <a:lstStyle/>
          <a:p>
            <a:r>
              <a:rPr lang="en-US" dirty="0"/>
              <a:t>Water’s meandering changes when detergent is added</a:t>
            </a:r>
          </a:p>
        </p:txBody>
      </p:sp>
      <p:pic>
        <p:nvPicPr>
          <p:cNvPr id="8" name="Picture 7" descr="meanders_big.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24001" y="2955658"/>
            <a:ext cx="4951489" cy="3166753"/>
          </a:xfrm>
          <a:prstGeom prst="rect">
            <a:avLst/>
          </a:prstGeom>
        </p:spPr>
      </p:pic>
      <p:sp>
        <p:nvSpPr>
          <p:cNvPr id="9" name="Rectangle 8"/>
          <p:cNvSpPr/>
          <p:nvPr/>
        </p:nvSpPr>
        <p:spPr>
          <a:xfrm>
            <a:off x="1524001" y="2586325"/>
            <a:ext cx="4589783" cy="369332"/>
          </a:xfrm>
          <a:prstGeom prst="rect">
            <a:avLst/>
          </a:prstGeom>
        </p:spPr>
        <p:txBody>
          <a:bodyPr wrap="none">
            <a:spAutoFit/>
          </a:bodyPr>
          <a:lstStyle/>
          <a:p>
            <a:r>
              <a:rPr lang="en-US" dirty="0"/>
              <a:t>http://</a:t>
            </a:r>
            <a:r>
              <a:rPr lang="en-US" dirty="0" err="1"/>
              <a:t>www.msc.univ-paris-diderot.fr</a:t>
            </a:r>
            <a:r>
              <a:rPr lang="en-US" dirty="0"/>
              <a:t>/~</a:t>
            </a:r>
            <a:r>
              <a:rPr lang="en-US" dirty="0" err="1"/>
              <a:t>daerr</a:t>
            </a:r>
            <a:r>
              <a:rPr lang="en-US" dirty="0"/>
              <a:t>/</a:t>
            </a:r>
          </a:p>
        </p:txBody>
      </p:sp>
      <p:pic>
        <p:nvPicPr>
          <p:cNvPr id="10" name="Picture 9" descr="IMG_4493.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835119" y="2073261"/>
            <a:ext cx="4760728" cy="4217482"/>
          </a:xfrm>
          <a:prstGeom prst="rect">
            <a:avLst/>
          </a:prstGeom>
        </p:spPr>
      </p:pic>
      <p:sp>
        <p:nvSpPr>
          <p:cNvPr id="11" name="TextBox 10"/>
          <p:cNvSpPr txBox="1"/>
          <p:nvPr/>
        </p:nvSpPr>
        <p:spPr>
          <a:xfrm>
            <a:off x="1981200" y="6290743"/>
            <a:ext cx="4130298" cy="369332"/>
          </a:xfrm>
          <a:prstGeom prst="rect">
            <a:avLst/>
          </a:prstGeom>
          <a:noFill/>
        </p:spPr>
        <p:txBody>
          <a:bodyPr wrap="none" rtlCol="0">
            <a:spAutoFit/>
          </a:bodyPr>
          <a:lstStyle/>
          <a:p>
            <a:r>
              <a:rPr lang="en-US" dirty="0" err="1"/>
              <a:t>Schewenk</a:t>
            </a:r>
            <a:r>
              <a:rPr lang="en-US" dirty="0"/>
              <a:t>, 2002 </a:t>
            </a:r>
            <a:r>
              <a:rPr lang="en-US" i="1" dirty="0"/>
              <a:t>Understanding Water</a:t>
            </a:r>
          </a:p>
        </p:txBody>
      </p:sp>
    </p:spTree>
    <p:extLst>
      <p:ext uri="{BB962C8B-B14F-4D97-AF65-F5344CB8AC3E}">
        <p14:creationId xmlns:p14="http://schemas.microsoft.com/office/powerpoint/2010/main" val="4051430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Other alterations to water’s flow</a:t>
            </a:r>
          </a:p>
        </p:txBody>
      </p:sp>
      <p:sp>
        <p:nvSpPr>
          <p:cNvPr id="3" name="Content Placeholder 2"/>
          <p:cNvSpPr>
            <a:spLocks noGrp="1"/>
          </p:cNvSpPr>
          <p:nvPr>
            <p:ph sz="half" idx="1"/>
          </p:nvPr>
        </p:nvSpPr>
        <p:spPr/>
        <p:txBody>
          <a:bodyPr>
            <a:normAutofit/>
          </a:bodyPr>
          <a:lstStyle/>
          <a:p>
            <a:r>
              <a:rPr lang="en-US" dirty="0"/>
              <a:t>Dams – holding water back and in</a:t>
            </a:r>
          </a:p>
          <a:p>
            <a:r>
              <a:rPr lang="en-US" dirty="0"/>
              <a:t>Sinking for wells causes other areas to dry</a:t>
            </a:r>
          </a:p>
          <a:p>
            <a:r>
              <a:rPr lang="en-US" dirty="0"/>
              <a:t>Hard impermeable surfaces = urban runoff</a:t>
            </a:r>
          </a:p>
          <a:p>
            <a:r>
              <a:rPr lang="en-US" dirty="0" err="1"/>
              <a:t>Channelising</a:t>
            </a:r>
            <a:r>
              <a:rPr lang="en-US" dirty="0"/>
              <a:t> -Prevention of meandering</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25422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F163-7137-E84C-9DF0-E4376292C53C}"/>
              </a:ext>
            </a:extLst>
          </p:cNvPr>
          <p:cNvSpPr>
            <a:spLocks noGrp="1"/>
          </p:cNvSpPr>
          <p:nvPr>
            <p:ph type="title"/>
          </p:nvPr>
        </p:nvSpPr>
        <p:spPr/>
        <p:txBody>
          <a:bodyPr/>
          <a:lstStyle/>
          <a:p>
            <a:r>
              <a:rPr lang="en-US" dirty="0"/>
              <a:t>Learning with water</a:t>
            </a:r>
          </a:p>
        </p:txBody>
      </p:sp>
      <p:sp>
        <p:nvSpPr>
          <p:cNvPr id="3" name="Content Placeholder 2">
            <a:extLst>
              <a:ext uri="{FF2B5EF4-FFF2-40B4-BE49-F238E27FC236}">
                <a16:creationId xmlns:a16="http://schemas.microsoft.com/office/drawing/2014/main" id="{873E4D0B-E802-3B46-8962-BB14816942E3}"/>
              </a:ext>
            </a:extLst>
          </p:cNvPr>
          <p:cNvSpPr>
            <a:spLocks noGrp="1"/>
          </p:cNvSpPr>
          <p:nvPr>
            <p:ph sz="quarter" idx="13"/>
          </p:nvPr>
        </p:nvSpPr>
        <p:spPr/>
        <p:txBody>
          <a:bodyPr/>
          <a:lstStyle/>
          <a:p>
            <a:r>
              <a:rPr lang="en-US" dirty="0"/>
              <a:t>Participant observation with water.</a:t>
            </a:r>
          </a:p>
          <a:p>
            <a:r>
              <a:rPr lang="en-US" dirty="0"/>
              <a:t>Phenomenological attention to how water makes you feel as well as attention to what it is doing.</a:t>
            </a:r>
          </a:p>
          <a:p>
            <a:r>
              <a:rPr lang="en-US" dirty="0"/>
              <a:t>Actions</a:t>
            </a:r>
          </a:p>
          <a:p>
            <a:pPr lvl="1"/>
            <a:r>
              <a:rPr lang="en-US" dirty="0"/>
              <a:t>Getting into water</a:t>
            </a:r>
          </a:p>
          <a:p>
            <a:pPr lvl="1"/>
            <a:r>
              <a:rPr lang="en-US" dirty="0"/>
              <a:t>Containing water</a:t>
            </a:r>
          </a:p>
          <a:p>
            <a:pPr lvl="1"/>
            <a:r>
              <a:rPr lang="en-US" dirty="0"/>
              <a:t>Painting with water</a:t>
            </a:r>
          </a:p>
          <a:p>
            <a:pPr lvl="1"/>
            <a:r>
              <a:rPr lang="en-US" dirty="0"/>
              <a:t>Make bubbles</a:t>
            </a:r>
          </a:p>
        </p:txBody>
      </p:sp>
      <p:pic>
        <p:nvPicPr>
          <p:cNvPr id="5" name="Content Placeholder 4" descr="Macintosh HD:private:var:folders:7x:dvf93drn0vg72hvjn1c3ktmm0000gn:T:com.apple.iChat:Messages:Transfers:IMG_3657.jpeg">
            <a:extLst>
              <a:ext uri="{FF2B5EF4-FFF2-40B4-BE49-F238E27FC236}">
                <a16:creationId xmlns:a16="http://schemas.microsoft.com/office/drawing/2014/main" id="{297D63A0-1236-B242-8E42-74D76A84458A}"/>
              </a:ext>
            </a:extLst>
          </p:cNvPr>
          <p:cNvPicPr>
            <a:picLocks noGrp="1"/>
          </p:cNvPicPr>
          <p:nvPr>
            <p:ph sz="quarter" idx="14"/>
          </p:nvPr>
        </p:nvPicPr>
        <p:blipFill>
          <a:blip r:embed="rId2" cstate="screen">
            <a:extLst>
              <a:ext uri="{28A0092B-C50C-407E-A947-70E740481C1C}">
                <a14:useLocalDpi xmlns:a14="http://schemas.microsoft.com/office/drawing/2010/main"/>
              </a:ext>
            </a:extLst>
          </a:blip>
          <a:srcRect/>
          <a:stretch>
            <a:fillRect/>
          </a:stretch>
        </p:blipFill>
        <p:spPr bwMode="auto">
          <a:xfrm>
            <a:off x="6442075" y="2366963"/>
            <a:ext cx="4565649" cy="3424237"/>
          </a:xfrm>
          <a:prstGeom prst="rect">
            <a:avLst/>
          </a:prstGeom>
          <a:noFill/>
          <a:ln>
            <a:noFill/>
          </a:ln>
        </p:spPr>
      </p:pic>
    </p:spTree>
    <p:extLst>
      <p:ext uri="{BB962C8B-B14F-4D97-AF65-F5344CB8AC3E}">
        <p14:creationId xmlns:p14="http://schemas.microsoft.com/office/powerpoint/2010/main" val="1088544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0FA7-7186-C546-993C-9ABEB84B417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7CB6635-7BC4-6642-9B70-F18E3F8FAC48}"/>
              </a:ext>
            </a:extLst>
          </p:cNvPr>
          <p:cNvSpPr>
            <a:spLocks noGrp="1"/>
          </p:cNvSpPr>
          <p:nvPr>
            <p:ph sz="half" idx="1"/>
          </p:nvPr>
        </p:nvSpPr>
        <p:spPr/>
        <p:txBody>
          <a:bodyPr/>
          <a:lstStyle/>
          <a:p>
            <a:r>
              <a:rPr lang="en-US" dirty="0"/>
              <a:t>All the references in this PP can be found in the document ‘Literary Approaches to Water’ on Moodle.</a:t>
            </a:r>
          </a:p>
        </p:txBody>
      </p:sp>
      <p:sp>
        <p:nvSpPr>
          <p:cNvPr id="4" name="Content Placeholder 3">
            <a:extLst>
              <a:ext uri="{FF2B5EF4-FFF2-40B4-BE49-F238E27FC236}">
                <a16:creationId xmlns:a16="http://schemas.microsoft.com/office/drawing/2014/main" id="{89089BD2-F475-FC41-8F0C-B230341289D9}"/>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30406382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{CD0A7458-5AFD-3142-B136-5D98296FBF0B}tf10001067</Template>
  <TotalTime>1585</TotalTime>
  <Words>849</Words>
  <Application>Microsoft Macintosh PowerPoint</Application>
  <PresentationFormat>Widescreen</PresentationFormat>
  <Paragraphs>71</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Arial Black</vt:lpstr>
      <vt:lpstr>Savon</vt:lpstr>
      <vt:lpstr>Water and People</vt:lpstr>
      <vt:lpstr>‘Aldo Leopold’s famous dictum to ‘think like a mountain” was not just a poetic device but a plea to think in terms of the integrity of systems, because we cannot interrupt or replace the complex interrelationship in ecosystems with good results’ (Hawken et al 1999: 147) </vt:lpstr>
      <vt:lpstr>Recap: New Materialities</vt:lpstr>
      <vt:lpstr>‘Who’ is water? </vt:lpstr>
      <vt:lpstr>Approaching water</vt:lpstr>
      <vt:lpstr>Understanding the word ‘water’</vt:lpstr>
      <vt:lpstr>What is water?  Material maverick?</vt:lpstr>
      <vt:lpstr>Water is the climate</vt:lpstr>
      <vt:lpstr>Institute of Flow Sciences, Germany</vt:lpstr>
      <vt:lpstr>Water has a ‘memory’, which structures or shapes water</vt:lpstr>
      <vt:lpstr>How does water move?</vt:lpstr>
      <vt:lpstr>Visualising water’s movement</vt:lpstr>
      <vt:lpstr>Spirals (see Schwenk 2014) </vt:lpstr>
      <vt:lpstr>Seeing water’s flow (Schwenk, 2014)</vt:lpstr>
      <vt:lpstr>Water’s current behaviours</vt:lpstr>
      <vt:lpstr>Water’s meandering changes when detergent is added</vt:lpstr>
      <vt:lpstr>Other alterations to water’s flow</vt:lpstr>
      <vt:lpstr>Learning with water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 and People</dc:title>
  <dc:creator>Microsoft Office User</dc:creator>
  <cp:lastModifiedBy>Microsoft Office User</cp:lastModifiedBy>
  <cp:revision>20</cp:revision>
  <dcterms:created xsi:type="dcterms:W3CDTF">2018-12-31T11:39:10Z</dcterms:created>
  <dcterms:modified xsi:type="dcterms:W3CDTF">2019-01-01T14:04:39Z</dcterms:modified>
</cp:coreProperties>
</file>