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3"/>
  </p:notesMasterIdLst>
  <p:handoutMasterIdLst>
    <p:handoutMasterId r:id="rId24"/>
  </p:handoutMasterIdLst>
  <p:sldIdLst>
    <p:sldId id="493" r:id="rId2"/>
    <p:sldId id="278" r:id="rId3"/>
    <p:sldId id="495" r:id="rId4"/>
    <p:sldId id="550" r:id="rId5"/>
    <p:sldId id="519" r:id="rId6"/>
    <p:sldId id="549" r:id="rId7"/>
    <p:sldId id="497" r:id="rId8"/>
    <p:sldId id="530" r:id="rId9"/>
    <p:sldId id="545" r:id="rId10"/>
    <p:sldId id="499" r:id="rId11"/>
    <p:sldId id="500" r:id="rId12"/>
    <p:sldId id="546" r:id="rId13"/>
    <p:sldId id="520" r:id="rId14"/>
    <p:sldId id="487" r:id="rId15"/>
    <p:sldId id="547" r:id="rId16"/>
    <p:sldId id="548" r:id="rId17"/>
    <p:sldId id="537" r:id="rId18"/>
    <p:sldId id="515" r:id="rId19"/>
    <p:sldId id="502" r:id="rId20"/>
    <p:sldId id="341" r:id="rId21"/>
    <p:sldId id="512" r:id="rId22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8000" autoAdjust="0"/>
    <p:restoredTop sz="91422" autoAdjust="0"/>
  </p:normalViewPr>
  <p:slideViewPr>
    <p:cSldViewPr>
      <p:cViewPr varScale="1">
        <p:scale>
          <a:sx n="95" d="100"/>
          <a:sy n="95" d="100"/>
        </p:scale>
        <p:origin x="102" y="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64E8BE4-922A-4C22-AC8B-2887F3405C8D}" type="slidenum">
              <a:rPr lang="en-US"/>
              <a:pPr/>
              <a:t>14</a:t>
            </a:fld>
            <a:endParaRPr lang="en-US" dirty="0"/>
          </a:p>
        </p:txBody>
      </p:sp>
      <p:sp>
        <p:nvSpPr>
          <p:cNvPr id="1085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85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05099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64E8BE4-922A-4C22-AC8B-2887F3405C8D}" type="slidenum">
              <a:rPr lang="en-US"/>
              <a:pPr/>
              <a:t>15</a:t>
            </a:fld>
            <a:endParaRPr lang="en-US" dirty="0"/>
          </a:p>
        </p:txBody>
      </p:sp>
      <p:sp>
        <p:nvSpPr>
          <p:cNvPr id="1085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85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05671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064E8BE4-922A-4C22-AC8B-2887F3405C8D}" type="slidenum">
              <a:rPr lang="en-US"/>
              <a:pPr/>
              <a:t>16</a:t>
            </a:fld>
            <a:endParaRPr lang="en-US" dirty="0"/>
          </a:p>
        </p:txBody>
      </p:sp>
      <p:sp>
        <p:nvSpPr>
          <p:cNvPr id="10854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85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97358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025B2A-A06D-244E-9AE6-D880823983AC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E8E06A-E05A-C64B-9653-68396C333F61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Ching Yang. UWTSD. Oct '15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C5BC1F-ECEC-7D4A-874C-B3EC9D5B9055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63CCBD-8E07-EC4B-984C-8270035F7575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341203-B4BB-A04E-B895-8CD234538550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13DF53-91B6-9445-A2CA-ABB11331E7A4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A7F279-FAE4-5B4D-94AA-1586C826F033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4D52A-3882-0A4B-8280-61FF9F73E79F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BDA589-475C-394E-AFB9-1577C33C4407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E60C29-D58E-EC48-8BA8-45A67E5A949A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29B1BA-CF62-A340-A99B-2854159955DB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0AF25E-D893-2B46-90A6-179B17B1ACCE}" type="datetime1">
              <a:rPr lang="en-GB" altLang="en-US" smtClean="0"/>
              <a:t>02/10/2024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tiff"/><Relationship Id="rId2" Type="http://schemas.openxmlformats.org/officeDocument/2006/relationships/image" Target="../media/image7.tif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tiff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tif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5076056" y="4221088"/>
            <a:ext cx="4067944" cy="1235066"/>
          </a:xfrm>
        </p:spPr>
        <p:txBody>
          <a:bodyPr/>
          <a:lstStyle/>
          <a:p>
            <a:pPr eaLnBrk="1" hangingPunct="1"/>
            <a:r>
              <a:rPr lang="en-GB" altLang="en-US" sz="2400" b="1" dirty="0"/>
              <a:t>Week 4: Session 1: </a:t>
            </a:r>
            <a:br>
              <a:rPr lang="en-GB" altLang="en-US" sz="2200" b="1" dirty="0"/>
            </a:br>
            <a:r>
              <a:rPr lang="en-GB" altLang="en-US" sz="2200" b="1" dirty="0"/>
              <a:t>Data Mining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786110" y="980728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4800" b="1" dirty="0">
                <a:solidFill>
                  <a:schemeClr val="tx1"/>
                </a:solidFill>
              </a:rPr>
              <a:t>Data Handling &amp; Business Intelligence </a:t>
            </a:r>
          </a:p>
          <a:p>
            <a:pPr eaLnBrk="1" hangingPunct="1"/>
            <a:r>
              <a:rPr lang="en-GB" altLang="en-US" sz="4000" b="1">
                <a:solidFill>
                  <a:schemeClr val="tx1"/>
                </a:solidFill>
              </a:rPr>
              <a:t>LCBB5014</a:t>
            </a:r>
            <a:endParaRPr lang="en-GB" altLang="en-US" sz="40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008717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itle 1">
            <a:extLst>
              <a:ext uri="{FF2B5EF4-FFF2-40B4-BE49-F238E27FC236}">
                <a16:creationId xmlns:a16="http://schemas.microsoft.com/office/drawing/2014/main" id="{455921D9-3003-024B-9988-85E9F3657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638" y="538163"/>
            <a:ext cx="8229600" cy="706437"/>
          </a:xfrm>
        </p:spPr>
        <p:txBody>
          <a:bodyPr/>
          <a:lstStyle/>
          <a:p>
            <a:pPr eaLnBrk="1" hangingPunct="1"/>
            <a:r>
              <a:rPr lang="en-GB" altLang="en-US" sz="3200" b="1"/>
              <a:t>Lesson Aims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F69691-B47D-7241-B44F-9C879DAACE7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8545989A-FAB5-44A0-803E-C4DFE8E1BAA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16387" name="Slide Number Placeholder 5">
            <a:extLst>
              <a:ext uri="{FF2B5EF4-FFF2-40B4-BE49-F238E27FC236}">
                <a16:creationId xmlns:a16="http://schemas.microsoft.com/office/drawing/2014/main" id="{83277620-F381-AD4B-A446-AEDCDB5DC2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D9E8C65-235A-E445-AD01-8C468CA0F191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036474F-B44F-1947-B387-AE01020E4381}"/>
              </a:ext>
            </a:extLst>
          </p:cNvPr>
          <p:cNvSpPr/>
          <p:nvPr/>
        </p:nvSpPr>
        <p:spPr>
          <a:xfrm>
            <a:off x="684212" y="1490007"/>
            <a:ext cx="7775575" cy="3877985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 eaLnBrk="1" hangingPunct="1">
              <a:buFont typeface="Arial" panose="020B0604020202020204" pitchFamily="34" charset="0"/>
              <a:buNone/>
              <a:defRPr/>
            </a:pPr>
            <a:r>
              <a:rPr lang="en-GB" sz="2400" dirty="0">
                <a:latin typeface="+mn-lt"/>
              </a:rPr>
              <a:t>By the end of this session, students should be aware of: </a:t>
            </a:r>
          </a:p>
          <a:p>
            <a:pPr algn="just" eaLnBrk="1" hangingPunct="1">
              <a:buFont typeface="Arial" panose="020B0604020202020204" pitchFamily="34" charset="0"/>
              <a:buNone/>
              <a:defRPr/>
            </a:pPr>
            <a:endParaRPr lang="en-GB" sz="2400" dirty="0">
              <a:latin typeface="+mn-lt"/>
            </a:endParaRP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Definition of data mining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Data mining activities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Architecture of data mining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Applications of data mining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Representation of data mining input data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Data mining process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Data mining techniques/methods </a:t>
            </a: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Data </a:t>
            </a:r>
            <a:r>
              <a:rPr lang="en-GB" sz="2200">
                <a:latin typeface="+mn-lt"/>
              </a:rPr>
              <a:t>mining cycle </a:t>
            </a:r>
            <a:endParaRPr lang="en-GB" sz="2200" dirty="0">
              <a:latin typeface="+mn-lt"/>
            </a:endParaRPr>
          </a:p>
          <a:p>
            <a:pPr marL="342900" indent="-342900" eaLnBrk="1" hangingPunct="1">
              <a:buFont typeface="Arial" panose="020B0604020202020204" pitchFamily="34" charset="0"/>
              <a:buChar char="•"/>
              <a:defRPr/>
            </a:pPr>
            <a:r>
              <a:rPr lang="en-GB" sz="2200" dirty="0">
                <a:latin typeface="+mn-lt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9057227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Definition of Data Mining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BAF82D6-125E-0E4E-823B-492D3910D334}"/>
              </a:ext>
            </a:extLst>
          </p:cNvPr>
          <p:cNvSpPr/>
          <p:nvPr/>
        </p:nvSpPr>
        <p:spPr>
          <a:xfrm>
            <a:off x="703875" y="1196542"/>
            <a:ext cx="756084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Data mining is also known as </a:t>
            </a:r>
            <a:r>
              <a:rPr lang="en-GB" sz="2000" b="1" dirty="0">
                <a:latin typeface="+mn-lt"/>
              </a:rPr>
              <a:t>Knowledge Discovery in Database (KDD) </a:t>
            </a:r>
            <a:r>
              <a:rPr lang="en-GB" sz="2000" dirty="0">
                <a:latin typeface="+mn-lt"/>
              </a:rPr>
              <a:t>is an extraction of interesting non-trivial, implicit, previously unknown and potentially useful information or patterns from data in large databases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Data mining is a knowledge extraction, data/pattern analysis, data archelogy, data dredging, information harvesting, business intelligence, etc.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Data mining is an exploration and analysis, by automatic or semi-automatic means, of large quantities of data in order to discover meaningful patterns </a:t>
            </a:r>
          </a:p>
        </p:txBody>
      </p:sp>
    </p:spTree>
    <p:extLst>
      <p:ext uri="{BB962C8B-B14F-4D97-AF65-F5344CB8AC3E}">
        <p14:creationId xmlns:p14="http://schemas.microsoft.com/office/powerpoint/2010/main" val="7778140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4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Definition of Data Mining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BAF82D6-125E-0E4E-823B-492D3910D334}"/>
              </a:ext>
            </a:extLst>
          </p:cNvPr>
          <p:cNvSpPr/>
          <p:nvPr/>
        </p:nvSpPr>
        <p:spPr>
          <a:xfrm>
            <a:off x="539750" y="977551"/>
            <a:ext cx="8064500" cy="4708981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The term data mining indicates the process of exploration and analysis of a dataset, usually of large size, in order to find regular patterns, to extract relevant knowledge and to obtain meaningful recurring rules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Data mining is the art and science of discovering knowledge, insights, and patterns in data, where patterns must be valid, novel, potentially useful, and understandable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Data mining is the act of extracting useful patterns from an organised collection of data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Data mining is a multidisciplinary field that borrows techniques from variety of field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9533934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5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Data Mining Activities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BAF82D6-125E-0E4E-823B-492D3910D334}"/>
              </a:ext>
            </a:extLst>
          </p:cNvPr>
          <p:cNvSpPr/>
          <p:nvPr/>
        </p:nvSpPr>
        <p:spPr>
          <a:xfrm>
            <a:off x="539750" y="1556792"/>
            <a:ext cx="8064500" cy="3170099"/>
          </a:xfrm>
          <a:prstGeom prst="rect">
            <a:avLst/>
          </a:prstGeom>
        </p:spPr>
        <p:txBody>
          <a:bodyPr>
            <a:spAutoFit/>
          </a:bodyPr>
          <a:lstStyle/>
          <a:p>
            <a:pPr algn="just"/>
            <a:r>
              <a:rPr lang="en-GB" sz="2000" dirty="0">
                <a:latin typeface="+mn-lt"/>
              </a:rPr>
              <a:t>Data mining activities can be subdivided into two major investigation streams, according to the main purpose of the analysis: </a:t>
            </a:r>
          </a:p>
          <a:p>
            <a:pPr algn="just"/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Interpretation: </a:t>
            </a:r>
            <a:r>
              <a:rPr lang="en-GB" sz="2000" dirty="0">
                <a:latin typeface="+mn-lt"/>
              </a:rPr>
              <a:t>Interpretation is to identify regular patterns in the data and to express them through rules and criteria that can be easily understood by experts in the application domain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Prediction: </a:t>
            </a:r>
            <a:r>
              <a:rPr lang="en-GB" sz="2000" dirty="0">
                <a:latin typeface="+mn-lt"/>
              </a:rPr>
              <a:t>Prediction is to anticipate the value that a random variable will assume in the future or to estimate the likelihood of future events </a:t>
            </a:r>
            <a:endParaRPr lang="en-GB" sz="20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610678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6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Architecture of Data Mining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4FDBBC4-F376-2A43-8361-355A4CE2A9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088" y="1268760"/>
            <a:ext cx="7129462" cy="410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00008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7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391763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Applications of Data Mining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6FB2E30-C234-EC4F-8DB4-C7F1221385C7}"/>
              </a:ext>
            </a:extLst>
          </p:cNvPr>
          <p:cNvSpPr/>
          <p:nvPr/>
        </p:nvSpPr>
        <p:spPr>
          <a:xfrm>
            <a:off x="575655" y="1290818"/>
            <a:ext cx="7992690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GB" sz="2000" dirty="0">
                <a:latin typeface="+mn-lt"/>
              </a:rPr>
              <a:t>Data mining technologies can be applied to a variety of domains, from marketing and manufacturing process control to the study of risk factors in medical diagnosis, from the evaluation of the effectiveness of new drugs to fraud detection. </a:t>
            </a:r>
          </a:p>
          <a:p>
            <a:pPr algn="just"/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Relational marketing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Fraud detection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Risk evaluation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Text mining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Image recognition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Web mining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dirty="0">
                <a:latin typeface="+mn-lt"/>
              </a:rPr>
              <a:t>Medical diagnosis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l-GR" sz="20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877238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US" sz="3200" b="1" dirty="0"/>
              <a:t>Representation of input data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7482453-7E4D-7946-913C-074F92634132}"/>
              </a:ext>
            </a:extLst>
          </p:cNvPr>
          <p:cNvSpPr/>
          <p:nvPr/>
        </p:nvSpPr>
        <p:spPr>
          <a:xfrm>
            <a:off x="539750" y="1382286"/>
            <a:ext cx="8064500" cy="4093428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Categorical: </a:t>
            </a:r>
            <a:r>
              <a:rPr lang="en-GB" sz="2000" dirty="0">
                <a:latin typeface="+mn-lt"/>
              </a:rPr>
              <a:t>It assume a finite number of distinct values, in most cases limited to less than a hundred, representing a qualitative property of an entity to which they refer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Numerical: </a:t>
            </a:r>
            <a:r>
              <a:rPr lang="en-GB" sz="2000" dirty="0">
                <a:latin typeface="+mn-lt"/>
              </a:rPr>
              <a:t>Numerical attributes assume a finite or infinite number of values and lend themselves to subtraction or division operations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Counts: </a:t>
            </a:r>
            <a:r>
              <a:rPr lang="en-GB" sz="2000" dirty="0">
                <a:latin typeface="+mn-lt"/>
              </a:rPr>
              <a:t>Counts are categorical attributes in relation to which a specific property can be true or false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Nominal: </a:t>
            </a:r>
            <a:r>
              <a:rPr lang="en-GB" sz="2000" dirty="0">
                <a:latin typeface="+mn-lt"/>
              </a:rPr>
              <a:t>Nominal attributes are categorical attributes without a natural ordering, such as the province of residence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0545127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en-US" sz="3200" b="1" dirty="0"/>
              <a:t>Representation of input data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7482453-7E4D-7946-913C-074F92634132}"/>
              </a:ext>
            </a:extLst>
          </p:cNvPr>
          <p:cNvSpPr/>
          <p:nvPr/>
        </p:nvSpPr>
        <p:spPr>
          <a:xfrm>
            <a:off x="539750" y="1382286"/>
            <a:ext cx="8064500" cy="3785652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Ordinal: </a:t>
            </a:r>
            <a:r>
              <a:rPr lang="en-GB" sz="2000" dirty="0">
                <a:latin typeface="+mn-lt"/>
              </a:rPr>
              <a:t>Ordinal attributes, such as education level, are categorical attributes that lend themselves to a natural ordering but for which it makes no sense to calculate differences or ratios between the values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Discrete: </a:t>
            </a:r>
            <a:r>
              <a:rPr lang="en-GB" sz="2000" dirty="0">
                <a:latin typeface="+mn-lt"/>
              </a:rPr>
              <a:t>Discrete attributes are numerical attributes that assume a finite number or a countable infinity of values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Continuous: </a:t>
            </a:r>
            <a:r>
              <a:rPr lang="en-GB" sz="2000" dirty="0">
                <a:latin typeface="+mn-lt"/>
              </a:rPr>
              <a:t>Continuous attributes are numerical attributes that assume an uncountable infinity of values </a:t>
            </a: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6987340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10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99592" y="332656"/>
            <a:ext cx="7679531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Data Mining Process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55C2691-FDE8-6545-9B75-0D1F6C10DF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0700" y="1268760"/>
            <a:ext cx="8102600" cy="4104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8662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466085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Data Mining Process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5F3E73C-A6D8-D248-BACC-43E9271729AA}"/>
              </a:ext>
            </a:extLst>
          </p:cNvPr>
          <p:cNvSpPr/>
          <p:nvPr/>
        </p:nvSpPr>
        <p:spPr>
          <a:xfrm>
            <a:off x="457200" y="1268760"/>
            <a:ext cx="8229600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Definition of objectives: </a:t>
            </a:r>
            <a:r>
              <a:rPr lang="en-GB" sz="2000" dirty="0">
                <a:latin typeface="+mn-lt"/>
              </a:rPr>
              <a:t>Data mining analyses are carried out in specific application domains and are intended to provide decision makers with useful knowledge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Data gathering and integration: </a:t>
            </a:r>
            <a:r>
              <a:rPr lang="en-GB" sz="2000" dirty="0">
                <a:latin typeface="+mn-lt"/>
              </a:rPr>
              <a:t>Once the objectives of the investigation have been identified, the gathering of data begins. Data may come from different sources and therefore may require integration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Exploratory analysis: </a:t>
            </a:r>
            <a:r>
              <a:rPr lang="en-GB" sz="2000" dirty="0">
                <a:latin typeface="+mn-lt"/>
              </a:rPr>
              <a:t>In the third phase of the data mining process, a preliminary analysis of the data is carried out with the purpose of getting acquainted with the available information and carrying out </a:t>
            </a:r>
            <a:r>
              <a:rPr lang="en-GB" sz="2000" b="1" i="1" dirty="0">
                <a:latin typeface="+mn-lt"/>
              </a:rPr>
              <a:t>data cleansing. </a:t>
            </a:r>
            <a:endParaRPr lang="en-GB" sz="20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2852964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12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466085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Data Mining Process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75F3E73C-A6D8-D248-BACC-43E9271729AA}"/>
              </a:ext>
            </a:extLst>
          </p:cNvPr>
          <p:cNvSpPr/>
          <p:nvPr/>
        </p:nvSpPr>
        <p:spPr>
          <a:xfrm>
            <a:off x="457200" y="1268760"/>
            <a:ext cx="8229600" cy="40934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Attribute selection: </a:t>
            </a:r>
            <a:r>
              <a:rPr lang="en-GB" sz="2000" dirty="0">
                <a:latin typeface="+mn-lt"/>
              </a:rPr>
              <a:t>In the subsequent phase, the relevance of the different attributes is evaluated in relation to the goals of the analysis.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Model development and validation: </a:t>
            </a:r>
            <a:r>
              <a:rPr lang="en-GB" sz="2000" dirty="0">
                <a:latin typeface="+mn-lt"/>
              </a:rPr>
              <a:t>Once the high quality dataset has been assembled and possibly enriched with newly defined attributes, pattern recognition and predictive models can be developed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Prediction and interpretation: </a:t>
            </a:r>
            <a:r>
              <a:rPr lang="en-GB" sz="2000" dirty="0">
                <a:latin typeface="+mn-lt"/>
              </a:rPr>
              <a:t>Upon conclusion of the data mining process, the model selected among those generated during the development phase should be implemented and used to achieve the goals that were originally identified. </a:t>
            </a:r>
            <a:endParaRPr lang="en-GB" sz="20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27024692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8" y="260648"/>
            <a:ext cx="7679531" cy="52322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sz="2800" b="1" dirty="0">
                <a:latin typeface="+mj-lt"/>
              </a:rPr>
              <a:t>Data Mining Process – Actors &amp; their Roles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E418FBF-715E-9F4C-B0F8-6DD9998CF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95736" y="783868"/>
            <a:ext cx="4968552" cy="48053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2178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1026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62074"/>
          </a:xfrm>
        </p:spPr>
        <p:txBody>
          <a:bodyPr/>
          <a:lstStyle/>
          <a:p>
            <a:r>
              <a:rPr lang="en-US" sz="3200" b="1" dirty="0"/>
              <a:t>Data Mining Techniques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11D4D30-6BC9-C64E-BEB7-C9396AFCC68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5616" y="1333500"/>
            <a:ext cx="7150100" cy="4191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35700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1026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62074"/>
          </a:xfrm>
        </p:spPr>
        <p:txBody>
          <a:bodyPr/>
          <a:lstStyle/>
          <a:p>
            <a:r>
              <a:rPr lang="en-US" sz="3200" b="1" dirty="0"/>
              <a:t>Data Mining Techniques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A303A36-89EF-1F4F-9609-6EBBC9F605E1}"/>
              </a:ext>
            </a:extLst>
          </p:cNvPr>
          <p:cNvSpPr/>
          <p:nvPr/>
        </p:nvSpPr>
        <p:spPr>
          <a:xfrm>
            <a:off x="457200" y="1268760"/>
            <a:ext cx="8229600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Decision Tree: </a:t>
            </a:r>
            <a:r>
              <a:rPr lang="en-GB" sz="2000" dirty="0">
                <a:latin typeface="+mn-lt"/>
              </a:rPr>
              <a:t>A decision tree is a hierarchically organised branched, structured to help make decision in an easy and logical manner. Decision trees are the most popular data mining techniques, for many reasons </a:t>
            </a:r>
          </a:p>
          <a:p>
            <a:pPr marL="342900" indent="-342900" algn="just">
              <a:buFont typeface="Arial" panose="020B0604020202020204" pitchFamily="34" charset="0"/>
              <a:buChar char="•"/>
            </a:pPr>
            <a:endParaRPr lang="en-GB" sz="2000" b="1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Artificial Neural Network (ANN): </a:t>
            </a:r>
            <a:r>
              <a:rPr lang="en-GB" sz="2000" dirty="0">
                <a:latin typeface="+mn-lt"/>
              </a:rPr>
              <a:t>ANN is a sophisticated data mining technique from the Artificial Intelligence stream in Computer Science. It mimics the behaviour of human neural structure</a:t>
            </a:r>
          </a:p>
          <a:p>
            <a:pPr algn="just"/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Regression: </a:t>
            </a:r>
            <a:r>
              <a:rPr lang="en-GB" sz="2000" dirty="0">
                <a:latin typeface="+mn-lt"/>
              </a:rPr>
              <a:t>Regression is a relatively simple and the most popular statistical data mining technique. The goal is to fit a smooth and well-defined curve to the data  </a:t>
            </a:r>
            <a:endParaRPr lang="en-GB" sz="2000" b="1" dirty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627821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1026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229600" cy="562074"/>
          </a:xfrm>
        </p:spPr>
        <p:txBody>
          <a:bodyPr/>
          <a:lstStyle/>
          <a:p>
            <a:r>
              <a:rPr lang="en-US" sz="3200" b="1" dirty="0"/>
              <a:t>Data Mining Techniques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DA303A36-89EF-1F4F-9609-6EBBC9F605E1}"/>
              </a:ext>
            </a:extLst>
          </p:cNvPr>
          <p:cNvSpPr/>
          <p:nvPr/>
        </p:nvSpPr>
        <p:spPr>
          <a:xfrm>
            <a:off x="457200" y="1268760"/>
            <a:ext cx="8229600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Cluster Analysis: </a:t>
            </a:r>
          </a:p>
          <a:p>
            <a:pPr algn="just"/>
            <a:endParaRPr lang="en-GB" sz="2000" b="1" dirty="0">
              <a:latin typeface="+mn-lt"/>
            </a:endParaRPr>
          </a:p>
          <a:p>
            <a:pPr marL="342900" indent="-342900" algn="just">
              <a:buFontTx/>
              <a:buChar char="-"/>
            </a:pPr>
            <a:r>
              <a:rPr lang="en-GB" sz="2000" dirty="0">
                <a:latin typeface="+mn-lt"/>
              </a:rPr>
              <a:t>Cluster analysis is an exploratory learning technique that helps in identifying a set of similar groups in the data </a:t>
            </a:r>
          </a:p>
          <a:p>
            <a:pPr marL="342900" indent="-342900" algn="just">
              <a:buFontTx/>
              <a:buChar char="-"/>
            </a:pPr>
            <a:endParaRPr lang="en-GB" sz="2000" dirty="0">
              <a:latin typeface="+mn-lt"/>
            </a:endParaRPr>
          </a:p>
          <a:p>
            <a:pPr marL="342900" indent="-342900" algn="just">
              <a:buFontTx/>
              <a:buChar char="-"/>
            </a:pPr>
            <a:r>
              <a:rPr lang="en-GB" sz="2000" dirty="0">
                <a:latin typeface="+mn-lt"/>
              </a:rPr>
              <a:t>It is a technique used for automatic identification of natural grouping of things </a:t>
            </a:r>
          </a:p>
          <a:p>
            <a:pPr marL="342900" indent="-342900" algn="just">
              <a:buFontTx/>
              <a:buChar char="-"/>
            </a:pPr>
            <a:endParaRPr lang="en-GB" sz="20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</a:pPr>
            <a:r>
              <a:rPr lang="en-GB" sz="2000" b="1" dirty="0">
                <a:latin typeface="+mn-lt"/>
              </a:rPr>
              <a:t>Association Rules: </a:t>
            </a:r>
          </a:p>
          <a:p>
            <a:pPr marL="342900" indent="-342900" algn="just">
              <a:buFontTx/>
              <a:buChar char="-"/>
            </a:pPr>
            <a:r>
              <a:rPr lang="en-GB" sz="2000" dirty="0">
                <a:latin typeface="+mn-lt"/>
              </a:rPr>
              <a:t>Association rules are a popular data mining method in business, especially where selling is involved</a:t>
            </a:r>
          </a:p>
          <a:p>
            <a:pPr marL="342900" indent="-342900" algn="just">
              <a:buFontTx/>
              <a:buChar char="-"/>
            </a:pPr>
            <a:endParaRPr lang="en-GB" sz="2000" dirty="0">
              <a:latin typeface="+mn-lt"/>
            </a:endParaRPr>
          </a:p>
          <a:p>
            <a:pPr marL="342900" indent="-342900" algn="just">
              <a:buFontTx/>
              <a:buChar char="-"/>
            </a:pPr>
            <a:r>
              <a:rPr lang="en-GB" sz="2000" dirty="0">
                <a:latin typeface="+mn-lt"/>
              </a:rPr>
              <a:t>Association rules are also knows as market basket analysis as it helps in answering questions about cross –selling opportunities </a:t>
            </a:r>
          </a:p>
        </p:txBody>
      </p:sp>
    </p:spTree>
    <p:extLst>
      <p:ext uri="{BB962C8B-B14F-4D97-AF65-F5344CB8AC3E}">
        <p14:creationId xmlns:p14="http://schemas.microsoft.com/office/powerpoint/2010/main" val="423804978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200" b="1" dirty="0"/>
              <a:t>Data Mining Tools &amp; Platforms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8358AE2-8512-4442-A17D-AE70543286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8850" y="1407631"/>
            <a:ext cx="7226300" cy="21209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D112AE4-4C5F-CC40-9600-D9052A65DC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8850" y="3528531"/>
            <a:ext cx="7188200" cy="213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65670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18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6388" y="333375"/>
            <a:ext cx="7931223" cy="584775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b="1" dirty="0"/>
              <a:t>Comparisons of Data Mining Platforms</a:t>
            </a:r>
            <a:endParaRPr lang="en-US" altLang="en-US" b="1" dirty="0">
              <a:latin typeface="+mj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0F46676-FE85-3740-B016-085752E47F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8850" y="1079500"/>
            <a:ext cx="7226300" cy="4509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9680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19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391763"/>
            <a:ext cx="9144000" cy="52322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sz="2800" b="1" dirty="0">
                <a:latin typeface="+mj-lt"/>
              </a:rPr>
              <a:t>Best Practices of Data Mining/Data Mining Cycle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6371383-C5BD-0549-91A1-826D13DB95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9209" y="1052736"/>
            <a:ext cx="7105581" cy="410445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4B41E28-C368-214E-9621-0BC3F1856C5A}"/>
              </a:ext>
            </a:extLst>
          </p:cNvPr>
          <p:cNvSpPr txBox="1"/>
          <p:nvPr/>
        </p:nvSpPr>
        <p:spPr>
          <a:xfrm>
            <a:off x="2555776" y="5301208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b="1" i="1" dirty="0">
                <a:latin typeface="+mn-lt"/>
              </a:rPr>
              <a:t>CRISP – DM data mining cycle</a:t>
            </a:r>
          </a:p>
        </p:txBody>
      </p:sp>
    </p:spTree>
    <p:extLst>
      <p:ext uri="{BB962C8B-B14F-4D97-AF65-F5344CB8AC3E}">
        <p14:creationId xmlns:p14="http://schemas.microsoft.com/office/powerpoint/2010/main" val="56029040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205061-6FF3-584C-909E-3C5AED9D571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39938" name="Slide Number Placeholder 5">
            <a:extLst>
              <a:ext uri="{FF2B5EF4-FFF2-40B4-BE49-F238E27FC236}">
                <a16:creationId xmlns:a16="http://schemas.microsoft.com/office/drawing/2014/main" id="{0C4285EC-6009-AC48-B60E-2AB41F1F1B8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E9B57472-9B16-A04A-9E65-B5B219046909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20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E5F942D-B729-704A-A1DE-D606D518ED9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7088" y="333375"/>
            <a:ext cx="7129462" cy="584200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latin typeface="+mj-lt"/>
              </a:rPr>
              <a:t>References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9539BE6-F0D1-0C4E-A70B-4B75D5C99DF1}"/>
              </a:ext>
            </a:extLst>
          </p:cNvPr>
          <p:cNvSpPr/>
          <p:nvPr/>
        </p:nvSpPr>
        <p:spPr>
          <a:xfrm>
            <a:off x="736600" y="981075"/>
            <a:ext cx="7950200" cy="3816429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 err="1">
                <a:latin typeface="+mn-lt"/>
              </a:rPr>
              <a:t>Reinschmidt</a:t>
            </a:r>
            <a:r>
              <a:rPr lang="en-US" sz="2200" dirty="0">
                <a:latin typeface="+mn-lt"/>
              </a:rPr>
              <a:t>, J. &amp; Francoise, A. (2000). Business Intelligence Certification Guide, </a:t>
            </a:r>
            <a:r>
              <a:rPr lang="en-US" sz="2200" i="1" dirty="0">
                <a:latin typeface="+mn-lt"/>
              </a:rPr>
              <a:t>International Technical Support Organization. 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>
                <a:latin typeface="+mn-lt"/>
              </a:rPr>
              <a:t>Sherman, R. (2015). Business Intelligence Guidebook: From Data Integration to Analytics. Morgan Kaufmann. USA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>
                <a:latin typeface="+mn-lt"/>
              </a:rPr>
              <a:t>Maheshwari, A. K. (2015). Business Intelligence and Data Mining. Business Expert Press, LLC. New York</a:t>
            </a: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endParaRPr lang="en-US" sz="2200" dirty="0">
              <a:latin typeface="+mn-lt"/>
            </a:endParaRPr>
          </a:p>
          <a:p>
            <a:pPr marL="342900" indent="-342900" algn="just">
              <a:buFont typeface="Arial" panose="020B0604020202020204" pitchFamily="34" charset="0"/>
              <a:buChar char="•"/>
              <a:defRPr/>
            </a:pPr>
            <a:r>
              <a:rPr lang="en-US" sz="2200" dirty="0" err="1">
                <a:latin typeface="+mn-lt"/>
              </a:rPr>
              <a:t>Vercellis</a:t>
            </a:r>
            <a:r>
              <a:rPr lang="en-US" sz="2200" dirty="0">
                <a:latin typeface="+mn-lt"/>
              </a:rPr>
              <a:t>, C. (2009). Business Intelligence: Data Mining and Optimization for Decision Making. Wiley &amp; Sons, Ltd. </a:t>
            </a:r>
          </a:p>
        </p:txBody>
      </p:sp>
    </p:spTree>
    <p:extLst>
      <p:ext uri="{BB962C8B-B14F-4D97-AF65-F5344CB8AC3E}">
        <p14:creationId xmlns:p14="http://schemas.microsoft.com/office/powerpoint/2010/main" val="6858957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1B1C28-00EE-064D-928B-03F322030B28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0BA5387-BDC0-481B-86B8-25A2F1852DE2}" type="datetime1">
              <a:rPr lang="en-GB" altLang="en-US"/>
              <a:pPr>
                <a:defRPr/>
              </a:pPr>
              <a:t>02/10/2024</a:t>
            </a:fld>
            <a:endParaRPr lang="en-GB" altLang="en-US"/>
          </a:p>
        </p:txBody>
      </p:sp>
      <p:sp>
        <p:nvSpPr>
          <p:cNvPr id="21506" name="Slide Number Placeholder 5">
            <a:extLst>
              <a:ext uri="{FF2B5EF4-FFF2-40B4-BE49-F238E27FC236}">
                <a16:creationId xmlns:a16="http://schemas.microsoft.com/office/drawing/2014/main" id="{6F62A313-B6B7-8342-B340-EDE90537A4A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F265A1B-63FA-9743-8A6D-B2DBEDEA788F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21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17411" name="TextBox 7">
            <a:extLst>
              <a:ext uri="{FF2B5EF4-FFF2-40B4-BE49-F238E27FC236}">
                <a16:creationId xmlns:a16="http://schemas.microsoft.com/office/drawing/2014/main" id="{792FF15B-1D1F-E044-AA47-2B097CE5BD8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007269" y="2060848"/>
            <a:ext cx="7129462" cy="585788"/>
          </a:xfrm>
          <a:prstGeom prst="rect">
            <a:avLst/>
          </a:prstGeom>
          <a:noFill/>
          <a:ln>
            <a:noFill/>
          </a:ln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ctr">
              <a:spcBef>
                <a:spcPct val="0"/>
              </a:spcBef>
              <a:buFontTx/>
              <a:buNone/>
              <a:defRPr/>
            </a:pPr>
            <a:r>
              <a:rPr lang="en-US" altLang="en-US" b="1" dirty="0">
                <a:solidFill>
                  <a:srgbClr val="FF0000"/>
                </a:solidFill>
                <a:latin typeface="+mj-lt"/>
              </a:rPr>
              <a:t>Any Questions???</a:t>
            </a:r>
          </a:p>
        </p:txBody>
      </p:sp>
    </p:spTree>
    <p:extLst>
      <p:ext uri="{BB962C8B-B14F-4D97-AF65-F5344CB8AC3E}">
        <p14:creationId xmlns:p14="http://schemas.microsoft.com/office/powerpoint/2010/main" val="401539937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1088</Words>
  <Application>Microsoft Office PowerPoint</Application>
  <PresentationFormat>On-screen Show (4:3)</PresentationFormat>
  <Paragraphs>136</Paragraphs>
  <Slides>21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Myriad Pro</vt:lpstr>
      <vt:lpstr>Arial</vt:lpstr>
      <vt:lpstr>Verdana</vt:lpstr>
      <vt:lpstr>20140311PresentationUWTSDTemplate</vt:lpstr>
      <vt:lpstr>Week 4: Session 1:  Data Mining</vt:lpstr>
      <vt:lpstr>Lesson Aims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Representation of input data</vt:lpstr>
      <vt:lpstr>Representation of input data</vt:lpstr>
      <vt:lpstr>PowerPoint Presentation</vt:lpstr>
      <vt:lpstr>PowerPoint Presentation</vt:lpstr>
      <vt:lpstr>PowerPoint Presentation</vt:lpstr>
      <vt:lpstr>PowerPoint Presentation</vt:lpstr>
      <vt:lpstr>Data Mining Techniques</vt:lpstr>
      <vt:lpstr>Data Mining Techniques</vt:lpstr>
      <vt:lpstr>Data Mining Techniques</vt:lpstr>
      <vt:lpstr>Data Mining Tools &amp; Platforms 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LCBB5003</dc:title>
  <dc:creator>BMC Training</dc:creator>
  <cp:lastModifiedBy>Anupam Mazumdar</cp:lastModifiedBy>
  <cp:revision>118</cp:revision>
  <dcterms:created xsi:type="dcterms:W3CDTF">2020-06-23T16:08:04Z</dcterms:created>
  <dcterms:modified xsi:type="dcterms:W3CDTF">2024-10-02T11:44:25Z</dcterms:modified>
</cp:coreProperties>
</file>