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329" r:id="rId3"/>
    <p:sldId id="330" r:id="rId4"/>
    <p:sldId id="332" r:id="rId5"/>
    <p:sldId id="343" r:id="rId6"/>
    <p:sldId id="344" r:id="rId7"/>
    <p:sldId id="333" r:id="rId8"/>
    <p:sldId id="337" r:id="rId9"/>
    <p:sldId id="339" r:id="rId10"/>
    <p:sldId id="335" r:id="rId11"/>
    <p:sldId id="340" r:id="rId12"/>
    <p:sldId id="334" r:id="rId13"/>
    <p:sldId id="336" r:id="rId14"/>
    <p:sldId id="341" r:id="rId15"/>
    <p:sldId id="342" r:id="rId16"/>
    <p:sldId id="331" r:id="rId17"/>
    <p:sldId id="282" r:id="rId18"/>
  </p:sldIdLst>
  <p:sldSz cx="12192000" cy="6858000"/>
  <p:notesSz cx="10234613" cy="7099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78" autoAdjust="0"/>
    <p:restoredTop sz="74583" autoAdjust="0"/>
  </p:normalViewPr>
  <p:slideViewPr>
    <p:cSldViewPr snapToGrid="0">
      <p:cViewPr varScale="1">
        <p:scale>
          <a:sx n="54" d="100"/>
          <a:sy n="54" d="100"/>
        </p:scale>
        <p:origin x="121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797247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ABD6D0D4-300F-4783-8353-3EEC55ADE2E9}" type="datetimeFigureOut">
              <a:rPr lang="en-GB" smtClean="0"/>
              <a:t>04/06/2019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87675" y="887413"/>
            <a:ext cx="4259263" cy="23955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23462" y="3416538"/>
            <a:ext cx="8187690" cy="279534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797247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82008A1-B73D-45F7-9C0B-868E5E84A4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68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008A1-B73D-45F7-9C0B-868E5E84A42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224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008A1-B73D-45F7-9C0B-868E5E84A42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785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008A1-B73D-45F7-9C0B-868E5E84A42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876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74483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05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3142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t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E0BC-1EA3-40A1-8888-61B2FBDE31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EFAE5-C500-445A-8C65-4D49F8DA1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069" y="2495444"/>
            <a:ext cx="10993546" cy="590321"/>
          </a:xfrm>
        </p:spPr>
        <p:txBody>
          <a:bodyPr/>
          <a:lstStyle/>
          <a:p>
            <a:r>
              <a:rPr lang="en-GB" dirty="0"/>
              <a:t>Flowcharts and Decision trees</a:t>
            </a:r>
          </a:p>
        </p:txBody>
      </p:sp>
    </p:spTree>
    <p:extLst>
      <p:ext uri="{BB962C8B-B14F-4D97-AF65-F5344CB8AC3E}">
        <p14:creationId xmlns:p14="http://schemas.microsoft.com/office/powerpoint/2010/main" val="83275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6B903-58D6-4011-972F-94BAC1D09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- Cards 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0D584-691E-4B5F-A2C7-548288AB0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Create a flow chart to play the game 21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are the rules?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Number of players?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Is Ace one or eleven?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You need to think about the dealer as well as the players.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5466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8E1FA-D7AE-4301-9F1E-78AB33A96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- Hangman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3E7CD-2E9C-455D-8C26-25DA82868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/>
              <a:t>Create a flow chart to play the game Hangman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are the rules?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Number of players?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655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FCF9D-D22C-4EAE-BC02-0004C1DB7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Locked in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2498-AD53-4188-BC80-52DAE5449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Jean-Dominique </a:t>
            </a:r>
            <a:r>
              <a:rPr lang="en-GB" dirty="0" err="1"/>
              <a:t>Bauby</a:t>
            </a:r>
            <a:r>
              <a:rPr lang="en-GB" dirty="0"/>
              <a:t> wrote an autobiography title ‘The Diving Bell and the Butterfly’ after he woke up in a hospital bed totally paralysed.</a:t>
            </a:r>
          </a:p>
          <a:p>
            <a:pPr>
              <a:lnSpc>
                <a:spcPct val="150000"/>
              </a:lnSpc>
            </a:pPr>
            <a:r>
              <a:rPr lang="en-GB" dirty="0"/>
              <a:t>Locked in is a medical condition where you are trapped inside your own body, you are unable to move any part of your body except your eyes</a:t>
            </a:r>
          </a:p>
          <a:p>
            <a:pPr>
              <a:lnSpc>
                <a:spcPct val="150000"/>
              </a:lnSpc>
            </a:pPr>
            <a:r>
              <a:rPr lang="en-GB" dirty="0"/>
              <a:t>How did he communicate with the medical staff as well as write a book?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159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EF574-6C6C-4845-AA2E-CFF7310DE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Locked in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5F28A-C186-41C7-AF0D-65B2E6101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98171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Blinking</a:t>
            </a:r>
          </a:p>
          <a:p>
            <a:pPr>
              <a:lnSpc>
                <a:spcPct val="150000"/>
              </a:lnSpc>
            </a:pPr>
            <a:r>
              <a:rPr lang="en-GB" dirty="0"/>
              <a:t>One bink for yes and two blinks for no?</a:t>
            </a:r>
          </a:p>
          <a:p>
            <a:pPr>
              <a:lnSpc>
                <a:spcPct val="150000"/>
              </a:lnSpc>
            </a:pPr>
            <a:r>
              <a:rPr lang="en-GB" dirty="0"/>
              <a:t>What happens if you blink by mistake?</a:t>
            </a:r>
          </a:p>
          <a:p>
            <a:pPr>
              <a:lnSpc>
                <a:spcPct val="150000"/>
              </a:lnSpc>
            </a:pPr>
            <a:r>
              <a:rPr lang="en-GB" dirty="0"/>
              <a:t>What if the answer is not yes or no or you need to ask for something?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we are doing is the core of computational thinking:  Algorithmic Thinking</a:t>
            </a:r>
          </a:p>
        </p:txBody>
      </p:sp>
    </p:spTree>
    <p:extLst>
      <p:ext uri="{BB962C8B-B14F-4D97-AF65-F5344CB8AC3E}">
        <p14:creationId xmlns:p14="http://schemas.microsoft.com/office/powerpoint/2010/main" val="209108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FD65-7021-44D2-81F7-2943A4C7B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Algorithmic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602B-5079-47D1-B3B7-C8019874F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Algorithmic Thinking is a particular kind of problem solving </a:t>
            </a:r>
          </a:p>
          <a:p>
            <a:pPr>
              <a:lnSpc>
                <a:spcPct val="150000"/>
              </a:lnSpc>
            </a:pPr>
            <a:r>
              <a:rPr lang="en-GB" dirty="0"/>
              <a:t>One where you don’t just come up with a single answer.</a:t>
            </a:r>
          </a:p>
          <a:p>
            <a:pPr>
              <a:lnSpc>
                <a:spcPct val="150000"/>
              </a:lnSpc>
            </a:pPr>
            <a:r>
              <a:rPr lang="en-GB" dirty="0"/>
              <a:t>You come up with a solution in terms of steps that others (including a computer) can follow to get answers.</a:t>
            </a:r>
          </a:p>
        </p:txBody>
      </p:sp>
    </p:spTree>
    <p:extLst>
      <p:ext uri="{BB962C8B-B14F-4D97-AF65-F5344CB8AC3E}">
        <p14:creationId xmlns:p14="http://schemas.microsoft.com/office/powerpoint/2010/main" val="175231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1772-5F86-44F7-B6AB-1E385FE6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Alphabet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F1E7B-4B69-4BED-B528-11DD0E28D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How can I determine which letter of the alphabet the person is trying to say? </a:t>
            </a:r>
          </a:p>
          <a:p>
            <a:pPr>
              <a:lnSpc>
                <a:spcPct val="150000"/>
              </a:lnSpc>
            </a:pPr>
            <a:r>
              <a:rPr lang="en-GB" dirty="0"/>
              <a:t>Blink once for A and 26 times for Z?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200" dirty="0"/>
              <a:t>A B C D E F G H I J K L M N O P Q R S T U V W X Y Z </a:t>
            </a:r>
          </a:p>
        </p:txBody>
      </p:sp>
    </p:spTree>
    <p:extLst>
      <p:ext uri="{BB962C8B-B14F-4D97-AF65-F5344CB8AC3E}">
        <p14:creationId xmlns:p14="http://schemas.microsoft.com/office/powerpoint/2010/main" val="1486859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1772-5F86-44F7-B6AB-1E385FE6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Alphabet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F1E7B-4B69-4BED-B528-11DD0E28D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178933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GB" dirty="0"/>
              <a:t>A B C D E F G H I J K L M N O P Q R S T U V W X Y Z </a:t>
            </a:r>
          </a:p>
          <a:p>
            <a:pPr>
              <a:spcAft>
                <a:spcPts val="1200"/>
              </a:spcAft>
            </a:pPr>
            <a:r>
              <a:rPr lang="en-GB" dirty="0"/>
              <a:t>A B C D E F G H I J K L M </a:t>
            </a:r>
            <a:r>
              <a:rPr lang="en-GB" dirty="0">
                <a:solidFill>
                  <a:srgbClr val="FF0000"/>
                </a:solidFill>
              </a:rPr>
              <a:t>N O P Q R S T U V W X Y Z </a:t>
            </a:r>
          </a:p>
          <a:p>
            <a:pPr>
              <a:spcAft>
                <a:spcPts val="1200"/>
              </a:spcAft>
            </a:pPr>
            <a:r>
              <a:rPr lang="en-GB" dirty="0"/>
              <a:t>A B C D E F </a:t>
            </a:r>
            <a:r>
              <a:rPr lang="en-GB" dirty="0">
                <a:solidFill>
                  <a:srgbClr val="FF0000"/>
                </a:solidFill>
              </a:rPr>
              <a:t>G H I J K L M</a:t>
            </a:r>
          </a:p>
          <a:p>
            <a:pPr>
              <a:spcAft>
                <a:spcPts val="1200"/>
              </a:spcAft>
            </a:pPr>
            <a:r>
              <a:rPr lang="en-GB" dirty="0"/>
              <a:t>A B C </a:t>
            </a:r>
            <a:r>
              <a:rPr lang="en-GB" dirty="0">
                <a:solidFill>
                  <a:srgbClr val="FF0000"/>
                </a:solidFill>
              </a:rPr>
              <a:t>D E F</a:t>
            </a:r>
          </a:p>
          <a:p>
            <a:pPr>
              <a:spcAft>
                <a:spcPts val="1200"/>
              </a:spcAft>
            </a:pPr>
            <a:r>
              <a:rPr lang="en-GB" dirty="0"/>
              <a:t>A B C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rgbClr val="FF0000"/>
              </a:solidFill>
            </a:endParaRPr>
          </a:p>
          <a:p>
            <a:pPr>
              <a:spcAft>
                <a:spcPts val="1200"/>
              </a:spcAft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We can turn this into a decision tree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8086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592A6D-B289-4220-A382-7C1CFDE73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5514"/>
            <a:ext cx="12192000" cy="534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562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4D4AF-5CAD-4A12-AACA-551BDF8D8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Alphabet Binary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72CE9-CD13-4A7E-BDB1-F8E0DACF1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convert ‘y’ to 1 and the ‘n’ to 0 we can create a code</a:t>
            </a:r>
          </a:p>
        </p:txBody>
      </p:sp>
    </p:spTree>
    <p:extLst>
      <p:ext uri="{BB962C8B-B14F-4D97-AF65-F5344CB8AC3E}">
        <p14:creationId xmlns:p14="http://schemas.microsoft.com/office/powerpoint/2010/main" val="1935312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3C75E1-C23B-4F66-9E6F-8D6D65414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5514"/>
            <a:ext cx="12192000" cy="534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591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F8DC6-8D44-41D0-A4EA-C4026E4A9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code using alphabet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96F96F-3071-4BFD-B244-6D94B6A1D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96654"/>
              </p:ext>
            </p:extLst>
          </p:nvPr>
        </p:nvGraphicFramePr>
        <p:xfrm>
          <a:off x="1122745" y="1522969"/>
          <a:ext cx="4016415" cy="5186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2501">
                  <a:extLst>
                    <a:ext uri="{9D8B030D-6E8A-4147-A177-3AD203B41FA5}">
                      <a16:colId xmlns:a16="http://schemas.microsoft.com/office/drawing/2014/main" val="3568449856"/>
                    </a:ext>
                  </a:extLst>
                </a:gridCol>
                <a:gridCol w="2233914">
                  <a:extLst>
                    <a:ext uri="{9D8B030D-6E8A-4147-A177-3AD203B41FA5}">
                      <a16:colId xmlns:a16="http://schemas.microsoft.com/office/drawing/2014/main" val="92951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555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44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8237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1223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11011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05745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11010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046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758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373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1060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10101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3723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240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6577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79859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251176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A323C843-A816-4B94-9242-651C82C64F3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7372728"/>
              </p:ext>
            </p:extLst>
          </p:nvPr>
        </p:nvGraphicFramePr>
        <p:xfrm>
          <a:off x="6541625" y="1522969"/>
          <a:ext cx="4016415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2501">
                  <a:extLst>
                    <a:ext uri="{9D8B030D-6E8A-4147-A177-3AD203B41FA5}">
                      <a16:colId xmlns:a16="http://schemas.microsoft.com/office/drawing/2014/main" val="3568449856"/>
                    </a:ext>
                  </a:extLst>
                </a:gridCol>
                <a:gridCol w="2233914">
                  <a:extLst>
                    <a:ext uri="{9D8B030D-6E8A-4147-A177-3AD203B41FA5}">
                      <a16:colId xmlns:a16="http://schemas.microsoft.com/office/drawing/2014/main" val="929512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555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44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8237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1223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Q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05745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046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758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373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1060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3723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240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6577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7985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2511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3344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D867A-7981-49C4-97FB-07E680B0D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Decode the message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00AF-7078-4C53-9227-CFC240F3F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10110     11010     10010     10010     01110    </a:t>
            </a:r>
          </a:p>
          <a:p>
            <a:pPr>
              <a:lnSpc>
                <a:spcPct val="150000"/>
              </a:lnSpc>
            </a:pPr>
            <a:r>
              <a:rPr lang="en-GB" dirty="0"/>
              <a:t>00100     01110     01010      10010    11011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handout is also available on Moodle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307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06AA-6CD4-4D10-8726-E49AD1601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Decode the message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DE69D-CA33-499C-947F-37EB5013B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Handout is 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2320220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78D3B-70BB-4105-BC87-B8EF47444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your own message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2448-00D4-46BB-8885-731534F3E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your own message using the code.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Pass your message onto somebody else in class for them to decode.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472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8E65E-3841-4B32-B2F4-64A79FE56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Guess Who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FB0B7-ED33-4A1D-94A9-1E7FADC75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Create </a:t>
            </a:r>
            <a:r>
              <a:rPr lang="en-GB" dirty="0" err="1"/>
              <a:t>MoSCoW</a:t>
            </a:r>
            <a:r>
              <a:rPr lang="en-GB" dirty="0"/>
              <a:t> Requirements (Handout available on Moodle)</a:t>
            </a:r>
          </a:p>
          <a:p>
            <a:pPr>
              <a:lnSpc>
                <a:spcPct val="150000"/>
              </a:lnSpc>
            </a:pPr>
            <a:r>
              <a:rPr lang="en-GB" dirty="0"/>
              <a:t>Create a flowchart for the game</a:t>
            </a:r>
          </a:p>
          <a:p>
            <a:pPr>
              <a:lnSpc>
                <a:spcPct val="150000"/>
              </a:lnSpc>
            </a:pPr>
            <a:r>
              <a:rPr lang="en-GB" dirty="0"/>
              <a:t>Discover the minimum number of questions that can be asked to solve the game</a:t>
            </a:r>
          </a:p>
        </p:txBody>
      </p:sp>
    </p:spTree>
    <p:extLst>
      <p:ext uri="{BB962C8B-B14F-4D97-AF65-F5344CB8AC3E}">
        <p14:creationId xmlns:p14="http://schemas.microsoft.com/office/powerpoint/2010/main" val="8282854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FEA0-3EDF-45F7-9B76-3BA0ECB13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DD6159-AF57-4DA9-9A77-99D636D8074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7431404"/>
              </p:ext>
            </p:extLst>
          </p:nvPr>
        </p:nvGraphicFramePr>
        <p:xfrm>
          <a:off x="449943" y="1463593"/>
          <a:ext cx="11307784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00355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748626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7358803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0F230884-CF97-4CC5-B1C7-50C8D0A82857}"/>
              </a:ext>
            </a:extLst>
          </p:cNvPr>
          <p:cNvSpPr/>
          <p:nvPr/>
        </p:nvSpPr>
        <p:spPr>
          <a:xfrm>
            <a:off x="882794" y="2112277"/>
            <a:ext cx="1080120" cy="288032"/>
          </a:xfrm>
          <a:prstGeom prst="flowChartTermina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Flowchart: Data 5">
            <a:extLst>
              <a:ext uri="{FF2B5EF4-FFF2-40B4-BE49-F238E27FC236}">
                <a16:creationId xmlns:a16="http://schemas.microsoft.com/office/drawing/2014/main" id="{7C6B837C-B414-4C32-AC49-DE573107E738}"/>
              </a:ext>
            </a:extLst>
          </p:cNvPr>
          <p:cNvSpPr/>
          <p:nvPr/>
        </p:nvSpPr>
        <p:spPr>
          <a:xfrm>
            <a:off x="774782" y="3048993"/>
            <a:ext cx="1296144" cy="432048"/>
          </a:xfrm>
          <a:prstGeom prst="flowChartInputOutp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695D7ABC-F782-4C2F-93D0-0505D7A2E010}"/>
              </a:ext>
            </a:extLst>
          </p:cNvPr>
          <p:cNvSpPr/>
          <p:nvPr/>
        </p:nvSpPr>
        <p:spPr>
          <a:xfrm>
            <a:off x="774782" y="3862041"/>
            <a:ext cx="1296144" cy="543188"/>
          </a:xfrm>
          <a:prstGeom prst="flowChart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Flowchart: Decision 7">
            <a:extLst>
              <a:ext uri="{FF2B5EF4-FFF2-40B4-BE49-F238E27FC236}">
                <a16:creationId xmlns:a16="http://schemas.microsoft.com/office/drawing/2014/main" id="{6BECD714-9173-48C0-AFA8-A11C596B3433}"/>
              </a:ext>
            </a:extLst>
          </p:cNvPr>
          <p:cNvSpPr/>
          <p:nvPr/>
        </p:nvSpPr>
        <p:spPr>
          <a:xfrm>
            <a:off x="774782" y="4721965"/>
            <a:ext cx="1296144" cy="648072"/>
          </a:xfrm>
          <a:prstGeom prst="flowChartDecis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5C18696D-9DC1-4FB3-AA3F-6AB8688B8897}"/>
              </a:ext>
            </a:extLst>
          </p:cNvPr>
          <p:cNvSpPr/>
          <p:nvPr/>
        </p:nvSpPr>
        <p:spPr>
          <a:xfrm>
            <a:off x="1242834" y="5686773"/>
            <a:ext cx="360040" cy="360000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10394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825</TotalTime>
  <Words>616</Words>
  <Application>Microsoft Office PowerPoint</Application>
  <PresentationFormat>Widescreen</PresentationFormat>
  <Paragraphs>144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Gill Sans MT</vt:lpstr>
      <vt:lpstr>Wingdings 2</vt:lpstr>
      <vt:lpstr>Dividend</vt:lpstr>
      <vt:lpstr>Week 3</vt:lpstr>
      <vt:lpstr>Flowchart - Cards 21</vt:lpstr>
      <vt:lpstr>Flowchart - Hangman</vt:lpstr>
      <vt:lpstr>Locked in Scenario</vt:lpstr>
      <vt:lpstr>Locked in Scenario</vt:lpstr>
      <vt:lpstr>Algorithmic Thinking</vt:lpstr>
      <vt:lpstr>Alphabet </vt:lpstr>
      <vt:lpstr>Alphabet </vt:lpstr>
      <vt:lpstr>PowerPoint Presentation</vt:lpstr>
      <vt:lpstr>Alphabet Binary</vt:lpstr>
      <vt:lpstr>PowerPoint Presentation</vt:lpstr>
      <vt:lpstr>Binary code using alphabet</vt:lpstr>
      <vt:lpstr>Decode the message 1</vt:lpstr>
      <vt:lpstr>Decode the message 2</vt:lpstr>
      <vt:lpstr>Create your own message</vt:lpstr>
      <vt:lpstr>Guess Who Game</vt:lpstr>
      <vt:lpstr>Basic Flowchart Symbols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</dc:title>
  <dc:creator>Kimberley Jenkins</dc:creator>
  <cp:lastModifiedBy>Kimberley Jenkins</cp:lastModifiedBy>
  <cp:revision>71</cp:revision>
  <cp:lastPrinted>2019-06-04T09:29:10Z</cp:lastPrinted>
  <dcterms:created xsi:type="dcterms:W3CDTF">2019-05-17T17:09:45Z</dcterms:created>
  <dcterms:modified xsi:type="dcterms:W3CDTF">2019-06-04T09:43:05Z</dcterms:modified>
</cp:coreProperties>
</file>