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FAD742-5633-4E26-B74D-5EAE70B817A7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9AFB7B-BA4C-4D73-9B29-BB1993495D45}">
      <dgm:prSet/>
      <dgm:spPr/>
      <dgm:t>
        <a:bodyPr/>
        <a:lstStyle/>
        <a:p>
          <a:pPr algn="ctr"/>
          <a:r>
            <a:rPr lang="en-US"/>
            <a:t>Student Name: Valentin Frunza</a:t>
          </a:r>
          <a:endParaRPr lang="en-US" dirty="0"/>
        </a:p>
      </dgm:t>
    </dgm:pt>
    <dgm:pt modelId="{C7BFE92F-8562-497F-9866-06FD2B69460F}" type="parTrans" cxnId="{BE439002-6AC5-4997-86A5-6E81A7F9B611}">
      <dgm:prSet/>
      <dgm:spPr/>
      <dgm:t>
        <a:bodyPr/>
        <a:lstStyle/>
        <a:p>
          <a:endParaRPr lang="en-US"/>
        </a:p>
      </dgm:t>
    </dgm:pt>
    <dgm:pt modelId="{4C60A04D-80A2-4831-B6ED-54E2AA9CD656}" type="sibTrans" cxnId="{BE439002-6AC5-4997-86A5-6E81A7F9B611}">
      <dgm:prSet/>
      <dgm:spPr/>
      <dgm:t>
        <a:bodyPr/>
        <a:lstStyle/>
        <a:p>
          <a:endParaRPr lang="en-US"/>
        </a:p>
      </dgm:t>
    </dgm:pt>
    <dgm:pt modelId="{B433438C-89F9-4637-83AF-B4D80E721C67}">
      <dgm:prSet/>
      <dgm:spPr/>
      <dgm:t>
        <a:bodyPr/>
        <a:lstStyle/>
        <a:p>
          <a:r>
            <a:rPr lang="en-US"/>
            <a:t>Student Number: 2240820</a:t>
          </a:r>
        </a:p>
      </dgm:t>
    </dgm:pt>
    <dgm:pt modelId="{C766D58D-5C56-4C81-A8E7-89504A23A535}" type="parTrans" cxnId="{D3C335C8-47BC-4975-810E-76DD374D0481}">
      <dgm:prSet/>
      <dgm:spPr/>
      <dgm:t>
        <a:bodyPr/>
        <a:lstStyle/>
        <a:p>
          <a:endParaRPr lang="en-US"/>
        </a:p>
      </dgm:t>
    </dgm:pt>
    <dgm:pt modelId="{C443556B-203D-4E03-B451-7871A0FED0C3}" type="sibTrans" cxnId="{D3C335C8-47BC-4975-810E-76DD374D0481}">
      <dgm:prSet/>
      <dgm:spPr/>
      <dgm:t>
        <a:bodyPr/>
        <a:lstStyle/>
        <a:p>
          <a:endParaRPr lang="en-US"/>
        </a:p>
      </dgm:t>
    </dgm:pt>
    <dgm:pt modelId="{4F6303B6-1DEC-4244-BE76-C5541D02CBDE}">
      <dgm:prSet/>
      <dgm:spPr/>
      <dgm:t>
        <a:bodyPr/>
        <a:lstStyle/>
        <a:p>
          <a:pPr algn="ctr"/>
          <a:r>
            <a:rPr lang="en-US"/>
            <a:t>Module: International Business Communications</a:t>
          </a:r>
          <a:endParaRPr lang="en-US" dirty="0"/>
        </a:p>
      </dgm:t>
    </dgm:pt>
    <dgm:pt modelId="{7F5AB2A6-BC76-424E-B300-D2D740A2E799}" type="parTrans" cxnId="{88CB09E7-49EB-4F13-9AE1-E54EA5BC5DA7}">
      <dgm:prSet/>
      <dgm:spPr/>
      <dgm:t>
        <a:bodyPr/>
        <a:lstStyle/>
        <a:p>
          <a:endParaRPr lang="en-US"/>
        </a:p>
      </dgm:t>
    </dgm:pt>
    <dgm:pt modelId="{AA09EB59-85E1-43A4-84D6-1ADEEA822F65}" type="sibTrans" cxnId="{88CB09E7-49EB-4F13-9AE1-E54EA5BC5DA7}">
      <dgm:prSet/>
      <dgm:spPr/>
      <dgm:t>
        <a:bodyPr/>
        <a:lstStyle/>
        <a:p>
          <a:endParaRPr lang="en-US"/>
        </a:p>
      </dgm:t>
    </dgm:pt>
    <dgm:pt modelId="{83F19187-1EE0-45B1-88E2-DD35F32AA4B4}" type="pres">
      <dgm:prSet presAssocID="{CDFAD742-5633-4E26-B74D-5EAE70B817A7}" presName="linear" presStyleCnt="0">
        <dgm:presLayoutVars>
          <dgm:animLvl val="lvl"/>
          <dgm:resizeHandles val="exact"/>
        </dgm:presLayoutVars>
      </dgm:prSet>
      <dgm:spPr/>
    </dgm:pt>
    <dgm:pt modelId="{A542D0A5-DAC2-4A85-BB8F-055967921DE7}" type="pres">
      <dgm:prSet presAssocID="{4F9AFB7B-BA4C-4D73-9B29-BB1993495D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FCB638F-C7F2-4F11-8C31-27F745B71D79}" type="pres">
      <dgm:prSet presAssocID="{4C60A04D-80A2-4831-B6ED-54E2AA9CD656}" presName="spacer" presStyleCnt="0"/>
      <dgm:spPr/>
    </dgm:pt>
    <dgm:pt modelId="{A850E441-2257-46DD-B122-1A678173481B}" type="pres">
      <dgm:prSet presAssocID="{B433438C-89F9-4637-83AF-B4D80E721C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FAE0C2-CF92-4C4B-AD6E-010A1B812263}" type="pres">
      <dgm:prSet presAssocID="{C443556B-203D-4E03-B451-7871A0FED0C3}" presName="spacer" presStyleCnt="0"/>
      <dgm:spPr/>
    </dgm:pt>
    <dgm:pt modelId="{F9FE5136-62E6-47A9-9314-009B811F43A9}" type="pres">
      <dgm:prSet presAssocID="{4F6303B6-1DEC-4244-BE76-C5541D02CB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439002-6AC5-4997-86A5-6E81A7F9B611}" srcId="{CDFAD742-5633-4E26-B74D-5EAE70B817A7}" destId="{4F9AFB7B-BA4C-4D73-9B29-BB1993495D45}" srcOrd="0" destOrd="0" parTransId="{C7BFE92F-8562-497F-9866-06FD2B69460F}" sibTransId="{4C60A04D-80A2-4831-B6ED-54E2AA9CD656}"/>
    <dgm:cxn modelId="{5643EF1E-6E08-46B9-84DA-A17C4AD00146}" type="presOf" srcId="{4F6303B6-1DEC-4244-BE76-C5541D02CBDE}" destId="{F9FE5136-62E6-47A9-9314-009B811F43A9}" srcOrd="0" destOrd="0" presId="urn:microsoft.com/office/officeart/2005/8/layout/vList2"/>
    <dgm:cxn modelId="{19A2203D-CB98-4A66-9337-611191A60E1E}" type="presOf" srcId="{CDFAD742-5633-4E26-B74D-5EAE70B817A7}" destId="{83F19187-1EE0-45B1-88E2-DD35F32AA4B4}" srcOrd="0" destOrd="0" presId="urn:microsoft.com/office/officeart/2005/8/layout/vList2"/>
    <dgm:cxn modelId="{0D101A47-70D3-4560-B45A-7D9B3E0FCE68}" type="presOf" srcId="{4F9AFB7B-BA4C-4D73-9B29-BB1993495D45}" destId="{A542D0A5-DAC2-4A85-BB8F-055967921DE7}" srcOrd="0" destOrd="0" presId="urn:microsoft.com/office/officeart/2005/8/layout/vList2"/>
    <dgm:cxn modelId="{EC269BA1-58CE-46FB-837B-F3B8DC3A9E1E}" type="presOf" srcId="{B433438C-89F9-4637-83AF-B4D80E721C67}" destId="{A850E441-2257-46DD-B122-1A678173481B}" srcOrd="0" destOrd="0" presId="urn:microsoft.com/office/officeart/2005/8/layout/vList2"/>
    <dgm:cxn modelId="{D3C335C8-47BC-4975-810E-76DD374D0481}" srcId="{CDFAD742-5633-4E26-B74D-5EAE70B817A7}" destId="{B433438C-89F9-4637-83AF-B4D80E721C67}" srcOrd="1" destOrd="0" parTransId="{C766D58D-5C56-4C81-A8E7-89504A23A535}" sibTransId="{C443556B-203D-4E03-B451-7871A0FED0C3}"/>
    <dgm:cxn modelId="{88CB09E7-49EB-4F13-9AE1-E54EA5BC5DA7}" srcId="{CDFAD742-5633-4E26-B74D-5EAE70B817A7}" destId="{4F6303B6-1DEC-4244-BE76-C5541D02CBDE}" srcOrd="2" destOrd="0" parTransId="{7F5AB2A6-BC76-424E-B300-D2D740A2E799}" sibTransId="{AA09EB59-85E1-43A4-84D6-1ADEEA822F65}"/>
    <dgm:cxn modelId="{093E2787-8C9C-4479-AD42-C1A9E300BFB7}" type="presParOf" srcId="{83F19187-1EE0-45B1-88E2-DD35F32AA4B4}" destId="{A542D0A5-DAC2-4A85-BB8F-055967921DE7}" srcOrd="0" destOrd="0" presId="urn:microsoft.com/office/officeart/2005/8/layout/vList2"/>
    <dgm:cxn modelId="{90B80B35-1F51-4FA4-9AD4-4D80011F5BAD}" type="presParOf" srcId="{83F19187-1EE0-45B1-88E2-DD35F32AA4B4}" destId="{4FCB638F-C7F2-4F11-8C31-27F745B71D79}" srcOrd="1" destOrd="0" presId="urn:microsoft.com/office/officeart/2005/8/layout/vList2"/>
    <dgm:cxn modelId="{A69751D9-B0DD-40F2-9AD8-AF59B2097C15}" type="presParOf" srcId="{83F19187-1EE0-45B1-88E2-DD35F32AA4B4}" destId="{A850E441-2257-46DD-B122-1A678173481B}" srcOrd="2" destOrd="0" presId="urn:microsoft.com/office/officeart/2005/8/layout/vList2"/>
    <dgm:cxn modelId="{A9A3EB5F-57E2-42F7-9C1D-BDE1276D7D6F}" type="presParOf" srcId="{83F19187-1EE0-45B1-88E2-DD35F32AA4B4}" destId="{2CFAE0C2-CF92-4C4B-AD6E-010A1B812263}" srcOrd="3" destOrd="0" presId="urn:microsoft.com/office/officeart/2005/8/layout/vList2"/>
    <dgm:cxn modelId="{73EEA00E-CF09-433B-A893-4EF113ECCAA9}" type="presParOf" srcId="{83F19187-1EE0-45B1-88E2-DD35F32AA4B4}" destId="{F9FE5136-62E6-47A9-9314-009B811F43A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2D0A5-DAC2-4A85-BB8F-055967921DE7}">
      <dsp:nvSpPr>
        <dsp:cNvPr id="0" name=""/>
        <dsp:cNvSpPr/>
      </dsp:nvSpPr>
      <dsp:spPr>
        <a:xfrm>
          <a:off x="0" y="330975"/>
          <a:ext cx="3624602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Student Name: Valentin Frunza</a:t>
          </a:r>
          <a:endParaRPr lang="en-US" sz="2400" kern="1200" dirty="0"/>
        </a:p>
      </dsp:txBody>
      <dsp:txXfrm>
        <a:off x="46606" y="377581"/>
        <a:ext cx="3531390" cy="861507"/>
      </dsp:txXfrm>
    </dsp:sp>
    <dsp:sp modelId="{A850E441-2257-46DD-B122-1A678173481B}">
      <dsp:nvSpPr>
        <dsp:cNvPr id="0" name=""/>
        <dsp:cNvSpPr/>
      </dsp:nvSpPr>
      <dsp:spPr>
        <a:xfrm>
          <a:off x="0" y="1354815"/>
          <a:ext cx="3624602" cy="9547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Student Number: 2240820</a:t>
          </a:r>
        </a:p>
      </dsp:txBody>
      <dsp:txXfrm>
        <a:off x="46606" y="1401421"/>
        <a:ext cx="3531390" cy="861507"/>
      </dsp:txXfrm>
    </dsp:sp>
    <dsp:sp modelId="{F9FE5136-62E6-47A9-9314-009B811F43A9}">
      <dsp:nvSpPr>
        <dsp:cNvPr id="0" name=""/>
        <dsp:cNvSpPr/>
      </dsp:nvSpPr>
      <dsp:spPr>
        <a:xfrm>
          <a:off x="0" y="2378655"/>
          <a:ext cx="3624602" cy="9547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Module: International Business Communications</a:t>
          </a:r>
          <a:endParaRPr lang="en-US" sz="2400" kern="1200" dirty="0"/>
        </a:p>
      </dsp:txBody>
      <dsp:txXfrm>
        <a:off x="46606" y="2425261"/>
        <a:ext cx="3531390" cy="861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olden flag stand holding national flags of the UK and China with 2 men in suit shaking hands behind. Illustration of the cooperation and diplomatic relationship between these 2 countries">
            <a:extLst>
              <a:ext uri="{FF2B5EF4-FFF2-40B4-BE49-F238E27FC236}">
                <a16:creationId xmlns:a16="http://schemas.microsoft.com/office/drawing/2014/main" id="{5E9A23E7-D241-01C6-C7B4-1BCC57DE4D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03" r="-2" b="5731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 descr="AstraZeneca coronavirus vaccine under investigation, safety review - People's Daily Online">
            <a:extLst>
              <a:ext uri="{FF2B5EF4-FFF2-40B4-BE49-F238E27FC236}">
                <a16:creationId xmlns:a16="http://schemas.microsoft.com/office/drawing/2014/main" id="{AFC1C913-FE97-8460-DBD5-FADBFF4A84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037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/>
              <a:t>Cross-Cultural Negotiations Between AstraZeneca UK and Sinopharm China</a:t>
            </a:r>
            <a:endParaRPr lang="en-GB" sz="23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D84B4A1-69AE-808E-1F29-A1FAC94397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309548"/>
              </p:ext>
            </p:extLst>
          </p:nvPr>
        </p:nvGraphicFramePr>
        <p:xfrm>
          <a:off x="336042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New JD.com-CBBC deal opens China market for British businesses | Retail Asia">
            <a:extLst>
              <a:ext uri="{FF2B5EF4-FFF2-40B4-BE49-F238E27FC236}">
                <a16:creationId xmlns:a16="http://schemas.microsoft.com/office/drawing/2014/main" id="{954B8F44-EE5A-26AF-D47D-C8D0A09E25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1" r="1" b="14825"/>
          <a:stretch>
            <a:fillRect/>
          </a:stretch>
        </p:blipFill>
        <p:spPr>
          <a:xfrm>
            <a:off x="469942" y="317578"/>
            <a:ext cx="8138333" cy="3508437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018137"/>
            <a:ext cx="3426795" cy="2129586"/>
          </a:xfrm>
          <a:noFill/>
        </p:spPr>
        <p:txBody>
          <a:bodyPr anchor="t">
            <a:normAutofit/>
          </a:bodyPr>
          <a:lstStyle/>
          <a:p>
            <a:br>
              <a:rPr lang="en-GB" sz="4200" dirty="0">
                <a:solidFill>
                  <a:schemeClr val="bg1"/>
                </a:solidFill>
              </a:rPr>
            </a:br>
            <a:r>
              <a:rPr lang="en-GB" sz="42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560" y="4018143"/>
            <a:ext cx="4255578" cy="2129599"/>
          </a:xfrm>
          <a:noFill/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AstraZeneca UK seeks a strategic partnership with Sinopharm China.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Objectives: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• Examine cultural challenges in UK–China negotiations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• Apply cross-cultural theories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• Recommend effective negotiation strategies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</a:rPr>
              <a:t>• Highlight the importance of cultural awareness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What is Culture?</a:t>
            </a:r>
          </a:p>
        </p:txBody>
      </p:sp>
      <p:pic>
        <p:nvPicPr>
          <p:cNvPr id="5" name="Picture 4" descr="Multi-ethnic people in traditional dress looking at globe">
            <a:extLst>
              <a:ext uri="{FF2B5EF4-FFF2-40B4-BE49-F238E27FC236}">
                <a16:creationId xmlns:a16="http://schemas.microsoft.com/office/drawing/2014/main" id="{A2331953-BDDB-C90D-1571-B9B0CAF9E9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48" b="23158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• Shared values, beliefs and behaviours.</a:t>
            </a:r>
          </a:p>
          <a:p>
            <a:pPr marL="0" indent="0">
              <a:buNone/>
            </a:pPr>
            <a:r>
              <a:rPr lang="en-GB" sz="1600" dirty="0"/>
              <a:t>• Influences communication and decision-making.</a:t>
            </a:r>
          </a:p>
          <a:p>
            <a:pPr marL="0" indent="0">
              <a:buNone/>
            </a:pPr>
            <a:r>
              <a:rPr lang="en-GB" sz="1600" dirty="0"/>
              <a:t>• Shapes attitudes towards authority and relationships.</a:t>
            </a:r>
          </a:p>
          <a:p>
            <a:pPr marL="0" indent="0">
              <a:buNone/>
            </a:pPr>
            <a:r>
              <a:rPr lang="en-GB" sz="1600" dirty="0"/>
              <a:t>• Affects negotiation styles and expectations.</a:t>
            </a:r>
          </a:p>
          <a:p>
            <a:pPr marL="0" indent="0">
              <a:buNone/>
            </a:pPr>
            <a:r>
              <a:rPr lang="en-GB" sz="1600" dirty="0"/>
              <a:t>• Critical factor in international business success.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6F5787-AFDC-F22F-309E-C0BD5EC0D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7" r="2754" b="1"/>
          <a:stretch>
            <a:fillRect/>
          </a:stretch>
        </p:blipFill>
        <p:spPr>
          <a:xfrm>
            <a:off x="342900" y="457200"/>
            <a:ext cx="8458200" cy="5943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ade Union Laws in the UK: Your Essential Guide - Labour Laws UK">
            <a:extLst>
              <a:ext uri="{FF2B5EF4-FFF2-40B4-BE49-F238E27FC236}">
                <a16:creationId xmlns:a16="http://schemas.microsoft.com/office/drawing/2014/main" id="{E2531F9A-C024-560C-084F-D47466BEB4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90" r="1467" b="-2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平湖·中国服装城 - 专业服装批发市场 | 品牌服装批发 | 浙江平湖">
            <a:extLst>
              <a:ext uri="{FF2B5EF4-FFF2-40B4-BE49-F238E27FC236}">
                <a16:creationId xmlns:a16="http://schemas.microsoft.com/office/drawing/2014/main" id="{F5ACFDF3-5D59-F2B1-6B49-30C6166749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8034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/>
              <a:t>UK vs China Business Culture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• UK: direct communication and faster decisions.</a:t>
            </a:r>
          </a:p>
          <a:p>
            <a:pPr marL="0" indent="0">
              <a:buNone/>
            </a:pPr>
            <a:r>
              <a:rPr lang="en-GB" sz="1700" dirty="0"/>
              <a:t>• China: indirect communication and relationship-focused.</a:t>
            </a:r>
          </a:p>
          <a:p>
            <a:pPr marL="0" indent="0">
              <a:buNone/>
            </a:pPr>
            <a:r>
              <a:rPr lang="en-GB" sz="1700" dirty="0"/>
              <a:t>• UK negotiators often prioritise efficiency.</a:t>
            </a:r>
          </a:p>
          <a:p>
            <a:pPr marL="0" indent="0">
              <a:buNone/>
            </a:pPr>
            <a:r>
              <a:rPr lang="en-GB" sz="1700" dirty="0"/>
              <a:t>• Chinese negotiators emphasise trust and long-term cooperation.</a:t>
            </a:r>
          </a:p>
          <a:p>
            <a:pPr marL="0" indent="0">
              <a:buNone/>
            </a:pPr>
            <a:r>
              <a:rPr lang="en-GB" sz="1700" dirty="0"/>
              <a:t>• Understanding differences reduces misunderstandings.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600"/>
              <a:t>Cultural Challenge 1: Communication</a:t>
            </a:r>
          </a:p>
        </p:txBody>
      </p:sp>
      <p:pic>
        <p:nvPicPr>
          <p:cNvPr id="4" name="Picture 3" descr="Global communication concept. World map point and line composition. Planet Earth globe with dialog speech bubbles icons. Worldwide communication and social media connection. Vector Illustration.">
            <a:extLst>
              <a:ext uri="{FF2B5EF4-FFF2-40B4-BE49-F238E27FC236}">
                <a16:creationId xmlns:a16="http://schemas.microsoft.com/office/drawing/2014/main" id="{363F1828-6B2C-7BCC-5725-FA7BEB0AB5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926" b="17052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• Direct vs indirect communication can create confusion.</a:t>
            </a:r>
          </a:p>
          <a:p>
            <a:pPr marL="0" indent="0">
              <a:buNone/>
            </a:pPr>
            <a:r>
              <a:rPr lang="en-GB" sz="1600"/>
              <a:t>• Language barriers may affect understanding.</a:t>
            </a:r>
          </a:p>
          <a:p>
            <a:pPr marL="0" indent="0">
              <a:buNone/>
            </a:pPr>
            <a:r>
              <a:rPr lang="en-GB" sz="1600"/>
              <a:t>• Silence may indicate consideration rather than disagreement.</a:t>
            </a:r>
          </a:p>
          <a:p>
            <a:pPr marL="0" indent="0">
              <a:buNone/>
            </a:pPr>
            <a:r>
              <a:rPr lang="en-GB" sz="1600"/>
              <a:t>• Non-verbal communication is important.</a:t>
            </a:r>
          </a:p>
          <a:p>
            <a:pPr marL="0" indent="0">
              <a:buNone/>
            </a:pPr>
            <a:r>
              <a:rPr lang="en-GB" sz="1600"/>
              <a:t>• Active listening helps avoid misunderstandings.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derstanding Guānxì Part 2 - The Three Crucial Components of Relationship Building in China -">
            <a:extLst>
              <a:ext uri="{FF2B5EF4-FFF2-40B4-BE49-F238E27FC236}">
                <a16:creationId xmlns:a16="http://schemas.microsoft.com/office/drawing/2014/main" id="{4434DE46-083E-3B74-66D3-A41C056055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33" r="1" b="1"/>
          <a:stretch>
            <a:fillRect/>
          </a:stretch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Cultural Challenge 2: Guanxi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Guanxi refers to networks of trust and relationships.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Reciprocity and loyalty are highly valued.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Business relationships develop over time.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Informal meetings help build trust.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Strong guanxi can improve negotiation outcomes.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ture Asian businessman leading meeting in office">
            <a:extLst>
              <a:ext uri="{FF2B5EF4-FFF2-40B4-BE49-F238E27FC236}">
                <a16:creationId xmlns:a16="http://schemas.microsoft.com/office/drawing/2014/main" id="{B2843BDC-ED21-BD39-2493-BD82F8E5AC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8" r="1" b="22307"/>
          <a:stretch>
            <a:fillRect/>
          </a:stretch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Cultural Challenge 3: Hierarchy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Chinese organisations often respect senior authority.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Decisions may require approval from top management.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Junior staff may avoid challenging senior leaders.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Meeting protocols often reflect organisational status.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2"/>
                </a:solidFill>
              </a:rPr>
              <a:t>• Patience is required during decision-making.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1445" y="1188637"/>
            <a:ext cx="4389533" cy="15972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200"/>
              <a:t>Strategy 1: Build Trust</a:t>
            </a: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883E8991-1192-0B51-06D4-C47CCC740B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5622" y="3040143"/>
            <a:ext cx="3321177" cy="27281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• Invest in face-to-face meetings.</a:t>
            </a:r>
          </a:p>
          <a:p>
            <a:pPr marL="0" indent="0">
              <a:buNone/>
            </a:pPr>
            <a:r>
              <a:rPr lang="en-GB" sz="1700" dirty="0"/>
              <a:t>• Develop long-term relationships.</a:t>
            </a:r>
          </a:p>
          <a:p>
            <a:pPr marL="0" indent="0">
              <a:buNone/>
            </a:pPr>
            <a:r>
              <a:rPr lang="en-GB" sz="1700" dirty="0"/>
              <a:t>• Demonstrate reliability and commitment.</a:t>
            </a:r>
          </a:p>
          <a:p>
            <a:pPr marL="0" indent="0">
              <a:buNone/>
            </a:pPr>
            <a:r>
              <a:rPr lang="en-GB" sz="1700" dirty="0"/>
              <a:t>• Respect local business customs.</a:t>
            </a:r>
          </a:p>
          <a:p>
            <a:pPr marL="0" indent="0">
              <a:buNone/>
            </a:pPr>
            <a:r>
              <a:rPr lang="en-GB" sz="1700" dirty="0"/>
              <a:t>• Maintain regular communication.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1445" y="1188637"/>
            <a:ext cx="4389533" cy="15972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Strategy 2: Adapt Communication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99FBA399-F2F7-6182-598F-B76113076F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0725" y="2987885"/>
            <a:ext cx="3321177" cy="27281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• Use diplomatic and respectful language.</a:t>
            </a:r>
          </a:p>
          <a:p>
            <a:pPr marL="0" indent="0">
              <a:buNone/>
            </a:pPr>
            <a:r>
              <a:rPr lang="en-GB" sz="1700" dirty="0"/>
              <a:t>• Avoid overly direct criticism.</a:t>
            </a:r>
          </a:p>
          <a:p>
            <a:pPr marL="0" indent="0">
              <a:buNone/>
            </a:pPr>
            <a:r>
              <a:rPr lang="en-GB" sz="1700" dirty="0"/>
              <a:t>• Confirm understanding regularly.</a:t>
            </a:r>
          </a:p>
          <a:p>
            <a:pPr marL="0" indent="0">
              <a:buNone/>
            </a:pPr>
            <a:r>
              <a:rPr lang="en-GB" sz="1700" dirty="0"/>
              <a:t>• Pay attention to non-verbal cues.</a:t>
            </a:r>
          </a:p>
          <a:p>
            <a:pPr marL="0" indent="0">
              <a:buNone/>
            </a:pPr>
            <a:r>
              <a:rPr lang="en-GB" sz="1700" dirty="0"/>
              <a:t>• Demonstrate cultural sensitivity.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e kunst van succesvol onderhandelen">
            <a:extLst>
              <a:ext uri="{FF2B5EF4-FFF2-40B4-BE49-F238E27FC236}">
                <a16:creationId xmlns:a16="http://schemas.microsoft.com/office/drawing/2014/main" id="{0E8E4F8D-4CBA-4331-66B7-EF548DC504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9535"/>
          <a:stretch>
            <a:fillRect/>
          </a:stretch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Strategy 3: Win-Win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• Focus on mutual benefits.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• Align goals around healthcare improvements.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• Encourage collaborative problem-solving.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• Support sustainable growth.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• Maintain flexibility during negotiations.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Importance of Cultural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700" dirty="0"/>
              <a:t>• Improves communication effectiveness.</a:t>
            </a:r>
          </a:p>
          <a:p>
            <a:pPr marL="0" indent="0" algn="ctr">
              <a:buNone/>
            </a:pPr>
            <a:r>
              <a:rPr lang="en-GB" sz="1700" dirty="0"/>
              <a:t>• Reduces conflict and misunderstandings.</a:t>
            </a:r>
          </a:p>
          <a:p>
            <a:pPr marL="0" indent="0" algn="ctr">
              <a:buNone/>
            </a:pPr>
            <a:r>
              <a:rPr lang="en-GB" sz="1700" dirty="0"/>
              <a:t>• Enhances trust and cooperation.</a:t>
            </a:r>
          </a:p>
          <a:p>
            <a:pPr marL="0" indent="0" algn="ctr">
              <a:buNone/>
            </a:pPr>
            <a:r>
              <a:rPr lang="en-GB" sz="1700" dirty="0"/>
              <a:t>• Strengthens international partnerships.</a:t>
            </a:r>
          </a:p>
          <a:p>
            <a:pPr marL="0" indent="0" algn="ctr">
              <a:buNone/>
            </a:pPr>
            <a:r>
              <a:rPr lang="en-GB" sz="1700" dirty="0"/>
              <a:t>• Supports successful business outcomes.</a:t>
            </a:r>
          </a:p>
        </p:txBody>
      </p:sp>
      <p:pic>
        <p:nvPicPr>
          <p:cNvPr id="4" name="Picture 3" descr="Журнал &quot;Бизнес России&quot;">
            <a:extLst>
              <a:ext uri="{FF2B5EF4-FFF2-40B4-BE49-F238E27FC236}">
                <a16:creationId xmlns:a16="http://schemas.microsoft.com/office/drawing/2014/main" id="{5297941D-F3FB-4FAD-02D1-AA87E64E77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02" r="3394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• Cultural intelligence is essential in global negotiations.</a:t>
            </a:r>
          </a:p>
          <a:p>
            <a:pPr marL="0" indent="0">
              <a:buNone/>
            </a:pPr>
            <a:r>
              <a:rPr lang="en-GB" sz="1700" dirty="0"/>
              <a:t>• Understanding communication, guanxi and hierarchy is critical.</a:t>
            </a:r>
          </a:p>
          <a:p>
            <a:pPr marL="0" indent="0">
              <a:buNone/>
            </a:pPr>
            <a:r>
              <a:rPr lang="en-GB" sz="1700" dirty="0"/>
              <a:t>• AstraZeneca should adapt its approach to Chinese business culture.</a:t>
            </a:r>
          </a:p>
          <a:p>
            <a:pPr marL="0" indent="0">
              <a:buNone/>
            </a:pPr>
            <a:r>
              <a:rPr lang="en-GB" sz="1700" dirty="0"/>
              <a:t>• Trust-building and win-win outcomes support long-term success.</a:t>
            </a:r>
          </a:p>
          <a:p>
            <a:pPr marL="0" indent="0">
              <a:buNone/>
            </a:pPr>
            <a:r>
              <a:rPr lang="en-GB" sz="1700" dirty="0"/>
              <a:t>• Cultural awareness strengthens strategic partnerships.</a:t>
            </a:r>
          </a:p>
        </p:txBody>
      </p:sp>
      <p:pic>
        <p:nvPicPr>
          <p:cNvPr id="4" name="Picture 3" descr="Starmer Heads to Beijing Seeking Reset With China and New Openings for British Business">
            <a:extLst>
              <a:ext uri="{FF2B5EF4-FFF2-40B4-BE49-F238E27FC236}">
                <a16:creationId xmlns:a16="http://schemas.microsoft.com/office/drawing/2014/main" id="{2CFE7234-0A1B-98C4-D0D8-3BBDD4FB44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29" r="26521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286000"/>
            <a:ext cx="3485179" cy="407035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Hall, E.T. (1976) </a:t>
            </a:r>
            <a:r>
              <a:rPr lang="en-GB" sz="1400" i="1" dirty="0"/>
              <a:t>Beyond Culture</a:t>
            </a:r>
            <a:r>
              <a:rPr lang="en-GB" sz="1400" dirty="0"/>
              <a:t>. New York: Anchor Books.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Hofstede, G. (2001) </a:t>
            </a:r>
            <a:r>
              <a:rPr lang="en-GB" sz="1400" i="1" dirty="0"/>
              <a:t>Culture's Consequences: Comparing Values, </a:t>
            </a:r>
            <a:r>
              <a:rPr lang="en-GB" sz="1400" i="1" dirty="0" err="1"/>
              <a:t>Behaviors</a:t>
            </a:r>
            <a:r>
              <a:rPr lang="en-GB" sz="1400" i="1" dirty="0"/>
              <a:t>, Institutions and Organizations Across Nations</a:t>
            </a:r>
            <a:r>
              <a:rPr lang="en-GB" sz="1400" dirty="0"/>
              <a:t>. 2nd </a:t>
            </a:r>
            <a:r>
              <a:rPr lang="en-GB" sz="1400" dirty="0" err="1"/>
              <a:t>edn</a:t>
            </a:r>
            <a:r>
              <a:rPr lang="en-GB" sz="1400" dirty="0"/>
              <a:t>. Thousand Oaks, CA: Sage Publications.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Hofstede, G., Hofstede, G.J. and Minkov, M. (2010) </a:t>
            </a:r>
            <a:r>
              <a:rPr lang="en-GB" sz="1400" i="1" dirty="0"/>
              <a:t>Cultures and Organizations: Software of the Mind</a:t>
            </a:r>
            <a:r>
              <a:rPr lang="en-GB" sz="1400" dirty="0"/>
              <a:t>. 3rd </a:t>
            </a:r>
            <a:r>
              <a:rPr lang="en-GB" sz="1400" dirty="0" err="1"/>
              <a:t>edn</a:t>
            </a:r>
            <a:r>
              <a:rPr lang="en-GB" sz="1400" dirty="0"/>
              <a:t>. New York: McGraw-Hill.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Morrison, J. (2020) </a:t>
            </a:r>
            <a:r>
              <a:rPr lang="en-GB" sz="1400" i="1" dirty="0"/>
              <a:t>The Global Business Environment: Meeting the Challenges</a:t>
            </a:r>
            <a:r>
              <a:rPr lang="en-GB" sz="1400" dirty="0"/>
              <a:t>. 5th </a:t>
            </a:r>
            <a:r>
              <a:rPr lang="en-GB" sz="1400" dirty="0" err="1"/>
              <a:t>edn</a:t>
            </a:r>
            <a:r>
              <a:rPr lang="en-GB" sz="1400" dirty="0"/>
              <a:t>. London: Red Globe Press.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Thomas, D.C. and Peterson, M.F. (2018) </a:t>
            </a:r>
            <a:r>
              <a:rPr lang="en-GB" sz="1400" i="1" dirty="0"/>
              <a:t>Cross-Cultural Management: Essential Concepts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Thousand Oaks, CA: Sage Publications.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Ting-Toomey, S. and Chung, L.C. (2021) </a:t>
            </a:r>
            <a:r>
              <a:rPr lang="en-GB" sz="1400" i="1" dirty="0"/>
              <a:t>Understanding Intercultural Communication</a:t>
            </a:r>
            <a:r>
              <a:rPr lang="en-GB" sz="1400" dirty="0"/>
              <a:t>. 3rd </a:t>
            </a:r>
            <a:r>
              <a:rPr lang="en-GB" sz="1400" dirty="0" err="1"/>
              <a:t>edn</a:t>
            </a:r>
            <a:r>
              <a:rPr lang="en-GB" sz="1400" dirty="0"/>
              <a:t>. New York: Oxford University Press.</a:t>
            </a:r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364AB4ED-FD08-5A93-BE75-CA43BF6F91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63" r="1468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633</Words>
  <Application>Microsoft Office PowerPoint</Application>
  <PresentationFormat>On-screen Show (4:3)</PresentationFormat>
  <Paragraphs>78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Cross-Cultural Negotiations Between AstraZeneca UK and Sinopharm China</vt:lpstr>
      <vt:lpstr> Introduction</vt:lpstr>
      <vt:lpstr>What is Culture?</vt:lpstr>
      <vt:lpstr>PowerPoint Presentation</vt:lpstr>
      <vt:lpstr>UK vs China Business Culture</vt:lpstr>
      <vt:lpstr>Cultural Challenge 1: Communication</vt:lpstr>
      <vt:lpstr>Cultural Challenge 2: Guanxi</vt:lpstr>
      <vt:lpstr>Cultural Challenge 3: Hierarchy</vt:lpstr>
      <vt:lpstr>Strategy 1: Build Trust</vt:lpstr>
      <vt:lpstr>Strategy 2: Adapt Communication</vt:lpstr>
      <vt:lpstr>Strategy 3: Win-Win Outcomes</vt:lpstr>
      <vt:lpstr>Importance of Cultural Awareness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gina encea</cp:lastModifiedBy>
  <cp:revision>4</cp:revision>
  <dcterms:created xsi:type="dcterms:W3CDTF">2013-01-27T09:14:16Z</dcterms:created>
  <dcterms:modified xsi:type="dcterms:W3CDTF">2026-06-24T17:57:12Z</dcterms:modified>
  <cp:category/>
</cp:coreProperties>
</file>