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2"/>
  </p:notesMasterIdLst>
  <p:sldIdLst>
    <p:sldId id="256" r:id="rId2"/>
    <p:sldId id="257" r:id="rId3"/>
    <p:sldId id="290" r:id="rId4"/>
    <p:sldId id="308" r:id="rId5"/>
    <p:sldId id="309" r:id="rId6"/>
    <p:sldId id="312" r:id="rId7"/>
    <p:sldId id="310" r:id="rId8"/>
    <p:sldId id="311" r:id="rId9"/>
    <p:sldId id="317" r:id="rId10"/>
    <p:sldId id="318" r:id="rId11"/>
    <p:sldId id="319" r:id="rId12"/>
    <p:sldId id="320" r:id="rId13"/>
    <p:sldId id="321" r:id="rId14"/>
    <p:sldId id="322" r:id="rId15"/>
    <p:sldId id="313" r:id="rId16"/>
    <p:sldId id="314" r:id="rId17"/>
    <p:sldId id="315" r:id="rId18"/>
    <p:sldId id="316" r:id="rId19"/>
    <p:sldId id="323" r:id="rId20"/>
    <p:sldId id="324" r:id="rId21"/>
    <p:sldId id="325" r:id="rId22"/>
    <p:sldId id="326" r:id="rId23"/>
    <p:sldId id="327" r:id="rId24"/>
    <p:sldId id="328" r:id="rId25"/>
    <p:sldId id="329" r:id="rId26"/>
    <p:sldId id="330" r:id="rId27"/>
    <p:sldId id="336" r:id="rId28"/>
    <p:sldId id="331" r:id="rId29"/>
    <p:sldId id="332" r:id="rId30"/>
    <p:sldId id="333" r:id="rId31"/>
  </p:sldIdLst>
  <p:sldSz cx="9144000" cy="6858000" type="screen4x3"/>
  <p:notesSz cx="6858000" cy="91440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473" autoAdjust="0"/>
    <p:restoredTop sz="87950" autoAdjust="0"/>
  </p:normalViewPr>
  <p:slideViewPr>
    <p:cSldViewPr>
      <p:cViewPr varScale="1">
        <p:scale>
          <a:sx n="95" d="100"/>
          <a:sy n="95" d="100"/>
        </p:scale>
        <p:origin x="-33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endParaRPr lang="en-US"/>
          </a:p>
        </p:txBody>
      </p:sp>
      <p:sp>
        <p:nvSpPr>
          <p:cNvPr id="71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B9977AA9-7D99-4C85-B633-9C16E6133BAC}"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591716-7B77-499B-87D8-06861C1E1F9C}" type="slidenum">
              <a:rPr lang="en-US"/>
              <a:pPr/>
              <a:t>1</a:t>
            </a:fld>
            <a:endParaRPr lang="en-US"/>
          </a:p>
        </p:txBody>
      </p:sp>
      <p:sp>
        <p:nvSpPr>
          <p:cNvPr id="8194" name="Rectangle 2"/>
          <p:cNvSpPr>
            <a:spLocks noRo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A5452A-B748-4EB2-986F-72489C29B17E}" type="slidenum">
              <a:rPr lang="en-US"/>
              <a:pPr/>
              <a:t>2</a:t>
            </a:fld>
            <a:endParaRPr lang="en-US"/>
          </a:p>
        </p:txBody>
      </p:sp>
      <p:sp>
        <p:nvSpPr>
          <p:cNvPr id="10242" name="Rectangle 2"/>
          <p:cNvSpPr>
            <a:spLocks noRot="1" noChangeArrowheads="1" noTextEdit="1"/>
          </p:cNvSpPr>
          <p:nvPr>
            <p:ph type="sldImg"/>
          </p:nvPr>
        </p:nvSpPr>
        <p:spPr>
          <a:ln/>
        </p:spPr>
      </p:sp>
      <p:sp>
        <p:nvSpPr>
          <p:cNvPr id="10243" name="Rectangle 3"/>
          <p:cNvSpPr>
            <a:spLocks noGrp="1" noChangeArrowheads="1"/>
          </p:cNvSpPr>
          <p:nvPr>
            <p:ph type="body" idx="1"/>
          </p:nvPr>
        </p:nvSpPr>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122" name="Rectangle 2"/>
          <p:cNvSpPr>
            <a:spLocks noChangeArrowheads="1"/>
          </p:cNvSpPr>
          <p:nvPr/>
        </p:nvSpPr>
        <p:spPr bwMode="auto">
          <a:xfrm>
            <a:off x="1600200" y="0"/>
            <a:ext cx="7162800" cy="1143000"/>
          </a:xfrm>
          <a:prstGeom prst="rect">
            <a:avLst/>
          </a:prstGeom>
          <a:noFill/>
          <a:ln w="9525">
            <a:noFill/>
            <a:miter lim="800000"/>
            <a:headEnd/>
            <a:tailEnd/>
          </a:ln>
          <a:effectLst/>
        </p:spPr>
        <p:txBody>
          <a:bodyPr wrap="none" anchor="ctr"/>
          <a:lstStyle/>
          <a:p>
            <a:endParaRPr lang="en-GB"/>
          </a:p>
        </p:txBody>
      </p:sp>
      <p:sp>
        <p:nvSpPr>
          <p:cNvPr id="5123" name="Rectangle 3"/>
          <p:cNvSpPr>
            <a:spLocks noGrp="1" noChangeArrowheads="1"/>
          </p:cNvSpPr>
          <p:nvPr>
            <p:ph type="subTitle" idx="1"/>
          </p:nvPr>
        </p:nvSpPr>
        <p:spPr bwMode="grayWhite">
          <a:xfrm>
            <a:off x="2895600" y="4038600"/>
            <a:ext cx="6019800" cy="457200"/>
          </a:xfrm>
          <a:solidFill>
            <a:schemeClr val="tx1"/>
          </a:solidFill>
        </p:spPr>
        <p:txBody>
          <a:bodyPr/>
          <a:lstStyle>
            <a:lvl1pPr marL="0" indent="0">
              <a:buFont typeface="Wingdings" pitchFamily="2" charset="2"/>
              <a:buNone/>
              <a:defRPr sz="2800">
                <a:solidFill>
                  <a:schemeClr val="accent1"/>
                </a:solidFill>
              </a:defRPr>
            </a:lvl1pPr>
          </a:lstStyle>
          <a:p>
            <a:r>
              <a:rPr lang="en-US"/>
              <a:t>Click to edit Master subtitle style</a:t>
            </a:r>
          </a:p>
        </p:txBody>
      </p:sp>
      <p:sp>
        <p:nvSpPr>
          <p:cNvPr id="5124" name="Rectangle 4"/>
          <p:cNvSpPr>
            <a:spLocks noGrp="1" noChangeArrowheads="1"/>
          </p:cNvSpPr>
          <p:nvPr>
            <p:ph type="dt" sz="half" idx="2"/>
          </p:nvPr>
        </p:nvSpPr>
        <p:spPr>
          <a:xfrm>
            <a:off x="457200" y="6400800"/>
            <a:ext cx="2133600" cy="320675"/>
          </a:xfrm>
        </p:spPr>
        <p:txBody>
          <a:bodyPr/>
          <a:lstStyle>
            <a:lvl1pPr>
              <a:defRPr>
                <a:solidFill>
                  <a:schemeClr val="tx2"/>
                </a:solidFill>
              </a:defRPr>
            </a:lvl1pPr>
          </a:lstStyle>
          <a:p>
            <a:endParaRPr lang="en-US"/>
          </a:p>
        </p:txBody>
      </p:sp>
      <p:sp>
        <p:nvSpPr>
          <p:cNvPr id="5125" name="Rectangle 5"/>
          <p:cNvSpPr>
            <a:spLocks noGrp="1" noChangeArrowheads="1"/>
          </p:cNvSpPr>
          <p:nvPr>
            <p:ph type="ftr" sz="quarter" idx="3"/>
          </p:nvPr>
        </p:nvSpPr>
        <p:spPr>
          <a:xfrm>
            <a:off x="3124200" y="6400800"/>
            <a:ext cx="2895600" cy="320675"/>
          </a:xfrm>
        </p:spPr>
        <p:txBody>
          <a:bodyPr/>
          <a:lstStyle>
            <a:lvl1pPr>
              <a:defRPr>
                <a:solidFill>
                  <a:schemeClr val="tx2"/>
                </a:solidFill>
              </a:defRPr>
            </a:lvl1pPr>
          </a:lstStyle>
          <a:p>
            <a:endParaRPr lang="en-US"/>
          </a:p>
        </p:txBody>
      </p:sp>
      <p:sp>
        <p:nvSpPr>
          <p:cNvPr id="5126" name="Rectangle 6"/>
          <p:cNvSpPr>
            <a:spLocks noGrp="1" noChangeArrowheads="1"/>
          </p:cNvSpPr>
          <p:nvPr>
            <p:ph type="sldNum" sz="quarter" idx="4"/>
          </p:nvPr>
        </p:nvSpPr>
        <p:spPr>
          <a:xfrm>
            <a:off x="6553200" y="6400800"/>
            <a:ext cx="2133600" cy="320675"/>
          </a:xfrm>
        </p:spPr>
        <p:txBody>
          <a:bodyPr/>
          <a:lstStyle>
            <a:lvl1pPr>
              <a:defRPr>
                <a:solidFill>
                  <a:schemeClr val="tx2"/>
                </a:solidFill>
              </a:defRPr>
            </a:lvl1pPr>
          </a:lstStyle>
          <a:p>
            <a:fld id="{A9012A79-71C9-4CD7-9652-BF0C370E9A57}" type="slidenum">
              <a:rPr lang="en-US"/>
              <a:pPr/>
              <a:t>‹#›</a:t>
            </a:fld>
            <a:endParaRPr lang="en-US"/>
          </a:p>
        </p:txBody>
      </p:sp>
      <p:sp>
        <p:nvSpPr>
          <p:cNvPr id="5127" name="Text Box 7"/>
          <p:cNvSpPr txBox="1">
            <a:spLocks noChangeArrowheads="1"/>
          </p:cNvSpPr>
          <p:nvPr/>
        </p:nvSpPr>
        <p:spPr bwMode="auto">
          <a:xfrm>
            <a:off x="3871913" y="5514975"/>
            <a:ext cx="1543050" cy="550863"/>
          </a:xfrm>
          <a:prstGeom prst="rect">
            <a:avLst/>
          </a:prstGeom>
          <a:noFill/>
          <a:ln w="9525">
            <a:noFill/>
            <a:miter lim="800000"/>
            <a:headEnd/>
            <a:tailEnd/>
          </a:ln>
          <a:effectLst/>
        </p:spPr>
        <p:txBody>
          <a:bodyPr wrap="none">
            <a:spAutoFit/>
          </a:bodyPr>
          <a:lstStyle/>
          <a:p>
            <a:r>
              <a:rPr lang="en-US" sz="1600"/>
              <a:t>Company</a:t>
            </a:r>
          </a:p>
          <a:p>
            <a:r>
              <a:rPr lang="en-US" sz="2600"/>
              <a:t>LOGO</a:t>
            </a:r>
          </a:p>
        </p:txBody>
      </p:sp>
      <p:sp>
        <p:nvSpPr>
          <p:cNvPr id="5128" name="Rectangle 8"/>
          <p:cNvSpPr>
            <a:spLocks noChangeArrowheads="1"/>
          </p:cNvSpPr>
          <p:nvPr/>
        </p:nvSpPr>
        <p:spPr bwMode="ltGray">
          <a:xfrm>
            <a:off x="5897563" y="0"/>
            <a:ext cx="3246437" cy="2781300"/>
          </a:xfrm>
          <a:prstGeom prst="rect">
            <a:avLst/>
          </a:prstGeom>
          <a:solidFill>
            <a:schemeClr val="accent1"/>
          </a:solidFill>
          <a:ln w="9525">
            <a:noFill/>
            <a:miter lim="800000"/>
            <a:headEnd/>
            <a:tailEnd/>
          </a:ln>
          <a:effectLst/>
        </p:spPr>
        <p:txBody>
          <a:bodyPr wrap="none" anchor="ctr"/>
          <a:lstStyle/>
          <a:p>
            <a:endParaRPr lang="en-GB"/>
          </a:p>
        </p:txBody>
      </p:sp>
      <p:grpSp>
        <p:nvGrpSpPr>
          <p:cNvPr id="5129" name="Group 9"/>
          <p:cNvGrpSpPr>
            <a:grpSpLocks/>
          </p:cNvGrpSpPr>
          <p:nvPr/>
        </p:nvGrpSpPr>
        <p:grpSpPr bwMode="auto">
          <a:xfrm>
            <a:off x="19050" y="2330450"/>
            <a:ext cx="9117013" cy="358775"/>
            <a:chOff x="3827" y="1468"/>
            <a:chExt cx="1927" cy="226"/>
          </a:xfrm>
        </p:grpSpPr>
        <p:sp>
          <p:nvSpPr>
            <p:cNvPr id="5130" name="Line 10"/>
            <p:cNvSpPr>
              <a:spLocks noChangeShapeType="1"/>
            </p:cNvSpPr>
            <p:nvPr/>
          </p:nvSpPr>
          <p:spPr bwMode="white">
            <a:xfrm>
              <a:off x="3827" y="1468"/>
              <a:ext cx="1927" cy="0"/>
            </a:xfrm>
            <a:prstGeom prst="line">
              <a:avLst/>
            </a:prstGeom>
            <a:noFill/>
            <a:ln w="19050" cap="rnd">
              <a:solidFill>
                <a:schemeClr val="bg1"/>
              </a:solidFill>
              <a:prstDash val="sysDot"/>
              <a:round/>
              <a:headEnd/>
              <a:tailEnd/>
            </a:ln>
            <a:effectLst/>
          </p:spPr>
          <p:txBody>
            <a:bodyPr/>
            <a:lstStyle/>
            <a:p>
              <a:endParaRPr lang="en-GB"/>
            </a:p>
          </p:txBody>
        </p:sp>
        <p:sp>
          <p:nvSpPr>
            <p:cNvPr id="5131" name="Line 11"/>
            <p:cNvSpPr>
              <a:spLocks noChangeShapeType="1"/>
            </p:cNvSpPr>
            <p:nvPr/>
          </p:nvSpPr>
          <p:spPr bwMode="white">
            <a:xfrm>
              <a:off x="3827" y="1540"/>
              <a:ext cx="1927" cy="0"/>
            </a:xfrm>
            <a:prstGeom prst="line">
              <a:avLst/>
            </a:prstGeom>
            <a:noFill/>
            <a:ln w="19050" cap="rnd">
              <a:solidFill>
                <a:schemeClr val="bg1"/>
              </a:solidFill>
              <a:prstDash val="sysDot"/>
              <a:round/>
              <a:headEnd/>
              <a:tailEnd/>
            </a:ln>
            <a:effectLst/>
          </p:spPr>
          <p:txBody>
            <a:bodyPr/>
            <a:lstStyle/>
            <a:p>
              <a:endParaRPr lang="en-GB"/>
            </a:p>
          </p:txBody>
        </p:sp>
        <p:sp>
          <p:nvSpPr>
            <p:cNvPr id="5132" name="Line 12"/>
            <p:cNvSpPr>
              <a:spLocks noChangeShapeType="1"/>
            </p:cNvSpPr>
            <p:nvPr/>
          </p:nvSpPr>
          <p:spPr bwMode="white">
            <a:xfrm>
              <a:off x="3827" y="1616"/>
              <a:ext cx="1927" cy="0"/>
            </a:xfrm>
            <a:prstGeom prst="line">
              <a:avLst/>
            </a:prstGeom>
            <a:noFill/>
            <a:ln w="19050" cap="rnd">
              <a:solidFill>
                <a:schemeClr val="bg1"/>
              </a:solidFill>
              <a:prstDash val="sysDot"/>
              <a:round/>
              <a:headEnd/>
              <a:tailEnd/>
            </a:ln>
            <a:effectLst/>
          </p:spPr>
          <p:txBody>
            <a:bodyPr/>
            <a:lstStyle/>
            <a:p>
              <a:endParaRPr lang="en-GB"/>
            </a:p>
          </p:txBody>
        </p:sp>
        <p:sp>
          <p:nvSpPr>
            <p:cNvPr id="5133" name="Line 13"/>
            <p:cNvSpPr>
              <a:spLocks noChangeShapeType="1"/>
            </p:cNvSpPr>
            <p:nvPr/>
          </p:nvSpPr>
          <p:spPr bwMode="white">
            <a:xfrm>
              <a:off x="3827" y="1694"/>
              <a:ext cx="1927" cy="0"/>
            </a:xfrm>
            <a:prstGeom prst="line">
              <a:avLst/>
            </a:prstGeom>
            <a:noFill/>
            <a:ln w="19050" cap="rnd">
              <a:solidFill>
                <a:schemeClr val="bg1"/>
              </a:solidFill>
              <a:prstDash val="sysDot"/>
              <a:round/>
              <a:headEnd/>
              <a:tailEnd/>
            </a:ln>
            <a:effectLst/>
          </p:spPr>
          <p:txBody>
            <a:bodyPr/>
            <a:lstStyle/>
            <a:p>
              <a:endParaRPr lang="en-GB"/>
            </a:p>
          </p:txBody>
        </p:sp>
      </p:grpSp>
      <p:pic>
        <p:nvPicPr>
          <p:cNvPr id="5134" name="Picture 14"/>
          <p:cNvPicPr>
            <a:picLocks noChangeAspect="1" noChangeArrowheads="1"/>
          </p:cNvPicPr>
          <p:nvPr/>
        </p:nvPicPr>
        <p:blipFill>
          <a:blip r:embed="rId2"/>
          <a:srcRect/>
          <a:stretch>
            <a:fillRect/>
          </a:stretch>
        </p:blipFill>
        <p:spPr bwMode="auto">
          <a:xfrm>
            <a:off x="0" y="0"/>
            <a:ext cx="2887663" cy="2790825"/>
          </a:xfrm>
          <a:prstGeom prst="rect">
            <a:avLst/>
          </a:prstGeom>
          <a:noFill/>
        </p:spPr>
      </p:pic>
      <p:sp>
        <p:nvSpPr>
          <p:cNvPr id="5135" name="Rectangle 15"/>
          <p:cNvSpPr>
            <a:spLocks noChangeArrowheads="1"/>
          </p:cNvSpPr>
          <p:nvPr/>
        </p:nvSpPr>
        <p:spPr bwMode="black">
          <a:xfrm>
            <a:off x="0" y="2787650"/>
            <a:ext cx="9144000" cy="71438"/>
          </a:xfrm>
          <a:prstGeom prst="rect">
            <a:avLst/>
          </a:prstGeom>
          <a:solidFill>
            <a:schemeClr val="tx2"/>
          </a:solidFill>
          <a:ln w="9525">
            <a:noFill/>
            <a:miter lim="800000"/>
            <a:headEnd/>
            <a:tailEnd/>
          </a:ln>
          <a:effectLst/>
        </p:spPr>
        <p:txBody>
          <a:bodyPr wrap="none" anchor="ctr"/>
          <a:lstStyle/>
          <a:p>
            <a:endParaRPr lang="en-GB"/>
          </a:p>
        </p:txBody>
      </p:sp>
      <p:sp>
        <p:nvSpPr>
          <p:cNvPr id="5136" name="Rectangle 16"/>
          <p:cNvSpPr>
            <a:spLocks noChangeArrowheads="1"/>
          </p:cNvSpPr>
          <p:nvPr/>
        </p:nvSpPr>
        <p:spPr bwMode="gray">
          <a:xfrm>
            <a:off x="2895600" y="2819400"/>
            <a:ext cx="6248400" cy="685800"/>
          </a:xfrm>
          <a:prstGeom prst="rect">
            <a:avLst/>
          </a:prstGeom>
          <a:solidFill>
            <a:schemeClr val="tx2"/>
          </a:solidFill>
          <a:ln w="9525">
            <a:noFill/>
            <a:miter lim="800000"/>
            <a:headEnd/>
            <a:tailEnd/>
          </a:ln>
          <a:effectLst/>
        </p:spPr>
        <p:txBody>
          <a:bodyPr wrap="none" anchor="ctr"/>
          <a:lstStyle/>
          <a:p>
            <a:endParaRPr lang="en-GB"/>
          </a:p>
        </p:txBody>
      </p:sp>
      <p:sp>
        <p:nvSpPr>
          <p:cNvPr id="5137" name="Rectangle 17"/>
          <p:cNvSpPr>
            <a:spLocks noGrp="1" noChangeArrowheads="1"/>
          </p:cNvSpPr>
          <p:nvPr>
            <p:ph type="ctrTitle"/>
          </p:nvPr>
        </p:nvSpPr>
        <p:spPr bwMode="ltGray">
          <a:xfrm>
            <a:off x="3124200" y="2819400"/>
            <a:ext cx="5791200" cy="685800"/>
          </a:xfrm>
        </p:spPr>
        <p:txBody>
          <a:bodyPr/>
          <a:lstStyle>
            <a:lvl1pPr algn="l">
              <a:defRPr/>
            </a:lvl1pPr>
          </a:lstStyle>
          <a:p>
            <a:r>
              <a:rPr lang="en-US"/>
              <a:t>Click to edit Master title style</a:t>
            </a:r>
          </a:p>
        </p:txBody>
      </p:sp>
      <p:pic>
        <p:nvPicPr>
          <p:cNvPr id="5138" name="Picture 18"/>
          <p:cNvPicPr>
            <a:picLocks noChangeAspect="1" noChangeArrowheads="1"/>
          </p:cNvPicPr>
          <p:nvPr/>
        </p:nvPicPr>
        <p:blipFill>
          <a:blip r:embed="rId3"/>
          <a:srcRect/>
          <a:stretch>
            <a:fillRect/>
          </a:stretch>
        </p:blipFill>
        <p:spPr bwMode="auto">
          <a:xfrm>
            <a:off x="2884488" y="0"/>
            <a:ext cx="3013075" cy="27813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9A66F15-C52A-4E3D-8151-2F71C9F57589}"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6D80055-D423-427D-B872-8B0F00E2CFC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295400"/>
            <a:ext cx="40386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295400"/>
            <a:ext cx="40386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A5BDD8B-F8F7-4367-B777-7C51CA1A36BA}"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B82A4D1-26DD-487E-9D5D-1496216E047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0D55B7A-6E13-4D51-ACA9-14A1CC00857A}"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D006D09-3574-4B1F-830D-602357F7515E}"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8C58CDF-E30D-4A39-A223-510849DF5289}"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1B9F69-F7CA-44CA-817E-FEBA73E3529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F53CBA6-7133-415E-9C5B-A26B911C02CB}"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28600"/>
            <a:ext cx="2095500" cy="60928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28600"/>
            <a:ext cx="6134100" cy="6092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141EFB8-B3A0-4043-93B2-82DB71897BBA}"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oleObject" Target="../embeddings/oleObject2.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ltGray">
          <a:xfrm>
            <a:off x="11113" y="0"/>
            <a:ext cx="9132887" cy="1125538"/>
          </a:xfrm>
          <a:prstGeom prst="rect">
            <a:avLst/>
          </a:prstGeom>
          <a:solidFill>
            <a:schemeClr val="accent1"/>
          </a:solidFill>
          <a:ln w="9525">
            <a:noFill/>
            <a:miter lim="800000"/>
            <a:headEnd/>
            <a:tailEnd/>
          </a:ln>
          <a:effectLst/>
        </p:spPr>
        <p:txBody>
          <a:bodyPr wrap="none" anchor="ctr"/>
          <a:lstStyle/>
          <a:p>
            <a:endParaRPr lang="en-GB"/>
          </a:p>
        </p:txBody>
      </p:sp>
      <p:grpSp>
        <p:nvGrpSpPr>
          <p:cNvPr id="4099" name="Group 3"/>
          <p:cNvGrpSpPr>
            <a:grpSpLocks/>
          </p:cNvGrpSpPr>
          <p:nvPr/>
        </p:nvGrpSpPr>
        <p:grpSpPr bwMode="auto">
          <a:xfrm>
            <a:off x="0" y="879475"/>
            <a:ext cx="9144000" cy="144463"/>
            <a:chOff x="1519" y="554"/>
            <a:chExt cx="4241" cy="91"/>
          </a:xfrm>
        </p:grpSpPr>
        <p:sp>
          <p:nvSpPr>
            <p:cNvPr id="4100" name="Line 4"/>
            <p:cNvSpPr>
              <a:spLocks noChangeShapeType="1"/>
            </p:cNvSpPr>
            <p:nvPr userDrawn="1"/>
          </p:nvSpPr>
          <p:spPr bwMode="white">
            <a:xfrm>
              <a:off x="1519" y="554"/>
              <a:ext cx="4241" cy="0"/>
            </a:xfrm>
            <a:prstGeom prst="line">
              <a:avLst/>
            </a:prstGeom>
            <a:noFill/>
            <a:ln w="12700" cap="rnd">
              <a:solidFill>
                <a:schemeClr val="bg1"/>
              </a:solidFill>
              <a:prstDash val="sysDot"/>
              <a:round/>
              <a:headEnd/>
              <a:tailEnd/>
            </a:ln>
            <a:effectLst/>
          </p:spPr>
          <p:txBody>
            <a:bodyPr/>
            <a:lstStyle/>
            <a:p>
              <a:endParaRPr lang="en-GB"/>
            </a:p>
          </p:txBody>
        </p:sp>
        <p:sp>
          <p:nvSpPr>
            <p:cNvPr id="4101" name="Line 5"/>
            <p:cNvSpPr>
              <a:spLocks noChangeShapeType="1"/>
            </p:cNvSpPr>
            <p:nvPr userDrawn="1"/>
          </p:nvSpPr>
          <p:spPr bwMode="white">
            <a:xfrm>
              <a:off x="1519" y="599"/>
              <a:ext cx="4241" cy="0"/>
            </a:xfrm>
            <a:prstGeom prst="line">
              <a:avLst/>
            </a:prstGeom>
            <a:noFill/>
            <a:ln w="12700" cap="rnd">
              <a:solidFill>
                <a:schemeClr val="bg1"/>
              </a:solidFill>
              <a:prstDash val="sysDot"/>
              <a:round/>
              <a:headEnd/>
              <a:tailEnd/>
            </a:ln>
            <a:effectLst/>
          </p:spPr>
          <p:txBody>
            <a:bodyPr/>
            <a:lstStyle/>
            <a:p>
              <a:endParaRPr lang="en-GB"/>
            </a:p>
          </p:txBody>
        </p:sp>
        <p:sp>
          <p:nvSpPr>
            <p:cNvPr id="4102" name="Line 6"/>
            <p:cNvSpPr>
              <a:spLocks noChangeShapeType="1"/>
            </p:cNvSpPr>
            <p:nvPr userDrawn="1"/>
          </p:nvSpPr>
          <p:spPr bwMode="white">
            <a:xfrm>
              <a:off x="1519" y="645"/>
              <a:ext cx="4241" cy="0"/>
            </a:xfrm>
            <a:prstGeom prst="line">
              <a:avLst/>
            </a:prstGeom>
            <a:noFill/>
            <a:ln w="12700" cap="rnd">
              <a:solidFill>
                <a:schemeClr val="bg1"/>
              </a:solidFill>
              <a:prstDash val="sysDot"/>
              <a:round/>
              <a:headEnd/>
              <a:tailEnd/>
            </a:ln>
            <a:effectLst/>
          </p:spPr>
          <p:txBody>
            <a:bodyPr/>
            <a:lstStyle/>
            <a:p>
              <a:endParaRPr lang="en-GB"/>
            </a:p>
          </p:txBody>
        </p:sp>
      </p:grpSp>
      <p:grpSp>
        <p:nvGrpSpPr>
          <p:cNvPr id="4103" name="Group 7"/>
          <p:cNvGrpSpPr>
            <a:grpSpLocks/>
          </p:cNvGrpSpPr>
          <p:nvPr/>
        </p:nvGrpSpPr>
        <p:grpSpPr bwMode="auto">
          <a:xfrm>
            <a:off x="0" y="-11113"/>
            <a:ext cx="2341563" cy="1123951"/>
            <a:chOff x="0" y="0"/>
            <a:chExt cx="1475" cy="694"/>
          </a:xfrm>
        </p:grpSpPr>
        <p:graphicFrame>
          <p:nvGraphicFramePr>
            <p:cNvPr id="4104" name="Object 8"/>
            <p:cNvGraphicFramePr>
              <a:graphicFrameLocks noChangeAspect="1"/>
            </p:cNvGraphicFramePr>
            <p:nvPr/>
          </p:nvGraphicFramePr>
          <p:xfrm>
            <a:off x="695" y="0"/>
            <a:ext cx="780" cy="692"/>
          </p:xfrm>
          <a:graphic>
            <a:graphicData uri="http://schemas.openxmlformats.org/presentationml/2006/ole">
              <p:oleObj spid="_x0000_s4104" name="Image" r:id="rId15" imgW="3646321" imgH="3931376" progId="Photoshop.Image.6">
                <p:embed/>
              </p:oleObj>
            </a:graphicData>
          </a:graphic>
        </p:graphicFrame>
        <p:graphicFrame>
          <p:nvGraphicFramePr>
            <p:cNvPr id="4105" name="Object 9"/>
            <p:cNvGraphicFramePr>
              <a:graphicFrameLocks noChangeAspect="1"/>
            </p:cNvGraphicFramePr>
            <p:nvPr/>
          </p:nvGraphicFramePr>
          <p:xfrm>
            <a:off x="0" y="0"/>
            <a:ext cx="737" cy="694"/>
          </p:xfrm>
          <a:graphic>
            <a:graphicData uri="http://schemas.openxmlformats.org/presentationml/2006/ole">
              <p:oleObj spid="_x0000_s4105" name="Image" r:id="rId16" imgW="2575783" imgH="2545301" progId="Photoshop.Image.6">
                <p:embed/>
              </p:oleObj>
            </a:graphicData>
          </a:graphic>
        </p:graphicFrame>
      </p:grpSp>
      <p:sp>
        <p:nvSpPr>
          <p:cNvPr id="4106" name="Rectangle 10"/>
          <p:cNvSpPr>
            <a:spLocks noGrp="1" noChangeArrowheads="1"/>
          </p:cNvSpPr>
          <p:nvPr>
            <p:ph type="title"/>
          </p:nvPr>
        </p:nvSpPr>
        <p:spPr bwMode="auto">
          <a:xfrm>
            <a:off x="2514600" y="228600"/>
            <a:ext cx="6324600" cy="53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7" name="Rectangle 11"/>
          <p:cNvSpPr>
            <a:spLocks noGrp="1" noChangeArrowheads="1"/>
          </p:cNvSpPr>
          <p:nvPr>
            <p:ph type="body" idx="1"/>
          </p:nvPr>
        </p:nvSpPr>
        <p:spPr bwMode="auto">
          <a:xfrm>
            <a:off x="457200" y="1295400"/>
            <a:ext cx="8229600" cy="5026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8" name="Rectangle 12"/>
          <p:cNvSpPr>
            <a:spLocks noGrp="1" noChangeArrowheads="1"/>
          </p:cNvSpPr>
          <p:nvPr>
            <p:ph type="dt" sz="half" idx="2"/>
          </p:nvPr>
        </p:nvSpPr>
        <p:spPr bwMode="auto">
          <a:xfrm>
            <a:off x="457200" y="652145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accent1"/>
                </a:solidFill>
              </a:defRPr>
            </a:lvl1pPr>
          </a:lstStyle>
          <a:p>
            <a:endParaRPr lang="en-US"/>
          </a:p>
        </p:txBody>
      </p:sp>
      <p:sp>
        <p:nvSpPr>
          <p:cNvPr id="4109" name="Rectangle 13"/>
          <p:cNvSpPr>
            <a:spLocks noGrp="1" noChangeArrowheads="1"/>
          </p:cNvSpPr>
          <p:nvPr>
            <p:ph type="ftr" sz="quarter" idx="3"/>
          </p:nvPr>
        </p:nvSpPr>
        <p:spPr bwMode="auto">
          <a:xfrm>
            <a:off x="3124200" y="6521450"/>
            <a:ext cx="2895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solidFill>
                  <a:schemeClr val="accent1"/>
                </a:solidFill>
              </a:defRPr>
            </a:lvl1pPr>
          </a:lstStyle>
          <a:p>
            <a:endParaRPr lang="en-US"/>
          </a:p>
        </p:txBody>
      </p:sp>
      <p:sp>
        <p:nvSpPr>
          <p:cNvPr id="4110" name="Rectangle 14"/>
          <p:cNvSpPr>
            <a:spLocks noGrp="1" noChangeArrowheads="1"/>
          </p:cNvSpPr>
          <p:nvPr>
            <p:ph type="sldNum" sz="quarter" idx="4"/>
          </p:nvPr>
        </p:nvSpPr>
        <p:spPr bwMode="auto">
          <a:xfrm>
            <a:off x="6553200" y="6521450"/>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accent1"/>
                </a:solidFill>
              </a:defRPr>
            </a:lvl1pPr>
          </a:lstStyle>
          <a:p>
            <a:fld id="{A3F55FD0-5A72-4FD1-ADAC-AF62D38B4B50}" type="slidenum">
              <a:rPr lang="en-US"/>
              <a:pPr/>
              <a:t>‹#›</a:t>
            </a:fld>
            <a:endParaRPr lang="en-US"/>
          </a:p>
        </p:txBody>
      </p:sp>
      <p:grpSp>
        <p:nvGrpSpPr>
          <p:cNvPr id="4111" name="Group 15"/>
          <p:cNvGrpSpPr>
            <a:grpSpLocks/>
          </p:cNvGrpSpPr>
          <p:nvPr/>
        </p:nvGrpSpPr>
        <p:grpSpPr bwMode="auto">
          <a:xfrm>
            <a:off x="0" y="1109663"/>
            <a:ext cx="9144000" cy="169862"/>
            <a:chOff x="0" y="699"/>
            <a:chExt cx="5760" cy="107"/>
          </a:xfrm>
        </p:grpSpPr>
        <p:sp>
          <p:nvSpPr>
            <p:cNvPr id="4112" name="Rectangle 16"/>
            <p:cNvSpPr>
              <a:spLocks noChangeArrowheads="1"/>
            </p:cNvSpPr>
            <p:nvPr userDrawn="1"/>
          </p:nvSpPr>
          <p:spPr bwMode="gray">
            <a:xfrm>
              <a:off x="0" y="699"/>
              <a:ext cx="5760" cy="45"/>
            </a:xfrm>
            <a:prstGeom prst="rect">
              <a:avLst/>
            </a:prstGeom>
            <a:solidFill>
              <a:schemeClr val="tx2"/>
            </a:solidFill>
            <a:ln w="9525">
              <a:noFill/>
              <a:miter lim="800000"/>
              <a:headEnd/>
              <a:tailEnd/>
            </a:ln>
            <a:effectLst/>
          </p:spPr>
          <p:txBody>
            <a:bodyPr wrap="none" anchor="ctr"/>
            <a:lstStyle/>
            <a:p>
              <a:endParaRPr lang="en-GB"/>
            </a:p>
          </p:txBody>
        </p:sp>
        <p:sp>
          <p:nvSpPr>
            <p:cNvPr id="4113" name="Rectangle 17"/>
            <p:cNvSpPr>
              <a:spLocks noChangeArrowheads="1"/>
            </p:cNvSpPr>
            <p:nvPr userDrawn="1"/>
          </p:nvSpPr>
          <p:spPr bwMode="gray">
            <a:xfrm>
              <a:off x="1476" y="713"/>
              <a:ext cx="4284" cy="93"/>
            </a:xfrm>
            <a:prstGeom prst="rect">
              <a:avLst/>
            </a:prstGeom>
            <a:solidFill>
              <a:schemeClr val="tx2"/>
            </a:solidFill>
            <a:ln w="9525">
              <a:noFill/>
              <a:miter lim="800000"/>
              <a:headEnd/>
              <a:tailEnd/>
            </a:ln>
            <a:effectLst/>
          </p:spPr>
          <p:txBody>
            <a:bodyPr wrap="none" anchor="ctr"/>
            <a:lstStyle/>
            <a:p>
              <a:endParaRPr lang="en-GB"/>
            </a:p>
          </p:txBody>
        </p:sp>
      </p:gr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r" rtl="0" fontAlgn="base">
        <a:spcBef>
          <a:spcPct val="0"/>
        </a:spcBef>
        <a:spcAft>
          <a:spcPct val="0"/>
        </a:spcAft>
        <a:defRPr sz="4000">
          <a:solidFill>
            <a:schemeClr val="bg1"/>
          </a:solidFill>
          <a:latin typeface="+mj-lt"/>
          <a:ea typeface="+mj-ea"/>
          <a:cs typeface="+mj-cs"/>
        </a:defRPr>
      </a:lvl1pPr>
      <a:lvl2pPr algn="r" rtl="0" fontAlgn="base">
        <a:spcBef>
          <a:spcPct val="0"/>
        </a:spcBef>
        <a:spcAft>
          <a:spcPct val="0"/>
        </a:spcAft>
        <a:defRPr sz="4000">
          <a:solidFill>
            <a:schemeClr val="bg1"/>
          </a:solidFill>
          <a:latin typeface="Arial" charset="0"/>
        </a:defRPr>
      </a:lvl2pPr>
      <a:lvl3pPr algn="r" rtl="0" fontAlgn="base">
        <a:spcBef>
          <a:spcPct val="0"/>
        </a:spcBef>
        <a:spcAft>
          <a:spcPct val="0"/>
        </a:spcAft>
        <a:defRPr sz="4000">
          <a:solidFill>
            <a:schemeClr val="bg1"/>
          </a:solidFill>
          <a:latin typeface="Arial" charset="0"/>
        </a:defRPr>
      </a:lvl3pPr>
      <a:lvl4pPr algn="r" rtl="0" fontAlgn="base">
        <a:spcBef>
          <a:spcPct val="0"/>
        </a:spcBef>
        <a:spcAft>
          <a:spcPct val="0"/>
        </a:spcAft>
        <a:defRPr sz="4000">
          <a:solidFill>
            <a:schemeClr val="bg1"/>
          </a:solidFill>
          <a:latin typeface="Arial" charset="0"/>
        </a:defRPr>
      </a:lvl4pPr>
      <a:lvl5pPr algn="r" rtl="0" fontAlgn="base">
        <a:spcBef>
          <a:spcPct val="0"/>
        </a:spcBef>
        <a:spcAft>
          <a:spcPct val="0"/>
        </a:spcAft>
        <a:defRPr sz="4000">
          <a:solidFill>
            <a:schemeClr val="bg1"/>
          </a:solidFill>
          <a:latin typeface="Arial" charset="0"/>
        </a:defRPr>
      </a:lvl5pPr>
      <a:lvl6pPr marL="457200" algn="r" rtl="0" fontAlgn="base">
        <a:spcBef>
          <a:spcPct val="0"/>
        </a:spcBef>
        <a:spcAft>
          <a:spcPct val="0"/>
        </a:spcAft>
        <a:defRPr sz="4000">
          <a:solidFill>
            <a:schemeClr val="bg1"/>
          </a:solidFill>
          <a:latin typeface="Arial" charset="0"/>
        </a:defRPr>
      </a:lvl6pPr>
      <a:lvl7pPr marL="914400" algn="r" rtl="0" fontAlgn="base">
        <a:spcBef>
          <a:spcPct val="0"/>
        </a:spcBef>
        <a:spcAft>
          <a:spcPct val="0"/>
        </a:spcAft>
        <a:defRPr sz="4000">
          <a:solidFill>
            <a:schemeClr val="bg1"/>
          </a:solidFill>
          <a:latin typeface="Arial" charset="0"/>
        </a:defRPr>
      </a:lvl7pPr>
      <a:lvl8pPr marL="1371600" algn="r" rtl="0" fontAlgn="base">
        <a:spcBef>
          <a:spcPct val="0"/>
        </a:spcBef>
        <a:spcAft>
          <a:spcPct val="0"/>
        </a:spcAft>
        <a:defRPr sz="4000">
          <a:solidFill>
            <a:schemeClr val="bg1"/>
          </a:solidFill>
          <a:latin typeface="Arial" charset="0"/>
        </a:defRPr>
      </a:lvl8pPr>
      <a:lvl9pPr marL="1828800" algn="r" rtl="0" fontAlgn="base">
        <a:spcBef>
          <a:spcPct val="0"/>
        </a:spcBef>
        <a:spcAft>
          <a:spcPct val="0"/>
        </a:spcAft>
        <a:defRPr sz="4000">
          <a:solidFill>
            <a:schemeClr val="bg1"/>
          </a:solidFill>
          <a:latin typeface="Arial" charset="0"/>
        </a:defRPr>
      </a:lvl9pPr>
    </p:titleStyle>
    <p:bodyStyle>
      <a:lvl1pPr marL="342900" indent="-342900" algn="l" rtl="0" fontAlgn="base">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SzPct val="50000"/>
        <a:buFont typeface="Wingdings 2" pitchFamily="18" charset="2"/>
        <a:buChar char=""/>
        <a:defRPr sz="2800">
          <a:solidFill>
            <a:schemeClr val="tx1"/>
          </a:solidFill>
          <a:latin typeface="+mn-lt"/>
        </a:defRPr>
      </a:lvl2pPr>
      <a:lvl3pPr marL="1143000" indent="-228600" algn="l" rtl="0" fontAlgn="base">
        <a:spcBef>
          <a:spcPct val="20000"/>
        </a:spcBef>
        <a:spcAft>
          <a:spcPct val="0"/>
        </a:spcAft>
        <a:buFont typeface="Wingdings" pitchFamily="2" charset="2"/>
        <a:buChar char="§"/>
        <a:defRPr sz="2400">
          <a:solidFill>
            <a:schemeClr val="tx1"/>
          </a:solidFill>
          <a:latin typeface="+mn-lt"/>
        </a:defRPr>
      </a:lvl3pPr>
      <a:lvl4pPr marL="1600200" indent="-228600" algn="l" rtl="0" fontAlgn="base">
        <a:spcBef>
          <a:spcPct val="20000"/>
        </a:spcBef>
        <a:spcAft>
          <a:spcPct val="0"/>
        </a:spcAft>
        <a:buSzPct val="60000"/>
        <a:buFont typeface="Wingdings 2" pitchFamily="18" charset="2"/>
        <a:buChar char=""/>
        <a:defRPr sz="2000">
          <a:solidFill>
            <a:schemeClr val="tx1"/>
          </a:solidFill>
          <a:latin typeface="+mn-lt"/>
        </a:defRPr>
      </a:lvl4pPr>
      <a:lvl5pPr marL="2057400" indent="-228600" algn="l" rtl="0" fontAlgn="base">
        <a:spcBef>
          <a:spcPct val="20000"/>
        </a:spcBef>
        <a:spcAft>
          <a:spcPct val="0"/>
        </a:spcAft>
        <a:buFont typeface="Wingdings" pitchFamily="2" charset="2"/>
        <a:buChar char="§"/>
        <a:defRPr sz="2000">
          <a:solidFill>
            <a:schemeClr val="tx1"/>
          </a:solidFill>
          <a:latin typeface="+mn-lt"/>
        </a:defRPr>
      </a:lvl5pPr>
      <a:lvl6pPr marL="2514600" indent="-228600" algn="l" rtl="0" fontAlgn="base">
        <a:spcBef>
          <a:spcPct val="20000"/>
        </a:spcBef>
        <a:spcAft>
          <a:spcPct val="0"/>
        </a:spcAft>
        <a:buFont typeface="Wingdings" pitchFamily="2" charset="2"/>
        <a:buChar char="§"/>
        <a:defRPr sz="2000">
          <a:solidFill>
            <a:schemeClr val="tx1"/>
          </a:solidFill>
          <a:latin typeface="+mn-lt"/>
        </a:defRPr>
      </a:lvl6pPr>
      <a:lvl7pPr marL="2971800" indent="-228600" algn="l" rtl="0" fontAlgn="base">
        <a:spcBef>
          <a:spcPct val="20000"/>
        </a:spcBef>
        <a:spcAft>
          <a:spcPct val="0"/>
        </a:spcAft>
        <a:buFont typeface="Wingdings" pitchFamily="2" charset="2"/>
        <a:buChar char="§"/>
        <a:defRPr sz="2000">
          <a:solidFill>
            <a:schemeClr val="tx1"/>
          </a:solidFill>
          <a:latin typeface="+mn-lt"/>
        </a:defRPr>
      </a:lvl7pPr>
      <a:lvl8pPr marL="3429000" indent="-228600" algn="l" rtl="0" fontAlgn="base">
        <a:spcBef>
          <a:spcPct val="20000"/>
        </a:spcBef>
        <a:spcAft>
          <a:spcPct val="0"/>
        </a:spcAft>
        <a:buFont typeface="Wingdings" pitchFamily="2" charset="2"/>
        <a:buChar char="§"/>
        <a:defRPr sz="2000">
          <a:solidFill>
            <a:schemeClr val="tx1"/>
          </a:solidFill>
          <a:latin typeface="+mn-lt"/>
        </a:defRPr>
      </a:lvl8pPr>
      <a:lvl9pPr marL="3886200" indent="-228600" algn="l" rtl="0" fontAlgn="base">
        <a:spcBef>
          <a:spcPct val="20000"/>
        </a:spcBef>
        <a:spcAft>
          <a:spcPct val="0"/>
        </a:spcAft>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sz="2400"/>
              <a:t>Network Security: Control Mechanisms . </a:t>
            </a:r>
            <a:endParaRPr lang="en-US" sz="2400"/>
          </a:p>
        </p:txBody>
      </p:sp>
      <p:sp>
        <p:nvSpPr>
          <p:cNvPr id="2051" name="Rectangle 3"/>
          <p:cNvSpPr>
            <a:spLocks noGrp="1" noChangeArrowheads="1"/>
          </p:cNvSpPr>
          <p:nvPr>
            <p:ph type="subTitle" idx="1"/>
          </p:nvPr>
        </p:nvSpPr>
        <p:spPr/>
        <p:txBody>
          <a:bodyPr/>
          <a:lstStyle/>
          <a:p>
            <a:r>
              <a:rPr lang="en-GB" sz="2400">
                <a:solidFill>
                  <a:schemeClr val="bg1"/>
                </a:solidFill>
              </a:rPr>
              <a:t>Delivered by: Lee Cobley</a:t>
            </a:r>
            <a:endParaRPr lang="en-US" sz="2400">
              <a:solidFill>
                <a:schemeClr val="bg1"/>
              </a:solidFill>
            </a:endParaRPr>
          </a:p>
        </p:txBody>
      </p:sp>
      <p:sp>
        <p:nvSpPr>
          <p:cNvPr id="2052" name="Rectangle 4"/>
          <p:cNvSpPr>
            <a:spLocks noChangeArrowheads="1"/>
          </p:cNvSpPr>
          <p:nvPr/>
        </p:nvSpPr>
        <p:spPr bwMode="auto">
          <a:xfrm>
            <a:off x="3779838" y="5516563"/>
            <a:ext cx="1298575" cy="720725"/>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2800" b="1"/>
              <a:t>Preventing Network Attacks.</a:t>
            </a:r>
          </a:p>
        </p:txBody>
      </p:sp>
      <p:sp>
        <p:nvSpPr>
          <p:cNvPr id="9222" name="Text Box 6"/>
          <p:cNvSpPr txBox="1">
            <a:spLocks noChangeArrowheads="1"/>
          </p:cNvSpPr>
          <p:nvPr/>
        </p:nvSpPr>
        <p:spPr bwMode="auto">
          <a:xfrm>
            <a:off x="0" y="1196975"/>
            <a:ext cx="8943975" cy="5784850"/>
          </a:xfrm>
          <a:prstGeom prst="rect">
            <a:avLst/>
          </a:prstGeom>
          <a:noFill/>
          <a:ln w="9525">
            <a:noFill/>
            <a:miter lim="800000"/>
            <a:headEnd/>
            <a:tailEnd/>
          </a:ln>
          <a:effectLst/>
        </p:spPr>
        <p:txBody>
          <a:bodyPr wrap="none">
            <a:spAutoFit/>
          </a:bodyPr>
          <a:lstStyle/>
          <a:p>
            <a:pPr>
              <a:buFontTx/>
              <a:buChar char="•"/>
            </a:pPr>
            <a:r>
              <a:rPr lang="en-GB" sz="1700" b="0"/>
              <a:t> 3 types of attack that could impact the network; </a:t>
            </a:r>
            <a:r>
              <a:rPr lang="en-GB" sz="1700" i="1"/>
              <a:t>Disruption</a:t>
            </a:r>
            <a:r>
              <a:rPr lang="en-GB" sz="1700" b="0"/>
              <a:t>, </a:t>
            </a:r>
            <a:r>
              <a:rPr lang="en-GB" sz="1700" i="1"/>
              <a:t>Destruction</a:t>
            </a:r>
            <a:r>
              <a:rPr lang="en-GB" sz="1700" b="0"/>
              <a:t> &amp; </a:t>
            </a:r>
            <a:r>
              <a:rPr lang="en-GB" sz="1700" i="1"/>
              <a:t>Disaster.</a:t>
            </a:r>
          </a:p>
          <a:p>
            <a:pPr>
              <a:buFontTx/>
              <a:buChar char="•"/>
            </a:pPr>
            <a:endParaRPr lang="en-GB" sz="1700" i="1"/>
          </a:p>
          <a:p>
            <a:pPr>
              <a:buFontTx/>
              <a:buChar char="•"/>
            </a:pPr>
            <a:r>
              <a:rPr lang="en-GB" sz="1700" i="1"/>
              <a:t> </a:t>
            </a:r>
            <a:r>
              <a:rPr lang="en-GB" sz="1700" b="0"/>
              <a:t>The key principle towards prevention; is </a:t>
            </a:r>
            <a:r>
              <a:rPr lang="en-GB" sz="1700"/>
              <a:t>Redundancy.</a:t>
            </a:r>
          </a:p>
          <a:p>
            <a:pPr>
              <a:buFontTx/>
              <a:buChar char="•"/>
            </a:pPr>
            <a:endParaRPr lang="en-GB" sz="1700"/>
          </a:p>
          <a:p>
            <a:pPr>
              <a:buFontTx/>
              <a:buChar char="•"/>
            </a:pPr>
            <a:r>
              <a:rPr lang="en-GB" sz="1700"/>
              <a:t> Redundant Hardware &amp; Specific </a:t>
            </a:r>
            <a:r>
              <a:rPr lang="en-GB" sz="1700" b="0"/>
              <a:t>configurations can automatically recognise failure </a:t>
            </a:r>
          </a:p>
          <a:p>
            <a:r>
              <a:rPr lang="en-GB" sz="1700" b="0"/>
              <a:t>  and automatically intervene to replace the failed component.</a:t>
            </a:r>
          </a:p>
          <a:p>
            <a:endParaRPr lang="en-GB" sz="1700" b="0"/>
          </a:p>
          <a:p>
            <a:pPr>
              <a:buFontTx/>
              <a:buChar char="•"/>
            </a:pPr>
            <a:r>
              <a:rPr lang="en-GB" sz="1700" b="0"/>
              <a:t> Typical example of redundant hardware device is a UPS (Uninterruptible power supply) </a:t>
            </a:r>
          </a:p>
          <a:p>
            <a:pPr>
              <a:buFontTx/>
              <a:buChar char="•"/>
            </a:pPr>
            <a:endParaRPr lang="en-GB" sz="1700" b="0"/>
          </a:p>
          <a:p>
            <a:pPr>
              <a:buFontTx/>
              <a:buChar char="•"/>
            </a:pPr>
            <a:r>
              <a:rPr lang="en-GB" sz="1700" b="0"/>
              <a:t> UPS provides additional source of power to network server; if power failure occurs UPS</a:t>
            </a:r>
          </a:p>
          <a:p>
            <a:r>
              <a:rPr lang="en-GB" sz="1700" b="0"/>
              <a:t>  can enable server to continue to operate for a few minutes (or hours), until UPS battery </a:t>
            </a:r>
          </a:p>
          <a:p>
            <a:r>
              <a:rPr lang="en-GB" sz="1700" b="0"/>
              <a:t>  becomes low.</a:t>
            </a:r>
          </a:p>
          <a:p>
            <a:endParaRPr lang="en-GB" sz="1700" b="0"/>
          </a:p>
          <a:p>
            <a:pPr>
              <a:buFontTx/>
              <a:buChar char="•"/>
            </a:pPr>
            <a:r>
              <a:rPr lang="en-GB" sz="1700" b="0"/>
              <a:t> In some UPS configurations; the server will receive notification when battery supply is low.</a:t>
            </a:r>
          </a:p>
          <a:p>
            <a:r>
              <a:rPr lang="en-GB" sz="1700" b="0"/>
              <a:t>  This prevents a cold shutdown occurring (which in some cases results in loss of data or</a:t>
            </a:r>
          </a:p>
          <a:p>
            <a:r>
              <a:rPr lang="en-GB" sz="1700" b="0"/>
              <a:t>   corrupted OS/Systems files.</a:t>
            </a:r>
          </a:p>
          <a:p>
            <a:endParaRPr lang="en-GB" sz="1700" b="0"/>
          </a:p>
          <a:p>
            <a:endParaRPr lang="en-GB" sz="1700" b="0"/>
          </a:p>
          <a:p>
            <a:endParaRPr lang="en-GB" sz="1700" b="0"/>
          </a:p>
          <a:p>
            <a:r>
              <a:rPr lang="en-GB" sz="1700"/>
              <a:t> </a:t>
            </a:r>
          </a:p>
          <a:p>
            <a:pPr>
              <a:buFontTx/>
              <a:buChar char="•"/>
            </a:pPr>
            <a:endParaRPr lang="en-GB" sz="1700" b="0"/>
          </a:p>
          <a:p>
            <a:pPr>
              <a:buFontTx/>
              <a:buChar char="•"/>
            </a:pPr>
            <a:endParaRPr lang="en-GB" sz="1700"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2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2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222">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222">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222">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222">
                                            <p:txEl>
                                              <p:pRg st="13" end="1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222">
                                            <p:txEl>
                                              <p:pRg st="14" end="1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222">
                                            <p:txEl>
                                              <p:pRg st="15" end="1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9222">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en-GB" sz="2800" b="1"/>
              <a:t>Preventing Network Attacks</a:t>
            </a:r>
          </a:p>
        </p:txBody>
      </p:sp>
      <p:sp>
        <p:nvSpPr>
          <p:cNvPr id="93187" name="Rectangle 3"/>
          <p:cNvSpPr>
            <a:spLocks noGrp="1" noChangeArrowheads="1"/>
          </p:cNvSpPr>
          <p:nvPr>
            <p:ph type="body" idx="1"/>
          </p:nvPr>
        </p:nvSpPr>
        <p:spPr>
          <a:xfrm>
            <a:off x="0" y="1295400"/>
            <a:ext cx="9144000" cy="5562600"/>
          </a:xfrm>
        </p:spPr>
        <p:txBody>
          <a:bodyPr/>
          <a:lstStyle/>
          <a:p>
            <a:endParaRPr lang="en-GB" sz="1800"/>
          </a:p>
          <a:p>
            <a:endParaRPr lang="en-GB" sz="1800"/>
          </a:p>
        </p:txBody>
      </p:sp>
      <p:sp>
        <p:nvSpPr>
          <p:cNvPr id="93189" name="Text Box 5"/>
          <p:cNvSpPr txBox="1">
            <a:spLocks noChangeArrowheads="1"/>
          </p:cNvSpPr>
          <p:nvPr/>
        </p:nvSpPr>
        <p:spPr bwMode="auto">
          <a:xfrm>
            <a:off x="-92075" y="1216025"/>
            <a:ext cx="184150" cy="366713"/>
          </a:xfrm>
          <a:prstGeom prst="rect">
            <a:avLst/>
          </a:prstGeom>
          <a:noFill/>
          <a:ln w="9525">
            <a:noFill/>
            <a:miter lim="800000"/>
            <a:headEnd/>
            <a:tailEnd/>
          </a:ln>
          <a:effectLst/>
        </p:spPr>
        <p:txBody>
          <a:bodyPr wrap="none">
            <a:spAutoFit/>
          </a:bodyPr>
          <a:lstStyle/>
          <a:p>
            <a:endParaRPr lang="en-GB" b="0"/>
          </a:p>
        </p:txBody>
      </p:sp>
      <p:sp>
        <p:nvSpPr>
          <p:cNvPr id="93190" name="Text Box 6"/>
          <p:cNvSpPr txBox="1">
            <a:spLocks noChangeArrowheads="1"/>
          </p:cNvSpPr>
          <p:nvPr/>
        </p:nvSpPr>
        <p:spPr bwMode="auto">
          <a:xfrm>
            <a:off x="0" y="1341438"/>
            <a:ext cx="9242425" cy="4760912"/>
          </a:xfrm>
          <a:prstGeom prst="rect">
            <a:avLst/>
          </a:prstGeom>
          <a:noFill/>
          <a:ln w="9525">
            <a:noFill/>
            <a:miter lim="800000"/>
            <a:headEnd/>
            <a:tailEnd/>
          </a:ln>
          <a:effectLst/>
        </p:spPr>
        <p:txBody>
          <a:bodyPr wrap="none">
            <a:spAutoFit/>
          </a:bodyPr>
          <a:lstStyle/>
          <a:p>
            <a:pPr>
              <a:buFontTx/>
              <a:buChar char="•"/>
            </a:pPr>
            <a:r>
              <a:rPr lang="en-GB" b="0"/>
              <a:t> Another means of implementing redundancy is installing a </a:t>
            </a:r>
            <a:r>
              <a:rPr lang="en-GB"/>
              <a:t>Fault Tolerant Server.</a:t>
            </a:r>
          </a:p>
          <a:p>
            <a:pPr>
              <a:buFontTx/>
              <a:buChar char="•"/>
            </a:pPr>
            <a:endParaRPr lang="en-GB"/>
          </a:p>
          <a:p>
            <a:pPr>
              <a:buFontTx/>
              <a:buChar char="•"/>
            </a:pPr>
            <a:r>
              <a:rPr lang="en-GB"/>
              <a:t> </a:t>
            </a:r>
            <a:r>
              <a:rPr lang="en-GB" b="0"/>
              <a:t>Usually manifested in some form of </a:t>
            </a:r>
            <a:r>
              <a:rPr lang="en-GB"/>
              <a:t>RAID (Redundant Array of Independent Disks)</a:t>
            </a:r>
          </a:p>
          <a:p>
            <a:pPr>
              <a:buFontTx/>
              <a:buChar char="•"/>
            </a:pPr>
            <a:endParaRPr lang="en-GB" b="0"/>
          </a:p>
          <a:p>
            <a:pPr>
              <a:buFontTx/>
              <a:buChar char="•"/>
            </a:pPr>
            <a:r>
              <a:rPr lang="en-GB"/>
              <a:t> </a:t>
            </a:r>
            <a:r>
              <a:rPr lang="en-GB" b="0"/>
              <a:t>Common forms of RAID include RAID 5, RAID 0 and RAID 1, all different configurations </a:t>
            </a:r>
          </a:p>
          <a:p>
            <a:r>
              <a:rPr lang="en-GB" b="0"/>
              <a:t>  of disk redundancy.  This can involve acquiring certain hardware (extra disk drives, </a:t>
            </a:r>
          </a:p>
          <a:p>
            <a:r>
              <a:rPr lang="en-GB" b="0"/>
              <a:t>  RAID controller cards and additional memory) depending on the implementation.</a:t>
            </a:r>
          </a:p>
          <a:p>
            <a:endParaRPr lang="en-GB" b="0"/>
          </a:p>
          <a:p>
            <a:pPr>
              <a:buFontTx/>
              <a:buChar char="•"/>
            </a:pPr>
            <a:r>
              <a:rPr lang="en-GB" b="0"/>
              <a:t> Can also extend this strategy to include disk controllers, in some cases more than one</a:t>
            </a:r>
          </a:p>
          <a:p>
            <a:r>
              <a:rPr lang="en-GB" b="0"/>
              <a:t>  disk is attached to a single disk controller.</a:t>
            </a:r>
          </a:p>
          <a:p>
            <a:endParaRPr lang="en-GB" b="0"/>
          </a:p>
          <a:p>
            <a:pPr>
              <a:buFontTx/>
              <a:buChar char="•"/>
            </a:pPr>
            <a:r>
              <a:rPr lang="en-GB" b="0"/>
              <a:t> Additional strategies include network components (Routers, Switches) and good </a:t>
            </a:r>
          </a:p>
          <a:p>
            <a:r>
              <a:rPr lang="en-GB" b="0"/>
              <a:t>  network design.</a:t>
            </a:r>
          </a:p>
          <a:p>
            <a:endParaRPr lang="en-GB" b="0"/>
          </a:p>
          <a:p>
            <a:pPr>
              <a:buFontTx/>
              <a:buChar char="•"/>
            </a:pPr>
            <a:r>
              <a:rPr lang="en-GB" b="0"/>
              <a:t> Finally considerations need be given to key personnel, equipment in the control centre</a:t>
            </a:r>
          </a:p>
          <a:p>
            <a:r>
              <a:rPr lang="en-GB" b="0"/>
              <a:t>  and important documentation and reports. </a:t>
            </a:r>
          </a:p>
          <a:p>
            <a:endParaRPr lang="en-GB" b="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1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19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190">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3190">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319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319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3190">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3190">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3190">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3190">
                                            <p:txEl>
                                              <p:pRg st="14" end="1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3190">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4"/>
          <p:cNvSpPr>
            <a:spLocks noGrp="1" noChangeArrowheads="1"/>
          </p:cNvSpPr>
          <p:nvPr>
            <p:ph type="title"/>
          </p:nvPr>
        </p:nvSpPr>
        <p:spPr>
          <a:xfrm>
            <a:off x="2195513" y="228600"/>
            <a:ext cx="6948487" cy="533400"/>
          </a:xfrm>
          <a:noFill/>
          <a:ln/>
        </p:spPr>
        <p:txBody>
          <a:bodyPr/>
          <a:lstStyle/>
          <a:p>
            <a:r>
              <a:rPr lang="en-GB" sz="2800" b="1"/>
              <a:t>Preventing Natural Disasters &amp; Theft.</a:t>
            </a:r>
          </a:p>
        </p:txBody>
      </p:sp>
      <p:sp>
        <p:nvSpPr>
          <p:cNvPr id="122886" name="Rectangle 6"/>
          <p:cNvSpPr>
            <a:spLocks noGrp="1" noChangeArrowheads="1"/>
          </p:cNvSpPr>
          <p:nvPr>
            <p:ph type="body" idx="1"/>
          </p:nvPr>
        </p:nvSpPr>
        <p:spPr>
          <a:xfrm>
            <a:off x="0" y="1295400"/>
            <a:ext cx="9144000" cy="5562600"/>
          </a:xfrm>
        </p:spPr>
        <p:txBody>
          <a:bodyPr/>
          <a:lstStyle/>
          <a:p>
            <a:r>
              <a:rPr lang="en-GB" sz="1800" b="1" i="1"/>
              <a:t>Decentralising Network Resources</a:t>
            </a:r>
            <a:r>
              <a:rPr lang="en-GB" sz="1800"/>
              <a:t> – Don’t leave put all your eggs in one basket!</a:t>
            </a:r>
          </a:p>
          <a:p>
            <a:pPr>
              <a:buFont typeface="Wingdings" pitchFamily="2" charset="2"/>
              <a:buNone/>
            </a:pPr>
            <a:r>
              <a:rPr lang="en-GB" sz="1800"/>
              <a:t>	Common sense steps, Decentralise network resources; keep servers at separate offices, this reduces chance that a single disaster will destroy all data/resources.</a:t>
            </a:r>
          </a:p>
          <a:p>
            <a:pPr>
              <a:buFont typeface="Wingdings" pitchFamily="2" charset="2"/>
              <a:buNone/>
            </a:pPr>
            <a:endParaRPr lang="en-GB" sz="1800"/>
          </a:p>
          <a:p>
            <a:pPr>
              <a:buFont typeface="Wingdings" pitchFamily="2" charset="2"/>
              <a:buNone/>
            </a:pPr>
            <a:r>
              <a:rPr lang="en-GB" sz="1800"/>
              <a:t>	</a:t>
            </a:r>
            <a:r>
              <a:rPr lang="en-GB" sz="1800" i="1"/>
              <a:t>Think logically to address specific types – Floods - </a:t>
            </a:r>
            <a:r>
              <a:rPr lang="en-GB" sz="1800"/>
              <a:t> don’t place Network Servers in basement rooms, particularly in organisations/offices near rivers/seafront. </a:t>
            </a:r>
          </a:p>
          <a:p>
            <a:pPr>
              <a:buFont typeface="Wingdings" pitchFamily="2" charset="2"/>
              <a:buNone/>
            </a:pPr>
            <a:r>
              <a:rPr lang="en-GB" sz="1800"/>
              <a:t>	</a:t>
            </a:r>
          </a:p>
          <a:p>
            <a:pPr>
              <a:buFont typeface="Wingdings" pitchFamily="2" charset="2"/>
              <a:buNone/>
            </a:pPr>
            <a:r>
              <a:rPr lang="en-GB" sz="1800"/>
              <a:t>	</a:t>
            </a:r>
            <a:r>
              <a:rPr lang="en-GB" sz="1800" i="1"/>
              <a:t>Fire</a:t>
            </a:r>
            <a:r>
              <a:rPr lang="en-GB" sz="1800"/>
              <a:t> – Halon Fire Suppression Systems within server environments that house</a:t>
            </a:r>
          </a:p>
          <a:p>
            <a:pPr>
              <a:buFont typeface="Wingdings" pitchFamily="2" charset="2"/>
              <a:buNone/>
            </a:pPr>
            <a:r>
              <a:rPr lang="en-GB" sz="1800"/>
              <a:t>	network control centres.</a:t>
            </a:r>
          </a:p>
          <a:p>
            <a:pPr>
              <a:buFont typeface="Wingdings" pitchFamily="2" charset="2"/>
              <a:buNone/>
            </a:pPr>
            <a:endParaRPr lang="en-GB" sz="1800"/>
          </a:p>
          <a:p>
            <a:pPr>
              <a:buFont typeface="Wingdings" pitchFamily="2" charset="2"/>
              <a:buNone/>
            </a:pPr>
            <a:r>
              <a:rPr lang="en-GB" sz="1800"/>
              <a:t>	</a:t>
            </a:r>
            <a:r>
              <a:rPr lang="en-GB" sz="1800" i="1"/>
              <a:t>Terrorist Attacks</a:t>
            </a:r>
            <a:r>
              <a:rPr lang="en-GB" sz="1800"/>
              <a:t> – Keep location of critical resources strictly secret, protect access with Security Guards.</a:t>
            </a:r>
          </a:p>
          <a:p>
            <a:pPr>
              <a:buFont typeface="Wingdings" pitchFamily="2" charset="2"/>
              <a:buNone/>
            </a:pPr>
            <a:endParaRPr lang="en-GB" sz="1800"/>
          </a:p>
          <a:p>
            <a:r>
              <a:rPr lang="en-GB" sz="1800" b="1"/>
              <a:t>Theft is often overlooked – </a:t>
            </a:r>
            <a:r>
              <a:rPr lang="en-GB" sz="1800"/>
              <a:t>Industry sources estimate a $1 billion loss through stolen computers and equipment. Security policy should include cabling to secure devices, use of security guards and other controls.</a:t>
            </a:r>
          </a:p>
          <a:p>
            <a:pPr>
              <a:buFont typeface="Wingdings" pitchFamily="2" charset="2"/>
              <a:buNone/>
            </a:pPr>
            <a:r>
              <a:rPr lang="en-GB" sz="1800" i="1"/>
              <a:t> </a:t>
            </a:r>
          </a:p>
          <a:p>
            <a:pPr>
              <a:buFont typeface="Wingdings" pitchFamily="2" charset="2"/>
              <a:buNone/>
            </a:pPr>
            <a:endParaRPr lang="en-GB" sz="1800"/>
          </a:p>
          <a:p>
            <a:pPr>
              <a:buFont typeface="Wingdings" pitchFamily="2" charset="2"/>
              <a:buNone/>
            </a:pPr>
            <a:r>
              <a:rPr lang="en-GB" sz="180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88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288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288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288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288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88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88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noChangeArrowheads="1"/>
          </p:cNvSpPr>
          <p:nvPr>
            <p:ph type="body" idx="1"/>
          </p:nvPr>
        </p:nvSpPr>
        <p:spPr>
          <a:xfrm>
            <a:off x="0" y="1295400"/>
            <a:ext cx="9144000" cy="5562600"/>
          </a:xfrm>
        </p:spPr>
        <p:txBody>
          <a:bodyPr/>
          <a:lstStyle/>
          <a:p>
            <a:pPr>
              <a:buFont typeface="Wingdings" pitchFamily="2" charset="2"/>
              <a:buNone/>
            </a:pPr>
            <a:endParaRPr lang="en-GB" b="1" i="1"/>
          </a:p>
          <a:p>
            <a:pPr>
              <a:buFont typeface="Wingdings" pitchFamily="2" charset="2"/>
              <a:buNone/>
            </a:pPr>
            <a:endParaRPr lang="en-GB"/>
          </a:p>
          <a:p>
            <a:pPr>
              <a:buFont typeface="Wingdings" pitchFamily="2" charset="2"/>
              <a:buNone/>
            </a:pPr>
            <a:endParaRPr lang="en-GB"/>
          </a:p>
          <a:p>
            <a:pPr>
              <a:buFont typeface="Wingdings" pitchFamily="2" charset="2"/>
              <a:buNone/>
            </a:pPr>
            <a:endParaRPr lang="en-GB"/>
          </a:p>
        </p:txBody>
      </p:sp>
      <p:sp>
        <p:nvSpPr>
          <p:cNvPr id="123912" name="Rectangle 8"/>
          <p:cNvSpPr>
            <a:spLocks noGrp="1" noChangeArrowheads="1"/>
          </p:cNvSpPr>
          <p:nvPr>
            <p:ph type="title"/>
          </p:nvPr>
        </p:nvSpPr>
        <p:spPr>
          <a:noFill/>
          <a:ln/>
        </p:spPr>
        <p:txBody>
          <a:bodyPr/>
          <a:lstStyle/>
          <a:p>
            <a:r>
              <a:rPr lang="en-GB" sz="2800" b="1"/>
              <a:t>Preventing Virus Threats.</a:t>
            </a:r>
          </a:p>
        </p:txBody>
      </p:sp>
      <p:sp>
        <p:nvSpPr>
          <p:cNvPr id="123914" name="Text Box 10"/>
          <p:cNvSpPr txBox="1">
            <a:spLocks noChangeArrowheads="1"/>
          </p:cNvSpPr>
          <p:nvPr/>
        </p:nvSpPr>
        <p:spPr bwMode="auto">
          <a:xfrm>
            <a:off x="-92075" y="1216025"/>
            <a:ext cx="9064625" cy="5310188"/>
          </a:xfrm>
          <a:prstGeom prst="rect">
            <a:avLst/>
          </a:prstGeom>
          <a:noFill/>
          <a:ln w="9525">
            <a:noFill/>
            <a:miter lim="800000"/>
            <a:headEnd/>
            <a:tailEnd/>
          </a:ln>
          <a:effectLst/>
        </p:spPr>
        <p:txBody>
          <a:bodyPr wrap="none">
            <a:spAutoFit/>
          </a:bodyPr>
          <a:lstStyle/>
          <a:p>
            <a:pPr>
              <a:buFontTx/>
              <a:buChar char="•"/>
            </a:pPr>
            <a:r>
              <a:rPr lang="en-GB"/>
              <a:t> </a:t>
            </a:r>
            <a:r>
              <a:rPr lang="en-GB" b="0"/>
              <a:t>In most cases threats via virus that involve disruption/destruction of data are local and</a:t>
            </a:r>
          </a:p>
          <a:p>
            <a:r>
              <a:rPr lang="en-GB" b="0"/>
              <a:t>  as a result only a small number of components/systems are affected.</a:t>
            </a:r>
          </a:p>
          <a:p>
            <a:endParaRPr lang="en-GB" b="0"/>
          </a:p>
          <a:p>
            <a:pPr>
              <a:buFontTx/>
              <a:buChar char="•"/>
            </a:pPr>
            <a:r>
              <a:rPr lang="en-GB" b="0"/>
              <a:t> In these cases Anti-Virus software scans remove threats, or components are replaced.</a:t>
            </a:r>
          </a:p>
          <a:p>
            <a:pPr>
              <a:buFontTx/>
              <a:buChar char="•"/>
            </a:pPr>
            <a:endParaRPr lang="en-GB" b="0"/>
          </a:p>
          <a:p>
            <a:pPr>
              <a:buFontTx/>
              <a:buChar char="•"/>
            </a:pPr>
            <a:r>
              <a:rPr lang="en-GB" b="0"/>
              <a:t> Many viruses attach themselves to files/programs on the disk and are launched when</a:t>
            </a:r>
          </a:p>
          <a:p>
            <a:r>
              <a:rPr lang="en-GB" b="0"/>
              <a:t>   these items are accessed.</a:t>
            </a:r>
          </a:p>
          <a:p>
            <a:endParaRPr lang="en-GB" b="0"/>
          </a:p>
          <a:p>
            <a:pPr>
              <a:buFontTx/>
              <a:buChar char="•"/>
            </a:pPr>
            <a:r>
              <a:rPr lang="en-GB" b="0"/>
              <a:t> Macroviruses are one popular variant; they exist in documents or speadsheet files.</a:t>
            </a:r>
          </a:p>
          <a:p>
            <a:r>
              <a:rPr lang="en-GB" b="0"/>
              <a:t>  These files can spread to other parts of the disk, simply by opening the infected file.</a:t>
            </a:r>
          </a:p>
          <a:p>
            <a:endParaRPr lang="en-GB" b="0"/>
          </a:p>
          <a:p>
            <a:pPr>
              <a:buFontTx/>
              <a:buChar char="•"/>
            </a:pPr>
            <a:r>
              <a:rPr lang="en-GB" b="0"/>
              <a:t> Macroviruses account for 75% of all virus problems.  </a:t>
            </a:r>
          </a:p>
          <a:p>
            <a:pPr>
              <a:buFontTx/>
              <a:buChar char="•"/>
            </a:pPr>
            <a:endParaRPr lang="en-GB" b="0"/>
          </a:p>
          <a:p>
            <a:pPr>
              <a:buFontTx/>
              <a:buChar char="•"/>
            </a:pPr>
            <a:r>
              <a:rPr lang="en-GB" b="0"/>
              <a:t> An effective strategy to enforce is to make users aware of suspect internet sites, since</a:t>
            </a:r>
          </a:p>
          <a:p>
            <a:r>
              <a:rPr lang="en-GB" b="0"/>
              <a:t>  the source of viruses are files (copied or downloaded) from an unknown origin.</a:t>
            </a:r>
          </a:p>
          <a:p>
            <a:endParaRPr lang="en-GB" b="0"/>
          </a:p>
          <a:p>
            <a:pPr>
              <a:buFontTx/>
              <a:buChar char="•"/>
            </a:pPr>
            <a:r>
              <a:rPr lang="en-GB" b="0"/>
              <a:t> Disks and files (e.g. received via email ) should be scanned for viruses before using </a:t>
            </a:r>
          </a:p>
          <a:p>
            <a:r>
              <a:rPr lang="en-GB" b="0"/>
              <a:t>  them, you can ensure this setting is configured via your Network Anti-Virus software </a:t>
            </a:r>
          </a:p>
          <a:p>
            <a:r>
              <a:rPr lang="en-GB" b="0"/>
              <a:t>  agent.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391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391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391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391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391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3914">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391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23914">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23914">
                                            <p:txEl>
                                              <p:pRg st="13" end="1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23914">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3914">
                                            <p:txEl>
                                              <p:pRg st="16" end="1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23914">
                                            <p:txEl>
                                              <p:pRg st="17" end="1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23914">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4" name="Rectangle 4"/>
          <p:cNvSpPr>
            <a:spLocks noGrp="1" noChangeArrowheads="1"/>
          </p:cNvSpPr>
          <p:nvPr>
            <p:ph type="title"/>
          </p:nvPr>
        </p:nvSpPr>
        <p:spPr>
          <a:noFill/>
          <a:ln/>
        </p:spPr>
        <p:txBody>
          <a:bodyPr/>
          <a:lstStyle/>
          <a:p>
            <a:r>
              <a:rPr lang="en-GB" sz="2800" b="1"/>
              <a:t>Preventing Virus Threats.</a:t>
            </a:r>
          </a:p>
        </p:txBody>
      </p:sp>
      <p:sp>
        <p:nvSpPr>
          <p:cNvPr id="158725" name="Text Box 5"/>
          <p:cNvSpPr txBox="1">
            <a:spLocks noChangeArrowheads="1"/>
          </p:cNvSpPr>
          <p:nvPr/>
        </p:nvSpPr>
        <p:spPr bwMode="auto">
          <a:xfrm>
            <a:off x="-92075" y="1289050"/>
            <a:ext cx="9166225" cy="3113088"/>
          </a:xfrm>
          <a:prstGeom prst="rect">
            <a:avLst/>
          </a:prstGeom>
          <a:noFill/>
          <a:ln w="9525">
            <a:noFill/>
            <a:miter lim="800000"/>
            <a:headEnd/>
            <a:tailEnd/>
          </a:ln>
          <a:effectLst/>
        </p:spPr>
        <p:txBody>
          <a:bodyPr wrap="none">
            <a:spAutoFit/>
          </a:bodyPr>
          <a:lstStyle/>
          <a:p>
            <a:pPr>
              <a:buFontTx/>
              <a:buChar char="•"/>
            </a:pPr>
            <a:r>
              <a:rPr lang="en-GB"/>
              <a:t> Maintain Updates – </a:t>
            </a:r>
            <a:r>
              <a:rPr lang="en-GB" b="0"/>
              <a:t>Industry sources estimate that six new viruses are developed per </a:t>
            </a:r>
          </a:p>
          <a:p>
            <a:r>
              <a:rPr lang="en-GB" b="0"/>
              <a:t>  day.  It is therefore very important to frequently update Virus information definition files</a:t>
            </a:r>
          </a:p>
          <a:p>
            <a:r>
              <a:rPr lang="en-GB" b="0"/>
              <a:t>  used by Anti-Virus software.  These files enable the software to identify the variant and</a:t>
            </a:r>
          </a:p>
          <a:p>
            <a:r>
              <a:rPr lang="en-GB" b="0"/>
              <a:t>  download appropriate patches to destroy/quarantine the threat.</a:t>
            </a:r>
          </a:p>
          <a:p>
            <a:endParaRPr lang="en-GB" b="0"/>
          </a:p>
          <a:p>
            <a:pPr>
              <a:buFontTx/>
              <a:buChar char="•"/>
            </a:pPr>
            <a:r>
              <a:rPr lang="en-GB" b="0"/>
              <a:t> WORM is another kind of Virus program – it can propagate itself and install on other </a:t>
            </a:r>
          </a:p>
          <a:p>
            <a:r>
              <a:rPr lang="en-GB" b="0"/>
              <a:t>  systems, often via emails or via security holes/vulnerabilities in server software.  </a:t>
            </a:r>
          </a:p>
          <a:p>
            <a:r>
              <a:rPr lang="en-GB" b="0"/>
              <a:t>  </a:t>
            </a:r>
          </a:p>
          <a:p>
            <a:pPr>
              <a:buFontTx/>
              <a:buChar char="•"/>
            </a:pPr>
            <a:r>
              <a:rPr lang="en-GB" b="0"/>
              <a:t> Good policies that address email usage and appropriate means of Vulnerability Support</a:t>
            </a:r>
          </a:p>
          <a:p>
            <a:r>
              <a:rPr lang="en-GB" b="0"/>
              <a:t>  in Network Operating Systems are effective controls.</a:t>
            </a:r>
          </a:p>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872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872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872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872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872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872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872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872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xfrm>
            <a:off x="0" y="1295400"/>
            <a:ext cx="9144000" cy="5562600"/>
          </a:xfrm>
        </p:spPr>
        <p:txBody>
          <a:bodyPr/>
          <a:lstStyle/>
          <a:p>
            <a:pPr>
              <a:lnSpc>
                <a:spcPct val="90000"/>
              </a:lnSpc>
            </a:pPr>
            <a:r>
              <a:rPr lang="en-GB" sz="1700"/>
              <a:t>Difficult to block a specific source IP address since these are oftentimes ‘spoofed’.</a:t>
            </a:r>
          </a:p>
          <a:p>
            <a:pPr>
              <a:lnSpc>
                <a:spcPct val="90000"/>
              </a:lnSpc>
            </a:pPr>
            <a:endParaRPr lang="en-GB" sz="1700"/>
          </a:p>
          <a:p>
            <a:pPr>
              <a:lnSpc>
                <a:spcPct val="90000"/>
              </a:lnSpc>
            </a:pPr>
            <a:r>
              <a:rPr lang="en-GB" sz="1700"/>
              <a:t>Distributed DoS attacks is far greater form of disruption.  Agents instructed by DDoS</a:t>
            </a:r>
          </a:p>
          <a:p>
            <a:pPr>
              <a:lnSpc>
                <a:spcPct val="90000"/>
              </a:lnSpc>
              <a:buFont typeface="Wingdings" pitchFamily="2" charset="2"/>
              <a:buNone/>
            </a:pPr>
            <a:r>
              <a:rPr lang="en-GB" sz="1700"/>
              <a:t>	handler to simultaneously send messages to target.  Target is deluged with messages from many different source IP addresses.  </a:t>
            </a:r>
          </a:p>
          <a:p>
            <a:pPr>
              <a:lnSpc>
                <a:spcPct val="90000"/>
              </a:lnSpc>
              <a:buFont typeface="Wingdings" pitchFamily="2" charset="2"/>
              <a:buNone/>
            </a:pPr>
            <a:endParaRPr lang="en-GB" sz="1700"/>
          </a:p>
          <a:p>
            <a:pPr>
              <a:lnSpc>
                <a:spcPct val="90000"/>
              </a:lnSpc>
            </a:pPr>
            <a:r>
              <a:rPr lang="en-GB" sz="1700"/>
              <a:t>The nature of these attacks makes it inherently difficult to defend against them.</a:t>
            </a:r>
          </a:p>
          <a:p>
            <a:pPr>
              <a:lnSpc>
                <a:spcPct val="90000"/>
              </a:lnSpc>
            </a:pPr>
            <a:endParaRPr lang="en-GB" sz="1700"/>
          </a:p>
          <a:p>
            <a:pPr>
              <a:lnSpc>
                <a:spcPct val="90000"/>
              </a:lnSpc>
            </a:pPr>
            <a:r>
              <a:rPr lang="en-GB" sz="1700"/>
              <a:t>Strategies of defence include distributed servers/systems and </a:t>
            </a:r>
            <a:r>
              <a:rPr lang="en-GB" sz="1700" b="1" i="1"/>
              <a:t>Intrusion Detection Systems</a:t>
            </a:r>
            <a:r>
              <a:rPr lang="en-GB" sz="1700"/>
              <a:t> that monitor the network for DoS attacks.  </a:t>
            </a:r>
          </a:p>
          <a:p>
            <a:pPr>
              <a:lnSpc>
                <a:spcPct val="90000"/>
              </a:lnSpc>
            </a:pPr>
            <a:endParaRPr lang="en-GB" sz="1700"/>
          </a:p>
          <a:p>
            <a:pPr>
              <a:lnSpc>
                <a:spcPct val="90000"/>
              </a:lnSpc>
            </a:pPr>
            <a:r>
              <a:rPr lang="en-GB" sz="1700"/>
              <a:t>One possibility that is under review is the requirement of ISPs to verify that all incoming messages they receive from their customers are from </a:t>
            </a:r>
            <a:r>
              <a:rPr lang="en-GB" sz="1700" b="1" i="1"/>
              <a:t>Valid IP addresses.</a:t>
            </a:r>
            <a:r>
              <a:rPr lang="en-GB" sz="1700"/>
              <a:t> </a:t>
            </a:r>
          </a:p>
          <a:p>
            <a:pPr>
              <a:lnSpc>
                <a:spcPct val="90000"/>
              </a:lnSpc>
            </a:pPr>
            <a:endParaRPr lang="en-GB" sz="1700"/>
          </a:p>
          <a:p>
            <a:pPr>
              <a:lnSpc>
                <a:spcPct val="90000"/>
              </a:lnSpc>
            </a:pPr>
            <a:r>
              <a:rPr lang="en-GB" sz="1700"/>
              <a:t>This action would have major significance on restricting DoS/DDoS attacks.  A major movement by ISPs has seen their policy impose strict requirements on their SME customers.  This is because these SMEs are often unwittingly the accomplices in such attacks.  The requirements impose the use of firewalls and other measures to address poor security.</a:t>
            </a:r>
          </a:p>
        </p:txBody>
      </p:sp>
      <p:sp>
        <p:nvSpPr>
          <p:cNvPr id="124933" name="Rectangle 5"/>
          <p:cNvSpPr>
            <a:spLocks noGrp="1" noChangeArrowheads="1"/>
          </p:cNvSpPr>
          <p:nvPr>
            <p:ph type="title"/>
          </p:nvPr>
        </p:nvSpPr>
        <p:spPr>
          <a:noFill/>
          <a:ln/>
        </p:spPr>
        <p:txBody>
          <a:bodyPr/>
          <a:lstStyle/>
          <a:p>
            <a:r>
              <a:rPr lang="en-GB" sz="2400" b="1"/>
              <a:t>Preventing Denial of Service Attacks.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49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493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49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493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4931">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4931">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24931">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7" name="Rectangle 5"/>
          <p:cNvSpPr>
            <a:spLocks noGrp="1" noChangeArrowheads="1"/>
          </p:cNvSpPr>
          <p:nvPr>
            <p:ph type="body" idx="1"/>
          </p:nvPr>
        </p:nvSpPr>
        <p:spPr>
          <a:xfrm>
            <a:off x="323850" y="1295400"/>
            <a:ext cx="8640763" cy="5026025"/>
          </a:xfrm>
        </p:spPr>
        <p:txBody>
          <a:bodyPr/>
          <a:lstStyle/>
          <a:p>
            <a:r>
              <a:rPr lang="en-GB" sz="1800"/>
              <a:t>We’ve focused on prevention, although one hopes that these techniques are successful, we still have to plan for the possibility of a break-in/intrusion occurring.</a:t>
            </a:r>
          </a:p>
          <a:p>
            <a:endParaRPr lang="en-GB" sz="1800"/>
          </a:p>
          <a:p>
            <a:r>
              <a:rPr lang="en-GB" sz="1800"/>
              <a:t>Generally three types of IDS, most network security managers will choose to install all three.</a:t>
            </a:r>
          </a:p>
          <a:p>
            <a:endParaRPr lang="en-GB" sz="1800"/>
          </a:p>
          <a:p>
            <a:r>
              <a:rPr lang="en-GB" sz="1800" b="1" i="1"/>
              <a:t>Network Based IDS</a:t>
            </a:r>
            <a:r>
              <a:rPr lang="en-GB" sz="1800"/>
              <a:t> places IDS Sensors on network circuits.  The IDS sensor is simply a device running a special operating system.  The sensor monitors all packets that travel across the circuit and report intrusions to IDS management consoles.</a:t>
            </a:r>
          </a:p>
          <a:p>
            <a:endParaRPr lang="en-GB" sz="1800"/>
          </a:p>
          <a:p>
            <a:r>
              <a:rPr lang="en-GB" sz="1800" b="1" i="1"/>
              <a:t>Host Based IDS </a:t>
            </a:r>
            <a:r>
              <a:rPr lang="en-GB" sz="1800"/>
              <a:t>is a software based package installed on a host or server. Host based IDS monitors activity on the Server/Host and the incoming circuits and then reports any intrusions to the IDS Management Console.</a:t>
            </a:r>
          </a:p>
          <a:p>
            <a:endParaRPr lang="en-GB" sz="1800"/>
          </a:p>
          <a:p>
            <a:r>
              <a:rPr lang="en-GB" sz="1800" b="1" i="1"/>
              <a:t>Application Based IDS –</a:t>
            </a:r>
            <a:r>
              <a:rPr lang="en-GB" sz="1800"/>
              <a:t> Special form of host based IDS that monitors a specific application/service on the host (e.g. The Web Server).</a:t>
            </a:r>
          </a:p>
        </p:txBody>
      </p:sp>
      <p:sp>
        <p:nvSpPr>
          <p:cNvPr id="125958" name="Rectangle 6"/>
          <p:cNvSpPr>
            <a:spLocks noGrp="1" noChangeArrowheads="1"/>
          </p:cNvSpPr>
          <p:nvPr>
            <p:ph type="title"/>
          </p:nvPr>
        </p:nvSpPr>
        <p:spPr>
          <a:xfrm>
            <a:off x="2640013" y="303213"/>
            <a:ext cx="6324600" cy="533400"/>
          </a:xfrm>
        </p:spPr>
        <p:txBody>
          <a:bodyPr/>
          <a:lstStyle/>
          <a:p>
            <a:r>
              <a:rPr lang="en-GB" sz="2800" b="1"/>
              <a:t>Intrusion Detection Systems.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59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595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95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595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595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Grp="1" noChangeArrowheads="1"/>
          </p:cNvSpPr>
          <p:nvPr>
            <p:ph type="body" idx="1"/>
          </p:nvPr>
        </p:nvSpPr>
        <p:spPr>
          <a:xfrm>
            <a:off x="179388" y="1295400"/>
            <a:ext cx="8785225" cy="5302250"/>
          </a:xfrm>
        </p:spPr>
        <p:txBody>
          <a:bodyPr/>
          <a:lstStyle/>
          <a:p>
            <a:r>
              <a:rPr lang="en-GB" sz="1800" b="1" i="1"/>
              <a:t>How do we actually determine an intrusion is in progress? – </a:t>
            </a:r>
            <a:r>
              <a:rPr lang="en-GB" sz="1800"/>
              <a:t>Two common techniques used by all of the three implementations of IDS, most use both:</a:t>
            </a:r>
          </a:p>
          <a:p>
            <a:endParaRPr lang="en-GB" sz="1800"/>
          </a:p>
          <a:p>
            <a:pPr lvl="1"/>
            <a:r>
              <a:rPr lang="en-GB" sz="1600" b="1"/>
              <a:t>Misuse Detection –</a:t>
            </a:r>
            <a:r>
              <a:rPr lang="en-GB" sz="1600"/>
              <a:t> Compares the activities being monitored against signatures of known attacks/breaches.  Once attack signature is recognised, IDS issues an alert to the IDS Management Console and discards the packets under suspicion.</a:t>
            </a:r>
          </a:p>
          <a:p>
            <a:pPr lvl="1">
              <a:buFont typeface="Wingdings 2" pitchFamily="18" charset="2"/>
              <a:buNone/>
            </a:pPr>
            <a:r>
              <a:rPr lang="en-GB" sz="1600"/>
              <a:t>	</a:t>
            </a:r>
          </a:p>
          <a:p>
            <a:pPr lvl="1">
              <a:buFont typeface="Wingdings 2" pitchFamily="18" charset="2"/>
              <a:buNone/>
            </a:pPr>
            <a:r>
              <a:rPr lang="en-GB" sz="1600"/>
              <a:t>	Obviously the mainstay here is ensuring that the database of “Attack Definitions &amp; Signatures” is kept to the minute to reflect new attacks being invented.</a:t>
            </a:r>
          </a:p>
          <a:p>
            <a:pPr lvl="1">
              <a:buFont typeface="Wingdings 2" pitchFamily="18" charset="2"/>
              <a:buNone/>
            </a:pPr>
            <a:endParaRPr lang="en-GB" sz="1600"/>
          </a:p>
          <a:p>
            <a:pPr lvl="1"/>
            <a:r>
              <a:rPr lang="en-GB" sz="1600" b="1"/>
              <a:t>Anomaly Detection – </a:t>
            </a:r>
            <a:r>
              <a:rPr lang="en-GB" sz="1600"/>
              <a:t>Compares monitored activities against the ‘Baseline’ or snap-snot of what the network should look like when operating under normal conditions.</a:t>
            </a:r>
          </a:p>
          <a:p>
            <a:pPr lvl="1">
              <a:buFont typeface="Wingdings 2" pitchFamily="18" charset="2"/>
              <a:buNone/>
            </a:pPr>
            <a:r>
              <a:rPr lang="en-GB" sz="1600"/>
              <a:t>	If a major deviation is detected (e.g. a flood of ICMP packets OR an unusual number of failed logins to the Network Managers account), the IDS issues an alert and discards the suspicious packets.  </a:t>
            </a:r>
          </a:p>
          <a:p>
            <a:pPr lvl="1">
              <a:buFont typeface="Wingdings 2" pitchFamily="18" charset="2"/>
              <a:buNone/>
            </a:pPr>
            <a:endParaRPr lang="en-GB" sz="1600"/>
          </a:p>
          <a:p>
            <a:pPr lvl="1">
              <a:buFont typeface="Wingdings 2" pitchFamily="18" charset="2"/>
              <a:buNone/>
            </a:pPr>
            <a:r>
              <a:rPr lang="en-GB" sz="1600"/>
              <a:t>	Again a problem here is when ‘false alarms’ arise; such as the production of significant yet valid network traffic that is above the ‘norm’, e.g. Etrade receives a large amount of traffic on the HTTP service, so Application based IDS drops packets). </a:t>
            </a:r>
          </a:p>
          <a:p>
            <a:pPr>
              <a:buFont typeface="Wingdings" pitchFamily="2" charset="2"/>
              <a:buNone/>
            </a:pPr>
            <a:endParaRPr lang="en-GB" sz="1800"/>
          </a:p>
        </p:txBody>
      </p:sp>
      <p:sp>
        <p:nvSpPr>
          <p:cNvPr id="163844" name="Rectangle 4"/>
          <p:cNvSpPr>
            <a:spLocks noGrp="1" noChangeArrowheads="1"/>
          </p:cNvSpPr>
          <p:nvPr>
            <p:ph type="title"/>
          </p:nvPr>
        </p:nvSpPr>
        <p:spPr>
          <a:noFill/>
          <a:ln/>
        </p:spPr>
        <p:txBody>
          <a:bodyPr/>
          <a:lstStyle/>
          <a:p>
            <a:r>
              <a:rPr lang="en-GB" sz="2800" b="1"/>
              <a:t>Intrusion Detection Systems.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4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384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384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p:cNvSpPr>
            <a:spLocks noGrp="1" noChangeArrowheads="1"/>
          </p:cNvSpPr>
          <p:nvPr>
            <p:ph type="body" idx="1"/>
          </p:nvPr>
        </p:nvSpPr>
        <p:spPr>
          <a:xfrm>
            <a:off x="179388" y="1268413"/>
            <a:ext cx="8713787" cy="5373687"/>
          </a:xfrm>
        </p:spPr>
        <p:txBody>
          <a:bodyPr/>
          <a:lstStyle/>
          <a:p>
            <a:r>
              <a:rPr lang="en-GB" sz="1800"/>
              <a:t>IDSs often used in conjunction with other security mechanisms (e.g. Firewalls), some Firewalls now include IDS Functions.</a:t>
            </a:r>
          </a:p>
          <a:p>
            <a:endParaRPr lang="en-GB" sz="1800"/>
          </a:p>
          <a:p>
            <a:r>
              <a:rPr lang="en-GB" sz="1800"/>
              <a:t>A major problem is that the IDS, the Sensors it provides, and its Management Console are themselves a target for hackers.  Thus, the IDS should be secure against attack.  </a:t>
            </a:r>
          </a:p>
          <a:p>
            <a:endParaRPr lang="en-GB" sz="1800"/>
          </a:p>
          <a:p>
            <a:r>
              <a:rPr lang="en-GB" sz="1800"/>
              <a:t>One strategy is to deploy redundant IDS, e.g. a Network-based IDS from one vendor and a Host Based IDS from another).  This decreases the chance that the IDS is going to be hacked.  </a:t>
            </a:r>
          </a:p>
        </p:txBody>
      </p:sp>
      <p:sp>
        <p:nvSpPr>
          <p:cNvPr id="164868" name="Rectangle 4"/>
          <p:cNvSpPr>
            <a:spLocks noGrp="1" noChangeArrowheads="1"/>
          </p:cNvSpPr>
          <p:nvPr>
            <p:ph type="title"/>
          </p:nvPr>
        </p:nvSpPr>
        <p:spPr>
          <a:noFill/>
          <a:ln/>
        </p:spPr>
        <p:txBody>
          <a:bodyPr/>
          <a:lstStyle/>
          <a:p>
            <a:r>
              <a:rPr lang="en-GB" sz="2800" b="1"/>
              <a:t>Intrusion Detection Systems.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2" name="Rectangle 4"/>
          <p:cNvSpPr>
            <a:spLocks noGrp="1" noChangeArrowheads="1"/>
          </p:cNvSpPr>
          <p:nvPr>
            <p:ph type="title"/>
          </p:nvPr>
        </p:nvSpPr>
        <p:spPr>
          <a:noFill/>
          <a:ln/>
        </p:spPr>
        <p:txBody>
          <a:bodyPr/>
          <a:lstStyle/>
          <a:p>
            <a:r>
              <a:rPr lang="en-GB" sz="2800" b="1"/>
              <a:t>Intrusion Detection Systems.</a:t>
            </a:r>
          </a:p>
        </p:txBody>
      </p:sp>
      <p:grpSp>
        <p:nvGrpSpPr>
          <p:cNvPr id="165893" name="Group 5"/>
          <p:cNvGrpSpPr>
            <a:grpSpLocks/>
          </p:cNvGrpSpPr>
          <p:nvPr/>
        </p:nvGrpSpPr>
        <p:grpSpPr bwMode="auto">
          <a:xfrm>
            <a:off x="250825" y="1125538"/>
            <a:ext cx="8497888" cy="5508625"/>
            <a:chOff x="158" y="164"/>
            <a:chExt cx="5353" cy="4015"/>
          </a:xfrm>
        </p:grpSpPr>
        <p:pic>
          <p:nvPicPr>
            <p:cNvPr id="165894" name="Picture 6"/>
            <p:cNvPicPr>
              <a:picLocks noChangeAspect="1" noChangeArrowheads="1"/>
            </p:cNvPicPr>
            <p:nvPr/>
          </p:nvPicPr>
          <p:blipFill>
            <a:blip r:embed="rId2"/>
            <a:srcRect/>
            <a:stretch>
              <a:fillRect/>
            </a:stretch>
          </p:blipFill>
          <p:spPr bwMode="auto">
            <a:xfrm>
              <a:off x="158" y="164"/>
              <a:ext cx="5353" cy="4015"/>
            </a:xfrm>
            <a:prstGeom prst="rect">
              <a:avLst/>
            </a:prstGeom>
            <a:noFill/>
            <a:ln w="9525">
              <a:noFill/>
              <a:miter lim="800000"/>
              <a:headEnd/>
              <a:tailEnd/>
            </a:ln>
            <a:effectLst/>
          </p:spPr>
        </p:pic>
        <p:sp>
          <p:nvSpPr>
            <p:cNvPr id="165895" name="Text Box 7"/>
            <p:cNvSpPr txBox="1">
              <a:spLocks noChangeArrowheads="1"/>
            </p:cNvSpPr>
            <p:nvPr/>
          </p:nvSpPr>
          <p:spPr bwMode="auto">
            <a:xfrm>
              <a:off x="1156" y="527"/>
              <a:ext cx="771" cy="501"/>
            </a:xfrm>
            <a:prstGeom prst="rect">
              <a:avLst/>
            </a:prstGeom>
            <a:noFill/>
            <a:ln w="9525">
              <a:noFill/>
              <a:miter lim="800000"/>
              <a:headEnd/>
              <a:tailEnd/>
            </a:ln>
            <a:effectLst/>
          </p:spPr>
          <p:txBody>
            <a:bodyPr>
              <a:spAutoFit/>
            </a:bodyPr>
            <a:lstStyle/>
            <a:p>
              <a:r>
                <a:rPr lang="en-GB" sz="1300"/>
                <a:t>Network based IDS Sensor</a:t>
              </a:r>
              <a:endParaRPr lang="en-US" sz="1300"/>
            </a:p>
          </p:txBody>
        </p:sp>
        <p:sp>
          <p:nvSpPr>
            <p:cNvPr id="165896" name="Line 8"/>
            <p:cNvSpPr>
              <a:spLocks noChangeShapeType="1"/>
            </p:cNvSpPr>
            <p:nvPr/>
          </p:nvSpPr>
          <p:spPr bwMode="auto">
            <a:xfrm>
              <a:off x="1429" y="935"/>
              <a:ext cx="0" cy="182"/>
            </a:xfrm>
            <a:prstGeom prst="line">
              <a:avLst/>
            </a:prstGeom>
            <a:noFill/>
            <a:ln w="9525">
              <a:solidFill>
                <a:schemeClr val="tx1"/>
              </a:solidFill>
              <a:round/>
              <a:headEnd/>
              <a:tailEnd type="triangle" w="med" len="med"/>
            </a:ln>
            <a:effectLst/>
          </p:spPr>
          <p:txBody>
            <a:bodyPr/>
            <a:lstStyle/>
            <a:p>
              <a:endParaRPr lang="en-GB"/>
            </a:p>
          </p:txBody>
        </p:sp>
        <p:sp>
          <p:nvSpPr>
            <p:cNvPr id="165897" name="Text Box 9"/>
            <p:cNvSpPr txBox="1">
              <a:spLocks noChangeArrowheads="1"/>
            </p:cNvSpPr>
            <p:nvPr/>
          </p:nvSpPr>
          <p:spPr bwMode="auto">
            <a:xfrm>
              <a:off x="1837" y="709"/>
              <a:ext cx="771" cy="212"/>
            </a:xfrm>
            <a:prstGeom prst="rect">
              <a:avLst/>
            </a:prstGeom>
            <a:noFill/>
            <a:ln w="9525">
              <a:noFill/>
              <a:miter lim="800000"/>
              <a:headEnd/>
              <a:tailEnd/>
            </a:ln>
            <a:effectLst/>
          </p:spPr>
          <p:txBody>
            <a:bodyPr>
              <a:spAutoFit/>
            </a:bodyPr>
            <a:lstStyle/>
            <a:p>
              <a:r>
                <a:rPr lang="en-GB" sz="1300"/>
                <a:t>Firewall</a:t>
              </a:r>
              <a:endParaRPr lang="en-US" sz="1300"/>
            </a:p>
          </p:txBody>
        </p:sp>
        <p:sp>
          <p:nvSpPr>
            <p:cNvPr id="165898" name="Line 10"/>
            <p:cNvSpPr>
              <a:spLocks noChangeShapeType="1"/>
            </p:cNvSpPr>
            <p:nvPr/>
          </p:nvSpPr>
          <p:spPr bwMode="auto">
            <a:xfrm>
              <a:off x="2064" y="845"/>
              <a:ext cx="0" cy="182"/>
            </a:xfrm>
            <a:prstGeom prst="line">
              <a:avLst/>
            </a:prstGeom>
            <a:noFill/>
            <a:ln w="9525">
              <a:solidFill>
                <a:schemeClr val="tx1"/>
              </a:solidFill>
              <a:round/>
              <a:headEnd/>
              <a:tailEnd type="triangle" w="med" len="med"/>
            </a:ln>
            <a:effectLst/>
          </p:spPr>
          <p:txBody>
            <a:bodyPr/>
            <a:lstStyle/>
            <a:p>
              <a:endParaRPr lang="en-GB"/>
            </a:p>
          </p:txBody>
        </p:sp>
        <p:sp>
          <p:nvSpPr>
            <p:cNvPr id="165899" name="Text Box 11"/>
            <p:cNvSpPr txBox="1">
              <a:spLocks noChangeArrowheads="1"/>
            </p:cNvSpPr>
            <p:nvPr/>
          </p:nvSpPr>
          <p:spPr bwMode="auto">
            <a:xfrm>
              <a:off x="2291" y="846"/>
              <a:ext cx="770" cy="211"/>
            </a:xfrm>
            <a:prstGeom prst="rect">
              <a:avLst/>
            </a:prstGeom>
            <a:noFill/>
            <a:ln w="9525">
              <a:noFill/>
              <a:miter lim="800000"/>
              <a:headEnd/>
              <a:tailEnd/>
            </a:ln>
            <a:effectLst/>
          </p:spPr>
          <p:txBody>
            <a:bodyPr>
              <a:spAutoFit/>
            </a:bodyPr>
            <a:lstStyle/>
            <a:p>
              <a:r>
                <a:rPr lang="en-GB" sz="1300"/>
                <a:t>Router</a:t>
              </a:r>
              <a:endParaRPr lang="en-US" sz="1300"/>
            </a:p>
          </p:txBody>
        </p:sp>
        <p:sp>
          <p:nvSpPr>
            <p:cNvPr id="165900" name="Line 12"/>
            <p:cNvSpPr>
              <a:spLocks noChangeShapeType="1"/>
            </p:cNvSpPr>
            <p:nvPr/>
          </p:nvSpPr>
          <p:spPr bwMode="auto">
            <a:xfrm>
              <a:off x="2562" y="1026"/>
              <a:ext cx="0" cy="182"/>
            </a:xfrm>
            <a:prstGeom prst="line">
              <a:avLst/>
            </a:prstGeom>
            <a:noFill/>
            <a:ln w="9525">
              <a:solidFill>
                <a:schemeClr val="tx1"/>
              </a:solidFill>
              <a:round/>
              <a:headEnd/>
              <a:tailEnd type="triangle" w="med" len="med"/>
            </a:ln>
            <a:effectLst/>
          </p:spPr>
          <p:txBody>
            <a:bodyPr/>
            <a:lstStyle/>
            <a:p>
              <a:endParaRPr lang="en-GB"/>
            </a:p>
          </p:txBody>
        </p:sp>
        <p:sp>
          <p:nvSpPr>
            <p:cNvPr id="165901" name="Text Box 13"/>
            <p:cNvSpPr txBox="1">
              <a:spLocks noChangeArrowheads="1"/>
            </p:cNvSpPr>
            <p:nvPr/>
          </p:nvSpPr>
          <p:spPr bwMode="auto">
            <a:xfrm>
              <a:off x="3107" y="346"/>
              <a:ext cx="771" cy="645"/>
            </a:xfrm>
            <a:prstGeom prst="rect">
              <a:avLst/>
            </a:prstGeom>
            <a:noFill/>
            <a:ln w="9525">
              <a:noFill/>
              <a:miter lim="800000"/>
              <a:headEnd/>
              <a:tailEnd/>
            </a:ln>
            <a:effectLst/>
          </p:spPr>
          <p:txBody>
            <a:bodyPr>
              <a:spAutoFit/>
            </a:bodyPr>
            <a:lstStyle/>
            <a:p>
              <a:r>
                <a:rPr lang="en-GB" sz="1300"/>
                <a:t>NAT Proxy Server with Network Based IDS</a:t>
              </a:r>
              <a:endParaRPr lang="en-US" sz="1300"/>
            </a:p>
          </p:txBody>
        </p:sp>
        <p:sp>
          <p:nvSpPr>
            <p:cNvPr id="165902" name="Line 14"/>
            <p:cNvSpPr>
              <a:spLocks noChangeShapeType="1"/>
            </p:cNvSpPr>
            <p:nvPr/>
          </p:nvSpPr>
          <p:spPr bwMode="auto">
            <a:xfrm>
              <a:off x="3515" y="890"/>
              <a:ext cx="0" cy="182"/>
            </a:xfrm>
            <a:prstGeom prst="line">
              <a:avLst/>
            </a:prstGeom>
            <a:noFill/>
            <a:ln w="9525">
              <a:solidFill>
                <a:schemeClr val="tx1"/>
              </a:solidFill>
              <a:round/>
              <a:headEnd/>
              <a:tailEnd type="triangle" w="med" len="med"/>
            </a:ln>
            <a:effectLst/>
          </p:spPr>
          <p:txBody>
            <a:bodyPr/>
            <a:lstStyle/>
            <a:p>
              <a:endParaRPr lang="en-GB"/>
            </a:p>
          </p:txBody>
        </p:sp>
        <p:sp>
          <p:nvSpPr>
            <p:cNvPr id="165903" name="Text Box 15"/>
            <p:cNvSpPr txBox="1">
              <a:spLocks noChangeArrowheads="1"/>
            </p:cNvSpPr>
            <p:nvPr/>
          </p:nvSpPr>
          <p:spPr bwMode="auto">
            <a:xfrm>
              <a:off x="3742" y="935"/>
              <a:ext cx="771" cy="211"/>
            </a:xfrm>
            <a:prstGeom prst="rect">
              <a:avLst/>
            </a:prstGeom>
            <a:noFill/>
            <a:ln w="9525">
              <a:noFill/>
              <a:miter lim="800000"/>
              <a:headEnd/>
              <a:tailEnd/>
            </a:ln>
            <a:effectLst/>
          </p:spPr>
          <p:txBody>
            <a:bodyPr>
              <a:spAutoFit/>
            </a:bodyPr>
            <a:lstStyle/>
            <a:p>
              <a:r>
                <a:rPr lang="en-GB" sz="1300"/>
                <a:t>Router</a:t>
              </a:r>
              <a:endParaRPr lang="en-US" sz="1300"/>
            </a:p>
          </p:txBody>
        </p:sp>
        <p:sp>
          <p:nvSpPr>
            <p:cNvPr id="165904" name="Text Box 16"/>
            <p:cNvSpPr txBox="1">
              <a:spLocks noChangeArrowheads="1"/>
            </p:cNvSpPr>
            <p:nvPr/>
          </p:nvSpPr>
          <p:spPr bwMode="auto">
            <a:xfrm>
              <a:off x="4966" y="572"/>
              <a:ext cx="500" cy="357"/>
            </a:xfrm>
            <a:prstGeom prst="rect">
              <a:avLst/>
            </a:prstGeom>
            <a:noFill/>
            <a:ln w="9525">
              <a:noFill/>
              <a:miter lim="800000"/>
              <a:headEnd/>
              <a:tailEnd/>
            </a:ln>
            <a:effectLst/>
          </p:spPr>
          <p:txBody>
            <a:bodyPr>
              <a:spAutoFit/>
            </a:bodyPr>
            <a:lstStyle/>
            <a:p>
              <a:r>
                <a:rPr lang="en-GB" sz="1300"/>
                <a:t>Internal Subnet</a:t>
              </a:r>
              <a:endParaRPr lang="en-US" sz="1300"/>
            </a:p>
          </p:txBody>
        </p:sp>
        <p:sp>
          <p:nvSpPr>
            <p:cNvPr id="165905" name="Text Box 17"/>
            <p:cNvSpPr txBox="1">
              <a:spLocks noChangeArrowheads="1"/>
            </p:cNvSpPr>
            <p:nvPr/>
          </p:nvSpPr>
          <p:spPr bwMode="auto">
            <a:xfrm>
              <a:off x="4966" y="1344"/>
              <a:ext cx="500" cy="357"/>
            </a:xfrm>
            <a:prstGeom prst="rect">
              <a:avLst/>
            </a:prstGeom>
            <a:noFill/>
            <a:ln w="9525">
              <a:noFill/>
              <a:miter lim="800000"/>
              <a:headEnd/>
              <a:tailEnd/>
            </a:ln>
            <a:effectLst/>
          </p:spPr>
          <p:txBody>
            <a:bodyPr>
              <a:spAutoFit/>
            </a:bodyPr>
            <a:lstStyle/>
            <a:p>
              <a:r>
                <a:rPr lang="en-GB" sz="1300"/>
                <a:t>Internal Subnet</a:t>
              </a:r>
              <a:endParaRPr lang="en-US" sz="1300"/>
            </a:p>
          </p:txBody>
        </p:sp>
        <p:sp>
          <p:nvSpPr>
            <p:cNvPr id="165906" name="Text Box 18"/>
            <p:cNvSpPr txBox="1">
              <a:spLocks noChangeArrowheads="1"/>
            </p:cNvSpPr>
            <p:nvPr/>
          </p:nvSpPr>
          <p:spPr bwMode="auto">
            <a:xfrm>
              <a:off x="2154" y="1933"/>
              <a:ext cx="771" cy="212"/>
            </a:xfrm>
            <a:prstGeom prst="rect">
              <a:avLst/>
            </a:prstGeom>
            <a:noFill/>
            <a:ln w="9525">
              <a:noFill/>
              <a:miter lim="800000"/>
              <a:headEnd/>
              <a:tailEnd/>
            </a:ln>
            <a:effectLst/>
          </p:spPr>
          <p:txBody>
            <a:bodyPr>
              <a:spAutoFit/>
            </a:bodyPr>
            <a:lstStyle/>
            <a:p>
              <a:r>
                <a:rPr lang="en-GB" sz="1300"/>
                <a:t>Switch</a:t>
              </a:r>
              <a:endParaRPr lang="en-US" sz="1300"/>
            </a:p>
          </p:txBody>
        </p:sp>
        <p:sp>
          <p:nvSpPr>
            <p:cNvPr id="165907" name="Text Box 19"/>
            <p:cNvSpPr txBox="1">
              <a:spLocks noChangeArrowheads="1"/>
            </p:cNvSpPr>
            <p:nvPr/>
          </p:nvSpPr>
          <p:spPr bwMode="auto">
            <a:xfrm>
              <a:off x="3606" y="2432"/>
              <a:ext cx="771" cy="212"/>
            </a:xfrm>
            <a:prstGeom prst="rect">
              <a:avLst/>
            </a:prstGeom>
            <a:noFill/>
            <a:ln w="9525">
              <a:noFill/>
              <a:miter lim="800000"/>
              <a:headEnd/>
              <a:tailEnd/>
            </a:ln>
            <a:effectLst/>
          </p:spPr>
          <p:txBody>
            <a:bodyPr>
              <a:spAutoFit/>
            </a:bodyPr>
            <a:lstStyle/>
            <a:p>
              <a:r>
                <a:rPr lang="en-GB" sz="1300"/>
                <a:t>Switch</a:t>
              </a:r>
              <a:endParaRPr lang="en-US" sz="1300"/>
            </a:p>
          </p:txBody>
        </p:sp>
        <p:sp>
          <p:nvSpPr>
            <p:cNvPr id="165908" name="Text Box 20"/>
            <p:cNvSpPr txBox="1">
              <a:spLocks noChangeArrowheads="1"/>
            </p:cNvSpPr>
            <p:nvPr/>
          </p:nvSpPr>
          <p:spPr bwMode="auto">
            <a:xfrm>
              <a:off x="340" y="2296"/>
              <a:ext cx="771" cy="791"/>
            </a:xfrm>
            <a:prstGeom prst="rect">
              <a:avLst/>
            </a:prstGeom>
            <a:noFill/>
            <a:ln w="9525">
              <a:noFill/>
              <a:miter lim="800000"/>
              <a:headEnd/>
              <a:tailEnd/>
            </a:ln>
            <a:effectLst/>
          </p:spPr>
          <p:txBody>
            <a:bodyPr>
              <a:spAutoFit/>
            </a:bodyPr>
            <a:lstStyle/>
            <a:p>
              <a:r>
                <a:rPr lang="en-GB" sz="1300"/>
                <a:t>Web Server with Host Based IDS &amp; Application Based IDS</a:t>
              </a:r>
              <a:endParaRPr lang="en-US" sz="1300"/>
            </a:p>
          </p:txBody>
        </p:sp>
        <p:sp>
          <p:nvSpPr>
            <p:cNvPr id="165909" name="Text Box 21"/>
            <p:cNvSpPr txBox="1">
              <a:spLocks noChangeArrowheads="1"/>
            </p:cNvSpPr>
            <p:nvPr/>
          </p:nvSpPr>
          <p:spPr bwMode="auto">
            <a:xfrm>
              <a:off x="1383" y="2976"/>
              <a:ext cx="771" cy="501"/>
            </a:xfrm>
            <a:prstGeom prst="rect">
              <a:avLst/>
            </a:prstGeom>
            <a:noFill/>
            <a:ln w="9525">
              <a:noFill/>
              <a:miter lim="800000"/>
              <a:headEnd/>
              <a:tailEnd/>
            </a:ln>
            <a:effectLst/>
          </p:spPr>
          <p:txBody>
            <a:bodyPr>
              <a:spAutoFit/>
            </a:bodyPr>
            <a:lstStyle/>
            <a:p>
              <a:r>
                <a:rPr lang="en-GB" sz="1300"/>
                <a:t>Mail Server with Host based IDS</a:t>
              </a:r>
              <a:endParaRPr lang="en-US" sz="1300"/>
            </a:p>
          </p:txBody>
        </p:sp>
        <p:sp>
          <p:nvSpPr>
            <p:cNvPr id="165910" name="Text Box 22"/>
            <p:cNvSpPr txBox="1">
              <a:spLocks noChangeArrowheads="1"/>
            </p:cNvSpPr>
            <p:nvPr/>
          </p:nvSpPr>
          <p:spPr bwMode="auto">
            <a:xfrm>
              <a:off x="1837" y="2387"/>
              <a:ext cx="771" cy="501"/>
            </a:xfrm>
            <a:prstGeom prst="rect">
              <a:avLst/>
            </a:prstGeom>
            <a:noFill/>
            <a:ln w="9525">
              <a:noFill/>
              <a:miter lim="800000"/>
              <a:headEnd/>
              <a:tailEnd/>
            </a:ln>
            <a:effectLst/>
          </p:spPr>
          <p:txBody>
            <a:bodyPr>
              <a:spAutoFit/>
            </a:bodyPr>
            <a:lstStyle/>
            <a:p>
              <a:r>
                <a:rPr lang="en-GB" sz="1300"/>
                <a:t>DNS Server with Host based IDS</a:t>
              </a:r>
              <a:endParaRPr lang="en-US" sz="1300"/>
            </a:p>
          </p:txBody>
        </p:sp>
        <p:sp>
          <p:nvSpPr>
            <p:cNvPr id="165911" name="Text Box 23"/>
            <p:cNvSpPr txBox="1">
              <a:spLocks noChangeArrowheads="1"/>
            </p:cNvSpPr>
            <p:nvPr/>
          </p:nvSpPr>
          <p:spPr bwMode="auto">
            <a:xfrm>
              <a:off x="4377" y="2025"/>
              <a:ext cx="771" cy="211"/>
            </a:xfrm>
            <a:prstGeom prst="rect">
              <a:avLst/>
            </a:prstGeom>
            <a:noFill/>
            <a:ln w="9525">
              <a:noFill/>
              <a:miter lim="800000"/>
              <a:headEnd/>
              <a:tailEnd/>
            </a:ln>
            <a:effectLst/>
          </p:spPr>
          <p:txBody>
            <a:bodyPr>
              <a:spAutoFit/>
            </a:bodyPr>
            <a:lstStyle/>
            <a:p>
              <a:r>
                <a:rPr lang="en-GB" sz="1300"/>
                <a:t>Router</a:t>
              </a:r>
              <a:endParaRPr lang="en-US" sz="1300"/>
            </a:p>
          </p:txBody>
        </p:sp>
        <p:sp>
          <p:nvSpPr>
            <p:cNvPr id="165912" name="Text Box 24"/>
            <p:cNvSpPr txBox="1">
              <a:spLocks noChangeArrowheads="1"/>
            </p:cNvSpPr>
            <p:nvPr/>
          </p:nvSpPr>
          <p:spPr bwMode="auto">
            <a:xfrm>
              <a:off x="4468" y="2840"/>
              <a:ext cx="771" cy="501"/>
            </a:xfrm>
            <a:prstGeom prst="rect">
              <a:avLst/>
            </a:prstGeom>
            <a:noFill/>
            <a:ln w="9525">
              <a:noFill/>
              <a:miter lim="800000"/>
              <a:headEnd/>
              <a:tailEnd/>
            </a:ln>
            <a:effectLst/>
          </p:spPr>
          <p:txBody>
            <a:bodyPr>
              <a:spAutoFit/>
            </a:bodyPr>
            <a:lstStyle/>
            <a:p>
              <a:r>
                <a:rPr lang="en-GB" sz="1300"/>
                <a:t>Network Based IDS Sensor</a:t>
              </a:r>
              <a:endParaRPr lang="en-US" sz="1300"/>
            </a:p>
          </p:txBody>
        </p:sp>
        <p:sp>
          <p:nvSpPr>
            <p:cNvPr id="165913" name="Text Box 25"/>
            <p:cNvSpPr txBox="1">
              <a:spLocks noChangeArrowheads="1"/>
            </p:cNvSpPr>
            <p:nvPr/>
          </p:nvSpPr>
          <p:spPr bwMode="auto">
            <a:xfrm>
              <a:off x="3560" y="3339"/>
              <a:ext cx="1588" cy="212"/>
            </a:xfrm>
            <a:prstGeom prst="rect">
              <a:avLst/>
            </a:prstGeom>
            <a:noFill/>
            <a:ln w="9525">
              <a:noFill/>
              <a:miter lim="800000"/>
              <a:headEnd/>
              <a:tailEnd/>
            </a:ln>
            <a:effectLst/>
          </p:spPr>
          <p:txBody>
            <a:bodyPr>
              <a:spAutoFit/>
            </a:bodyPr>
            <a:lstStyle/>
            <a:p>
              <a:r>
                <a:rPr lang="en-GB" sz="1300"/>
                <a:t>IDS Management Console</a:t>
              </a:r>
              <a:endParaRPr lang="en-US" sz="1300"/>
            </a:p>
          </p:txBody>
        </p:sp>
        <p:sp>
          <p:nvSpPr>
            <p:cNvPr id="165914" name="Text Box 26"/>
            <p:cNvSpPr txBox="1">
              <a:spLocks noChangeArrowheads="1"/>
            </p:cNvSpPr>
            <p:nvPr/>
          </p:nvSpPr>
          <p:spPr bwMode="auto">
            <a:xfrm>
              <a:off x="3470" y="3749"/>
              <a:ext cx="1723" cy="245"/>
            </a:xfrm>
            <a:prstGeom prst="rect">
              <a:avLst/>
            </a:prstGeom>
            <a:noFill/>
            <a:ln w="9525">
              <a:noFill/>
              <a:miter lim="800000"/>
              <a:headEnd/>
              <a:tailEnd/>
            </a:ln>
            <a:effectLst/>
          </p:spPr>
          <p:txBody>
            <a:bodyPr>
              <a:spAutoFit/>
            </a:bodyPr>
            <a:lstStyle/>
            <a:p>
              <a:r>
                <a:rPr lang="en-GB" sz="1600"/>
                <a:t>INTERNAL SUBNET</a:t>
              </a:r>
              <a:endParaRPr lang="en-US" sz="1600"/>
            </a:p>
          </p:txBody>
        </p:sp>
        <p:sp>
          <p:nvSpPr>
            <p:cNvPr id="165915" name="Text Box 27"/>
            <p:cNvSpPr txBox="1">
              <a:spLocks noChangeArrowheads="1"/>
            </p:cNvSpPr>
            <p:nvPr/>
          </p:nvSpPr>
          <p:spPr bwMode="auto">
            <a:xfrm>
              <a:off x="1111" y="3657"/>
              <a:ext cx="1723" cy="245"/>
            </a:xfrm>
            <a:prstGeom prst="rect">
              <a:avLst/>
            </a:prstGeom>
            <a:noFill/>
            <a:ln w="9525">
              <a:noFill/>
              <a:miter lim="800000"/>
              <a:headEnd/>
              <a:tailEnd/>
            </a:ln>
            <a:effectLst/>
          </p:spPr>
          <p:txBody>
            <a:bodyPr>
              <a:spAutoFit/>
            </a:bodyPr>
            <a:lstStyle/>
            <a:p>
              <a:r>
                <a:rPr lang="en-GB" sz="1600"/>
                <a:t>DMZ</a:t>
              </a:r>
              <a:endParaRPr lang="en-US" sz="1600"/>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5" name="Rectangle 3"/>
          <p:cNvSpPr>
            <a:spLocks noGrp="1" noChangeArrowheads="1"/>
          </p:cNvSpPr>
          <p:nvPr>
            <p:ph type="body" idx="1"/>
          </p:nvPr>
        </p:nvSpPr>
        <p:spPr>
          <a:xfrm>
            <a:off x="250825" y="1295400"/>
            <a:ext cx="8642350" cy="5373688"/>
          </a:xfrm>
        </p:spPr>
        <p:txBody>
          <a:bodyPr/>
          <a:lstStyle/>
          <a:p>
            <a:r>
              <a:rPr lang="en-GB" sz="1800"/>
              <a:t>WORMS are responsible for costly virus attacks – e.g. code RED spread through exploiting vulnerability in IIS Web Server, sends HTTP Request too large for the servers incoming HTTP message buffer, the Server can in turn be tricked into running operating systems commands contained in the HTTP Request Object. </a:t>
            </a:r>
          </a:p>
          <a:p>
            <a:endParaRPr lang="en-GB" sz="1800"/>
          </a:p>
          <a:p>
            <a:r>
              <a:rPr lang="en-GB" sz="1800" b="1"/>
              <a:t>LaBrea</a:t>
            </a:r>
            <a:r>
              <a:rPr lang="en-GB" sz="1800"/>
              <a:t> is a freely available IDS that has a method of trapping WORMS helping to prevent their spread.  The tool traps the ‘connection requests’ that many WORMS use when they spread.  LaBrea attempts (after detection) disable the intrusion.</a:t>
            </a:r>
          </a:p>
          <a:p>
            <a:endParaRPr lang="en-GB" sz="1800"/>
          </a:p>
          <a:p>
            <a:r>
              <a:rPr lang="en-GB" sz="1800"/>
              <a:t>If a worm has infected a company with an IP Address range of 128.196.x.x it will attempt to send HTTP requests containing the WORM to all IP addresses within that range e.g. 128.196.1.1, 128.196.1.2 etc, etc.</a:t>
            </a:r>
          </a:p>
          <a:p>
            <a:endParaRPr lang="en-GB" sz="1800"/>
          </a:p>
          <a:p>
            <a:r>
              <a:rPr lang="en-GB" sz="1800"/>
              <a:t>When the worm sends an HTTP Request, the TCP software on the infected machine sends a TCP ‘Open Connection Request to the selected IP address, before the HTTP Request is sent.</a:t>
            </a:r>
          </a:p>
          <a:p>
            <a:endParaRPr lang="en-GB" sz="1800"/>
          </a:p>
          <a:p>
            <a:pPr>
              <a:buFont typeface="Wingdings" pitchFamily="2" charset="2"/>
              <a:buNone/>
            </a:pPr>
            <a:endParaRPr lang="en-GB" sz="1800"/>
          </a:p>
        </p:txBody>
      </p:sp>
      <p:sp>
        <p:nvSpPr>
          <p:cNvPr id="166916" name="Rectangle 4"/>
          <p:cNvSpPr>
            <a:spLocks noGrp="1" noChangeArrowheads="1"/>
          </p:cNvSpPr>
          <p:nvPr>
            <p:ph type="title"/>
          </p:nvPr>
        </p:nvSpPr>
        <p:spPr>
          <a:noFill/>
          <a:ln/>
        </p:spPr>
        <p:txBody>
          <a:bodyPr/>
          <a:lstStyle/>
          <a:p>
            <a:r>
              <a:rPr lang="en-GB" sz="2800" b="1"/>
              <a:t>Intrusion Detection Systems.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ChangeArrowheads="1"/>
          </p:cNvSpPr>
          <p:nvPr>
            <p:ph type="body" idx="1"/>
          </p:nvPr>
        </p:nvSpPr>
        <p:spPr>
          <a:xfrm>
            <a:off x="179388" y="1295400"/>
            <a:ext cx="8713787" cy="5302250"/>
          </a:xfrm>
        </p:spPr>
        <p:txBody>
          <a:bodyPr/>
          <a:lstStyle/>
          <a:p>
            <a:r>
              <a:rPr lang="en-GB" sz="1800"/>
              <a:t>When the gateway that serves this requested IP gets this request, it checks its memory to see if it has an Ethernet address that matches this IP.</a:t>
            </a:r>
          </a:p>
          <a:p>
            <a:endParaRPr lang="en-GB" sz="1800"/>
          </a:p>
          <a:p>
            <a:r>
              <a:rPr lang="en-GB" sz="1800"/>
              <a:t>If it doesn’t the Router broadcasts an ARP requesting that the computer with this IP address sends its Ethernet Address to the Router.</a:t>
            </a:r>
          </a:p>
          <a:p>
            <a:endParaRPr lang="en-GB" sz="1800"/>
          </a:p>
          <a:p>
            <a:r>
              <a:rPr lang="en-GB" sz="1800"/>
              <a:t>Of course no computer will respond that has this IP address so the Router will continue to send ARP requests until eventually giving up and returning the message back to the sender as ‘undeliverable’.</a:t>
            </a:r>
          </a:p>
          <a:p>
            <a:endParaRPr lang="en-GB" sz="1800"/>
          </a:p>
          <a:p>
            <a:r>
              <a:rPr lang="en-GB" sz="1800"/>
              <a:t>LaBrea, after hearing these ARP requests for the same IP address, go unanswered issues a response to the Router.  As a result all messages targeted at the phantom IP address are delivered to LaBrea.</a:t>
            </a:r>
          </a:p>
          <a:p>
            <a:endParaRPr lang="en-GB" sz="1800"/>
          </a:p>
          <a:p>
            <a:r>
              <a:rPr lang="en-GB" sz="1800"/>
              <a:t>The trial and error process is foiled here; LaBrea accepts the TCP Open Connection Request that precedes the HTTP request.  It will accept the connection, but does not send a TCP ACK packet in the usual way.</a:t>
            </a:r>
          </a:p>
        </p:txBody>
      </p:sp>
      <p:sp>
        <p:nvSpPr>
          <p:cNvPr id="167940" name="Rectangle 4"/>
          <p:cNvSpPr>
            <a:spLocks noGrp="1" noChangeArrowheads="1"/>
          </p:cNvSpPr>
          <p:nvPr>
            <p:ph type="title"/>
          </p:nvPr>
        </p:nvSpPr>
        <p:spPr>
          <a:noFill/>
          <a:ln/>
        </p:spPr>
        <p:txBody>
          <a:bodyPr/>
          <a:lstStyle/>
          <a:p>
            <a:r>
              <a:rPr lang="en-GB" sz="2800" b="1"/>
              <a:t>Intrusion Detection Systems.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3" name="Rectangle 3"/>
          <p:cNvSpPr>
            <a:spLocks noGrp="1" noChangeArrowheads="1"/>
          </p:cNvSpPr>
          <p:nvPr>
            <p:ph type="body" idx="1"/>
          </p:nvPr>
        </p:nvSpPr>
        <p:spPr>
          <a:xfrm>
            <a:off x="179388" y="1295400"/>
            <a:ext cx="8713787" cy="5302250"/>
          </a:xfrm>
        </p:spPr>
        <p:txBody>
          <a:bodyPr/>
          <a:lstStyle/>
          <a:p>
            <a:r>
              <a:rPr lang="en-GB" sz="1800"/>
              <a:t>TCP (like ARP) is a determined protocol, the infected machine will keep trying to send data, but will never succeed because LaBrea never responds properly.</a:t>
            </a:r>
          </a:p>
          <a:p>
            <a:endParaRPr lang="en-GB" sz="1800"/>
          </a:p>
          <a:p>
            <a:r>
              <a:rPr lang="en-GB" sz="1800"/>
              <a:t>LaBrea also tricks the sending machine into accepting a persistent connection which means it can only be closed when the LaBrea software chooses to close it, which of course it never will.</a:t>
            </a:r>
          </a:p>
          <a:p>
            <a:endParaRPr lang="en-GB" sz="1800"/>
          </a:p>
          <a:p>
            <a:r>
              <a:rPr lang="en-GB" sz="1800"/>
              <a:t>By holding the connection open; LaBrea software prevents the WORM process from moving onto the next IP address.  Even if the process eventually continues,  the next false IP address that the WORM uses, will again be met by LaBrea software. </a:t>
            </a:r>
          </a:p>
          <a:p>
            <a:endParaRPr lang="en-GB" sz="1800"/>
          </a:p>
          <a:p>
            <a:r>
              <a:rPr lang="en-GB" sz="1800"/>
              <a:t>Works very much on principles of probability of successes/failures.</a:t>
            </a:r>
          </a:p>
          <a:p>
            <a:endParaRPr lang="en-GB" sz="1800"/>
          </a:p>
        </p:txBody>
      </p:sp>
      <p:sp>
        <p:nvSpPr>
          <p:cNvPr id="168964" name="Rectangle 4"/>
          <p:cNvSpPr>
            <a:spLocks noGrp="1" noChangeArrowheads="1"/>
          </p:cNvSpPr>
          <p:nvPr>
            <p:ph type="title"/>
          </p:nvPr>
        </p:nvSpPr>
        <p:spPr>
          <a:noFill/>
          <a:ln/>
        </p:spPr>
        <p:txBody>
          <a:bodyPr/>
          <a:lstStyle/>
          <a:p>
            <a:r>
              <a:rPr lang="en-GB" sz="2800" b="1"/>
              <a:t>Intrusion Detection Systems.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ChangeArrowheads="1"/>
          </p:cNvSpPr>
          <p:nvPr>
            <p:ph type="body" idx="1"/>
          </p:nvPr>
        </p:nvSpPr>
        <p:spPr>
          <a:xfrm>
            <a:off x="179388" y="1295400"/>
            <a:ext cx="8785225" cy="5373688"/>
          </a:xfrm>
        </p:spPr>
        <p:txBody>
          <a:bodyPr/>
          <a:lstStyle/>
          <a:p>
            <a:pPr>
              <a:lnSpc>
                <a:spcPct val="90000"/>
              </a:lnSpc>
            </a:pPr>
            <a:r>
              <a:rPr lang="en-GB" sz="1800" b="1" i="1"/>
              <a:t>Major faults need prompt diagnosis</a:t>
            </a:r>
            <a:r>
              <a:rPr lang="en-GB" sz="1800"/>
              <a:t> – Network Management software needs to alert managers to problems.</a:t>
            </a:r>
          </a:p>
          <a:p>
            <a:pPr>
              <a:lnSpc>
                <a:spcPct val="90000"/>
              </a:lnSpc>
            </a:pPr>
            <a:endParaRPr lang="en-GB" sz="1800"/>
          </a:p>
          <a:p>
            <a:pPr>
              <a:lnSpc>
                <a:spcPct val="90000"/>
              </a:lnSpc>
            </a:pPr>
            <a:r>
              <a:rPr lang="en-GB" sz="1800" b="1" i="1"/>
              <a:t>Lots of different applications</a:t>
            </a:r>
            <a:r>
              <a:rPr lang="en-GB" sz="1800"/>
              <a:t> – Need to establish a snapshot of ‘baseline performance’.  Intelligent Network Servers can send alerts to Managers to make them aware of problems (e.g. performance alerts on remote logins, alarms to pagers).</a:t>
            </a:r>
          </a:p>
          <a:p>
            <a:pPr>
              <a:lnSpc>
                <a:spcPct val="90000"/>
              </a:lnSpc>
            </a:pPr>
            <a:endParaRPr lang="en-GB" sz="1800"/>
          </a:p>
          <a:p>
            <a:pPr>
              <a:lnSpc>
                <a:spcPct val="90000"/>
              </a:lnSpc>
            </a:pPr>
            <a:r>
              <a:rPr lang="en-GB" sz="1800"/>
              <a:t>Type of problems vary – Cable damage/unplugged causes intermittent network performance.  Network Drive could become corrupted CRC, likewise files could also be affected.  </a:t>
            </a:r>
          </a:p>
          <a:p>
            <a:pPr>
              <a:lnSpc>
                <a:spcPct val="90000"/>
              </a:lnSpc>
            </a:pPr>
            <a:endParaRPr lang="en-GB" sz="1800"/>
          </a:p>
          <a:p>
            <a:pPr>
              <a:lnSpc>
                <a:spcPct val="90000"/>
              </a:lnSpc>
            </a:pPr>
            <a:r>
              <a:rPr lang="en-GB" sz="1800"/>
              <a:t>Requires ongoing monitoring, should be procedures in place to allow users to report their own problems/experiences.</a:t>
            </a:r>
          </a:p>
          <a:p>
            <a:pPr>
              <a:lnSpc>
                <a:spcPct val="90000"/>
              </a:lnSpc>
            </a:pPr>
            <a:endParaRPr lang="en-GB" sz="1800"/>
          </a:p>
          <a:p>
            <a:pPr>
              <a:lnSpc>
                <a:spcPct val="90000"/>
              </a:lnSpc>
            </a:pPr>
            <a:r>
              <a:rPr lang="en-GB" sz="1800"/>
              <a:t>Network should maintain logs to record information about faults.  This enables managers to recognise minor service problems before they become major problems.  </a:t>
            </a:r>
          </a:p>
        </p:txBody>
      </p:sp>
      <p:sp>
        <p:nvSpPr>
          <p:cNvPr id="159748" name="Rectangle 4"/>
          <p:cNvSpPr>
            <a:spLocks noGrp="1" noChangeArrowheads="1"/>
          </p:cNvSpPr>
          <p:nvPr>
            <p:ph type="title"/>
          </p:nvPr>
        </p:nvSpPr>
        <p:spPr>
          <a:xfrm>
            <a:off x="2411413" y="228600"/>
            <a:ext cx="6732587" cy="533400"/>
          </a:xfrm>
          <a:noFill/>
          <a:ln/>
        </p:spPr>
        <p:txBody>
          <a:bodyPr/>
          <a:lstStyle/>
          <a:p>
            <a:r>
              <a:rPr lang="en-GB" sz="2400" b="1"/>
              <a:t>Detecting Disruption, Destruction &amp; Disaster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97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97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974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97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en-GB" sz="2400" b="1"/>
              <a:t>Corrective Controls for Disruption, Destruction &amp; Disaster Attacks</a:t>
            </a:r>
          </a:p>
        </p:txBody>
      </p:sp>
      <p:sp>
        <p:nvSpPr>
          <p:cNvPr id="160771" name="Rectangle 3"/>
          <p:cNvSpPr>
            <a:spLocks noGrp="1" noChangeArrowheads="1"/>
          </p:cNvSpPr>
          <p:nvPr>
            <p:ph type="body" idx="1"/>
          </p:nvPr>
        </p:nvSpPr>
        <p:spPr>
          <a:xfrm>
            <a:off x="0" y="1268413"/>
            <a:ext cx="8785225" cy="5302250"/>
          </a:xfrm>
        </p:spPr>
        <p:txBody>
          <a:bodyPr/>
          <a:lstStyle/>
          <a:p>
            <a:r>
              <a:rPr lang="en-GB" sz="1800" b="1" i="1"/>
              <a:t>Disaster Recovery Plan – </a:t>
            </a:r>
            <a:r>
              <a:rPr lang="en-GB" sz="1800"/>
              <a:t>Addresses various levels of ‘Response’ to any number of possible disasters, so should be a comprehensive document.</a:t>
            </a:r>
          </a:p>
          <a:p>
            <a:endParaRPr lang="en-GB" sz="1800"/>
          </a:p>
          <a:p>
            <a:r>
              <a:rPr lang="en-GB" sz="1800"/>
              <a:t>Should provide for partial or complete recovery of all data, application software, network components and physical assets.  </a:t>
            </a:r>
            <a:r>
              <a:rPr lang="en-GB" sz="1800" b="1" i="1"/>
              <a:t>Fig A</a:t>
            </a:r>
            <a:r>
              <a:rPr lang="en-GB" sz="1800"/>
              <a:t> below shows a summary of elements that should be integral to any Disaster Recovery Plan.</a:t>
            </a:r>
          </a:p>
          <a:p>
            <a:endParaRPr lang="en-GB" sz="1800"/>
          </a:p>
          <a:p>
            <a:pPr>
              <a:buFont typeface="Wingdings" pitchFamily="2" charset="2"/>
              <a:buNone/>
            </a:pPr>
            <a:endParaRPr lang="en-GB" sz="1800"/>
          </a:p>
          <a:p>
            <a:pPr>
              <a:buFont typeface="Wingdings" pitchFamily="2" charset="2"/>
              <a:buNone/>
            </a:pPr>
            <a:endParaRPr lang="en-GB" sz="1800"/>
          </a:p>
          <a:p>
            <a:pPr>
              <a:buFont typeface="Wingdings" pitchFamily="2" charset="2"/>
              <a:buNone/>
            </a:pPr>
            <a:endParaRPr lang="en-GB" sz="1800"/>
          </a:p>
          <a:p>
            <a:pPr>
              <a:buFont typeface="Wingdings" pitchFamily="2" charset="2"/>
              <a:buNone/>
            </a:pPr>
            <a:r>
              <a:rPr lang="en-GB" sz="1800"/>
              <a:t> </a:t>
            </a:r>
            <a:endParaRPr lang="en-GB" sz="1800" b="1" i="1"/>
          </a:p>
        </p:txBody>
      </p:sp>
      <p:pic>
        <p:nvPicPr>
          <p:cNvPr id="160772" name="Picture 4"/>
          <p:cNvPicPr>
            <a:picLocks noChangeAspect="1" noChangeArrowheads="1"/>
          </p:cNvPicPr>
          <p:nvPr/>
        </p:nvPicPr>
        <p:blipFill>
          <a:blip r:embed="rId2" cstate="print"/>
          <a:srcRect/>
          <a:stretch>
            <a:fillRect/>
          </a:stretch>
        </p:blipFill>
        <p:spPr bwMode="auto">
          <a:xfrm>
            <a:off x="3708400" y="3038475"/>
            <a:ext cx="5013325" cy="3621088"/>
          </a:xfrm>
          <a:prstGeom prst="rect">
            <a:avLst/>
          </a:prstGeom>
          <a:noFill/>
          <a:ln w="9525">
            <a:noFill/>
            <a:miter lim="800000"/>
            <a:headEnd/>
            <a:tailEnd/>
          </a:ln>
        </p:spPr>
      </p:pic>
      <p:sp>
        <p:nvSpPr>
          <p:cNvPr id="160773" name="Rectangle 5"/>
          <p:cNvSpPr>
            <a:spLocks noChangeArrowheads="1"/>
          </p:cNvSpPr>
          <p:nvPr/>
        </p:nvSpPr>
        <p:spPr bwMode="auto">
          <a:xfrm>
            <a:off x="1187450" y="3429000"/>
            <a:ext cx="3167063" cy="641350"/>
          </a:xfrm>
          <a:prstGeom prst="rect">
            <a:avLst/>
          </a:prstGeom>
          <a:noFill/>
          <a:ln w="9525">
            <a:noFill/>
            <a:miter lim="800000"/>
            <a:headEnd/>
            <a:tailEnd/>
          </a:ln>
          <a:effectLst/>
        </p:spPr>
        <p:txBody>
          <a:bodyPr>
            <a:spAutoFit/>
          </a:bodyPr>
          <a:lstStyle/>
          <a:p>
            <a:r>
              <a:rPr lang="en-GB"/>
              <a:t>Fig A:</a:t>
            </a:r>
            <a:r>
              <a:rPr lang="en-GB" i="1"/>
              <a:t> </a:t>
            </a:r>
            <a:r>
              <a:rPr lang="en-GB" b="0"/>
              <a:t>Elements of a Disaster Recovery Plan</a:t>
            </a:r>
            <a:endParaRPr lang="en-US" b="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07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077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07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3"/>
          <p:cNvSpPr>
            <a:spLocks noGrp="1" noChangeArrowheads="1"/>
          </p:cNvSpPr>
          <p:nvPr>
            <p:ph type="body" idx="1"/>
          </p:nvPr>
        </p:nvSpPr>
        <p:spPr>
          <a:xfrm>
            <a:off x="250825" y="1295400"/>
            <a:ext cx="8642350" cy="5302250"/>
          </a:xfrm>
        </p:spPr>
        <p:txBody>
          <a:bodyPr/>
          <a:lstStyle/>
          <a:p>
            <a:pPr>
              <a:lnSpc>
                <a:spcPct val="80000"/>
              </a:lnSpc>
            </a:pPr>
            <a:r>
              <a:rPr lang="en-GB" sz="1600" b="1" i="1"/>
              <a:t>Backups and Recovery controls</a:t>
            </a:r>
            <a:r>
              <a:rPr lang="en-GB" sz="1600"/>
              <a:t> are the most critical elements of an effective Disaster Recovery Plan.   These allow for recovery of data and the restart of critical applications, should a segment of the network become unavailable. </a:t>
            </a:r>
          </a:p>
          <a:p>
            <a:pPr>
              <a:lnSpc>
                <a:spcPct val="80000"/>
              </a:lnSpc>
            </a:pPr>
            <a:endParaRPr lang="en-GB" sz="1600"/>
          </a:p>
          <a:p>
            <a:pPr>
              <a:lnSpc>
                <a:spcPct val="80000"/>
              </a:lnSpc>
            </a:pPr>
            <a:r>
              <a:rPr lang="en-GB" sz="1600"/>
              <a:t>There are various approaches available for backup policies and we will investigate some of these practices during the course of this module.</a:t>
            </a:r>
          </a:p>
          <a:p>
            <a:pPr>
              <a:lnSpc>
                <a:spcPct val="80000"/>
              </a:lnSpc>
            </a:pPr>
            <a:endParaRPr lang="en-GB" sz="1600"/>
          </a:p>
          <a:p>
            <a:pPr>
              <a:lnSpc>
                <a:spcPct val="80000"/>
              </a:lnSpc>
            </a:pPr>
            <a:r>
              <a:rPr lang="en-GB" sz="1600"/>
              <a:t>Backups ensure the important data is safe, however it does not guarantee that this information is instantly usable in the live environment, which is oftentimes a critical requirement, time is money!</a:t>
            </a:r>
          </a:p>
          <a:p>
            <a:pPr>
              <a:lnSpc>
                <a:spcPct val="80000"/>
              </a:lnSpc>
            </a:pPr>
            <a:endParaRPr lang="en-GB" sz="1600"/>
          </a:p>
          <a:p>
            <a:pPr>
              <a:lnSpc>
                <a:spcPct val="80000"/>
              </a:lnSpc>
            </a:pPr>
            <a:r>
              <a:rPr lang="en-GB" sz="1600"/>
              <a:t>As a result disaster recovery documents should detail the recovery process, going from the backups to an operating application software system.  Again we will investigate examples of these practices during the module.</a:t>
            </a:r>
          </a:p>
          <a:p>
            <a:pPr>
              <a:lnSpc>
                <a:spcPct val="80000"/>
              </a:lnSpc>
            </a:pPr>
            <a:endParaRPr lang="en-GB" sz="1600"/>
          </a:p>
          <a:p>
            <a:pPr>
              <a:lnSpc>
                <a:spcPct val="80000"/>
              </a:lnSpc>
            </a:pPr>
            <a:r>
              <a:rPr lang="en-GB" sz="1600"/>
              <a:t>Plan should detail specific goals for specific types of disasters (e.g. The centralised database server becomes unavailable, what do we do next?)</a:t>
            </a:r>
          </a:p>
          <a:p>
            <a:pPr>
              <a:lnSpc>
                <a:spcPct val="80000"/>
              </a:lnSpc>
            </a:pPr>
            <a:endParaRPr lang="en-GB" sz="1600"/>
          </a:p>
          <a:p>
            <a:pPr>
              <a:lnSpc>
                <a:spcPct val="80000"/>
              </a:lnSpc>
            </a:pPr>
            <a:r>
              <a:rPr lang="en-GB" sz="1600"/>
              <a:t>The plan should also be tested to assure its effectiveness, Disaster Recovery Drill is a similar strategy to a Fire Drill, it tests the effectiveness of the procedures we have in place and identifies any shortfalls.  Similarly the possibility of </a:t>
            </a:r>
            <a:r>
              <a:rPr lang="en-GB" sz="1600" b="1" i="1"/>
              <a:t>Disaster Recovery Outsourcing </a:t>
            </a:r>
            <a:r>
              <a:rPr lang="en-GB" sz="1600"/>
              <a:t>should never be overlooked; disaster recovery firms can have data network back online within hours.  Not cheap in terms of service costs, but compared with losses that could occur these systems quickly pay for themselves.</a:t>
            </a:r>
          </a:p>
          <a:p>
            <a:pPr>
              <a:lnSpc>
                <a:spcPct val="80000"/>
              </a:lnSpc>
            </a:pPr>
            <a:endParaRPr lang="en-GB" sz="1600"/>
          </a:p>
          <a:p>
            <a:pPr>
              <a:lnSpc>
                <a:spcPct val="80000"/>
              </a:lnSpc>
            </a:pPr>
            <a:endParaRPr lang="en-GB" sz="1600"/>
          </a:p>
        </p:txBody>
      </p:sp>
      <p:sp>
        <p:nvSpPr>
          <p:cNvPr id="161796" name="Rectangle 4"/>
          <p:cNvSpPr>
            <a:spLocks noGrp="1" noChangeArrowheads="1"/>
          </p:cNvSpPr>
          <p:nvPr>
            <p:ph type="title"/>
          </p:nvPr>
        </p:nvSpPr>
        <p:spPr>
          <a:noFill/>
          <a:ln/>
        </p:spPr>
        <p:txBody>
          <a:bodyPr/>
          <a:lstStyle/>
          <a:p>
            <a:r>
              <a:rPr lang="en-GB" sz="2400" b="1"/>
              <a:t>Corrective Controls for Disruption, Destruction &amp; Disaster Attacks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1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17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17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179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179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179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r>
              <a:rPr lang="en-GB" sz="2800" b="1"/>
              <a:t>Controlling Unauthorised Access.</a:t>
            </a:r>
          </a:p>
        </p:txBody>
      </p:sp>
      <p:sp>
        <p:nvSpPr>
          <p:cNvPr id="162819" name="Rectangle 3"/>
          <p:cNvSpPr>
            <a:spLocks noGrp="1" noChangeArrowheads="1"/>
          </p:cNvSpPr>
          <p:nvPr>
            <p:ph type="body" idx="1"/>
          </p:nvPr>
        </p:nvSpPr>
        <p:spPr>
          <a:xfrm>
            <a:off x="179388" y="1295400"/>
            <a:ext cx="8713787" cy="5302250"/>
          </a:xfrm>
        </p:spPr>
        <p:txBody>
          <a:bodyPr/>
          <a:lstStyle/>
          <a:p>
            <a:r>
              <a:rPr lang="en-GB" sz="1800"/>
              <a:t>Essentially putting in place controls to address the threat of </a:t>
            </a:r>
            <a:r>
              <a:rPr lang="en-GB" sz="1800" b="1" i="1"/>
              <a:t>Hackers</a:t>
            </a:r>
            <a:r>
              <a:rPr lang="en-GB" sz="1800"/>
              <a:t> (whether these be internal or external to the organisation)</a:t>
            </a:r>
          </a:p>
          <a:p>
            <a:endParaRPr lang="en-GB" sz="1800" b="1" i="1"/>
          </a:p>
          <a:p>
            <a:r>
              <a:rPr lang="en-GB" sz="1800" b="1" i="1"/>
              <a:t>Preventive Controls – </a:t>
            </a:r>
            <a:r>
              <a:rPr lang="en-GB" sz="1800"/>
              <a:t>Being proactive towards threats is the key.  You need to test your systems before someone else does! </a:t>
            </a:r>
            <a:r>
              <a:rPr lang="en-GB" sz="1800" b="1" i="1"/>
              <a:t>(see BABank case study).</a:t>
            </a:r>
          </a:p>
          <a:p>
            <a:endParaRPr lang="en-GB" sz="1800" b="1" i="1"/>
          </a:p>
          <a:p>
            <a:r>
              <a:rPr lang="en-GB" sz="1800" b="1" i="1"/>
              <a:t>3 Access Points </a:t>
            </a:r>
            <a:r>
              <a:rPr lang="en-GB" sz="1800"/>
              <a:t>into most Organisations networks:</a:t>
            </a:r>
          </a:p>
          <a:p>
            <a:pPr>
              <a:buFont typeface="Wingdings" pitchFamily="2" charset="2"/>
              <a:buNone/>
            </a:pPr>
            <a:r>
              <a:rPr lang="en-GB" sz="1800" b="1" i="1"/>
              <a:t>		</a:t>
            </a:r>
            <a:r>
              <a:rPr lang="en-GB" sz="1800" b="1"/>
              <a:t>1.  Internet.</a:t>
            </a:r>
          </a:p>
          <a:p>
            <a:pPr>
              <a:buFont typeface="Wingdings" pitchFamily="2" charset="2"/>
              <a:buNone/>
            </a:pPr>
            <a:r>
              <a:rPr lang="en-GB" sz="1800" b="1"/>
              <a:t>		2.  Dial Up access through a modem</a:t>
            </a:r>
          </a:p>
          <a:p>
            <a:pPr>
              <a:buFont typeface="Wingdings" pitchFamily="2" charset="2"/>
              <a:buNone/>
            </a:pPr>
            <a:r>
              <a:rPr lang="en-GB" sz="1800" b="1"/>
              <a:t>		3.  Internal LANs inside the organisation.</a:t>
            </a:r>
          </a:p>
          <a:p>
            <a:pPr>
              <a:buFont typeface="Wingdings" pitchFamily="2" charset="2"/>
              <a:buNone/>
            </a:pPr>
            <a:endParaRPr lang="en-GB" sz="1800" b="1"/>
          </a:p>
          <a:p>
            <a:r>
              <a:rPr lang="en-GB" sz="1800"/>
              <a:t>8 general security areas related to preventing unauthorised access; Security Policy, User Profiles, Physical Security, Dial in Security, Firewalls, Network Address Translation, Security Holes and Encryption.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2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28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281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2819">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2819">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2819">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28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2339975" y="228600"/>
            <a:ext cx="6804025" cy="533400"/>
          </a:xfrm>
        </p:spPr>
        <p:txBody>
          <a:bodyPr/>
          <a:lstStyle/>
          <a:p>
            <a:r>
              <a:rPr lang="en-GB" sz="2400" b="1"/>
              <a:t>1. Security Policy: Overview of Good Practices.</a:t>
            </a:r>
          </a:p>
        </p:txBody>
      </p:sp>
      <p:sp>
        <p:nvSpPr>
          <p:cNvPr id="169987" name="Rectangle 3"/>
          <p:cNvSpPr>
            <a:spLocks noGrp="1" noChangeArrowheads="1"/>
          </p:cNvSpPr>
          <p:nvPr>
            <p:ph type="body" idx="1"/>
          </p:nvPr>
        </p:nvSpPr>
        <p:spPr>
          <a:xfrm>
            <a:off x="0" y="1268413"/>
            <a:ext cx="8459788" cy="5373687"/>
          </a:xfrm>
        </p:spPr>
        <p:txBody>
          <a:bodyPr/>
          <a:lstStyle/>
          <a:p>
            <a:r>
              <a:rPr lang="en-GB" sz="1800"/>
              <a:t>Similarly whereas the Disaster Recovery Plan should control risks due to disruption, destruction and disaster; the security policy controls risks/threats posed by unauthorised access.</a:t>
            </a:r>
          </a:p>
          <a:p>
            <a:endParaRPr lang="en-GB" sz="1800"/>
          </a:p>
          <a:p>
            <a:r>
              <a:rPr lang="en-GB" sz="1800"/>
              <a:t>The document should define the assets to be safeguarded and should contain a dedicated section detailing employee practices (what they should and should not do).  </a:t>
            </a:r>
          </a:p>
          <a:p>
            <a:endParaRPr lang="en-GB" sz="1800"/>
          </a:p>
          <a:p>
            <a:r>
              <a:rPr lang="en-GB" sz="1800" b="1" i="1"/>
              <a:t>Fig B</a:t>
            </a:r>
            <a:r>
              <a:rPr lang="en-GB" sz="1800"/>
              <a:t> shows a </a:t>
            </a:r>
          </a:p>
          <a:p>
            <a:pPr>
              <a:buFont typeface="Wingdings" pitchFamily="2" charset="2"/>
              <a:buNone/>
            </a:pPr>
            <a:r>
              <a:rPr lang="en-GB" sz="1800"/>
              <a:t>	summary of </a:t>
            </a:r>
          </a:p>
          <a:p>
            <a:pPr>
              <a:buFont typeface="Wingdings" pitchFamily="2" charset="2"/>
              <a:buNone/>
            </a:pPr>
            <a:r>
              <a:rPr lang="en-GB" sz="1800"/>
              <a:t>	security policy </a:t>
            </a:r>
          </a:p>
          <a:p>
            <a:pPr>
              <a:buFont typeface="Wingdings" pitchFamily="2" charset="2"/>
              <a:buNone/>
            </a:pPr>
            <a:r>
              <a:rPr lang="en-GB" sz="1800"/>
              <a:t>	practices.</a:t>
            </a:r>
          </a:p>
          <a:p>
            <a:pPr>
              <a:buFont typeface="Wingdings" pitchFamily="2" charset="2"/>
              <a:buNone/>
            </a:pPr>
            <a:endParaRPr lang="en-GB" sz="1800"/>
          </a:p>
        </p:txBody>
      </p:sp>
      <p:pic>
        <p:nvPicPr>
          <p:cNvPr id="169988" name="Picture 4"/>
          <p:cNvPicPr>
            <a:picLocks noChangeAspect="1" noChangeArrowheads="1"/>
          </p:cNvPicPr>
          <p:nvPr/>
        </p:nvPicPr>
        <p:blipFill>
          <a:blip r:embed="rId2" cstate="print"/>
          <a:srcRect/>
          <a:stretch>
            <a:fillRect/>
          </a:stretch>
        </p:blipFill>
        <p:spPr bwMode="auto">
          <a:xfrm>
            <a:off x="2268538" y="3084513"/>
            <a:ext cx="5688012" cy="37734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99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99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998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9987">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9987">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9987">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99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Rectangle 3"/>
          <p:cNvSpPr>
            <a:spLocks noGrp="1" noChangeArrowheads="1"/>
          </p:cNvSpPr>
          <p:nvPr>
            <p:ph type="body" idx="1"/>
          </p:nvPr>
        </p:nvSpPr>
        <p:spPr>
          <a:xfrm>
            <a:off x="179388" y="1295400"/>
            <a:ext cx="8507412" cy="5373688"/>
          </a:xfrm>
        </p:spPr>
        <p:txBody>
          <a:bodyPr/>
          <a:lstStyle/>
          <a:p>
            <a:pPr>
              <a:lnSpc>
                <a:spcPct val="80000"/>
              </a:lnSpc>
            </a:pPr>
            <a:r>
              <a:rPr lang="en-GB" sz="1700"/>
              <a:t>User profile associated with each user, forms the basis of how the network access is obtained, this is assigned by the Network Manager.</a:t>
            </a:r>
          </a:p>
          <a:p>
            <a:pPr>
              <a:lnSpc>
                <a:spcPct val="80000"/>
              </a:lnSpc>
            </a:pPr>
            <a:endParaRPr lang="en-GB" sz="1700"/>
          </a:p>
          <a:p>
            <a:pPr>
              <a:lnSpc>
                <a:spcPct val="80000"/>
              </a:lnSpc>
            </a:pPr>
            <a:r>
              <a:rPr lang="en-GB" sz="1700"/>
              <a:t>Hackers target account access based on three principles; what you know, who you are and what you know.  The most common approach is what you know. Users need passwords to gain access and poor passwords result in hackers guessing them and gaining access.</a:t>
            </a:r>
          </a:p>
          <a:p>
            <a:pPr>
              <a:lnSpc>
                <a:spcPct val="80000"/>
              </a:lnSpc>
            </a:pPr>
            <a:endParaRPr lang="en-GB" sz="1700"/>
          </a:p>
          <a:p>
            <a:pPr>
              <a:lnSpc>
                <a:spcPct val="80000"/>
              </a:lnSpc>
            </a:pPr>
            <a:r>
              <a:rPr lang="en-GB" sz="1700"/>
              <a:t>High security applications use parameters for access based on who you are, Biometric controls (e.g. Retina scans, fingerprint verification, voice recognition) ensure that it is only you who is able to access your network account.</a:t>
            </a:r>
          </a:p>
          <a:p>
            <a:pPr>
              <a:lnSpc>
                <a:spcPct val="80000"/>
              </a:lnSpc>
            </a:pPr>
            <a:endParaRPr lang="en-GB" sz="1700"/>
          </a:p>
          <a:p>
            <a:pPr>
              <a:lnSpc>
                <a:spcPct val="80000"/>
              </a:lnSpc>
            </a:pPr>
            <a:r>
              <a:rPr lang="en-GB" sz="1700"/>
              <a:t>User profiles can impose restrictions on allowable login days and times, physical locations.  Using and Monitoring these is straightforward.</a:t>
            </a:r>
          </a:p>
          <a:p>
            <a:pPr>
              <a:lnSpc>
                <a:spcPct val="80000"/>
              </a:lnSpc>
            </a:pPr>
            <a:endParaRPr lang="en-GB" sz="1700"/>
          </a:p>
          <a:p>
            <a:pPr>
              <a:lnSpc>
                <a:spcPct val="80000"/>
              </a:lnSpc>
            </a:pPr>
            <a:r>
              <a:rPr lang="en-GB" sz="1700"/>
              <a:t>However one major loophole for security access is non-deletion disabling of inactive accounts.  Recent findings showed that 30% of user accounts at University of Georgia were inactive.  This opens opportunities for ex-staff members to exploit vulnerabilities for personal gains. </a:t>
            </a:r>
          </a:p>
          <a:p>
            <a:pPr>
              <a:lnSpc>
                <a:spcPct val="80000"/>
              </a:lnSpc>
            </a:pPr>
            <a:endParaRPr lang="en-GB" sz="1700"/>
          </a:p>
          <a:p>
            <a:pPr>
              <a:lnSpc>
                <a:spcPct val="80000"/>
              </a:lnSpc>
            </a:pPr>
            <a:r>
              <a:rPr lang="en-GB" sz="1700"/>
              <a:t>It is vital to establish user clearance levels to determine what applications/services on the network the user should be/should not be able to access.</a:t>
            </a:r>
          </a:p>
        </p:txBody>
      </p:sp>
      <p:sp>
        <p:nvSpPr>
          <p:cNvPr id="171012" name="Rectangle 4"/>
          <p:cNvSpPr>
            <a:spLocks noGrp="1" noChangeArrowheads="1"/>
          </p:cNvSpPr>
          <p:nvPr>
            <p:ph type="title"/>
          </p:nvPr>
        </p:nvSpPr>
        <p:spPr>
          <a:xfrm>
            <a:off x="2051050" y="188913"/>
            <a:ext cx="6804025" cy="533400"/>
          </a:xfrm>
          <a:noFill/>
          <a:ln/>
        </p:spPr>
        <p:txBody>
          <a:bodyPr/>
          <a:lstStyle/>
          <a:p>
            <a:r>
              <a:rPr lang="en-GB" sz="3600" b="1"/>
              <a:t>2. User Profiles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1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10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10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10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1011">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101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GB" sz="3600"/>
              <a:t>3. Physical Security.</a:t>
            </a:r>
          </a:p>
        </p:txBody>
      </p:sp>
      <p:sp>
        <p:nvSpPr>
          <p:cNvPr id="172035" name="Rectangle 3"/>
          <p:cNvSpPr>
            <a:spLocks noGrp="1" noChangeArrowheads="1"/>
          </p:cNvSpPr>
          <p:nvPr>
            <p:ph type="body" idx="1"/>
          </p:nvPr>
        </p:nvSpPr>
        <p:spPr>
          <a:xfrm>
            <a:off x="179388" y="1341438"/>
            <a:ext cx="8435975" cy="5157787"/>
          </a:xfrm>
        </p:spPr>
        <p:txBody>
          <a:bodyPr/>
          <a:lstStyle/>
          <a:p>
            <a:pPr>
              <a:lnSpc>
                <a:spcPct val="90000"/>
              </a:lnSpc>
            </a:pPr>
            <a:r>
              <a:rPr lang="en-GB" sz="1600"/>
              <a:t>Both main and remote facilities should be well secured; proper access controls that restrict only authorised personnel can enter closed areas where network equipment is located.</a:t>
            </a:r>
          </a:p>
          <a:p>
            <a:pPr>
              <a:lnSpc>
                <a:spcPct val="90000"/>
              </a:lnSpc>
            </a:pPr>
            <a:endParaRPr lang="en-GB" sz="1600"/>
          </a:p>
          <a:p>
            <a:pPr>
              <a:lnSpc>
                <a:spcPct val="90000"/>
              </a:lnSpc>
            </a:pPr>
            <a:r>
              <a:rPr lang="en-GB" sz="1600"/>
              <a:t>Network Components themselves should be secured; locking on power switches, passwords that disable screen and keyboard (when WS is not attended).  Two areas prone to unauthorised access attacks Network Cabling and Network Devices.</a:t>
            </a:r>
          </a:p>
          <a:p>
            <a:pPr>
              <a:lnSpc>
                <a:spcPct val="90000"/>
              </a:lnSpc>
            </a:pPr>
            <a:endParaRPr lang="en-GB" sz="1600"/>
          </a:p>
          <a:p>
            <a:pPr>
              <a:lnSpc>
                <a:spcPct val="90000"/>
              </a:lnSpc>
            </a:pPr>
            <a:r>
              <a:rPr lang="en-GB" sz="1600"/>
              <a:t>Network cables are target for eavesdroppers; oftentimes run over long distances and are not checked for tampering.  It is 100 times easier to tap local cable than it is to tap an inter-exchange channel.  Cables should be secured behind walls, above ceilings whilst switching rooms should be behind locked doors with strict access codes.</a:t>
            </a:r>
          </a:p>
          <a:p>
            <a:pPr>
              <a:lnSpc>
                <a:spcPct val="90000"/>
              </a:lnSpc>
            </a:pPr>
            <a:endParaRPr lang="en-GB" sz="1600"/>
          </a:p>
          <a:p>
            <a:pPr>
              <a:lnSpc>
                <a:spcPct val="90000"/>
              </a:lnSpc>
            </a:pPr>
            <a:r>
              <a:rPr lang="en-GB" sz="1600"/>
              <a:t>Certain cables are harder to tap (e.g. Fiber) which is why they are used for internetwork communications.</a:t>
            </a:r>
          </a:p>
          <a:p>
            <a:pPr>
              <a:lnSpc>
                <a:spcPct val="90000"/>
              </a:lnSpc>
            </a:pPr>
            <a:endParaRPr lang="en-GB" sz="1600"/>
          </a:p>
          <a:p>
            <a:pPr>
              <a:lnSpc>
                <a:spcPct val="90000"/>
              </a:lnSpc>
            </a:pPr>
            <a:r>
              <a:rPr lang="en-GB" sz="1600"/>
              <a:t>Network devices (hubs, controllers, switches) should be well secured.  It is relatively simple to install a sniffer program onto a desktop, which could then be plugged into an unsecured hub/switch to eavesdrop on all message traffic.  Secure hubs make this type of attack more difficult to execute, by requiring authorisation codes before computers can be added to it.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2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20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20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20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20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r>
              <a:rPr lang="en-GB" sz="3600"/>
              <a:t>4. Dial-In Security.</a:t>
            </a:r>
          </a:p>
        </p:txBody>
      </p:sp>
      <p:sp>
        <p:nvSpPr>
          <p:cNvPr id="173059" name="Rectangle 3"/>
          <p:cNvSpPr>
            <a:spLocks noGrp="1" noChangeArrowheads="1"/>
          </p:cNvSpPr>
          <p:nvPr>
            <p:ph type="body" idx="1"/>
          </p:nvPr>
        </p:nvSpPr>
        <p:spPr>
          <a:xfrm>
            <a:off x="179388" y="1295400"/>
            <a:ext cx="8507412" cy="5302250"/>
          </a:xfrm>
        </p:spPr>
        <p:txBody>
          <a:bodyPr/>
          <a:lstStyle/>
          <a:p>
            <a:r>
              <a:rPr lang="en-GB" sz="1800"/>
              <a:t>If the organisation permits its staff members to access its network via dial in modems, it opens itself to a broader scope of intrusion.</a:t>
            </a:r>
          </a:p>
          <a:p>
            <a:endParaRPr lang="en-GB" sz="1800"/>
          </a:p>
          <a:p>
            <a:r>
              <a:rPr lang="en-GB" sz="1800"/>
              <a:t>One strategy to employ, if dial-in is a requirement, is to change modem telephone numbers periodically, keeping telephone numbers confidential and requiring the use of computers that have an </a:t>
            </a:r>
            <a:r>
              <a:rPr lang="en-GB" sz="1800" b="1" i="1"/>
              <a:t>electronic identification chip </a:t>
            </a:r>
            <a:r>
              <a:rPr lang="en-GB" sz="1800"/>
              <a:t>for all dial up ports.</a:t>
            </a:r>
          </a:p>
          <a:p>
            <a:endParaRPr lang="en-GB" sz="1800"/>
          </a:p>
          <a:p>
            <a:r>
              <a:rPr lang="en-GB" sz="1800"/>
              <a:t>Another effective control is to use a call-back modem.  Here the user dials the organisations modem telephone number and logs into his/her account.  When the correct password is entered the modem hangs up and dials the user’s modem telephone number.  Unauthorised intruders cannot access others accounts because the host server will permit connections only from pre-specified numbers.</a:t>
            </a:r>
          </a:p>
          <a:p>
            <a:endParaRPr lang="en-GB" sz="1800"/>
          </a:p>
          <a:p>
            <a:r>
              <a:rPr lang="en-GB" sz="1800"/>
              <a:t>The applications for Dial-In Modems are these-days commonly replaced by </a:t>
            </a:r>
            <a:r>
              <a:rPr lang="en-GB" sz="1800" b="1"/>
              <a:t>VPN (Virtual Private Networks) </a:t>
            </a:r>
            <a:r>
              <a:rPr lang="en-GB" sz="1800"/>
              <a:t>with appropriate designated configurations.</a:t>
            </a:r>
            <a:endParaRPr lang="en-GB" sz="1800" b="1"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30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30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305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30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r>
              <a:rPr lang="en-GB" sz="3600"/>
              <a:t>5. Firewalls</a:t>
            </a:r>
          </a:p>
        </p:txBody>
      </p:sp>
      <p:sp>
        <p:nvSpPr>
          <p:cNvPr id="174083" name="Rectangle 3"/>
          <p:cNvSpPr>
            <a:spLocks noGrp="1" noChangeArrowheads="1"/>
          </p:cNvSpPr>
          <p:nvPr>
            <p:ph type="body" idx="1"/>
          </p:nvPr>
        </p:nvSpPr>
        <p:spPr>
          <a:xfrm>
            <a:off x="250825" y="1295400"/>
            <a:ext cx="8435975" cy="5302250"/>
          </a:xfrm>
        </p:spPr>
        <p:txBody>
          <a:bodyPr/>
          <a:lstStyle/>
          <a:p>
            <a:pPr>
              <a:lnSpc>
                <a:spcPct val="90000"/>
              </a:lnSpc>
            </a:pPr>
            <a:r>
              <a:rPr lang="en-GB" sz="1800"/>
              <a:t>One common secure configuration is to disconnect unneeded applications (e.g. Remove email server service from a Web server) to reduce the number of entry points available to a hacker.</a:t>
            </a:r>
          </a:p>
          <a:p>
            <a:pPr>
              <a:lnSpc>
                <a:spcPct val="90000"/>
              </a:lnSpc>
            </a:pPr>
            <a:endParaRPr lang="en-GB" sz="1800"/>
          </a:p>
          <a:p>
            <a:pPr>
              <a:lnSpc>
                <a:spcPct val="90000"/>
              </a:lnSpc>
            </a:pPr>
            <a:r>
              <a:rPr lang="en-GB" sz="1800"/>
              <a:t>Firewalls examine packets flowing into and out of the network.  Network should be designed so that a firewall is placed on every network connection between the organisation and the internet.  Two common types of firewalls </a:t>
            </a:r>
            <a:r>
              <a:rPr lang="en-GB" sz="1800" b="1" i="1"/>
              <a:t>Packet</a:t>
            </a:r>
            <a:r>
              <a:rPr lang="en-GB" sz="1800"/>
              <a:t> </a:t>
            </a:r>
            <a:r>
              <a:rPr lang="en-GB" sz="1800" b="1" i="1"/>
              <a:t>Level</a:t>
            </a:r>
            <a:r>
              <a:rPr lang="en-GB" sz="1800"/>
              <a:t> and </a:t>
            </a:r>
            <a:r>
              <a:rPr lang="en-GB" sz="1800" b="1" i="1"/>
              <a:t>Application Level</a:t>
            </a:r>
            <a:r>
              <a:rPr lang="en-GB" sz="1800"/>
              <a:t> Firewalls. </a:t>
            </a:r>
          </a:p>
          <a:p>
            <a:pPr>
              <a:lnSpc>
                <a:spcPct val="90000"/>
              </a:lnSpc>
            </a:pPr>
            <a:endParaRPr lang="en-GB" sz="1800"/>
          </a:p>
          <a:p>
            <a:pPr>
              <a:lnSpc>
                <a:spcPct val="90000"/>
              </a:lnSpc>
            </a:pPr>
            <a:r>
              <a:rPr lang="en-GB" sz="1800" b="1" i="1"/>
              <a:t>Packet Level – </a:t>
            </a:r>
            <a:r>
              <a:rPr lang="en-GB" sz="1800"/>
              <a:t>Examines source and destination address of every network packet that passes through it.  In general the addresses are examined at Transport Layer (TCP Port IDNO) and Network Layer (IP Address) so the firewall has no knowledge of what the user is attempting to do.  It simply chooses to permit entry/exit based on the </a:t>
            </a:r>
            <a:r>
              <a:rPr lang="en-GB" sz="1800" b="1" i="1"/>
              <a:t>contents of the packet.</a:t>
            </a:r>
          </a:p>
          <a:p>
            <a:pPr>
              <a:lnSpc>
                <a:spcPct val="90000"/>
              </a:lnSpc>
            </a:pPr>
            <a:endParaRPr lang="en-GB" sz="1800" b="1" i="1"/>
          </a:p>
          <a:p>
            <a:pPr>
              <a:lnSpc>
                <a:spcPct val="90000"/>
              </a:lnSpc>
            </a:pPr>
            <a:r>
              <a:rPr lang="en-GB" sz="1800"/>
              <a:t>Packet level firewall is simplest and least secure because it</a:t>
            </a:r>
            <a:r>
              <a:rPr lang="en-GB" sz="1800" b="1" i="1"/>
              <a:t> </a:t>
            </a:r>
            <a:r>
              <a:rPr lang="en-GB" sz="1800" b="1" u="sng"/>
              <a:t>does not </a:t>
            </a:r>
            <a:r>
              <a:rPr lang="en-GB" sz="1800"/>
              <a:t>monitor the content of packets or why they are being transmitted, furthermore the firewall does not log the packets for later analysis.</a:t>
            </a:r>
            <a:endParaRPr lang="en-GB" sz="1800" b="1" u="sng"/>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0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08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08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0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7" name="Rectangle 3"/>
          <p:cNvSpPr>
            <a:spLocks noGrp="1" noChangeArrowheads="1"/>
          </p:cNvSpPr>
          <p:nvPr>
            <p:ph type="body" idx="1"/>
          </p:nvPr>
        </p:nvSpPr>
        <p:spPr/>
        <p:txBody>
          <a:bodyPr/>
          <a:lstStyle/>
          <a:p>
            <a:r>
              <a:rPr lang="en-GB" sz="1800" b="1" i="1"/>
              <a:t>Prone to spoofing</a:t>
            </a:r>
            <a:r>
              <a:rPr lang="en-GB" sz="1800"/>
              <a:t>, sending packets to a target computer requesting certain privileges.  This attack is made possible by changing the source address on incoming packets from their real IP address into a an IP address inside the organisations network.  This is to a large extent a weakness that has been revisited in Packet Level Firewalls; some firewalls automatically delete any packets arriving from the Internet that have internal source addresses.</a:t>
            </a:r>
          </a:p>
          <a:p>
            <a:endParaRPr lang="en-GB" sz="1800"/>
          </a:p>
          <a:p>
            <a:r>
              <a:rPr lang="en-GB" sz="1800" b="1"/>
              <a:t>Application Level Firewall</a:t>
            </a:r>
            <a:r>
              <a:rPr lang="en-GB" sz="1800"/>
              <a:t> acts as an intermediate host computer between the internet and the rest of the organisations networks. </a:t>
            </a:r>
          </a:p>
          <a:p>
            <a:endParaRPr lang="en-GB" sz="1800"/>
          </a:p>
          <a:p>
            <a:r>
              <a:rPr lang="en-GB" sz="1800"/>
              <a:t>More complicated to configure and install than a Packet level firewall.</a:t>
            </a:r>
          </a:p>
          <a:p>
            <a:endParaRPr lang="en-GB" sz="1800"/>
          </a:p>
          <a:p>
            <a:r>
              <a:rPr lang="en-GB" sz="1800"/>
              <a:t>Anyone who requires access to organisational networks from the Internet, must log into this Firewall and can only access the information authorised within the Firewall account he/she possesses.</a:t>
            </a:r>
          </a:p>
        </p:txBody>
      </p:sp>
      <p:sp>
        <p:nvSpPr>
          <p:cNvPr id="175108" name="Rectangle 4"/>
          <p:cNvSpPr>
            <a:spLocks noGrp="1" noChangeArrowheads="1"/>
          </p:cNvSpPr>
          <p:nvPr>
            <p:ph type="title"/>
          </p:nvPr>
        </p:nvSpPr>
        <p:spPr>
          <a:noFill/>
          <a:ln/>
        </p:spPr>
        <p:txBody>
          <a:bodyPr/>
          <a:lstStyle/>
          <a:p>
            <a:r>
              <a:rPr lang="en-GB" sz="3600"/>
              <a:t>5. Firewalls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510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510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51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1" name="Rectangle 3"/>
          <p:cNvSpPr>
            <a:spLocks noGrp="1" noChangeArrowheads="1"/>
          </p:cNvSpPr>
          <p:nvPr>
            <p:ph type="body" idx="1"/>
          </p:nvPr>
        </p:nvSpPr>
        <p:spPr/>
        <p:txBody>
          <a:bodyPr/>
          <a:lstStyle/>
          <a:p>
            <a:pPr>
              <a:lnSpc>
                <a:spcPct val="90000"/>
              </a:lnSpc>
            </a:pPr>
            <a:r>
              <a:rPr lang="en-GB" sz="1800"/>
              <a:t>Works on different fundamental principle than Packet Level firewall, in PL firewall anyone who has not been explicitly prohibited is authorised, whereas Application Layer firewalls strictly prohibit access in the first instance; unless access is authorised explicitly in another rule.</a:t>
            </a:r>
          </a:p>
          <a:p>
            <a:pPr>
              <a:lnSpc>
                <a:spcPct val="90000"/>
              </a:lnSpc>
            </a:pPr>
            <a:endParaRPr lang="en-GB" sz="1800"/>
          </a:p>
          <a:p>
            <a:pPr>
              <a:lnSpc>
                <a:spcPct val="90000"/>
              </a:lnSpc>
            </a:pPr>
            <a:r>
              <a:rPr lang="en-GB" sz="1800"/>
              <a:t>Can be over-secure, in some cases special programming code must be written in order to allow application software specific to the organisation to be run through the firewall.</a:t>
            </a:r>
          </a:p>
          <a:p>
            <a:pPr>
              <a:lnSpc>
                <a:spcPct val="90000"/>
              </a:lnSpc>
            </a:pPr>
            <a:endParaRPr lang="en-GB" sz="1800"/>
          </a:p>
          <a:p>
            <a:pPr>
              <a:lnSpc>
                <a:spcPct val="90000"/>
              </a:lnSpc>
            </a:pPr>
            <a:r>
              <a:rPr lang="en-GB" sz="1800"/>
              <a:t>Many application firewall programs prohibit external users from uploading executable files, the only way software can be modified is by obtaining physical access to the firewall.</a:t>
            </a:r>
          </a:p>
          <a:p>
            <a:pPr>
              <a:lnSpc>
                <a:spcPct val="90000"/>
              </a:lnSpc>
            </a:pPr>
            <a:endParaRPr lang="en-GB" sz="1800"/>
          </a:p>
          <a:p>
            <a:pPr>
              <a:lnSpc>
                <a:spcPct val="90000"/>
              </a:lnSpc>
            </a:pPr>
            <a:r>
              <a:rPr lang="en-GB" sz="1800"/>
              <a:t>Can refuse changes/modifications to their software, unless made by the vendor.  </a:t>
            </a:r>
          </a:p>
          <a:p>
            <a:pPr>
              <a:lnSpc>
                <a:spcPct val="90000"/>
              </a:lnSpc>
            </a:pPr>
            <a:endParaRPr lang="en-GB" sz="1800"/>
          </a:p>
          <a:p>
            <a:pPr>
              <a:lnSpc>
                <a:spcPct val="90000"/>
              </a:lnSpc>
            </a:pPr>
            <a:r>
              <a:rPr lang="en-GB" sz="1800"/>
              <a:t>Some products also actively monitor their own software and automatically disable outside connections if they detect any changes.</a:t>
            </a:r>
          </a:p>
        </p:txBody>
      </p:sp>
      <p:sp>
        <p:nvSpPr>
          <p:cNvPr id="176132" name="Rectangle 4"/>
          <p:cNvSpPr>
            <a:spLocks noGrp="1" noChangeArrowheads="1"/>
          </p:cNvSpPr>
          <p:nvPr>
            <p:ph type="title"/>
          </p:nvPr>
        </p:nvSpPr>
        <p:spPr>
          <a:noFill/>
          <a:ln/>
        </p:spPr>
        <p:txBody>
          <a:bodyPr/>
          <a:lstStyle/>
          <a:p>
            <a:r>
              <a:rPr lang="en-GB" sz="3600"/>
              <a:t>5. Firewalls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61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613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613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613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61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type="body" idx="1"/>
          </p:nvPr>
        </p:nvSpPr>
        <p:spPr>
          <a:xfrm>
            <a:off x="179388" y="1341438"/>
            <a:ext cx="8569325" cy="5327650"/>
          </a:xfrm>
        </p:spPr>
        <p:txBody>
          <a:bodyPr/>
          <a:lstStyle/>
          <a:p>
            <a:r>
              <a:rPr lang="en-GB" sz="1800"/>
              <a:t>NAT is the process of translating between one set of private IP addresses (inside a network) and a set of public addresses for use outside the network.</a:t>
            </a:r>
          </a:p>
          <a:p>
            <a:endParaRPr lang="en-GB" sz="1800"/>
          </a:p>
          <a:p>
            <a:r>
              <a:rPr lang="en-GB" sz="1800"/>
              <a:t>No other computer other than NAT Proxy Server/Firewall is aware of the process, that exists mainly for security reasons.</a:t>
            </a:r>
          </a:p>
          <a:p>
            <a:endParaRPr lang="en-GB" sz="1800"/>
          </a:p>
          <a:p>
            <a:r>
              <a:rPr lang="en-GB" sz="1800"/>
              <a:t>NAT Proxy Server uses an </a:t>
            </a:r>
            <a:r>
              <a:rPr lang="en-GB" sz="1800" b="1" i="1"/>
              <a:t>‘address table’</a:t>
            </a:r>
            <a:r>
              <a:rPr lang="en-GB" sz="1800"/>
              <a:t> to interpret private IP addresses used inside the organisation into proxy IP addresses used on the Internet.</a:t>
            </a:r>
          </a:p>
          <a:p>
            <a:endParaRPr lang="en-GB" sz="1800"/>
          </a:p>
          <a:p>
            <a:r>
              <a:rPr lang="en-GB" sz="1800"/>
              <a:t>When computers send messages to computers situated on the Internet, the Proxy will transform critical parameters that ensure the security of the host inside our internal network (the process is shown in </a:t>
            </a:r>
            <a:r>
              <a:rPr lang="en-GB" sz="1800" b="1" i="1"/>
              <a:t>Fig C).</a:t>
            </a:r>
          </a:p>
          <a:p>
            <a:endParaRPr lang="en-GB" sz="1800"/>
          </a:p>
          <a:p>
            <a:pPr>
              <a:buFont typeface="Wingdings" pitchFamily="2" charset="2"/>
              <a:buNone/>
            </a:pPr>
            <a:endParaRPr lang="en-GB" sz="1800"/>
          </a:p>
        </p:txBody>
      </p:sp>
      <p:sp>
        <p:nvSpPr>
          <p:cNvPr id="177156" name="Rectangle 4"/>
          <p:cNvSpPr>
            <a:spLocks noGrp="1" noChangeArrowheads="1"/>
          </p:cNvSpPr>
          <p:nvPr>
            <p:ph type="title"/>
          </p:nvPr>
        </p:nvSpPr>
        <p:spPr>
          <a:xfrm>
            <a:off x="2339975" y="228600"/>
            <a:ext cx="6804025" cy="533400"/>
          </a:xfrm>
          <a:noFill/>
          <a:ln/>
        </p:spPr>
        <p:txBody>
          <a:bodyPr/>
          <a:lstStyle/>
          <a:p>
            <a:r>
              <a:rPr lang="en-GB" sz="2800" b="1"/>
              <a:t>6. Network Address Translation (NAT).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p:cNvPicPr>
            <a:picLocks noChangeAspect="1" noChangeArrowheads="1"/>
          </p:cNvPicPr>
          <p:nvPr/>
        </p:nvPicPr>
        <p:blipFill>
          <a:blip r:embed="rId2"/>
          <a:srcRect/>
          <a:stretch>
            <a:fillRect/>
          </a:stretch>
        </p:blipFill>
        <p:spPr bwMode="auto">
          <a:xfrm>
            <a:off x="250825" y="260350"/>
            <a:ext cx="8474075" cy="6354763"/>
          </a:xfrm>
          <a:prstGeom prst="rect">
            <a:avLst/>
          </a:prstGeom>
          <a:noFill/>
          <a:ln w="9525">
            <a:noFill/>
            <a:miter lim="800000"/>
            <a:headEnd/>
            <a:tailEnd/>
          </a:ln>
          <a:effectLst/>
        </p:spPr>
      </p:pic>
      <p:sp>
        <p:nvSpPr>
          <p:cNvPr id="184323" name="Line 3"/>
          <p:cNvSpPr>
            <a:spLocks noChangeShapeType="1"/>
          </p:cNvSpPr>
          <p:nvPr/>
        </p:nvSpPr>
        <p:spPr bwMode="auto">
          <a:xfrm flipV="1">
            <a:off x="755650" y="1341438"/>
            <a:ext cx="0" cy="574675"/>
          </a:xfrm>
          <a:prstGeom prst="line">
            <a:avLst/>
          </a:prstGeom>
          <a:noFill/>
          <a:ln w="9525">
            <a:solidFill>
              <a:schemeClr val="tx1"/>
            </a:solidFill>
            <a:round/>
            <a:headEnd/>
            <a:tailEnd type="triangle" w="med" len="med"/>
          </a:ln>
          <a:effectLst/>
        </p:spPr>
        <p:txBody>
          <a:bodyPr/>
          <a:lstStyle/>
          <a:p>
            <a:endParaRPr lang="en-GB"/>
          </a:p>
        </p:txBody>
      </p:sp>
      <p:grpSp>
        <p:nvGrpSpPr>
          <p:cNvPr id="184346" name="Group 26"/>
          <p:cNvGrpSpPr>
            <a:grpSpLocks/>
          </p:cNvGrpSpPr>
          <p:nvPr/>
        </p:nvGrpSpPr>
        <p:grpSpPr bwMode="auto">
          <a:xfrm>
            <a:off x="1042988" y="1196975"/>
            <a:ext cx="1296987" cy="936625"/>
            <a:chOff x="657" y="754"/>
            <a:chExt cx="817" cy="590"/>
          </a:xfrm>
        </p:grpSpPr>
        <p:sp>
          <p:nvSpPr>
            <p:cNvPr id="184324" name="Line 4"/>
            <p:cNvSpPr>
              <a:spLocks noChangeShapeType="1"/>
            </p:cNvSpPr>
            <p:nvPr/>
          </p:nvSpPr>
          <p:spPr bwMode="auto">
            <a:xfrm>
              <a:off x="657" y="754"/>
              <a:ext cx="0" cy="363"/>
            </a:xfrm>
            <a:prstGeom prst="line">
              <a:avLst/>
            </a:prstGeom>
            <a:noFill/>
            <a:ln w="9525">
              <a:solidFill>
                <a:schemeClr val="accent2"/>
              </a:solidFill>
              <a:round/>
              <a:headEnd/>
              <a:tailEnd type="triangle" w="med" len="med"/>
            </a:ln>
            <a:effectLst/>
          </p:spPr>
          <p:txBody>
            <a:bodyPr/>
            <a:lstStyle/>
            <a:p>
              <a:endParaRPr lang="en-GB"/>
            </a:p>
          </p:txBody>
        </p:sp>
        <p:sp>
          <p:nvSpPr>
            <p:cNvPr id="184325" name="Line 5"/>
            <p:cNvSpPr>
              <a:spLocks noChangeShapeType="1"/>
            </p:cNvSpPr>
            <p:nvPr/>
          </p:nvSpPr>
          <p:spPr bwMode="auto">
            <a:xfrm>
              <a:off x="930" y="1162"/>
              <a:ext cx="544" cy="182"/>
            </a:xfrm>
            <a:prstGeom prst="line">
              <a:avLst/>
            </a:prstGeom>
            <a:noFill/>
            <a:ln w="9525">
              <a:solidFill>
                <a:schemeClr val="accent2"/>
              </a:solidFill>
              <a:round/>
              <a:headEnd/>
              <a:tailEnd type="triangle" w="med" len="med"/>
            </a:ln>
            <a:effectLst/>
          </p:spPr>
          <p:txBody>
            <a:bodyPr/>
            <a:lstStyle/>
            <a:p>
              <a:endParaRPr lang="en-GB"/>
            </a:p>
          </p:txBody>
        </p:sp>
      </p:grpSp>
      <p:sp>
        <p:nvSpPr>
          <p:cNvPr id="184326" name="Line 6"/>
          <p:cNvSpPr>
            <a:spLocks noChangeShapeType="1"/>
          </p:cNvSpPr>
          <p:nvPr/>
        </p:nvSpPr>
        <p:spPr bwMode="auto">
          <a:xfrm flipH="1" flipV="1">
            <a:off x="2843213" y="2133600"/>
            <a:ext cx="1223962" cy="71438"/>
          </a:xfrm>
          <a:prstGeom prst="line">
            <a:avLst/>
          </a:prstGeom>
          <a:noFill/>
          <a:ln w="9525">
            <a:solidFill>
              <a:schemeClr val="folHlink"/>
            </a:solidFill>
            <a:round/>
            <a:headEnd/>
            <a:tailEnd type="triangle" w="med" len="med"/>
          </a:ln>
          <a:effectLst/>
        </p:spPr>
        <p:txBody>
          <a:bodyPr/>
          <a:lstStyle/>
          <a:p>
            <a:endParaRPr lang="en-GB"/>
          </a:p>
        </p:txBody>
      </p:sp>
      <p:sp>
        <p:nvSpPr>
          <p:cNvPr id="184327" name="Line 7"/>
          <p:cNvSpPr>
            <a:spLocks noChangeShapeType="1"/>
          </p:cNvSpPr>
          <p:nvPr/>
        </p:nvSpPr>
        <p:spPr bwMode="auto">
          <a:xfrm>
            <a:off x="2916238" y="2420938"/>
            <a:ext cx="1008062" cy="0"/>
          </a:xfrm>
          <a:prstGeom prst="line">
            <a:avLst/>
          </a:prstGeom>
          <a:noFill/>
          <a:ln w="9525">
            <a:solidFill>
              <a:schemeClr val="accent2"/>
            </a:solidFill>
            <a:round/>
            <a:headEnd/>
            <a:tailEnd type="triangle" w="med" len="med"/>
          </a:ln>
          <a:effectLst/>
        </p:spPr>
        <p:txBody>
          <a:bodyPr/>
          <a:lstStyle/>
          <a:p>
            <a:endParaRPr lang="en-GB"/>
          </a:p>
        </p:txBody>
      </p:sp>
      <p:sp>
        <p:nvSpPr>
          <p:cNvPr id="184328" name="Line 8"/>
          <p:cNvSpPr>
            <a:spLocks noChangeShapeType="1"/>
          </p:cNvSpPr>
          <p:nvPr/>
        </p:nvSpPr>
        <p:spPr bwMode="auto">
          <a:xfrm>
            <a:off x="4572000" y="2565400"/>
            <a:ext cx="2160588" cy="0"/>
          </a:xfrm>
          <a:prstGeom prst="line">
            <a:avLst/>
          </a:prstGeom>
          <a:noFill/>
          <a:ln w="9525">
            <a:solidFill>
              <a:schemeClr val="accent2"/>
            </a:solidFill>
            <a:round/>
            <a:headEnd/>
            <a:tailEnd/>
          </a:ln>
          <a:effectLst/>
        </p:spPr>
        <p:txBody>
          <a:bodyPr/>
          <a:lstStyle/>
          <a:p>
            <a:endParaRPr lang="en-GB"/>
          </a:p>
        </p:txBody>
      </p:sp>
      <p:sp>
        <p:nvSpPr>
          <p:cNvPr id="184329" name="Line 9"/>
          <p:cNvSpPr>
            <a:spLocks noChangeShapeType="1"/>
          </p:cNvSpPr>
          <p:nvPr/>
        </p:nvSpPr>
        <p:spPr bwMode="auto">
          <a:xfrm flipV="1">
            <a:off x="6732588" y="2205038"/>
            <a:ext cx="0" cy="360362"/>
          </a:xfrm>
          <a:prstGeom prst="line">
            <a:avLst/>
          </a:prstGeom>
          <a:noFill/>
          <a:ln w="9525">
            <a:solidFill>
              <a:schemeClr val="accent2"/>
            </a:solidFill>
            <a:round/>
            <a:headEnd/>
            <a:tailEnd type="triangle" w="med" len="med"/>
          </a:ln>
          <a:effectLst/>
        </p:spPr>
        <p:txBody>
          <a:bodyPr/>
          <a:lstStyle/>
          <a:p>
            <a:endParaRPr lang="en-GB"/>
          </a:p>
        </p:txBody>
      </p:sp>
      <p:grpSp>
        <p:nvGrpSpPr>
          <p:cNvPr id="184330" name="Group 10"/>
          <p:cNvGrpSpPr>
            <a:grpSpLocks/>
          </p:cNvGrpSpPr>
          <p:nvPr/>
        </p:nvGrpSpPr>
        <p:grpSpPr bwMode="auto">
          <a:xfrm>
            <a:off x="4500563" y="1844675"/>
            <a:ext cx="1943100" cy="360363"/>
            <a:chOff x="2835" y="1162"/>
            <a:chExt cx="1224" cy="227"/>
          </a:xfrm>
        </p:grpSpPr>
        <p:sp>
          <p:nvSpPr>
            <p:cNvPr id="184331" name="Line 11"/>
            <p:cNvSpPr>
              <a:spLocks noChangeShapeType="1"/>
            </p:cNvSpPr>
            <p:nvPr/>
          </p:nvSpPr>
          <p:spPr bwMode="auto">
            <a:xfrm flipH="1">
              <a:off x="3198" y="1162"/>
              <a:ext cx="861" cy="0"/>
            </a:xfrm>
            <a:prstGeom prst="line">
              <a:avLst/>
            </a:prstGeom>
            <a:noFill/>
            <a:ln w="9525">
              <a:solidFill>
                <a:schemeClr val="folHlink"/>
              </a:solidFill>
              <a:round/>
              <a:headEnd/>
              <a:tailEnd/>
            </a:ln>
            <a:effectLst/>
          </p:spPr>
          <p:txBody>
            <a:bodyPr/>
            <a:lstStyle/>
            <a:p>
              <a:endParaRPr lang="en-GB"/>
            </a:p>
          </p:txBody>
        </p:sp>
        <p:sp>
          <p:nvSpPr>
            <p:cNvPr id="184332" name="Line 12"/>
            <p:cNvSpPr>
              <a:spLocks noChangeShapeType="1"/>
            </p:cNvSpPr>
            <p:nvPr/>
          </p:nvSpPr>
          <p:spPr bwMode="auto">
            <a:xfrm>
              <a:off x="3198" y="1162"/>
              <a:ext cx="0" cy="227"/>
            </a:xfrm>
            <a:prstGeom prst="line">
              <a:avLst/>
            </a:prstGeom>
            <a:noFill/>
            <a:ln w="9525">
              <a:solidFill>
                <a:schemeClr val="folHlink"/>
              </a:solidFill>
              <a:round/>
              <a:headEnd/>
              <a:tailEnd/>
            </a:ln>
            <a:effectLst/>
          </p:spPr>
          <p:txBody>
            <a:bodyPr/>
            <a:lstStyle/>
            <a:p>
              <a:endParaRPr lang="en-GB"/>
            </a:p>
          </p:txBody>
        </p:sp>
        <p:sp>
          <p:nvSpPr>
            <p:cNvPr id="184333" name="Line 13"/>
            <p:cNvSpPr>
              <a:spLocks noChangeShapeType="1"/>
            </p:cNvSpPr>
            <p:nvPr/>
          </p:nvSpPr>
          <p:spPr bwMode="auto">
            <a:xfrm flipH="1">
              <a:off x="2835" y="1389"/>
              <a:ext cx="363" cy="0"/>
            </a:xfrm>
            <a:prstGeom prst="line">
              <a:avLst/>
            </a:prstGeom>
            <a:noFill/>
            <a:ln w="9525">
              <a:solidFill>
                <a:schemeClr val="folHlink"/>
              </a:solidFill>
              <a:round/>
              <a:headEnd/>
              <a:tailEnd type="triangle" w="med" len="med"/>
            </a:ln>
            <a:effectLst/>
          </p:spPr>
          <p:txBody>
            <a:bodyPr/>
            <a:lstStyle/>
            <a:p>
              <a:endParaRPr lang="en-GB"/>
            </a:p>
          </p:txBody>
        </p:sp>
      </p:grpSp>
      <p:sp>
        <p:nvSpPr>
          <p:cNvPr id="184334" name="Text Box 14"/>
          <p:cNvSpPr txBox="1">
            <a:spLocks noChangeArrowheads="1"/>
          </p:cNvSpPr>
          <p:nvPr/>
        </p:nvSpPr>
        <p:spPr bwMode="auto">
          <a:xfrm>
            <a:off x="5651500" y="476250"/>
            <a:ext cx="1693863" cy="396875"/>
          </a:xfrm>
          <a:prstGeom prst="rect">
            <a:avLst/>
          </a:prstGeom>
          <a:noFill/>
          <a:ln w="9525">
            <a:noFill/>
            <a:miter lim="800000"/>
            <a:headEnd/>
            <a:tailEnd/>
          </a:ln>
          <a:effectLst/>
        </p:spPr>
        <p:txBody>
          <a:bodyPr wrap="none">
            <a:spAutoFit/>
          </a:bodyPr>
          <a:lstStyle/>
          <a:p>
            <a:r>
              <a:rPr lang="en-GB" sz="2000"/>
              <a:t>Internal LAN</a:t>
            </a:r>
            <a:endParaRPr lang="en-US" sz="2000"/>
          </a:p>
        </p:txBody>
      </p:sp>
      <p:sp>
        <p:nvSpPr>
          <p:cNvPr id="184335" name="Text Box 15"/>
          <p:cNvSpPr txBox="1">
            <a:spLocks noChangeArrowheads="1"/>
          </p:cNvSpPr>
          <p:nvPr/>
        </p:nvSpPr>
        <p:spPr bwMode="auto">
          <a:xfrm>
            <a:off x="7092950" y="1916113"/>
            <a:ext cx="1655763" cy="517525"/>
          </a:xfrm>
          <a:prstGeom prst="rect">
            <a:avLst/>
          </a:prstGeom>
          <a:noFill/>
          <a:ln w="9525">
            <a:noFill/>
            <a:miter lim="800000"/>
            <a:headEnd/>
            <a:tailEnd/>
          </a:ln>
          <a:effectLst/>
        </p:spPr>
        <p:txBody>
          <a:bodyPr>
            <a:spAutoFit/>
          </a:bodyPr>
          <a:lstStyle/>
          <a:p>
            <a:r>
              <a:rPr lang="en-GB" sz="1400">
                <a:solidFill>
                  <a:schemeClr val="accent2"/>
                </a:solidFill>
              </a:rPr>
              <a:t>IP address: 192.168.89.18</a:t>
            </a:r>
            <a:endParaRPr lang="en-US" sz="1400">
              <a:solidFill>
                <a:schemeClr val="accent2"/>
              </a:solidFill>
            </a:endParaRPr>
          </a:p>
        </p:txBody>
      </p:sp>
      <p:sp>
        <p:nvSpPr>
          <p:cNvPr id="184336" name="Text Box 16"/>
          <p:cNvSpPr txBox="1">
            <a:spLocks noChangeArrowheads="1"/>
          </p:cNvSpPr>
          <p:nvPr/>
        </p:nvSpPr>
        <p:spPr bwMode="auto">
          <a:xfrm>
            <a:off x="4140200" y="1125538"/>
            <a:ext cx="3476625" cy="304800"/>
          </a:xfrm>
          <a:prstGeom prst="rect">
            <a:avLst/>
          </a:prstGeom>
          <a:noFill/>
          <a:ln w="9525">
            <a:noFill/>
            <a:miter lim="800000"/>
            <a:headEnd/>
            <a:tailEnd/>
          </a:ln>
          <a:effectLst/>
        </p:spPr>
        <p:txBody>
          <a:bodyPr>
            <a:spAutoFit/>
          </a:bodyPr>
          <a:lstStyle/>
          <a:p>
            <a:r>
              <a:rPr lang="en-GB" sz="1400"/>
              <a:t>Step 1. Find http://www.techtips.com</a:t>
            </a:r>
            <a:endParaRPr lang="en-US" sz="1400"/>
          </a:p>
        </p:txBody>
      </p:sp>
      <p:sp>
        <p:nvSpPr>
          <p:cNvPr id="184337" name="Line 17"/>
          <p:cNvSpPr>
            <a:spLocks noChangeShapeType="1"/>
          </p:cNvSpPr>
          <p:nvPr/>
        </p:nvSpPr>
        <p:spPr bwMode="auto">
          <a:xfrm flipH="1" flipV="1">
            <a:off x="6804025" y="1989138"/>
            <a:ext cx="360363" cy="144462"/>
          </a:xfrm>
          <a:prstGeom prst="line">
            <a:avLst/>
          </a:prstGeom>
          <a:noFill/>
          <a:ln w="9525">
            <a:solidFill>
              <a:schemeClr val="tx1"/>
            </a:solidFill>
            <a:round/>
            <a:headEnd/>
            <a:tailEnd type="triangle" w="med" len="med"/>
          </a:ln>
          <a:effectLst/>
        </p:spPr>
        <p:txBody>
          <a:bodyPr/>
          <a:lstStyle/>
          <a:p>
            <a:endParaRPr lang="en-GB"/>
          </a:p>
        </p:txBody>
      </p:sp>
      <p:sp>
        <p:nvSpPr>
          <p:cNvPr id="184338" name="Text Box 18"/>
          <p:cNvSpPr txBox="1">
            <a:spLocks noChangeArrowheads="1"/>
          </p:cNvSpPr>
          <p:nvPr/>
        </p:nvSpPr>
        <p:spPr bwMode="auto">
          <a:xfrm>
            <a:off x="1547813" y="2997200"/>
            <a:ext cx="1873250" cy="3282950"/>
          </a:xfrm>
          <a:prstGeom prst="rect">
            <a:avLst/>
          </a:prstGeom>
          <a:noFill/>
          <a:ln w="9525">
            <a:noFill/>
            <a:miter lim="800000"/>
            <a:headEnd/>
            <a:tailEnd/>
          </a:ln>
          <a:effectLst/>
        </p:spPr>
        <p:txBody>
          <a:bodyPr>
            <a:spAutoFit/>
          </a:bodyPr>
          <a:lstStyle/>
          <a:p>
            <a:r>
              <a:rPr lang="en-GB" sz="1400"/>
              <a:t>Step 2:</a:t>
            </a:r>
          </a:p>
          <a:p>
            <a:r>
              <a:rPr lang="en-GB" sz="1400"/>
              <a:t>Translate Source address of internal private IP into proxy IP address.</a:t>
            </a:r>
          </a:p>
          <a:p>
            <a:endParaRPr lang="en-GB" sz="1400"/>
          </a:p>
          <a:p>
            <a:r>
              <a:rPr lang="en-GB" sz="1400"/>
              <a:t>Set source port in TCP packet to unique number, which is reference to IP address of actual sending machine stored in ‘address table’.</a:t>
            </a:r>
          </a:p>
          <a:p>
            <a:endParaRPr lang="en-US" sz="1400"/>
          </a:p>
        </p:txBody>
      </p:sp>
      <p:sp>
        <p:nvSpPr>
          <p:cNvPr id="184339" name="Text Box 19"/>
          <p:cNvSpPr txBox="1">
            <a:spLocks noChangeArrowheads="1"/>
          </p:cNvSpPr>
          <p:nvPr/>
        </p:nvSpPr>
        <p:spPr bwMode="auto">
          <a:xfrm>
            <a:off x="1763713" y="1700213"/>
            <a:ext cx="1801812" cy="304800"/>
          </a:xfrm>
          <a:prstGeom prst="rect">
            <a:avLst/>
          </a:prstGeom>
          <a:noFill/>
          <a:ln w="9525">
            <a:noFill/>
            <a:miter lim="800000"/>
            <a:headEnd/>
            <a:tailEnd/>
          </a:ln>
          <a:effectLst/>
        </p:spPr>
        <p:txBody>
          <a:bodyPr wrap="none">
            <a:spAutoFit/>
          </a:bodyPr>
          <a:lstStyle/>
          <a:p>
            <a:r>
              <a:rPr lang="en-GB" sz="1400" u="sng"/>
              <a:t>NAT Proxy/Firewall</a:t>
            </a:r>
            <a:endParaRPr lang="en-US" sz="1400" u="sng"/>
          </a:p>
        </p:txBody>
      </p:sp>
      <p:sp>
        <p:nvSpPr>
          <p:cNvPr id="184340" name="Text Box 20"/>
          <p:cNvSpPr txBox="1">
            <a:spLocks noChangeArrowheads="1"/>
          </p:cNvSpPr>
          <p:nvPr/>
        </p:nvSpPr>
        <p:spPr bwMode="auto">
          <a:xfrm>
            <a:off x="303213" y="2492375"/>
            <a:ext cx="1244600" cy="1368425"/>
          </a:xfrm>
          <a:prstGeom prst="rect">
            <a:avLst/>
          </a:prstGeom>
          <a:noFill/>
          <a:ln w="9525">
            <a:noFill/>
            <a:miter lim="800000"/>
            <a:headEnd/>
            <a:tailEnd/>
          </a:ln>
          <a:effectLst/>
        </p:spPr>
        <p:txBody>
          <a:bodyPr>
            <a:spAutoFit/>
          </a:bodyPr>
          <a:lstStyle/>
          <a:p>
            <a:r>
              <a:rPr lang="en-GB" sz="1400"/>
              <a:t>Step 3: Request comes from source address, 193.62.89.2</a:t>
            </a:r>
            <a:endParaRPr lang="en-US" sz="1400"/>
          </a:p>
        </p:txBody>
      </p:sp>
      <p:sp>
        <p:nvSpPr>
          <p:cNvPr id="184341" name="Text Box 21"/>
          <p:cNvSpPr txBox="1">
            <a:spLocks noChangeArrowheads="1"/>
          </p:cNvSpPr>
          <p:nvPr/>
        </p:nvSpPr>
        <p:spPr bwMode="auto">
          <a:xfrm>
            <a:off x="1187450" y="476250"/>
            <a:ext cx="1244600" cy="942975"/>
          </a:xfrm>
          <a:prstGeom prst="rect">
            <a:avLst/>
          </a:prstGeom>
          <a:noFill/>
          <a:ln w="9525">
            <a:noFill/>
            <a:miter lim="800000"/>
            <a:headEnd/>
            <a:tailEnd/>
          </a:ln>
          <a:effectLst/>
        </p:spPr>
        <p:txBody>
          <a:bodyPr>
            <a:spAutoFit/>
          </a:bodyPr>
          <a:lstStyle/>
          <a:p>
            <a:r>
              <a:rPr lang="en-GB" sz="1400"/>
              <a:t>Step 4: Send web page to 193.62.89.2</a:t>
            </a:r>
            <a:endParaRPr lang="en-US" sz="1400"/>
          </a:p>
        </p:txBody>
      </p:sp>
      <p:sp>
        <p:nvSpPr>
          <p:cNvPr id="184342" name="Text Box 22"/>
          <p:cNvSpPr txBox="1">
            <a:spLocks noChangeArrowheads="1"/>
          </p:cNvSpPr>
          <p:nvPr/>
        </p:nvSpPr>
        <p:spPr bwMode="auto">
          <a:xfrm>
            <a:off x="2484438" y="1052513"/>
            <a:ext cx="1655762" cy="730250"/>
          </a:xfrm>
          <a:prstGeom prst="rect">
            <a:avLst/>
          </a:prstGeom>
          <a:noFill/>
          <a:ln w="9525">
            <a:noFill/>
            <a:miter lim="800000"/>
            <a:headEnd/>
            <a:tailEnd/>
          </a:ln>
          <a:effectLst/>
        </p:spPr>
        <p:txBody>
          <a:bodyPr>
            <a:spAutoFit/>
          </a:bodyPr>
          <a:lstStyle/>
          <a:p>
            <a:r>
              <a:rPr lang="en-GB" sz="1400">
                <a:solidFill>
                  <a:schemeClr val="accent2"/>
                </a:solidFill>
              </a:rPr>
              <a:t>Proxy IP address: 193.62.89.2</a:t>
            </a:r>
            <a:endParaRPr lang="en-US" sz="1400">
              <a:solidFill>
                <a:schemeClr val="accent2"/>
              </a:solidFill>
            </a:endParaRPr>
          </a:p>
        </p:txBody>
      </p:sp>
      <p:sp>
        <p:nvSpPr>
          <p:cNvPr id="184343" name="Text Box 23"/>
          <p:cNvSpPr txBox="1">
            <a:spLocks noChangeArrowheads="1"/>
          </p:cNvSpPr>
          <p:nvPr/>
        </p:nvSpPr>
        <p:spPr bwMode="auto">
          <a:xfrm>
            <a:off x="5724525" y="3573463"/>
            <a:ext cx="2808288" cy="3070225"/>
          </a:xfrm>
          <a:prstGeom prst="rect">
            <a:avLst/>
          </a:prstGeom>
          <a:noFill/>
          <a:ln w="9525">
            <a:noFill/>
            <a:miter lim="800000"/>
            <a:headEnd/>
            <a:tailEnd/>
          </a:ln>
          <a:effectLst/>
        </p:spPr>
        <p:txBody>
          <a:bodyPr>
            <a:spAutoFit/>
          </a:bodyPr>
          <a:lstStyle/>
          <a:p>
            <a:r>
              <a:rPr lang="en-GB" sz="1400"/>
              <a:t>Step 5: Receive packet, check it should be allowed.</a:t>
            </a:r>
          </a:p>
          <a:p>
            <a:endParaRPr lang="en-GB" sz="1400"/>
          </a:p>
          <a:p>
            <a:r>
              <a:rPr lang="en-GB" sz="1400"/>
              <a:t>Check PortID against address table.</a:t>
            </a:r>
          </a:p>
          <a:p>
            <a:endParaRPr lang="en-GB" sz="1400"/>
          </a:p>
          <a:p>
            <a:r>
              <a:rPr lang="en-GB" sz="1400"/>
              <a:t>Change destination IP back to internal destination.</a:t>
            </a:r>
          </a:p>
          <a:p>
            <a:endParaRPr lang="en-GB" sz="1400"/>
          </a:p>
          <a:p>
            <a:r>
              <a:rPr lang="en-GB" sz="1400"/>
              <a:t>Also change TCP Port ID to correct PortID for the service requested (keep a note of this in first instance)</a:t>
            </a:r>
          </a:p>
          <a:p>
            <a:endParaRPr lang="en-US" sz="1400"/>
          </a:p>
        </p:txBody>
      </p:sp>
      <p:sp>
        <p:nvSpPr>
          <p:cNvPr id="184344" name="Text Box 24"/>
          <p:cNvSpPr txBox="1">
            <a:spLocks noChangeArrowheads="1"/>
          </p:cNvSpPr>
          <p:nvPr/>
        </p:nvSpPr>
        <p:spPr bwMode="auto">
          <a:xfrm>
            <a:off x="7451725" y="836613"/>
            <a:ext cx="1244600" cy="730250"/>
          </a:xfrm>
          <a:prstGeom prst="rect">
            <a:avLst/>
          </a:prstGeom>
          <a:noFill/>
          <a:ln w="9525">
            <a:noFill/>
            <a:miter lim="800000"/>
            <a:headEnd/>
            <a:tailEnd/>
          </a:ln>
          <a:effectLst/>
        </p:spPr>
        <p:txBody>
          <a:bodyPr>
            <a:spAutoFit/>
          </a:bodyPr>
          <a:lstStyle/>
          <a:p>
            <a:r>
              <a:rPr lang="en-GB" sz="1400"/>
              <a:t>Step 6: Web page arrives at client</a:t>
            </a:r>
            <a:endParaRPr lang="en-US" sz="1400"/>
          </a:p>
        </p:txBody>
      </p:sp>
      <p:sp>
        <p:nvSpPr>
          <p:cNvPr id="184345" name="Text Box 25"/>
          <p:cNvSpPr txBox="1">
            <a:spLocks noChangeArrowheads="1"/>
          </p:cNvSpPr>
          <p:nvPr/>
        </p:nvSpPr>
        <p:spPr bwMode="auto">
          <a:xfrm>
            <a:off x="3563938" y="5589588"/>
            <a:ext cx="1693862" cy="396875"/>
          </a:xfrm>
          <a:prstGeom prst="rect">
            <a:avLst/>
          </a:prstGeom>
          <a:noFill/>
          <a:ln w="9525">
            <a:noFill/>
            <a:miter lim="800000"/>
            <a:headEnd/>
            <a:tailEnd/>
          </a:ln>
          <a:effectLst/>
        </p:spPr>
        <p:txBody>
          <a:bodyPr wrap="none">
            <a:spAutoFit/>
          </a:bodyPr>
          <a:lstStyle/>
          <a:p>
            <a:r>
              <a:rPr lang="en-GB" sz="2000"/>
              <a:t>Internal LAN</a:t>
            </a: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43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33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4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43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434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434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43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434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432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432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843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3" grpId="0" animBg="1"/>
      <p:bldP spid="184326" grpId="0" animBg="1"/>
      <p:bldP spid="184327" grpId="0" animBg="1"/>
      <p:bldP spid="184328" grpId="0" animBg="1"/>
      <p:bldP spid="184329" grpId="0" animBg="1"/>
      <p:bldP spid="184336" grpId="0"/>
      <p:bldP spid="184338" grpId="0"/>
      <p:bldP spid="184340" grpId="0"/>
      <p:bldP spid="184341" grpId="0"/>
      <p:bldP spid="184343" grpId="0"/>
      <p:bldP spid="18434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type="body" idx="1"/>
          </p:nvPr>
        </p:nvSpPr>
        <p:spPr>
          <a:xfrm>
            <a:off x="250825" y="1295400"/>
            <a:ext cx="8686800" cy="5562600"/>
          </a:xfrm>
        </p:spPr>
        <p:txBody>
          <a:bodyPr/>
          <a:lstStyle/>
          <a:p>
            <a:r>
              <a:rPr lang="en-GB" sz="1800"/>
              <a:t>One strategy is to use illegal IP addresses; company has a domain registered IP for the NAT/Proxy/Firewall (e.g. 193.62.89.x), but uses addresses in the 10.x.x.x domain (these addresses are reserved for special purposes they are </a:t>
            </a:r>
            <a:r>
              <a:rPr lang="en-GB" sz="1800" b="1" i="1"/>
              <a:t>never</a:t>
            </a:r>
            <a:r>
              <a:rPr lang="en-GB" sz="1800"/>
              <a:t> assigned to organisations.</a:t>
            </a:r>
          </a:p>
          <a:p>
            <a:endParaRPr lang="en-GB" sz="1800"/>
          </a:p>
          <a:p>
            <a:r>
              <a:rPr lang="en-GB" sz="1800"/>
              <a:t>This way even if intruders discover actual IP addresses, these addresses could not be used to reach another network.</a:t>
            </a:r>
          </a:p>
          <a:p>
            <a:endParaRPr lang="en-GB" sz="1800"/>
          </a:p>
          <a:p>
            <a:r>
              <a:rPr lang="en-GB" sz="1800"/>
              <a:t>NAT Proxy Servers are replacing traditional firewalls, they do however slow transfer times between internet and internal networks.  Furthermore you need two DNS servers, one for external users on the Internet and one for use by Internal Networks.</a:t>
            </a:r>
          </a:p>
          <a:p>
            <a:endParaRPr lang="en-GB" sz="1800"/>
          </a:p>
          <a:p>
            <a:pPr>
              <a:buFont typeface="Wingdings" pitchFamily="2" charset="2"/>
              <a:buNone/>
            </a:pPr>
            <a:endParaRPr lang="en-GB" sz="1800"/>
          </a:p>
        </p:txBody>
      </p:sp>
      <p:sp>
        <p:nvSpPr>
          <p:cNvPr id="178180" name="Rectangle 4"/>
          <p:cNvSpPr>
            <a:spLocks noGrp="1" noChangeArrowheads="1"/>
          </p:cNvSpPr>
          <p:nvPr>
            <p:ph type="title"/>
          </p:nvPr>
        </p:nvSpPr>
        <p:spPr>
          <a:xfrm>
            <a:off x="2339975" y="228600"/>
            <a:ext cx="6804025" cy="533400"/>
          </a:xfrm>
          <a:noFill/>
          <a:ln/>
        </p:spPr>
        <p:txBody>
          <a:bodyPr/>
          <a:lstStyle/>
          <a:p>
            <a:r>
              <a:rPr lang="en-GB" sz="2800" b="1"/>
              <a:t>6. Network Address Translation (NAT).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Rectangle 3"/>
          <p:cNvSpPr>
            <a:spLocks noGrp="1" noChangeArrowheads="1"/>
          </p:cNvSpPr>
          <p:nvPr>
            <p:ph type="body" idx="1"/>
          </p:nvPr>
        </p:nvSpPr>
        <p:spPr>
          <a:xfrm>
            <a:off x="250825" y="1295400"/>
            <a:ext cx="8642350" cy="5302250"/>
          </a:xfrm>
        </p:spPr>
        <p:txBody>
          <a:bodyPr/>
          <a:lstStyle/>
          <a:p>
            <a:r>
              <a:rPr lang="en-GB" sz="1700"/>
              <a:t>Security Hole is a bug that permits unauthorised access to network resources.</a:t>
            </a:r>
          </a:p>
          <a:p>
            <a:endParaRPr lang="en-GB" sz="1700"/>
          </a:p>
          <a:p>
            <a:r>
              <a:rPr lang="en-GB" sz="1700"/>
              <a:t>Many commonly used Operating Systems have major security vulnerabilities that can be exploited by potential intruders.  Some of these have been documented and in most cases patches are available from vendors to fix the weaknesses.</a:t>
            </a:r>
          </a:p>
          <a:p>
            <a:endParaRPr lang="en-GB" sz="1700"/>
          </a:p>
          <a:p>
            <a:r>
              <a:rPr lang="en-GB" sz="1700"/>
              <a:t>The problem is that network managers may be unaware of such holes/flaws or they may simply forget to regularly update the patches.</a:t>
            </a:r>
          </a:p>
          <a:p>
            <a:endParaRPr lang="en-GB" sz="1700"/>
          </a:p>
          <a:p>
            <a:r>
              <a:rPr lang="en-GB" sz="1700"/>
              <a:t>Different examples – e.g. sending messages to overflow network buffer, allowing all sorts of malicious activities to be executed).</a:t>
            </a:r>
          </a:p>
          <a:p>
            <a:endParaRPr lang="en-GB" sz="1700"/>
          </a:p>
          <a:p>
            <a:r>
              <a:rPr lang="en-GB" sz="1700"/>
              <a:t>When the security hole has been discovered the race begins to patch or exploit the vulnerability.</a:t>
            </a:r>
          </a:p>
          <a:p>
            <a:endParaRPr lang="en-GB" sz="1700"/>
          </a:p>
          <a:p>
            <a:r>
              <a:rPr lang="en-GB" sz="1700"/>
              <a:t>Security Holes can also be interpreted another way; bad system configurations (e.g. some of the Linux configuration files mentioned previously e.g. TCP Wrappers, RSH).  It is therefore you have mechanisms for addressing such weak configurations well documented. </a:t>
            </a:r>
          </a:p>
        </p:txBody>
      </p:sp>
      <p:sp>
        <p:nvSpPr>
          <p:cNvPr id="179204" name="Rectangle 4"/>
          <p:cNvSpPr>
            <a:spLocks noGrp="1" noChangeArrowheads="1"/>
          </p:cNvSpPr>
          <p:nvPr>
            <p:ph type="title"/>
          </p:nvPr>
        </p:nvSpPr>
        <p:spPr>
          <a:xfrm>
            <a:off x="2514600" y="228600"/>
            <a:ext cx="6629400" cy="533400"/>
          </a:xfrm>
          <a:noFill/>
          <a:ln/>
        </p:spPr>
        <p:txBody>
          <a:bodyPr/>
          <a:lstStyle/>
          <a:p>
            <a:r>
              <a:rPr lang="en-GB" sz="2800" b="1"/>
              <a:t>7. Security Holes.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92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92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920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920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920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920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ChangeArrowheads="1"/>
          </p:cNvSpPr>
          <p:nvPr>
            <p:ph type="body" idx="1"/>
          </p:nvPr>
        </p:nvSpPr>
        <p:spPr>
          <a:xfrm>
            <a:off x="0" y="1196975"/>
            <a:ext cx="9144000" cy="5302250"/>
          </a:xfrm>
        </p:spPr>
        <p:txBody>
          <a:bodyPr/>
          <a:lstStyle/>
          <a:p>
            <a:r>
              <a:rPr lang="en-GB" sz="1700" b="1" i="1"/>
              <a:t>Encryption</a:t>
            </a:r>
            <a:r>
              <a:rPr lang="en-GB" sz="1700"/>
              <a:t> – An effective means of disguising information based on mathematical rules known as </a:t>
            </a:r>
            <a:r>
              <a:rPr lang="en-GB" sz="1700" b="1" i="1"/>
              <a:t>Algorithms, </a:t>
            </a:r>
            <a:r>
              <a:rPr lang="en-GB" sz="1700"/>
              <a:t>more commonly referred to as </a:t>
            </a:r>
            <a:r>
              <a:rPr lang="en-GB" sz="1700" b="1" i="1"/>
              <a:t>Cryptography.</a:t>
            </a:r>
          </a:p>
          <a:p>
            <a:endParaRPr lang="en-GB" sz="1700" b="1" i="1"/>
          </a:p>
          <a:p>
            <a:r>
              <a:rPr lang="en-GB" sz="1700"/>
              <a:t>Information in encrypted form is </a:t>
            </a:r>
            <a:r>
              <a:rPr lang="en-GB" sz="1700" b="1"/>
              <a:t>cipher-text</a:t>
            </a:r>
            <a:r>
              <a:rPr lang="en-GB" sz="1700"/>
              <a:t>, non-readable, information in decrypted, readable form is </a:t>
            </a:r>
            <a:r>
              <a:rPr lang="en-GB" sz="1700" b="1"/>
              <a:t>plain-text</a:t>
            </a:r>
          </a:p>
          <a:p>
            <a:endParaRPr lang="en-GB" sz="1700" b="1" i="1"/>
          </a:p>
          <a:p>
            <a:r>
              <a:rPr lang="en-GB" sz="1700"/>
              <a:t>Primarily two forms of encryption available; </a:t>
            </a:r>
            <a:r>
              <a:rPr lang="en-GB" sz="1700" b="1" i="1"/>
              <a:t>Asymmetrical</a:t>
            </a:r>
            <a:r>
              <a:rPr lang="en-GB" sz="1700"/>
              <a:t> and </a:t>
            </a:r>
            <a:r>
              <a:rPr lang="en-GB" sz="1700" b="1" i="1"/>
              <a:t>Symmetrical</a:t>
            </a:r>
            <a:r>
              <a:rPr lang="en-GB" sz="1700"/>
              <a:t>; An asymmetrical algorithm  is one where the key used to decrypt the cipher-text is different from the one used to encrypt it.  Whereas Symmetrical algorithm involves using the same key to encrypt and decrypt a message.</a:t>
            </a:r>
          </a:p>
          <a:p>
            <a:endParaRPr lang="en-GB" sz="1700"/>
          </a:p>
          <a:p>
            <a:r>
              <a:rPr lang="en-GB" sz="1700"/>
              <a:t>In effective encryption systems the success does not depend on keeping the algorithm secret, only the key needs to be kept secret, without these the formula is useless.</a:t>
            </a:r>
          </a:p>
          <a:p>
            <a:endParaRPr lang="en-GB" sz="1700"/>
          </a:p>
          <a:p>
            <a:r>
              <a:rPr lang="en-GB" sz="1700"/>
              <a:t>The key is a small numeric value (in terms of bits), the larger the key the more secure the encryption is against </a:t>
            </a:r>
            <a:r>
              <a:rPr lang="en-GB" sz="1700" b="1" i="1"/>
              <a:t>brute force attacks.</a:t>
            </a:r>
            <a:r>
              <a:rPr lang="en-GB" sz="1700"/>
              <a:t>  </a:t>
            </a:r>
          </a:p>
          <a:p>
            <a:endParaRPr lang="en-GB" sz="1700"/>
          </a:p>
          <a:p>
            <a:r>
              <a:rPr lang="en-GB" sz="1700"/>
              <a:t>We will see more details on how encryption models work as well as the different methods of encryption available during the course of this module.</a:t>
            </a:r>
          </a:p>
        </p:txBody>
      </p:sp>
      <p:sp>
        <p:nvSpPr>
          <p:cNvPr id="180228" name="Rectangle 4"/>
          <p:cNvSpPr>
            <a:spLocks noGrp="1" noChangeArrowheads="1"/>
          </p:cNvSpPr>
          <p:nvPr>
            <p:ph type="title"/>
          </p:nvPr>
        </p:nvSpPr>
        <p:spPr>
          <a:noFill/>
          <a:ln/>
        </p:spPr>
        <p:txBody>
          <a:bodyPr/>
          <a:lstStyle/>
          <a:p>
            <a:r>
              <a:rPr lang="en-GB" sz="3600" b="1"/>
              <a:t>8. Encryption Systems.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02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022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022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022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0227">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022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s01_1">
  <a:themeElements>
    <a:clrScheme name="ms01_1 1">
      <a:dk1>
        <a:srgbClr val="1D528D"/>
      </a:dk1>
      <a:lt1>
        <a:srgbClr val="FFFFFF"/>
      </a:lt1>
      <a:dk2>
        <a:srgbClr val="000000"/>
      </a:dk2>
      <a:lt2>
        <a:srgbClr val="B2B2B2"/>
      </a:lt2>
      <a:accent1>
        <a:srgbClr val="2D6BC7"/>
      </a:accent1>
      <a:accent2>
        <a:srgbClr val="FF9900"/>
      </a:accent2>
      <a:accent3>
        <a:srgbClr val="FFFFFF"/>
      </a:accent3>
      <a:accent4>
        <a:srgbClr val="174578"/>
      </a:accent4>
      <a:accent5>
        <a:srgbClr val="ADBAE0"/>
      </a:accent5>
      <a:accent6>
        <a:srgbClr val="E78A00"/>
      </a:accent6>
      <a:hlink>
        <a:srgbClr val="9999FF"/>
      </a:hlink>
      <a:folHlink>
        <a:srgbClr val="969696"/>
      </a:folHlink>
    </a:clrScheme>
    <a:fontScheme name="ms01_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ms01_1 1">
        <a:dk1>
          <a:srgbClr val="1D528D"/>
        </a:dk1>
        <a:lt1>
          <a:srgbClr val="FFFFFF"/>
        </a:lt1>
        <a:dk2>
          <a:srgbClr val="000000"/>
        </a:dk2>
        <a:lt2>
          <a:srgbClr val="B2B2B2"/>
        </a:lt2>
        <a:accent1>
          <a:srgbClr val="2D6BC7"/>
        </a:accent1>
        <a:accent2>
          <a:srgbClr val="FF9900"/>
        </a:accent2>
        <a:accent3>
          <a:srgbClr val="FFFFFF"/>
        </a:accent3>
        <a:accent4>
          <a:srgbClr val="174578"/>
        </a:accent4>
        <a:accent5>
          <a:srgbClr val="ADBAE0"/>
        </a:accent5>
        <a:accent6>
          <a:srgbClr val="E78A00"/>
        </a:accent6>
        <a:hlink>
          <a:srgbClr val="9999FF"/>
        </a:hlink>
        <a:folHlink>
          <a:srgbClr val="969696"/>
        </a:folHlink>
      </a:clrScheme>
      <a:clrMap bg1="lt1" tx1="dk1" bg2="lt2" tx2="dk2" accent1="accent1" accent2="accent2" accent3="accent3" accent4="accent4" accent5="accent5" accent6="accent6" hlink="hlink" folHlink="folHlink"/>
    </a:extraClrScheme>
    <a:extraClrScheme>
      <a:clrScheme name="ms01_1 2">
        <a:dk1>
          <a:srgbClr val="808080"/>
        </a:dk1>
        <a:lt1>
          <a:srgbClr val="FFFFFF"/>
        </a:lt1>
        <a:dk2>
          <a:srgbClr val="000000"/>
        </a:dk2>
        <a:lt2>
          <a:srgbClr val="B2B2B2"/>
        </a:lt2>
        <a:accent1>
          <a:srgbClr val="058089"/>
        </a:accent1>
        <a:accent2>
          <a:srgbClr val="66BE0E"/>
        </a:accent2>
        <a:accent3>
          <a:srgbClr val="FFFFFF"/>
        </a:accent3>
        <a:accent4>
          <a:srgbClr val="6C6C6C"/>
        </a:accent4>
        <a:accent5>
          <a:srgbClr val="AAC0C4"/>
        </a:accent5>
        <a:accent6>
          <a:srgbClr val="5CAC0C"/>
        </a:accent6>
        <a:hlink>
          <a:srgbClr val="2CA9D0"/>
        </a:hlink>
        <a:folHlink>
          <a:srgbClr val="4841D9"/>
        </a:folHlink>
      </a:clrScheme>
      <a:clrMap bg1="lt1" tx1="dk1" bg2="lt2" tx2="dk2" accent1="accent1" accent2="accent2" accent3="accent3" accent4="accent4" accent5="accent5" accent6="accent6" hlink="hlink" folHlink="folHlink"/>
    </a:extraClrScheme>
    <a:extraClrScheme>
      <a:clrScheme name="ms01_1 3">
        <a:dk1>
          <a:srgbClr val="1D528D"/>
        </a:dk1>
        <a:lt1>
          <a:srgbClr val="FFFFFF"/>
        </a:lt1>
        <a:dk2>
          <a:srgbClr val="000000"/>
        </a:dk2>
        <a:lt2>
          <a:srgbClr val="CACACA"/>
        </a:lt2>
        <a:accent1>
          <a:srgbClr val="0099CC"/>
        </a:accent1>
        <a:accent2>
          <a:srgbClr val="8BC84E"/>
        </a:accent2>
        <a:accent3>
          <a:srgbClr val="FFFFFF"/>
        </a:accent3>
        <a:accent4>
          <a:srgbClr val="174578"/>
        </a:accent4>
        <a:accent5>
          <a:srgbClr val="AACAE2"/>
        </a:accent5>
        <a:accent6>
          <a:srgbClr val="7DB546"/>
        </a:accent6>
        <a:hlink>
          <a:srgbClr val="6E81E0"/>
        </a:hlink>
        <a:folHlink>
          <a:srgbClr val="0099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Sample presentation slides</Template>
  <TotalTime>7726</TotalTime>
  <Words>3851</Words>
  <Application>Microsoft Office PowerPoint</Application>
  <PresentationFormat>On-screen Show (4:3)</PresentationFormat>
  <Paragraphs>340</Paragraphs>
  <Slides>30</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5" baseType="lpstr">
      <vt:lpstr>Arial</vt:lpstr>
      <vt:lpstr>Wingdings</vt:lpstr>
      <vt:lpstr>Wingdings 2</vt:lpstr>
      <vt:lpstr>ms01_1</vt:lpstr>
      <vt:lpstr>Adobe Photoshop Image</vt:lpstr>
      <vt:lpstr>Network Security: Control Mechanisms . </vt:lpstr>
      <vt:lpstr>Preventing Network Attacks.</vt:lpstr>
      <vt:lpstr>Preventing Network Attacks</vt:lpstr>
      <vt:lpstr>Preventing Natural Disasters &amp; Theft.</vt:lpstr>
      <vt:lpstr>Preventing Virus Threats.</vt:lpstr>
      <vt:lpstr>Preventing Virus Threats.</vt:lpstr>
      <vt:lpstr>Preventing Denial of Service Attacks.</vt:lpstr>
      <vt:lpstr>Intrusion Detection Systems.</vt:lpstr>
      <vt:lpstr>Intrusion Detection Systems.</vt:lpstr>
      <vt:lpstr>Intrusion Detection Systems.</vt:lpstr>
      <vt:lpstr>Intrusion Detection Systems.</vt:lpstr>
      <vt:lpstr>Intrusion Detection Systems.</vt:lpstr>
      <vt:lpstr>Intrusion Detection Systems.</vt:lpstr>
      <vt:lpstr>Intrusion Detection Systems.</vt:lpstr>
      <vt:lpstr>Detecting Disruption, Destruction &amp; Disaster </vt:lpstr>
      <vt:lpstr>Corrective Controls for Disruption, Destruction &amp; Disaster Attacks</vt:lpstr>
      <vt:lpstr>Corrective Controls for Disruption, Destruction &amp; Disaster Attacks</vt:lpstr>
      <vt:lpstr>Controlling Unauthorised Access.</vt:lpstr>
      <vt:lpstr>1. Security Policy: Overview of Good Practices.</vt:lpstr>
      <vt:lpstr>2. User Profiles</vt:lpstr>
      <vt:lpstr>3. Physical Security.</vt:lpstr>
      <vt:lpstr>4. Dial-In Security.</vt:lpstr>
      <vt:lpstr>5. Firewalls</vt:lpstr>
      <vt:lpstr>5. Firewalls</vt:lpstr>
      <vt:lpstr>5. Firewalls</vt:lpstr>
      <vt:lpstr>6. Network Address Translation (NAT).</vt:lpstr>
      <vt:lpstr>Slide 27</vt:lpstr>
      <vt:lpstr>6. Network Address Translation (NAT).</vt:lpstr>
      <vt:lpstr>7. Security Holes.</vt:lpstr>
      <vt:lpstr>8. Encryption Systems.</vt:lpstr>
    </vt:vector>
  </TitlesOfParts>
  <Company>Swansea Institute of Higher Education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HND 2: Network Software</dc:title>
  <dc:creator>bus-lc</dc:creator>
  <cp:lastModifiedBy>Cobley, Lee</cp:lastModifiedBy>
  <cp:revision>941</cp:revision>
  <dcterms:created xsi:type="dcterms:W3CDTF">2006-10-09T11:30:35Z</dcterms:created>
  <dcterms:modified xsi:type="dcterms:W3CDTF">2010-05-06T08:49:18Z</dcterms:modified>
</cp:coreProperties>
</file>